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90" r:id="rId3"/>
    <p:sldId id="491" r:id="rId4"/>
    <p:sldId id="492" r:id="rId5"/>
    <p:sldId id="494" r:id="rId6"/>
    <p:sldId id="554" r:id="rId7"/>
    <p:sldId id="495" r:id="rId8"/>
    <p:sldId id="496" r:id="rId9"/>
    <p:sldId id="497" r:id="rId10"/>
    <p:sldId id="508" r:id="rId11"/>
    <p:sldId id="509" r:id="rId12"/>
    <p:sldId id="498" r:id="rId13"/>
    <p:sldId id="499" r:id="rId14"/>
    <p:sldId id="500" r:id="rId15"/>
    <p:sldId id="501" r:id="rId16"/>
    <p:sldId id="502" r:id="rId17"/>
    <p:sldId id="504" r:id="rId18"/>
    <p:sldId id="505" r:id="rId19"/>
    <p:sldId id="506" r:id="rId20"/>
    <p:sldId id="483" r:id="rId21"/>
    <p:sldId id="507" r:id="rId22"/>
    <p:sldId id="484" r:id="rId23"/>
    <p:sldId id="485" r:id="rId24"/>
    <p:sldId id="486" r:id="rId25"/>
    <p:sldId id="555" r:id="rId26"/>
    <p:sldId id="487" r:id="rId27"/>
    <p:sldId id="482" r:id="rId28"/>
    <p:sldId id="488" r:id="rId29"/>
    <p:sldId id="378" r:id="rId30"/>
    <p:sldId id="379" r:id="rId31"/>
    <p:sldId id="383" r:id="rId32"/>
    <p:sldId id="437" r:id="rId33"/>
    <p:sldId id="438" r:id="rId34"/>
    <p:sldId id="439" r:id="rId35"/>
    <p:sldId id="384" r:id="rId36"/>
    <p:sldId id="385" r:id="rId37"/>
    <p:sldId id="386" r:id="rId38"/>
    <p:sldId id="387" r:id="rId39"/>
    <p:sldId id="388" r:id="rId40"/>
    <p:sldId id="391" r:id="rId41"/>
    <p:sldId id="389" r:id="rId42"/>
    <p:sldId id="392" r:id="rId43"/>
    <p:sldId id="390" r:id="rId44"/>
    <p:sldId id="393" r:id="rId45"/>
    <p:sldId id="394" r:id="rId46"/>
    <p:sldId id="395" r:id="rId47"/>
    <p:sldId id="397" r:id="rId48"/>
    <p:sldId id="440" r:id="rId49"/>
    <p:sldId id="398" r:id="rId50"/>
    <p:sldId id="399" r:id="rId51"/>
    <p:sldId id="400" r:id="rId52"/>
    <p:sldId id="401" r:id="rId53"/>
    <p:sldId id="402" r:id="rId54"/>
    <p:sldId id="403" r:id="rId55"/>
    <p:sldId id="405" r:id="rId56"/>
    <p:sldId id="404" r:id="rId57"/>
    <p:sldId id="406" r:id="rId58"/>
    <p:sldId id="407" r:id="rId59"/>
    <p:sldId id="408" r:id="rId60"/>
    <p:sldId id="409" r:id="rId61"/>
    <p:sldId id="410" r:id="rId62"/>
    <p:sldId id="416" r:id="rId63"/>
    <p:sldId id="417" r:id="rId64"/>
    <p:sldId id="418" r:id="rId65"/>
    <p:sldId id="419" r:id="rId66"/>
    <p:sldId id="421" r:id="rId67"/>
    <p:sldId id="510" r:id="rId68"/>
    <p:sldId id="422" r:id="rId69"/>
    <p:sldId id="411" r:id="rId70"/>
    <p:sldId id="412" r:id="rId71"/>
    <p:sldId id="413" r:id="rId72"/>
    <p:sldId id="420" r:id="rId73"/>
    <p:sldId id="414" r:id="rId74"/>
    <p:sldId id="415" r:id="rId75"/>
    <p:sldId id="432" r:id="rId76"/>
    <p:sldId id="433" r:id="rId77"/>
    <p:sldId id="556" r:id="rId78"/>
    <p:sldId id="557" r:id="rId79"/>
    <p:sldId id="558" r:id="rId80"/>
    <p:sldId id="559" r:id="rId81"/>
    <p:sldId id="452" r:id="rId82"/>
    <p:sldId id="511" r:id="rId83"/>
    <p:sldId id="512" r:id="rId84"/>
    <p:sldId id="550" r:id="rId85"/>
    <p:sldId id="514" r:id="rId86"/>
    <p:sldId id="551" r:id="rId87"/>
    <p:sldId id="548" r:id="rId88"/>
    <p:sldId id="549" r:id="rId89"/>
    <p:sldId id="515" r:id="rId90"/>
    <p:sldId id="516" r:id="rId91"/>
    <p:sldId id="552" r:id="rId92"/>
    <p:sldId id="466" r:id="rId93"/>
    <p:sldId id="468" r:id="rId94"/>
    <p:sldId id="553" r:id="rId95"/>
    <p:sldId id="517" r:id="rId96"/>
    <p:sldId id="518" r:id="rId97"/>
    <p:sldId id="458" r:id="rId98"/>
    <p:sldId id="459" r:id="rId99"/>
    <p:sldId id="460" r:id="rId100"/>
    <p:sldId id="469" r:id="rId101"/>
    <p:sldId id="470" r:id="rId102"/>
    <p:sldId id="461" r:id="rId103"/>
    <p:sldId id="457" r:id="rId104"/>
    <p:sldId id="471" r:id="rId105"/>
    <p:sldId id="453" r:id="rId106"/>
    <p:sldId id="454" r:id="rId107"/>
    <p:sldId id="472" r:id="rId108"/>
    <p:sldId id="455" r:id="rId109"/>
    <p:sldId id="456" r:id="rId110"/>
    <p:sldId id="473" r:id="rId111"/>
    <p:sldId id="462" r:id="rId112"/>
    <p:sldId id="519" r:id="rId113"/>
    <p:sldId id="522" r:id="rId114"/>
    <p:sldId id="523" r:id="rId115"/>
    <p:sldId id="521" r:id="rId116"/>
    <p:sldId id="463" r:id="rId117"/>
    <p:sldId id="464" r:id="rId118"/>
    <p:sldId id="465" r:id="rId119"/>
    <p:sldId id="561" r:id="rId120"/>
    <p:sldId id="562" r:id="rId121"/>
    <p:sldId id="563" r:id="rId122"/>
    <p:sldId id="524" r:id="rId123"/>
    <p:sldId id="525" r:id="rId124"/>
    <p:sldId id="276" r:id="rId125"/>
    <p:sldId id="278" r:id="rId126"/>
    <p:sldId id="279" r:id="rId127"/>
    <p:sldId id="280" r:id="rId128"/>
    <p:sldId id="344" r:id="rId129"/>
    <p:sldId id="281" r:id="rId130"/>
    <p:sldId id="282" r:id="rId131"/>
    <p:sldId id="526" r:id="rId132"/>
    <p:sldId id="527" r:id="rId133"/>
    <p:sldId id="528" r:id="rId134"/>
    <p:sldId id="283" r:id="rId135"/>
    <p:sldId id="284" r:id="rId136"/>
    <p:sldId id="343" r:id="rId137"/>
    <p:sldId id="560" r:id="rId138"/>
    <p:sldId id="288" r:id="rId139"/>
    <p:sldId id="449" r:id="rId140"/>
    <p:sldId id="529" r:id="rId141"/>
    <p:sldId id="289" r:id="rId142"/>
    <p:sldId id="290" r:id="rId143"/>
    <p:sldId id="291" r:id="rId144"/>
    <p:sldId id="292" r:id="rId145"/>
    <p:sldId id="331" r:id="rId146"/>
    <p:sldId id="332" r:id="rId147"/>
    <p:sldId id="333" r:id="rId148"/>
    <p:sldId id="334" r:id="rId149"/>
    <p:sldId id="335" r:id="rId150"/>
    <p:sldId id="336" r:id="rId151"/>
    <p:sldId id="337" r:id="rId152"/>
    <p:sldId id="338" r:id="rId153"/>
    <p:sldId id="293" r:id="rId154"/>
    <p:sldId id="294" r:id="rId155"/>
    <p:sldId id="530" r:id="rId156"/>
    <p:sldId id="295" r:id="rId157"/>
    <p:sldId id="296" r:id="rId158"/>
    <p:sldId id="531" r:id="rId159"/>
    <p:sldId id="297" r:id="rId160"/>
    <p:sldId id="450" r:id="rId161"/>
    <p:sldId id="299" r:id="rId162"/>
    <p:sldId id="298" r:id="rId163"/>
    <p:sldId id="300" r:id="rId164"/>
    <p:sldId id="301" r:id="rId165"/>
    <p:sldId id="302" r:id="rId166"/>
    <p:sldId id="303" r:id="rId167"/>
    <p:sldId id="532" r:id="rId168"/>
    <p:sldId id="534" r:id="rId169"/>
    <p:sldId id="533" r:id="rId170"/>
    <p:sldId id="304" r:id="rId171"/>
    <p:sldId id="451" r:id="rId172"/>
    <p:sldId id="320" r:id="rId173"/>
    <p:sldId id="305" r:id="rId174"/>
    <p:sldId id="306" r:id="rId175"/>
    <p:sldId id="307" r:id="rId176"/>
    <p:sldId id="308" r:id="rId177"/>
    <p:sldId id="330" r:id="rId178"/>
    <p:sldId id="309" r:id="rId179"/>
    <p:sldId id="310" r:id="rId180"/>
    <p:sldId id="311" r:id="rId181"/>
    <p:sldId id="312" r:id="rId182"/>
    <p:sldId id="535" r:id="rId183"/>
    <p:sldId id="313" r:id="rId184"/>
    <p:sldId id="314" r:id="rId185"/>
    <p:sldId id="315" r:id="rId186"/>
    <p:sldId id="316" r:id="rId187"/>
    <p:sldId id="317" r:id="rId188"/>
    <p:sldId id="319" r:id="rId189"/>
    <p:sldId id="318" r:id="rId190"/>
    <p:sldId id="321" r:id="rId191"/>
    <p:sldId id="536" r:id="rId192"/>
    <p:sldId id="322" r:id="rId193"/>
    <p:sldId id="323" r:id="rId194"/>
    <p:sldId id="537" r:id="rId195"/>
    <p:sldId id="325" r:id="rId196"/>
    <p:sldId id="326" r:id="rId197"/>
    <p:sldId id="327" r:id="rId198"/>
    <p:sldId id="328" r:id="rId199"/>
    <p:sldId id="538" r:id="rId200"/>
    <p:sldId id="539" r:id="rId201"/>
    <p:sldId id="540" r:id="rId202"/>
    <p:sldId id="474" r:id="rId203"/>
    <p:sldId id="478" r:id="rId204"/>
    <p:sldId id="476" r:id="rId205"/>
    <p:sldId id="477" r:id="rId206"/>
    <p:sldId id="475" r:id="rId207"/>
    <p:sldId id="479" r:id="rId208"/>
    <p:sldId id="480" r:id="rId209"/>
    <p:sldId id="481" r:id="rId210"/>
    <p:sldId id="370" r:id="rId211"/>
    <p:sldId id="541" r:id="rId212"/>
    <p:sldId id="371" r:id="rId213"/>
    <p:sldId id="374" r:id="rId214"/>
    <p:sldId id="542" r:id="rId215"/>
    <p:sldId id="543" r:id="rId216"/>
    <p:sldId id="544" r:id="rId2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99CCFF"/>
    <a:srgbClr val="FF99FF"/>
    <a:srgbClr val="CCFF99"/>
    <a:srgbClr val="FFCCFF"/>
    <a:srgbClr val="CCCCFF"/>
    <a:srgbClr val="FFCC99"/>
    <a:srgbClr val="99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2" autoAdjust="0"/>
  </p:normalViewPr>
  <p:slideViewPr>
    <p:cSldViewPr>
      <p:cViewPr varScale="1">
        <p:scale>
          <a:sx n="76" d="100"/>
          <a:sy n="76" d="100"/>
        </p:scale>
        <p:origin x="-9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presProps" Target="pres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viewProps" Target="viewProp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6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5A64-2CC9-41DD-BA7F-4B4C8517AB0B}" type="datetimeFigureOut">
              <a:rPr lang="de-DE" smtClean="0"/>
              <a:t>07.03.2019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34.jpeg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microsoft.com/office/2007/relationships/hdphoto" Target="../media/hdphoto5.wdp"/><Relationship Id="rId4" Type="http://schemas.openxmlformats.org/officeDocument/2006/relationships/image" Target="../media/image34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59.jpeg"/></Relationships>
</file>

<file path=ppt/slides/_rels/slide20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microsoft.com/office/2007/relationships/hdphoto" Target="../media/hdphoto9.wdp"/><Relationship Id="rId4" Type="http://schemas.openxmlformats.org/officeDocument/2006/relationships/image" Target="../media/image59.jpe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g"/></Relationships>
</file>

<file path=ppt/slides/_rels/slide20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1844824"/>
            <a:ext cx="6408712" cy="255454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/>
              <a:t>Kompetenz-Training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6098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ctr"/>
            <a:endParaRPr lang="de-DE" sz="2000" dirty="0" smtClean="0"/>
          </a:p>
          <a:p>
            <a:pPr>
              <a:spcAft>
                <a:spcPts val="2400"/>
              </a:spcAft>
            </a:pPr>
            <a:r>
              <a:rPr lang="de-DE" sz="4000" dirty="0" smtClean="0"/>
              <a:t>Erfolgreiches Kompetenz-Training: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4000" dirty="0" smtClean="0"/>
              <a:t>explizit einführen und sichern</a:t>
            </a:r>
          </a:p>
          <a:p>
            <a:pPr>
              <a:spcAft>
                <a:spcPts val="600"/>
              </a:spcAft>
            </a:pPr>
            <a:endParaRPr lang="de-DE" sz="6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möglichst oft anwenden und wiederholen</a:t>
            </a:r>
          </a:p>
          <a:p>
            <a:pPr>
              <a:spcBef>
                <a:spcPts val="1200"/>
              </a:spcBef>
            </a:pPr>
            <a:r>
              <a:rPr lang="de-DE" sz="4000" dirty="0" smtClean="0"/>
              <a:t>		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9457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54808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 smtClean="0"/>
              <a:t>1 </a:t>
            </a:r>
            <a:r>
              <a:rPr lang="de-DE" sz="3200" dirty="0"/>
              <a:t>Legostein </a:t>
            </a:r>
            <a:r>
              <a:rPr lang="de-DE" sz="3200" dirty="0" smtClean="0"/>
              <a:t>entspricht </a:t>
            </a:r>
            <a:r>
              <a:rPr lang="de-DE" sz="3200" dirty="0"/>
              <a:t>1 </a:t>
            </a:r>
            <a:r>
              <a:rPr lang="de-DE" sz="3200" dirty="0" smtClean="0"/>
              <a:t>Molekül (Wasser- bzw. Zucker-Teilchen)</a:t>
            </a:r>
            <a:endParaRPr lang="de-DE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4117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70313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00FF"/>
                </a:solidFill>
              </a:rPr>
              <a:t>Wasser-Teilchen </a:t>
            </a:r>
            <a:r>
              <a:rPr lang="de-DE" sz="3200" b="1" dirty="0">
                <a:solidFill>
                  <a:srgbClr val="0000FF"/>
                </a:solidFill>
              </a:rPr>
              <a:t>niemals mit BLAU belegen!</a:t>
            </a:r>
            <a:r>
              <a:rPr lang="de-DE" b="1" dirty="0">
                <a:solidFill>
                  <a:srgbClr val="0000FF"/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3233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drei „Welten“</a:t>
            </a:r>
            <a:endParaRPr lang="de-DE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891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Aggregatzustände</a:t>
            </a:r>
            <a:endParaRPr lang="de-DE" sz="3600" dirty="0"/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9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Aggregatzustände</a:t>
            </a:r>
            <a:endParaRPr lang="de-DE" sz="3600" dirty="0"/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27363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die „Wasserhaut“</a:t>
            </a:r>
            <a:endParaRPr lang="de-DE" sz="3600" dirty="0"/>
          </a:p>
        </p:txBody>
      </p:sp>
      <p:pic>
        <p:nvPicPr>
          <p:cNvPr id="7" name="Grafik 6" descr="P1140190_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„Tanz der Konfetti“</a:t>
            </a:r>
            <a:endParaRPr lang="de-DE" sz="36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39952" y="1556792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</a:t>
            </a:r>
            <a:r>
              <a:rPr lang="de-DE" sz="3200" dirty="0" smtClean="0"/>
              <a:t>erdünnte Spülmittel-Lösung</a:t>
            </a:r>
          </a:p>
          <a:p>
            <a:endParaRPr lang="de-DE" sz="3200" dirty="0"/>
          </a:p>
          <a:p>
            <a:endParaRPr lang="de-DE" sz="3200" dirty="0" smtClean="0"/>
          </a:p>
          <a:p>
            <a:r>
              <a:rPr lang="de-DE" sz="3200" dirty="0" smtClean="0"/>
              <a:t>Konfetti aus dem Locher</a:t>
            </a:r>
            <a:endParaRPr lang="de-DE" sz="3200" dirty="0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3563888" y="2564904"/>
            <a:ext cx="1224136" cy="5760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2195736" y="3933056"/>
            <a:ext cx="1944216" cy="94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„Tanz der Konfetti“</a:t>
            </a:r>
            <a:endParaRPr lang="de-DE" sz="36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5283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„Wettlauf der Farben“</a:t>
            </a:r>
            <a:endParaRPr lang="de-DE" sz="3600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019314" cy="3528392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843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Kaffee filtrieren</a:t>
            </a:r>
            <a:endParaRPr lang="de-DE" sz="36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ctr"/>
            <a:endParaRPr lang="de-DE" sz="2000" dirty="0" smtClean="0"/>
          </a:p>
          <a:p>
            <a:pPr>
              <a:spcAft>
                <a:spcPts val="2400"/>
              </a:spcAft>
            </a:pPr>
            <a:r>
              <a:rPr lang="de-DE" sz="4000" dirty="0" smtClean="0"/>
              <a:t>Erfolgreiches Kompetenz-Training: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4000" dirty="0" smtClean="0"/>
              <a:t>explizit einführen und sichern</a:t>
            </a:r>
          </a:p>
          <a:p>
            <a:pPr>
              <a:spcAft>
                <a:spcPts val="600"/>
              </a:spcAft>
            </a:pPr>
            <a:endParaRPr lang="de-DE" sz="6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möglichst oft anwenden und wiederholen</a:t>
            </a:r>
          </a:p>
          <a:p>
            <a:pPr>
              <a:spcBef>
                <a:spcPts val="1200"/>
              </a:spcBef>
            </a:pPr>
            <a:r>
              <a:rPr lang="de-DE" sz="4000" dirty="0" smtClean="0"/>
              <a:t>		=&gt; viel Zeit einplanen</a:t>
            </a:r>
          </a:p>
          <a:p>
            <a:r>
              <a:rPr lang="de-DE" sz="4000" dirty="0" smtClean="0"/>
              <a:t>		=&gt; viel Geduld mitbringen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33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Kaffee filtrieren</a:t>
            </a:r>
            <a:endParaRPr lang="de-DE" sz="36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  <p:pic>
        <p:nvPicPr>
          <p:cNvPr id="9" name="Grafik 8" descr="Filtrieren tot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6449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2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628800"/>
            <a:ext cx="79928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Neufassung des </a:t>
            </a:r>
            <a:r>
              <a:rPr lang="de-DE" sz="3600" dirty="0" err="1" smtClean="0"/>
              <a:t>LehrplanPLUS</a:t>
            </a:r>
            <a:r>
              <a:rPr lang="de-DE" sz="3600" dirty="0" smtClean="0"/>
              <a:t>:</a:t>
            </a:r>
          </a:p>
          <a:p>
            <a:pPr>
              <a:spcAft>
                <a:spcPts val="1800"/>
              </a:spcAft>
            </a:pPr>
            <a:r>
              <a:rPr lang="de-DE" sz="3600" dirty="0" smtClean="0">
                <a:solidFill>
                  <a:srgbClr val="FF0000"/>
                </a:solidFill>
              </a:rPr>
              <a:t>„Stoffänderung </a:t>
            </a:r>
            <a:r>
              <a:rPr lang="de-DE" sz="3600" dirty="0">
                <a:solidFill>
                  <a:srgbClr val="FF0000"/>
                </a:solidFill>
              </a:rPr>
              <a:t>als Umgruppie­rung von </a:t>
            </a:r>
            <a:r>
              <a:rPr lang="de-DE" sz="3600" dirty="0" smtClean="0">
                <a:solidFill>
                  <a:srgbClr val="FF0000"/>
                </a:solidFill>
              </a:rPr>
              <a:t>Atomen“ </a:t>
            </a:r>
            <a:r>
              <a:rPr lang="de-DE" sz="3600" dirty="0" smtClean="0"/>
              <a:t>entfällt in der 6. Klasse.</a:t>
            </a:r>
          </a:p>
          <a:p>
            <a:r>
              <a:rPr lang="de-DE" sz="3600" dirty="0" smtClean="0"/>
              <a:t>=&gt;   </a:t>
            </a:r>
            <a:r>
              <a:rPr lang="de-DE" sz="3600" b="1" dirty="0" smtClean="0"/>
              <a:t>Unterscheidung von Atomen und Molekülen ist nicht mehr verlangt.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8863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Gasaustausch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Gasaustausch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4932040" y="2708920"/>
            <a:ext cx="432048" cy="14401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347864" y="3284984"/>
            <a:ext cx="1283010" cy="26087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3707904" y="2636912"/>
            <a:ext cx="432048" cy="36004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4499992" y="1988840"/>
            <a:ext cx="1656184" cy="9001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Gasaustausch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70080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Unterscheidung von Atom und Molekül ist aber bereits in der 5. Klasse möglich.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412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Gasaustausch</a:t>
            </a:r>
            <a:endParaRPr lang="de-DE" sz="3600" dirty="0"/>
          </a:p>
        </p:txBody>
      </p:sp>
      <p:pic>
        <p:nvPicPr>
          <p:cNvPr id="7" name="Picture 5" descr="Teilchen 5B Lun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173163"/>
            <a:ext cx="6553224" cy="47073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Zellatmung</a:t>
            </a:r>
            <a:endParaRPr lang="de-DE" sz="3600" dirty="0"/>
          </a:p>
        </p:txBody>
      </p:sp>
      <p:pic>
        <p:nvPicPr>
          <p:cNvPr id="5" name="Picture 8" descr="Teilchen 5B Lun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316" y="1222375"/>
            <a:ext cx="7272039" cy="45874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6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Zellatmung</a:t>
            </a:r>
            <a:endParaRPr lang="de-DE" sz="3600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024336" cy="4032448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4067944" y="3294696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28083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Zellatmung</a:t>
            </a:r>
            <a:endParaRPr lang="de-DE" sz="3600" dirty="0"/>
          </a:p>
        </p:txBody>
      </p:sp>
      <p:sp>
        <p:nvSpPr>
          <p:cNvPr id="7" name="Pfeil nach rechts 6"/>
          <p:cNvSpPr/>
          <p:nvPr/>
        </p:nvSpPr>
        <p:spPr>
          <a:xfrm>
            <a:off x="3593592" y="3294696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168352" cy="288032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2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</a:t>
            </a:r>
            <a:r>
              <a:rPr lang="de-DE" sz="3600" dirty="0" smtClean="0"/>
              <a:t>Zerlegung von Stärke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692696"/>
            <a:ext cx="70567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Übersicht zur PPP</a:t>
            </a:r>
          </a:p>
          <a:p>
            <a:endParaRPr lang="de-DE" sz="2000" dirty="0" smtClean="0"/>
          </a:p>
          <a:p>
            <a:pPr>
              <a:spcAft>
                <a:spcPts val="1200"/>
              </a:spcAft>
            </a:pPr>
            <a:r>
              <a:rPr lang="de-DE" sz="3600" dirty="0" smtClean="0"/>
              <a:t>Kompetenz: </a:t>
            </a:r>
            <a:r>
              <a:rPr lang="de-DE" sz="3600" u="sng" dirty="0" smtClean="0"/>
              <a:t>Bewerten</a:t>
            </a:r>
          </a:p>
          <a:p>
            <a:pPr>
              <a:spcAft>
                <a:spcPts val="1200"/>
              </a:spcAft>
            </a:pPr>
            <a:r>
              <a:rPr lang="de-DE" sz="3600" dirty="0" smtClean="0"/>
              <a:t>Kompetenz: </a:t>
            </a:r>
            <a:r>
              <a:rPr lang="de-DE" sz="3600" u="sng" dirty="0" smtClean="0"/>
              <a:t>Erkenntnisse gewinnen</a:t>
            </a:r>
          </a:p>
          <a:p>
            <a:r>
              <a:rPr lang="de-DE" sz="3600" dirty="0" smtClean="0"/>
              <a:t>Kompetenz: </a:t>
            </a:r>
            <a:r>
              <a:rPr lang="de-DE" sz="3600" u="sng" dirty="0" smtClean="0"/>
              <a:t>Kommunizieren</a:t>
            </a:r>
          </a:p>
          <a:p>
            <a:r>
              <a:rPr lang="de-DE" sz="3600" dirty="0"/>
              <a:t>	</a:t>
            </a:r>
            <a:r>
              <a:rPr lang="de-DE" sz="3600" dirty="0" smtClean="0"/>
              <a:t>	- Diagramm-Kompetenz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</a:t>
            </a:r>
            <a:r>
              <a:rPr lang="de-DE" sz="3600" dirty="0" smtClean="0"/>
              <a:t>	- Modell-Kompetenz</a:t>
            </a:r>
          </a:p>
          <a:p>
            <a:r>
              <a:rPr lang="de-DE" sz="3600" i="1" dirty="0" smtClean="0"/>
              <a:t>Beispiele für Kompetenz-Training in der Unterstufe</a:t>
            </a:r>
            <a:endParaRPr lang="de-DE" sz="3600" i="1" dirty="0"/>
          </a:p>
        </p:txBody>
      </p:sp>
    </p:spTree>
    <p:extLst>
      <p:ext uri="{BB962C8B-B14F-4D97-AF65-F5344CB8AC3E}">
        <p14:creationId xmlns:p14="http://schemas.microsoft.com/office/powerpoint/2010/main" val="884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</a:t>
            </a:r>
            <a:r>
              <a:rPr lang="de-DE" sz="3600" dirty="0" smtClean="0"/>
              <a:t>Zerlegung von Stärke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Teilchen-Modell: </a:t>
            </a:r>
            <a:r>
              <a:rPr lang="de-DE" sz="3600" dirty="0" smtClean="0"/>
              <a:t>Zerlegung von Stärke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99" y="1895722"/>
            <a:ext cx="2442665" cy="347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310727" y="3429000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1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62880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Auch beim Teilchen-Modell gilt:</a:t>
            </a:r>
          </a:p>
          <a:p>
            <a:endParaRPr lang="de-DE" sz="2000" dirty="0" smtClean="0"/>
          </a:p>
          <a:p>
            <a:r>
              <a:rPr lang="de-DE" sz="3600" dirty="0" smtClean="0"/>
              <a:t>Mindestens </a:t>
            </a:r>
            <a:r>
              <a:rPr lang="de-DE" sz="3600" u="sng" dirty="0" smtClean="0"/>
              <a:t>zwei unterschiedliche Modelle </a:t>
            </a:r>
            <a:r>
              <a:rPr lang="de-DE" sz="3600" dirty="0" smtClean="0"/>
              <a:t>beim selben Phänomen einsetzen.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647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76470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/>
              <a:t>Konkrete Beispiele für </a:t>
            </a:r>
            <a:r>
              <a:rPr lang="de-DE" sz="8000" b="1" dirty="0" smtClean="0"/>
              <a:t>Kompetenz-Training</a:t>
            </a:r>
            <a:endParaRPr lang="de-DE" sz="8000" b="1" dirty="0"/>
          </a:p>
        </p:txBody>
      </p:sp>
    </p:spTree>
    <p:extLst>
      <p:ext uri="{BB962C8B-B14F-4D97-AF65-F5344CB8AC3E}">
        <p14:creationId xmlns:p14="http://schemas.microsoft.com/office/powerpoint/2010/main" val="18174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 smtClean="0"/>
              <a:t>Atmen im Wasser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10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 smtClean="0"/>
              <a:t>Atmen </a:t>
            </a:r>
            <a:r>
              <a:rPr lang="de-DE" b="1" dirty="0"/>
              <a:t>im Wasser </a:t>
            </a:r>
            <a:r>
              <a:rPr lang="de-DE" b="1" dirty="0" smtClean="0"/>
              <a:t>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Problemorientierung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In 1 Liter Luft sind 300 mg Sauerstoff.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164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 smtClean="0"/>
              <a:t>Atmen </a:t>
            </a:r>
            <a:r>
              <a:rPr lang="de-DE" b="1" dirty="0"/>
              <a:t>im Wasser </a:t>
            </a:r>
            <a:r>
              <a:rPr lang="de-DE" b="1" dirty="0" smtClean="0"/>
              <a:t>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Problemorientierung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In 1 Liter Luft sind 300 mg Sauerstoff.</a:t>
            </a:r>
          </a:p>
          <a:p>
            <a:r>
              <a:rPr lang="de-DE" sz="3200" dirty="0" smtClean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4535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/>
                <a:gridCol w="983429"/>
                <a:gridCol w="983429"/>
                <a:gridCol w="983429"/>
                <a:gridCol w="983429"/>
                <a:gridCol w="983429"/>
                <a:gridCol w="983429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lös-</a:t>
                      </a: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Menge an Sauerstoff </a:t>
                      </a:r>
                      <a:endParaRPr lang="de-DE" sz="20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 smtClean="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 smtClean="0"/>
              <a:t>Atmen </a:t>
            </a:r>
            <a:r>
              <a:rPr lang="de-DE" b="1" dirty="0"/>
              <a:t>im Wasser </a:t>
            </a:r>
            <a:r>
              <a:rPr lang="de-DE" b="1" dirty="0" smtClean="0"/>
              <a:t>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Problemorientierung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In 1 Liter Luft sind 300 mg Sauerstoff.</a:t>
            </a:r>
          </a:p>
          <a:p>
            <a:r>
              <a:rPr lang="de-DE" sz="3200" dirty="0" smtClean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7018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/>
                <a:gridCol w="983429"/>
                <a:gridCol w="983429"/>
                <a:gridCol w="983429"/>
                <a:gridCol w="983429"/>
                <a:gridCol w="983429"/>
                <a:gridCol w="983429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lös-</a:t>
                      </a: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Menge an Sauerstoff </a:t>
                      </a:r>
                      <a:endParaRPr lang="de-DE" sz="20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 smtClean="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55576" y="501317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-  Tabelle verbalisieren</a:t>
            </a:r>
          </a:p>
          <a:p>
            <a:r>
              <a:rPr lang="de-DE" sz="3200" dirty="0" smtClean="0"/>
              <a:t>-  Diagramm zeichnen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708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 smtClean="0"/>
              <a:t>Atmen </a:t>
            </a:r>
            <a:r>
              <a:rPr lang="de-DE" b="1" dirty="0"/>
              <a:t>im Wasser </a:t>
            </a:r>
            <a:r>
              <a:rPr lang="de-DE" b="1" dirty="0" smtClean="0"/>
              <a:t>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Diagramm</a:t>
            </a:r>
            <a:r>
              <a:rPr lang="de-DE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Achsenbeschriftung mit Zahlen, Größe und </a:t>
            </a:r>
            <a:r>
              <a:rPr lang="de-DE" sz="3200" dirty="0" smtClean="0"/>
              <a:t>Einheit (Symbol)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Punkte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bei </a:t>
            </a:r>
            <a:r>
              <a:rPr lang="de-DE" sz="3200" dirty="0"/>
              <a:t>kontinuierlichen Werten ein Linien-Diagramm erstellen </a:t>
            </a:r>
            <a:r>
              <a:rPr lang="de-DE" sz="3200" dirty="0" smtClean="0"/>
              <a:t>(ggf. Ausgleichslinie</a:t>
            </a:r>
            <a:r>
              <a:rPr lang="de-DE" sz="3200" dirty="0"/>
              <a:t>)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66324"/>
              </p:ext>
            </p:extLst>
          </p:nvPr>
        </p:nvGraphicFramePr>
        <p:xfrm>
          <a:off x="748773" y="4797152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/>
                <a:gridCol w="983429"/>
                <a:gridCol w="983429"/>
                <a:gridCol w="983429"/>
                <a:gridCol w="983429"/>
                <a:gridCol w="983429"/>
                <a:gridCol w="983429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lös-</a:t>
                      </a: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Menge an Sauerstoff </a:t>
                      </a:r>
                      <a:endParaRPr lang="de-DE" sz="20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 smtClean="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4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 smtClean="0"/>
              <a:t>Atmen </a:t>
            </a:r>
            <a:r>
              <a:rPr lang="de-DE" b="1" dirty="0"/>
              <a:t>im Wasser </a:t>
            </a:r>
            <a:r>
              <a:rPr lang="de-DE" b="1" dirty="0" smtClean="0"/>
              <a:t>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Problemorientierung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In 1 Liter Luft sind 300 mg Sauerstoff.</a:t>
            </a:r>
          </a:p>
          <a:p>
            <a:r>
              <a:rPr lang="de-DE" sz="3200" dirty="0" smtClean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0801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/>
                <a:gridCol w="983429"/>
                <a:gridCol w="983429"/>
                <a:gridCol w="983429"/>
                <a:gridCol w="983429"/>
                <a:gridCol w="983429"/>
                <a:gridCol w="983429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lös-</a:t>
                      </a:r>
                      <a:r>
                        <a:rPr lang="de-DE" sz="2000" dirty="0" err="1" smtClean="0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Menge an Sauerstoff </a:t>
                      </a:r>
                      <a:endParaRPr lang="de-DE" sz="2000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 smtClean="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501317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-  Vergleich Landtier und Fisch</a:t>
            </a:r>
          </a:p>
          <a:p>
            <a:r>
              <a:rPr lang="de-DE" sz="3200" dirty="0" smtClean="0"/>
              <a:t>-  Sauerstoffaufnahme optimieren: </a:t>
            </a:r>
            <a:r>
              <a:rPr lang="de-DE" sz="3200" b="1" dirty="0" smtClean="0"/>
              <a:t>HA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0644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Alle Skripten und Arbeitsblätter finden Sie auf meiner </a:t>
            </a:r>
            <a:r>
              <a:rPr lang="de-DE" sz="4000" b="1" dirty="0" smtClean="0"/>
              <a:t>Webseite</a:t>
            </a:r>
            <a:r>
              <a:rPr lang="de-DE" sz="4000" dirty="0" smtClean="0"/>
              <a:t>.</a:t>
            </a:r>
          </a:p>
          <a:p>
            <a:endParaRPr lang="de-DE" sz="4000" dirty="0" smtClean="0"/>
          </a:p>
          <a:p>
            <a:r>
              <a:rPr lang="de-DE" sz="4000" dirty="0" smtClean="0"/>
              <a:t>Alle Anleitungen zu </a:t>
            </a:r>
            <a:r>
              <a:rPr lang="de-DE" sz="4000" dirty="0" err="1" smtClean="0"/>
              <a:t>Untersuchun</a:t>
            </a:r>
            <a:r>
              <a:rPr lang="de-DE" sz="4000" dirty="0" smtClean="0"/>
              <a:t>-gen, Experimenten, Modellarbeit finden sie im </a:t>
            </a:r>
            <a:r>
              <a:rPr lang="de-DE" sz="4000" b="1" dirty="0" smtClean="0"/>
              <a:t>Praktikumsordner</a:t>
            </a:r>
            <a:r>
              <a:rPr lang="de-DE" sz="4000" dirty="0" smtClean="0"/>
              <a:t> </a:t>
            </a:r>
            <a:r>
              <a:rPr lang="de-DE" sz="4000" b="1" dirty="0" smtClean="0"/>
              <a:t>„Bio? – Logisch!“ 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3495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980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728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Nahrungsquelle als Modell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Vogelschnabel als Modell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5094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75219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  <a:endParaRPr lang="de-DE" sz="200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</a:t>
                      </a:r>
                      <a:r>
                        <a:rPr lang="de-DE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  <a:endParaRPr lang="de-DE" sz="2000" b="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2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81758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erfolgreichen Schnitte in 20 Sekunden (die Maus darf mit den Fingern festgehalten werden)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  <a:endParaRPr lang="de-DE" sz="200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komplett 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geschälten 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 in 20 Sekunden (die Pistazie darf man den Fingern festgehalten 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werden)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der Erde erbeuteten Gummiwürmer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20 Sekunden</a:t>
                      </a:r>
                    </a:p>
                  </a:txBody>
                  <a:tcPr marL="68580" marR="68580" marT="0" marB="0"/>
                </a:tc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</a:t>
                      </a:r>
                      <a:r>
                        <a:rPr lang="de-DE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  <a:endParaRPr lang="de-DE" sz="2000" b="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dem Wasser erbeuteten Gegenstände in 20 </a:t>
                      </a:r>
                      <a:r>
                        <a:rPr lang="de-DE" sz="2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Sekunden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21262"/>
              </p:ext>
            </p:extLst>
          </p:nvPr>
        </p:nvGraphicFramePr>
        <p:xfrm>
          <a:off x="467544" y="1397000"/>
          <a:ext cx="4140460" cy="491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  <a:endParaRPr lang="de-DE" sz="200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</a:t>
                      </a:r>
                      <a:r>
                        <a:rPr lang="de-DE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  <a:endParaRPr lang="de-DE" sz="2000" b="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004048" y="1681058"/>
            <a:ext cx="36724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Werkzeuge als Modelle für die Vogelschnäbel:</a:t>
            </a:r>
          </a:p>
          <a:p>
            <a:endParaRPr lang="de-DE" sz="1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kleine </a:t>
            </a:r>
            <a:r>
              <a:rPr lang="de-DE" sz="3200" dirty="0" smtClean="0"/>
              <a:t>Schere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Pinzette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Flachzange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kleines </a:t>
            </a:r>
            <a:r>
              <a:rPr lang="de-DE" sz="3200" dirty="0"/>
              <a:t>Küchensieb </a:t>
            </a:r>
            <a:r>
              <a:rPr lang="de-DE" sz="2400" dirty="0"/>
              <a:t>(möglichst ohne Haken)</a:t>
            </a:r>
          </a:p>
        </p:txBody>
      </p:sp>
    </p:spTree>
    <p:extLst>
      <p:ext uri="{BB962C8B-B14F-4D97-AF65-F5344CB8AC3E}">
        <p14:creationId xmlns:p14="http://schemas.microsoft.com/office/powerpoint/2010/main" val="11051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Anzahl der erfolgreichen Aktionen eintragen.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604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Jede Gruppe bringt an der Tafel in der Tabelle einen Sticker dort an, wo das Werkzeug den größten Erfolg erzielt hat.</a:t>
            </a:r>
            <a:endParaRPr lang="de-DE" sz="2800" dirty="0"/>
          </a:p>
        </p:txBody>
      </p:sp>
      <p:sp>
        <p:nvSpPr>
          <p:cNvPr id="4" name="Ellipse 3"/>
          <p:cNvSpPr/>
          <p:nvPr/>
        </p:nvSpPr>
        <p:spPr>
          <a:xfrm>
            <a:off x="4067944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34786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24794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779912" y="21389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532489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300025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029551" y="46531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103166" y="28529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011993" y="366684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764570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937296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451232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937296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649264" y="468981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401841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797778" y="3266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214777" y="289305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840232" y="28427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472923" y="307429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124777" y="320276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Vogelschnäbel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7281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Am Ende: Vergleiche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Modell-Nahrung mit echter Nahrung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Modell-Schnabel mit echtem Schnabel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08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Lachswanderung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86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Lachswanderung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Hypothese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Lachse wandern zum </a:t>
            </a:r>
            <a:r>
              <a:rPr lang="de-DE" sz="3200" dirty="0" err="1" smtClean="0"/>
              <a:t>Ablaichen</a:t>
            </a:r>
            <a:r>
              <a:rPr lang="de-DE" sz="3200" dirty="0" smtClean="0"/>
              <a:t> in das Gewässer zurück, in dem sie sich </a:t>
            </a:r>
            <a:r>
              <a:rPr lang="de-DE" sz="3200" dirty="0" err="1" smtClean="0"/>
              <a:t>ent</a:t>
            </a:r>
            <a:r>
              <a:rPr lang="de-DE" sz="3200" dirty="0" smtClean="0"/>
              <a:t>-wickelt haben.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735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Bewerten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991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Lachswanderung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Hypothese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Lachse wandern zum </a:t>
            </a:r>
            <a:r>
              <a:rPr lang="de-DE" sz="3200" dirty="0" err="1" smtClean="0"/>
              <a:t>Ablaichen</a:t>
            </a:r>
            <a:r>
              <a:rPr lang="de-DE" sz="3200" dirty="0" smtClean="0"/>
              <a:t> in das Gewässer zurück, in dem sie sich </a:t>
            </a:r>
            <a:r>
              <a:rPr lang="de-DE" sz="3200" dirty="0" err="1" smtClean="0"/>
              <a:t>ent</a:t>
            </a:r>
            <a:r>
              <a:rPr lang="de-DE" sz="3200" dirty="0" smtClean="0"/>
              <a:t>-wickelt haben.</a:t>
            </a:r>
          </a:p>
          <a:p>
            <a:endParaRPr lang="de-DE" sz="3200" dirty="0"/>
          </a:p>
          <a:p>
            <a:r>
              <a:rPr lang="de-DE" sz="3200" b="1" dirty="0" smtClean="0"/>
              <a:t>Aufgabe:</a:t>
            </a:r>
          </a:p>
          <a:p>
            <a:r>
              <a:rPr lang="de-DE" sz="3200" dirty="0" smtClean="0"/>
              <a:t>Versuchsaufbau zur Überprüfung der Hypothese entwerfen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466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Lachswanderung</a:t>
            </a:r>
            <a:r>
              <a:rPr lang="de-DE" dirty="0" smtClean="0"/>
              <a:t> </a:t>
            </a:r>
            <a:r>
              <a:rPr lang="de-DE" b="1" dirty="0" smtClean="0"/>
              <a:t>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Hypothese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Lachse wandern zum </a:t>
            </a:r>
            <a:r>
              <a:rPr lang="de-DE" sz="3200" dirty="0" err="1" smtClean="0"/>
              <a:t>Ablaichen</a:t>
            </a:r>
            <a:r>
              <a:rPr lang="de-DE" sz="3200" dirty="0" smtClean="0"/>
              <a:t> in das Gewässer zurück, in dem sie sich </a:t>
            </a:r>
            <a:r>
              <a:rPr lang="de-DE" sz="3200" dirty="0" err="1" smtClean="0"/>
              <a:t>ent</a:t>
            </a:r>
            <a:r>
              <a:rPr lang="de-DE" sz="3200" dirty="0" smtClean="0"/>
              <a:t>-wickelt haben.</a:t>
            </a:r>
          </a:p>
          <a:p>
            <a:endParaRPr lang="de-DE" sz="3200" dirty="0"/>
          </a:p>
          <a:p>
            <a:r>
              <a:rPr lang="de-DE" sz="3200" b="1" dirty="0" smtClean="0"/>
              <a:t>Untersuchung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Markierung der Junglachse beim Abstieg.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208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Lachswanderung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Hypothese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Lachse wandern zum </a:t>
            </a:r>
            <a:r>
              <a:rPr lang="de-DE" sz="3200" dirty="0" err="1" smtClean="0"/>
              <a:t>Ablaichen</a:t>
            </a:r>
            <a:r>
              <a:rPr lang="de-DE" sz="3200" dirty="0" smtClean="0"/>
              <a:t> in das Gewässer zurück, in dem sie sich </a:t>
            </a:r>
            <a:r>
              <a:rPr lang="de-DE" sz="3200" dirty="0" err="1" smtClean="0"/>
              <a:t>ent</a:t>
            </a:r>
            <a:r>
              <a:rPr lang="de-DE" sz="3200" dirty="0" smtClean="0"/>
              <a:t>-wickelt haben.</a:t>
            </a:r>
          </a:p>
          <a:p>
            <a:endParaRPr lang="de-DE" sz="3200" dirty="0"/>
          </a:p>
          <a:p>
            <a:r>
              <a:rPr lang="de-DE" sz="3200" b="1" dirty="0" smtClean="0"/>
              <a:t>Untersuchung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Markierung der Junglachse beim Abstieg. Aufsteigende markierte Altlachse in Laich-gebieten fangen.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529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Lachswanderung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Fragestellung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Wie orientieren sich die Lachse dabei?</a:t>
            </a:r>
          </a:p>
          <a:p>
            <a:endParaRPr lang="de-DE" sz="2000" dirty="0" smtClean="0"/>
          </a:p>
          <a:p>
            <a:r>
              <a:rPr lang="de-DE" sz="3200" b="1" dirty="0" smtClean="0"/>
              <a:t>Hypothese</a:t>
            </a:r>
            <a:r>
              <a:rPr lang="de-DE" sz="3200" dirty="0" smtClean="0"/>
              <a:t>:</a:t>
            </a:r>
          </a:p>
          <a:p>
            <a:r>
              <a:rPr lang="de-DE" sz="3200" dirty="0"/>
              <a:t>o</a:t>
            </a:r>
            <a:r>
              <a:rPr lang="de-DE" sz="3200" dirty="0" smtClean="0"/>
              <a:t>ptisch nach Landmarken, Karte im Gedächtnis, nach dem Geruch …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644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Lachswanderung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Fragestellung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Wie orientieren sich die Lachse dabei?</a:t>
            </a:r>
          </a:p>
          <a:p>
            <a:endParaRPr lang="de-DE" sz="2000" dirty="0" smtClean="0"/>
          </a:p>
          <a:p>
            <a:r>
              <a:rPr lang="de-DE" sz="3200" b="1" dirty="0" smtClean="0"/>
              <a:t>Hypothese</a:t>
            </a:r>
            <a:r>
              <a:rPr lang="de-DE" sz="3200" dirty="0" smtClean="0"/>
              <a:t>:</a:t>
            </a:r>
          </a:p>
          <a:p>
            <a:r>
              <a:rPr lang="de-DE" sz="3200" dirty="0"/>
              <a:t>optisch nach Landmarken, Karte im Gedächtnis, nach dem Geruch …</a:t>
            </a:r>
          </a:p>
          <a:p>
            <a:endParaRPr lang="de-DE" sz="2000" dirty="0"/>
          </a:p>
          <a:p>
            <a:r>
              <a:rPr lang="de-DE" sz="3200" b="1" dirty="0" smtClean="0"/>
              <a:t>Untersuchung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Vor der </a:t>
            </a:r>
            <a:r>
              <a:rPr lang="de-DE" sz="3200" dirty="0" err="1" smtClean="0"/>
              <a:t>Flussgabelung</a:t>
            </a:r>
            <a:r>
              <a:rPr lang="de-DE" sz="3200" dirty="0" smtClean="0"/>
              <a:t> markierte Lachse fangen, der Hälfte den Geruchsinn nehmen. </a:t>
            </a:r>
            <a:r>
              <a:rPr lang="de-DE" sz="3200" dirty="0" err="1" smtClean="0"/>
              <a:t>Flussauf</a:t>
            </a:r>
            <a:r>
              <a:rPr lang="de-DE" sz="3200" dirty="0" smtClean="0"/>
              <a:t> erneut fangen.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144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 werden die Junglachse zur Markierung gefangen?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792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 werden die Junglachse zur </a:t>
            </a:r>
            <a:r>
              <a:rPr lang="de-DE" sz="3200" smtClean="0"/>
              <a:t>Markierung gefangen?</a:t>
            </a:r>
            <a:endParaRPr lang="de-DE" sz="320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347864" y="2564904"/>
            <a:ext cx="1512168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 werden die Altlachse beim Aufsteigen gefangen?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37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 werden die Altlachse beim </a:t>
            </a:r>
            <a:r>
              <a:rPr lang="de-DE" sz="3200" smtClean="0"/>
              <a:t>Aufsteigen gefangen?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2195736" y="2852936"/>
            <a:ext cx="2664296" cy="280831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Wohin wandern die Altlachse mit intaktem Geruchsinn?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301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Bewerten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 smtClean="0"/>
              <a:t>Im engeren Sinne:</a:t>
            </a:r>
          </a:p>
          <a:p>
            <a:r>
              <a:rPr lang="de-DE" sz="4000" b="1" dirty="0" smtClean="0"/>
              <a:t>Grundlage für verantwortliches Handeln 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9699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Wohin wandern die Altlachse mit </a:t>
            </a:r>
            <a:r>
              <a:rPr lang="de-DE" sz="3200" smtClean="0"/>
              <a:t>intaktem Geruchsinn?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Wohin wandern die Altlachse mit zerstörtem</a:t>
            </a:r>
          </a:p>
          <a:p>
            <a:r>
              <a:rPr lang="de-DE" sz="3200" dirty="0" smtClean="0"/>
              <a:t>Geruchsinn?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548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Wohin wandern die Altlachse </a:t>
            </a:r>
            <a:r>
              <a:rPr lang="de-DE" sz="3200" smtClean="0"/>
              <a:t>mit zerstörtem</a:t>
            </a:r>
          </a:p>
          <a:p>
            <a:r>
              <a:rPr lang="de-DE" sz="3200" smtClean="0"/>
              <a:t>Geruchsinn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1907704" y="4197455"/>
            <a:ext cx="144016" cy="110375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de-DE" b="1" dirty="0" smtClean="0"/>
              <a:t>Vom Wasser aufs Land (6.)</a:t>
            </a:r>
            <a:endParaRPr lang="de-DE" b="1" dirty="0"/>
          </a:p>
        </p:txBody>
      </p:sp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9" y="1484784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de-DE" b="1" dirty="0" smtClean="0"/>
              <a:t>Vom Wasser aufs Land (6.)</a:t>
            </a:r>
            <a:endParaRPr lang="de-DE" b="1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92088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/>
          <a:lstStyle/>
          <a:p>
            <a:r>
              <a:rPr lang="de-DE" b="1" dirty="0" smtClean="0"/>
              <a:t>Vom Wasser aufs Land (6.)</a:t>
            </a:r>
            <a:endParaRPr lang="de-DE" b="1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920880" cy="45365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644008" y="486916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Neue Probleme?</a:t>
            </a:r>
          </a:p>
          <a:p>
            <a:pPr algn="ctr"/>
            <a:r>
              <a:rPr lang="de-DE" sz="4000" dirty="0" err="1" smtClean="0"/>
              <a:t>Angepasstheiten</a:t>
            </a:r>
            <a:r>
              <a:rPr lang="de-DE" sz="4000" dirty="0" smtClean="0"/>
              <a:t>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625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rgbClr val="CCCCFF"/>
          </a:solidFill>
        </p:spPr>
        <p:txBody>
          <a:bodyPr>
            <a:normAutofit/>
          </a:bodyPr>
          <a:lstStyle/>
          <a:p>
            <a:r>
              <a:rPr lang="de-DE" b="1" dirty="0" smtClean="0"/>
              <a:t>Vom Feucht- in den Trockenraum (6.)</a:t>
            </a:r>
            <a:endParaRPr lang="de-DE" b="1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76256" y="191683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49411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smtClean="0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199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smtClean="0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67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959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Bewerten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 smtClean="0"/>
              <a:t>Im engeren Sinne:</a:t>
            </a:r>
          </a:p>
          <a:p>
            <a:pPr>
              <a:spcAft>
                <a:spcPts val="1800"/>
              </a:spcAft>
            </a:pPr>
            <a:r>
              <a:rPr lang="de-DE" sz="4000" b="1" dirty="0" smtClean="0"/>
              <a:t>Grundlage für verantwortliches Handeln </a:t>
            </a:r>
          </a:p>
          <a:p>
            <a:r>
              <a:rPr lang="de-DE" sz="4000" dirty="0" smtClean="0"/>
              <a:t>(also nicht: beurteilen z. B. einer fehlerhaften Darstellung usw.)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0612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„Kann ich doch selber nicht!“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459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„Kann ich doch selber nicht!“</a:t>
            </a:r>
          </a:p>
          <a:p>
            <a:endParaRPr lang="de-DE" sz="5400" dirty="0"/>
          </a:p>
          <a:p>
            <a:r>
              <a:rPr lang="de-DE" sz="3600" dirty="0" smtClean="0"/>
              <a:t>Mit den Schülern mitlernen. </a:t>
            </a:r>
          </a:p>
          <a:p>
            <a:r>
              <a:rPr lang="de-DE" sz="3600" dirty="0" smtClean="0"/>
              <a:t>Bescheiden anfangen, dann langsam steigern auf 8 Arten.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346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Stunde 1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Kuckuck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Zilpzalp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542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Stunde 1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Kuckuck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 smtClean="0"/>
              <a:t>Zilpzalp</a:t>
            </a:r>
          </a:p>
          <a:p>
            <a:r>
              <a:rPr lang="de-DE" sz="3200" dirty="0" smtClean="0"/>
              <a:t>Vogelruf mit einfachem </a:t>
            </a:r>
            <a:r>
              <a:rPr lang="de-DE" sz="3200" dirty="0" err="1" smtClean="0"/>
              <a:t>Merktext</a:t>
            </a:r>
            <a:r>
              <a:rPr lang="de-DE" sz="32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Kohlmeise: </a:t>
            </a:r>
            <a:r>
              <a:rPr lang="de-DE" sz="3200" dirty="0" err="1" smtClean="0"/>
              <a:t>zizibäh</a:t>
            </a:r>
            <a:r>
              <a:rPr lang="de-DE" sz="3200" dirty="0" smtClean="0"/>
              <a:t> (in München: </a:t>
            </a:r>
            <a:r>
              <a:rPr lang="de-DE" sz="3200" dirty="0" err="1" smtClean="0"/>
              <a:t>zibäh</a:t>
            </a:r>
            <a:r>
              <a:rPr lang="de-DE" sz="32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Pirol: „Der Vogel </a:t>
            </a:r>
            <a:r>
              <a:rPr lang="de-DE" sz="3200" dirty="0" err="1" smtClean="0"/>
              <a:t>Pírol</a:t>
            </a:r>
            <a:r>
              <a:rPr lang="de-DE" sz="3200" dirty="0" smtClean="0"/>
              <a:t>“, „</a:t>
            </a:r>
            <a:r>
              <a:rPr lang="de-DE" sz="3200" dirty="0" err="1" smtClean="0"/>
              <a:t>didüdlio</a:t>
            </a:r>
            <a:r>
              <a:rPr lang="de-DE" sz="3200" dirty="0" smtClean="0"/>
              <a:t>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200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Stunde 2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Wiederholung!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Türkentaube: hu-</a:t>
            </a:r>
            <a:r>
              <a:rPr lang="de-DE" sz="3200" dirty="0" err="1" smtClean="0"/>
              <a:t>huuuu</a:t>
            </a:r>
            <a:r>
              <a:rPr lang="de-DE" sz="3200" dirty="0" smtClean="0"/>
              <a:t>-hu</a:t>
            </a:r>
          </a:p>
          <a:p>
            <a:pPr marL="457200" indent="-457200">
              <a:buFontTx/>
              <a:buChar char="-"/>
            </a:pPr>
            <a:r>
              <a:rPr lang="de-DE" sz="3200" dirty="0" smtClean="0"/>
              <a:t>Amsel: flötend, sehr abwechslungsreich, laut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07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Stunde 3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Wiederholung!</a:t>
            </a:r>
          </a:p>
          <a:p>
            <a:r>
              <a:rPr lang="de-DE" sz="3200" dirty="0" smtClean="0"/>
              <a:t>-  Buchfink: gequetschtes </a:t>
            </a:r>
            <a:r>
              <a:rPr lang="de-DE" sz="3200" dirty="0" err="1" smtClean="0"/>
              <a:t>Strofenende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15298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 smtClean="0"/>
              <a:t>Artenkenntnis: Vogelstimmen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Stunde 4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Wiederholung!</a:t>
            </a:r>
          </a:p>
          <a:p>
            <a:r>
              <a:rPr lang="de-DE" sz="3200" dirty="0" smtClean="0"/>
              <a:t>-  Nachtigall: flötend, abwechslungsreich, oft mehrmals den gleichen Ton hintereinander, immer lauter werdend</a:t>
            </a:r>
          </a:p>
        </p:txBody>
      </p:sp>
    </p:spTree>
    <p:extLst>
      <p:ext uri="{BB962C8B-B14F-4D97-AF65-F5344CB8AC3E}">
        <p14:creationId xmlns:p14="http://schemas.microsoft.com/office/powerpoint/2010/main" val="42570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Artenkenntnis: Frühblüher (5.)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208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Artenkenntnis: Frühblüher (5.)</a:t>
            </a:r>
            <a:endParaRPr lang="de-D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3645"/>
            <a:ext cx="2339305" cy="289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267297" cy="23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8176"/>
            <a:ext cx="2123281" cy="34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13323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</a:t>
            </a:r>
            <a:r>
              <a:rPr lang="de-DE" sz="3600" dirty="0" smtClean="0"/>
              <a:t>as Schnee-	die Frühlings-		der</a:t>
            </a:r>
          </a:p>
          <a:p>
            <a:r>
              <a:rPr lang="de-DE" sz="3600" dirty="0" smtClean="0"/>
              <a:t>  </a:t>
            </a:r>
            <a:r>
              <a:rPr lang="de-DE" sz="3600" dirty="0" err="1" smtClean="0"/>
              <a:t>glöckchen</a:t>
            </a:r>
            <a:r>
              <a:rPr lang="de-DE" sz="3600" dirty="0" smtClean="0"/>
              <a:t>	</a:t>
            </a:r>
            <a:r>
              <a:rPr lang="de-DE" sz="3600" dirty="0" err="1" smtClean="0"/>
              <a:t>knotenblume</a:t>
            </a:r>
            <a:r>
              <a:rPr lang="de-DE" sz="3600" dirty="0" smtClean="0"/>
              <a:t>	  Winterling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70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Artenkenntnis: Frühblüher (5.)</a:t>
            </a: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0777"/>
            <a:ext cx="2232248" cy="29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94" y="1789842"/>
            <a:ext cx="1245827" cy="326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89842"/>
            <a:ext cx="2736304" cy="331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510547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der Krokus	der Blau-		das Leber-</a:t>
            </a:r>
          </a:p>
          <a:p>
            <a:r>
              <a:rPr lang="de-DE" sz="3600" dirty="0"/>
              <a:t>	</a:t>
            </a:r>
            <a:r>
              <a:rPr lang="de-DE" sz="3600" dirty="0" smtClean="0"/>
              <a:t>		   </a:t>
            </a:r>
            <a:r>
              <a:rPr lang="de-DE" sz="3600" dirty="0" err="1" smtClean="0"/>
              <a:t>stern</a:t>
            </a:r>
            <a:r>
              <a:rPr lang="de-DE" sz="3600" dirty="0" smtClean="0"/>
              <a:t>		 </a:t>
            </a:r>
            <a:r>
              <a:rPr lang="de-DE" sz="3600" dirty="0" err="1" smtClean="0"/>
              <a:t>blümchen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324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Bewerten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 smtClean="0"/>
              <a:t>In der Unterstufe:</a:t>
            </a:r>
          </a:p>
          <a:p>
            <a:r>
              <a:rPr lang="de-DE" sz="4000" b="1" dirty="0" smtClean="0"/>
              <a:t>5.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verantwortlicher Umgang mit dem eigenen Körper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Wertschätzung von Grünland als Lebensraum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6790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840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Welche Bedingungen braucht ein Samen, damit er keimt?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070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 smtClean="0"/>
              <a:t>Definition</a:t>
            </a:r>
            <a:r>
              <a:rPr lang="de-DE" sz="3200" dirty="0" smtClean="0"/>
              <a:t> </a:t>
            </a:r>
            <a:r>
              <a:rPr lang="de-DE" sz="3200" b="1" dirty="0" smtClean="0"/>
              <a:t>Keimung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Aus dem Samen wachsen ein </a:t>
            </a:r>
            <a:r>
              <a:rPr lang="de-DE" sz="3200" dirty="0" err="1" smtClean="0"/>
              <a:t>Keimstängel</a:t>
            </a:r>
            <a:r>
              <a:rPr lang="de-DE" sz="3200" dirty="0" smtClean="0"/>
              <a:t> und eine Keimwurzel.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670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 smtClean="0"/>
              <a:t>Hypothesen</a:t>
            </a:r>
            <a:r>
              <a:rPr lang="de-DE" sz="3200" dirty="0" smtClean="0"/>
              <a:t> der Schüler:</a:t>
            </a:r>
          </a:p>
          <a:p>
            <a:r>
              <a:rPr lang="de-DE" sz="3200" dirty="0" smtClean="0"/>
              <a:t>Licht, Boden, Wasser, Wärme, Luft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240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 smtClean="0"/>
              <a:t>Hypothesen</a:t>
            </a:r>
            <a:r>
              <a:rPr lang="de-DE" sz="3200" dirty="0" smtClean="0"/>
              <a:t> der Schüler:</a:t>
            </a:r>
          </a:p>
          <a:p>
            <a:r>
              <a:rPr lang="de-DE" sz="3200" dirty="0" smtClean="0"/>
              <a:t>Licht, Boden, Wasser, Wärme, Luft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 smtClean="0"/>
              <a:t>Hypothesen</a:t>
            </a:r>
            <a:r>
              <a:rPr lang="de-DE" sz="3200" dirty="0" smtClean="0"/>
              <a:t> der Schüler:</a:t>
            </a:r>
          </a:p>
          <a:p>
            <a:r>
              <a:rPr lang="de-DE" sz="3200" dirty="0" smtClean="0"/>
              <a:t>Licht, Boden, Wasser, Wärme, Luft</a:t>
            </a:r>
          </a:p>
          <a:p>
            <a:endParaRPr lang="de-DE" sz="3200" dirty="0"/>
          </a:p>
          <a:p>
            <a:r>
              <a:rPr lang="de-DE" sz="3200" b="1" dirty="0" smtClean="0"/>
              <a:t>Versuchsaufbau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-   Jeweils nur 1 Faktor variieren.</a:t>
            </a:r>
          </a:p>
          <a:p>
            <a:r>
              <a:rPr lang="de-DE" sz="3200" dirty="0" smtClean="0"/>
              <a:t>-   Kontrollversuche mitlaufen lassen.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1: Faktor Boden</a:t>
            </a:r>
          </a:p>
          <a:p>
            <a:r>
              <a:rPr lang="de-DE" sz="3200" dirty="0" smtClean="0"/>
              <a:t>Durchführung in der Schule</a:t>
            </a:r>
          </a:p>
          <a:p>
            <a:endParaRPr lang="de-DE" sz="3200" dirty="0" smtClean="0"/>
          </a:p>
          <a:p>
            <a:r>
              <a:rPr lang="de-DE" sz="3200" dirty="0" smtClean="0"/>
              <a:t>Samen von </a:t>
            </a:r>
            <a:r>
              <a:rPr lang="de-DE" sz="3200" dirty="0" err="1" smtClean="0"/>
              <a:t>Mungbohne</a:t>
            </a:r>
            <a:r>
              <a:rPr lang="de-DE" sz="3200" dirty="0" smtClean="0"/>
              <a:t>, Kresse, Alfalfa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</a:t>
            </a:r>
            <a:r>
              <a:rPr lang="de-DE" sz="3200" dirty="0" smtClean="0"/>
              <a:t>uf feuchter Blumenerde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auf feuchter Küchenrolle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auf feuchtem Sand </a:t>
            </a:r>
          </a:p>
          <a:p>
            <a:r>
              <a:rPr lang="de-DE" sz="3200" dirty="0" smtClean="0"/>
              <a:t>ausstreuen, feucht halten und eine Woche lang beobachten</a:t>
            </a:r>
            <a:endParaRPr lang="de-DE" sz="3200" dirty="0"/>
          </a:p>
          <a:p>
            <a:endParaRPr lang="de-DE" sz="32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8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16824" cy="5537588"/>
          </a:xfrm>
        </p:spPr>
      </p:pic>
    </p:spTree>
    <p:extLst>
      <p:ext uri="{BB962C8B-B14F-4D97-AF65-F5344CB8AC3E}">
        <p14:creationId xmlns:p14="http://schemas.microsoft.com/office/powerpoint/2010/main" val="5631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1: Faktor Boden</a:t>
            </a:r>
          </a:p>
          <a:p>
            <a:r>
              <a:rPr lang="de-DE" sz="3200" dirty="0" smtClean="0"/>
              <a:t>Durchführung in der Schule</a:t>
            </a:r>
          </a:p>
          <a:p>
            <a:endParaRPr lang="de-DE" sz="3200" dirty="0" smtClean="0"/>
          </a:p>
          <a:p>
            <a:r>
              <a:rPr lang="de-DE" sz="3200" b="1" dirty="0" smtClean="0"/>
              <a:t>Beobachtung</a:t>
            </a:r>
            <a:r>
              <a:rPr lang="de-DE" sz="3200" dirty="0" smtClean="0"/>
              <a:t>: Alle Samen keimen.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0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1: Faktor Boden</a:t>
            </a:r>
          </a:p>
          <a:p>
            <a:r>
              <a:rPr lang="de-DE" sz="3200" dirty="0" smtClean="0"/>
              <a:t>Durchführung in der Schule</a:t>
            </a:r>
          </a:p>
          <a:p>
            <a:endParaRPr lang="de-DE" sz="3200" dirty="0" smtClean="0"/>
          </a:p>
          <a:p>
            <a:r>
              <a:rPr lang="de-DE" sz="3200" b="1" dirty="0" smtClean="0"/>
              <a:t>Beobachtung</a:t>
            </a:r>
            <a:r>
              <a:rPr lang="de-DE" sz="3200" dirty="0" smtClean="0"/>
              <a:t>: Alle Samen keimen.</a:t>
            </a:r>
          </a:p>
          <a:p>
            <a:endParaRPr lang="de-DE" sz="3200" dirty="0"/>
          </a:p>
          <a:p>
            <a:r>
              <a:rPr lang="de-DE" sz="3200" b="1" dirty="0" smtClean="0"/>
              <a:t>Erklärung</a:t>
            </a:r>
            <a:r>
              <a:rPr lang="de-DE" sz="3200" dirty="0" smtClean="0"/>
              <a:t>: Zum Keimen benötigen die Samen </a:t>
            </a:r>
            <a:r>
              <a:rPr lang="de-DE" sz="3200" b="1" dirty="0" smtClean="0"/>
              <a:t>keinen Boden</a:t>
            </a:r>
            <a:r>
              <a:rPr lang="de-DE" sz="3200" dirty="0" smtClean="0"/>
              <a:t>.</a:t>
            </a:r>
          </a:p>
          <a:p>
            <a:r>
              <a:rPr lang="de-DE" sz="3200" dirty="0" smtClean="0"/>
              <a:t>=&gt; Bei allen weiteren Versuchen berück-sichtigen.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5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Bewerten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 smtClean="0"/>
              <a:t>In der Unterstufe:</a:t>
            </a:r>
          </a:p>
          <a:p>
            <a:r>
              <a:rPr lang="de-DE" sz="4000" b="1" dirty="0"/>
              <a:t>6</a:t>
            </a:r>
            <a:r>
              <a:rPr lang="de-DE" sz="4000" b="1" dirty="0" smtClean="0"/>
              <a:t>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Verantwortung gegenüber Wirbel-tieren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Wertschätzung von Gewässern als Lebensraum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50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2: Faktor Feuchtigkeit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dirty="0" smtClean="0"/>
              <a:t>Je 1/3 der Klasse arbeitet mit </a:t>
            </a:r>
            <a:r>
              <a:rPr lang="de-DE" sz="3200" dirty="0" err="1" smtClean="0"/>
              <a:t>Mungbohnen</a:t>
            </a:r>
            <a:r>
              <a:rPr lang="de-DE" sz="3200" dirty="0" smtClean="0"/>
              <a:t> bzw. Kresse bzw. Alfalfa.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2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2: Faktor Feuchtigkeit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dirty="0" smtClean="0"/>
              <a:t>Je 1/3 der Klasse arbeitet </a:t>
            </a:r>
          </a:p>
          <a:p>
            <a:r>
              <a:rPr lang="de-DE" sz="3200" dirty="0" smtClean="0"/>
              <a:t>mit </a:t>
            </a:r>
            <a:r>
              <a:rPr lang="de-DE" sz="3200" dirty="0" err="1" smtClean="0"/>
              <a:t>Mungbohnen</a:t>
            </a:r>
            <a:r>
              <a:rPr lang="de-DE" sz="3200" dirty="0" smtClean="0"/>
              <a:t> bzw. </a:t>
            </a:r>
          </a:p>
          <a:p>
            <a:r>
              <a:rPr lang="de-DE" sz="3200" dirty="0" smtClean="0"/>
              <a:t>Kresse bzw. Alfalfa.</a:t>
            </a:r>
          </a:p>
          <a:p>
            <a:endParaRPr lang="de-DE" sz="3200" dirty="0" smtClean="0"/>
          </a:p>
          <a:p>
            <a:r>
              <a:rPr lang="de-DE" sz="3200" dirty="0"/>
              <a:t>v</a:t>
            </a:r>
            <a:r>
              <a:rPr lang="de-DE" sz="3200" dirty="0" smtClean="0"/>
              <a:t>erschließbare Plastik-</a:t>
            </a:r>
          </a:p>
          <a:p>
            <a:r>
              <a:rPr lang="de-DE" sz="3200" dirty="0" smtClean="0"/>
              <a:t>Säckchen für den Trans-</a:t>
            </a:r>
          </a:p>
          <a:p>
            <a:r>
              <a:rPr lang="de-DE" sz="3200" dirty="0" err="1" smtClean="0"/>
              <a:t>port</a:t>
            </a:r>
            <a:endParaRPr lang="de-DE" sz="3200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429426" cy="35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2: Faktor Feuchtigkeit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dirty="0" smtClean="0"/>
              <a:t>Je 1/3 der Klasse arbeitet </a:t>
            </a:r>
          </a:p>
          <a:p>
            <a:r>
              <a:rPr lang="de-DE" sz="3200" dirty="0" smtClean="0"/>
              <a:t>mit </a:t>
            </a:r>
            <a:r>
              <a:rPr lang="de-DE" sz="3200" dirty="0" err="1" smtClean="0"/>
              <a:t>Mungbohnen</a:t>
            </a:r>
            <a:r>
              <a:rPr lang="de-DE" sz="3200" dirty="0" smtClean="0"/>
              <a:t> bzw. </a:t>
            </a:r>
          </a:p>
          <a:p>
            <a:r>
              <a:rPr lang="de-DE" sz="3200" dirty="0" smtClean="0"/>
              <a:t>Kresse bzw. Alfalfa.</a:t>
            </a:r>
          </a:p>
          <a:p>
            <a:endParaRPr lang="de-DE" sz="3200" dirty="0"/>
          </a:p>
          <a:p>
            <a:r>
              <a:rPr lang="de-DE" sz="3200" dirty="0" smtClean="0"/>
              <a:t>Alle Ansätze </a:t>
            </a:r>
            <a:r>
              <a:rPr lang="de-DE" sz="3200" u="sng" dirty="0" smtClean="0"/>
              <a:t>auf Küchenrolle</a:t>
            </a:r>
            <a:r>
              <a:rPr lang="de-DE" sz="3200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7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2: Faktor Feuchtigkeit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dirty="0" smtClean="0"/>
              <a:t>Je 1/3 der Klasse arbeitet </a:t>
            </a:r>
          </a:p>
          <a:p>
            <a:r>
              <a:rPr lang="de-DE" sz="3200" dirty="0" smtClean="0"/>
              <a:t>mit </a:t>
            </a:r>
            <a:r>
              <a:rPr lang="de-DE" sz="3200" dirty="0" err="1" smtClean="0"/>
              <a:t>Mungbohnen</a:t>
            </a:r>
            <a:r>
              <a:rPr lang="de-DE" sz="3200" dirty="0" smtClean="0"/>
              <a:t> bzw. </a:t>
            </a:r>
          </a:p>
          <a:p>
            <a:r>
              <a:rPr lang="de-DE" sz="3200" dirty="0" smtClean="0"/>
              <a:t>Kresse bzw. Alfalfa.</a:t>
            </a:r>
          </a:p>
          <a:p>
            <a:endParaRPr lang="de-DE" sz="2000" dirty="0" smtClean="0"/>
          </a:p>
          <a:p>
            <a:r>
              <a:rPr lang="de-DE" sz="3200" dirty="0" smtClean="0"/>
              <a:t>Ansätze: 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trocken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feucht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„Schwimmbad“ (viel Wasser)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2: Faktor Feuchtigkeit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b="1" dirty="0" smtClean="0"/>
              <a:t>Beobachtung</a:t>
            </a:r>
            <a:r>
              <a:rPr lang="de-DE" sz="3200" dirty="0" smtClean="0"/>
              <a:t>:</a:t>
            </a:r>
          </a:p>
          <a:p>
            <a:endParaRPr lang="de-DE" sz="1400" dirty="0" smtClean="0"/>
          </a:p>
          <a:p>
            <a:r>
              <a:rPr lang="de-DE" sz="3200" dirty="0"/>
              <a:t>t</a:t>
            </a:r>
            <a:r>
              <a:rPr lang="de-DE" sz="3200" dirty="0" smtClean="0"/>
              <a:t>rocken	Samen keimen nicht</a:t>
            </a:r>
          </a:p>
          <a:p>
            <a:r>
              <a:rPr lang="de-DE" sz="3200" dirty="0"/>
              <a:t>f</a:t>
            </a:r>
            <a:r>
              <a:rPr lang="de-DE" sz="3200" dirty="0" smtClean="0"/>
              <a:t>eucht	Samen keimen gut</a:t>
            </a:r>
          </a:p>
          <a:p>
            <a:r>
              <a:rPr lang="de-DE" sz="3200" dirty="0" err="1" smtClean="0"/>
              <a:t>nass</a:t>
            </a:r>
            <a:r>
              <a:rPr lang="de-DE" sz="3200" dirty="0" smtClean="0"/>
              <a:t>		Samen faulen, aber keimen (in 			der Regel) nicht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4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2: Faktor Feuchtigkeit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b="1" dirty="0" smtClean="0"/>
              <a:t>Beobachtung</a:t>
            </a:r>
            <a:r>
              <a:rPr lang="de-DE" sz="3200" dirty="0" smtClean="0"/>
              <a:t>:</a:t>
            </a:r>
          </a:p>
          <a:p>
            <a:endParaRPr lang="de-DE" sz="1400" dirty="0" smtClean="0"/>
          </a:p>
          <a:p>
            <a:r>
              <a:rPr lang="de-DE" sz="3200" dirty="0"/>
              <a:t>t</a:t>
            </a:r>
            <a:r>
              <a:rPr lang="de-DE" sz="3200" dirty="0" smtClean="0"/>
              <a:t>rocken	Samen keimen nicht</a:t>
            </a:r>
          </a:p>
          <a:p>
            <a:r>
              <a:rPr lang="de-DE" sz="3200" dirty="0"/>
              <a:t>f</a:t>
            </a:r>
            <a:r>
              <a:rPr lang="de-DE" sz="3200" dirty="0" smtClean="0"/>
              <a:t>eucht	Samen keimen gut</a:t>
            </a:r>
          </a:p>
          <a:p>
            <a:r>
              <a:rPr lang="de-DE" sz="3200" dirty="0" err="1" smtClean="0"/>
              <a:t>nass</a:t>
            </a:r>
            <a:r>
              <a:rPr lang="de-DE" sz="3200" dirty="0" smtClean="0"/>
              <a:t>		Samen faulen, aber keimen nicht</a:t>
            </a:r>
          </a:p>
          <a:p>
            <a:endParaRPr lang="de-DE" sz="3200" dirty="0"/>
          </a:p>
          <a:p>
            <a:r>
              <a:rPr lang="de-DE" sz="3200" b="1" dirty="0" smtClean="0"/>
              <a:t>Erklärung</a:t>
            </a:r>
            <a:r>
              <a:rPr lang="de-DE" sz="3200" dirty="0" smtClean="0"/>
              <a:t>: Wasser ist notwendig, darf aber nicht zu viel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5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3: Faktor Licht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dirty="0" smtClean="0"/>
              <a:t>Die Schüler arbeiten mit einem anderen </a:t>
            </a:r>
            <a:r>
              <a:rPr lang="de-DE" sz="3200" dirty="0" err="1" smtClean="0"/>
              <a:t>Samentyp</a:t>
            </a:r>
            <a:r>
              <a:rPr lang="de-DE" sz="3200" dirty="0" smtClean="0"/>
              <a:t>.</a:t>
            </a:r>
          </a:p>
          <a:p>
            <a:endParaRPr lang="de-DE" sz="3200" dirty="0"/>
          </a:p>
          <a:p>
            <a:endParaRPr lang="de-DE" sz="3200" dirty="0" smtClean="0"/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8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3: Faktor Licht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dirty="0" smtClean="0"/>
              <a:t>Die Schüler arbeiten mit einem anderen </a:t>
            </a:r>
            <a:r>
              <a:rPr lang="de-DE" sz="3200" dirty="0" err="1" smtClean="0"/>
              <a:t>Samentyp</a:t>
            </a:r>
            <a:r>
              <a:rPr lang="de-DE" sz="3200" dirty="0" smtClean="0"/>
              <a:t>.</a:t>
            </a:r>
          </a:p>
          <a:p>
            <a:endParaRPr lang="de-DE" sz="3200" dirty="0" smtClean="0"/>
          </a:p>
          <a:p>
            <a:r>
              <a:rPr lang="de-DE" sz="3200" dirty="0" smtClean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feucht, bei Zimmertemperatur im Licht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feucht, bei Zimmertemperatur im Dunklen (Schrank)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7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3: Faktor Licht</a:t>
            </a:r>
          </a:p>
          <a:p>
            <a:r>
              <a:rPr lang="de-DE" sz="3200" dirty="0" smtClean="0"/>
              <a:t>Durchführung zuhause</a:t>
            </a:r>
          </a:p>
          <a:p>
            <a:endParaRPr lang="de-DE" sz="3200" dirty="0"/>
          </a:p>
          <a:p>
            <a:r>
              <a:rPr lang="de-DE" sz="3200" dirty="0" smtClean="0"/>
              <a:t>Die Schüler stellen </a:t>
            </a:r>
            <a:r>
              <a:rPr lang="de-DE" sz="3200" b="1" dirty="0" smtClean="0"/>
              <a:t>Hypothesen</a:t>
            </a:r>
            <a:r>
              <a:rPr lang="de-DE" sz="3200" dirty="0" smtClean="0"/>
              <a:t> auf:</a:t>
            </a:r>
          </a:p>
          <a:p>
            <a:r>
              <a:rPr lang="de-DE" sz="3200" dirty="0" smtClean="0"/>
              <a:t>„Die Samen werden im Dunklen nicht keimen.“</a:t>
            </a:r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3: Faktor Licht</a:t>
            </a:r>
            <a:endParaRPr lang="de-DE" sz="3200" dirty="0" smtClean="0"/>
          </a:p>
          <a:p>
            <a:r>
              <a:rPr lang="de-DE" sz="3200" b="1" dirty="0" smtClean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7" y="2636912"/>
            <a:ext cx="4014021" cy="136815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2052131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Kontrollversuch im Licht: Alle Samen keimen, es bilden sich grüne Blätter.</a:t>
            </a:r>
          </a:p>
          <a:p>
            <a:endParaRPr lang="de-DE" sz="2800" dirty="0"/>
          </a:p>
          <a:p>
            <a:r>
              <a:rPr lang="de-DE" sz="2800" dirty="0" smtClean="0"/>
              <a:t>Im Dunklen keimen die Samen auch, aber die </a:t>
            </a:r>
            <a:r>
              <a:rPr lang="de-DE" sz="2800" dirty="0" err="1" smtClean="0"/>
              <a:t>Stängel</a:t>
            </a:r>
            <a:r>
              <a:rPr lang="de-DE" sz="2800" dirty="0" smtClean="0"/>
              <a:t> werden länger, die Blätter sind gelb.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101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Bewerten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000" dirty="0" smtClean="0"/>
              <a:t>Dazu gehört </a:t>
            </a:r>
            <a:r>
              <a:rPr lang="de-DE" sz="4000" b="1" dirty="0" smtClean="0"/>
              <a:t>Formenkenntnis</a:t>
            </a:r>
            <a:r>
              <a:rPr lang="de-DE" sz="4000" dirty="0" smtClean="0"/>
              <a:t>, denn nur was ich kenne, will ich schützen.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7574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3: Faktor Licht</a:t>
            </a:r>
            <a:endParaRPr lang="de-DE" sz="3200" dirty="0" smtClean="0"/>
          </a:p>
          <a:p>
            <a:endParaRPr lang="de-DE" sz="3200" dirty="0"/>
          </a:p>
          <a:p>
            <a:r>
              <a:rPr lang="de-DE" sz="3200" b="1" dirty="0" smtClean="0"/>
              <a:t>Erklärung</a:t>
            </a:r>
            <a:r>
              <a:rPr lang="de-DE" sz="3200" dirty="0" smtClean="0"/>
              <a:t>: </a:t>
            </a:r>
          </a:p>
          <a:p>
            <a:r>
              <a:rPr lang="de-DE" sz="3200" dirty="0" smtClean="0"/>
              <a:t>Samen brauchen zum Keimen </a:t>
            </a:r>
            <a:r>
              <a:rPr lang="de-DE" sz="3200" b="1" dirty="0" smtClean="0"/>
              <a:t>kein Licht</a:t>
            </a:r>
            <a:r>
              <a:rPr lang="de-DE" sz="3200" dirty="0" smtClean="0"/>
              <a:t>. (Hypothese falsifiziert)</a:t>
            </a:r>
          </a:p>
        </p:txBody>
      </p:sp>
    </p:spTree>
    <p:extLst>
      <p:ext uri="{BB962C8B-B14F-4D97-AF65-F5344CB8AC3E}">
        <p14:creationId xmlns:p14="http://schemas.microsoft.com/office/powerpoint/2010/main" val="11386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3: Faktor Licht</a:t>
            </a:r>
            <a:endParaRPr lang="de-DE" sz="3200" dirty="0" smtClean="0"/>
          </a:p>
          <a:p>
            <a:endParaRPr lang="de-DE" sz="3200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155679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Zusatz-Erklärungen:</a:t>
            </a:r>
          </a:p>
          <a:p>
            <a:endParaRPr lang="de-DE" sz="3200" dirty="0"/>
          </a:p>
          <a:p>
            <a:r>
              <a:rPr lang="de-DE" sz="3200" u="sng" dirty="0"/>
              <a:t>g</a:t>
            </a:r>
            <a:r>
              <a:rPr lang="de-DE" sz="3200" u="sng" dirty="0" smtClean="0"/>
              <a:t>elbe Blätter: </a:t>
            </a:r>
          </a:p>
          <a:p>
            <a:r>
              <a:rPr lang="de-DE" sz="3200" dirty="0" smtClean="0"/>
              <a:t>Verzicht auf „teuren“ Farbstoff.</a:t>
            </a:r>
          </a:p>
          <a:p>
            <a:endParaRPr lang="de-DE" sz="3200" dirty="0"/>
          </a:p>
          <a:p>
            <a:r>
              <a:rPr lang="de-DE" sz="3200" u="sng" dirty="0"/>
              <a:t>l</a:t>
            </a:r>
            <a:r>
              <a:rPr lang="de-DE" sz="3200" u="sng" dirty="0" smtClean="0"/>
              <a:t>ange </a:t>
            </a:r>
            <a:r>
              <a:rPr lang="de-DE" sz="3200" u="sng" dirty="0" err="1" smtClean="0"/>
              <a:t>Stängel</a:t>
            </a:r>
            <a:r>
              <a:rPr lang="de-DE" sz="3200" u="sng" dirty="0" smtClean="0"/>
              <a:t>:</a:t>
            </a:r>
          </a:p>
          <a:p>
            <a:r>
              <a:rPr lang="de-DE" sz="3200" dirty="0" smtClean="0"/>
              <a:t>Beschattung überwinden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289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4: Faktor Wärme</a:t>
            </a:r>
            <a:endParaRPr lang="de-DE" sz="3200" dirty="0" smtClean="0"/>
          </a:p>
          <a:p>
            <a:r>
              <a:rPr lang="de-DE" sz="3200" dirty="0" smtClean="0"/>
              <a:t>Durchführung zuhause </a:t>
            </a:r>
            <a:r>
              <a:rPr lang="de-DE" sz="3200" u="sng" dirty="0" smtClean="0"/>
              <a:t>und</a:t>
            </a:r>
            <a:r>
              <a:rPr lang="de-DE" sz="3200" dirty="0" smtClean="0"/>
              <a:t> in der Schule</a:t>
            </a:r>
          </a:p>
          <a:p>
            <a:endParaRPr lang="de-DE" sz="3200" dirty="0"/>
          </a:p>
          <a:p>
            <a:r>
              <a:rPr lang="de-DE" sz="3200" b="1" dirty="0" smtClean="0"/>
              <a:t>Hypothese</a:t>
            </a:r>
            <a:r>
              <a:rPr lang="de-DE" sz="3200" dirty="0" smtClean="0"/>
              <a:t>: Samen brauchen zum Keimen Wärme.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8378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4: Faktor Wärme</a:t>
            </a:r>
            <a:endParaRPr lang="de-DE" sz="3200" dirty="0" smtClean="0"/>
          </a:p>
          <a:p>
            <a:r>
              <a:rPr lang="de-DE" sz="3200" dirty="0" smtClean="0"/>
              <a:t>Durchführung zuhause und in der Schule</a:t>
            </a:r>
          </a:p>
          <a:p>
            <a:endParaRPr lang="de-DE" sz="3200" dirty="0"/>
          </a:p>
          <a:p>
            <a:r>
              <a:rPr lang="de-DE" sz="3200" dirty="0" smtClean="0"/>
              <a:t>Die Schüler arbeiten mit dem dritten </a:t>
            </a:r>
            <a:r>
              <a:rPr lang="de-DE" sz="3200" dirty="0" err="1" smtClean="0"/>
              <a:t>Samentyp</a:t>
            </a:r>
            <a:r>
              <a:rPr lang="de-DE" sz="3200" dirty="0" smtClean="0"/>
              <a:t>.</a:t>
            </a:r>
          </a:p>
          <a:p>
            <a:endParaRPr lang="de-DE" sz="3200" dirty="0"/>
          </a:p>
          <a:p>
            <a:r>
              <a:rPr lang="de-DE" sz="3200" dirty="0" smtClean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kalt (im Kühlschrank)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35°C warm (im Wärmeschrank: Schule)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 smtClean="0"/>
              <a:t>Zimmertemperatur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012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4: Faktor Wärme</a:t>
            </a:r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smtClean="0"/>
              <a:t>Wichtig beim Versuchsaufbau:</a:t>
            </a:r>
          </a:p>
          <a:p>
            <a:r>
              <a:rPr lang="de-DE" sz="3200" dirty="0" smtClean="0"/>
              <a:t>Alle Versuche verlaufen im </a:t>
            </a:r>
            <a:r>
              <a:rPr lang="de-DE" sz="3200" b="1" dirty="0" smtClean="0"/>
              <a:t>Dunklen</a:t>
            </a:r>
            <a:r>
              <a:rPr lang="de-DE" sz="3200" dirty="0" smtClean="0"/>
              <a:t>!</a:t>
            </a:r>
          </a:p>
          <a:p>
            <a:pPr>
              <a:spcBef>
                <a:spcPts val="1800"/>
              </a:spcBef>
            </a:pPr>
            <a:r>
              <a:rPr lang="de-DE" sz="3200" dirty="0" smtClean="0"/>
              <a:t>(Lernzielkontrolle bzw. Lernmöglichkeit)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831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424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4: Faktor Wärme</a:t>
            </a:r>
          </a:p>
          <a:p>
            <a:r>
              <a:rPr lang="de-DE" sz="3200" b="1" dirty="0" smtClean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3960347" cy="1512168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13458"/>
            <a:ext cx="3960347" cy="14401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2564904"/>
            <a:ext cx="1115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/>
              <a:t>8°C</a:t>
            </a:r>
          </a:p>
          <a:p>
            <a:pPr algn="r"/>
            <a:endParaRPr lang="de-DE" sz="4400" dirty="0"/>
          </a:p>
          <a:p>
            <a:pPr algn="r"/>
            <a:endParaRPr lang="de-DE" sz="3200" dirty="0" smtClean="0"/>
          </a:p>
          <a:p>
            <a:pPr algn="r"/>
            <a:r>
              <a:rPr lang="de-DE" sz="3200" dirty="0" smtClean="0"/>
              <a:t>34°C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70096" y="2412275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Kresse (</a:t>
            </a:r>
            <a:r>
              <a:rPr lang="de-DE" sz="3200" dirty="0" err="1" smtClean="0"/>
              <a:t>einhei</a:t>
            </a:r>
            <a:r>
              <a:rPr lang="de-DE" sz="3200" dirty="0" smtClean="0"/>
              <a:t>-misch) keimt gut im Kalten.</a:t>
            </a:r>
          </a:p>
          <a:p>
            <a:endParaRPr lang="de-DE" sz="3200" dirty="0" smtClean="0"/>
          </a:p>
          <a:p>
            <a:r>
              <a:rPr lang="de-DE" sz="3200" dirty="0" smtClean="0"/>
              <a:t>Bohne (</a:t>
            </a:r>
            <a:r>
              <a:rPr lang="de-DE" sz="3200" dirty="0" err="1" smtClean="0"/>
              <a:t>subtro-pisch</a:t>
            </a:r>
            <a:r>
              <a:rPr lang="de-DE" sz="3200" dirty="0" smtClean="0"/>
              <a:t>) keimt gut </a:t>
            </a:r>
          </a:p>
          <a:p>
            <a:r>
              <a:rPr lang="de-DE" sz="3200" dirty="0" smtClean="0"/>
              <a:t>im Warmen.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74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Runde 4: Faktor Wärme</a:t>
            </a:r>
          </a:p>
          <a:p>
            <a:endParaRPr lang="de-DE" sz="3200" dirty="0" smtClean="0"/>
          </a:p>
          <a:p>
            <a:r>
              <a:rPr lang="de-DE" sz="3200" b="1" dirty="0" smtClean="0"/>
              <a:t>Erklärung</a:t>
            </a:r>
            <a:r>
              <a:rPr lang="de-DE" sz="3200" dirty="0" smtClean="0"/>
              <a:t>:</a:t>
            </a:r>
          </a:p>
          <a:p>
            <a:r>
              <a:rPr lang="de-DE" sz="3200" dirty="0" smtClean="0"/>
              <a:t>Wärme hilft bei der Keimung. </a:t>
            </a:r>
          </a:p>
          <a:p>
            <a:r>
              <a:rPr lang="de-DE" sz="3200" dirty="0" smtClean="0"/>
              <a:t>Je nach Herkunft brauchen die Samen mehr oder weniger Wärme.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1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Ergänzung:</a:t>
            </a:r>
          </a:p>
          <a:p>
            <a:endParaRPr lang="de-DE" sz="3200" dirty="0" smtClean="0"/>
          </a:p>
          <a:p>
            <a:r>
              <a:rPr lang="de-DE" sz="3200" dirty="0" smtClean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8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Samenkeimung (6.)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Ergänzung:</a:t>
            </a:r>
          </a:p>
          <a:p>
            <a:endParaRPr lang="de-DE" sz="3200" dirty="0" smtClean="0"/>
          </a:p>
          <a:p>
            <a:r>
              <a:rPr lang="de-DE" sz="3200" dirty="0" smtClean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6876"/>
            <a:ext cx="4176464" cy="2500396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84272"/>
            <a:ext cx="4193097" cy="2493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587727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Nach 7 Tagen im Schrank      nach weiteren 4 Tagen im Licht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056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Historische Versuche PS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6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 smtClean="0"/>
              <a:t>„… wenn </a:t>
            </a:r>
            <a:r>
              <a:rPr lang="de-DE" sz="4000" dirty="0"/>
              <a:t>ich schon das Wort "Kompetenzen" </a:t>
            </a:r>
            <a:r>
              <a:rPr lang="de-DE" sz="4000" dirty="0" smtClean="0"/>
              <a:t>höre</a:t>
            </a:r>
            <a:r>
              <a:rPr lang="de-DE" sz="4000" dirty="0"/>
              <a:t> </a:t>
            </a:r>
            <a:r>
              <a:rPr lang="de-DE" sz="4000" dirty="0" smtClean="0"/>
              <a:t>...“</a:t>
            </a:r>
          </a:p>
          <a:p>
            <a:pPr algn="ct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829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Erkenntnisgewinnung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547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Historische Versuche PS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4843"/>
              </p:ext>
            </p:extLst>
          </p:nvPr>
        </p:nvGraphicFramePr>
        <p:xfrm>
          <a:off x="395536" y="1628800"/>
          <a:ext cx="8568952" cy="303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3174896"/>
                <a:gridCol w="2801768"/>
              </a:tblGrid>
              <a:tr h="878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Weidenpflanze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Masse der Erde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zu Beginn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2,50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91,00 kg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nach 5 Jahren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84,50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90,40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8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Unterschied: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6" y="502537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Helmont-Versuch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930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Historische Versuche PS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8747" y="414908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    Versuch 1			V 2		     V 3</a:t>
            </a:r>
          </a:p>
          <a:p>
            <a:endParaRPr lang="de-DE" sz="1600" dirty="0"/>
          </a:p>
          <a:p>
            <a:pPr algn="ctr"/>
            <a:r>
              <a:rPr lang="de-DE" sz="4000" dirty="0"/>
              <a:t>v</a:t>
            </a:r>
            <a:r>
              <a:rPr lang="de-DE" sz="4000" dirty="0" smtClean="0"/>
              <a:t>on Priestley</a:t>
            </a:r>
            <a:endParaRPr lang="de-DE" sz="4000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4050"/>
            <a:ext cx="3096344" cy="2081014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1692188" cy="2232248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24050"/>
            <a:ext cx="1495224" cy="20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Phototropismus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252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Mungbohne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am Fenster	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Phototropismus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095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Mungbohne</a:t>
            </a:r>
            <a:r>
              <a:rPr lang="de-DE" sz="2800" dirty="0" smtClean="0"/>
              <a:t>           um 180°</a:t>
            </a:r>
            <a:r>
              <a:rPr lang="de-DE" sz="2800" dirty="0"/>
              <a:t>	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am Fenster	           gedreht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Phototropismus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811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07161"/>
            <a:ext cx="2088232" cy="27459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Mungbohne</a:t>
            </a:r>
            <a:r>
              <a:rPr lang="de-DE" sz="2800" dirty="0" smtClean="0"/>
              <a:t>           um 180°</a:t>
            </a:r>
            <a:r>
              <a:rPr lang="de-DE" sz="2800" dirty="0"/>
              <a:t>	</a:t>
            </a:r>
            <a:r>
              <a:rPr lang="de-DE" sz="2800" dirty="0" smtClean="0"/>
              <a:t>       nach    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am Fenster	           gedreht           70 </a:t>
            </a:r>
            <a:r>
              <a:rPr lang="de-DE" sz="2800" dirty="0"/>
              <a:t>Minuten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Phototropismus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016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/>
              <a:t>Gravitropismus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352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/>
              <a:t>Gravitropismus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Mungbohne</a:t>
            </a:r>
            <a:r>
              <a:rPr lang="de-DE" sz="2800" dirty="0" smtClean="0"/>
              <a:t> am Fenster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850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Mungbohne</a:t>
            </a:r>
            <a:r>
              <a:rPr lang="de-DE" sz="2800" dirty="0" smtClean="0"/>
              <a:t> am Fenster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12:30 h</a:t>
            </a:r>
          </a:p>
          <a:p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Reaktionen von Pflanzen (6.)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3428142"/>
            <a:ext cx="3556156" cy="223310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Mungbohne</a:t>
            </a:r>
            <a:r>
              <a:rPr lang="de-DE" sz="2800" dirty="0" smtClean="0"/>
              <a:t> am Fenster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12:30 h</a:t>
            </a:r>
          </a:p>
          <a:p>
            <a:endParaRPr lang="de-DE" sz="2800" dirty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r>
              <a:rPr lang="de-DE" sz="2800" dirty="0" smtClean="0"/>
              <a:t>15:00 h</a:t>
            </a:r>
          </a:p>
          <a:p>
            <a:endParaRPr lang="de-DE" sz="2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7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Erkenntnisgewinnung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 smtClean="0"/>
              <a:t>LehrplanPLUS</a:t>
            </a:r>
            <a:r>
              <a:rPr lang="de-DE" sz="3200" dirty="0"/>
              <a:t> </a:t>
            </a:r>
            <a:r>
              <a:rPr lang="de-DE" sz="3200" dirty="0" smtClean="0"/>
              <a:t>(Bio 5 / 2.1): </a:t>
            </a:r>
            <a:r>
              <a:rPr lang="de-DE" sz="3200" i="1" dirty="0" smtClean="0"/>
              <a:t>Bestandteile </a:t>
            </a:r>
            <a:r>
              <a:rPr lang="de-DE" sz="3200" i="1" dirty="0"/>
              <a:t>eines </a:t>
            </a:r>
            <a:r>
              <a:rPr lang="de-DE" sz="3200" i="1" dirty="0" smtClean="0"/>
              <a:t>naturwissenschaftlichen </a:t>
            </a:r>
            <a:r>
              <a:rPr lang="de-DE" sz="3200" i="1" dirty="0"/>
              <a:t>Protokolls: </a:t>
            </a:r>
            <a:endParaRPr lang="de-DE" sz="3200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Titel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Aufbau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Durchführung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Auswer­tung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Interpretation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2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Grundwissen-Management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201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Grundwissen-Management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</a:t>
            </a:r>
            <a:r>
              <a:rPr lang="de-DE" sz="4000" dirty="0" smtClean="0"/>
              <a:t>esentliche Fachbegriffe, Zusammenhänge und Fertigkeiten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</a:t>
            </a:r>
            <a:r>
              <a:rPr lang="de-DE" sz="4000" dirty="0" smtClean="0"/>
              <a:t>xplizit eingeführt und immer wieder angewendet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a</a:t>
            </a:r>
            <a:r>
              <a:rPr lang="de-DE" sz="4000" dirty="0" smtClean="0"/>
              <a:t>m besten in schriftlicher Form </a:t>
            </a:r>
            <a:r>
              <a:rPr lang="de-DE" sz="4000" dirty="0" err="1" smtClean="0"/>
              <a:t>zusammengefasst</a:t>
            </a:r>
            <a:endParaRPr lang="de-DE" sz="4000" dirty="0" smtClean="0"/>
          </a:p>
        </p:txBody>
      </p:sp>
    </p:spTree>
    <p:extLst>
      <p:ext uri="{BB962C8B-B14F-4D97-AF65-F5344CB8AC3E}">
        <p14:creationId xmlns:p14="http://schemas.microsoft.com/office/powerpoint/2010/main" val="22272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Grundwissen-Management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Grundwissen-Katalog für jede Jahrgangsstufe</a:t>
            </a:r>
          </a:p>
          <a:p>
            <a:endParaRPr lang="de-DE" sz="40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</a:t>
            </a:r>
            <a:r>
              <a:rPr lang="de-DE" sz="4000" dirty="0" smtClean="0"/>
              <a:t>AB mit Text und Abbildungen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</a:t>
            </a:r>
            <a:r>
              <a:rPr lang="de-DE" sz="4000" dirty="0" smtClean="0"/>
              <a:t>dito online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</a:t>
            </a:r>
            <a:r>
              <a:rPr lang="de-DE" sz="4000" dirty="0" smtClean="0"/>
              <a:t>Kärtchen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700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Grundwissen-Management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GW</a:t>
            </a:r>
            <a:r>
              <a:rPr lang="de-DE" sz="4000" dirty="0" smtClean="0"/>
              <a:t> im Heft am Rand</a:t>
            </a:r>
          </a:p>
          <a:p>
            <a:endParaRPr lang="de-DE" sz="2000" dirty="0" smtClean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825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Grundwissen-Management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GW</a:t>
            </a:r>
            <a:r>
              <a:rPr lang="de-DE" sz="4000" dirty="0" smtClean="0"/>
              <a:t> im Heft am Rand</a:t>
            </a:r>
          </a:p>
          <a:p>
            <a:endParaRPr lang="de-DE" sz="2000" dirty="0" smtClean="0"/>
          </a:p>
          <a:p>
            <a:r>
              <a:rPr lang="de-DE" sz="4000" dirty="0" smtClean="0"/>
              <a:t>Grundwissen-Aufgabe in jeder Prüfung (explizit gekennzeichnet)</a:t>
            </a:r>
          </a:p>
          <a:p>
            <a:endParaRPr lang="de-DE" sz="2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118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Grundwissen-Management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GW</a:t>
            </a:r>
            <a:r>
              <a:rPr lang="de-DE" sz="4000" dirty="0" smtClean="0"/>
              <a:t> im Heft am Rand</a:t>
            </a:r>
          </a:p>
          <a:p>
            <a:endParaRPr lang="de-DE" sz="2000" dirty="0" smtClean="0"/>
          </a:p>
          <a:p>
            <a:r>
              <a:rPr lang="de-DE" sz="4000" dirty="0" smtClean="0"/>
              <a:t>Grundwissen-Aufgabe in jeder Prüfung (explizit gekennzeichnet)</a:t>
            </a:r>
          </a:p>
          <a:p>
            <a:endParaRPr lang="de-DE" sz="2000" dirty="0"/>
          </a:p>
          <a:p>
            <a:r>
              <a:rPr lang="de-DE" sz="4000" dirty="0" smtClean="0"/>
              <a:t>Wiederholung bzw. Anwendung von Grundwissen als Hausaufgabe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0678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 smtClean="0"/>
              <a:t>Grundwissen-Management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70080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Grundwissen-Listen des Rupprecht-Gymnasiums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auf der Homepage der Schule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u</a:t>
            </a:r>
            <a:r>
              <a:rPr lang="de-DE" sz="4000" dirty="0" smtClean="0"/>
              <a:t>nd auf meiner Webseite</a:t>
            </a:r>
          </a:p>
        </p:txBody>
      </p:sp>
    </p:spTree>
    <p:extLst>
      <p:ext uri="{BB962C8B-B14F-4D97-AF65-F5344CB8AC3E}">
        <p14:creationId xmlns:p14="http://schemas.microsoft.com/office/powerpoint/2010/main" val="7249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 smtClean="0"/>
              <a:t>LehrplanPLUS</a:t>
            </a:r>
            <a:r>
              <a:rPr lang="de-DE" sz="3200" dirty="0"/>
              <a:t> </a:t>
            </a:r>
            <a:r>
              <a:rPr lang="de-DE" sz="3200" dirty="0" smtClean="0"/>
              <a:t>(Bio 5 / 2.1): B</a:t>
            </a:r>
            <a:r>
              <a:rPr lang="de-DE" sz="3200" i="1" dirty="0" smtClean="0"/>
              <a:t>estandteile </a:t>
            </a:r>
            <a:r>
              <a:rPr lang="de-DE" sz="3200" i="1" dirty="0"/>
              <a:t>eines </a:t>
            </a:r>
            <a:r>
              <a:rPr lang="de-DE" sz="3200" i="1" dirty="0" smtClean="0"/>
              <a:t>naturwissenschaftlichen </a:t>
            </a:r>
            <a:r>
              <a:rPr lang="de-DE" sz="3200" i="1" dirty="0"/>
              <a:t>Protokolls: </a:t>
            </a:r>
            <a:endParaRPr lang="de-DE" sz="3200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Titel</a:t>
            </a:r>
            <a:r>
              <a:rPr lang="de-DE" sz="3200" i="1" dirty="0" smtClean="0"/>
              <a:t>  </a:t>
            </a:r>
            <a:r>
              <a:rPr lang="de-DE" sz="3200" dirty="0" smtClean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Aufbau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Durchführung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Auswer­tung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Interpretation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5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Erkenntnisgewinnung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 smtClean="0"/>
              <a:t>LehrplanPLUS</a:t>
            </a:r>
            <a:r>
              <a:rPr lang="de-DE" sz="3200" dirty="0"/>
              <a:t> </a:t>
            </a:r>
            <a:r>
              <a:rPr lang="de-DE" sz="3200" dirty="0" smtClean="0"/>
              <a:t>(Bio 5 / 2.1): B</a:t>
            </a:r>
            <a:r>
              <a:rPr lang="de-DE" sz="3200" i="1" dirty="0" smtClean="0"/>
              <a:t>estandteile </a:t>
            </a:r>
            <a:r>
              <a:rPr lang="de-DE" sz="3200" i="1" dirty="0"/>
              <a:t>eines </a:t>
            </a:r>
            <a:r>
              <a:rPr lang="de-DE" sz="3200" i="1" dirty="0" smtClean="0"/>
              <a:t>naturwissenschaftlichen </a:t>
            </a:r>
            <a:r>
              <a:rPr lang="de-DE" sz="3200" i="1" dirty="0"/>
              <a:t>Protokolls: </a:t>
            </a:r>
            <a:endParaRPr lang="de-DE" sz="3200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Titel</a:t>
            </a:r>
            <a:r>
              <a:rPr lang="de-DE" sz="3200" i="1" dirty="0" smtClean="0"/>
              <a:t>  </a:t>
            </a:r>
            <a:r>
              <a:rPr lang="de-DE" sz="3200" dirty="0" smtClean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Aufbau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Durchführung</a:t>
            </a:r>
            <a:r>
              <a:rPr lang="de-DE" sz="3200" i="1" dirty="0" smtClean="0"/>
              <a:t>: </a:t>
            </a:r>
            <a:r>
              <a:rPr lang="de-DE" sz="3200" dirty="0" smtClean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Auswer­tung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Interpretation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3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Erkenntnisgewinnung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 smtClean="0"/>
              <a:t>LehrplanPLUS</a:t>
            </a:r>
            <a:r>
              <a:rPr lang="de-DE" sz="3200" dirty="0"/>
              <a:t> </a:t>
            </a:r>
            <a:r>
              <a:rPr lang="de-DE" sz="3200" dirty="0" smtClean="0"/>
              <a:t>(Bio 5 / 2.1): B</a:t>
            </a:r>
            <a:r>
              <a:rPr lang="de-DE" sz="3200" i="1" dirty="0" smtClean="0"/>
              <a:t>estandteile </a:t>
            </a:r>
            <a:r>
              <a:rPr lang="de-DE" sz="3200" i="1" dirty="0"/>
              <a:t>eines </a:t>
            </a:r>
            <a:r>
              <a:rPr lang="de-DE" sz="3200" i="1" dirty="0" smtClean="0"/>
              <a:t>naturwissenschaftlichen </a:t>
            </a:r>
            <a:r>
              <a:rPr lang="de-DE" sz="3200" i="1" dirty="0"/>
              <a:t>Protokolls: </a:t>
            </a:r>
            <a:endParaRPr lang="de-DE" sz="3200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Titel</a:t>
            </a:r>
            <a:r>
              <a:rPr lang="de-DE" sz="3200" i="1" dirty="0" smtClean="0"/>
              <a:t>  </a:t>
            </a:r>
            <a:r>
              <a:rPr lang="de-DE" sz="3200" dirty="0" smtClean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Aufbau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Durchführung</a:t>
            </a:r>
            <a:r>
              <a:rPr lang="de-DE" sz="3200" i="1" dirty="0" smtClean="0"/>
              <a:t>: </a:t>
            </a:r>
            <a:r>
              <a:rPr lang="de-DE" sz="3200" dirty="0" smtClean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Beobachtung: </a:t>
            </a:r>
            <a:r>
              <a:rPr lang="de-DE" sz="3200" dirty="0" smtClean="0"/>
              <a:t>„Ich beobachte …“</a:t>
            </a:r>
            <a:endParaRPr lang="de-DE" sz="3200" b="1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Auswer­tung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Interpretation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7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Erkenntnisgewinnung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 smtClean="0"/>
              <a:t>LehrplanPLUS</a:t>
            </a:r>
            <a:r>
              <a:rPr lang="de-DE" sz="3200" dirty="0"/>
              <a:t> </a:t>
            </a:r>
            <a:r>
              <a:rPr lang="de-DE" sz="3200" dirty="0" smtClean="0"/>
              <a:t>(Bio 5 / 2.1): B</a:t>
            </a:r>
            <a:r>
              <a:rPr lang="de-DE" sz="3200" i="1" dirty="0" smtClean="0"/>
              <a:t>estandteile </a:t>
            </a:r>
            <a:r>
              <a:rPr lang="de-DE" sz="3200" i="1" dirty="0"/>
              <a:t>eines </a:t>
            </a:r>
            <a:r>
              <a:rPr lang="de-DE" sz="3200" i="1" dirty="0" smtClean="0"/>
              <a:t>naturwissenschaftlichen </a:t>
            </a:r>
            <a:r>
              <a:rPr lang="de-DE" sz="3200" i="1" dirty="0"/>
              <a:t>Protokolls: </a:t>
            </a:r>
            <a:endParaRPr lang="de-DE" sz="3200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Titel</a:t>
            </a:r>
            <a:r>
              <a:rPr lang="de-DE" sz="3200" i="1" dirty="0" smtClean="0"/>
              <a:t>  </a:t>
            </a:r>
            <a:r>
              <a:rPr lang="de-DE" sz="3200" dirty="0" smtClean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Aufbau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Durchführung</a:t>
            </a:r>
            <a:r>
              <a:rPr lang="de-DE" sz="3200" i="1" dirty="0" smtClean="0"/>
              <a:t>: </a:t>
            </a:r>
            <a:r>
              <a:rPr lang="de-DE" sz="3200" dirty="0" smtClean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Beobachtung: </a:t>
            </a:r>
            <a:r>
              <a:rPr lang="de-DE" sz="3200" dirty="0" smtClean="0"/>
              <a:t>„Ich beobachte …“ </a:t>
            </a:r>
            <a:r>
              <a:rPr lang="de-DE" sz="3200" dirty="0" smtClean="0">
                <a:solidFill>
                  <a:srgbClr val="008000"/>
                </a:solidFill>
              </a:rPr>
              <a:t>1)</a:t>
            </a:r>
            <a:endParaRPr lang="de-DE" sz="3200" b="1" i="1" dirty="0" smtClean="0">
              <a:solidFill>
                <a:srgbClr val="008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Auswer­tung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Interpretation</a:t>
            </a:r>
            <a:endParaRPr lang="de-DE" sz="3200" dirty="0" smtClean="0"/>
          </a:p>
          <a:p>
            <a:pPr lvl="1">
              <a:spcAft>
                <a:spcPts val="1200"/>
              </a:spcAft>
            </a:pPr>
            <a:r>
              <a:rPr lang="de-DE" sz="3200" i="1" dirty="0" smtClean="0">
                <a:solidFill>
                  <a:srgbClr val="008000"/>
                </a:solidFill>
              </a:rPr>
              <a:t>1) verhindert, </a:t>
            </a:r>
            <a:r>
              <a:rPr lang="de-DE" sz="3200" i="1" dirty="0" err="1" smtClean="0">
                <a:solidFill>
                  <a:srgbClr val="008000"/>
                </a:solidFill>
              </a:rPr>
              <a:t>dass</a:t>
            </a:r>
            <a:r>
              <a:rPr lang="de-DE" sz="3200" i="1" dirty="0" smtClean="0">
                <a:solidFill>
                  <a:srgbClr val="008000"/>
                </a:solidFill>
              </a:rPr>
              <a:t> bereits Erklärung kommt</a:t>
            </a:r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4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smtClean="0"/>
              <a:t>Erkenntnisgewinnung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 smtClean="0"/>
              <a:t>LehrplanPLUS</a:t>
            </a:r>
            <a:r>
              <a:rPr lang="de-DE" sz="3200" dirty="0"/>
              <a:t> </a:t>
            </a:r>
            <a:r>
              <a:rPr lang="de-DE" sz="3200" dirty="0" smtClean="0"/>
              <a:t>(Bio 5 / 2.1): B</a:t>
            </a:r>
            <a:r>
              <a:rPr lang="de-DE" sz="3200" i="1" dirty="0" smtClean="0"/>
              <a:t>estandteile </a:t>
            </a:r>
            <a:r>
              <a:rPr lang="de-DE" sz="3200" i="1" dirty="0"/>
              <a:t>eines </a:t>
            </a:r>
            <a:r>
              <a:rPr lang="de-DE" sz="3200" i="1" dirty="0" smtClean="0"/>
              <a:t>naturwissenschaftlichen </a:t>
            </a:r>
            <a:r>
              <a:rPr lang="de-DE" sz="3200" i="1" dirty="0"/>
              <a:t>Protokolls: </a:t>
            </a:r>
            <a:endParaRPr lang="de-DE" sz="3200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Titel</a:t>
            </a:r>
            <a:r>
              <a:rPr lang="de-DE" sz="3200" i="1" dirty="0" smtClean="0"/>
              <a:t>  </a:t>
            </a:r>
            <a:r>
              <a:rPr lang="de-DE" sz="3200" dirty="0" smtClean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Aufbau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Durchführung</a:t>
            </a:r>
            <a:r>
              <a:rPr lang="de-DE" sz="3200" i="1" dirty="0" smtClean="0"/>
              <a:t>: </a:t>
            </a:r>
            <a:r>
              <a:rPr lang="de-DE" sz="3200" dirty="0" smtClean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Beobachtung: </a:t>
            </a:r>
            <a:r>
              <a:rPr lang="de-DE" sz="3200" dirty="0" smtClean="0"/>
              <a:t>„Ich beobachte …“</a:t>
            </a:r>
            <a:endParaRPr lang="de-DE" sz="3200" b="1" i="1" dirty="0" smtClean="0"/>
          </a:p>
          <a:p>
            <a:pPr lvl="1">
              <a:spcAft>
                <a:spcPts val="1200"/>
              </a:spcAft>
            </a:pPr>
            <a:r>
              <a:rPr lang="de-DE" sz="3200" b="1" i="1" dirty="0" smtClean="0"/>
              <a:t>Auswer­tung </a:t>
            </a:r>
            <a:r>
              <a:rPr lang="de-DE" sz="3200" b="1" i="1" dirty="0"/>
              <a:t>und </a:t>
            </a:r>
            <a:r>
              <a:rPr lang="de-DE" sz="3200" b="1" i="1" dirty="0" smtClean="0"/>
              <a:t>Interpretation</a:t>
            </a:r>
            <a:r>
              <a:rPr lang="de-DE" sz="3200" i="1" dirty="0" smtClean="0"/>
              <a:t>: </a:t>
            </a:r>
            <a:r>
              <a:rPr lang="de-DE" sz="3200" dirty="0" smtClean="0"/>
              <a:t>Erklärung</a:t>
            </a:r>
          </a:p>
          <a:p>
            <a:pPr lvl="1">
              <a:spcAft>
                <a:spcPts val="1200"/>
              </a:spcAft>
            </a:pPr>
            <a:endParaRPr lang="de-DE" sz="3200" dirty="0" smtClean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6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9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/>
              <a:t>Säulen-Diagramm</a:t>
            </a:r>
            <a:r>
              <a:rPr lang="de-DE" sz="3200" dirty="0"/>
              <a:t> meist bekannt aus der Grundschule</a:t>
            </a:r>
          </a:p>
          <a:p>
            <a:pPr lvl="1">
              <a:spcAft>
                <a:spcPts val="1200"/>
              </a:spcAft>
            </a:pPr>
            <a:r>
              <a:rPr lang="de-DE" sz="3200" u="sng" dirty="0"/>
              <a:t>Linien-Diagramm</a:t>
            </a:r>
            <a:r>
              <a:rPr lang="de-DE" sz="3200" dirty="0"/>
              <a:t> explizit neu </a:t>
            </a:r>
            <a:r>
              <a:rPr lang="de-DE" sz="3200" dirty="0" smtClean="0"/>
              <a:t>ein-führen</a:t>
            </a:r>
            <a:r>
              <a:rPr lang="de-DE" sz="3200" dirty="0"/>
              <a:t>, ggf. zusammen mit </a:t>
            </a:r>
            <a:r>
              <a:rPr lang="de-DE" sz="3200" dirty="0" smtClean="0"/>
              <a:t>Geo-graphie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u="sng" dirty="0"/>
              <a:t>Kreisdiagramm</a:t>
            </a:r>
            <a:r>
              <a:rPr lang="de-DE" sz="3200" dirty="0"/>
              <a:t>: maximal 3 Elemente, nur lesen, nicht konstruieren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8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 smtClean="0"/>
              <a:t>Diagramme</a:t>
            </a:r>
            <a:r>
              <a:rPr lang="de-DE" sz="3200" dirty="0" smtClean="0"/>
              <a:t> in der Grundschule </a:t>
            </a:r>
          </a:p>
          <a:p>
            <a:pPr lvl="1">
              <a:spcAft>
                <a:spcPts val="1200"/>
              </a:spcAft>
            </a:pPr>
            <a:r>
              <a:rPr lang="de-DE" sz="3200" dirty="0" smtClean="0"/>
              <a:t>nur mit wenigen Elementen (2-3)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4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 smtClean="0"/>
              <a:t>„… wenn </a:t>
            </a:r>
            <a:r>
              <a:rPr lang="de-DE" sz="4000" dirty="0"/>
              <a:t>ich schon das Wort "Kompetenzen" </a:t>
            </a:r>
            <a:r>
              <a:rPr lang="de-DE" sz="4000" dirty="0" smtClean="0"/>
              <a:t>höre</a:t>
            </a:r>
            <a:r>
              <a:rPr lang="de-DE" sz="4000" dirty="0"/>
              <a:t> </a:t>
            </a:r>
            <a:r>
              <a:rPr lang="de-DE" sz="4000" dirty="0" smtClean="0"/>
              <a:t>...“</a:t>
            </a:r>
          </a:p>
          <a:p>
            <a:pPr algn="ctr"/>
            <a:endParaRPr lang="de-DE" sz="4000" dirty="0"/>
          </a:p>
          <a:p>
            <a:r>
              <a:rPr lang="de-DE" sz="4000" dirty="0" smtClean="0"/>
              <a:t>Hessen …: „Wir haben weniger Stoff gemacht als die Bayern, aber dafür wir haben denken gelernt!“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6828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 in „Natur und Technik“:</a:t>
            </a:r>
          </a:p>
          <a:p>
            <a:endParaRPr lang="de-DE" sz="3200" dirty="0" smtClean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009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Vorwissen aus der Grundschule evaluieren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(v. a. Säulen-, ggf. Kreisdiagramm)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509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Vorwissen aus der Grundschule evaluieren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klare Kriterien zum Lesen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499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Vorwissen aus der Grundschule evaluieren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</a:t>
            </a:r>
            <a:r>
              <a:rPr lang="de-DE" sz="3200" dirty="0" smtClean="0"/>
              <a:t>lare Kriterien zum Zeichnen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61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Vorwissen aus der Grundschule evaluieren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</a:t>
            </a:r>
            <a:r>
              <a:rPr lang="de-DE" sz="3200" dirty="0" smtClean="0"/>
              <a:t>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</a:t>
            </a:r>
            <a:r>
              <a:rPr lang="de-DE" sz="3200" dirty="0" smtClean="0"/>
              <a:t>it viel Zeitaufwand lehren und üben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6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Vorwissen aus der Grundschule evaluieren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</a:t>
            </a:r>
            <a:r>
              <a:rPr lang="de-DE" sz="3200" dirty="0" smtClean="0"/>
              <a:t>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</a:t>
            </a:r>
            <a:r>
              <a:rPr lang="de-DE" sz="3200" dirty="0" smtClean="0"/>
              <a:t>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Neueinführung Linien-(Kurven-)Diagramm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556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Vorwissen aus der Grundschule evaluieren</a:t>
            </a:r>
          </a:p>
          <a:p>
            <a:r>
              <a:rPr lang="de-DE" sz="3200" dirty="0"/>
              <a:t>	</a:t>
            </a:r>
            <a:r>
              <a:rPr lang="de-DE" sz="3200" dirty="0" smtClean="0"/>
              <a:t>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</a:t>
            </a:r>
            <a:r>
              <a:rPr lang="de-DE" sz="3200" dirty="0" smtClean="0"/>
              <a:t>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</a:t>
            </a:r>
            <a:r>
              <a:rPr lang="de-DE" sz="3200" dirty="0" smtClean="0"/>
              <a:t>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Neueinführung Linien-(Kurven-)Diagramm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Umwandlung von Darstellungsformen üben </a:t>
            </a:r>
            <a:r>
              <a:rPr lang="de-DE" sz="2800" i="1" dirty="0" smtClean="0"/>
              <a:t>(Verbalisieren / Diagramm nach Wertetabelle / Zahlen aus Diagramm ablesen)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33958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</p:txBody>
      </p:sp>
    </p:spTree>
    <p:extLst>
      <p:ext uri="{BB962C8B-B14F-4D97-AF65-F5344CB8AC3E}">
        <p14:creationId xmlns:p14="http://schemas.microsoft.com/office/powerpoint/2010/main" val="31359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Thema nennen</a:t>
            </a:r>
          </a:p>
        </p:txBody>
      </p:sp>
    </p:spTree>
    <p:extLst>
      <p:ext uri="{BB962C8B-B14F-4D97-AF65-F5344CB8AC3E}">
        <p14:creationId xmlns:p14="http://schemas.microsoft.com/office/powerpoint/2010/main" val="15059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Achsen beschreiben (Wortgeländer)</a:t>
            </a:r>
          </a:p>
        </p:txBody>
      </p:sp>
    </p:spTree>
    <p:extLst>
      <p:ext uri="{BB962C8B-B14F-4D97-AF65-F5344CB8AC3E}">
        <p14:creationId xmlns:p14="http://schemas.microsoft.com/office/powerpoint/2010/main" val="19876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943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 smtClean="0"/>
              <a:t>	</a:t>
            </a:r>
            <a:r>
              <a:rPr lang="de-DE" sz="3200" dirty="0" smtClean="0">
                <a:solidFill>
                  <a:srgbClr val="C00000"/>
                </a:solidFill>
              </a:rPr>
              <a:t>die Größe (Länge, Temperatur, Zeit …)</a:t>
            </a:r>
          </a:p>
          <a:p>
            <a:r>
              <a:rPr lang="de-DE" sz="3200" dirty="0">
                <a:solidFill>
                  <a:srgbClr val="C00000"/>
                </a:solidFill>
              </a:rPr>
              <a:t>	</a:t>
            </a:r>
            <a:r>
              <a:rPr lang="de-DE" sz="3200" dirty="0" smtClean="0">
                <a:solidFill>
                  <a:srgbClr val="C00000"/>
                </a:solidFill>
              </a:rPr>
              <a:t>die Einheit (Meter, Grad Celsius, Stunde …)</a:t>
            </a:r>
          </a:p>
          <a:p>
            <a:r>
              <a:rPr lang="de-DE" sz="3200" dirty="0">
                <a:solidFill>
                  <a:srgbClr val="C00000"/>
                </a:solidFill>
              </a:rPr>
              <a:t>	</a:t>
            </a:r>
            <a:r>
              <a:rPr lang="de-DE" sz="3200" dirty="0" smtClean="0">
                <a:solidFill>
                  <a:srgbClr val="C00000"/>
                </a:solidFill>
              </a:rPr>
              <a:t>das Symbol (m, °C, h …)</a:t>
            </a:r>
          </a:p>
          <a:p>
            <a:r>
              <a:rPr lang="de-DE" sz="3200" dirty="0">
                <a:solidFill>
                  <a:srgbClr val="C00000"/>
                </a:solidFill>
              </a:rPr>
              <a:t>	</a:t>
            </a:r>
            <a:r>
              <a:rPr lang="de-DE" sz="3200" dirty="0" smtClean="0">
                <a:solidFill>
                  <a:srgbClr val="C00000"/>
                </a:solidFill>
              </a:rPr>
              <a:t>der Zahlenwert</a:t>
            </a:r>
          </a:p>
        </p:txBody>
      </p:sp>
    </p:spTree>
    <p:extLst>
      <p:ext uri="{BB962C8B-B14F-4D97-AF65-F5344CB8AC3E}">
        <p14:creationId xmlns:p14="http://schemas.microsoft.com/office/powerpoint/2010/main" val="41527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Achsen beschreiben</a:t>
            </a:r>
            <a:r>
              <a:rPr lang="de-DE" sz="3200" dirty="0"/>
              <a:t> (Wortgeländer)</a:t>
            </a:r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Graph beschreiben (Wortliste, Wortfeld)</a:t>
            </a:r>
          </a:p>
        </p:txBody>
      </p:sp>
    </p:spTree>
    <p:extLst>
      <p:ext uri="{BB962C8B-B14F-4D97-AF65-F5344CB8AC3E}">
        <p14:creationId xmlns:p14="http://schemas.microsoft.com/office/powerpoint/2010/main" val="3154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Achsen beschreiben</a:t>
            </a:r>
            <a:r>
              <a:rPr lang="de-DE" sz="3200" dirty="0"/>
              <a:t> (Wortgeländer)</a:t>
            </a:r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Graph beschreiben (Wortliste, Wortfeld)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 smtClean="0"/>
              <a:t>	</a:t>
            </a:r>
            <a:r>
              <a:rPr lang="de-DE" sz="3200" dirty="0" smtClean="0">
                <a:solidFill>
                  <a:srgbClr val="C00000"/>
                </a:solidFill>
              </a:rPr>
              <a:t>größer, kleiner</a:t>
            </a:r>
          </a:p>
          <a:p>
            <a:r>
              <a:rPr lang="de-DE" sz="3200" dirty="0">
                <a:solidFill>
                  <a:srgbClr val="C00000"/>
                </a:solidFill>
              </a:rPr>
              <a:t>	</a:t>
            </a:r>
            <a:r>
              <a:rPr lang="de-DE" sz="3200" dirty="0" smtClean="0">
                <a:solidFill>
                  <a:srgbClr val="C00000"/>
                </a:solidFill>
              </a:rPr>
              <a:t>wird von links nach rechts größer</a:t>
            </a:r>
          </a:p>
          <a:p>
            <a:r>
              <a:rPr lang="de-DE" sz="3200" dirty="0" smtClean="0">
                <a:solidFill>
                  <a:srgbClr val="C00000"/>
                </a:solidFill>
              </a:rPr>
              <a:t>	usw.</a:t>
            </a:r>
          </a:p>
        </p:txBody>
      </p:sp>
    </p:spTree>
    <p:extLst>
      <p:ext uri="{BB962C8B-B14F-4D97-AF65-F5344CB8AC3E}">
        <p14:creationId xmlns:p14="http://schemas.microsoft.com/office/powerpoint/2010/main" val="40504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Achsen beschreiben</a:t>
            </a:r>
            <a:r>
              <a:rPr lang="de-DE" sz="3200" dirty="0"/>
              <a:t> (Wortgeländer)</a:t>
            </a:r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Graph beschreiben (Wortliste, Wortfeld)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Graph erklären </a:t>
            </a:r>
          </a:p>
        </p:txBody>
      </p:sp>
    </p:spTree>
    <p:extLst>
      <p:ext uri="{BB962C8B-B14F-4D97-AF65-F5344CB8AC3E}">
        <p14:creationId xmlns:p14="http://schemas.microsoft.com/office/powerpoint/2010/main" val="13417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„Größen und ihre Einheiten“ in Mathematik, 5. Klasse, am Ende</a:t>
            </a:r>
          </a:p>
        </p:txBody>
      </p:sp>
    </p:spTree>
    <p:extLst>
      <p:ext uri="{BB962C8B-B14F-4D97-AF65-F5344CB8AC3E}">
        <p14:creationId xmlns:p14="http://schemas.microsoft.com/office/powerpoint/2010/main" val="34673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„Größen und ihre Einheiten“ in Mathematik, 5. Klasse, am 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Geographie, 5. Klasse: </a:t>
            </a:r>
            <a:r>
              <a:rPr lang="de-DE" sz="2800" i="1" dirty="0" smtClean="0"/>
              <a:t>„Die Schüler …</a:t>
            </a:r>
          </a:p>
          <a:p>
            <a:r>
              <a:rPr lang="de-DE" sz="2800" i="1" dirty="0"/>
              <a:t>	</a:t>
            </a:r>
            <a:r>
              <a:rPr lang="de-DE" sz="2800" i="1" dirty="0" smtClean="0"/>
              <a:t>… werten </a:t>
            </a:r>
            <a:r>
              <a:rPr lang="de-DE" sz="2800" i="1" dirty="0"/>
              <a:t>einfache Sachtexte, </a:t>
            </a:r>
            <a:r>
              <a:rPr lang="de-DE" sz="2800" i="1" dirty="0" smtClean="0"/>
              <a:t>Bilder</a:t>
            </a:r>
            <a:r>
              <a:rPr lang="de-DE" sz="2800" i="1" dirty="0"/>
              <a:t>, </a:t>
            </a:r>
            <a:r>
              <a:rPr lang="de-DE" sz="2800" i="1" dirty="0" smtClean="0"/>
              <a:t>Diagramme 	und </a:t>
            </a:r>
            <a:r>
              <a:rPr lang="de-DE" sz="2800" i="1" dirty="0"/>
              <a:t>Tabellen aus</a:t>
            </a:r>
            <a:r>
              <a:rPr lang="de-DE" sz="2800" i="1" dirty="0" smtClean="0"/>
              <a:t>.</a:t>
            </a:r>
          </a:p>
          <a:p>
            <a:endParaRPr lang="de-DE" sz="600" i="1" dirty="0" smtClean="0"/>
          </a:p>
          <a:p>
            <a:r>
              <a:rPr lang="de-DE" sz="2800" i="1" dirty="0"/>
              <a:t>	… führen einfache Messungen durch, z. B. </a:t>
            </a:r>
            <a:r>
              <a:rPr lang="de-DE" sz="2800" i="1" dirty="0" smtClean="0"/>
              <a:t>zu 	Temperatur </a:t>
            </a:r>
            <a:r>
              <a:rPr lang="de-DE" sz="2800" i="1" dirty="0"/>
              <a:t>und Niederschlag</a:t>
            </a:r>
            <a:r>
              <a:rPr lang="de-DE" sz="2800" i="1" dirty="0" smtClean="0"/>
              <a:t>.</a:t>
            </a:r>
          </a:p>
          <a:p>
            <a:endParaRPr lang="de-DE" sz="600" i="1" dirty="0" smtClean="0"/>
          </a:p>
          <a:p>
            <a:r>
              <a:rPr lang="de-DE" sz="2800" i="1" dirty="0"/>
              <a:t>	… legen übersichtliche Tabellen an, </a:t>
            </a:r>
            <a:r>
              <a:rPr lang="de-DE" sz="2800" i="1" dirty="0" smtClean="0"/>
              <a:t>zeichnen 	Säulen- </a:t>
            </a:r>
            <a:r>
              <a:rPr lang="de-DE" sz="2800" i="1" dirty="0"/>
              <a:t>und Balkendiagramme</a:t>
            </a:r>
            <a:r>
              <a:rPr lang="de-DE" sz="2800" i="1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9892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Herz</a:t>
            </a:r>
            <a:r>
              <a:rPr lang="de-DE" sz="2400" dirty="0"/>
              <a:t>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8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 smtClean="0"/>
              <a:t>Formuliere </a:t>
            </a:r>
            <a:r>
              <a:rPr lang="de-DE" sz="2800" dirty="0"/>
              <a:t>eine </a:t>
            </a:r>
            <a:r>
              <a:rPr lang="de-DE" sz="2800" dirty="0" smtClean="0"/>
              <a:t>Über-schrift </a:t>
            </a:r>
            <a:r>
              <a:rPr lang="de-DE" sz="2800" dirty="0"/>
              <a:t>für dieses </a:t>
            </a:r>
            <a:r>
              <a:rPr lang="de-DE" sz="2800" dirty="0" smtClean="0"/>
              <a:t>Diagramm</a:t>
            </a:r>
            <a:r>
              <a:rPr lang="de-DE" sz="2800" dirty="0"/>
              <a:t>. (Thema, Fragestellung</a:t>
            </a:r>
            <a:r>
              <a:rPr lang="de-DE" sz="2800" dirty="0" smtClean="0"/>
              <a:t>)</a:t>
            </a:r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9340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 smtClean="0"/>
              <a:t>Formuliere </a:t>
            </a:r>
            <a:r>
              <a:rPr lang="de-DE" sz="2800" dirty="0"/>
              <a:t>eine </a:t>
            </a:r>
            <a:r>
              <a:rPr lang="de-DE" sz="2800" dirty="0" smtClean="0"/>
              <a:t>Über-schrift </a:t>
            </a:r>
            <a:r>
              <a:rPr lang="de-DE" sz="2800" dirty="0"/>
              <a:t>für dieses </a:t>
            </a:r>
            <a:r>
              <a:rPr lang="de-DE" sz="2800" dirty="0" smtClean="0"/>
              <a:t>Diagramm</a:t>
            </a:r>
            <a:r>
              <a:rPr lang="de-DE" sz="2800" dirty="0"/>
              <a:t>. (Thema, Fragestellung</a:t>
            </a:r>
            <a:r>
              <a:rPr lang="de-DE" sz="2800" dirty="0" smtClean="0"/>
              <a:t>)</a:t>
            </a:r>
          </a:p>
          <a:p>
            <a:endParaRPr lang="de-DE" sz="2800" dirty="0" smtClean="0"/>
          </a:p>
          <a:p>
            <a:r>
              <a:rPr lang="de-DE" sz="2800" i="1" dirty="0">
                <a:solidFill>
                  <a:srgbClr val="0000FF"/>
                </a:solidFill>
              </a:rPr>
              <a:t>Wie </a:t>
            </a:r>
            <a:r>
              <a:rPr lang="de-DE" sz="2800" i="1" dirty="0" smtClean="0">
                <a:solidFill>
                  <a:srgbClr val="0000FF"/>
                </a:solidFill>
              </a:rPr>
              <a:t>oft schlägt das Herz unter </a:t>
            </a:r>
            <a:r>
              <a:rPr lang="de-DE" sz="2800" i="1" dirty="0">
                <a:solidFill>
                  <a:srgbClr val="0000FF"/>
                </a:solidFill>
              </a:rPr>
              <a:t>verschiedenen </a:t>
            </a:r>
            <a:r>
              <a:rPr lang="de-DE" sz="2800" i="1" dirty="0" smtClean="0">
                <a:solidFill>
                  <a:srgbClr val="0000FF"/>
                </a:solidFill>
              </a:rPr>
              <a:t>Um-ständen</a:t>
            </a:r>
            <a:r>
              <a:rPr lang="de-DE" sz="2800" i="1" dirty="0">
                <a:solidFill>
                  <a:srgbClr val="0000FF"/>
                </a:solidFill>
              </a:rPr>
              <a:t>?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   Beschreibe </a:t>
            </a:r>
            <a:r>
              <a:rPr lang="de-DE" sz="2800" dirty="0"/>
              <a:t>die Angaben auf den Achsen</a:t>
            </a:r>
            <a:r>
              <a:rPr lang="de-DE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6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ctr"/>
            <a:endParaRPr lang="de-DE" sz="20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Lern-Inhalte behalten ihre Bedeutung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9948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   Beschreibe </a:t>
            </a:r>
            <a:r>
              <a:rPr lang="de-DE" sz="2800" dirty="0"/>
              <a:t>die Angaben auf den Achsen.</a:t>
            </a:r>
            <a:endParaRPr lang="de-DE" sz="2800" dirty="0" smtClean="0"/>
          </a:p>
          <a:p>
            <a:endParaRPr lang="de-DE" sz="2800" i="1" dirty="0" smtClean="0">
              <a:solidFill>
                <a:srgbClr val="0000FF"/>
              </a:solidFill>
            </a:endParaRPr>
          </a:p>
          <a:p>
            <a:r>
              <a:rPr lang="de-DE" sz="2800" i="1" dirty="0" smtClean="0">
                <a:solidFill>
                  <a:srgbClr val="0000FF"/>
                </a:solidFill>
              </a:rPr>
              <a:t>Die </a:t>
            </a:r>
            <a:r>
              <a:rPr lang="de-DE" sz="2800" i="1" dirty="0">
                <a:solidFill>
                  <a:srgbClr val="0000FF"/>
                </a:solidFill>
              </a:rPr>
              <a:t>Hochwert-Achse (</a:t>
            </a:r>
            <a:r>
              <a:rPr lang="de-DE" sz="2800" i="1" dirty="0" smtClean="0">
                <a:solidFill>
                  <a:srgbClr val="0000FF"/>
                </a:solidFill>
              </a:rPr>
              <a:t>y-Ach-se</a:t>
            </a:r>
            <a:r>
              <a:rPr lang="de-DE" sz="2800" i="1" dirty="0">
                <a:solidFill>
                  <a:srgbClr val="0000FF"/>
                </a:solidFill>
              </a:rPr>
              <a:t>) zeigt die 	Größe „Anzahl der </a:t>
            </a:r>
            <a:r>
              <a:rPr lang="de-DE" sz="2800" i="1" dirty="0" smtClean="0">
                <a:solidFill>
                  <a:srgbClr val="0000FF"/>
                </a:solidFill>
              </a:rPr>
              <a:t>Herzschläge in </a:t>
            </a:r>
            <a:r>
              <a:rPr lang="de-DE" sz="2800" i="1" dirty="0">
                <a:solidFill>
                  <a:srgbClr val="0000FF"/>
                </a:solidFill>
              </a:rPr>
              <a:t>einer </a:t>
            </a:r>
            <a:r>
              <a:rPr lang="de-DE" sz="2800" i="1" dirty="0" smtClean="0">
                <a:solidFill>
                  <a:srgbClr val="0000FF"/>
                </a:solidFill>
              </a:rPr>
              <a:t>Mi-nute</a:t>
            </a:r>
            <a:r>
              <a:rPr lang="de-DE" sz="2800" i="1" dirty="0">
                <a:solidFill>
                  <a:srgbClr val="0000FF"/>
                </a:solidFill>
              </a:rPr>
              <a:t>“ an. Es gibt keine </a:t>
            </a:r>
            <a:r>
              <a:rPr lang="de-DE" sz="2800" i="1" dirty="0" smtClean="0">
                <a:solidFill>
                  <a:srgbClr val="0000FF"/>
                </a:solidFill>
              </a:rPr>
              <a:t>Ein-</a:t>
            </a:r>
            <a:r>
              <a:rPr lang="de-DE" sz="2800" i="1" dirty="0" err="1" smtClean="0">
                <a:solidFill>
                  <a:srgbClr val="0000FF"/>
                </a:solidFill>
              </a:rPr>
              <a:t>heit</a:t>
            </a:r>
            <a:r>
              <a:rPr lang="de-DE" sz="2800" i="1" dirty="0">
                <a:solidFill>
                  <a:srgbClr val="0000FF"/>
                </a:solidFill>
              </a:rPr>
              <a:t>. Die </a:t>
            </a:r>
            <a:r>
              <a:rPr lang="de-DE" sz="2800" i="1" dirty="0" smtClean="0">
                <a:solidFill>
                  <a:srgbClr val="0000FF"/>
                </a:solidFill>
              </a:rPr>
              <a:t>Zahlenwerte </a:t>
            </a:r>
            <a:r>
              <a:rPr lang="de-DE" sz="2800" i="1" dirty="0">
                <a:solidFill>
                  <a:srgbClr val="0000FF"/>
                </a:solidFill>
              </a:rPr>
              <a:t>gehen von 0 bis 100. 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2   Beschreibe </a:t>
            </a:r>
            <a:r>
              <a:rPr lang="de-DE" sz="2800" dirty="0"/>
              <a:t>die Angaben auf den Achsen.</a:t>
            </a:r>
            <a:endParaRPr lang="de-DE" sz="2800" dirty="0" smtClean="0"/>
          </a:p>
          <a:p>
            <a:endParaRPr lang="de-DE" sz="2800" i="1" dirty="0" smtClean="0">
              <a:solidFill>
                <a:srgbClr val="0000FF"/>
              </a:solidFill>
            </a:endParaRPr>
          </a:p>
          <a:p>
            <a:r>
              <a:rPr lang="de-DE" sz="2800" i="1" dirty="0" smtClean="0">
                <a:solidFill>
                  <a:srgbClr val="0000FF"/>
                </a:solidFill>
              </a:rPr>
              <a:t>Auf </a:t>
            </a:r>
            <a:r>
              <a:rPr lang="de-DE" sz="2800" i="1" dirty="0">
                <a:solidFill>
                  <a:srgbClr val="0000FF"/>
                </a:solidFill>
              </a:rPr>
              <a:t>der </a:t>
            </a:r>
            <a:r>
              <a:rPr lang="de-DE" sz="2800" i="1" dirty="0" smtClean="0">
                <a:solidFill>
                  <a:srgbClr val="0000FF"/>
                </a:solidFill>
              </a:rPr>
              <a:t>Rechtswert-Achse </a:t>
            </a:r>
            <a:r>
              <a:rPr lang="de-DE" sz="2800" i="1" dirty="0">
                <a:solidFill>
                  <a:srgbClr val="0000FF"/>
                </a:solidFill>
              </a:rPr>
              <a:t>(x-Achse) ist keine Größe </a:t>
            </a:r>
            <a:r>
              <a:rPr lang="de-DE" sz="2800" i="1" dirty="0" smtClean="0">
                <a:solidFill>
                  <a:srgbClr val="0000FF"/>
                </a:solidFill>
              </a:rPr>
              <a:t>angegeben </a:t>
            </a:r>
            <a:r>
              <a:rPr lang="de-DE" sz="2800" i="1" dirty="0">
                <a:solidFill>
                  <a:srgbClr val="0000FF"/>
                </a:solidFill>
              </a:rPr>
              <a:t>(auch keine Zahlenwerte und </a:t>
            </a:r>
            <a:r>
              <a:rPr lang="de-DE" sz="2800" i="1" dirty="0" smtClean="0">
                <a:solidFill>
                  <a:srgbClr val="0000FF"/>
                </a:solidFill>
              </a:rPr>
              <a:t>keine </a:t>
            </a:r>
            <a:r>
              <a:rPr lang="de-DE" sz="2800" i="1" dirty="0">
                <a:solidFill>
                  <a:srgbClr val="0000FF"/>
                </a:solidFill>
              </a:rPr>
              <a:t>Einheit).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</a:t>
            </a:r>
            <a:r>
              <a:rPr lang="de-DE" sz="2800" dirty="0"/>
              <a:t> </a:t>
            </a:r>
            <a:r>
              <a:rPr lang="de-DE" sz="2800" dirty="0" smtClean="0"/>
              <a:t>  Formuliere </a:t>
            </a:r>
            <a:r>
              <a:rPr lang="de-DE" sz="2800" dirty="0"/>
              <a:t>die Aussage des Diagramms</a:t>
            </a:r>
            <a:r>
              <a:rPr lang="de-DE" sz="2800" dirty="0" smtClean="0"/>
              <a:t>.</a:t>
            </a:r>
          </a:p>
          <a:p>
            <a:endParaRPr lang="de-DE" sz="2800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</a:t>
            </a:r>
            <a:r>
              <a:rPr lang="de-DE" sz="2800" dirty="0"/>
              <a:t> </a:t>
            </a:r>
            <a:r>
              <a:rPr lang="de-DE" sz="2800" dirty="0" smtClean="0"/>
              <a:t>  Formuliere </a:t>
            </a:r>
            <a:r>
              <a:rPr lang="de-DE" sz="2800" dirty="0"/>
              <a:t>die Aussage des Diagramms</a:t>
            </a:r>
            <a:r>
              <a:rPr lang="de-DE" sz="2800" dirty="0" smtClean="0"/>
              <a:t>.</a:t>
            </a:r>
          </a:p>
          <a:p>
            <a:endParaRPr lang="de-DE" sz="2800" i="1" dirty="0" smtClean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Nach Belastung </a:t>
            </a:r>
            <a:r>
              <a:rPr lang="de-DE" sz="2800" i="1" dirty="0" smtClean="0">
                <a:solidFill>
                  <a:srgbClr val="0000FF"/>
                </a:solidFill>
              </a:rPr>
              <a:t>schlägt das Herz </a:t>
            </a:r>
            <a:r>
              <a:rPr lang="de-DE" sz="2800" i="1" dirty="0">
                <a:solidFill>
                  <a:srgbClr val="0000FF"/>
                </a:solidFill>
              </a:rPr>
              <a:t>öfter als in Ruhe, </a:t>
            </a:r>
            <a:r>
              <a:rPr lang="de-DE" sz="2800" i="1" dirty="0" smtClean="0">
                <a:solidFill>
                  <a:srgbClr val="0000FF"/>
                </a:solidFill>
              </a:rPr>
              <a:t>fast doppelt </a:t>
            </a:r>
            <a:r>
              <a:rPr lang="de-DE" sz="2800" i="1" dirty="0">
                <a:solidFill>
                  <a:srgbClr val="0000FF"/>
                </a:solidFill>
              </a:rPr>
              <a:t>so oft.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4   Finde </a:t>
            </a:r>
            <a:r>
              <a:rPr lang="de-DE" sz="2800" dirty="0"/>
              <a:t>eine Erklärung dafür</a:t>
            </a:r>
            <a:r>
              <a:rPr lang="de-DE" sz="2800" dirty="0" smtClean="0"/>
              <a:t>.</a:t>
            </a:r>
          </a:p>
          <a:p>
            <a:endParaRPr lang="de-DE" sz="2800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Anzahl der </a:t>
            </a:r>
            <a:r>
              <a:rPr lang="de-DE" sz="2400" dirty="0"/>
              <a:t>Herz-schläge </a:t>
            </a:r>
            <a:r>
              <a:rPr lang="de-DE" sz="2400" dirty="0" smtClean="0"/>
              <a:t>pro Minute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in             nach</a:t>
            </a:r>
          </a:p>
          <a:p>
            <a:r>
              <a:rPr lang="de-DE" dirty="0" smtClean="0"/>
              <a:t>Ruhe      Belastung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4   Finde </a:t>
            </a:r>
            <a:r>
              <a:rPr lang="de-DE" sz="2800" dirty="0"/>
              <a:t>eine Erklärung dafür</a:t>
            </a:r>
            <a:r>
              <a:rPr lang="de-DE" sz="2800" dirty="0" smtClean="0"/>
              <a:t>.</a:t>
            </a:r>
          </a:p>
          <a:p>
            <a:endParaRPr lang="de-DE" sz="1400" i="1" dirty="0" smtClean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Wenn wir in Ruhe sind, </a:t>
            </a:r>
            <a:r>
              <a:rPr lang="de-DE" sz="2800" i="1" dirty="0" smtClean="0">
                <a:solidFill>
                  <a:srgbClr val="0000FF"/>
                </a:solidFill>
              </a:rPr>
              <a:t>brauchen </a:t>
            </a:r>
            <a:r>
              <a:rPr lang="de-DE" sz="2800" i="1" dirty="0">
                <a:solidFill>
                  <a:srgbClr val="0000FF"/>
                </a:solidFill>
              </a:rPr>
              <a:t>die Muskeln nicht so viel </a:t>
            </a:r>
            <a:r>
              <a:rPr lang="de-DE" sz="2800" i="1" dirty="0" smtClean="0">
                <a:solidFill>
                  <a:srgbClr val="0000FF"/>
                </a:solidFill>
              </a:rPr>
              <a:t>Zell-Energie</a:t>
            </a:r>
            <a:r>
              <a:rPr lang="de-DE" sz="2800" i="1" dirty="0">
                <a:solidFill>
                  <a:srgbClr val="0000FF"/>
                </a:solidFill>
              </a:rPr>
              <a:t>. Deshalb </a:t>
            </a:r>
            <a:r>
              <a:rPr lang="de-DE" sz="2800" i="1" dirty="0" smtClean="0">
                <a:solidFill>
                  <a:srgbClr val="0000FF"/>
                </a:solidFill>
              </a:rPr>
              <a:t>brau­chen </a:t>
            </a:r>
            <a:r>
              <a:rPr lang="de-DE" sz="2800" i="1" dirty="0">
                <a:solidFill>
                  <a:srgbClr val="0000FF"/>
                </a:solidFill>
              </a:rPr>
              <a:t>sie auch nicht so viel Sauerstoff für die </a:t>
            </a:r>
            <a:r>
              <a:rPr lang="de-DE" sz="2800" i="1" dirty="0" smtClean="0">
                <a:solidFill>
                  <a:srgbClr val="0000FF"/>
                </a:solidFill>
              </a:rPr>
              <a:t>Zell-atmung</a:t>
            </a:r>
            <a:r>
              <a:rPr lang="de-DE" sz="2800" i="1" dirty="0">
                <a:solidFill>
                  <a:srgbClr val="0000FF"/>
                </a:solidFill>
              </a:rPr>
              <a:t>. Deshalb genügen weniger </a:t>
            </a:r>
            <a:r>
              <a:rPr lang="de-DE" sz="2800" i="1" dirty="0" smtClean="0">
                <a:solidFill>
                  <a:srgbClr val="0000FF"/>
                </a:solidFill>
              </a:rPr>
              <a:t>Herzschläge in </a:t>
            </a:r>
            <a:r>
              <a:rPr lang="de-DE" sz="2800" i="1" dirty="0">
                <a:solidFill>
                  <a:srgbClr val="0000FF"/>
                </a:solidFill>
              </a:rPr>
              <a:t>einer Minute.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</a:t>
            </a:r>
          </a:p>
        </p:txBody>
      </p:sp>
    </p:spTree>
    <p:extLst>
      <p:ext uri="{BB962C8B-B14F-4D97-AF65-F5344CB8AC3E}">
        <p14:creationId xmlns:p14="http://schemas.microsoft.com/office/powerpoint/2010/main" val="6885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</a:t>
            </a:r>
            <a:r>
              <a:rPr lang="de-DE" sz="3200" dirty="0" smtClean="0"/>
              <a:t>it Bleistift und Lineal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</a:t>
            </a:r>
            <a:r>
              <a:rPr lang="de-DE" sz="3200" dirty="0" smtClean="0"/>
              <a:t>nfärben mit Buntstift, nicht </a:t>
            </a:r>
            <a:r>
              <a:rPr lang="de-DE" sz="3200" dirty="0" err="1" smtClean="0"/>
              <a:t>Filzer</a:t>
            </a:r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Überschrift: Thema des Diagramms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x</a:t>
            </a:r>
            <a:r>
              <a:rPr lang="de-DE" sz="3200" dirty="0" smtClean="0"/>
              <a:t>- und y-Achse, Pfeilspitzen (wenn die Größe sich ändert)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Achsen beschriften (Größe, Symbol der Einheit)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Achsen einteilen, Zahlenwerte angeben</a:t>
            </a:r>
          </a:p>
        </p:txBody>
      </p:sp>
    </p:spTree>
    <p:extLst>
      <p:ext uri="{BB962C8B-B14F-4D97-AF65-F5344CB8AC3E}">
        <p14:creationId xmlns:p14="http://schemas.microsoft.com/office/powerpoint/2010/main" val="10589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 smtClean="0"/>
              <a:t>Schritt-für-Schritt-Anleitung für das Anlegen von Säulen im Diagramm:</a:t>
            </a:r>
          </a:p>
          <a:p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26162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 smtClean="0"/>
              <a:t>Schritt-für-Schritt-Anleitung für das Anlegen von Säulen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senkrechte Linien der Säulen zeichnen: alle Säulen gleich breit, gleicher Abstand </a:t>
            </a:r>
            <a:r>
              <a:rPr lang="de-DE" sz="3200" dirty="0" err="1" smtClean="0"/>
              <a:t>vonein-ander</a:t>
            </a:r>
            <a:endParaRPr lang="de-D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Säulen mit waagrechten Linien abschließen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</a:t>
            </a:r>
            <a:r>
              <a:rPr lang="de-DE" sz="3200" dirty="0" smtClean="0"/>
              <a:t>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4502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ctr"/>
            <a:endParaRPr lang="de-DE" sz="2000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Lern-Inhalte behalten ihre Bedeutung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Kompetenz-Erwartungen erläutern genauer den Anspruch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21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 smtClean="0"/>
              <a:t>Schritt-für-Schritt-Anleitung für das Anlegen von Linien im Diagramm:</a:t>
            </a:r>
          </a:p>
        </p:txBody>
      </p:sp>
    </p:spTree>
    <p:extLst>
      <p:ext uri="{BB962C8B-B14F-4D97-AF65-F5344CB8AC3E}">
        <p14:creationId xmlns:p14="http://schemas.microsoft.com/office/powerpoint/2010/main" val="32180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 smtClean="0"/>
              <a:t>Schritt-für-Schritt-Anleitung für das Anlegen von Linien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Punkte mit Bleistift verbinden (mit Lineal von Punkt zu Punkt)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</a:t>
            </a:r>
            <a:r>
              <a:rPr lang="de-DE" sz="3200" dirty="0" smtClean="0"/>
              <a:t>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590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 smtClean="0"/>
              <a:t>Inhaltsstoffe und Energieinhalt in Lebensmitteln</a:t>
            </a:r>
          </a:p>
        </p:txBody>
      </p:sp>
    </p:spTree>
    <p:extLst>
      <p:ext uri="{BB962C8B-B14F-4D97-AF65-F5344CB8AC3E}">
        <p14:creationId xmlns:p14="http://schemas.microsoft.com/office/powerpoint/2010/main" val="28985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 smtClean="0"/>
              <a:t>Inhaltsstoffe und Energieinhalt </a:t>
            </a:r>
            <a:r>
              <a:rPr lang="de-DE" sz="3200" smtClean="0"/>
              <a:t>in Lebensmitteln</a:t>
            </a:r>
            <a:endParaRPr lang="de-DE" sz="3200" dirty="0" smtClean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824536" cy="273630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7377"/>
            <a:ext cx="2880320" cy="27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 smtClean="0"/>
              <a:t>		Nährstoffe in Lebensmitteln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61066"/>
            <a:ext cx="5583555" cy="27216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99792" y="5371311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Nutella	 </a:t>
            </a:r>
            <a:r>
              <a:rPr lang="de-DE" sz="2400" dirty="0" smtClean="0"/>
              <a:t>                    Brathering</a:t>
            </a:r>
            <a:r>
              <a:rPr lang="de-DE" sz="2400" dirty="0"/>
              <a:t>			 </a:t>
            </a:r>
            <a:r>
              <a:rPr lang="de-DE" sz="2400" dirty="0" smtClean="0"/>
              <a:t>    </a:t>
            </a:r>
            <a:r>
              <a:rPr lang="de-DE" sz="2400" dirty="0" err="1" smtClean="0"/>
              <a:t>Erdnuss</a:t>
            </a:r>
            <a:r>
              <a:rPr lang="de-DE" sz="2400" dirty="0" smtClean="0"/>
              <a:t>- 	    	   Nudeln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      Creme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266106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Anteil der Nährstoffe </a:t>
            </a:r>
          </a:p>
          <a:p>
            <a:pPr algn="r"/>
            <a:r>
              <a:rPr lang="de-DE" sz="2400" dirty="0"/>
              <a:t>in g pro 100 g Lebensmittel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0" y="4365104"/>
            <a:ext cx="1728192" cy="17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 Beispiel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1969555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Energie-inhalt in Lebens-mitteln</a:t>
            </a:r>
            <a:endParaRPr lang="de-D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3" y="1947033"/>
            <a:ext cx="4172222" cy="48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 smtClean="0"/>
              <a:t>Temperatur </a:t>
            </a:r>
            <a:r>
              <a:rPr lang="de-DE" sz="3200" dirty="0"/>
              <a:t>beim Erwärmen von Schnee </a:t>
            </a:r>
            <a:endParaRPr lang="de-DE" sz="3200" dirty="0" smtClean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 smtClean="0"/>
              <a:t>Temperatur </a:t>
            </a:r>
            <a:r>
              <a:rPr lang="de-DE" sz="3200" dirty="0"/>
              <a:t>beim Erwärmen von Schnee </a:t>
            </a:r>
            <a:endParaRPr lang="de-DE" sz="3200" dirty="0" smtClean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349822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NEU:</a:t>
            </a:r>
          </a:p>
          <a:p>
            <a:r>
              <a:rPr lang="de-DE" sz="3600" dirty="0" smtClean="0">
                <a:solidFill>
                  <a:srgbClr val="FF0000"/>
                </a:solidFill>
              </a:rPr>
              <a:t>mehr als 3 Elemente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 smtClean="0"/>
              <a:t>Temperatur von Schnee beim Erwärmen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27984" y="53732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F0000"/>
                </a:solidFill>
              </a:rPr>
              <a:t>NEU: Darstellung als Liniendiagramm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Dezimalbrüche (wie 4,35) und andere Brüche sind ebenfalls erst Stoff in der 6. Klasse!</a:t>
            </a:r>
          </a:p>
        </p:txBody>
      </p:sp>
    </p:spTree>
    <p:extLst>
      <p:ext uri="{BB962C8B-B14F-4D97-AF65-F5344CB8AC3E}">
        <p14:creationId xmlns:p14="http://schemas.microsoft.com/office/powerpoint/2010/main" val="20171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ctr"/>
            <a:endParaRPr lang="de-DE" sz="2000" dirty="0" smtClean="0"/>
          </a:p>
          <a:p>
            <a:r>
              <a:rPr lang="de-DE" sz="4000" dirty="0" smtClean="0"/>
              <a:t>Die Kompetenzen sind nichts eigentlich Neues, aber …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888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dirty="0" smtClean="0"/>
              <a:t>	</a:t>
            </a:r>
            <a:r>
              <a:rPr lang="de-DE" sz="3200" i="1" dirty="0" smtClean="0"/>
              <a:t>Aber die Kinder kennen: 43,75 €.</a:t>
            </a:r>
          </a:p>
        </p:txBody>
      </p:sp>
    </p:spTree>
    <p:extLst>
      <p:ext uri="{BB962C8B-B14F-4D97-AF65-F5344CB8AC3E}">
        <p14:creationId xmlns:p14="http://schemas.microsoft.com/office/powerpoint/2010/main" val="618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i="1" dirty="0" smtClean="0"/>
              <a:t>	Aber die Kinder kennen: 43,75 €.</a:t>
            </a:r>
          </a:p>
          <a:p>
            <a:r>
              <a:rPr lang="de-DE" sz="3200" i="1" dirty="0" smtClean="0"/>
              <a:t>Und Prozentzahlen kann man in NT einführen als Hundertstel (am besten visualisiert).</a:t>
            </a:r>
          </a:p>
        </p:txBody>
      </p:sp>
    </p:spTree>
    <p:extLst>
      <p:ext uri="{BB962C8B-B14F-4D97-AF65-F5344CB8AC3E}">
        <p14:creationId xmlns:p14="http://schemas.microsoft.com/office/powerpoint/2010/main" val="24814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Die absolute Länge der Achsen und die Abstände zwischen den Zahlenwerten können Zehnjährige kaum alleine festlegen.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=&gt;   Einhilfen sind nötig!</a:t>
            </a:r>
          </a:p>
        </p:txBody>
      </p:sp>
    </p:spTree>
    <p:extLst>
      <p:ext uri="{BB962C8B-B14F-4D97-AF65-F5344CB8AC3E}">
        <p14:creationId xmlns:p14="http://schemas.microsoft.com/office/powerpoint/2010/main" val="356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Kreisdiagramme nach wie vor nur lesen, nicht selbst nach Zahlenwerten anlegen lassen.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Nach wie vor auf wenige Felder begrenzen </a:t>
            </a:r>
          </a:p>
          <a:p>
            <a:pPr lvl="1"/>
            <a:r>
              <a:rPr lang="de-DE" sz="3200" dirty="0" smtClean="0"/>
              <a:t>(3-4).</a:t>
            </a:r>
          </a:p>
        </p:txBody>
      </p:sp>
    </p:spTree>
    <p:extLst>
      <p:ext uri="{BB962C8B-B14F-4D97-AF65-F5344CB8AC3E}">
        <p14:creationId xmlns:p14="http://schemas.microsoft.com/office/powerpoint/2010/main" val="19794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 smtClean="0"/>
              <a:t>Diagramm-Kompetenz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00FF"/>
                </a:solidFill>
              </a:rPr>
              <a:t>Hinweise: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 smtClean="0"/>
              <a:t>Dies alles steht in meinem Skript zur Diagrammkompetenz in der 5. Klasse auf meiner Webseite:</a:t>
            </a:r>
          </a:p>
          <a:p>
            <a:r>
              <a:rPr lang="de-DE" sz="3200" dirty="0" smtClean="0">
                <a:hlinkClick r:id="rId2"/>
              </a:rPr>
              <a:t>www.bio-nickl.de</a:t>
            </a:r>
            <a:endParaRPr lang="de-DE" sz="3200" dirty="0" smtClean="0"/>
          </a:p>
          <a:p>
            <a:r>
              <a:rPr lang="de-DE" sz="3200" dirty="0" smtClean="0"/>
              <a:t>&gt;   </a:t>
            </a:r>
            <a:r>
              <a:rPr lang="de-DE" sz="3200" dirty="0" err="1" smtClean="0"/>
              <a:t>Did.Meth.Päd</a:t>
            </a:r>
            <a:r>
              <a:rPr lang="de-DE" sz="3200" dirty="0" smtClean="0"/>
              <a:t>.   </a:t>
            </a:r>
          </a:p>
          <a:p>
            <a:r>
              <a:rPr lang="de-DE" sz="3200" dirty="0" smtClean="0"/>
              <a:t>&gt;   5. Klasse Skript 2 Kompetenztraining</a:t>
            </a:r>
          </a:p>
          <a:p>
            <a:r>
              <a:rPr lang="de-DE" sz="3200" dirty="0" smtClean="0"/>
              <a:t>&gt;   Kommunikation</a:t>
            </a:r>
          </a:p>
        </p:txBody>
      </p:sp>
    </p:spTree>
    <p:extLst>
      <p:ext uri="{BB962C8B-B14F-4D97-AF65-F5344CB8AC3E}">
        <p14:creationId xmlns:p14="http://schemas.microsoft.com/office/powerpoint/2010/main" val="24074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515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3009" y="1700808"/>
            <a:ext cx="81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Beispiel: Wirbelsäulen-Modelle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2627784" y="2780928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 smtClean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 smtClean="0"/>
          </a:p>
          <a:p>
            <a:r>
              <a:rPr lang="de-DE" sz="3200" dirty="0" smtClean="0">
                <a:solidFill>
                  <a:srgbClr val="FF0000"/>
                </a:solidFill>
              </a:rPr>
              <a:t>Welches Modell ist gut, welches Modell ist schlecht?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3009" y="1700808"/>
            <a:ext cx="81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Beispiel: Wirbelsäulen-Modelle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2627784" y="2780928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 smtClean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 smtClean="0"/>
          </a:p>
          <a:p>
            <a:r>
              <a:rPr lang="de-DE" sz="3200" dirty="0">
                <a:solidFill>
                  <a:srgbClr val="FF0000"/>
                </a:solidFill>
              </a:rPr>
              <a:t>Was ist am Modell X gut, was ist daran schlecht?</a:t>
            </a:r>
          </a:p>
        </p:txBody>
      </p:sp>
    </p:spTree>
    <p:extLst>
      <p:ext uri="{BB962C8B-B14F-4D97-AF65-F5344CB8AC3E}">
        <p14:creationId xmlns:p14="http://schemas.microsoft.com/office/powerpoint/2010/main" val="11001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3009" y="1700808"/>
            <a:ext cx="81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Beispiel: Wirbelsäulen-Modelle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2780928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Fragen, lassen sich mit Modell X beantworten, welche Hypothesen damit überprüfen?</a:t>
            </a:r>
          </a:p>
        </p:txBody>
      </p:sp>
    </p:spTree>
    <p:extLst>
      <p:ext uri="{BB962C8B-B14F-4D97-AF65-F5344CB8AC3E}">
        <p14:creationId xmlns:p14="http://schemas.microsoft.com/office/powerpoint/2010/main" val="23728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3009" y="1700808"/>
            <a:ext cx="81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Beispiel: Wirbelsäulen-Modelle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2780928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Aspekte der </a:t>
            </a:r>
            <a:r>
              <a:rPr lang="de-DE" sz="3200" dirty="0" smtClean="0">
                <a:solidFill>
                  <a:srgbClr val="008000"/>
                </a:solidFill>
              </a:rPr>
              <a:t>Wirklich-</a:t>
            </a:r>
            <a:r>
              <a:rPr lang="de-DE" sz="3200" dirty="0" err="1" smtClean="0">
                <a:solidFill>
                  <a:srgbClr val="008000"/>
                </a:solidFill>
              </a:rPr>
              <a:t>keit</a:t>
            </a:r>
            <a:r>
              <a:rPr lang="de-DE" sz="3200" dirty="0" smtClean="0">
                <a:solidFill>
                  <a:srgbClr val="008000"/>
                </a:solidFill>
              </a:rPr>
              <a:t> </a:t>
            </a:r>
            <a:r>
              <a:rPr lang="de-DE" sz="3200" dirty="0">
                <a:solidFill>
                  <a:srgbClr val="008000"/>
                </a:solidFill>
              </a:rPr>
              <a:t>zeigt Modell X, welche zeigt es nicht?</a:t>
            </a:r>
          </a:p>
        </p:txBody>
      </p:sp>
    </p:spTree>
    <p:extLst>
      <p:ext uri="{BB962C8B-B14F-4D97-AF65-F5344CB8AC3E}">
        <p14:creationId xmlns:p14="http://schemas.microsoft.com/office/powerpoint/2010/main" val="33206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ctr"/>
            <a:endParaRPr lang="de-DE" sz="2000" dirty="0" smtClean="0"/>
          </a:p>
          <a:p>
            <a:r>
              <a:rPr lang="de-DE" sz="4000" dirty="0" smtClean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sie sind präziser formuliert.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40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3009" y="1700808"/>
            <a:ext cx="810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Beispiel: Wirbelsäulen-Modelle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2780928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8000"/>
                </a:solidFill>
              </a:rPr>
              <a:t>Grundsatz:</a:t>
            </a:r>
          </a:p>
          <a:p>
            <a:endParaRPr lang="de-DE" sz="3200" b="1" dirty="0">
              <a:solidFill>
                <a:srgbClr val="008000"/>
              </a:solidFill>
            </a:endParaRPr>
          </a:p>
          <a:p>
            <a:r>
              <a:rPr lang="de-DE" sz="3200" b="1" dirty="0">
                <a:solidFill>
                  <a:srgbClr val="008000"/>
                </a:solidFill>
              </a:rPr>
              <a:t>Unterschiedliche Modelle für das selbe Phänomen!</a:t>
            </a:r>
          </a:p>
        </p:txBody>
      </p:sp>
    </p:spTree>
    <p:extLst>
      <p:ext uri="{BB962C8B-B14F-4D97-AF65-F5344CB8AC3E}">
        <p14:creationId xmlns:p14="http://schemas.microsoft.com/office/powerpoint/2010/main" val="40337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Herausforderung: Teilchen-Modell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0475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Schüler kennen nur die </a:t>
            </a:r>
            <a:r>
              <a:rPr lang="de-DE" sz="3600" b="1" dirty="0" smtClean="0"/>
              <a:t>makro-</a:t>
            </a:r>
            <a:r>
              <a:rPr lang="de-DE" sz="3600" b="1" dirty="0" err="1" smtClean="0"/>
              <a:t>skopische</a:t>
            </a:r>
            <a:r>
              <a:rPr lang="de-DE" sz="3600" dirty="0" smtClean="0"/>
              <a:t> Betrachtungs-Ebene.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7528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Schüler kennen nur die </a:t>
            </a:r>
            <a:r>
              <a:rPr lang="de-DE" sz="3600" b="1" dirty="0" smtClean="0"/>
              <a:t>makro-</a:t>
            </a:r>
            <a:r>
              <a:rPr lang="de-DE" sz="3600" b="1" dirty="0" err="1" smtClean="0"/>
              <a:t>skopische</a:t>
            </a:r>
            <a:r>
              <a:rPr lang="de-DE" sz="3600" dirty="0" smtClean="0"/>
              <a:t> Betrachtungs-Ebene.</a:t>
            </a:r>
          </a:p>
          <a:p>
            <a:endParaRPr lang="de-DE" sz="3600" dirty="0"/>
          </a:p>
          <a:p>
            <a:r>
              <a:rPr lang="de-DE" sz="3600" dirty="0" smtClean="0"/>
              <a:t>=&gt; Behutsam zunächst an die </a:t>
            </a:r>
            <a:r>
              <a:rPr lang="de-DE" sz="3600" b="1" dirty="0" smtClean="0"/>
              <a:t>mikroskopische</a:t>
            </a:r>
            <a:r>
              <a:rPr lang="de-DE" sz="3600" dirty="0" smtClean="0"/>
              <a:t> Betrachtungs-Ebene heranführen!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174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Schüler kennen nur die </a:t>
            </a:r>
            <a:r>
              <a:rPr lang="de-DE" sz="3600" b="1" dirty="0" smtClean="0"/>
              <a:t>makro-</a:t>
            </a:r>
            <a:r>
              <a:rPr lang="de-DE" sz="3600" b="1" dirty="0" err="1" smtClean="0"/>
              <a:t>skopische</a:t>
            </a:r>
            <a:r>
              <a:rPr lang="de-DE" sz="3600" dirty="0" smtClean="0"/>
              <a:t> Betrachtungs-Ebene.</a:t>
            </a:r>
          </a:p>
          <a:p>
            <a:endParaRPr lang="de-DE" sz="3600" dirty="0"/>
          </a:p>
          <a:p>
            <a:r>
              <a:rPr lang="de-DE" sz="3600" dirty="0" smtClean="0"/>
              <a:t>Das geht gut mit</a:t>
            </a:r>
          </a:p>
          <a:p>
            <a:r>
              <a:rPr lang="de-DE" sz="3600" dirty="0" smtClean="0"/>
              <a:t>Millimeter-Papier.</a:t>
            </a:r>
            <a:endParaRPr lang="de-DE" sz="3600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38164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</p:spTree>
    <p:extLst>
      <p:ext uri="{BB962C8B-B14F-4D97-AF65-F5344CB8AC3E}">
        <p14:creationId xmlns:p14="http://schemas.microsoft.com/office/powerpoint/2010/main" val="5275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</a:t>
            </a:r>
            <a:r>
              <a:rPr lang="de-DE" sz="3600" b="1" dirty="0" smtClean="0"/>
              <a:t>“</a:t>
            </a:r>
          </a:p>
          <a:p>
            <a:endParaRPr lang="de-DE" sz="3600" b="1" dirty="0"/>
          </a:p>
          <a:p>
            <a:pPr algn="r"/>
            <a:r>
              <a:rPr lang="de-DE" sz="4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36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3600" b="1" dirty="0" smtClean="0">
                <a:solidFill>
                  <a:srgbClr val="008000"/>
                </a:solidFill>
              </a:rPr>
              <a:t>Visualisieren mit Ikons</a:t>
            </a:r>
            <a:endParaRPr lang="de-DE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smtClean="0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smtClean="0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1853625" cy="188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Teilchen-Modell:</a:t>
            </a:r>
          </a:p>
          <a:p>
            <a:endParaRPr lang="de-DE" sz="2000" dirty="0" smtClean="0"/>
          </a:p>
          <a:p>
            <a:r>
              <a:rPr lang="de-DE" sz="3600" dirty="0" smtClean="0"/>
              <a:t>Der Schritt vom Makroskopischen zum Mikroskopischen ist groß, aber nach-vollziehbar).</a:t>
            </a:r>
          </a:p>
          <a:p>
            <a:endParaRPr lang="de-DE" sz="2000" dirty="0"/>
          </a:p>
          <a:p>
            <a:r>
              <a:rPr lang="de-DE" sz="3600" dirty="0" smtClean="0"/>
              <a:t>Damit ist der große Schritt zur Teilchen-Ebene aber gut vorbereitet.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843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 smtClean="0"/>
              <a:t>LehrplanPLUS</a:t>
            </a:r>
            <a:r>
              <a:rPr lang="de-DE" sz="4000" b="1" dirty="0" smtClean="0"/>
              <a:t> in Bayern:</a:t>
            </a:r>
          </a:p>
          <a:p>
            <a:pPr algn="ctr"/>
            <a:endParaRPr lang="de-DE" sz="2000" dirty="0" smtClean="0"/>
          </a:p>
          <a:p>
            <a:r>
              <a:rPr lang="de-DE" sz="4000" dirty="0" smtClean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 smtClean="0"/>
              <a:t>sie sind präziser formuliert.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</a:t>
            </a:r>
            <a:r>
              <a:rPr lang="de-DE" sz="4000" dirty="0" smtClean="0"/>
              <a:t>ie erhalten einen höheren Stellenwert.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018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Teilchen-Modell:</a:t>
            </a:r>
          </a:p>
          <a:p>
            <a:endParaRPr lang="de-DE" sz="2000" dirty="0" smtClean="0"/>
          </a:p>
          <a:p>
            <a:r>
              <a:rPr lang="de-DE" sz="3600" dirty="0" smtClean="0"/>
              <a:t>Damit das Teilchen-Modell möglichst oft angewendet werden kann, </a:t>
            </a:r>
            <a:r>
              <a:rPr lang="de-DE" sz="3600" dirty="0" err="1" smtClean="0"/>
              <a:t>muss</a:t>
            </a:r>
            <a:r>
              <a:rPr lang="de-DE" sz="3600" dirty="0" smtClean="0"/>
              <a:t> es möglichst </a:t>
            </a:r>
            <a:r>
              <a:rPr lang="de-DE" sz="3600" b="1" dirty="0" smtClean="0"/>
              <a:t>früh</a:t>
            </a:r>
            <a:r>
              <a:rPr lang="de-DE" sz="3600" dirty="0" smtClean="0"/>
              <a:t> eingeführt werden (Oktober/November).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201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Teilchen-Modell:</a:t>
            </a:r>
          </a:p>
          <a:p>
            <a:endParaRPr lang="de-DE" sz="2000" dirty="0" smtClean="0"/>
          </a:p>
          <a:p>
            <a:pPr>
              <a:spcAft>
                <a:spcPts val="1800"/>
              </a:spcAft>
            </a:pPr>
            <a:r>
              <a:rPr lang="de-DE" sz="3600" dirty="0" smtClean="0"/>
              <a:t>Damit das Teilchen-Modell möglichst oft angewendet werden kann, </a:t>
            </a:r>
            <a:r>
              <a:rPr lang="de-DE" sz="3600" dirty="0" err="1" smtClean="0"/>
              <a:t>muss</a:t>
            </a:r>
            <a:r>
              <a:rPr lang="de-DE" sz="3600" dirty="0" smtClean="0"/>
              <a:t> es möglichst </a:t>
            </a:r>
            <a:r>
              <a:rPr lang="de-DE" sz="3600" b="1" dirty="0" smtClean="0"/>
              <a:t>früh</a:t>
            </a:r>
            <a:r>
              <a:rPr lang="de-DE" sz="3600" dirty="0" smtClean="0"/>
              <a:t> eingeführt werden (Oktober/November).</a:t>
            </a:r>
          </a:p>
          <a:p>
            <a:r>
              <a:rPr lang="de-DE" sz="3600" b="1" dirty="0" smtClean="0"/>
              <a:t>Keine Ablenkung:</a:t>
            </a:r>
          </a:p>
          <a:p>
            <a:r>
              <a:rPr lang="de-DE" sz="3600" b="1" dirty="0" smtClean="0"/>
              <a:t>=&gt; sehr einfacher Versuchsaufbau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8194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smtClean="0"/>
              <a:t>Versuchsaufbau (VA):</a:t>
            </a:r>
          </a:p>
          <a:p>
            <a:r>
              <a:rPr lang="de-DE" sz="2800" dirty="0" smtClean="0"/>
              <a:t>Wir geben Zuckerkrümel in einen Papierfilter, der in einem Trichter steckt.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5736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smtClean="0"/>
              <a:t>Fragestellung:</a:t>
            </a:r>
          </a:p>
          <a:p>
            <a:r>
              <a:rPr lang="de-DE" sz="2800" dirty="0" smtClean="0"/>
              <a:t>Gehen die Zuckerkrümel durch das Filterpapier?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9902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smtClean="0"/>
              <a:t>Beobachtung (B):</a:t>
            </a:r>
          </a:p>
          <a:p>
            <a:r>
              <a:rPr lang="de-DE" sz="2800" dirty="0" smtClean="0"/>
              <a:t>Der Zucker geht nicht durch den Filter.</a:t>
            </a:r>
          </a:p>
          <a:p>
            <a:endParaRPr lang="de-DE" sz="2800" dirty="0"/>
          </a:p>
          <a:p>
            <a:r>
              <a:rPr lang="de-DE" sz="2800" u="sng" dirty="0" smtClean="0"/>
              <a:t>Erklärung (E):</a:t>
            </a:r>
          </a:p>
          <a:p>
            <a:r>
              <a:rPr lang="de-DE" sz="2800" dirty="0" smtClean="0"/>
              <a:t>Die Zuckerkrümel sind zu groß für die Poren im Filterpapier.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5390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smtClean="0"/>
              <a:t>Aufgabe:</a:t>
            </a:r>
          </a:p>
          <a:p>
            <a:r>
              <a:rPr lang="de-DE" sz="2800" dirty="0" smtClean="0"/>
              <a:t>Verändere den VA so, </a:t>
            </a:r>
            <a:r>
              <a:rPr lang="de-DE" sz="2800" dirty="0" err="1" smtClean="0"/>
              <a:t>dass</a:t>
            </a:r>
            <a:r>
              <a:rPr lang="de-DE" sz="2800" dirty="0" smtClean="0"/>
              <a:t> der Zucker durch den Filter geht.</a:t>
            </a:r>
          </a:p>
          <a:p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2546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472514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/>
              <a:t>VA: Wir geben Wasser auf den Zucker.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142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1824" y="1706677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B: Am Ende liegen keine Zuckerkrümel mehr im Filter.</a:t>
            </a:r>
          </a:p>
          <a:p>
            <a:endParaRPr lang="de-DE" sz="2800" dirty="0"/>
          </a:p>
          <a:p>
            <a:r>
              <a:rPr lang="de-DE" sz="2800" dirty="0" smtClean="0"/>
              <a:t>E: Zuckerkrümel bestehen aus Zucker-Teilchen. Das Wasser löst sie aus dem Kristall. Sie sind so klein, </a:t>
            </a:r>
            <a:r>
              <a:rPr lang="de-DE" sz="2800" dirty="0" err="1" smtClean="0"/>
              <a:t>dass</a:t>
            </a:r>
            <a:r>
              <a:rPr lang="de-DE" sz="2800" dirty="0" smtClean="0"/>
              <a:t> sie durch die Poren im Filterpapier gehen.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378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 smtClean="0"/>
              <a:t>Modell-Kompetenz</a:t>
            </a:r>
            <a:endParaRPr lang="de-D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Einführung in das Teilchen-Modell: Zuckertrick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9614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4071</Words>
  <Application>Microsoft Office PowerPoint</Application>
  <PresentationFormat>Bildschirmpräsentation (4:3)</PresentationFormat>
  <Paragraphs>1072</Paragraphs>
  <Slides>216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216</vt:i4>
      </vt:variant>
    </vt:vector>
  </HeadingPairs>
  <TitlesOfParts>
    <vt:vector size="2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Bewerten</vt:lpstr>
      <vt:lpstr>Bewerten</vt:lpstr>
      <vt:lpstr>Bewerten</vt:lpstr>
      <vt:lpstr>Bewerten</vt:lpstr>
      <vt:lpstr>Bewerten</vt:lpstr>
      <vt:lpstr>Bewerten</vt:lpstr>
      <vt:lpstr>Erkenntnisgewinnung</vt:lpstr>
      <vt:lpstr>Erkenntnisgewinnung</vt:lpstr>
      <vt:lpstr>Erkenntnisgewinnung</vt:lpstr>
      <vt:lpstr>Erkenntnisgewinnung</vt:lpstr>
      <vt:lpstr>Erkenntnisgewinnung</vt:lpstr>
      <vt:lpstr>Erkenntnisgewinnung</vt:lpstr>
      <vt:lpstr>Erkenntnisgewinnung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PowerPoint-Präsentation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Vom Wasser aufs Land (6.)</vt:lpstr>
      <vt:lpstr>Vom Wasser aufs Land (6.)</vt:lpstr>
      <vt:lpstr>Vom Wasser aufs Land (6.)</vt:lpstr>
      <vt:lpstr>Vom Feucht- in den Trockenraum (6.)</vt:lpstr>
      <vt:lpstr>PowerPoint-Präsentation</vt:lpstr>
      <vt:lpstr>PowerPoint-Präsentation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Frühblüher (5.)</vt:lpstr>
      <vt:lpstr>Artenkenntnis: Frühblüher (5.)</vt:lpstr>
      <vt:lpstr>Artenkenntnis: Frühblüher (5.)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Historische Versuche PS (6.)</vt:lpstr>
      <vt:lpstr>Historische Versuche PS (6.)</vt:lpstr>
      <vt:lpstr>Historische Versuche PS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Kompetenz-Training   Modelle</dc:title>
  <dc:creator>Thomas</dc:creator>
  <cp:lastModifiedBy>Thomas</cp:lastModifiedBy>
  <cp:revision>177</cp:revision>
  <dcterms:created xsi:type="dcterms:W3CDTF">2017-02-19T09:24:30Z</dcterms:created>
  <dcterms:modified xsi:type="dcterms:W3CDTF">2019-03-07T09:03:01Z</dcterms:modified>
</cp:coreProperties>
</file>