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7" r:id="rId3"/>
    <p:sldId id="583" r:id="rId4"/>
    <p:sldId id="458" r:id="rId5"/>
    <p:sldId id="459" r:id="rId6"/>
    <p:sldId id="561" r:id="rId7"/>
    <p:sldId id="584" r:id="rId8"/>
    <p:sldId id="460" r:id="rId9"/>
    <p:sldId id="585" r:id="rId10"/>
    <p:sldId id="461" r:id="rId11"/>
    <p:sldId id="502" r:id="rId12"/>
    <p:sldId id="575" r:id="rId13"/>
    <p:sldId id="576" r:id="rId14"/>
    <p:sldId id="577" r:id="rId15"/>
    <p:sldId id="578" r:id="rId16"/>
    <p:sldId id="579" r:id="rId17"/>
    <p:sldId id="580" r:id="rId18"/>
    <p:sldId id="456" r:id="rId19"/>
    <p:sldId id="462" r:id="rId20"/>
    <p:sldId id="463" r:id="rId21"/>
    <p:sldId id="465" r:id="rId22"/>
    <p:sldId id="466" r:id="rId23"/>
    <p:sldId id="464" r:id="rId24"/>
    <p:sldId id="467" r:id="rId25"/>
    <p:sldId id="468" r:id="rId26"/>
    <p:sldId id="469" r:id="rId27"/>
    <p:sldId id="470" r:id="rId28"/>
    <p:sldId id="479" r:id="rId29"/>
    <p:sldId id="480" r:id="rId30"/>
    <p:sldId id="587" r:id="rId31"/>
    <p:sldId id="588" r:id="rId32"/>
    <p:sldId id="589" r:id="rId33"/>
    <p:sldId id="590" r:id="rId34"/>
    <p:sldId id="586" r:id="rId35"/>
    <p:sldId id="471" r:id="rId36"/>
    <p:sldId id="472" r:id="rId37"/>
    <p:sldId id="473" r:id="rId38"/>
    <p:sldId id="481" r:id="rId39"/>
    <p:sldId id="474" r:id="rId40"/>
    <p:sldId id="476" r:id="rId41"/>
    <p:sldId id="478" r:id="rId42"/>
    <p:sldId id="477" r:id="rId43"/>
    <p:sldId id="520" r:id="rId44"/>
    <p:sldId id="482" r:id="rId45"/>
    <p:sldId id="483" r:id="rId46"/>
    <p:sldId id="563" r:id="rId47"/>
    <p:sldId id="581" r:id="rId48"/>
    <p:sldId id="475" r:id="rId49"/>
    <p:sldId id="484" r:id="rId50"/>
    <p:sldId id="485" r:id="rId51"/>
    <p:sldId id="486" r:id="rId52"/>
    <p:sldId id="487" r:id="rId53"/>
    <p:sldId id="488" r:id="rId54"/>
    <p:sldId id="489" r:id="rId55"/>
    <p:sldId id="490" r:id="rId56"/>
    <p:sldId id="491" r:id="rId57"/>
    <p:sldId id="494" r:id="rId58"/>
    <p:sldId id="492" r:id="rId59"/>
    <p:sldId id="493" r:id="rId60"/>
    <p:sldId id="567" r:id="rId61"/>
    <p:sldId id="495" r:id="rId62"/>
    <p:sldId id="496" r:id="rId63"/>
    <p:sldId id="497" r:id="rId64"/>
    <p:sldId id="498" r:id="rId65"/>
    <p:sldId id="499" r:id="rId66"/>
    <p:sldId id="572" r:id="rId67"/>
    <p:sldId id="573" r:id="rId68"/>
    <p:sldId id="574" r:id="rId69"/>
    <p:sldId id="501" r:id="rId70"/>
    <p:sldId id="503" r:id="rId71"/>
    <p:sldId id="504" r:id="rId72"/>
    <p:sldId id="568" r:id="rId73"/>
    <p:sldId id="511" r:id="rId74"/>
    <p:sldId id="512" r:id="rId75"/>
    <p:sldId id="513" r:id="rId76"/>
    <p:sldId id="515" r:id="rId77"/>
    <p:sldId id="516" r:id="rId78"/>
    <p:sldId id="517" r:id="rId79"/>
    <p:sldId id="518" r:id="rId80"/>
    <p:sldId id="521" r:id="rId81"/>
    <p:sldId id="569" r:id="rId82"/>
    <p:sldId id="564" r:id="rId83"/>
    <p:sldId id="565" r:id="rId84"/>
    <p:sldId id="566" r:id="rId85"/>
    <p:sldId id="519" r:id="rId86"/>
    <p:sldId id="522" r:id="rId87"/>
    <p:sldId id="523" r:id="rId88"/>
    <p:sldId id="524" r:id="rId89"/>
    <p:sldId id="525" r:id="rId90"/>
    <p:sldId id="562" r:id="rId91"/>
    <p:sldId id="526" r:id="rId92"/>
    <p:sldId id="527" r:id="rId93"/>
    <p:sldId id="528" r:id="rId94"/>
    <p:sldId id="582" r:id="rId95"/>
    <p:sldId id="529" r:id="rId96"/>
    <p:sldId id="570" r:id="rId97"/>
    <p:sldId id="530" r:id="rId98"/>
    <p:sldId id="531" r:id="rId99"/>
    <p:sldId id="533" r:id="rId100"/>
    <p:sldId id="534" r:id="rId101"/>
    <p:sldId id="535" r:id="rId102"/>
    <p:sldId id="544" r:id="rId103"/>
    <p:sldId id="550" r:id="rId104"/>
    <p:sldId id="555" r:id="rId105"/>
    <p:sldId id="591" r:id="rId106"/>
    <p:sldId id="551" r:id="rId107"/>
    <p:sldId id="556" r:id="rId108"/>
    <p:sldId id="553" r:id="rId109"/>
    <p:sldId id="554" r:id="rId110"/>
    <p:sldId id="393" r:id="rId111"/>
    <p:sldId id="397" r:id="rId112"/>
    <p:sldId id="431" r:id="rId113"/>
    <p:sldId id="406" r:id="rId114"/>
    <p:sldId id="407" r:id="rId115"/>
    <p:sldId id="433" r:id="rId1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66FF99"/>
    <a:srgbClr val="800000"/>
    <a:srgbClr val="FF99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4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6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0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41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3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8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84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6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5A64-2CC9-41DD-BA7F-4B4C8517AB0B}" type="datetimeFigureOut">
              <a:rPr lang="de-DE" smtClean="0"/>
              <a:t>05.03.2019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7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470025"/>
          </a:xfrm>
        </p:spPr>
        <p:txBody>
          <a:bodyPr>
            <a:noAutofit/>
          </a:bodyPr>
          <a:lstStyle/>
          <a:p>
            <a:r>
              <a:rPr lang="de-DE" sz="12000" b="1" dirty="0" smtClean="0"/>
              <a:t>Sprach-</a:t>
            </a:r>
            <a:br>
              <a:rPr lang="de-DE" sz="12000" b="1" dirty="0" smtClean="0"/>
            </a:br>
            <a:r>
              <a:rPr lang="de-DE" sz="12000" b="1" dirty="0" err="1" smtClean="0"/>
              <a:t>arbeit</a:t>
            </a:r>
            <a:r>
              <a:rPr lang="de-DE" sz="8000" b="1" dirty="0" smtClean="0"/>
              <a:t/>
            </a:r>
            <a:br>
              <a:rPr lang="de-DE" sz="8000" b="1" dirty="0" smtClean="0"/>
            </a:br>
            <a:endParaRPr lang="de-DE" sz="8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932040" y="57332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Nickl, März 2019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6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412776"/>
            <a:ext cx="7272808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 smtClean="0"/>
              <a:t>aus </a:t>
            </a:r>
            <a:r>
              <a:rPr lang="de-DE" sz="2800" b="1" dirty="0" err="1" smtClean="0"/>
              <a:t>LerNT</a:t>
            </a:r>
            <a:r>
              <a:rPr lang="de-DE" sz="2800" b="1" dirty="0" smtClean="0"/>
              <a:t> 2017: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Erkläre auf der Grundlage der Voraussetzungen für die Photosynthese das unterschiedliche Wachstum der beiden Keimlinge ab dem 6. Tag im obigen Versuch</a:t>
            </a:r>
            <a:r>
              <a:rPr lang="de-DE" sz="2800" b="1" dirty="0" smtClean="0">
                <a:solidFill>
                  <a:srgbClr val="FF0000"/>
                </a:solidFill>
              </a:rPr>
              <a:t>!</a:t>
            </a:r>
          </a:p>
          <a:p>
            <a:endParaRPr lang="de-DE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Pfeil nach oben 3"/>
          <p:cNvSpPr/>
          <p:nvPr/>
        </p:nvSpPr>
        <p:spPr>
          <a:xfrm rot="10800000">
            <a:off x="4374227" y="3429000"/>
            <a:ext cx="416157" cy="68170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99592" y="4365104"/>
            <a:ext cx="7272808" cy="195438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2800" dirty="0"/>
              <a:t>Ab dem 6. Tag unterscheidet sich das Wachstum der Keimlinge in den beiden Versuchsansätzen.</a:t>
            </a:r>
          </a:p>
          <a:p>
            <a:r>
              <a:rPr lang="de-DE" sz="900" dirty="0"/>
              <a:t> </a:t>
            </a:r>
          </a:p>
          <a:p>
            <a:r>
              <a:rPr lang="de-DE" sz="2800" b="1" dirty="0"/>
              <a:t>Erkläre dieses unterschiedliche Verhalten genau. (Denk dabei an die Photosynthese</a:t>
            </a:r>
            <a:r>
              <a:rPr lang="de-DE" sz="2800" b="1" dirty="0" smtClean="0"/>
              <a:t>!)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282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Visualisierung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Grundlegende Prinzipien sollten von Anfang an durch </a:t>
            </a:r>
            <a:r>
              <a:rPr lang="de-DE" sz="4000" b="1" dirty="0" smtClean="0"/>
              <a:t>Ikons</a:t>
            </a:r>
            <a:r>
              <a:rPr lang="de-DE" sz="4000" dirty="0" smtClean="0"/>
              <a:t> visualisiert werden.</a:t>
            </a:r>
          </a:p>
        </p:txBody>
      </p:sp>
    </p:spTree>
    <p:extLst>
      <p:ext uri="{BB962C8B-B14F-4D97-AF65-F5344CB8AC3E}">
        <p14:creationId xmlns:p14="http://schemas.microsoft.com/office/powerpoint/2010/main" val="22750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Visualisierung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Betrachtungs-Ebenen in der Biologie: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2736304" cy="1574028"/>
          </a:xfrm>
          <a:prstGeom prst="rect">
            <a:avLst/>
          </a:prstGeom>
        </p:spPr>
      </p:pic>
      <p:pic>
        <p:nvPicPr>
          <p:cNvPr id="6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86680"/>
            <a:ext cx="1853625" cy="188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4869160"/>
            <a:ext cx="2412268" cy="16997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7544" y="1556792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Betrachtungs-Ebenen in der Biologie:</a:t>
            </a:r>
          </a:p>
          <a:p>
            <a:endParaRPr lang="de-DE" sz="3200" dirty="0"/>
          </a:p>
          <a:p>
            <a:r>
              <a:rPr lang="de-DE" sz="3200" b="1" dirty="0"/>
              <a:t>m</a:t>
            </a:r>
            <a:r>
              <a:rPr lang="de-DE" sz="3200" b="1" dirty="0" smtClean="0"/>
              <a:t>akroskopisch</a:t>
            </a:r>
          </a:p>
          <a:p>
            <a:r>
              <a:rPr lang="de-DE" sz="3200" b="1" dirty="0" smtClean="0"/>
              <a:t>„Die sichtbare Welt“</a:t>
            </a:r>
          </a:p>
          <a:p>
            <a:endParaRPr lang="de-DE" sz="3200" b="1" dirty="0"/>
          </a:p>
          <a:p>
            <a:r>
              <a:rPr lang="de-DE" sz="3200" b="1" dirty="0"/>
              <a:t>m</a:t>
            </a:r>
            <a:r>
              <a:rPr lang="de-DE" sz="3200" b="1" dirty="0" smtClean="0"/>
              <a:t>ikroskopisch</a:t>
            </a:r>
          </a:p>
          <a:p>
            <a:r>
              <a:rPr lang="de-DE" sz="3200" b="1" dirty="0" smtClean="0"/>
              <a:t>„Die Welt im Mikroskop“</a:t>
            </a:r>
          </a:p>
          <a:p>
            <a:endParaRPr lang="de-DE" sz="3200" b="1" dirty="0"/>
          </a:p>
          <a:p>
            <a:r>
              <a:rPr lang="de-DE" sz="3200" b="1" dirty="0"/>
              <a:t>s</a:t>
            </a:r>
            <a:r>
              <a:rPr lang="de-DE" sz="3200" b="1" dirty="0" smtClean="0"/>
              <a:t>ubmikroskopisch</a:t>
            </a:r>
          </a:p>
          <a:p>
            <a:r>
              <a:rPr lang="de-DE" sz="3200" b="1" dirty="0" smtClean="0"/>
              <a:t>„Die Welt der Teilchen“</a:t>
            </a:r>
          </a:p>
        </p:txBody>
      </p:sp>
    </p:spTree>
    <p:extLst>
      <p:ext uri="{BB962C8B-B14F-4D97-AF65-F5344CB8AC3E}">
        <p14:creationId xmlns:p14="http://schemas.microsoft.com/office/powerpoint/2010/main" val="24545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Visualisierung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Anforderungen an Lebewesen:</a:t>
            </a:r>
          </a:p>
          <a:p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55679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 smtClean="0"/>
          </a:p>
          <a:p>
            <a:endParaRPr lang="de-DE" sz="3200" dirty="0" smtClean="0"/>
          </a:p>
          <a:p>
            <a:endParaRPr lang="de-DE" sz="3200" dirty="0"/>
          </a:p>
          <a:p>
            <a:endParaRPr lang="de-DE" sz="3200" dirty="0" smtClean="0"/>
          </a:p>
          <a:p>
            <a:r>
              <a:rPr lang="de-DE" sz="3200" dirty="0" smtClean="0"/>
              <a:t>Aktive Bewegung		Fortpflanzung …</a:t>
            </a:r>
          </a:p>
          <a:p>
            <a:endParaRPr lang="de-DE" sz="3200" dirty="0"/>
          </a:p>
          <a:p>
            <a:endParaRPr lang="de-DE" sz="3200" dirty="0" smtClean="0"/>
          </a:p>
          <a:p>
            <a:endParaRPr lang="de-DE" sz="3200" dirty="0"/>
          </a:p>
          <a:p>
            <a:endParaRPr lang="de-DE" sz="1200" dirty="0" smtClean="0"/>
          </a:p>
          <a:p>
            <a:r>
              <a:rPr lang="de-DE" sz="3200" dirty="0" smtClean="0"/>
              <a:t>Information …			Stoffwechsel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55648"/>
            <a:ext cx="1296144" cy="1317368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55648"/>
            <a:ext cx="1728192" cy="1389376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4509120"/>
            <a:ext cx="1944216" cy="1008112"/>
          </a:xfrm>
          <a:prstGeom prst="rect">
            <a:avLst/>
          </a:prstGeom>
        </p:spPr>
      </p:pic>
      <p:pic>
        <p:nvPicPr>
          <p:cNvPr id="9" name="Grafik 8" descr="C:\Users\Thomas\Desktop\Documents\Bio-Nickl.de\00 Neue Dokumente ab 1.1.2018\Ikon Stoffwechsel Feu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151216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3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Visualisierung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LehrplanPLUS</a:t>
            </a:r>
            <a:r>
              <a:rPr lang="de-DE" sz="3600" dirty="0" smtClean="0"/>
              <a:t>, 5. Klasse:</a:t>
            </a:r>
          </a:p>
          <a:p>
            <a:endParaRPr lang="de-DE" sz="3600" dirty="0"/>
          </a:p>
          <a:p>
            <a:r>
              <a:rPr lang="de-DE" sz="3600" b="1" dirty="0"/>
              <a:t>Stoffwechsel: Stoff- und </a:t>
            </a:r>
            <a:r>
              <a:rPr lang="de-DE" sz="3600" b="1" dirty="0" smtClean="0"/>
              <a:t>Energie-umwandlung</a:t>
            </a:r>
          </a:p>
          <a:p>
            <a:endParaRPr lang="de-DE" sz="1200" b="1" dirty="0" smtClean="0"/>
          </a:p>
          <a:p>
            <a:r>
              <a:rPr lang="de-DE" sz="3600" dirty="0"/>
              <a:t>Zellatmung: Energieumwandlung, einfaches </a:t>
            </a:r>
            <a:r>
              <a:rPr lang="de-DE" sz="3600" dirty="0" err="1"/>
              <a:t>Reak­tions­schema</a:t>
            </a:r>
            <a:r>
              <a:rPr lang="de-DE" sz="3600" dirty="0"/>
              <a:t> der Stoffänderung</a:t>
            </a:r>
          </a:p>
        </p:txBody>
      </p:sp>
    </p:spTree>
    <p:extLst>
      <p:ext uri="{BB962C8B-B14F-4D97-AF65-F5344CB8AC3E}">
        <p14:creationId xmlns:p14="http://schemas.microsoft.com/office/powerpoint/2010/main" val="37213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Visualisierung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LehrplanPLUS</a:t>
            </a:r>
            <a:r>
              <a:rPr lang="de-DE" sz="3600" dirty="0" smtClean="0"/>
              <a:t>, 5. Klasse:</a:t>
            </a:r>
          </a:p>
          <a:p>
            <a:endParaRPr lang="de-DE" sz="3600" dirty="0"/>
          </a:p>
          <a:p>
            <a:r>
              <a:rPr lang="de-DE" sz="3600" b="1" dirty="0"/>
              <a:t>Stoffwechsel: Stoff- und </a:t>
            </a:r>
            <a:r>
              <a:rPr lang="de-DE" sz="3600" b="1" dirty="0" smtClean="0"/>
              <a:t>Energie-</a:t>
            </a:r>
            <a:r>
              <a:rPr lang="de-DE" sz="3600" b="1" u="sng" dirty="0" smtClean="0"/>
              <a:t>umwandlung</a:t>
            </a:r>
          </a:p>
          <a:p>
            <a:endParaRPr lang="de-DE" sz="1200" b="1" dirty="0" smtClean="0"/>
          </a:p>
          <a:p>
            <a:r>
              <a:rPr lang="de-DE" sz="3600" dirty="0"/>
              <a:t>Zellatmung: Energieumwandlung, einfaches </a:t>
            </a:r>
            <a:r>
              <a:rPr lang="de-DE" sz="3600" dirty="0" err="1"/>
              <a:t>Reak­tions­schema</a:t>
            </a:r>
            <a:r>
              <a:rPr lang="de-DE" sz="3600" dirty="0"/>
              <a:t> der </a:t>
            </a:r>
            <a:r>
              <a:rPr lang="de-DE" sz="3600" dirty="0" smtClean="0"/>
              <a:t>Stoff</a:t>
            </a:r>
            <a:r>
              <a:rPr lang="de-DE" sz="3600" b="1" dirty="0" smtClean="0">
                <a:solidFill>
                  <a:srgbClr val="FF0000"/>
                </a:solidFill>
              </a:rPr>
              <a:t>änderung (?)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Visualisierung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LehrplanPLUS</a:t>
            </a:r>
            <a:r>
              <a:rPr lang="de-DE" sz="3600" dirty="0" smtClean="0"/>
              <a:t>, 5. Klasse:</a:t>
            </a:r>
          </a:p>
          <a:p>
            <a:endParaRPr lang="de-DE" sz="3600" dirty="0"/>
          </a:p>
          <a:p>
            <a:r>
              <a:rPr lang="de-DE" sz="3600" b="1" dirty="0"/>
              <a:t>Stoffwechsel: Stoff- und </a:t>
            </a:r>
            <a:r>
              <a:rPr lang="de-DE" sz="3600" b="1" dirty="0" smtClean="0"/>
              <a:t>Energie-</a:t>
            </a:r>
            <a:r>
              <a:rPr lang="de-DE" sz="3600" b="1" u="sng" dirty="0" smtClean="0"/>
              <a:t>umwandlung</a:t>
            </a:r>
          </a:p>
          <a:p>
            <a:endParaRPr lang="de-DE" sz="1200" b="1" dirty="0" smtClean="0"/>
          </a:p>
          <a:p>
            <a:r>
              <a:rPr lang="de-DE" sz="3600" dirty="0"/>
              <a:t>Zellatmung: Energieumwandlung, einfaches </a:t>
            </a:r>
            <a:r>
              <a:rPr lang="de-DE" sz="3600" dirty="0" err="1"/>
              <a:t>Reak­tions­schema</a:t>
            </a:r>
            <a:r>
              <a:rPr lang="de-DE" sz="3600" dirty="0"/>
              <a:t> der </a:t>
            </a:r>
            <a:r>
              <a:rPr lang="de-DE" sz="3600" dirty="0" smtClean="0"/>
              <a:t>Stoffänderung </a:t>
            </a:r>
            <a:endParaRPr lang="de-DE" sz="3600" dirty="0"/>
          </a:p>
          <a:p>
            <a:r>
              <a:rPr lang="de-DE" sz="3600" i="1" dirty="0" smtClean="0"/>
              <a:t>Besser: beide Male „Umwandlung“</a:t>
            </a:r>
            <a:endParaRPr lang="de-DE" sz="3600" i="1" dirty="0"/>
          </a:p>
        </p:txBody>
      </p:sp>
    </p:spTree>
    <p:extLst>
      <p:ext uri="{BB962C8B-B14F-4D97-AF65-F5344CB8AC3E}">
        <p14:creationId xmlns:p14="http://schemas.microsoft.com/office/powerpoint/2010/main" val="27852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Visualisierung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00FF"/>
                </a:solidFill>
              </a:rPr>
              <a:t>Stoff-Umwandlung bei der Zellatmung: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299695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Trauben-      Sauer-</a:t>
            </a:r>
          </a:p>
          <a:p>
            <a:r>
              <a:rPr lang="de-DE" sz="3600" dirty="0" smtClean="0"/>
              <a:t>  </a:t>
            </a:r>
            <a:r>
              <a:rPr lang="de-DE" sz="3600" dirty="0" err="1" smtClean="0"/>
              <a:t>zucker</a:t>
            </a:r>
            <a:r>
              <a:rPr lang="de-DE" sz="3600" dirty="0" smtClean="0"/>
              <a:t>          </a:t>
            </a:r>
            <a:r>
              <a:rPr lang="de-DE" sz="3600" dirty="0" err="1" smtClean="0"/>
              <a:t>stoff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2195736" y="275479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			Kohlen-</a:t>
            </a:r>
          </a:p>
          <a:p>
            <a:r>
              <a:rPr lang="de-DE" sz="3600" dirty="0" smtClean="0"/>
              <a:t>+			  stoff-   +   Wasser</a:t>
            </a:r>
          </a:p>
          <a:p>
            <a:r>
              <a:rPr lang="de-DE" sz="3600" dirty="0" smtClean="0"/>
              <a:t>			  </a:t>
            </a:r>
            <a:r>
              <a:rPr lang="de-DE" sz="3600" dirty="0" err="1" smtClean="0"/>
              <a:t>dioxid</a:t>
            </a:r>
            <a:endParaRPr lang="de-DE" sz="36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995936" y="3631957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Visualisierung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00FF"/>
                </a:solidFill>
              </a:rPr>
              <a:t>Stoff-Umwandlung bei der Zellatmung: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299695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Trauben-      Sauer-</a:t>
            </a:r>
          </a:p>
          <a:p>
            <a:r>
              <a:rPr lang="de-DE" sz="3600" dirty="0" smtClean="0"/>
              <a:t>  </a:t>
            </a:r>
            <a:r>
              <a:rPr lang="de-DE" sz="3600" dirty="0" err="1" smtClean="0"/>
              <a:t>zucker</a:t>
            </a:r>
            <a:r>
              <a:rPr lang="de-DE" sz="3600" dirty="0" smtClean="0"/>
              <a:t>          </a:t>
            </a:r>
            <a:r>
              <a:rPr lang="de-DE" sz="3600" dirty="0" err="1" smtClean="0"/>
              <a:t>stoff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2195736" y="275479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			Kohlen-</a:t>
            </a:r>
          </a:p>
          <a:p>
            <a:r>
              <a:rPr lang="de-DE" sz="3600" dirty="0" smtClean="0"/>
              <a:t>+			  stoff-   +   Wasser</a:t>
            </a:r>
          </a:p>
          <a:p>
            <a:r>
              <a:rPr lang="de-DE" sz="3600" dirty="0" smtClean="0"/>
              <a:t>			  </a:t>
            </a:r>
            <a:r>
              <a:rPr lang="de-DE" sz="3600" dirty="0" err="1" smtClean="0"/>
              <a:t>dioxid</a:t>
            </a:r>
            <a:endParaRPr lang="de-DE" sz="36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995936" y="3631957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763688" y="4653136"/>
            <a:ext cx="550861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i="1" dirty="0" smtClean="0"/>
              <a:t>Reaktionspfeil: Hier ist eine Stoff-Umwandlung dargestellt.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6200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Visualisierung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19168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0000FF"/>
                </a:solidFill>
              </a:rPr>
              <a:t>Energie-Umwandlung bei der Zellatmung:</a:t>
            </a:r>
            <a:endParaRPr lang="de-DE" sz="3600" dirty="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584" y="299695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c</a:t>
            </a:r>
            <a:r>
              <a:rPr lang="de-DE" sz="3600" dirty="0" smtClean="0"/>
              <a:t>hemische Energie		   Zell-Energie</a:t>
            </a:r>
          </a:p>
          <a:p>
            <a:r>
              <a:rPr lang="de-DE" sz="2800" dirty="0" smtClean="0"/>
              <a:t>   (im Traubenzucker)</a:t>
            </a:r>
            <a:endParaRPr lang="de-DE" sz="280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608004" y="3356992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860032" y="2996992"/>
            <a:ext cx="360000" cy="36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7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Visualisierung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19168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0000FF"/>
                </a:solidFill>
              </a:rPr>
              <a:t>Energie-Umwandlung bei der Zellatmung:</a:t>
            </a:r>
            <a:endParaRPr lang="de-DE" sz="3600" dirty="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584" y="299695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c</a:t>
            </a:r>
            <a:r>
              <a:rPr lang="de-DE" sz="3600" dirty="0" smtClean="0"/>
              <a:t>hemische Energie		   Zell-Energie</a:t>
            </a:r>
          </a:p>
          <a:p>
            <a:r>
              <a:rPr lang="de-DE" sz="2800" dirty="0" smtClean="0"/>
              <a:t>   (im Traubenzucker)</a:t>
            </a:r>
            <a:endParaRPr lang="de-DE" sz="280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608004" y="3356992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860032" y="2996992"/>
            <a:ext cx="360000" cy="36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63688" y="4653136"/>
            <a:ext cx="550861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i="1" dirty="0" smtClean="0"/>
              <a:t>Schleifenpfeil: Hier ist KEINE Stoff-Umwandlung dargestellt.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7278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4431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w</a:t>
            </a:r>
            <a:r>
              <a:rPr lang="de-DE" sz="3600" dirty="0" smtClean="0"/>
              <a:t>iederholt angewendete Fach-begriffe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 smtClean="0"/>
              <a:t>einfacher Satzbau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 smtClean="0"/>
              <a:t>v</a:t>
            </a:r>
            <a:r>
              <a:rPr lang="de-DE" sz="3600" dirty="0"/>
              <a:t>. a. bei </a:t>
            </a:r>
            <a:r>
              <a:rPr lang="de-DE" sz="3600" dirty="0" smtClean="0"/>
              <a:t>schriftlichen </a:t>
            </a:r>
            <a:r>
              <a:rPr lang="de-DE" sz="3600" dirty="0"/>
              <a:t>Prüfungen wenig </a:t>
            </a:r>
            <a:r>
              <a:rPr lang="de-DE" sz="3600" dirty="0" smtClean="0"/>
              <a:t>Nebensätze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m</a:t>
            </a:r>
            <a:r>
              <a:rPr lang="de-DE" sz="3600" dirty="0" smtClean="0"/>
              <a:t>öglichst keine Genitiv-Konstruktionen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5435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(fiktive) Aufgabe 6. Klasse, Biologie</a:t>
            </a:r>
            <a:br>
              <a:rPr lang="de-DE" dirty="0" smtClean="0"/>
            </a:br>
            <a:r>
              <a:rPr lang="de-DE" sz="3600" dirty="0" smtClean="0"/>
              <a:t>(</a:t>
            </a:r>
            <a:r>
              <a:rPr lang="de-DE" sz="3600" dirty="0" err="1" smtClean="0"/>
              <a:t>Raubtiergebiss</a:t>
            </a:r>
            <a:r>
              <a:rPr lang="de-DE" sz="3600" dirty="0" smtClean="0"/>
              <a:t>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4471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(fiktive) Aufgabe 6. Klasse, Biologie</a:t>
            </a:r>
            <a:br>
              <a:rPr lang="de-DE" dirty="0" smtClean="0"/>
            </a:br>
            <a:r>
              <a:rPr lang="de-DE" sz="3600" dirty="0" smtClean="0"/>
              <a:t>(</a:t>
            </a:r>
            <a:r>
              <a:rPr lang="de-DE" sz="3600" dirty="0" err="1" smtClean="0"/>
              <a:t>Raubtiergebiss</a:t>
            </a:r>
            <a:r>
              <a:rPr lang="de-DE" sz="3600" dirty="0" smtClean="0"/>
              <a:t>)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470852" y="1962706"/>
            <a:ext cx="820891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sz="3600" dirty="0" smtClean="0"/>
              <a:t>Setz </a:t>
            </a:r>
            <a:r>
              <a:rPr lang="de-DE" sz="3600" dirty="0"/>
              <a:t>im dentalen Bereich der </a:t>
            </a:r>
            <a:r>
              <a:rPr lang="de-DE" sz="3600" dirty="0" err="1"/>
              <a:t>Carnivoren</a:t>
            </a:r>
            <a:r>
              <a:rPr lang="de-DE" sz="3600" dirty="0"/>
              <a:t> die Aspekte Körperbau und Funktion </a:t>
            </a:r>
            <a:r>
              <a:rPr lang="de-DE" sz="3600" dirty="0" err="1" smtClean="0"/>
              <a:t>tabel-larisch</a:t>
            </a:r>
            <a:r>
              <a:rPr lang="de-DE" sz="3600" dirty="0" smtClean="0"/>
              <a:t> </a:t>
            </a:r>
            <a:r>
              <a:rPr lang="de-DE" sz="3600" dirty="0"/>
              <a:t>in Beziehung</a:t>
            </a:r>
            <a:r>
              <a:rPr lang="de-DE" sz="3600" dirty="0" smtClean="0"/>
              <a:t>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456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(fiktive) Aufgabe 6. Klasse, Biologie</a:t>
            </a:r>
            <a:br>
              <a:rPr lang="de-DE" dirty="0" smtClean="0"/>
            </a:br>
            <a:r>
              <a:rPr lang="de-DE" sz="3600" dirty="0" smtClean="0"/>
              <a:t>(</a:t>
            </a:r>
            <a:r>
              <a:rPr lang="de-DE" sz="3600" dirty="0" err="1" smtClean="0"/>
              <a:t>Raubtiergebiss</a:t>
            </a:r>
            <a:r>
              <a:rPr lang="de-DE" sz="3600" dirty="0" smtClean="0"/>
              <a:t>)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470852" y="1962706"/>
            <a:ext cx="820891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sz="3600" dirty="0" smtClean="0"/>
              <a:t>Setz </a:t>
            </a:r>
            <a:r>
              <a:rPr lang="de-DE" sz="3600" dirty="0"/>
              <a:t>im dentalen Bereich der </a:t>
            </a:r>
            <a:r>
              <a:rPr lang="de-DE" sz="3600" dirty="0" err="1"/>
              <a:t>Carnivoren</a:t>
            </a:r>
            <a:r>
              <a:rPr lang="de-DE" sz="3600" dirty="0"/>
              <a:t> die Aspekte Körperbau und Funktion </a:t>
            </a:r>
            <a:r>
              <a:rPr lang="de-DE" sz="3600" dirty="0" err="1" smtClean="0"/>
              <a:t>tabel-larisch</a:t>
            </a:r>
            <a:r>
              <a:rPr lang="de-DE" sz="3600" dirty="0" smtClean="0"/>
              <a:t> </a:t>
            </a:r>
            <a:r>
              <a:rPr lang="de-DE" sz="3600" dirty="0"/>
              <a:t>in Beziehung</a:t>
            </a:r>
            <a:r>
              <a:rPr lang="de-DE" sz="3600" dirty="0" smtClean="0"/>
              <a:t>.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470852" y="4005064"/>
            <a:ext cx="8208912" cy="23083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Leg eine Tabelle mit drei Spalten an. Beschrifte die Spalten so:</a:t>
            </a:r>
          </a:p>
          <a:p>
            <a:pPr algn="ctr"/>
            <a:r>
              <a:rPr lang="de-DE" sz="3600" dirty="0" err="1" smtClean="0"/>
              <a:t>Zahntyp</a:t>
            </a:r>
            <a:r>
              <a:rPr lang="de-DE" sz="3600" dirty="0" smtClean="0"/>
              <a:t>  |  Aussehen  |  Aufgabe</a:t>
            </a:r>
          </a:p>
          <a:p>
            <a:r>
              <a:rPr lang="de-DE" sz="3600" dirty="0" smtClean="0"/>
              <a:t>Füll für jeden </a:t>
            </a:r>
            <a:r>
              <a:rPr lang="de-DE" sz="3600" dirty="0" err="1" smtClean="0"/>
              <a:t>Zahntyp</a:t>
            </a:r>
            <a:r>
              <a:rPr lang="de-DE" sz="3600" dirty="0" smtClean="0"/>
              <a:t> eine Zeile aus.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0858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Singen als Merkhilfe </a:t>
            </a:r>
            <a:r>
              <a:rPr lang="de-DE" dirty="0" smtClean="0">
                <a:solidFill>
                  <a:schemeClr val="bg1"/>
                </a:solidFill>
              </a:rPr>
              <a:t>(1)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Singen als Merkhilfe (1)</a:t>
            </a:r>
            <a:endParaRPr lang="de-DE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Singen als Merkhilfe (2)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6" y="1124744"/>
            <a:ext cx="79928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 smtClean="0"/>
              <a:t>Neue Fachbegriffe ausführlich ein-führen und sichern!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2931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 smtClean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 smtClean="0"/>
              <a:t>Beispiel: </a:t>
            </a:r>
            <a:r>
              <a:rPr lang="de-DE" sz="3600" b="1" dirty="0" smtClean="0"/>
              <a:t>„der Stoff“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511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 smtClean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 smtClean="0"/>
              <a:t>Beispiel: </a:t>
            </a:r>
            <a:r>
              <a:rPr lang="de-DE" sz="3600" b="1" dirty="0" smtClean="0"/>
              <a:t>„der Stoff“</a:t>
            </a:r>
          </a:p>
          <a:p>
            <a:r>
              <a:rPr lang="de-DE" sz="3600" dirty="0" smtClean="0">
                <a:solidFill>
                  <a:srgbClr val="00B050"/>
                </a:solidFill>
              </a:rPr>
              <a:t>synonym zu: das Material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</a:t>
            </a:r>
            <a:r>
              <a:rPr lang="de-DE" sz="3600" dirty="0" smtClean="0">
                <a:solidFill>
                  <a:srgbClr val="FF0000"/>
                </a:solidFill>
              </a:rPr>
              <a:t>icht: das Textil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</a:t>
            </a:r>
            <a:r>
              <a:rPr lang="de-DE" sz="3600" dirty="0" smtClean="0">
                <a:solidFill>
                  <a:srgbClr val="FF0000"/>
                </a:solidFill>
              </a:rPr>
              <a:t>icht: die Form eines </a:t>
            </a:r>
            <a:r>
              <a:rPr lang="de-DE" sz="3600" dirty="0">
                <a:solidFill>
                  <a:srgbClr val="FF0000"/>
                </a:solidFill>
              </a:rPr>
              <a:t>O</a:t>
            </a:r>
            <a:r>
              <a:rPr lang="de-DE" sz="3600" dirty="0" smtClean="0">
                <a:solidFill>
                  <a:srgbClr val="FF0000"/>
                </a:solidFill>
              </a:rPr>
              <a:t>bjekts</a:t>
            </a:r>
            <a:endParaRPr lang="de-D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 smtClean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 smtClean="0"/>
              <a:t>Beispiel: </a:t>
            </a:r>
            <a:r>
              <a:rPr lang="de-DE" sz="3600" b="1" dirty="0" smtClean="0"/>
              <a:t>„die Energie“</a:t>
            </a:r>
          </a:p>
        </p:txBody>
      </p:sp>
    </p:spTree>
    <p:extLst>
      <p:ext uri="{BB962C8B-B14F-4D97-AF65-F5344CB8AC3E}">
        <p14:creationId xmlns:p14="http://schemas.microsoft.com/office/powerpoint/2010/main" val="36113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56084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 smtClean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 smtClean="0"/>
              <a:t>Beispiel: </a:t>
            </a:r>
            <a:r>
              <a:rPr lang="de-DE" sz="3600" b="1" dirty="0" smtClean="0"/>
              <a:t>„die Energie“</a:t>
            </a:r>
          </a:p>
          <a:p>
            <a:r>
              <a:rPr lang="de-DE" sz="3600" dirty="0" smtClean="0"/>
              <a:t>Nicht definieren, sondern an Beispielen veranschaulichen.</a:t>
            </a:r>
          </a:p>
        </p:txBody>
      </p:sp>
    </p:spTree>
    <p:extLst>
      <p:ext uri="{BB962C8B-B14F-4D97-AF65-F5344CB8AC3E}">
        <p14:creationId xmlns:p14="http://schemas.microsoft.com/office/powerpoint/2010/main" val="28653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75608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 smtClean="0"/>
              <a:t>Beispiel: </a:t>
            </a:r>
            <a:r>
              <a:rPr lang="de-DE" sz="3600" b="1" dirty="0" smtClean="0"/>
              <a:t>„die Energie“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8064896" cy="18722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9552" y="4420269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   </a:t>
            </a:r>
            <a:r>
              <a:rPr lang="de-DE" sz="2800" dirty="0" err="1" smtClean="0"/>
              <a:t>flussab</a:t>
            </a:r>
            <a:r>
              <a:rPr lang="de-DE" sz="2800" dirty="0" smtClean="0"/>
              <a:t>           </a:t>
            </a:r>
            <a:r>
              <a:rPr lang="de-DE" sz="2800" dirty="0" err="1" smtClean="0"/>
              <a:t>über‘n</a:t>
            </a:r>
            <a:r>
              <a:rPr lang="de-DE" sz="2800" dirty="0" smtClean="0"/>
              <a:t> See         </a:t>
            </a:r>
            <a:r>
              <a:rPr lang="de-DE" sz="2800" dirty="0" err="1" smtClean="0"/>
              <a:t>flussauf</a:t>
            </a:r>
            <a:endParaRPr lang="de-DE" sz="2800" dirty="0" smtClean="0"/>
          </a:p>
          <a:p>
            <a:endParaRPr lang="de-DE" sz="2800" dirty="0" smtClean="0"/>
          </a:p>
          <a:p>
            <a:pPr algn="ctr"/>
            <a:r>
              <a:rPr lang="de-DE" sz="2800" dirty="0" smtClean="0"/>
              <a:t>Welche Energie bewegt das Boot?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7380312" y="4419109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Energie-formen?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922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875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Faustregel:</a:t>
            </a:r>
          </a:p>
          <a:p>
            <a:endParaRPr lang="de-DE" sz="3600" dirty="0" smtClean="0"/>
          </a:p>
          <a:p>
            <a:r>
              <a:rPr lang="de-DE" sz="3600" dirty="0" smtClean="0"/>
              <a:t>Fachbegriffe im </a:t>
            </a:r>
            <a:r>
              <a:rPr lang="de-DE" sz="3600" dirty="0" err="1" smtClean="0"/>
              <a:t>LehrplanPLUS</a:t>
            </a:r>
            <a:r>
              <a:rPr lang="de-DE" sz="3600" dirty="0" smtClean="0"/>
              <a:t> unter …</a:t>
            </a:r>
          </a:p>
          <a:p>
            <a:endParaRPr lang="de-DE" sz="3600" dirty="0" smtClean="0"/>
          </a:p>
          <a:p>
            <a:r>
              <a:rPr lang="de-DE" sz="3600" dirty="0" smtClean="0"/>
              <a:t>… </a:t>
            </a:r>
            <a:r>
              <a:rPr lang="de-DE" sz="3600" b="1" dirty="0" smtClean="0"/>
              <a:t>Inhalte</a:t>
            </a:r>
            <a:r>
              <a:rPr lang="de-DE" sz="3600" dirty="0" smtClean="0"/>
              <a:t>: für den Schüler</a:t>
            </a:r>
          </a:p>
          <a:p>
            <a:r>
              <a:rPr lang="de-DE" sz="3600" dirty="0" smtClean="0"/>
              <a:t>… </a:t>
            </a:r>
            <a:r>
              <a:rPr lang="de-DE" sz="3600" b="1" dirty="0" smtClean="0"/>
              <a:t>Kompetenzen</a:t>
            </a:r>
            <a:r>
              <a:rPr lang="de-DE" sz="3600" dirty="0" smtClean="0"/>
              <a:t>: für die Lehrkraft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1038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 smtClean="0"/>
              <a:t>Wer aus der Grundschule ans </a:t>
            </a:r>
            <a:r>
              <a:rPr lang="de-DE" sz="4000" dirty="0" err="1" smtClean="0"/>
              <a:t>Gym-nasium</a:t>
            </a:r>
            <a:r>
              <a:rPr lang="de-DE" sz="4000" dirty="0" smtClean="0"/>
              <a:t> übertritt, hat meist begrenzte sprachliche Fähigkeiten.</a:t>
            </a:r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r>
              <a:rPr lang="de-DE" sz="4000" dirty="0" smtClean="0"/>
              <a:t>Die Ursachen: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8436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dirty="0" smtClean="0"/>
              <a:t>Inhalte zu den Kompetenzen:</a:t>
            </a:r>
          </a:p>
          <a:p>
            <a:pPr lvl="0"/>
            <a:endParaRPr lang="de-DE" sz="2000" dirty="0"/>
          </a:p>
          <a:p>
            <a:pPr lvl="0"/>
            <a:r>
              <a:rPr lang="de-DE" sz="3600" dirty="0" smtClean="0"/>
              <a:t>„grundlegende </a:t>
            </a:r>
            <a:r>
              <a:rPr lang="de-DE" sz="3600" dirty="0"/>
              <a:t>Anforderungen an Lebewesen: </a:t>
            </a:r>
            <a:endParaRPr lang="de-DE" sz="3600" dirty="0" smtClean="0"/>
          </a:p>
          <a:p>
            <a:pPr lvl="0"/>
            <a:r>
              <a:rPr lang="de-DE" sz="3600" dirty="0" smtClean="0"/>
              <a:t>Informationsaufnahme</a:t>
            </a:r>
            <a:r>
              <a:rPr lang="de-DE" sz="3600" dirty="0"/>
              <a:t>, </a:t>
            </a:r>
            <a:r>
              <a:rPr lang="de-DE" sz="3600" dirty="0" smtClean="0"/>
              <a:t>Informations-verarbeitung </a:t>
            </a:r>
            <a:r>
              <a:rPr lang="de-DE" sz="3600" dirty="0"/>
              <a:t>und Reaktion, aktive Bewegung, Stoffwechsel, Fortpflan­zung, Wachstum und </a:t>
            </a:r>
            <a:r>
              <a:rPr lang="de-DE" sz="3600" dirty="0" smtClean="0"/>
              <a:t>Individualentwicklung“ </a:t>
            </a:r>
            <a:endParaRPr lang="de-DE" sz="3600" dirty="0"/>
          </a:p>
        </p:txBody>
      </p:sp>
      <p:sp>
        <p:nvSpPr>
          <p:cNvPr id="4" name="Ellipse 3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5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34779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dirty="0" smtClean="0">
                <a:solidFill>
                  <a:srgbClr val="FF0000"/>
                </a:solidFill>
              </a:rPr>
              <a:t>grundlegende</a:t>
            </a:r>
            <a:r>
              <a:rPr lang="de-DE" sz="3600" dirty="0" smtClean="0"/>
              <a:t> </a:t>
            </a:r>
            <a:r>
              <a:rPr lang="de-DE" sz="3600" dirty="0">
                <a:solidFill>
                  <a:srgbClr val="FF0000"/>
                </a:solidFill>
              </a:rPr>
              <a:t>Anforderungen</a:t>
            </a:r>
            <a:r>
              <a:rPr lang="de-DE" sz="3600" dirty="0"/>
              <a:t> an </a:t>
            </a:r>
            <a:r>
              <a:rPr lang="de-DE" sz="3600" dirty="0">
                <a:solidFill>
                  <a:srgbClr val="00B050"/>
                </a:solidFill>
              </a:rPr>
              <a:t>Lebe</a:t>
            </a:r>
            <a:r>
              <a:rPr lang="de-DE" sz="3600" dirty="0">
                <a:solidFill>
                  <a:srgbClr val="FF0000"/>
                </a:solidFill>
              </a:rPr>
              <a:t>wesen</a:t>
            </a:r>
            <a:r>
              <a:rPr lang="de-DE" sz="3600" dirty="0"/>
              <a:t>: </a:t>
            </a:r>
            <a:endParaRPr lang="de-DE" sz="3600" dirty="0" smtClean="0"/>
          </a:p>
          <a:p>
            <a:pPr lvl="0"/>
            <a:r>
              <a:rPr lang="de-DE" sz="3600" dirty="0" smtClean="0">
                <a:solidFill>
                  <a:srgbClr val="FF0000"/>
                </a:solidFill>
              </a:rPr>
              <a:t>Informationsaufnahme</a:t>
            </a:r>
            <a:r>
              <a:rPr lang="de-DE" sz="3600" dirty="0"/>
              <a:t>, </a:t>
            </a:r>
            <a:r>
              <a:rPr lang="de-DE" sz="3600" dirty="0" smtClean="0">
                <a:solidFill>
                  <a:srgbClr val="FF0000"/>
                </a:solidFill>
              </a:rPr>
              <a:t>Informations-verarbeitung</a:t>
            </a:r>
            <a:r>
              <a:rPr lang="de-DE" sz="3600" dirty="0" smtClean="0"/>
              <a:t> </a:t>
            </a:r>
            <a:r>
              <a:rPr lang="de-DE" sz="3600" dirty="0"/>
              <a:t>und </a:t>
            </a:r>
            <a:r>
              <a:rPr lang="de-DE" sz="3600" dirty="0">
                <a:solidFill>
                  <a:srgbClr val="FF0000"/>
                </a:solidFill>
              </a:rPr>
              <a:t>Reaktion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aktive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00B050"/>
                </a:solidFill>
              </a:rPr>
              <a:t>Bewegung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Stoffwechsel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Fortpflan­zung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00B050"/>
                </a:solidFill>
              </a:rPr>
              <a:t>Wachstum</a:t>
            </a:r>
            <a:r>
              <a:rPr lang="de-DE" sz="3600" dirty="0"/>
              <a:t> und </a:t>
            </a:r>
            <a:r>
              <a:rPr lang="de-DE" sz="3600" dirty="0">
                <a:solidFill>
                  <a:srgbClr val="FF0000"/>
                </a:solidFill>
              </a:rPr>
              <a:t>Individualentwicklung </a:t>
            </a:r>
            <a:endParaRPr lang="de-DE" sz="3600" dirty="0" smtClean="0">
              <a:solidFill>
                <a:srgbClr val="FF0000"/>
              </a:solidFill>
            </a:endParaRPr>
          </a:p>
          <a:p>
            <a:pPr lvl="0"/>
            <a:endParaRPr lang="de-DE" sz="3600" dirty="0">
              <a:solidFill>
                <a:srgbClr val="FF0000"/>
              </a:solidFill>
            </a:endParaRPr>
          </a:p>
          <a:p>
            <a:pPr lvl="0"/>
            <a:r>
              <a:rPr lang="de-DE" sz="3600" b="1" dirty="0" smtClean="0">
                <a:solidFill>
                  <a:srgbClr val="FF0000"/>
                </a:solidFill>
              </a:rPr>
              <a:t>ROT: in der Regel unbekannt / unklar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5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37115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dirty="0" smtClean="0">
                <a:solidFill>
                  <a:srgbClr val="FF0000"/>
                </a:solidFill>
              </a:rPr>
              <a:t>grundlegende</a:t>
            </a:r>
            <a:r>
              <a:rPr lang="de-DE" sz="3600" dirty="0" smtClean="0"/>
              <a:t> </a:t>
            </a:r>
            <a:r>
              <a:rPr lang="de-DE" sz="3600" dirty="0">
                <a:solidFill>
                  <a:srgbClr val="FF0000"/>
                </a:solidFill>
              </a:rPr>
              <a:t>Anforderungen</a:t>
            </a:r>
            <a:r>
              <a:rPr lang="de-DE" sz="3600" dirty="0"/>
              <a:t> an </a:t>
            </a:r>
            <a:r>
              <a:rPr lang="de-DE" sz="3600" dirty="0">
                <a:solidFill>
                  <a:srgbClr val="00B050"/>
                </a:solidFill>
              </a:rPr>
              <a:t>Lebe</a:t>
            </a:r>
            <a:r>
              <a:rPr lang="de-DE" sz="3600" dirty="0">
                <a:solidFill>
                  <a:srgbClr val="FF0000"/>
                </a:solidFill>
              </a:rPr>
              <a:t>wesen</a:t>
            </a:r>
            <a:r>
              <a:rPr lang="de-DE" sz="3600" dirty="0"/>
              <a:t>: </a:t>
            </a:r>
            <a:endParaRPr lang="de-DE" sz="3600" dirty="0" smtClean="0"/>
          </a:p>
          <a:p>
            <a:pPr lvl="0"/>
            <a:r>
              <a:rPr lang="de-DE" sz="3600" dirty="0" smtClean="0">
                <a:solidFill>
                  <a:srgbClr val="FF0000"/>
                </a:solidFill>
              </a:rPr>
              <a:t>Informationsaufnahme</a:t>
            </a:r>
            <a:r>
              <a:rPr lang="de-DE" sz="3600" dirty="0"/>
              <a:t>, </a:t>
            </a:r>
            <a:r>
              <a:rPr lang="de-DE" sz="3600" dirty="0" smtClean="0">
                <a:solidFill>
                  <a:srgbClr val="FF0000"/>
                </a:solidFill>
              </a:rPr>
              <a:t>Informations-verarbeitung</a:t>
            </a:r>
            <a:r>
              <a:rPr lang="de-DE" sz="3600" dirty="0" smtClean="0"/>
              <a:t> </a:t>
            </a:r>
            <a:r>
              <a:rPr lang="de-DE" sz="3600" dirty="0"/>
              <a:t>und </a:t>
            </a:r>
            <a:r>
              <a:rPr lang="de-DE" sz="3600" dirty="0">
                <a:solidFill>
                  <a:srgbClr val="FF0000"/>
                </a:solidFill>
              </a:rPr>
              <a:t>Reaktion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aktive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00B050"/>
                </a:solidFill>
              </a:rPr>
              <a:t>Bewegung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Stoffwechsel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Fortpflan­zung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00B050"/>
                </a:solidFill>
              </a:rPr>
              <a:t>Wachstum</a:t>
            </a:r>
            <a:r>
              <a:rPr lang="de-DE" sz="3600" dirty="0"/>
              <a:t> und </a:t>
            </a:r>
            <a:r>
              <a:rPr lang="de-DE" sz="3600" dirty="0">
                <a:solidFill>
                  <a:srgbClr val="FF0000"/>
                </a:solidFill>
              </a:rPr>
              <a:t>Individualentwicklung </a:t>
            </a:r>
            <a:endParaRPr lang="de-DE" sz="3600" dirty="0" smtClean="0">
              <a:solidFill>
                <a:srgbClr val="FF0000"/>
              </a:solidFill>
            </a:endParaRPr>
          </a:p>
          <a:p>
            <a:pPr lvl="0"/>
            <a:endParaRPr lang="de-DE" sz="2000" dirty="0">
              <a:solidFill>
                <a:srgbClr val="FF0000"/>
              </a:solidFill>
            </a:endParaRPr>
          </a:p>
          <a:p>
            <a:pPr lvl="0"/>
            <a:r>
              <a:rPr lang="de-DE" sz="3600" b="1" dirty="0" smtClean="0"/>
              <a:t>=&gt; Ausführlich besprechen und sichern!</a:t>
            </a:r>
            <a:endParaRPr lang="de-DE" sz="3600" b="1" dirty="0"/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5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2301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„Zellbestandteile </a:t>
            </a:r>
            <a:r>
              <a:rPr lang="de-DE" sz="3600" dirty="0"/>
              <a:t>(Zellmembran, </a:t>
            </a:r>
            <a:r>
              <a:rPr lang="de-DE" sz="3600" dirty="0" smtClean="0"/>
              <a:t>Zell-plasma</a:t>
            </a:r>
            <a:r>
              <a:rPr lang="de-DE" sz="3600" dirty="0"/>
              <a:t>, Zellkern, Chloroplast, Zellwand, Vaku­ole</a:t>
            </a:r>
            <a:r>
              <a:rPr lang="de-DE" sz="3600" dirty="0" smtClean="0"/>
              <a:t>)“</a:t>
            </a:r>
            <a:endParaRPr lang="de-DE" sz="3600" dirty="0"/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5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22722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„Zellbestandteile </a:t>
            </a:r>
            <a:r>
              <a:rPr lang="de-DE" sz="3600" dirty="0"/>
              <a:t>(Zellmembran, </a:t>
            </a:r>
            <a:r>
              <a:rPr lang="de-DE" sz="3600" dirty="0" smtClean="0"/>
              <a:t>Zell-plasma</a:t>
            </a:r>
            <a:r>
              <a:rPr lang="de-DE" sz="3600" dirty="0"/>
              <a:t>, Zellkern, Chloroplast, Zellwand, Vaku­ole</a:t>
            </a:r>
            <a:r>
              <a:rPr lang="de-DE" sz="3600" dirty="0" smtClean="0"/>
              <a:t>)“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</a:t>
            </a:r>
            <a:r>
              <a:rPr lang="de-DE" sz="3600" dirty="0" smtClean="0">
                <a:solidFill>
                  <a:srgbClr val="FF0000"/>
                </a:solidFill>
              </a:rPr>
              <a:t>icht: Blattgrünkörnchen!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5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42638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„Zellbestandteile </a:t>
            </a:r>
            <a:r>
              <a:rPr lang="de-DE" sz="3600" dirty="0"/>
              <a:t>(Zellmembran, </a:t>
            </a:r>
            <a:r>
              <a:rPr lang="de-DE" sz="3600" dirty="0" smtClean="0"/>
              <a:t>Zell-plasma</a:t>
            </a:r>
            <a:r>
              <a:rPr lang="de-DE" sz="3600" dirty="0"/>
              <a:t>, Zellkern, Chloroplast, Zellwand, Vaku­ole</a:t>
            </a:r>
            <a:r>
              <a:rPr lang="de-DE" sz="3600" dirty="0" smtClean="0"/>
              <a:t>)“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</a:t>
            </a:r>
            <a:r>
              <a:rPr lang="de-DE" sz="3600" dirty="0" smtClean="0">
                <a:solidFill>
                  <a:srgbClr val="FF0000"/>
                </a:solidFill>
              </a:rPr>
              <a:t>icht: Blattgrünkörnchen!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</a:t>
            </a:r>
            <a:r>
              <a:rPr lang="de-DE" sz="3600" dirty="0" smtClean="0">
                <a:solidFill>
                  <a:srgbClr val="FF0000"/>
                </a:solidFill>
              </a:rPr>
              <a:t>icht: Mitochondrium!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5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17793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„Zellbestandteile </a:t>
            </a:r>
            <a:r>
              <a:rPr lang="de-DE" sz="3600" dirty="0"/>
              <a:t>(Zellmembran, </a:t>
            </a:r>
            <a:r>
              <a:rPr lang="de-DE" sz="3600" dirty="0" smtClean="0"/>
              <a:t>Zell-plasma</a:t>
            </a:r>
            <a:r>
              <a:rPr lang="de-DE" sz="3600" dirty="0"/>
              <a:t>, Zellkern, Chloroplast, Zellwand, Vaku­ole</a:t>
            </a:r>
            <a:r>
              <a:rPr lang="de-DE" sz="3600" dirty="0" smtClean="0"/>
              <a:t>)“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</a:t>
            </a:r>
            <a:r>
              <a:rPr lang="de-DE" sz="3600" dirty="0" smtClean="0">
                <a:solidFill>
                  <a:srgbClr val="FF0000"/>
                </a:solidFill>
              </a:rPr>
              <a:t>icht: Blattgrünkörnchen!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</a:t>
            </a:r>
            <a:r>
              <a:rPr lang="de-DE" sz="3600" dirty="0" smtClean="0">
                <a:solidFill>
                  <a:srgbClr val="FF0000"/>
                </a:solidFill>
              </a:rPr>
              <a:t>icht: Mitochondrium!</a:t>
            </a:r>
          </a:p>
          <a:p>
            <a:r>
              <a:rPr lang="de-DE" sz="3600" dirty="0" smtClean="0">
                <a:solidFill>
                  <a:srgbClr val="FF0000"/>
                </a:solidFill>
              </a:rPr>
              <a:t>Klarer Unterschied zwischen Zellmembran und Zellwand! (sehr dünn, dick)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5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35948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„Temperaturregulation</a:t>
            </a:r>
            <a:r>
              <a:rPr lang="de-DE" sz="3600" dirty="0"/>
              <a:t>: </a:t>
            </a:r>
            <a:endParaRPr lang="de-DE" sz="3600" dirty="0" smtClean="0"/>
          </a:p>
          <a:p>
            <a:r>
              <a:rPr lang="de-DE" sz="3600" dirty="0" smtClean="0"/>
              <a:t>Thermokonforme</a:t>
            </a:r>
            <a:r>
              <a:rPr lang="de-DE" sz="3600" dirty="0"/>
              <a:t>, </a:t>
            </a:r>
            <a:r>
              <a:rPr lang="de-DE" sz="3600" dirty="0" err="1" smtClean="0"/>
              <a:t>Thermoregulato­ren</a:t>
            </a:r>
            <a:r>
              <a:rPr lang="de-DE" sz="3600" dirty="0" smtClean="0"/>
              <a:t>“</a:t>
            </a:r>
            <a:endParaRPr lang="de-DE" sz="3600" dirty="0"/>
          </a:p>
          <a:p>
            <a:endParaRPr lang="de-DE" sz="3600" dirty="0" smtClean="0">
              <a:solidFill>
                <a:srgbClr val="FF0000"/>
              </a:solidFill>
            </a:endParaRPr>
          </a:p>
          <a:p>
            <a:r>
              <a:rPr lang="de-DE" sz="3600" dirty="0">
                <a:solidFill>
                  <a:srgbClr val="FF0000"/>
                </a:solidFill>
              </a:rPr>
              <a:t>s</a:t>
            </a:r>
            <a:r>
              <a:rPr lang="de-DE" sz="3600" dirty="0" smtClean="0">
                <a:solidFill>
                  <a:srgbClr val="FF0000"/>
                </a:solidFill>
              </a:rPr>
              <a:t>tatt: Wechselwarme, Gleichwarme</a:t>
            </a:r>
          </a:p>
          <a:p>
            <a:r>
              <a:rPr lang="de-DE" sz="3600" i="1" dirty="0" smtClean="0">
                <a:solidFill>
                  <a:srgbClr val="FF0000"/>
                </a:solidFill>
              </a:rPr>
              <a:t>(Ich fürchte, es wird durch die neuen Begriffe auch nicht mehr Klarheit </a:t>
            </a:r>
            <a:r>
              <a:rPr lang="de-DE" sz="3600" i="1" dirty="0" err="1" smtClean="0">
                <a:solidFill>
                  <a:srgbClr val="FF0000"/>
                </a:solidFill>
              </a:rPr>
              <a:t>ver</a:t>
            </a:r>
            <a:r>
              <a:rPr lang="de-DE" sz="3600" i="1" dirty="0" smtClean="0">
                <a:solidFill>
                  <a:srgbClr val="FF0000"/>
                </a:solidFill>
              </a:rPr>
              <a:t>-mittelt werden.)</a:t>
            </a:r>
            <a:endParaRPr lang="de-DE" sz="3600" i="1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95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ABER: Der </a:t>
            </a:r>
            <a:r>
              <a:rPr lang="de-DE" sz="3600" dirty="0" err="1" smtClean="0"/>
              <a:t>LehrplanPLUS</a:t>
            </a:r>
            <a:r>
              <a:rPr lang="de-DE" sz="3600" dirty="0" smtClean="0"/>
              <a:t> </a:t>
            </a:r>
            <a:r>
              <a:rPr lang="de-DE" sz="3600" dirty="0" err="1" smtClean="0"/>
              <a:t>lässt</a:t>
            </a:r>
            <a:r>
              <a:rPr lang="de-DE" sz="3600" dirty="0" smtClean="0"/>
              <a:t> manches weg, was nicht wegfallen darf! 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74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ABER: Der </a:t>
            </a:r>
            <a:r>
              <a:rPr lang="de-DE" sz="3600" dirty="0" err="1" smtClean="0"/>
              <a:t>LehrplanPLUS</a:t>
            </a:r>
            <a:r>
              <a:rPr lang="de-DE" sz="3600" dirty="0" smtClean="0"/>
              <a:t> </a:t>
            </a:r>
            <a:r>
              <a:rPr lang="de-DE" sz="3600" dirty="0" err="1" smtClean="0"/>
              <a:t>lässt</a:t>
            </a:r>
            <a:r>
              <a:rPr lang="de-DE" sz="3600" dirty="0" smtClean="0"/>
              <a:t> manches weg, was nicht wegfallen darf! 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r>
              <a:rPr lang="de-DE" sz="3600" dirty="0" smtClean="0">
                <a:solidFill>
                  <a:srgbClr val="FF0000"/>
                </a:solidFill>
              </a:rPr>
              <a:t>„</a:t>
            </a:r>
            <a:r>
              <a:rPr lang="de-DE" sz="3600" dirty="0">
                <a:solidFill>
                  <a:srgbClr val="FF0000"/>
                </a:solidFill>
              </a:rPr>
              <a:t>Gasaustausch: </a:t>
            </a:r>
            <a:r>
              <a:rPr lang="de-DE" sz="3600" dirty="0" err="1">
                <a:solidFill>
                  <a:srgbClr val="FF0000"/>
                </a:solidFill>
              </a:rPr>
              <a:t>Austauschprozess</a:t>
            </a:r>
            <a:r>
              <a:rPr lang="de-DE" sz="3600" dirty="0">
                <a:solidFill>
                  <a:srgbClr val="FF0000"/>
                </a:solidFill>
              </a:rPr>
              <a:t> der </a:t>
            </a:r>
            <a:r>
              <a:rPr lang="de-DE" sz="3600" dirty="0" err="1">
                <a:solidFill>
                  <a:srgbClr val="FF0000"/>
                </a:solidFill>
              </a:rPr>
              <a:t>Atemgase</a:t>
            </a:r>
            <a:r>
              <a:rPr lang="de-DE" sz="3600" dirty="0">
                <a:solidFill>
                  <a:srgbClr val="FF0000"/>
                </a:solidFill>
              </a:rPr>
              <a:t> zwischen Blut und </a:t>
            </a:r>
            <a:r>
              <a:rPr lang="de-DE" sz="3600" dirty="0" smtClean="0">
                <a:solidFill>
                  <a:srgbClr val="FF0000"/>
                </a:solidFill>
              </a:rPr>
              <a:t>Lungen-bläschen </a:t>
            </a:r>
            <a:r>
              <a:rPr lang="de-DE" sz="3600" dirty="0">
                <a:solidFill>
                  <a:srgbClr val="FF0000"/>
                </a:solidFill>
              </a:rPr>
              <a:t>bzw. Blut und </a:t>
            </a:r>
            <a:r>
              <a:rPr lang="de-DE" sz="3600" dirty="0" smtClean="0">
                <a:solidFill>
                  <a:srgbClr val="FF0000"/>
                </a:solidFill>
              </a:rPr>
              <a:t>Zellen, Ober-</a:t>
            </a:r>
            <a:r>
              <a:rPr lang="de-DE" sz="3600" dirty="0" err="1" smtClean="0">
                <a:solidFill>
                  <a:srgbClr val="FF0000"/>
                </a:solidFill>
              </a:rPr>
              <a:t>flächenvergrößerung</a:t>
            </a:r>
            <a:r>
              <a:rPr lang="de-DE" sz="3600" dirty="0" smtClean="0">
                <a:solidFill>
                  <a:srgbClr val="FF0000"/>
                </a:solidFill>
              </a:rPr>
              <a:t>“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603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Grundschule: ca. 600 Wörter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9840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/>
              <a:t>Nierenfunktion: 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00B050"/>
                </a:solidFill>
              </a:rPr>
              <a:t>viel Blut filtrieren</a:t>
            </a:r>
            <a:endParaRPr lang="de-DE" sz="3600" b="1" dirty="0">
              <a:solidFill>
                <a:srgbClr val="00B050"/>
              </a:solidFill>
            </a:endParaRP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00B050"/>
                </a:solidFill>
              </a:rPr>
              <a:t>Wasser </a:t>
            </a:r>
            <a:r>
              <a:rPr lang="de-DE" sz="3600" b="1" dirty="0">
                <a:solidFill>
                  <a:srgbClr val="00B050"/>
                </a:solidFill>
              </a:rPr>
              <a:t>und Wertstoffe zurückholen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96336" y="404664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10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8409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/>
              <a:t>Nierenfunktion: 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00B050"/>
                </a:solidFill>
              </a:rPr>
              <a:t>viel Blut filtrieren</a:t>
            </a:r>
            <a:endParaRPr lang="de-DE" sz="3600" b="1" dirty="0">
              <a:solidFill>
                <a:srgbClr val="00B050"/>
              </a:solidFill>
            </a:endParaRP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00B050"/>
                </a:solidFill>
              </a:rPr>
              <a:t>Wasser </a:t>
            </a:r>
            <a:r>
              <a:rPr lang="de-DE" sz="3600" b="1" dirty="0">
                <a:solidFill>
                  <a:srgbClr val="00B050"/>
                </a:solidFill>
              </a:rPr>
              <a:t>und Wertstoffe </a:t>
            </a:r>
            <a:r>
              <a:rPr lang="de-DE" sz="3600" b="1" dirty="0" smtClean="0">
                <a:solidFill>
                  <a:srgbClr val="00B050"/>
                </a:solidFill>
              </a:rPr>
              <a:t>zurückholen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>
                <a:solidFill>
                  <a:srgbClr val="FF0000"/>
                </a:solidFill>
              </a:rPr>
              <a:t>keine Henle-Schleife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FF0000"/>
                </a:solidFill>
              </a:rPr>
              <a:t>Gegenstromprinzip </a:t>
            </a:r>
            <a:r>
              <a:rPr lang="de-DE" sz="3600" b="1" dirty="0">
                <a:solidFill>
                  <a:srgbClr val="FF0000"/>
                </a:solidFill>
              </a:rPr>
              <a:t>ist heikel!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DE" sz="3600" b="1" dirty="0">
              <a:solidFill>
                <a:srgbClr val="00B05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96336" y="404664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10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28177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1700808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/>
              <a:t>Mitose in der Mittelstufe: 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00B050"/>
                </a:solidFill>
              </a:rPr>
              <a:t>ein- und zwei-</a:t>
            </a:r>
            <a:r>
              <a:rPr lang="de-DE" sz="3600" b="1" dirty="0" err="1" smtClean="0">
                <a:solidFill>
                  <a:srgbClr val="00B050"/>
                </a:solidFill>
              </a:rPr>
              <a:t>chromatidige</a:t>
            </a:r>
            <a:r>
              <a:rPr lang="de-DE" sz="3600" b="1" dirty="0" smtClean="0">
                <a:solidFill>
                  <a:srgbClr val="00B050"/>
                </a:solidFill>
              </a:rPr>
              <a:t> </a:t>
            </a:r>
            <a:r>
              <a:rPr lang="de-DE" sz="3600" b="1" dirty="0" err="1" smtClean="0">
                <a:solidFill>
                  <a:srgbClr val="00B050"/>
                </a:solidFill>
              </a:rPr>
              <a:t>Chromo-somen</a:t>
            </a:r>
            <a:r>
              <a:rPr lang="de-DE" sz="3600" dirty="0" smtClean="0">
                <a:solidFill>
                  <a:srgbClr val="00B050"/>
                </a:solidFill>
              </a:rPr>
              <a:t> </a:t>
            </a:r>
            <a:r>
              <a:rPr lang="de-DE" sz="3600" i="1" dirty="0" smtClean="0">
                <a:solidFill>
                  <a:srgbClr val="00B050"/>
                </a:solidFill>
              </a:rPr>
              <a:t>(Adjektiv statt Kompositum!)</a:t>
            </a:r>
            <a:endParaRPr lang="de-DE" sz="3600" dirty="0">
              <a:solidFill>
                <a:srgbClr val="00B050"/>
              </a:solidFill>
            </a:endParaRP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00B050"/>
                </a:solidFill>
              </a:rPr>
              <a:t>Trennung </a:t>
            </a:r>
            <a:r>
              <a:rPr lang="de-DE" sz="3600" b="1" dirty="0">
                <a:solidFill>
                  <a:srgbClr val="00B050"/>
                </a:solidFill>
              </a:rPr>
              <a:t>der Schwesterchromatiden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00B050"/>
                </a:solidFill>
              </a:rPr>
              <a:t>genetisch </a:t>
            </a:r>
            <a:r>
              <a:rPr lang="de-DE" sz="3600" b="1" dirty="0">
                <a:solidFill>
                  <a:srgbClr val="00B050"/>
                </a:solidFill>
              </a:rPr>
              <a:t>identische </a:t>
            </a:r>
            <a:r>
              <a:rPr lang="de-DE" sz="3600" b="1" dirty="0" smtClean="0">
                <a:solidFill>
                  <a:srgbClr val="00B050"/>
                </a:solidFill>
              </a:rPr>
              <a:t>Tochterzellen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27311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90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1700808"/>
            <a:ext cx="87849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/>
              <a:t>Mitose in der Mittelstufe: 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00B050"/>
                </a:solidFill>
              </a:rPr>
              <a:t>ein- und zwei-</a:t>
            </a:r>
            <a:r>
              <a:rPr lang="de-DE" sz="3600" b="1" dirty="0" err="1" smtClean="0">
                <a:solidFill>
                  <a:srgbClr val="00B050"/>
                </a:solidFill>
              </a:rPr>
              <a:t>chromatidige</a:t>
            </a:r>
            <a:r>
              <a:rPr lang="de-DE" sz="3600" b="1" dirty="0" smtClean="0">
                <a:solidFill>
                  <a:srgbClr val="00B050"/>
                </a:solidFill>
              </a:rPr>
              <a:t> </a:t>
            </a:r>
            <a:r>
              <a:rPr lang="de-DE" sz="3600" b="1" dirty="0" err="1" smtClean="0">
                <a:solidFill>
                  <a:srgbClr val="00B050"/>
                </a:solidFill>
              </a:rPr>
              <a:t>Chromo-somen</a:t>
            </a:r>
            <a:r>
              <a:rPr lang="de-DE" sz="3600" dirty="0" smtClean="0">
                <a:solidFill>
                  <a:srgbClr val="00B050"/>
                </a:solidFill>
              </a:rPr>
              <a:t> </a:t>
            </a:r>
            <a:r>
              <a:rPr lang="de-DE" sz="3600" i="1" dirty="0" smtClean="0">
                <a:solidFill>
                  <a:srgbClr val="00B050"/>
                </a:solidFill>
              </a:rPr>
              <a:t>(Adjektiv statt Kompositum!)</a:t>
            </a:r>
            <a:endParaRPr lang="de-DE" sz="3600" dirty="0">
              <a:solidFill>
                <a:srgbClr val="00B050"/>
              </a:solidFill>
            </a:endParaRP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00B050"/>
                </a:solidFill>
              </a:rPr>
              <a:t>Trennung </a:t>
            </a:r>
            <a:r>
              <a:rPr lang="de-DE" sz="3600" b="1" dirty="0">
                <a:solidFill>
                  <a:srgbClr val="00B050"/>
                </a:solidFill>
              </a:rPr>
              <a:t>der Schwesterchromatiden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00B050"/>
                </a:solidFill>
              </a:rPr>
              <a:t>genetisch </a:t>
            </a:r>
            <a:r>
              <a:rPr lang="de-DE" sz="3600" b="1" dirty="0">
                <a:solidFill>
                  <a:srgbClr val="00B050"/>
                </a:solidFill>
              </a:rPr>
              <a:t>identische </a:t>
            </a:r>
            <a:r>
              <a:rPr lang="de-DE" sz="3600" b="1" dirty="0" smtClean="0">
                <a:solidFill>
                  <a:srgbClr val="00B050"/>
                </a:solidFill>
              </a:rPr>
              <a:t>Tochterzellen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 smtClean="0">
                <a:solidFill>
                  <a:srgbClr val="FF0000"/>
                </a:solidFill>
              </a:rPr>
              <a:t>keine </a:t>
            </a:r>
            <a:r>
              <a:rPr lang="de-DE" sz="3600" b="1" dirty="0">
                <a:solidFill>
                  <a:srgbClr val="FF0000"/>
                </a:solidFill>
              </a:rPr>
              <a:t>Phasen benennen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b="1" dirty="0">
                <a:solidFill>
                  <a:srgbClr val="FF0000"/>
                </a:solidFill>
              </a:rPr>
              <a:t>k</a:t>
            </a:r>
            <a:r>
              <a:rPr lang="de-DE" sz="3600" b="1" dirty="0" smtClean="0">
                <a:solidFill>
                  <a:srgbClr val="FF0000"/>
                </a:solidFill>
              </a:rPr>
              <a:t>eine </a:t>
            </a:r>
            <a:r>
              <a:rPr lang="de-DE" sz="3600" b="1" dirty="0" err="1" smtClean="0">
                <a:solidFill>
                  <a:srgbClr val="FF0000"/>
                </a:solidFill>
              </a:rPr>
              <a:t>Centriolen</a:t>
            </a:r>
            <a:r>
              <a:rPr lang="de-DE" sz="3600" b="1" dirty="0">
                <a:solidFill>
                  <a:srgbClr val="FF0000"/>
                </a:solidFill>
              </a:rPr>
              <a:t>, </a:t>
            </a:r>
            <a:r>
              <a:rPr lang="de-DE" sz="3600" b="1" dirty="0" smtClean="0">
                <a:solidFill>
                  <a:srgbClr val="FF0000"/>
                </a:solidFill>
              </a:rPr>
              <a:t>Spindelfaseransatzstelle</a:t>
            </a:r>
            <a:endParaRPr lang="de-DE" sz="3600" b="1" dirty="0">
              <a:solidFill>
                <a:srgbClr val="00B05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27311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749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Weniger ist mehr!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ABER: Der </a:t>
            </a:r>
            <a:r>
              <a:rPr lang="de-DE" sz="3600" dirty="0" err="1" smtClean="0"/>
              <a:t>LehrplanPLUS</a:t>
            </a:r>
            <a:r>
              <a:rPr lang="de-DE" sz="3600" dirty="0" smtClean="0"/>
              <a:t> </a:t>
            </a:r>
            <a:r>
              <a:rPr lang="de-DE" sz="3600" dirty="0" err="1" smtClean="0"/>
              <a:t>lässt</a:t>
            </a:r>
            <a:r>
              <a:rPr lang="de-DE" sz="3600" dirty="0" smtClean="0"/>
              <a:t> manches weg, was nicht wegfallen darf! 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r>
              <a:rPr lang="de-DE" sz="3600" dirty="0" smtClean="0">
                <a:solidFill>
                  <a:srgbClr val="FF0000"/>
                </a:solidFill>
              </a:rPr>
              <a:t>„</a:t>
            </a:r>
            <a:r>
              <a:rPr lang="de-DE" sz="3600" dirty="0">
                <a:solidFill>
                  <a:srgbClr val="FF0000"/>
                </a:solidFill>
              </a:rPr>
              <a:t>Gasaustausch: </a:t>
            </a:r>
            <a:r>
              <a:rPr lang="de-DE" sz="3600" dirty="0" err="1">
                <a:solidFill>
                  <a:srgbClr val="FF0000"/>
                </a:solidFill>
              </a:rPr>
              <a:t>Austauschprozess</a:t>
            </a:r>
            <a:r>
              <a:rPr lang="de-DE" sz="3600" dirty="0">
                <a:solidFill>
                  <a:srgbClr val="FF0000"/>
                </a:solidFill>
              </a:rPr>
              <a:t> der </a:t>
            </a:r>
            <a:r>
              <a:rPr lang="de-DE" sz="3600" dirty="0" err="1">
                <a:solidFill>
                  <a:srgbClr val="FF0000"/>
                </a:solidFill>
              </a:rPr>
              <a:t>Atemgase</a:t>
            </a:r>
            <a:r>
              <a:rPr lang="de-DE" sz="3600" dirty="0">
                <a:solidFill>
                  <a:srgbClr val="FF0000"/>
                </a:solidFill>
              </a:rPr>
              <a:t> zwischen Blut und </a:t>
            </a:r>
            <a:r>
              <a:rPr lang="de-DE" sz="3600" dirty="0" smtClean="0">
                <a:solidFill>
                  <a:srgbClr val="FF0000"/>
                </a:solidFill>
              </a:rPr>
              <a:t>Lungen-bläschen </a:t>
            </a:r>
            <a:r>
              <a:rPr lang="de-DE" sz="3600" dirty="0">
                <a:solidFill>
                  <a:srgbClr val="FF0000"/>
                </a:solidFill>
              </a:rPr>
              <a:t>bzw. Blut und </a:t>
            </a:r>
            <a:r>
              <a:rPr lang="de-DE" sz="3600" dirty="0" smtClean="0">
                <a:solidFill>
                  <a:srgbClr val="FF0000"/>
                </a:solidFill>
              </a:rPr>
              <a:t>Zellen, Ober-</a:t>
            </a:r>
            <a:r>
              <a:rPr lang="de-DE" sz="3600" dirty="0" err="1" smtClean="0">
                <a:solidFill>
                  <a:srgbClr val="FF0000"/>
                </a:solidFill>
              </a:rPr>
              <a:t>flächenvergrößerung</a:t>
            </a:r>
            <a:r>
              <a:rPr lang="de-DE" sz="3600" dirty="0" smtClean="0">
                <a:solidFill>
                  <a:srgbClr val="FF0000"/>
                </a:solidFill>
              </a:rPr>
              <a:t>“</a:t>
            </a:r>
          </a:p>
          <a:p>
            <a:r>
              <a:rPr lang="de-DE" sz="3600" b="1" dirty="0" smtClean="0">
                <a:solidFill>
                  <a:srgbClr val="FF0000"/>
                </a:solidFill>
              </a:rPr>
              <a:t>Das geht nicht ohne eine Übersicht über die Atemorgane!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79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 smtClean="0"/>
              <a:t>Verwechsel</a:t>
            </a:r>
            <a:r>
              <a:rPr lang="de-DE" b="1" dirty="0" smtClean="0"/>
              <a:t>-Formen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das Objekt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110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 smtClean="0"/>
              <a:t>Verwechsel</a:t>
            </a:r>
            <a:r>
              <a:rPr lang="de-DE" b="1" dirty="0" smtClean="0"/>
              <a:t>-Formen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das Objekt</a:t>
            </a:r>
          </a:p>
          <a:p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 smtClean="0"/>
              <a:t>Biologie</a:t>
            </a:r>
            <a:r>
              <a:rPr lang="de-DE" sz="3600" dirty="0" smtClean="0"/>
              <a:t>: das, was betrachtet wird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 smtClean="0"/>
              <a:t>Deutsch</a:t>
            </a:r>
            <a:r>
              <a:rPr lang="de-DE" sz="3600" dirty="0" smtClean="0"/>
              <a:t>: ein Satz-Baustein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 smtClean="0"/>
              <a:t>Informatik</a:t>
            </a:r>
            <a:r>
              <a:rPr lang="de-DE" sz="3600" dirty="0" smtClean="0"/>
              <a:t>: ein Element, das man auf dem Bildschirm sehen kann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5205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 smtClean="0"/>
              <a:t>Verwechsel</a:t>
            </a:r>
            <a:r>
              <a:rPr lang="de-DE" b="1" dirty="0" smtClean="0"/>
              <a:t>-Formen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</a:t>
            </a:r>
            <a:r>
              <a:rPr lang="de-DE" sz="3600" dirty="0" smtClean="0"/>
              <a:t>ie Klasse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073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 smtClean="0"/>
              <a:t>Verwechsel</a:t>
            </a:r>
            <a:r>
              <a:rPr lang="de-DE" b="1" dirty="0" smtClean="0"/>
              <a:t>-Formen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</a:t>
            </a:r>
            <a:r>
              <a:rPr lang="de-DE" sz="3600" dirty="0" smtClean="0"/>
              <a:t>ie Klasse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Alltag: </a:t>
            </a:r>
            <a:r>
              <a:rPr lang="de-DE" sz="3600" dirty="0" smtClean="0"/>
              <a:t>Schulklasse, </a:t>
            </a:r>
            <a:r>
              <a:rPr lang="de-DE" sz="3600" dirty="0" err="1" smtClean="0"/>
              <a:t>Qualtität</a:t>
            </a:r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 smtClean="0"/>
              <a:t>Biologie</a:t>
            </a:r>
            <a:r>
              <a:rPr lang="de-DE" sz="3600" dirty="0" smtClean="0"/>
              <a:t>: Kategorie der Natürlichen Systematik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 smtClean="0"/>
              <a:t>Informatik</a:t>
            </a:r>
            <a:r>
              <a:rPr lang="de-DE" sz="3600" dirty="0" smtClean="0"/>
              <a:t>: Gruppe von Elementen mit gleichen Attributen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996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 smtClean="0"/>
              <a:t>Verwechsel</a:t>
            </a:r>
            <a:r>
              <a:rPr lang="de-DE" b="1" dirty="0" smtClean="0"/>
              <a:t>-Formen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</a:t>
            </a:r>
            <a:r>
              <a:rPr lang="de-DE" sz="3600" dirty="0" smtClean="0"/>
              <a:t>ie Klasse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Alltag: </a:t>
            </a:r>
            <a:r>
              <a:rPr lang="de-DE" sz="3600" dirty="0"/>
              <a:t>Schulklasse, </a:t>
            </a:r>
            <a:r>
              <a:rPr lang="de-DE" sz="3600" dirty="0" err="1"/>
              <a:t>Qualtität</a:t>
            </a:r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Biologie</a:t>
            </a:r>
            <a:r>
              <a:rPr lang="de-DE" sz="3600" dirty="0"/>
              <a:t>: Kategorie der Natürlichen Systematik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Informatik</a:t>
            </a:r>
            <a:r>
              <a:rPr lang="de-DE" sz="3600" dirty="0"/>
              <a:t>: Gruppe von Elementen mit gleichen Attributen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544522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/>
              <a:t>=&gt; </a:t>
            </a:r>
            <a:r>
              <a:rPr lang="de-DE" sz="3600" b="1" dirty="0" smtClean="0"/>
              <a:t>Explizit ansprechen </a:t>
            </a:r>
            <a:r>
              <a:rPr lang="de-DE" sz="3600" b="1" dirty="0"/>
              <a:t>und </a:t>
            </a:r>
            <a:r>
              <a:rPr lang="de-DE" sz="3600" b="1" dirty="0" smtClean="0"/>
              <a:t>ggf. sichern!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8497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Grundschule: ca. 600 Wörter</a:t>
            </a:r>
          </a:p>
          <a:p>
            <a:r>
              <a:rPr lang="de-DE" sz="4000" dirty="0" smtClean="0"/>
              <a:t>Migrations-Hintergrund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5209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Grammatik und </a:t>
            </a:r>
            <a:r>
              <a:rPr lang="de-DE" b="1" dirty="0" err="1" smtClean="0"/>
              <a:t>Ethymologie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7365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Grammatik und </a:t>
            </a:r>
            <a:r>
              <a:rPr lang="de-DE" b="1" dirty="0" err="1" smtClean="0"/>
              <a:t>Ethymologie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Nomen mit Artikel und Plural einführen und sichern, z. B.: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1261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Grammatik und </a:t>
            </a:r>
            <a:r>
              <a:rPr lang="de-DE" b="1" dirty="0" err="1" smtClean="0"/>
              <a:t>Ethymologie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Nomen mit Artikel und Plural einführen und sichern, z. B.: </a:t>
            </a:r>
          </a:p>
          <a:p>
            <a:endParaRPr lang="de-DE" sz="3600" dirty="0" smtClean="0"/>
          </a:p>
          <a:p>
            <a:r>
              <a:rPr lang="de-DE" sz="3600" b="1" dirty="0">
                <a:solidFill>
                  <a:srgbClr val="00B050"/>
                </a:solidFill>
              </a:rPr>
              <a:t>d</a:t>
            </a:r>
            <a:r>
              <a:rPr lang="de-DE" sz="3600" b="1" dirty="0" smtClean="0">
                <a:solidFill>
                  <a:srgbClr val="00B050"/>
                </a:solidFill>
              </a:rPr>
              <a:t>ie Nase, -n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</a:t>
            </a:r>
            <a:r>
              <a:rPr lang="de-DE" sz="3600" b="1" dirty="0" smtClean="0">
                <a:solidFill>
                  <a:srgbClr val="00B050"/>
                </a:solidFill>
              </a:rPr>
              <a:t>ie Speiseröhre, -n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</a:t>
            </a:r>
            <a:r>
              <a:rPr lang="de-DE" sz="3600" b="1" dirty="0" smtClean="0">
                <a:solidFill>
                  <a:srgbClr val="00B050"/>
                </a:solidFill>
              </a:rPr>
              <a:t>er Magen, -“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</a:t>
            </a:r>
            <a:r>
              <a:rPr lang="de-DE" sz="3600" b="1" dirty="0" smtClean="0">
                <a:solidFill>
                  <a:srgbClr val="00B050"/>
                </a:solidFill>
              </a:rPr>
              <a:t>er Darm, -“e</a:t>
            </a: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Grammatik und </a:t>
            </a:r>
            <a:r>
              <a:rPr lang="de-DE" b="1" dirty="0" err="1" smtClean="0"/>
              <a:t>Ethymologie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Nomen mit Artikel und Plural einführen und sichern, z. B.: </a:t>
            </a:r>
          </a:p>
          <a:p>
            <a:endParaRPr lang="de-DE" sz="3600" dirty="0" smtClean="0"/>
          </a:p>
          <a:p>
            <a:r>
              <a:rPr lang="de-DE" sz="3600" b="1" dirty="0">
                <a:solidFill>
                  <a:srgbClr val="00B050"/>
                </a:solidFill>
              </a:rPr>
              <a:t>d</a:t>
            </a:r>
            <a:r>
              <a:rPr lang="de-DE" sz="3600" b="1" dirty="0" smtClean="0">
                <a:solidFill>
                  <a:srgbClr val="00B050"/>
                </a:solidFill>
              </a:rPr>
              <a:t>er Oberschenkel-Knochen, -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</a:t>
            </a:r>
            <a:r>
              <a:rPr lang="de-DE" sz="3600" b="1" dirty="0" smtClean="0">
                <a:solidFill>
                  <a:srgbClr val="00B050"/>
                </a:solidFill>
              </a:rPr>
              <a:t>er Chloroplast, -en </a:t>
            </a:r>
          </a:p>
          <a:p>
            <a:r>
              <a:rPr lang="de-DE" sz="3600" b="1" i="1" dirty="0">
                <a:solidFill>
                  <a:srgbClr val="00B050"/>
                </a:solidFill>
              </a:rPr>
              <a:t>	</a:t>
            </a:r>
            <a:r>
              <a:rPr lang="de-DE" sz="3600" b="1" i="1" dirty="0" smtClean="0">
                <a:solidFill>
                  <a:srgbClr val="00B050"/>
                </a:solidFill>
              </a:rPr>
              <a:t>(</a:t>
            </a:r>
            <a:r>
              <a:rPr lang="de-DE" sz="3600" b="1" i="1" dirty="0" err="1">
                <a:solidFill>
                  <a:srgbClr val="00B050"/>
                </a:solidFill>
              </a:rPr>
              <a:t>chloros</a:t>
            </a:r>
            <a:r>
              <a:rPr lang="de-DE" sz="3600" b="1" i="1" dirty="0">
                <a:solidFill>
                  <a:srgbClr val="00B050"/>
                </a:solidFill>
              </a:rPr>
              <a:t>, griechisch: grün)</a:t>
            </a: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Grammatik und </a:t>
            </a:r>
            <a:r>
              <a:rPr lang="de-DE" b="1" dirty="0" err="1" smtClean="0"/>
              <a:t>Ethymologie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Unregelmäßige Verben mit Imperfekt und Partizip Perfekt einführen und sichern, </a:t>
            </a:r>
          </a:p>
          <a:p>
            <a:r>
              <a:rPr lang="de-DE" sz="3600" dirty="0" smtClean="0"/>
              <a:t>z. B.: </a:t>
            </a:r>
          </a:p>
          <a:p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30862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Grammatik und </a:t>
            </a:r>
            <a:r>
              <a:rPr lang="de-DE" b="1" dirty="0" err="1" smtClean="0"/>
              <a:t>Ethymologie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Unregelmäßige Verben mit Imperfekt und Partizip Perfekt einführen und sichern, </a:t>
            </a:r>
          </a:p>
          <a:p>
            <a:r>
              <a:rPr lang="de-DE" sz="3600" dirty="0" smtClean="0"/>
              <a:t>z. B.: </a:t>
            </a:r>
          </a:p>
          <a:p>
            <a:endParaRPr lang="de-DE" sz="3600" dirty="0" smtClean="0"/>
          </a:p>
          <a:p>
            <a:r>
              <a:rPr lang="de-DE" sz="3600" b="1" dirty="0" smtClean="0">
                <a:solidFill>
                  <a:srgbClr val="00B050"/>
                </a:solidFill>
              </a:rPr>
              <a:t>erlöschen, erlischt, erloschen</a:t>
            </a:r>
          </a:p>
          <a:p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Rechtschreibung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dirty="0" smtClean="0"/>
              <a:t>bei </a:t>
            </a:r>
            <a:r>
              <a:rPr lang="de-DE" sz="3200" dirty="0"/>
              <a:t>neu eingeführten Alltags- und Fachbegriffen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das Enzym, -e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die </a:t>
            </a:r>
            <a:r>
              <a:rPr lang="de-DE" sz="3600" b="1" dirty="0" err="1">
                <a:solidFill>
                  <a:srgbClr val="00B050"/>
                </a:solidFill>
              </a:rPr>
              <a:t>Vacuole</a:t>
            </a:r>
            <a:r>
              <a:rPr lang="de-DE" sz="3600" b="1" dirty="0">
                <a:solidFill>
                  <a:srgbClr val="00B050"/>
                </a:solidFill>
              </a:rPr>
              <a:t>, -n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das Schienbein, -e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	</a:t>
            </a:r>
            <a:r>
              <a:rPr lang="de-DE" sz="3600" b="1" dirty="0" smtClean="0">
                <a:solidFill>
                  <a:srgbClr val="00B050"/>
                </a:solidFill>
              </a:rPr>
              <a:t>die Kapillare, -n </a:t>
            </a:r>
            <a:endParaRPr lang="de-DE" sz="3600" b="1" dirty="0">
              <a:solidFill>
                <a:srgbClr val="00B050"/>
              </a:solidFill>
            </a:endParaRPr>
          </a:p>
          <a:p>
            <a:r>
              <a:rPr lang="de-DE" sz="3600" b="1" dirty="0" err="1" smtClean="0">
                <a:solidFill>
                  <a:schemeClr val="bg1"/>
                </a:solidFill>
              </a:rPr>
              <a:t>un</a:t>
            </a:r>
            <a:endParaRPr lang="de-DE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Rechtschreibung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dirty="0" smtClean="0"/>
              <a:t>bei </a:t>
            </a:r>
            <a:r>
              <a:rPr lang="de-DE" sz="3200" dirty="0"/>
              <a:t>neu eingeführten Alltags- und Fachbegriffen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das Enzym, -e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die </a:t>
            </a:r>
            <a:r>
              <a:rPr lang="de-DE" sz="3600" b="1" dirty="0" err="1">
                <a:solidFill>
                  <a:srgbClr val="00B050"/>
                </a:solidFill>
              </a:rPr>
              <a:t>Vacuole</a:t>
            </a:r>
            <a:r>
              <a:rPr lang="de-DE" sz="3600" b="1" dirty="0">
                <a:solidFill>
                  <a:srgbClr val="00B050"/>
                </a:solidFill>
              </a:rPr>
              <a:t>, -n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das Schienbein, -e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	</a:t>
            </a:r>
            <a:r>
              <a:rPr lang="de-DE" sz="3600" b="1" dirty="0" smtClean="0">
                <a:solidFill>
                  <a:srgbClr val="00B050"/>
                </a:solidFill>
              </a:rPr>
              <a:t>die Kapillare, -n </a:t>
            </a:r>
            <a:endParaRPr lang="de-DE" sz="3600" b="1" dirty="0">
              <a:solidFill>
                <a:srgbClr val="00B050"/>
              </a:solidFill>
            </a:endParaRPr>
          </a:p>
          <a:p>
            <a:r>
              <a:rPr lang="de-DE" sz="3600" b="1" dirty="0" smtClean="0"/>
              <a:t>„Was kann man da falsch schreiben?“</a:t>
            </a:r>
            <a:r>
              <a:rPr lang="de-DE" sz="3600" b="1" dirty="0">
                <a:solidFill>
                  <a:srgbClr val="00B050"/>
                </a:solidFill>
              </a:rPr>
              <a:t>	</a:t>
            </a:r>
            <a:endParaRPr lang="de-DE" sz="2400" b="1" dirty="0" smtClean="0"/>
          </a:p>
          <a:p>
            <a:r>
              <a:rPr lang="de-DE" sz="3600" b="1" dirty="0" smtClean="0"/>
              <a:t>Explizit besprechen und sichern! </a:t>
            </a:r>
            <a:r>
              <a:rPr lang="de-DE" sz="3600" b="1" dirty="0" err="1" smtClean="0">
                <a:solidFill>
                  <a:schemeClr val="bg1"/>
                </a:solidFill>
              </a:rPr>
              <a:t>evan</a:t>
            </a: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Methodenwerkzeuge einsetzen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Wortliste:</a:t>
            </a:r>
          </a:p>
          <a:p>
            <a:endParaRPr lang="de-DE" sz="36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 smtClean="0"/>
              <a:t>Fachbegriffe sind noch unsicher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 smtClean="0"/>
              <a:t>Alltagssprache reicht nicht aus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603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 5 Mikroskopie 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6" y="313526"/>
            <a:ext cx="2094108" cy="17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 5 Mikroskopie 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763"/>
            <a:ext cx="2031450" cy="17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A 5 Mikroskopie 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73" y="351925"/>
            <a:ext cx="2131048" cy="17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A 5 Mikroskopie A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49" y="316038"/>
            <a:ext cx="1984738" cy="17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299695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/>
              <a:t>Zwiebelhäutchen mikroskopieren</a:t>
            </a:r>
            <a:r>
              <a:rPr lang="de-DE" sz="4000" dirty="0" smtClean="0">
                <a:solidFill>
                  <a:schemeClr val="bg1"/>
                </a:solidFill>
              </a:rPr>
              <a:t>: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Grundschule: ca. 600 Wörter</a:t>
            </a:r>
          </a:p>
          <a:p>
            <a:r>
              <a:rPr lang="de-DE" sz="4000" dirty="0" smtClean="0"/>
              <a:t>Migrations-Hintergrund</a:t>
            </a:r>
          </a:p>
          <a:p>
            <a:r>
              <a:rPr lang="de-DE" sz="4000" dirty="0" smtClean="0"/>
              <a:t>Nicht nur Gymnasiasten kommen ans Gymnasium.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6616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 5 Mikroskopie 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6" y="313526"/>
            <a:ext cx="2094108" cy="17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 5 Mikroskopie 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763"/>
            <a:ext cx="2031450" cy="17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A 5 Mikroskopie 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73" y="351925"/>
            <a:ext cx="2131048" cy="17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A 5 Mikroskopie A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49" y="316038"/>
            <a:ext cx="1984738" cy="17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2996952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/>
              <a:t>Zwiebelhäutchen mikroskopieren:</a:t>
            </a:r>
          </a:p>
          <a:p>
            <a:pPr algn="ctr"/>
            <a:endParaRPr lang="de-DE" dirty="0" smtClean="0"/>
          </a:p>
          <a:p>
            <a:pPr marL="571500" indent="-571500">
              <a:buFontTx/>
              <a:buChar char="-"/>
            </a:pPr>
            <a:r>
              <a:rPr lang="de-DE" sz="4000" dirty="0" smtClean="0"/>
              <a:t>Anordnung beschreiben</a:t>
            </a:r>
          </a:p>
          <a:p>
            <a:r>
              <a:rPr lang="de-DE" sz="4000" dirty="0" smtClean="0"/>
              <a:t>-    Aussehen beschreiben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2635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 5 Mikroskopie 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6" y="313526"/>
            <a:ext cx="2094108" cy="17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 5 Mikroskopie 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763"/>
            <a:ext cx="2031450" cy="17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A 5 Mikroskopie 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73" y="351925"/>
            <a:ext cx="2131048" cy="17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A 5 Mikroskopie A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49" y="316038"/>
            <a:ext cx="1984738" cy="17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68261" y="2276872"/>
            <a:ext cx="8340243" cy="37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800" b="1" dirty="0" smtClean="0"/>
              <a:t>Wortliste projizieren</a:t>
            </a:r>
          </a:p>
          <a:p>
            <a:pPr>
              <a:spcAft>
                <a:spcPts val="1000"/>
              </a:spcAft>
            </a:pPr>
            <a:r>
              <a:rPr lang="de-DE" sz="2800" dirty="0" smtClean="0"/>
              <a:t>rund</a:t>
            </a:r>
            <a:r>
              <a:rPr lang="de-DE" sz="2800" dirty="0"/>
              <a:t>: </a:t>
            </a:r>
            <a:r>
              <a:rPr lang="de-DE" sz="2800" dirty="0" smtClean="0"/>
              <a:t>kreisrund</a:t>
            </a:r>
            <a:r>
              <a:rPr lang="de-DE" sz="2800" dirty="0"/>
              <a:t>, oval ...</a:t>
            </a:r>
          </a:p>
          <a:p>
            <a:pPr>
              <a:spcAft>
                <a:spcPts val="1000"/>
              </a:spcAft>
            </a:pPr>
            <a:r>
              <a:rPr lang="de-DE" sz="2800" dirty="0" smtClean="0"/>
              <a:t>eckig</a:t>
            </a:r>
            <a:r>
              <a:rPr lang="de-DE" sz="2800" dirty="0"/>
              <a:t>: </a:t>
            </a:r>
            <a:r>
              <a:rPr lang="de-DE" sz="2800" dirty="0" smtClean="0"/>
              <a:t>dreieckig</a:t>
            </a:r>
            <a:r>
              <a:rPr lang="de-DE" sz="2800" dirty="0"/>
              <a:t>, viereckig, fünfeckig, sechseckig ...</a:t>
            </a:r>
          </a:p>
          <a:p>
            <a:pPr>
              <a:spcAft>
                <a:spcPts val="1000"/>
              </a:spcAft>
            </a:pPr>
            <a:r>
              <a:rPr lang="de-DE" sz="2800" dirty="0" smtClean="0"/>
              <a:t>länglich</a:t>
            </a:r>
            <a:r>
              <a:rPr lang="de-DE" sz="2800" dirty="0"/>
              <a:t>, quadratisch, unregelmäßig geformt ...</a:t>
            </a:r>
          </a:p>
          <a:p>
            <a:pPr>
              <a:spcAft>
                <a:spcPts val="1000"/>
              </a:spcAft>
            </a:pPr>
            <a:r>
              <a:rPr lang="de-DE" sz="2800" dirty="0" smtClean="0"/>
              <a:t>eng </a:t>
            </a:r>
            <a:r>
              <a:rPr lang="de-DE" sz="2800" dirty="0"/>
              <a:t>zusammen, mit kleinen oder mit großen </a:t>
            </a:r>
            <a:r>
              <a:rPr lang="de-DE" sz="2800" dirty="0" smtClean="0"/>
              <a:t>Zwischen-räumen </a:t>
            </a:r>
            <a:r>
              <a:rPr lang="de-DE" sz="2800" dirty="0"/>
              <a:t>...</a:t>
            </a:r>
          </a:p>
          <a:p>
            <a:pPr>
              <a:spcAft>
                <a:spcPts val="1000"/>
              </a:spcAft>
            </a:pPr>
            <a:r>
              <a:rPr lang="de-DE" sz="2800" dirty="0" smtClean="0"/>
              <a:t>durcheinander</a:t>
            </a:r>
            <a:r>
              <a:rPr lang="de-DE" sz="2800" dirty="0"/>
              <a:t>, alle in gleicher Richtung ...</a:t>
            </a:r>
          </a:p>
        </p:txBody>
      </p:sp>
    </p:spTree>
    <p:extLst>
      <p:ext uri="{BB962C8B-B14F-4D97-AF65-F5344CB8AC3E}">
        <p14:creationId xmlns:p14="http://schemas.microsoft.com/office/powerpoint/2010/main" val="34044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Methodenwerkzeuge einsetzen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Satzgeländer:</a:t>
            </a:r>
          </a:p>
          <a:p>
            <a:endParaRPr lang="de-DE" sz="36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 smtClean="0"/>
              <a:t>Grammatische Struktur ist zu komplex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850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</a:t>
            </a:r>
            <a:r>
              <a:rPr lang="de-DE" sz="3600" dirty="0" smtClean="0"/>
              <a:t>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275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</a:t>
            </a:r>
            <a:r>
              <a:rPr lang="de-DE" sz="3600" dirty="0" smtClean="0"/>
              <a:t>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</a:t>
            </a:r>
            <a:r>
              <a:rPr lang="de-DE" sz="3600" b="1" dirty="0" smtClean="0">
                <a:solidFill>
                  <a:srgbClr val="00B050"/>
                </a:solidFill>
              </a:rPr>
              <a:t>länger das </a:t>
            </a:r>
            <a:r>
              <a:rPr lang="de-DE" sz="3600" b="1" dirty="0">
                <a:solidFill>
                  <a:srgbClr val="00B050"/>
                </a:solidFill>
              </a:rPr>
              <a:t>Wasser </a:t>
            </a:r>
            <a:r>
              <a:rPr lang="de-DE" sz="3600" b="1" dirty="0" smtClean="0">
                <a:solidFill>
                  <a:srgbClr val="00B050"/>
                </a:solidFill>
              </a:rPr>
              <a:t>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</a:t>
            </a:r>
            <a:r>
              <a:rPr lang="de-DE" sz="3600" b="1" dirty="0" smtClean="0">
                <a:solidFill>
                  <a:srgbClr val="00B050"/>
                </a:solidFill>
              </a:rPr>
              <a:t>höher ist seine Temperatur.“</a:t>
            </a:r>
          </a:p>
          <a:p>
            <a:pPr>
              <a:spcAft>
                <a:spcPts val="1200"/>
              </a:spcAft>
            </a:pPr>
            <a:endParaRPr lang="de-DE" sz="16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wärmer das Wasser ist,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weniger Sauerstoff kann sich darin lösen.“</a:t>
            </a: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</a:t>
            </a:r>
            <a:r>
              <a:rPr lang="de-DE" sz="3600" dirty="0" smtClean="0"/>
              <a:t>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</a:t>
            </a:r>
            <a:r>
              <a:rPr lang="de-DE" sz="3600" b="1" dirty="0" smtClean="0">
                <a:solidFill>
                  <a:srgbClr val="00B050"/>
                </a:solidFill>
              </a:rPr>
              <a:t>länger das </a:t>
            </a:r>
            <a:r>
              <a:rPr lang="de-DE" sz="3600" b="1" dirty="0">
                <a:solidFill>
                  <a:srgbClr val="00B050"/>
                </a:solidFill>
              </a:rPr>
              <a:t>Wasser </a:t>
            </a:r>
            <a:r>
              <a:rPr lang="de-DE" sz="3600" b="1" dirty="0" smtClean="0">
                <a:solidFill>
                  <a:srgbClr val="00B050"/>
                </a:solidFill>
              </a:rPr>
              <a:t>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</a:t>
            </a:r>
            <a:r>
              <a:rPr lang="de-DE" sz="3600" b="1" dirty="0" smtClean="0">
                <a:solidFill>
                  <a:srgbClr val="00B050"/>
                </a:solidFill>
              </a:rPr>
              <a:t>höher ist seine Temperatur.“</a:t>
            </a:r>
          </a:p>
          <a:p>
            <a:pPr>
              <a:spcAft>
                <a:spcPts val="1200"/>
              </a:spcAft>
            </a:pPr>
            <a:endParaRPr lang="de-DE" sz="800" b="1" dirty="0">
              <a:solidFill>
                <a:srgbClr val="00B05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de-DE" sz="4000" b="1" dirty="0" smtClean="0">
                <a:solidFill>
                  <a:srgbClr val="FF0000"/>
                </a:solidFill>
              </a:rPr>
              <a:t>Stets die gleiche Formulierung! </a:t>
            </a:r>
          </a:p>
          <a:p>
            <a:pPr algn="ctr">
              <a:spcAft>
                <a:spcPts val="1200"/>
              </a:spcAft>
            </a:pPr>
            <a:r>
              <a:rPr lang="de-DE" sz="4000" b="1" dirty="0" smtClean="0">
                <a:solidFill>
                  <a:srgbClr val="FF0000"/>
                </a:solidFill>
              </a:rPr>
              <a:t>Keine </a:t>
            </a:r>
            <a:r>
              <a:rPr lang="de-DE" sz="4000" b="1" dirty="0">
                <a:solidFill>
                  <a:srgbClr val="FF0000"/>
                </a:solidFill>
              </a:rPr>
              <a:t>Alternativen verwenden wie „</a:t>
            </a:r>
            <a:r>
              <a:rPr lang="de-DE" sz="4000" b="1" dirty="0" err="1">
                <a:solidFill>
                  <a:srgbClr val="FF0000"/>
                </a:solidFill>
              </a:rPr>
              <a:t>umso</a:t>
            </a:r>
            <a:r>
              <a:rPr lang="de-DE" sz="4000" b="1" dirty="0">
                <a:solidFill>
                  <a:srgbClr val="FF0000"/>
                </a:solidFill>
              </a:rPr>
              <a:t>-desto“, „</a:t>
            </a:r>
            <a:r>
              <a:rPr lang="de-DE" sz="4000" b="1" dirty="0" err="1">
                <a:solidFill>
                  <a:srgbClr val="FF0000"/>
                </a:solidFill>
              </a:rPr>
              <a:t>umso-umso</a:t>
            </a:r>
            <a:r>
              <a:rPr lang="de-DE" sz="4000" b="1" dirty="0">
                <a:solidFill>
                  <a:srgbClr val="FF0000"/>
                </a:solidFill>
              </a:rPr>
              <a:t>“ usw.</a:t>
            </a: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</a:t>
            </a:r>
            <a:r>
              <a:rPr lang="de-DE" sz="3600" dirty="0" smtClean="0"/>
              <a:t>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</a:t>
            </a:r>
            <a:r>
              <a:rPr lang="de-DE" sz="3600" b="1" dirty="0" smtClean="0">
                <a:solidFill>
                  <a:srgbClr val="00B050"/>
                </a:solidFill>
              </a:rPr>
              <a:t>länger das </a:t>
            </a:r>
            <a:r>
              <a:rPr lang="de-DE" sz="3600" b="1" dirty="0">
                <a:solidFill>
                  <a:srgbClr val="00B050"/>
                </a:solidFill>
              </a:rPr>
              <a:t>Wasser </a:t>
            </a:r>
            <a:r>
              <a:rPr lang="de-DE" sz="3600" b="1" dirty="0" smtClean="0">
                <a:solidFill>
                  <a:srgbClr val="00B050"/>
                </a:solidFill>
              </a:rPr>
              <a:t>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</a:t>
            </a:r>
            <a:r>
              <a:rPr lang="de-DE" sz="3600" b="1" dirty="0" smtClean="0">
                <a:solidFill>
                  <a:srgbClr val="00B050"/>
                </a:solidFill>
              </a:rPr>
              <a:t>höher ist seine Temperatur.“</a:t>
            </a:r>
          </a:p>
          <a:p>
            <a:pPr>
              <a:spcAft>
                <a:spcPts val="1200"/>
              </a:spcAft>
            </a:pPr>
            <a:endParaRPr lang="de-DE" sz="800" b="1" dirty="0">
              <a:solidFill>
                <a:srgbClr val="00B05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de-DE" sz="4000" b="1" dirty="0"/>
              <a:t>JE ist die unabhängige Variable,</a:t>
            </a:r>
          </a:p>
          <a:p>
            <a:pPr algn="ctr">
              <a:spcAft>
                <a:spcPts val="1200"/>
              </a:spcAft>
            </a:pPr>
            <a:r>
              <a:rPr lang="de-DE" sz="4000" b="1" dirty="0"/>
              <a:t>DESTO ist die abhängige Variable.</a:t>
            </a: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</a:t>
            </a:r>
            <a:r>
              <a:rPr lang="de-DE" sz="3600" dirty="0" smtClean="0"/>
              <a:t>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</a:t>
            </a:r>
            <a:r>
              <a:rPr lang="de-DE" sz="3600" b="1" dirty="0" smtClean="0">
                <a:solidFill>
                  <a:srgbClr val="00B050"/>
                </a:solidFill>
              </a:rPr>
              <a:t>länger das </a:t>
            </a:r>
            <a:r>
              <a:rPr lang="de-DE" sz="3600" b="1" dirty="0">
                <a:solidFill>
                  <a:srgbClr val="00B050"/>
                </a:solidFill>
              </a:rPr>
              <a:t>Wasser </a:t>
            </a:r>
            <a:r>
              <a:rPr lang="de-DE" sz="3600" b="1" dirty="0" smtClean="0">
                <a:solidFill>
                  <a:srgbClr val="00B050"/>
                </a:solidFill>
              </a:rPr>
              <a:t>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</a:t>
            </a:r>
            <a:r>
              <a:rPr lang="de-DE" sz="3600" b="1" dirty="0" smtClean="0">
                <a:solidFill>
                  <a:srgbClr val="00B050"/>
                </a:solidFill>
              </a:rPr>
              <a:t>höher ist seine Temperatur.“</a:t>
            </a:r>
          </a:p>
          <a:p>
            <a:pPr>
              <a:spcAft>
                <a:spcPts val="1200"/>
              </a:spcAft>
            </a:pPr>
            <a:endParaRPr lang="de-DE" sz="800" b="1" dirty="0">
              <a:solidFill>
                <a:srgbClr val="00B05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de-DE" sz="4000" b="1" dirty="0"/>
              <a:t>JE ist die unabhängige Variable,</a:t>
            </a:r>
          </a:p>
          <a:p>
            <a:pPr algn="ctr">
              <a:spcAft>
                <a:spcPts val="1200"/>
              </a:spcAft>
            </a:pPr>
            <a:r>
              <a:rPr lang="de-DE" sz="4000" b="1" dirty="0"/>
              <a:t>DESTO ist die abhängige Variable</a:t>
            </a:r>
            <a:r>
              <a:rPr lang="de-DE" sz="4000" b="1" dirty="0" smtClean="0"/>
              <a:t>.</a:t>
            </a:r>
          </a:p>
          <a:p>
            <a:pPr algn="ctr">
              <a:spcAft>
                <a:spcPts val="1200"/>
              </a:spcAft>
            </a:pPr>
            <a:r>
              <a:rPr lang="de-DE" sz="4000" b="1" dirty="0" smtClean="0">
                <a:solidFill>
                  <a:srgbClr val="00B050"/>
                </a:solidFill>
              </a:rPr>
              <a:t>=&gt; Führt zur Diagramm-Arbeit!</a:t>
            </a:r>
            <a:endParaRPr lang="de-DE" sz="40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</a:t>
            </a:r>
            <a:r>
              <a:rPr lang="de-DE" sz="3600" dirty="0" smtClean="0"/>
              <a:t>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i="1" dirty="0" smtClean="0"/>
              <a:t>„Die Schülerinnen und Schüler …</a:t>
            </a:r>
          </a:p>
          <a:p>
            <a:pPr>
              <a:spcAft>
                <a:spcPts val="1200"/>
              </a:spcAft>
            </a:pPr>
            <a:r>
              <a:rPr lang="de-DE" sz="3600" b="1" i="1" dirty="0" smtClean="0"/>
              <a:t>… </a:t>
            </a:r>
            <a:r>
              <a:rPr lang="de-DE" sz="3600" i="1" dirty="0" smtClean="0"/>
              <a:t>beschreiben </a:t>
            </a:r>
            <a:r>
              <a:rPr lang="de-DE" sz="3600" i="1" dirty="0"/>
              <a:t>in Fachsprache Beziehungen zwischen mehreren Fakten in richtigem Kausalzusammenhang (z. B. </a:t>
            </a:r>
            <a:r>
              <a:rPr lang="de-DE" sz="3600" b="1" i="1" dirty="0"/>
              <a:t>je-desto-Beziehungen</a:t>
            </a:r>
            <a:r>
              <a:rPr lang="de-DE" sz="3600" i="1" dirty="0" smtClean="0"/>
              <a:t>).“ [6. Klasse </a:t>
            </a:r>
            <a:r>
              <a:rPr lang="de-DE" sz="3600" i="1" dirty="0" err="1" smtClean="0"/>
              <a:t>LehrplanPLUS</a:t>
            </a:r>
            <a:r>
              <a:rPr lang="de-DE" sz="3600" i="1" dirty="0" smtClean="0"/>
              <a:t>]</a:t>
            </a:r>
            <a:endParaRPr lang="de-DE" sz="3600" b="1" i="1" dirty="0"/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</a:t>
            </a:r>
            <a:r>
              <a:rPr lang="de-DE" sz="3600" dirty="0" smtClean="0"/>
              <a:t>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3844" y="2564904"/>
            <a:ext cx="7922612" cy="32008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 smtClean="0"/>
              <a:t>aus </a:t>
            </a:r>
            <a:r>
              <a:rPr lang="de-DE" sz="3200" b="1" dirty="0" err="1" smtClean="0"/>
              <a:t>LerNT</a:t>
            </a:r>
            <a:r>
              <a:rPr lang="de-DE" sz="3200" b="1" dirty="0" smtClean="0"/>
              <a:t> 2017:</a:t>
            </a:r>
          </a:p>
          <a:p>
            <a:r>
              <a:rPr lang="de-DE" sz="3200" b="1" dirty="0"/>
              <a:t>Formuliere einen „Je-desto-Satz“, der den im Diagramm erkennbaren Zusammenhang beschreibt, und </a:t>
            </a:r>
            <a:r>
              <a:rPr lang="de-DE" sz="3200" b="1" dirty="0" smtClean="0"/>
              <a:t>stelle </a:t>
            </a:r>
            <a:r>
              <a:rPr lang="de-DE" sz="3200" b="1" dirty="0"/>
              <a:t>eine begründete Vermutung über die Ursache des </a:t>
            </a:r>
            <a:r>
              <a:rPr lang="de-DE" sz="3200" b="1" dirty="0" smtClean="0"/>
              <a:t>beschrie-</a:t>
            </a:r>
            <a:r>
              <a:rPr lang="de-DE" sz="3200" b="1" dirty="0" err="1" smtClean="0"/>
              <a:t>benen</a:t>
            </a:r>
            <a:r>
              <a:rPr lang="de-DE" sz="3200" b="1" dirty="0" smtClean="0"/>
              <a:t> </a:t>
            </a:r>
            <a:r>
              <a:rPr lang="de-DE" sz="3200" b="1" dirty="0"/>
              <a:t>Fischsterbens im Sommer auf!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054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Aft>
                <a:spcPts val="1200"/>
              </a:spcAft>
              <a:buNone/>
            </a:pPr>
            <a:r>
              <a:rPr lang="de-DE" sz="3600" dirty="0" smtClean="0"/>
              <a:t>	„</a:t>
            </a:r>
            <a:r>
              <a:rPr lang="de-DE" sz="3600" dirty="0"/>
              <a:t>Struktur“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„Funktion“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„diverse Aspekte“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„Rumpf“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„Gliedmaßen“</a:t>
            </a:r>
          </a:p>
          <a:p>
            <a:pPr marL="0" indent="0">
              <a:buNone/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533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</a:t>
            </a:r>
            <a:r>
              <a:rPr lang="de-DE" sz="3600" dirty="0" smtClean="0"/>
              <a:t>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3844" y="2564904"/>
            <a:ext cx="7922612" cy="36933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 smtClean="0"/>
              <a:t>aus </a:t>
            </a:r>
            <a:r>
              <a:rPr lang="de-DE" sz="3200" b="1" dirty="0" err="1" smtClean="0"/>
              <a:t>LerNT</a:t>
            </a:r>
            <a:r>
              <a:rPr lang="de-DE" sz="3200" b="1" dirty="0" smtClean="0"/>
              <a:t> 2017:</a:t>
            </a:r>
          </a:p>
          <a:p>
            <a:r>
              <a:rPr lang="de-DE" sz="3200" b="1" dirty="0"/>
              <a:t>Formuliere einen „Je-desto-Satz“, der den im Diagramm erkennbaren Zusammenhang beschreibt, und </a:t>
            </a:r>
            <a:r>
              <a:rPr lang="de-DE" sz="3200" b="1" dirty="0" smtClean="0"/>
              <a:t>stelle </a:t>
            </a:r>
            <a:r>
              <a:rPr lang="de-DE" sz="3200" b="1" dirty="0"/>
              <a:t>eine begründete Vermutung über die Ursache des </a:t>
            </a:r>
            <a:r>
              <a:rPr lang="de-DE" sz="3200" b="1" dirty="0" smtClean="0"/>
              <a:t>beschrie-</a:t>
            </a:r>
            <a:r>
              <a:rPr lang="de-DE" sz="3200" b="1" dirty="0" err="1" smtClean="0"/>
              <a:t>benen</a:t>
            </a:r>
            <a:r>
              <a:rPr lang="de-DE" sz="3200" b="1" dirty="0" smtClean="0"/>
              <a:t> </a:t>
            </a:r>
            <a:r>
              <a:rPr lang="de-DE" sz="3200" b="1" dirty="0"/>
              <a:t>Fischsterbens im Sommer auf</a:t>
            </a:r>
            <a:r>
              <a:rPr lang="de-DE" sz="32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de-DE" sz="3200" b="1" i="1" dirty="0" smtClean="0">
                <a:solidFill>
                  <a:srgbClr val="FF0000"/>
                </a:solidFill>
              </a:rPr>
              <a:t>Duden: Imperativ mit Punkt, nicht Rufzeichen</a:t>
            </a:r>
            <a:endParaRPr lang="de-DE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</a:t>
            </a:r>
            <a:r>
              <a:rPr lang="de-DE" sz="3600" dirty="0" smtClean="0"/>
              <a:t>Nachweise:</a:t>
            </a:r>
          </a:p>
        </p:txBody>
      </p:sp>
    </p:spTree>
    <p:extLst>
      <p:ext uri="{BB962C8B-B14F-4D97-AF65-F5344CB8AC3E}">
        <p14:creationId xmlns:p14="http://schemas.microsoft.com/office/powerpoint/2010/main" val="20526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</a:t>
            </a:r>
            <a:r>
              <a:rPr lang="de-DE" sz="3600" dirty="0" smtClean="0"/>
              <a:t>Nachweise:</a:t>
            </a:r>
          </a:p>
          <a:p>
            <a:pPr>
              <a:spcAft>
                <a:spcPts val="1200"/>
              </a:spcAft>
            </a:pPr>
            <a:endParaRPr lang="de-DE" sz="4800" b="1" dirty="0"/>
          </a:p>
          <a:p>
            <a:pPr>
              <a:spcAft>
                <a:spcPts val="1200"/>
              </a:spcAft>
            </a:pPr>
            <a:endParaRPr lang="de-DE" sz="3600" dirty="0" smtClean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 smtClean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</a:t>
            </a:r>
            <a:r>
              <a:rPr lang="de-DE" sz="3600" b="1" dirty="0" smtClean="0">
                <a:solidFill>
                  <a:srgbClr val="00B050"/>
                </a:solidFill>
              </a:rPr>
              <a:t>.“</a:t>
            </a: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</a:t>
            </a:r>
            <a:r>
              <a:rPr lang="de-DE" sz="3600" dirty="0" smtClean="0"/>
              <a:t>Nachweise:</a:t>
            </a:r>
          </a:p>
          <a:p>
            <a:pPr>
              <a:spcAft>
                <a:spcPts val="1200"/>
              </a:spcAft>
            </a:pPr>
            <a:r>
              <a:rPr lang="de-DE" sz="4800" b="1" dirty="0" smtClean="0"/>
              <a:t>VA</a:t>
            </a:r>
          </a:p>
          <a:p>
            <a:pPr>
              <a:spcAft>
                <a:spcPts val="1200"/>
              </a:spcAft>
            </a:pPr>
            <a:endParaRPr lang="de-DE" sz="2800" b="1" dirty="0"/>
          </a:p>
          <a:p>
            <a:pPr>
              <a:spcAft>
                <a:spcPts val="1200"/>
              </a:spcAft>
            </a:pPr>
            <a:endParaRPr lang="de-DE" sz="4800" b="1" dirty="0"/>
          </a:p>
          <a:p>
            <a:pPr>
              <a:spcAft>
                <a:spcPts val="1200"/>
              </a:spcAft>
            </a:pPr>
            <a:endParaRPr lang="de-DE" sz="3600" dirty="0" smtClean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 smtClean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</a:t>
            </a:r>
            <a:r>
              <a:rPr lang="de-DE" sz="3600" b="1" dirty="0" smtClean="0">
                <a:solidFill>
                  <a:srgbClr val="00B050"/>
                </a:solidFill>
              </a:rPr>
              <a:t>.“</a:t>
            </a: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</a:t>
            </a:r>
            <a:r>
              <a:rPr lang="de-DE" sz="3600" dirty="0" smtClean="0"/>
              <a:t>Nachweise:</a:t>
            </a:r>
          </a:p>
          <a:p>
            <a:pPr>
              <a:spcAft>
                <a:spcPts val="1200"/>
              </a:spcAft>
            </a:pPr>
            <a:r>
              <a:rPr lang="de-DE" sz="4800" b="1" dirty="0" smtClean="0"/>
              <a:t>VA</a:t>
            </a:r>
          </a:p>
          <a:p>
            <a:pPr>
              <a:spcAft>
                <a:spcPts val="1200"/>
              </a:spcAft>
            </a:pPr>
            <a:endParaRPr lang="de-DE" sz="2800" b="1" dirty="0"/>
          </a:p>
          <a:p>
            <a:pPr>
              <a:spcAft>
                <a:spcPts val="1200"/>
              </a:spcAft>
            </a:pPr>
            <a:r>
              <a:rPr lang="de-DE" sz="4800" b="1" dirty="0" smtClean="0"/>
              <a:t>B</a:t>
            </a:r>
          </a:p>
          <a:p>
            <a:pPr>
              <a:spcAft>
                <a:spcPts val="1200"/>
              </a:spcAft>
            </a:pPr>
            <a:endParaRPr lang="de-DE" b="1" dirty="0"/>
          </a:p>
          <a:p>
            <a:pPr>
              <a:spcAft>
                <a:spcPts val="1200"/>
              </a:spcAft>
            </a:pPr>
            <a:endParaRPr lang="de-DE" sz="4800" b="1" dirty="0"/>
          </a:p>
          <a:p>
            <a:pPr>
              <a:spcAft>
                <a:spcPts val="1200"/>
              </a:spcAft>
            </a:pPr>
            <a:endParaRPr lang="de-DE" sz="3600" dirty="0" smtClean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 smtClean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</a:t>
            </a:r>
            <a:r>
              <a:rPr lang="de-DE" sz="3600" b="1" dirty="0" smtClean="0">
                <a:solidFill>
                  <a:srgbClr val="00B050"/>
                </a:solidFill>
              </a:rPr>
              <a:t>.“</a:t>
            </a: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</a:t>
            </a:r>
            <a:r>
              <a:rPr lang="de-DE" sz="3600" dirty="0" smtClean="0"/>
              <a:t>Nachweise:</a:t>
            </a:r>
          </a:p>
          <a:p>
            <a:pPr>
              <a:spcAft>
                <a:spcPts val="1200"/>
              </a:spcAft>
            </a:pPr>
            <a:r>
              <a:rPr lang="de-DE" sz="4800" b="1" dirty="0" smtClean="0"/>
              <a:t>VA</a:t>
            </a:r>
          </a:p>
          <a:p>
            <a:pPr>
              <a:spcAft>
                <a:spcPts val="1200"/>
              </a:spcAft>
            </a:pPr>
            <a:endParaRPr lang="de-DE" sz="2800" b="1" dirty="0"/>
          </a:p>
          <a:p>
            <a:pPr>
              <a:spcAft>
                <a:spcPts val="1200"/>
              </a:spcAft>
            </a:pPr>
            <a:r>
              <a:rPr lang="de-DE" sz="4800" b="1" dirty="0" smtClean="0"/>
              <a:t>B</a:t>
            </a:r>
          </a:p>
          <a:p>
            <a:pPr>
              <a:spcAft>
                <a:spcPts val="1200"/>
              </a:spcAft>
            </a:pPr>
            <a:endParaRPr lang="de-DE" b="1" dirty="0"/>
          </a:p>
          <a:p>
            <a:pPr>
              <a:spcAft>
                <a:spcPts val="1200"/>
              </a:spcAft>
            </a:pPr>
            <a:r>
              <a:rPr lang="de-DE" sz="4800" b="1" dirty="0" smtClean="0"/>
              <a:t>E</a:t>
            </a:r>
            <a:endParaRPr lang="de-DE" sz="4800" b="1" dirty="0"/>
          </a:p>
          <a:p>
            <a:pPr>
              <a:spcAft>
                <a:spcPts val="1200"/>
              </a:spcAft>
            </a:pPr>
            <a:endParaRPr lang="de-DE" sz="3600" dirty="0" smtClean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 smtClean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</a:t>
            </a:r>
            <a:r>
              <a:rPr lang="de-DE" sz="3600" b="1" dirty="0" smtClean="0">
                <a:solidFill>
                  <a:srgbClr val="00B050"/>
                </a:solidFill>
              </a:rPr>
              <a:t>.“</a:t>
            </a: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</a:t>
            </a:r>
            <a:r>
              <a:rPr lang="de-DE" sz="3600" dirty="0" smtClean="0"/>
              <a:t>Nachweise: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r>
              <a:rPr lang="de-DE" sz="3600" dirty="0" smtClean="0"/>
              <a:t>4 obligate Nachweis-Reaktionen in der </a:t>
            </a:r>
          </a:p>
          <a:p>
            <a:pPr>
              <a:spcAft>
                <a:spcPts val="1200"/>
              </a:spcAft>
            </a:pPr>
            <a:r>
              <a:rPr lang="de-DE" sz="3600" dirty="0" smtClean="0"/>
              <a:t>5. Klasse!</a:t>
            </a: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1076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</a:t>
            </a:r>
            <a:r>
              <a:rPr lang="de-DE" sz="3600" dirty="0" smtClean="0"/>
              <a:t>Nachweise: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r>
              <a:rPr lang="de-DE" sz="3600" dirty="0"/>
              <a:t>4 obligate Nachweis-Reaktionen in der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5. Klasse!</a:t>
            </a:r>
          </a:p>
          <a:p>
            <a:pPr>
              <a:spcAft>
                <a:spcPts val="1200"/>
              </a:spcAft>
            </a:pPr>
            <a:r>
              <a:rPr lang="de-DE" sz="3600" dirty="0" smtClean="0"/>
              <a:t>Sehr schwieriger Satzbau!</a:t>
            </a: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1881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Satzbau entspricht Inhalt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</a:t>
            </a:r>
            <a:r>
              <a:rPr lang="de-DE" sz="3600" dirty="0" smtClean="0"/>
              <a:t>Nachweise: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r>
              <a:rPr lang="de-DE" sz="3600" dirty="0"/>
              <a:t>4 obligate Nachweis-Reaktionen in der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5. Klasse!</a:t>
            </a:r>
          </a:p>
          <a:p>
            <a:pPr>
              <a:spcAft>
                <a:spcPts val="1200"/>
              </a:spcAft>
            </a:pPr>
            <a:r>
              <a:rPr lang="de-DE" sz="3600" dirty="0" smtClean="0"/>
              <a:t>Sehr schwieriger Satzbau!</a:t>
            </a:r>
          </a:p>
          <a:p>
            <a:r>
              <a:rPr lang="de-DE" sz="3600" dirty="0" smtClean="0"/>
              <a:t>=&gt;   	</a:t>
            </a:r>
            <a:r>
              <a:rPr lang="de-DE" sz="3600" b="1" dirty="0" smtClean="0"/>
              <a:t>Früh damit anfangen! </a:t>
            </a:r>
          </a:p>
          <a:p>
            <a:pPr>
              <a:spcAft>
                <a:spcPts val="1200"/>
              </a:spcAft>
            </a:pPr>
            <a:r>
              <a:rPr lang="de-DE" sz="3600" dirty="0" smtClean="0"/>
              <a:t>	</a:t>
            </a:r>
            <a:r>
              <a:rPr lang="de-DE" sz="3600" dirty="0"/>
              <a:t> (</a:t>
            </a:r>
            <a:r>
              <a:rPr lang="de-DE" sz="3600" dirty="0" smtClean="0"/>
              <a:t>Oktober/November)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055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240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pPr marL="457200" lvl="1" indent="0">
              <a:spcAft>
                <a:spcPts val="1200"/>
              </a:spcAft>
              <a:buNone/>
            </a:pPr>
            <a:r>
              <a:rPr lang="de-DE" sz="3600" dirty="0" smtClean="0"/>
              <a:t>	„</a:t>
            </a:r>
            <a:r>
              <a:rPr lang="de-DE" sz="3600" dirty="0"/>
              <a:t>Struktur“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„Funktion“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„diverse Aspekte“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„Rumpf“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„Gliedmaßen“</a:t>
            </a:r>
          </a:p>
          <a:p>
            <a:pPr marL="0" indent="0">
              <a:buNone/>
            </a:pPr>
            <a:endParaRPr lang="de-DE" sz="4000" dirty="0"/>
          </a:p>
        </p:txBody>
      </p:sp>
      <p:sp>
        <p:nvSpPr>
          <p:cNvPr id="4" name="Textfeld 3"/>
          <p:cNvSpPr txBox="1"/>
          <p:nvPr/>
        </p:nvSpPr>
        <p:spPr>
          <a:xfrm>
            <a:off x="5652120" y="1628800"/>
            <a:ext cx="2952328" cy="452431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Hohes Sprachniveau!</a:t>
            </a:r>
          </a:p>
          <a:p>
            <a:endParaRPr lang="de-DE" sz="3200" b="1" dirty="0"/>
          </a:p>
          <a:p>
            <a:r>
              <a:rPr lang="de-DE" sz="3200" b="1" dirty="0" smtClean="0"/>
              <a:t>Solche Begriffe liebevoll inszeniert einführen, erklären, im Heft sichern.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4352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Was ist Jura?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708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Was ist Jura?</a:t>
            </a:r>
          </a:p>
          <a:p>
            <a:r>
              <a:rPr lang="de-DE" sz="4000" dirty="0"/>
              <a:t>	</a:t>
            </a:r>
            <a:r>
              <a:rPr lang="de-DE" sz="4000" dirty="0" smtClean="0"/>
              <a:t>	Jura-Zeit</a:t>
            </a:r>
          </a:p>
          <a:p>
            <a:r>
              <a:rPr lang="de-DE" sz="4000" dirty="0"/>
              <a:t>	</a:t>
            </a:r>
            <a:r>
              <a:rPr lang="de-DE" sz="4000" dirty="0" smtClean="0"/>
              <a:t>	Jura-Gestein</a:t>
            </a:r>
          </a:p>
          <a:p>
            <a:r>
              <a:rPr lang="de-DE" sz="4000" dirty="0"/>
              <a:t>	</a:t>
            </a:r>
            <a:r>
              <a:rPr lang="de-DE" sz="4000" dirty="0" smtClean="0"/>
              <a:t>	Jura-Gebirge</a:t>
            </a:r>
          </a:p>
          <a:p>
            <a:r>
              <a:rPr lang="de-DE" sz="4000" dirty="0"/>
              <a:t>	</a:t>
            </a:r>
            <a:r>
              <a:rPr lang="de-DE" sz="4000" dirty="0" smtClean="0"/>
              <a:t>	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2737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Was ist Jura?</a:t>
            </a:r>
          </a:p>
          <a:p>
            <a:r>
              <a:rPr lang="de-DE" sz="4000" dirty="0"/>
              <a:t>	</a:t>
            </a:r>
            <a:r>
              <a:rPr lang="de-DE" sz="4000" dirty="0" smtClean="0"/>
              <a:t>	Jura-Zeit</a:t>
            </a:r>
          </a:p>
          <a:p>
            <a:r>
              <a:rPr lang="de-DE" sz="4000" dirty="0"/>
              <a:t>	</a:t>
            </a:r>
            <a:r>
              <a:rPr lang="de-DE" sz="4000" dirty="0" smtClean="0"/>
              <a:t>	Jura-Gestein</a:t>
            </a:r>
          </a:p>
          <a:p>
            <a:r>
              <a:rPr lang="de-DE" sz="4000" dirty="0"/>
              <a:t>	</a:t>
            </a:r>
            <a:r>
              <a:rPr lang="de-DE" sz="4000" dirty="0" smtClean="0"/>
              <a:t>	Jura-Gebirge</a:t>
            </a:r>
          </a:p>
          <a:p>
            <a:r>
              <a:rPr lang="de-DE" sz="4000" dirty="0"/>
              <a:t>	</a:t>
            </a:r>
            <a:r>
              <a:rPr lang="de-DE" sz="4000" dirty="0" smtClean="0"/>
              <a:t>	Rechtswesen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6653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=&gt; Fachbegriffe nicht verkürzen, sondern die Kategorie anhängen!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5746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=&gt; Fachbegriffe nicht verkürzen, sondern die Kategorie anhängen!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3024247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4000" b="1" dirty="0" smtClean="0">
                <a:solidFill>
                  <a:srgbClr val="00B050"/>
                </a:solidFill>
              </a:rPr>
              <a:t>Beuger-Muskel, </a:t>
            </a:r>
            <a:r>
              <a:rPr lang="de-DE" sz="4000" b="1" dirty="0">
                <a:solidFill>
                  <a:srgbClr val="00B050"/>
                </a:solidFill>
              </a:rPr>
              <a:t>Strecker-Muskel</a:t>
            </a:r>
          </a:p>
          <a:p>
            <a:pPr>
              <a:spcAft>
                <a:spcPts val="1200"/>
              </a:spcAft>
            </a:pPr>
            <a:r>
              <a:rPr lang="de-DE" sz="4000" dirty="0" smtClean="0">
                <a:solidFill>
                  <a:srgbClr val="00B050"/>
                </a:solidFill>
              </a:rPr>
              <a:t>(funktionale Begriffe; Bizeps </a:t>
            </a:r>
            <a:r>
              <a:rPr lang="de-DE" sz="4000" dirty="0">
                <a:solidFill>
                  <a:srgbClr val="00B050"/>
                </a:solidFill>
              </a:rPr>
              <a:t>und Trizeps allenfalls </a:t>
            </a:r>
            <a:r>
              <a:rPr lang="de-DE" sz="4000" dirty="0" smtClean="0">
                <a:solidFill>
                  <a:srgbClr val="00B050"/>
                </a:solidFill>
              </a:rPr>
              <a:t>zusätzlich</a:t>
            </a:r>
            <a:r>
              <a:rPr lang="de-DE" sz="4000" dirty="0">
                <a:solidFill>
                  <a:srgbClr val="00B050"/>
                </a:solidFill>
              </a:rPr>
              <a:t>)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185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5. Klasse: Energie-Begriff</a:t>
            </a:r>
          </a:p>
        </p:txBody>
      </p:sp>
    </p:spTree>
    <p:extLst>
      <p:ext uri="{BB962C8B-B14F-4D97-AF65-F5344CB8AC3E}">
        <p14:creationId xmlns:p14="http://schemas.microsoft.com/office/powerpoint/2010/main" val="38080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 smtClean="0">
                <a:solidFill>
                  <a:srgbClr val="FF0000"/>
                </a:solidFill>
              </a:rPr>
              <a:t>Nicht</a:t>
            </a:r>
            <a:r>
              <a:rPr lang="de-DE" sz="4000" dirty="0" smtClean="0">
                <a:solidFill>
                  <a:srgbClr val="FF0000"/>
                </a:solidFill>
              </a:rPr>
              <a:t>: Wärme, Bewegung, Licht</a:t>
            </a:r>
          </a:p>
        </p:txBody>
      </p:sp>
    </p:spTree>
    <p:extLst>
      <p:ext uri="{BB962C8B-B14F-4D97-AF65-F5344CB8AC3E}">
        <p14:creationId xmlns:p14="http://schemas.microsoft.com/office/powerpoint/2010/main" val="39418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 smtClean="0">
                <a:solidFill>
                  <a:srgbClr val="FF0000"/>
                </a:solidFill>
              </a:rPr>
              <a:t>Nicht</a:t>
            </a:r>
            <a:r>
              <a:rPr lang="de-DE" sz="4000" dirty="0" smtClean="0">
                <a:solidFill>
                  <a:srgbClr val="FF0000"/>
                </a:solidFill>
              </a:rPr>
              <a:t>: Wärme, Bewegung, Licht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</a:t>
            </a:r>
            <a:r>
              <a:rPr lang="de-DE" sz="4000" b="1" dirty="0" smtClean="0">
                <a:solidFill>
                  <a:srgbClr val="00B050"/>
                </a:solidFill>
              </a:rPr>
              <a:t>ondern</a:t>
            </a:r>
            <a:r>
              <a:rPr lang="de-DE" sz="4000" dirty="0" smtClean="0">
                <a:solidFill>
                  <a:srgbClr val="00B050"/>
                </a:solidFill>
              </a:rPr>
              <a:t>: Wärme-Energie, Bewegungs-Energie, Licht-Energie, elektrische Energie</a:t>
            </a:r>
          </a:p>
        </p:txBody>
      </p:sp>
    </p:spTree>
    <p:extLst>
      <p:ext uri="{BB962C8B-B14F-4D97-AF65-F5344CB8AC3E}">
        <p14:creationId xmlns:p14="http://schemas.microsoft.com/office/powerpoint/2010/main" val="32007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 smtClean="0">
                <a:solidFill>
                  <a:srgbClr val="FF0000"/>
                </a:solidFill>
              </a:rPr>
              <a:t>Nicht</a:t>
            </a:r>
            <a:r>
              <a:rPr lang="de-DE" sz="4000" dirty="0" smtClean="0">
                <a:solidFill>
                  <a:srgbClr val="FF0000"/>
                </a:solidFill>
              </a:rPr>
              <a:t>: Wärme, Bewegung, Licht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</a:t>
            </a:r>
            <a:r>
              <a:rPr lang="de-DE" sz="4000" b="1" dirty="0" smtClean="0">
                <a:solidFill>
                  <a:srgbClr val="00B050"/>
                </a:solidFill>
              </a:rPr>
              <a:t>ondern</a:t>
            </a:r>
            <a:r>
              <a:rPr lang="de-DE" sz="4000" dirty="0" smtClean="0">
                <a:solidFill>
                  <a:srgbClr val="00B050"/>
                </a:solidFill>
              </a:rPr>
              <a:t>: Wärme-Energie, Bewegungs-Energie, Licht-Energie, elektrische Energie, chemische Energie</a:t>
            </a:r>
          </a:p>
        </p:txBody>
      </p:sp>
    </p:spTree>
    <p:extLst>
      <p:ext uri="{BB962C8B-B14F-4D97-AF65-F5344CB8AC3E}">
        <p14:creationId xmlns:p14="http://schemas.microsoft.com/office/powerpoint/2010/main" val="29745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 smtClean="0">
                <a:solidFill>
                  <a:srgbClr val="FF0000"/>
                </a:solidFill>
              </a:rPr>
              <a:t>Nicht</a:t>
            </a:r>
            <a:r>
              <a:rPr lang="de-DE" sz="4000" dirty="0" smtClean="0">
                <a:solidFill>
                  <a:srgbClr val="FF0000"/>
                </a:solidFill>
              </a:rPr>
              <a:t>: Wärme, Bewegung, Licht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</a:t>
            </a:r>
            <a:r>
              <a:rPr lang="de-DE" sz="4000" b="1" dirty="0" smtClean="0">
                <a:solidFill>
                  <a:srgbClr val="00B050"/>
                </a:solidFill>
              </a:rPr>
              <a:t>ondern</a:t>
            </a:r>
            <a:r>
              <a:rPr lang="de-DE" sz="4000" dirty="0" smtClean="0">
                <a:solidFill>
                  <a:srgbClr val="00B050"/>
                </a:solidFill>
              </a:rPr>
              <a:t>: Wärme-Energie, Bewegungs-Energie, Licht-Energie, elektrische Energie, chemische Energie, Zell-Energie</a:t>
            </a:r>
          </a:p>
        </p:txBody>
      </p:sp>
    </p:spTree>
    <p:extLst>
      <p:ext uri="{BB962C8B-B14F-4D97-AF65-F5344CB8AC3E}">
        <p14:creationId xmlns:p14="http://schemas.microsoft.com/office/powerpoint/2010/main" val="19368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412776"/>
            <a:ext cx="7272808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 smtClean="0"/>
              <a:t>aus </a:t>
            </a:r>
            <a:r>
              <a:rPr lang="de-DE" sz="2800" b="1" dirty="0" err="1" smtClean="0"/>
              <a:t>LerNT</a:t>
            </a:r>
            <a:r>
              <a:rPr lang="de-DE" sz="2800" b="1" dirty="0" smtClean="0"/>
              <a:t> 2017:</a:t>
            </a:r>
          </a:p>
          <a:p>
            <a:r>
              <a:rPr lang="de-DE" sz="2800" b="1" dirty="0"/>
              <a:t>Erkläre auf der Grundlage der Voraussetzungen für die Photosynthese das unterschiedliche Wachstum der beiden Keimlinge ab dem 6. Tag im obigen Versuch!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800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6</a:t>
            </a:r>
            <a:r>
              <a:rPr lang="de-DE" sz="4000" dirty="0" smtClean="0"/>
              <a:t>. Klasse: Vogelflug</a:t>
            </a:r>
          </a:p>
          <a:p>
            <a:endParaRPr lang="de-DE" sz="4000" dirty="0"/>
          </a:p>
          <a:p>
            <a:r>
              <a:rPr lang="de-DE" sz="4000" b="1" dirty="0" smtClean="0">
                <a:solidFill>
                  <a:srgbClr val="FF0000"/>
                </a:solidFill>
              </a:rPr>
              <a:t>Nicht</a:t>
            </a:r>
            <a:r>
              <a:rPr lang="de-DE" sz="4000" dirty="0" smtClean="0">
                <a:solidFill>
                  <a:srgbClr val="FF0000"/>
                </a:solidFill>
              </a:rPr>
              <a:t>: Auftrieb, Gewicht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</a:t>
            </a:r>
            <a:r>
              <a:rPr lang="de-DE" sz="4000" b="1" dirty="0" smtClean="0">
                <a:solidFill>
                  <a:srgbClr val="00B050"/>
                </a:solidFill>
              </a:rPr>
              <a:t>ondern</a:t>
            </a:r>
            <a:r>
              <a:rPr lang="de-DE" sz="4000" dirty="0" smtClean="0">
                <a:solidFill>
                  <a:srgbClr val="00B050"/>
                </a:solidFill>
              </a:rPr>
              <a:t>: Auftriebs-Kraft, Gewichts-Kraft</a:t>
            </a:r>
          </a:p>
        </p:txBody>
      </p:sp>
    </p:spTree>
    <p:extLst>
      <p:ext uri="{BB962C8B-B14F-4D97-AF65-F5344CB8AC3E}">
        <p14:creationId xmlns:p14="http://schemas.microsoft.com/office/powerpoint/2010/main" val="24413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6</a:t>
            </a:r>
            <a:r>
              <a:rPr lang="de-DE" sz="4000" dirty="0" smtClean="0"/>
              <a:t>. Klasse: Vogelflug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6624736" cy="3240360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5144"/>
            <a:ext cx="1440160" cy="10081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16016" y="2711822"/>
            <a:ext cx="248427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B050"/>
                </a:solidFill>
              </a:rPr>
              <a:t>d</a:t>
            </a:r>
            <a:r>
              <a:rPr lang="de-DE" sz="3200" dirty="0" smtClean="0">
                <a:solidFill>
                  <a:srgbClr val="00B050"/>
                </a:solidFill>
              </a:rPr>
              <a:t>ie Auftriebs-Kraft</a:t>
            </a:r>
            <a:endParaRPr lang="de-DE" sz="3200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44008" y="4725144"/>
            <a:ext cx="194421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</a:t>
            </a:r>
            <a:r>
              <a:rPr lang="de-DE" sz="3200" dirty="0" smtClean="0">
                <a:solidFill>
                  <a:srgbClr val="0000FF"/>
                </a:solidFill>
              </a:rPr>
              <a:t>ie Gewichts-Kraft</a:t>
            </a:r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1844824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 smtClean="0"/>
              <a:t>Fachbegriffe nicht zu stark verkürzen!</a:t>
            </a:r>
            <a:r>
              <a:rPr lang="de-DE" sz="3200" b="1" dirty="0">
                <a:solidFill>
                  <a:srgbClr val="00B050"/>
                </a:solidFill>
              </a:rPr>
              <a:t>	</a:t>
            </a:r>
            <a:endParaRPr lang="de-DE" sz="3200" b="1" dirty="0" smtClean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endParaRPr lang="de-DE" sz="3200" b="1" dirty="0" smtClean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b="1" dirty="0" smtClean="0">
                <a:solidFill>
                  <a:srgbClr val="00B050"/>
                </a:solidFill>
              </a:rPr>
              <a:t>	</a:t>
            </a:r>
            <a:r>
              <a:rPr lang="de-DE" sz="3600" b="1" dirty="0" smtClean="0">
                <a:solidFill>
                  <a:srgbClr val="00B050"/>
                </a:solidFill>
              </a:rPr>
              <a:t>Sauerstoff-Teilchen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B050"/>
                </a:solidFill>
              </a:rPr>
              <a:t>	</a:t>
            </a:r>
            <a:r>
              <a:rPr lang="de-DE" sz="3600" b="1" dirty="0" smtClean="0">
                <a:solidFill>
                  <a:srgbClr val="00B050"/>
                </a:solidFill>
              </a:rPr>
              <a:t>Sauerstoff-Atom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</a:t>
            </a:r>
            <a:r>
              <a:rPr lang="de-DE" sz="3600" b="1" dirty="0" smtClean="0">
                <a:solidFill>
                  <a:srgbClr val="00B050"/>
                </a:solidFill>
              </a:rPr>
              <a:t>Sauerstoff-Molekül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</a:t>
            </a:r>
            <a:r>
              <a:rPr lang="de-DE" sz="3600" b="1" dirty="0" smtClean="0">
                <a:solidFill>
                  <a:srgbClr val="00B050"/>
                </a:solidFill>
              </a:rPr>
              <a:t>Sauerstoff-Gas</a:t>
            </a:r>
          </a:p>
          <a:p>
            <a:pPr algn="ctr">
              <a:spcAft>
                <a:spcPts val="1200"/>
              </a:spcAft>
            </a:pP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12160" y="2924944"/>
            <a:ext cx="1656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0" b="1" dirty="0">
                <a:solidFill>
                  <a:srgbClr val="FF0000"/>
                </a:solidFill>
              </a:rPr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3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1844824"/>
            <a:ext cx="77048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 smtClean="0"/>
              <a:t>Fachbegriffe nicht zu stark verkürzen!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000" dirty="0" smtClean="0">
                <a:solidFill>
                  <a:srgbClr val="FF0000"/>
                </a:solidFill>
              </a:rPr>
              <a:t>„Pflanzen benötigen Stickstoff als Nährstoff.“</a:t>
            </a:r>
            <a:r>
              <a:rPr lang="de-DE" sz="4000" dirty="0">
                <a:solidFill>
                  <a:srgbClr val="FF0000"/>
                </a:solidFill>
              </a:rPr>
              <a:t>	</a:t>
            </a:r>
            <a:endParaRPr lang="de-DE" sz="4000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de-DE" sz="3200" b="1" dirty="0" smtClean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b="1" dirty="0" smtClean="0">
                <a:solidFill>
                  <a:srgbClr val="00B050"/>
                </a:solidFill>
              </a:rPr>
              <a:t>	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5409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Kategorisieren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1844824"/>
            <a:ext cx="77048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 smtClean="0"/>
              <a:t>Fachbegriffe nicht zu stark verkürzen!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000" dirty="0" smtClean="0">
                <a:solidFill>
                  <a:srgbClr val="FF0000"/>
                </a:solidFill>
              </a:rPr>
              <a:t>„</a:t>
            </a:r>
            <a:r>
              <a:rPr lang="de-DE" sz="4000" strike="sngStrike" dirty="0" smtClean="0">
                <a:solidFill>
                  <a:srgbClr val="FF0000"/>
                </a:solidFill>
              </a:rPr>
              <a:t>Pflanzen benötigen Stickstoff als Nährstoff.</a:t>
            </a:r>
            <a:r>
              <a:rPr lang="de-DE" sz="4000" dirty="0" smtClean="0">
                <a:solidFill>
                  <a:srgbClr val="FF0000"/>
                </a:solidFill>
              </a:rPr>
              <a:t>“</a:t>
            </a:r>
            <a:r>
              <a:rPr lang="de-DE" sz="4000" dirty="0">
                <a:solidFill>
                  <a:srgbClr val="FF0000"/>
                </a:solidFill>
              </a:rPr>
              <a:t>	</a:t>
            </a:r>
            <a:endParaRPr lang="de-DE" sz="4000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000" dirty="0" smtClean="0">
                <a:solidFill>
                  <a:srgbClr val="00B050"/>
                </a:solidFill>
              </a:rPr>
              <a:t>„Pflanzen benötigen Stickstoff-Salze, um Pflanzen-Stoffe aufbauen zu können.“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1959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Der Bindestrich hilft sicherlich!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Lange Komposita sind v. a. für </a:t>
            </a:r>
            <a:r>
              <a:rPr lang="de-DE" sz="4000" dirty="0" err="1" smtClean="0"/>
              <a:t>Auslän</a:t>
            </a:r>
            <a:r>
              <a:rPr lang="de-DE" sz="4000" dirty="0" smtClean="0"/>
              <a:t>-der schwer zu lesen. Der Bindestrich hilft, das Wort zu gliedern.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5545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Der Bindestrich hilft sicherlich!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Lange Komposita sind v. a. für </a:t>
            </a:r>
            <a:r>
              <a:rPr lang="de-DE" sz="4000" dirty="0" err="1" smtClean="0"/>
              <a:t>Auslän</a:t>
            </a:r>
            <a:r>
              <a:rPr lang="de-DE" sz="4000" dirty="0" smtClean="0"/>
              <a:t>-der schwer zu lesen. Der Bindestrich hilft, das Wort zu gliedern:</a:t>
            </a:r>
          </a:p>
          <a:p>
            <a:endParaRPr lang="de-DE" sz="2000" dirty="0" smtClean="0"/>
          </a:p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Spindelfaseransatzstelle</a:t>
            </a:r>
          </a:p>
          <a:p>
            <a:pPr algn="ctr"/>
            <a:r>
              <a:rPr lang="de-DE" sz="4000" b="1" dirty="0" smtClean="0">
                <a:solidFill>
                  <a:srgbClr val="00B050"/>
                </a:solidFill>
              </a:rPr>
              <a:t>Spindelfaser-Ansatzstelle</a:t>
            </a:r>
            <a:endParaRPr lang="de-DE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Der Bindestrich hilft sicherlich!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Der Bindestrich zeigt die Kategorie deutlich an:</a:t>
            </a:r>
          </a:p>
          <a:p>
            <a:endParaRPr lang="de-DE" sz="2000" dirty="0" smtClean="0"/>
          </a:p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Zellenergie, </a:t>
            </a:r>
            <a:r>
              <a:rPr lang="de-DE" sz="4000" b="1" dirty="0" err="1" smtClean="0">
                <a:solidFill>
                  <a:srgbClr val="FF0000"/>
                </a:solidFill>
              </a:rPr>
              <a:t>Beugermuskel</a:t>
            </a:r>
            <a:endParaRPr lang="de-DE" sz="40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4000" b="1" dirty="0" smtClean="0">
                <a:solidFill>
                  <a:srgbClr val="00B050"/>
                </a:solidFill>
              </a:rPr>
              <a:t>Zell-Energie</a:t>
            </a:r>
            <a:r>
              <a:rPr lang="de-DE" sz="4000" b="1" dirty="0">
                <a:solidFill>
                  <a:srgbClr val="00B050"/>
                </a:solidFill>
              </a:rPr>
              <a:t>, </a:t>
            </a:r>
            <a:r>
              <a:rPr lang="de-DE" sz="4000" b="1" dirty="0" smtClean="0">
                <a:solidFill>
                  <a:srgbClr val="00B050"/>
                </a:solidFill>
              </a:rPr>
              <a:t>Beuger-Muskel</a:t>
            </a:r>
            <a:endParaRPr lang="de-DE" sz="4000" b="1" dirty="0">
              <a:solidFill>
                <a:srgbClr val="00B050"/>
              </a:solidFill>
            </a:endParaRP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3901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Der Bindestrich hilft sicherlich!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</a:t>
            </a:r>
            <a:r>
              <a:rPr lang="de-DE" sz="4000" b="1" dirty="0" smtClean="0">
                <a:solidFill>
                  <a:srgbClr val="FF0000"/>
                </a:solidFill>
              </a:rPr>
              <a:t>ie Hühnerei ?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Der Bindestrich hilft sicherlich!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</a:t>
            </a:r>
            <a:r>
              <a:rPr lang="de-DE" sz="4000" b="1" dirty="0" smtClean="0">
                <a:solidFill>
                  <a:srgbClr val="FF0000"/>
                </a:solidFill>
              </a:rPr>
              <a:t>ie Hühnerei 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</a:t>
            </a:r>
            <a:r>
              <a:rPr lang="de-DE" sz="4000" b="1" dirty="0" smtClean="0">
                <a:solidFill>
                  <a:srgbClr val="00B050"/>
                </a:solidFill>
              </a:rPr>
              <a:t>as Hühner-Ei !</a:t>
            </a:r>
            <a:endParaRPr lang="de-DE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Adressatengerechte Sprache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412776"/>
            <a:ext cx="7272808" cy="45550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 smtClean="0"/>
              <a:t>aus </a:t>
            </a:r>
            <a:r>
              <a:rPr lang="de-DE" sz="2800" b="1" dirty="0" err="1" smtClean="0"/>
              <a:t>LerNT</a:t>
            </a:r>
            <a:r>
              <a:rPr lang="de-DE" sz="2800" b="1" dirty="0" smtClean="0"/>
              <a:t> 2017:</a:t>
            </a:r>
          </a:p>
          <a:p>
            <a:r>
              <a:rPr lang="de-DE" sz="2800" b="1" dirty="0"/>
              <a:t>Erkläre auf der Grundlage der Voraussetzungen für die Photosynthese das unterschiedliche Wachstum der beiden Keimlinge ab dem 6. Tag im obigen Versuch</a:t>
            </a:r>
            <a:r>
              <a:rPr lang="de-DE" sz="2800" b="1" dirty="0" smtClean="0"/>
              <a:t>!</a:t>
            </a:r>
          </a:p>
          <a:p>
            <a:endParaRPr lang="de-DE" sz="2800" b="1" dirty="0"/>
          </a:p>
          <a:p>
            <a:r>
              <a:rPr lang="de-DE" sz="2800" b="1" dirty="0" smtClean="0">
                <a:solidFill>
                  <a:srgbClr val="FF0000"/>
                </a:solidFill>
              </a:rPr>
              <a:t>Auch im Zusammenhang ist die Aufgaben-stellung kaum </a:t>
            </a:r>
            <a:r>
              <a:rPr lang="de-DE" sz="2800" b="1" dirty="0" err="1" smtClean="0">
                <a:solidFill>
                  <a:srgbClr val="FF0000"/>
                </a:solidFill>
              </a:rPr>
              <a:t>erfassbar</a:t>
            </a:r>
            <a:r>
              <a:rPr lang="de-DE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de-DE" sz="2800" b="1" dirty="0" smtClean="0">
                <a:solidFill>
                  <a:srgbClr val="FF0000"/>
                </a:solidFill>
              </a:rPr>
              <a:t>=&gt; In eine kindgerechte grammatikalische Form bringen.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Der Bindestrich hilft sicherlich!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de-DE" sz="4000" b="1" dirty="0" smtClean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die Zellsaft-</a:t>
            </a:r>
            <a:r>
              <a:rPr lang="de-DE" sz="4000" b="1" dirty="0" err="1">
                <a:solidFill>
                  <a:srgbClr val="00B050"/>
                </a:solidFill>
              </a:rPr>
              <a:t>Vacuole</a:t>
            </a:r>
            <a:r>
              <a:rPr lang="de-DE" sz="4000" b="1" dirty="0">
                <a:solidFill>
                  <a:srgbClr val="00B050"/>
                </a:solidFill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das Linien-Diagramm</a:t>
            </a: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die Iod-Lösung</a:t>
            </a: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die Photosynthese-Rate</a:t>
            </a:r>
          </a:p>
        </p:txBody>
      </p:sp>
    </p:spTree>
    <p:extLst>
      <p:ext uri="{BB962C8B-B14F-4D97-AF65-F5344CB8AC3E}">
        <p14:creationId xmlns:p14="http://schemas.microsoft.com/office/powerpoint/2010/main" val="42177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Operatoren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Operatoren sorgen für Klarheit in der Aufgabenstellung, wenn …</a:t>
            </a:r>
            <a:endParaRPr lang="de-DE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Operatoren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Operatoren sorgen für Klarheit in der Aufgabenstellung, wenn …</a:t>
            </a:r>
          </a:p>
          <a:p>
            <a:endParaRPr lang="de-DE" sz="2000" dirty="0" smtClean="0"/>
          </a:p>
          <a:p>
            <a:r>
              <a:rPr lang="de-DE" sz="4000" dirty="0" smtClean="0"/>
              <a:t>… sie korrekt eingesetzt werden.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6940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Operatoren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Operatoren sorgen für Klarheit in der Aufgabenstellung, wenn …</a:t>
            </a:r>
          </a:p>
          <a:p>
            <a:endParaRPr lang="de-DE" sz="2000" dirty="0" smtClean="0"/>
          </a:p>
          <a:p>
            <a:r>
              <a:rPr lang="de-DE" sz="4000" dirty="0" smtClean="0"/>
              <a:t>… sie korrekt eingesetzt werden.</a:t>
            </a:r>
          </a:p>
          <a:p>
            <a:endParaRPr lang="de-DE" sz="4000" dirty="0"/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„Definiere das Auge.“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„Erläutere die Iod-Probe.“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Operatoren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Operatoren sorgen für Klarheit in der Aufgabenstellung, wenn …</a:t>
            </a:r>
          </a:p>
          <a:p>
            <a:endParaRPr lang="de-DE" sz="2000" dirty="0" smtClean="0"/>
          </a:p>
          <a:p>
            <a:r>
              <a:rPr lang="de-DE" sz="4000" dirty="0" smtClean="0"/>
              <a:t>… sie korrekt eingesetzt werden.</a:t>
            </a:r>
          </a:p>
          <a:p>
            <a:endParaRPr lang="de-DE" sz="4000" dirty="0"/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„</a:t>
            </a:r>
            <a:r>
              <a:rPr lang="de-DE" sz="4000" strike="sngStrike" dirty="0" smtClean="0">
                <a:solidFill>
                  <a:srgbClr val="FF0000"/>
                </a:solidFill>
              </a:rPr>
              <a:t>Definiere das Auge</a:t>
            </a:r>
            <a:r>
              <a:rPr lang="de-DE" sz="4000" dirty="0" smtClean="0">
                <a:solidFill>
                  <a:srgbClr val="FF0000"/>
                </a:solidFill>
              </a:rPr>
              <a:t>.“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„</a:t>
            </a:r>
            <a:r>
              <a:rPr lang="de-DE" sz="4000" strike="sngStrike" dirty="0" smtClean="0">
                <a:solidFill>
                  <a:srgbClr val="FF0000"/>
                </a:solidFill>
              </a:rPr>
              <a:t>Erläutere die Iod-Probe</a:t>
            </a:r>
            <a:r>
              <a:rPr lang="de-DE" sz="4000" dirty="0" smtClean="0">
                <a:solidFill>
                  <a:srgbClr val="FF0000"/>
                </a:solidFill>
              </a:rPr>
              <a:t>.“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Operatoren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Operatoren sorgen für Klarheit in der Aufgabenstellung, wenn …</a:t>
            </a:r>
          </a:p>
          <a:p>
            <a:endParaRPr lang="de-DE" sz="2000" dirty="0" smtClean="0"/>
          </a:p>
          <a:p>
            <a:r>
              <a:rPr lang="de-DE" sz="4000" dirty="0" smtClean="0"/>
              <a:t>… der Schüler weiß, was sie bedeuten.</a:t>
            </a:r>
          </a:p>
        </p:txBody>
      </p:sp>
    </p:spTree>
    <p:extLst>
      <p:ext uri="{BB962C8B-B14F-4D97-AF65-F5344CB8AC3E}">
        <p14:creationId xmlns:p14="http://schemas.microsoft.com/office/powerpoint/2010/main" val="10868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Operatoren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Operatoren sorgen für Klarheit in der Aufgabenstellung, wenn …</a:t>
            </a:r>
          </a:p>
          <a:p>
            <a:endParaRPr lang="de-DE" sz="2000" dirty="0" smtClean="0"/>
          </a:p>
          <a:p>
            <a:r>
              <a:rPr lang="de-DE" sz="4000" dirty="0" smtClean="0"/>
              <a:t>… der Schüler weiß, was sie bedeuten.</a:t>
            </a:r>
          </a:p>
          <a:p>
            <a:endParaRPr lang="de-DE" sz="4000" dirty="0"/>
          </a:p>
          <a:p>
            <a:r>
              <a:rPr lang="de-DE" sz="4000" dirty="0" smtClean="0"/>
              <a:t>=&gt; Explizit einführen, sichern und wiederholt einüben!</a:t>
            </a:r>
          </a:p>
        </p:txBody>
      </p:sp>
    </p:spTree>
    <p:extLst>
      <p:ext uri="{BB962C8B-B14F-4D97-AF65-F5344CB8AC3E}">
        <p14:creationId xmlns:p14="http://schemas.microsoft.com/office/powerpoint/2010/main" val="30501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Operatoren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Unterstufe:</a:t>
            </a:r>
          </a:p>
          <a:p>
            <a:endParaRPr lang="de-DE" sz="2000" dirty="0"/>
          </a:p>
          <a:p>
            <a:r>
              <a:rPr lang="de-DE" sz="4000" dirty="0" smtClean="0"/>
              <a:t>Eine sorgfältige Auswahl an „Aufgaben-wörtern“!</a:t>
            </a:r>
          </a:p>
        </p:txBody>
      </p:sp>
    </p:spTree>
    <p:extLst>
      <p:ext uri="{BB962C8B-B14F-4D97-AF65-F5344CB8AC3E}">
        <p14:creationId xmlns:p14="http://schemas.microsoft.com/office/powerpoint/2010/main" val="9479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Grafik 12" descr="Mikrosk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41" y="3861048"/>
            <a:ext cx="1935163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3"/>
          <p:cNvSpPr txBox="1">
            <a:spLocks noChangeArrowheads="1"/>
          </p:cNvSpPr>
          <p:nvPr/>
        </p:nvSpPr>
        <p:spPr bwMode="auto">
          <a:xfrm>
            <a:off x="2344738" y="2557463"/>
            <a:ext cx="2217737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57200" y="24304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457200" y="548680"/>
            <a:ext cx="82743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 </a:t>
            </a:r>
            <a:r>
              <a:rPr lang="de-DE" sz="2400" b="1" dirty="0" smtClean="0"/>
              <a:t>Nenn</a:t>
            </a:r>
            <a:r>
              <a:rPr lang="de-DE" sz="2400" dirty="0" smtClean="0"/>
              <a:t> die Teile einer Pflanzenzelle, die eine Tierzelle nicht hat.</a:t>
            </a:r>
          </a:p>
          <a:p>
            <a:endParaRPr lang="de-DE" sz="1400" dirty="0"/>
          </a:p>
          <a:p>
            <a:r>
              <a:rPr lang="de-DE" sz="2400" dirty="0" smtClean="0"/>
              <a:t>2 </a:t>
            </a:r>
            <a:r>
              <a:rPr lang="de-DE" sz="2400" b="1" dirty="0" smtClean="0"/>
              <a:t>Zähl</a:t>
            </a:r>
            <a:r>
              <a:rPr lang="de-DE" sz="2400" dirty="0" smtClean="0"/>
              <a:t> zwei Eigenschaften einer Linse </a:t>
            </a:r>
            <a:r>
              <a:rPr lang="de-DE" sz="2400" b="1" dirty="0" smtClean="0"/>
              <a:t>auf</a:t>
            </a:r>
            <a:r>
              <a:rPr lang="de-DE" sz="2400" dirty="0" smtClean="0"/>
              <a:t>.</a:t>
            </a:r>
          </a:p>
          <a:p>
            <a:endParaRPr lang="de-DE" sz="1400" dirty="0"/>
          </a:p>
          <a:p>
            <a:r>
              <a:rPr lang="de-DE" sz="2400" dirty="0" smtClean="0"/>
              <a:t>3 </a:t>
            </a:r>
            <a:r>
              <a:rPr lang="de-DE" sz="2400" b="1" dirty="0" smtClean="0"/>
              <a:t>Ordne</a:t>
            </a:r>
            <a:r>
              <a:rPr lang="de-DE" sz="2400" dirty="0" smtClean="0"/>
              <a:t> die folgenden Fachbegriffe den Nummern in der Abbildung </a:t>
            </a:r>
            <a:r>
              <a:rPr lang="de-DE" sz="2400" b="1" dirty="0" smtClean="0"/>
              <a:t>zu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__ das Okular, __ das Stativ, __ das Objektiv, __ die Blende.</a:t>
            </a:r>
          </a:p>
          <a:p>
            <a:endParaRPr lang="de-DE" sz="1400" dirty="0"/>
          </a:p>
          <a:p>
            <a:r>
              <a:rPr lang="de-DE" sz="2400" dirty="0" smtClean="0"/>
              <a:t>4 </a:t>
            </a:r>
            <a:r>
              <a:rPr lang="de-DE" sz="2400" b="1" dirty="0" smtClean="0"/>
              <a:t>Kreuz</a:t>
            </a:r>
            <a:r>
              <a:rPr lang="de-DE" sz="2400" dirty="0" smtClean="0"/>
              <a:t> die richtigen Aussagen </a:t>
            </a:r>
            <a:r>
              <a:rPr lang="de-DE" sz="2400" b="1" dirty="0" smtClean="0"/>
              <a:t>an</a:t>
            </a:r>
            <a:r>
              <a:rPr lang="de-DE" sz="2400" dirty="0" smtClean="0"/>
              <a:t>:</a:t>
            </a:r>
          </a:p>
          <a:p>
            <a:r>
              <a:rPr lang="de-DE" sz="2400" dirty="0" smtClean="0">
                <a:cs typeface="Courier New"/>
              </a:rPr>
              <a:t>□  Die Kreidezeit ging vor etwa 65 Millionen Jahren zu Ende.</a:t>
            </a:r>
          </a:p>
          <a:p>
            <a:r>
              <a:rPr lang="de-DE" sz="2400" dirty="0" smtClean="0">
                <a:cs typeface="Courier New"/>
              </a:rPr>
              <a:t>□  Die Triaszeit gehört zum Erdaltertum.</a:t>
            </a:r>
          </a:p>
          <a:p>
            <a:r>
              <a:rPr lang="de-DE" sz="2400" dirty="0" smtClean="0">
                <a:cs typeface="Courier New"/>
              </a:rPr>
              <a:t>□  Nach dem Erdmittelalter kam die Erdneuzeit.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14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12  Beurteile, welche Aufgabe zu welcher Antwort </a:t>
            </a:r>
            <a:r>
              <a:rPr lang="de-DE" sz="2400" dirty="0" err="1" smtClean="0"/>
              <a:t>passt</a:t>
            </a:r>
            <a:r>
              <a:rPr lang="de-DE" sz="2400" dirty="0" smtClean="0"/>
              <a:t>: 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1340768"/>
            <a:ext cx="2160240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Aufgabe A: </a:t>
            </a:r>
            <a:r>
              <a:rPr lang="de-DE" sz="2400" b="1" dirty="0" smtClean="0"/>
              <a:t>Nenn</a:t>
            </a:r>
            <a:r>
              <a:rPr lang="de-DE" sz="2400" dirty="0" smtClean="0"/>
              <a:t> die Lin-</a:t>
            </a:r>
            <a:r>
              <a:rPr lang="de-DE" sz="2400" dirty="0" err="1" smtClean="0"/>
              <a:t>sen</a:t>
            </a:r>
            <a:r>
              <a:rPr lang="de-DE" sz="2400" dirty="0" smtClean="0"/>
              <a:t> in einem Mikroskop </a:t>
            </a:r>
          </a:p>
          <a:p>
            <a:r>
              <a:rPr lang="de-DE" sz="2400" dirty="0" smtClean="0"/>
              <a:t>(mit Artikel).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2987824" y="1327408"/>
            <a:ext cx="2736304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Aufgabe B: </a:t>
            </a:r>
            <a:r>
              <a:rPr lang="de-DE" sz="2400" b="1" dirty="0" smtClean="0"/>
              <a:t>Begründe</a:t>
            </a:r>
            <a:r>
              <a:rPr lang="de-DE" sz="2400" dirty="0" smtClean="0"/>
              <a:t>, warum ein Mikroskop min-</a:t>
            </a:r>
            <a:r>
              <a:rPr lang="de-DE" sz="2400" dirty="0" err="1" smtClean="0"/>
              <a:t>destens</a:t>
            </a:r>
            <a:r>
              <a:rPr lang="de-DE" sz="2400" dirty="0" smtClean="0"/>
              <a:t> zwei Linsen braucht. Verwende dabei die </a:t>
            </a:r>
            <a:r>
              <a:rPr lang="de-DE" sz="2400" dirty="0" err="1" smtClean="0"/>
              <a:t>Fachbe</a:t>
            </a:r>
            <a:r>
              <a:rPr lang="de-DE" sz="2400" dirty="0" smtClean="0"/>
              <a:t>-griffe.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5724128" y="1327408"/>
            <a:ext cx="2736304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Aufgabe C: </a:t>
            </a:r>
            <a:r>
              <a:rPr lang="de-DE" sz="2400" b="1" dirty="0" smtClean="0"/>
              <a:t>Beschreib</a:t>
            </a:r>
            <a:r>
              <a:rPr lang="de-DE" sz="2400" dirty="0" smtClean="0"/>
              <a:t> den Weg des Lichts durch die Linsen in einem Mikroskop. </a:t>
            </a:r>
            <a:r>
              <a:rPr lang="de-DE" sz="2400" dirty="0"/>
              <a:t>Verwende dabei die Fachbegriffe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4005064"/>
            <a:ext cx="7632848" cy="2462213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Antwort 1: Das Licht geht als erstes durch das Objektiv und danach durch das Okular.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/>
              <a:t>Antwort 2: das Objektiv, das Okular</a:t>
            </a:r>
          </a:p>
          <a:p>
            <a:r>
              <a:rPr lang="de-DE" sz="2400" dirty="0" smtClean="0"/>
              <a:t>Antwort 3: Ein Mikroskop vergrößert sehr stark, dazu sind zwei Linsen notwendig, nämlich das Objektiv und das Okular.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394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2497</Words>
  <Application>Microsoft Office PowerPoint</Application>
  <PresentationFormat>Bildschirmpräsentation (4:3)</PresentationFormat>
  <Paragraphs>595</Paragraphs>
  <Slides>115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115</vt:i4>
      </vt:variant>
    </vt:vector>
  </HeadingPairs>
  <TitlesOfParts>
    <vt:vector size="116" baseType="lpstr">
      <vt:lpstr>Larissa</vt:lpstr>
      <vt:lpstr>Sprach- arbeit 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Verwechsel-Formen</vt:lpstr>
      <vt:lpstr>Verwechsel-Formen</vt:lpstr>
      <vt:lpstr>Verwechsel-Formen</vt:lpstr>
      <vt:lpstr>Verwechsel-Formen</vt:lpstr>
      <vt:lpstr>Verwechsel-Formen</vt:lpstr>
      <vt:lpstr>Grammatik und Ethymologie</vt:lpstr>
      <vt:lpstr>Grammatik und Ethymologie</vt:lpstr>
      <vt:lpstr>Grammatik und Ethymologie</vt:lpstr>
      <vt:lpstr>Grammatik und Ethymologie</vt:lpstr>
      <vt:lpstr>Grammatik und Ethymologie</vt:lpstr>
      <vt:lpstr>Grammatik und Ethymologie</vt:lpstr>
      <vt:lpstr>Rechtschreibung</vt:lpstr>
      <vt:lpstr>Rechtschreibung</vt:lpstr>
      <vt:lpstr>Methodenwerkzeuge einsetzen</vt:lpstr>
      <vt:lpstr>PowerPoint-Präsentation</vt:lpstr>
      <vt:lpstr>PowerPoint-Präsentation</vt:lpstr>
      <vt:lpstr>PowerPoint-Präsentation</vt:lpstr>
      <vt:lpstr>Methodenwerkzeuge einsetzen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Operatoren</vt:lpstr>
      <vt:lpstr>Operatoren</vt:lpstr>
      <vt:lpstr>Operatoren</vt:lpstr>
      <vt:lpstr>Operatoren</vt:lpstr>
      <vt:lpstr>Operatoren</vt:lpstr>
      <vt:lpstr>Operatoren</vt:lpstr>
      <vt:lpstr>Operatoren</vt:lpstr>
      <vt:lpstr>PowerPoint-Präsentation</vt:lpstr>
      <vt:lpstr>PowerPoint-Präsentation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(fiktive) Aufgabe 6. Klasse, Biologie (Raubtiergebiss)</vt:lpstr>
      <vt:lpstr>(fiktive) Aufgabe 6. Klasse, Biologie (Raubtiergebiss)</vt:lpstr>
      <vt:lpstr>(fiktive) Aufgabe 6. Klasse, Biologie (Raubtiergebiss)</vt:lpstr>
      <vt:lpstr>Singen als Merkhilfe (1)</vt:lpstr>
      <vt:lpstr>Singen als Merkhilfe (1)</vt:lpstr>
      <vt:lpstr>Singen als Merkhilfe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Kompetenz-Training   Modelle</dc:title>
  <dc:creator>Thomas</dc:creator>
  <cp:lastModifiedBy>Thomas</cp:lastModifiedBy>
  <cp:revision>221</cp:revision>
  <dcterms:created xsi:type="dcterms:W3CDTF">2017-02-19T09:24:30Z</dcterms:created>
  <dcterms:modified xsi:type="dcterms:W3CDTF">2019-03-05T16:21:42Z</dcterms:modified>
</cp:coreProperties>
</file>