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94" r:id="rId3"/>
    <p:sldId id="461" r:id="rId4"/>
    <p:sldId id="452" r:id="rId5"/>
    <p:sldId id="451" r:id="rId6"/>
    <p:sldId id="396" r:id="rId7"/>
    <p:sldId id="462" r:id="rId8"/>
    <p:sldId id="454" r:id="rId9"/>
    <p:sldId id="398" r:id="rId10"/>
    <p:sldId id="399" r:id="rId11"/>
    <p:sldId id="400" r:id="rId12"/>
    <p:sldId id="391" r:id="rId13"/>
    <p:sldId id="453" r:id="rId14"/>
    <p:sldId id="395" r:id="rId15"/>
    <p:sldId id="292" r:id="rId16"/>
    <p:sldId id="448" r:id="rId17"/>
    <p:sldId id="293" r:id="rId18"/>
    <p:sldId id="401" r:id="rId19"/>
    <p:sldId id="447" r:id="rId20"/>
    <p:sldId id="402" r:id="rId21"/>
    <p:sldId id="294" r:id="rId22"/>
    <p:sldId id="433" r:id="rId23"/>
    <p:sldId id="434" r:id="rId24"/>
    <p:sldId id="435" r:id="rId25"/>
    <p:sldId id="436" r:id="rId26"/>
    <p:sldId id="437" r:id="rId27"/>
    <p:sldId id="438" r:id="rId28"/>
    <p:sldId id="443" r:id="rId29"/>
    <p:sldId id="297" r:id="rId30"/>
    <p:sldId id="403" r:id="rId31"/>
    <p:sldId id="404" r:id="rId32"/>
    <p:sldId id="405" r:id="rId33"/>
    <p:sldId id="406" r:id="rId34"/>
    <p:sldId id="407" r:id="rId35"/>
    <p:sldId id="408" r:id="rId36"/>
    <p:sldId id="409" r:id="rId37"/>
    <p:sldId id="412" r:id="rId38"/>
    <p:sldId id="410" r:id="rId39"/>
    <p:sldId id="413" r:id="rId40"/>
    <p:sldId id="411" r:id="rId41"/>
    <p:sldId id="414" r:id="rId42"/>
    <p:sldId id="416" r:id="rId43"/>
    <p:sldId id="415" r:id="rId44"/>
    <p:sldId id="417" r:id="rId45"/>
    <p:sldId id="418" r:id="rId46"/>
    <p:sldId id="419" r:id="rId47"/>
    <p:sldId id="420" r:id="rId48"/>
    <p:sldId id="426" r:id="rId49"/>
    <p:sldId id="421" r:id="rId50"/>
    <p:sldId id="422" r:id="rId51"/>
    <p:sldId id="423" r:id="rId52"/>
    <p:sldId id="424" r:id="rId53"/>
    <p:sldId id="425" r:id="rId54"/>
    <p:sldId id="427" r:id="rId55"/>
    <p:sldId id="428" r:id="rId56"/>
    <p:sldId id="429" r:id="rId57"/>
    <p:sldId id="449" r:id="rId58"/>
    <p:sldId id="432" r:id="rId59"/>
    <p:sldId id="430" r:id="rId60"/>
    <p:sldId id="431" r:id="rId61"/>
    <p:sldId id="450" r:id="rId62"/>
    <p:sldId id="439" r:id="rId63"/>
    <p:sldId id="440" r:id="rId64"/>
    <p:sldId id="441" r:id="rId65"/>
    <p:sldId id="442" r:id="rId66"/>
    <p:sldId id="444" r:id="rId67"/>
    <p:sldId id="445" r:id="rId68"/>
    <p:sldId id="446" r:id="rId6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0000FF"/>
    <a:srgbClr val="B0ADEB"/>
    <a:srgbClr val="FF3300"/>
    <a:srgbClr val="008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40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53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57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3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02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40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52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55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82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91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46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D40AB-EA5A-49AE-886C-098943A8D588}" type="datetimeFigureOut">
              <a:rPr lang="de-DE" smtClean="0"/>
              <a:t>05.03.2019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03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87624" y="836712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b="1" dirty="0" err="1" smtClean="0"/>
              <a:t>Tipp</a:t>
            </a:r>
            <a:r>
              <a:rPr lang="de-DE" sz="7200" b="1" dirty="0" err="1" smtClean="0"/>
              <a:t>s</a:t>
            </a:r>
            <a:r>
              <a:rPr lang="de-DE" sz="7200" b="1" dirty="0" smtClean="0"/>
              <a:t> zu </a:t>
            </a:r>
            <a:r>
              <a:rPr lang="de-DE" sz="7200" b="1" dirty="0" smtClean="0"/>
              <a:t>Biologie </a:t>
            </a:r>
            <a:r>
              <a:rPr lang="de-DE" sz="7200" b="1" dirty="0" smtClean="0"/>
              <a:t>Unterstufe</a:t>
            </a:r>
          </a:p>
          <a:p>
            <a:pPr algn="ctr"/>
            <a:r>
              <a:rPr lang="de-DE" sz="7200" b="1" dirty="0" smtClean="0"/>
              <a:t>im </a:t>
            </a:r>
            <a:r>
              <a:rPr lang="de-DE" sz="7200" b="1" dirty="0" err="1" smtClean="0"/>
              <a:t>LehrplanPLUS</a:t>
            </a:r>
            <a:endParaRPr lang="de-DE" sz="7200" b="1" dirty="0"/>
          </a:p>
        </p:txBody>
      </p:sp>
    </p:spTree>
    <p:extLst>
      <p:ext uri="{BB962C8B-B14F-4D97-AF65-F5344CB8AC3E}">
        <p14:creationId xmlns:p14="http://schemas.microsoft.com/office/powerpoint/2010/main" val="38229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16" y="627410"/>
            <a:ext cx="7391400" cy="524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45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41" y="593502"/>
            <a:ext cx="7407275" cy="521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Übersicht 6. Klasse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2743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Übersicht 6. Klasse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Botanik</a:t>
            </a:r>
          </a:p>
          <a:p>
            <a:r>
              <a:rPr lang="de-DE" sz="3600" dirty="0" smtClean="0"/>
              <a:t>	geht gut gleich am Anfang</a:t>
            </a:r>
            <a:endParaRPr lang="de-DE" sz="3600" dirty="0"/>
          </a:p>
          <a:p>
            <a:endParaRPr lang="de-DE" sz="2000" dirty="0" smtClean="0"/>
          </a:p>
          <a:p>
            <a:r>
              <a:rPr lang="de-DE" sz="3600" b="1" dirty="0" smtClean="0"/>
              <a:t>Wirbeltiere/Evolution</a:t>
            </a:r>
          </a:p>
          <a:p>
            <a:r>
              <a:rPr lang="de-DE" sz="3600" dirty="0" smtClean="0"/>
              <a:t>	problematisch in der Gliederung; </a:t>
            </a:r>
          </a:p>
          <a:p>
            <a:r>
              <a:rPr lang="de-DE" sz="3600" dirty="0"/>
              <a:t>	</a:t>
            </a:r>
            <a:r>
              <a:rPr lang="de-DE" sz="3600" dirty="0" smtClean="0"/>
              <a:t>sehr zeitaufwendig</a:t>
            </a:r>
            <a:endParaRPr lang="de-DE" sz="3600" dirty="0"/>
          </a:p>
          <a:p>
            <a:endParaRPr lang="de-DE" sz="2000" dirty="0" smtClean="0"/>
          </a:p>
          <a:p>
            <a:r>
              <a:rPr lang="de-DE" sz="3600" b="1" dirty="0" smtClean="0"/>
              <a:t>Gewässer</a:t>
            </a:r>
            <a:endParaRPr lang="de-DE" sz="3600" dirty="0" smtClean="0"/>
          </a:p>
          <a:p>
            <a:r>
              <a:rPr lang="de-DE" sz="3600" b="1" dirty="0"/>
              <a:t>	</a:t>
            </a:r>
            <a:r>
              <a:rPr lang="de-DE" sz="3600" dirty="0" smtClean="0"/>
              <a:t>teilweise integriert in Wirbeltiere;</a:t>
            </a:r>
          </a:p>
          <a:p>
            <a:r>
              <a:rPr lang="de-DE" sz="3600" dirty="0"/>
              <a:t>	</a:t>
            </a:r>
            <a:r>
              <a:rPr lang="de-DE" sz="3600" dirty="0" smtClean="0"/>
              <a:t>Exkursion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63638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de-DE" b="1" dirty="0" smtClean="0"/>
              <a:t>Änderungen im </a:t>
            </a:r>
            <a:r>
              <a:rPr lang="de-DE" b="1" dirty="0" err="1" smtClean="0"/>
              <a:t>LehrplanPLUS</a:t>
            </a:r>
            <a:r>
              <a:rPr lang="de-DE" b="1" dirty="0" smtClean="0"/>
              <a:t> (6) </a:t>
            </a:r>
            <a:br>
              <a:rPr lang="de-DE" b="1" dirty="0" smtClean="0"/>
            </a:br>
            <a:r>
              <a:rPr lang="de-DE" b="1" dirty="0" smtClean="0"/>
              <a:t>zum September 2019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683568" y="2327389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Hinweise auf digitale Nachschlage-werke und Darstellungsformen</a:t>
            </a:r>
          </a:p>
          <a:p>
            <a:endParaRPr lang="de-DE" sz="20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Verzicht auf Atome und Moleküle</a:t>
            </a:r>
          </a:p>
          <a:p>
            <a:endParaRPr lang="de-DE" sz="20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Verzicht auf gemeinsames Projekt mit Informatik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99017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B0ADEB"/>
          </a:solidFill>
        </p:spPr>
        <p:txBody>
          <a:bodyPr/>
          <a:lstStyle/>
          <a:p>
            <a:r>
              <a:rPr lang="de-DE" b="1" dirty="0" smtClean="0"/>
              <a:t>Wirbeltiere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5576" y="1268760"/>
            <a:ext cx="756084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	</a:t>
            </a:r>
            <a:endParaRPr lang="de-DE" sz="1000" dirty="0" smtClean="0"/>
          </a:p>
          <a:p>
            <a:pPr>
              <a:spcAft>
                <a:spcPts val="1800"/>
              </a:spcAft>
            </a:pPr>
            <a:r>
              <a:rPr lang="de-DE" sz="3200" dirty="0" smtClean="0"/>
              <a:t>Aufbau im </a:t>
            </a:r>
            <a:r>
              <a:rPr lang="de-DE" sz="3200" dirty="0" err="1" smtClean="0"/>
              <a:t>LehrplanPLUS</a:t>
            </a:r>
            <a:r>
              <a:rPr lang="de-DE" sz="3200" dirty="0" smtClean="0"/>
              <a:t> nicht systematisch nach den fünf Klassen, sondern allgemein-biologisch: </a:t>
            </a:r>
          </a:p>
          <a:p>
            <a:pPr marL="1620000" indent="-457200">
              <a:buFont typeface="Wingdings" panose="05000000000000000000" pitchFamily="2" charset="2"/>
              <a:buChar char="§"/>
            </a:pPr>
            <a:r>
              <a:rPr lang="de-DE" sz="3200" dirty="0" smtClean="0"/>
              <a:t>aktive Bewegung</a:t>
            </a:r>
          </a:p>
          <a:p>
            <a:pPr marL="1620000" indent="-457200">
              <a:buFont typeface="Wingdings" panose="05000000000000000000" pitchFamily="2" charset="2"/>
              <a:buChar char="§"/>
            </a:pPr>
            <a:r>
              <a:rPr lang="de-DE" sz="3200" dirty="0" smtClean="0"/>
              <a:t>Stoffwechsel</a:t>
            </a:r>
          </a:p>
          <a:p>
            <a:pPr marL="1620000" indent="-457200">
              <a:buFont typeface="Wingdings" panose="05000000000000000000" pitchFamily="2" charset="2"/>
              <a:buChar char="§"/>
            </a:pPr>
            <a:r>
              <a:rPr lang="de-DE" sz="3200" dirty="0" smtClean="0"/>
              <a:t>Fortpflanzung, Wachstum etc.</a:t>
            </a:r>
          </a:p>
          <a:p>
            <a:pPr marL="1620000" indent="-457200">
              <a:buFont typeface="Wingdings" panose="05000000000000000000" pitchFamily="2" charset="2"/>
              <a:buChar char="§"/>
            </a:pPr>
            <a:r>
              <a:rPr lang="de-DE" sz="3200" dirty="0" smtClean="0"/>
              <a:t>Sinnes- und Neurobiologie</a:t>
            </a:r>
          </a:p>
          <a:p>
            <a:pPr marL="1505700" indent="-342900">
              <a:buFont typeface="Wingdings" panose="05000000000000000000" pitchFamily="2" charset="2"/>
              <a:buChar char="§"/>
            </a:pPr>
            <a:endParaRPr lang="de-DE" sz="2000" dirty="0" smtClean="0"/>
          </a:p>
          <a:p>
            <a:pPr marL="1620000" indent="-457200">
              <a:buFont typeface="Wingdings" panose="05000000000000000000" pitchFamily="2" charset="2"/>
              <a:buChar char="§"/>
            </a:pPr>
            <a:r>
              <a:rPr lang="de-DE" sz="3200" dirty="0" smtClean="0"/>
              <a:t>Verwandtschaft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42406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B0ADEB"/>
          </a:solidFill>
        </p:spPr>
        <p:txBody>
          <a:bodyPr/>
          <a:lstStyle/>
          <a:p>
            <a:r>
              <a:rPr lang="de-DE" b="1" dirty="0" smtClean="0"/>
              <a:t>Wirbeltiere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59832" y="1682224"/>
            <a:ext cx="525658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	</a:t>
            </a:r>
            <a:endParaRPr lang="de-DE" sz="1000" dirty="0" smtClean="0"/>
          </a:p>
          <a:p>
            <a:pPr>
              <a:spcAft>
                <a:spcPts val="1800"/>
              </a:spcAft>
            </a:pPr>
            <a:r>
              <a:rPr lang="de-DE" sz="3200" b="1" dirty="0" smtClean="0"/>
              <a:t>Grundprinzip:</a:t>
            </a:r>
            <a:endParaRPr lang="de-DE" sz="3200" b="1" dirty="0" smtClean="0"/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b</a:t>
            </a:r>
            <a:r>
              <a:rPr lang="de-DE" sz="3200" dirty="0" smtClean="0"/>
              <a:t>eobachten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b</a:t>
            </a:r>
            <a:r>
              <a:rPr lang="de-DE" sz="3200" dirty="0" smtClean="0"/>
              <a:t>eschreiben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e</a:t>
            </a:r>
            <a:r>
              <a:rPr lang="de-DE" sz="3200" dirty="0" smtClean="0"/>
              <a:t>rklären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v</a:t>
            </a:r>
            <a:r>
              <a:rPr lang="de-DE" sz="3200" dirty="0" smtClean="0"/>
              <a:t>ergleichen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1197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21905" y="1844824"/>
            <a:ext cx="75608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Das ISB empfiehlt:</a:t>
            </a:r>
          </a:p>
          <a:p>
            <a:endParaRPr lang="de-DE" sz="2000" dirty="0" smtClean="0"/>
          </a:p>
          <a:p>
            <a:r>
              <a:rPr lang="de-DE" sz="3200" b="1" dirty="0" smtClean="0"/>
              <a:t>Referenz-Arten</a:t>
            </a:r>
            <a:r>
              <a:rPr lang="de-DE" sz="3200" dirty="0" smtClean="0"/>
              <a:t> für jede Wirbeltier-Klasse, um wesentliche Klassen-Charakteristika kennenzulernen</a:t>
            </a:r>
            <a:endParaRPr lang="de-DE" sz="32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9204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21905" y="1844824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Das ISB empfiehlt:</a:t>
            </a:r>
          </a:p>
          <a:p>
            <a:endParaRPr lang="de-DE" sz="2000" dirty="0" smtClean="0"/>
          </a:p>
          <a:p>
            <a:r>
              <a:rPr lang="de-DE" sz="3200" b="1" dirty="0" smtClean="0"/>
              <a:t>Referenz-Arten</a:t>
            </a:r>
            <a:r>
              <a:rPr lang="de-DE" sz="3200" dirty="0" smtClean="0"/>
              <a:t> für jede Wirbeltier-Klasse, um wesentliche Klassen-Charakteristika kennenzulernen</a:t>
            </a:r>
          </a:p>
          <a:p>
            <a:endParaRPr lang="de-DE" sz="2000" dirty="0" smtClean="0"/>
          </a:p>
          <a:p>
            <a:r>
              <a:rPr lang="de-DE" sz="3200" b="1" i="1" dirty="0" smtClean="0"/>
              <a:t>Kompetenz-Erwartungen: </a:t>
            </a:r>
          </a:p>
          <a:p>
            <a:r>
              <a:rPr lang="de-DE" sz="3200" i="1" dirty="0" smtClean="0"/>
              <a:t>„Die </a:t>
            </a:r>
            <a:r>
              <a:rPr lang="de-DE" sz="3200" i="1" dirty="0" err="1" smtClean="0"/>
              <a:t>Sch</a:t>
            </a:r>
            <a:r>
              <a:rPr lang="de-DE" sz="3200" i="1" dirty="0" smtClean="0"/>
              <a:t>. vergleichen </a:t>
            </a:r>
            <a:r>
              <a:rPr lang="de-DE" sz="3200" i="1" u="sng" dirty="0"/>
              <a:t>Vertreter aus </a:t>
            </a:r>
            <a:r>
              <a:rPr lang="de-DE" sz="3200" i="1" u="sng" dirty="0" smtClean="0"/>
              <a:t>unter-schiedlichen </a:t>
            </a:r>
            <a:r>
              <a:rPr lang="de-DE" sz="3200" i="1" u="sng" dirty="0"/>
              <a:t>Wirbeltierklassen </a:t>
            </a:r>
            <a:r>
              <a:rPr lang="de-DE" sz="3200" i="1" dirty="0"/>
              <a:t>hinsichtlich ihrer speziellen </a:t>
            </a:r>
            <a:r>
              <a:rPr lang="de-DE" sz="3200" i="1" dirty="0" err="1"/>
              <a:t>Angepasstheit</a:t>
            </a:r>
            <a:r>
              <a:rPr lang="de-DE" sz="3200" i="1" dirty="0"/>
              <a:t> </a:t>
            </a:r>
            <a:r>
              <a:rPr lang="de-DE" sz="3200" i="1" dirty="0" smtClean="0"/>
              <a:t>…“</a:t>
            </a:r>
            <a:endParaRPr lang="de-DE" sz="3200" i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119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21905" y="1844824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Das ISB empfiehlt:</a:t>
            </a:r>
          </a:p>
          <a:p>
            <a:endParaRPr lang="de-DE" sz="2000" dirty="0" smtClean="0"/>
          </a:p>
          <a:p>
            <a:r>
              <a:rPr lang="de-DE" sz="3200" b="1" dirty="0" smtClean="0"/>
              <a:t>Referenz-Arten</a:t>
            </a:r>
            <a:r>
              <a:rPr lang="de-DE" sz="3200" dirty="0" smtClean="0"/>
              <a:t> für jede Wirbeltier-Klasse, um wesentliche Klassen-Charakteristika kennenzulernen</a:t>
            </a:r>
          </a:p>
          <a:p>
            <a:endParaRPr lang="de-DE" sz="2000" dirty="0" smtClean="0"/>
          </a:p>
          <a:p>
            <a:r>
              <a:rPr lang="de-DE" sz="3200" b="1" i="1" dirty="0" smtClean="0"/>
              <a:t>Kompetenz-Erwartungen: </a:t>
            </a:r>
          </a:p>
          <a:p>
            <a:r>
              <a:rPr lang="de-DE" sz="3200" i="1" dirty="0" smtClean="0"/>
              <a:t>„Die </a:t>
            </a:r>
            <a:r>
              <a:rPr lang="de-DE" sz="3200" i="1" dirty="0" err="1" smtClean="0"/>
              <a:t>Sch</a:t>
            </a:r>
            <a:r>
              <a:rPr lang="de-DE" sz="3200" i="1" dirty="0" smtClean="0"/>
              <a:t>. </a:t>
            </a:r>
            <a:r>
              <a:rPr lang="de-DE" sz="3200" b="1" i="1" dirty="0" smtClean="0">
                <a:solidFill>
                  <a:srgbClr val="0000FF"/>
                </a:solidFill>
              </a:rPr>
              <a:t>vergleichen</a:t>
            </a:r>
            <a:r>
              <a:rPr lang="de-DE" sz="3200" i="1" dirty="0" smtClean="0">
                <a:solidFill>
                  <a:srgbClr val="0000FF"/>
                </a:solidFill>
              </a:rPr>
              <a:t> </a:t>
            </a:r>
            <a:r>
              <a:rPr lang="de-DE" sz="3200" i="1" u="sng" dirty="0"/>
              <a:t>Vertreter aus </a:t>
            </a:r>
            <a:r>
              <a:rPr lang="de-DE" sz="3200" i="1" u="sng" dirty="0" smtClean="0"/>
              <a:t>unter-schiedlichen </a:t>
            </a:r>
            <a:r>
              <a:rPr lang="de-DE" sz="3200" i="1" u="sng" dirty="0"/>
              <a:t>Wirbeltierklassen </a:t>
            </a:r>
            <a:r>
              <a:rPr lang="de-DE" sz="3200" i="1" dirty="0"/>
              <a:t>hinsichtlich ihrer speziellen </a:t>
            </a:r>
            <a:r>
              <a:rPr lang="de-DE" sz="3200" i="1" dirty="0" err="1"/>
              <a:t>Angepasstheit</a:t>
            </a:r>
            <a:r>
              <a:rPr lang="de-DE" sz="3200" i="1" dirty="0"/>
              <a:t> </a:t>
            </a:r>
            <a:r>
              <a:rPr lang="de-DE" sz="3200" i="1" dirty="0" smtClean="0"/>
              <a:t>…“</a:t>
            </a:r>
            <a:endParaRPr lang="de-DE" sz="3200" i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65169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</a:t>
            </a:r>
            <a:r>
              <a:rPr lang="de-DE" b="1" dirty="0" smtClean="0"/>
              <a:t>Lebewesen </a:t>
            </a:r>
            <a:br>
              <a:rPr lang="de-DE" b="1" dirty="0" smtClean="0"/>
            </a:br>
            <a:r>
              <a:rPr lang="de-DE" b="1" dirty="0" smtClean="0"/>
              <a:t>als Roter Faden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 smtClean="0"/>
          </a:p>
          <a:p>
            <a:endParaRPr lang="de-DE" sz="3200" dirty="0" smtClean="0"/>
          </a:p>
          <a:p>
            <a:endParaRPr lang="de-DE" sz="3200" dirty="0"/>
          </a:p>
          <a:p>
            <a:endParaRPr lang="de-DE" sz="3200" dirty="0" smtClean="0"/>
          </a:p>
        </p:txBody>
      </p:sp>
    </p:spTree>
    <p:extLst>
      <p:ext uri="{BB962C8B-B14F-4D97-AF65-F5344CB8AC3E}">
        <p14:creationId xmlns:p14="http://schemas.microsoft.com/office/powerpoint/2010/main" val="8774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21904" y="1844824"/>
            <a:ext cx="7882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</a:rPr>
              <a:t>Sicher nicht:</a:t>
            </a:r>
          </a:p>
          <a:p>
            <a:endParaRPr lang="de-DE" sz="3200" b="1" dirty="0">
              <a:solidFill>
                <a:srgbClr val="FF0000"/>
              </a:solidFill>
            </a:endParaRPr>
          </a:p>
          <a:p>
            <a:r>
              <a:rPr lang="de-DE" sz="3200" b="1" dirty="0" smtClean="0">
                <a:solidFill>
                  <a:srgbClr val="FF0000"/>
                </a:solidFill>
              </a:rPr>
              <a:t>Den Wolf zerstückeln in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b="1" dirty="0" smtClean="0">
                <a:solidFill>
                  <a:srgbClr val="FF0000"/>
                </a:solidFill>
              </a:rPr>
              <a:t>Laufbeine bei aktiver Bewegung,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b="1" dirty="0" smtClean="0">
                <a:solidFill>
                  <a:srgbClr val="FF0000"/>
                </a:solidFill>
              </a:rPr>
              <a:t>Spürnase und Gehör bei Information,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b="1" dirty="0" err="1" smtClean="0">
                <a:solidFill>
                  <a:srgbClr val="FF0000"/>
                </a:solidFill>
              </a:rPr>
              <a:t>Gebiss</a:t>
            </a:r>
            <a:r>
              <a:rPr lang="de-DE" sz="3200" b="1" dirty="0" smtClean="0">
                <a:solidFill>
                  <a:srgbClr val="FF0000"/>
                </a:solidFill>
              </a:rPr>
              <a:t> und Rudeljagd bei Stoffwechsel.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616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Die Einteilung ist nach wie vor der Lehrkraft überlassen!</a:t>
            </a:r>
          </a:p>
          <a:p>
            <a:endParaRPr lang="de-DE" sz="3200" dirty="0" smtClean="0"/>
          </a:p>
          <a:p>
            <a:r>
              <a:rPr lang="de-DE" sz="3200" dirty="0" smtClean="0"/>
              <a:t>Im Extrem: Gliederung nach den Wirbeltier-Klassen, aber stets mit klassenübergreifen-dem Vergleich.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7087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Sicher gut, auch wenn es nicht im Lehrplan steht:</a:t>
            </a:r>
          </a:p>
          <a:p>
            <a:r>
              <a:rPr lang="de-DE" sz="3200" dirty="0" smtClean="0"/>
              <a:t>Vorwissen der Schüler aufgreifen und ergänzen!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465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Sicher gut, auch wenn es nicht im Lehrplan steht:</a:t>
            </a:r>
          </a:p>
          <a:p>
            <a:r>
              <a:rPr lang="de-DE" sz="3200" dirty="0" smtClean="0"/>
              <a:t>Vorwissen der Schüler aufgreifen und ergänzen!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 smtClean="0"/>
              <a:t>Was ist ein </a:t>
            </a:r>
            <a:r>
              <a:rPr lang="de-DE" sz="3200" u="sng" dirty="0" smtClean="0"/>
              <a:t>Wirbeltier</a:t>
            </a:r>
            <a:r>
              <a:rPr lang="de-DE" sz="3200" dirty="0" smtClean="0"/>
              <a:t>? Abgrenzung z. B. von Muscheln, Würmern usw.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957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Sicher gut, auch wenn es nicht im Lehrplan steht:</a:t>
            </a:r>
          </a:p>
          <a:p>
            <a:r>
              <a:rPr lang="de-DE" sz="3200" dirty="0" smtClean="0"/>
              <a:t>Vorwissen der Schüler aufgreifen und ergänzen!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 smtClean="0"/>
              <a:t>Was ist ein </a:t>
            </a:r>
            <a:r>
              <a:rPr lang="de-DE" sz="3200" u="sng" dirty="0" smtClean="0"/>
              <a:t>Wirbeltier</a:t>
            </a:r>
            <a:r>
              <a:rPr lang="de-DE" sz="3200" dirty="0" smtClean="0"/>
              <a:t>? Abgrenzung z. B. von Muscheln, Würmern usw.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u="sng" dirty="0" smtClean="0"/>
              <a:t>5 Klassen </a:t>
            </a:r>
            <a:r>
              <a:rPr lang="de-DE" sz="3200" dirty="0" smtClean="0"/>
              <a:t>der Wirbeltiere mit </a:t>
            </a:r>
            <a:r>
              <a:rPr lang="de-DE" sz="3200" dirty="0" err="1" smtClean="0"/>
              <a:t>Fachbegrif-fen</a:t>
            </a:r>
            <a:r>
              <a:rPr lang="de-DE" sz="3200" dirty="0" smtClean="0"/>
              <a:t> nach 1 Merkmal (z. B. Oberfläche)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540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Formulierung z. B.:</a:t>
            </a:r>
          </a:p>
          <a:p>
            <a:endParaRPr lang="de-DE" sz="3200" dirty="0"/>
          </a:p>
          <a:p>
            <a:r>
              <a:rPr lang="de-DE" sz="3200" dirty="0" smtClean="0"/>
              <a:t>„Ein Wirbeltier mit Haaren aus Hornstoff ist ein Säugetier.“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5241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Formulierung z. B.:</a:t>
            </a:r>
          </a:p>
          <a:p>
            <a:endParaRPr lang="de-DE" sz="3200" dirty="0"/>
          </a:p>
          <a:p>
            <a:r>
              <a:rPr lang="de-DE" sz="3200" dirty="0" smtClean="0"/>
              <a:t>„Ein Wirbeltier mit Haaren aus Hornstoff ist ein Säugetier.“</a:t>
            </a:r>
          </a:p>
          <a:p>
            <a:endParaRPr lang="de-DE" sz="3200" dirty="0"/>
          </a:p>
          <a:p>
            <a:r>
              <a:rPr lang="de-DE" sz="3200" b="1" dirty="0" smtClean="0">
                <a:solidFill>
                  <a:srgbClr val="FF0000"/>
                </a:solidFill>
              </a:rPr>
              <a:t>Nicht: „Säugetiere sind Wirbeltiere mit Haaren aus Hornstoff.“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516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Im weiteren Verlauf die angesprochenen Tierarten ihren jeweiligen Klassen zuordnen.</a:t>
            </a:r>
            <a:endParaRPr lang="de-DE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473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Sicher gut, auch wenn es nicht im Lehrplan steht</a:t>
            </a:r>
            <a:r>
              <a:rPr lang="de-DE" sz="3200" dirty="0" smtClean="0"/>
              <a:t>:</a:t>
            </a:r>
          </a:p>
          <a:p>
            <a:endParaRPr lang="de-DE" sz="3200" dirty="0"/>
          </a:p>
          <a:p>
            <a:r>
              <a:rPr lang="de-DE" sz="3200" u="sng" dirty="0" smtClean="0"/>
              <a:t>Definition der Tierart:</a:t>
            </a:r>
          </a:p>
          <a:p>
            <a:r>
              <a:rPr lang="de-DE" sz="3200" dirty="0" smtClean="0"/>
              <a:t>Tiere, die sehr ähnlich (aber nicht gleich) aussehen und fruchtbare Nachkommen erzeugen.</a:t>
            </a:r>
            <a:endParaRPr lang="de-DE" sz="32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8651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de-DE" sz="3600" dirty="0" smtClean="0"/>
              <a:t>alternativ:</a:t>
            </a:r>
            <a:endParaRPr lang="de-DE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 smtClean="0"/>
              <a:t>Einstieg mit der Referenz-Art (aber keine Monographie!)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 smtClean="0"/>
              <a:t>Ausblick mit anderen Arten der Klasse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 smtClean="0"/>
              <a:t>Vergleich mit Arten anderer Klassen (direkt im </a:t>
            </a:r>
            <a:r>
              <a:rPr lang="de-DE" sz="3600" dirty="0" err="1" smtClean="0"/>
              <a:t>Anschluss</a:t>
            </a:r>
            <a:r>
              <a:rPr lang="de-DE" sz="3600" dirty="0" smtClean="0"/>
              <a:t> oder am Ende)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3769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</a:t>
            </a:r>
            <a:r>
              <a:rPr lang="de-DE" b="1" dirty="0" smtClean="0"/>
              <a:t>Lebewesen </a:t>
            </a:r>
            <a:br>
              <a:rPr lang="de-DE" b="1" dirty="0" smtClean="0"/>
            </a:br>
            <a:r>
              <a:rPr lang="de-DE" b="1" dirty="0" smtClean="0"/>
              <a:t>als Roter Faden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2132856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5. Klasse: </a:t>
            </a:r>
            <a:r>
              <a:rPr lang="de-DE" sz="3200" dirty="0" smtClean="0"/>
              <a:t>		Biologie </a:t>
            </a:r>
            <a:r>
              <a:rPr lang="de-DE" sz="3200" dirty="0"/>
              <a:t>allgemein</a:t>
            </a:r>
          </a:p>
          <a:p>
            <a:r>
              <a:rPr lang="de-DE" sz="3200" dirty="0"/>
              <a:t>5. Klasse: </a:t>
            </a:r>
            <a:r>
              <a:rPr lang="de-DE" sz="3200" dirty="0" smtClean="0"/>
              <a:t>		Mensch</a:t>
            </a:r>
            <a:endParaRPr lang="de-DE" sz="3200" dirty="0"/>
          </a:p>
          <a:p>
            <a:r>
              <a:rPr lang="de-DE" sz="3200" dirty="0"/>
              <a:t>5./6. Klasse: </a:t>
            </a:r>
            <a:r>
              <a:rPr lang="de-DE" sz="3200" dirty="0" smtClean="0"/>
              <a:t>	Blütenpflanzen</a:t>
            </a:r>
            <a:endParaRPr lang="de-DE" sz="3200" dirty="0"/>
          </a:p>
          <a:p>
            <a:r>
              <a:rPr lang="de-DE" sz="3200" dirty="0"/>
              <a:t>6. Klasse: </a:t>
            </a:r>
            <a:r>
              <a:rPr lang="de-DE" sz="3200" dirty="0" smtClean="0"/>
              <a:t>		Wirbeltiere</a:t>
            </a:r>
            <a:endParaRPr lang="de-DE" sz="3200" dirty="0"/>
          </a:p>
          <a:p>
            <a:r>
              <a:rPr lang="de-DE" sz="3200" dirty="0"/>
              <a:t>Mittelstufe: </a:t>
            </a:r>
            <a:r>
              <a:rPr lang="de-DE" sz="3200" dirty="0" smtClean="0"/>
              <a:t>	Gliedertiere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9454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Orientierung an der Gliederung des </a:t>
            </a:r>
            <a:r>
              <a:rPr lang="de-DE" sz="3600" dirty="0" err="1" smtClean="0"/>
              <a:t>LehrplanPLUS</a:t>
            </a:r>
            <a:r>
              <a:rPr lang="de-DE" sz="3600" dirty="0" smtClean="0"/>
              <a:t>:</a:t>
            </a:r>
          </a:p>
          <a:p>
            <a:endParaRPr lang="de-DE" sz="2000" dirty="0"/>
          </a:p>
          <a:p>
            <a:r>
              <a:rPr lang="de-DE" sz="3600" dirty="0" smtClean="0"/>
              <a:t>Einzelstunden bzw. kurze Sequenzen funktionieren sicher gut.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9222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Orientierung an der Gliederung des </a:t>
            </a:r>
            <a:r>
              <a:rPr lang="de-DE" sz="3600" dirty="0" err="1" smtClean="0"/>
              <a:t>LehrplanPLUS</a:t>
            </a:r>
            <a:r>
              <a:rPr lang="de-DE" sz="3600" dirty="0" smtClean="0"/>
              <a:t>:</a:t>
            </a:r>
          </a:p>
          <a:p>
            <a:endParaRPr lang="de-DE" sz="2000" dirty="0"/>
          </a:p>
          <a:p>
            <a:r>
              <a:rPr lang="de-DE" sz="3600" dirty="0" smtClean="0"/>
              <a:t>Einzelstunden bzw. kurze Sequenzen funktionieren sicher gut.</a:t>
            </a:r>
          </a:p>
          <a:p>
            <a:r>
              <a:rPr lang="de-DE" sz="3600" dirty="0" smtClean="0">
                <a:solidFill>
                  <a:srgbClr val="FF0000"/>
                </a:solidFill>
              </a:rPr>
              <a:t>Aber es fehlt der große Bogen, für den Schüler sieht es nach beliebiger Reihung aus.</a:t>
            </a:r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08124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Alle Lehrkräfte in der 6. Klasse </a:t>
            </a:r>
            <a:r>
              <a:rPr lang="de-DE" sz="3600" dirty="0" err="1" smtClean="0"/>
              <a:t>probie-ren</a:t>
            </a:r>
            <a:r>
              <a:rPr lang="de-DE" sz="3600" dirty="0" smtClean="0"/>
              <a:t> derzeit Konzepte aus, mit offenem Ergebnis.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39799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Bisherige Erfahrungswerte: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7583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a</a:t>
            </a:r>
            <a:r>
              <a:rPr lang="de-DE" sz="3600" b="1" dirty="0" smtClean="0"/>
              <a:t>n Land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</a:t>
            </a:r>
            <a:r>
              <a:rPr lang="de-DE" sz="3600" b="1" dirty="0" smtClean="0"/>
              <a:t>m Wasser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</a:t>
            </a:r>
            <a:r>
              <a:rPr lang="de-DE" sz="3600" b="1" dirty="0" smtClean="0"/>
              <a:t>n der Luft</a:t>
            </a:r>
            <a:endParaRPr lang="de-DE" sz="3600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32136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an Land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</a:t>
            </a:r>
            <a:r>
              <a:rPr lang="de-DE" sz="3600" b="1" dirty="0" smtClean="0"/>
              <a:t>m Wasser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</a:t>
            </a:r>
            <a:r>
              <a:rPr lang="de-DE" sz="3600" b="1" dirty="0" smtClean="0"/>
              <a:t>n der Luft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de-DE" sz="3600" dirty="0"/>
          </a:p>
          <a:p>
            <a:r>
              <a:rPr lang="de-DE" sz="3600" dirty="0" smtClean="0"/>
              <a:t>Funktioniert gut am Anfang.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501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an Land</a:t>
            </a:r>
          </a:p>
          <a:p>
            <a:endParaRPr lang="de-DE" sz="3600" dirty="0"/>
          </a:p>
          <a:p>
            <a:r>
              <a:rPr lang="de-DE" sz="3600" dirty="0" smtClean="0"/>
              <a:t>Bekannte Tierarten wählen, Struktur-Funktions-Beziehungen herstellen.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206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an Land</a:t>
            </a:r>
          </a:p>
          <a:p>
            <a:endParaRPr lang="de-DE" sz="3600" dirty="0"/>
          </a:p>
          <a:p>
            <a:r>
              <a:rPr lang="de-DE" sz="3600" dirty="0" smtClean="0"/>
              <a:t>Bekannte Tierarten wählen, Struktur-Funktions-Beziehungen herstellen.</a:t>
            </a:r>
          </a:p>
          <a:p>
            <a:endParaRPr lang="de-DE" sz="3600" dirty="0"/>
          </a:p>
          <a:p>
            <a:r>
              <a:rPr lang="de-DE" sz="3600" dirty="0" smtClean="0"/>
              <a:t>z. B. Dauerlauf, Sprint, kriechen, springen …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8764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im Wasser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71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im Wasser</a:t>
            </a:r>
          </a:p>
          <a:p>
            <a:endParaRPr lang="de-DE" dirty="0"/>
          </a:p>
          <a:p>
            <a:r>
              <a:rPr lang="de-DE" sz="3600" dirty="0" smtClean="0"/>
              <a:t>Eine Fischart als Referenzart.</a:t>
            </a:r>
          </a:p>
          <a:p>
            <a:r>
              <a:rPr lang="de-DE" sz="3600" dirty="0" smtClean="0"/>
              <a:t>Problemorientierter Unterricht: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 smtClean="0"/>
              <a:t>Wasserwiderstand (Experimente) und Strömungslinien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 smtClean="0"/>
              <a:t>Antrieb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l</a:t>
            </a:r>
            <a:r>
              <a:rPr lang="de-DE" sz="3600" dirty="0" smtClean="0"/>
              <a:t>enken und bremsen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54874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</a:t>
            </a:r>
            <a:r>
              <a:rPr lang="de-DE" b="1" dirty="0" smtClean="0"/>
              <a:t>Lebewesen </a:t>
            </a:r>
            <a:br>
              <a:rPr lang="de-DE" b="1" dirty="0" smtClean="0"/>
            </a:br>
            <a:r>
              <a:rPr lang="de-DE" b="1" dirty="0" smtClean="0"/>
              <a:t>als Roter Faden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 smtClean="0"/>
          </a:p>
          <a:p>
            <a:endParaRPr lang="de-DE" sz="3200" dirty="0"/>
          </a:p>
          <a:p>
            <a:r>
              <a:rPr lang="de-DE" sz="3200" dirty="0" smtClean="0"/>
              <a:t>Wesentliche, ständig wiederkehrende Aspekte</a:t>
            </a:r>
          </a:p>
          <a:p>
            <a:r>
              <a:rPr lang="de-DE" sz="3200" dirty="0"/>
              <a:t>v</a:t>
            </a:r>
            <a:r>
              <a:rPr lang="de-DE" sz="3200" dirty="0" smtClean="0"/>
              <a:t>isualisieren</a:t>
            </a:r>
            <a:r>
              <a:rPr lang="de-DE" sz="32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0471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im Wasser</a:t>
            </a:r>
          </a:p>
          <a:p>
            <a:endParaRPr lang="de-DE" sz="3600" dirty="0"/>
          </a:p>
          <a:p>
            <a:r>
              <a:rPr lang="de-DE" sz="3600" dirty="0" smtClean="0"/>
              <a:t>Kurzer Vergleich mit bekannten </a:t>
            </a:r>
            <a:r>
              <a:rPr lang="de-DE" sz="3600" dirty="0" err="1" smtClean="0"/>
              <a:t>Ver</a:t>
            </a:r>
            <a:r>
              <a:rPr lang="de-DE" sz="3600" dirty="0" smtClean="0"/>
              <a:t>-tretern anderer Klassen wie Pinguin, Fischotter, Wal, Krokodil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4615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 der Luft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8325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 der Luft</a:t>
            </a:r>
          </a:p>
          <a:p>
            <a:endParaRPr lang="de-DE" sz="3600" dirty="0" smtClean="0"/>
          </a:p>
          <a:p>
            <a:r>
              <a:rPr lang="de-DE" sz="3600" dirty="0" smtClean="0"/>
              <a:t>Eigenschaften der Luft: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 smtClean="0"/>
              <a:t>Luft ist nicht Nichts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 smtClean="0"/>
              <a:t>Luftwiderstand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 smtClean="0"/>
              <a:t>Luftdruck</a:t>
            </a:r>
          </a:p>
          <a:p>
            <a:r>
              <a:rPr lang="de-DE" sz="3600" dirty="0" smtClean="0"/>
              <a:t>Schülerpraktikum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49647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 der Luft</a:t>
            </a:r>
          </a:p>
          <a:p>
            <a:endParaRPr lang="de-DE" sz="3600" dirty="0" smtClean="0"/>
          </a:p>
          <a:p>
            <a:r>
              <a:rPr lang="de-DE" sz="3600" dirty="0" smtClean="0"/>
              <a:t>Eine Vogelart als Referenzart, z. B. Mäusebussard.</a:t>
            </a:r>
          </a:p>
          <a:p>
            <a:endParaRPr lang="de-DE" sz="2000" dirty="0" smtClean="0"/>
          </a:p>
          <a:p>
            <a:r>
              <a:rPr lang="de-DE" sz="3600" dirty="0" smtClean="0"/>
              <a:t>Flug beobachten &gt; beschreiben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7717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 der Luft</a:t>
            </a:r>
          </a:p>
          <a:p>
            <a:endParaRPr lang="de-DE" sz="3600" dirty="0" smtClean="0"/>
          </a:p>
          <a:p>
            <a:r>
              <a:rPr lang="de-DE" sz="3600" dirty="0" smtClean="0"/>
              <a:t>Eigenschaften der Vogelfeder: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l</a:t>
            </a:r>
            <a:r>
              <a:rPr lang="de-DE" sz="3600" dirty="0" smtClean="0"/>
              <a:t>eicht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r</a:t>
            </a:r>
            <a:r>
              <a:rPr lang="de-DE" sz="3600" dirty="0" smtClean="0"/>
              <a:t>eparierbar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u</a:t>
            </a:r>
            <a:r>
              <a:rPr lang="de-DE" sz="3600" dirty="0" smtClean="0"/>
              <a:t>ndurchlässig für Luft und Wasser</a:t>
            </a:r>
          </a:p>
          <a:p>
            <a:r>
              <a:rPr lang="de-DE" sz="3600" dirty="0" smtClean="0"/>
              <a:t>Schülerpraktikum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6407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 der Luft</a:t>
            </a:r>
          </a:p>
          <a:p>
            <a:endParaRPr lang="de-DE" sz="3600" dirty="0" smtClean="0"/>
          </a:p>
          <a:p>
            <a:r>
              <a:rPr lang="de-DE" sz="3600" dirty="0" smtClean="0"/>
              <a:t>Warum fällt der Vogel nicht vom Himmel, obwohl er schwerer ist als Luft?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9548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 der Luft</a:t>
            </a:r>
          </a:p>
          <a:p>
            <a:endParaRPr lang="de-DE" sz="3600" dirty="0" smtClean="0"/>
          </a:p>
          <a:p>
            <a:r>
              <a:rPr lang="de-DE" sz="3600" dirty="0" smtClean="0"/>
              <a:t>Warum fällt der Vogel nicht vom Himmel, obwohl er schwerer ist als Luft?</a:t>
            </a:r>
          </a:p>
          <a:p>
            <a:endParaRPr lang="de-DE" sz="2000" dirty="0"/>
          </a:p>
          <a:p>
            <a:r>
              <a:rPr lang="de-DE" sz="3600" dirty="0" smtClean="0"/>
              <a:t>Kräfte am Flügel: Gewichts-Kraft gegen Auftriebs-Kraft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5013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Stoffwechsel</a:t>
            </a:r>
          </a:p>
          <a:p>
            <a:endParaRPr lang="de-DE" sz="3600" dirty="0"/>
          </a:p>
          <a:p>
            <a:r>
              <a:rPr lang="de-DE" sz="3600" dirty="0" smtClean="0"/>
              <a:t>Sehr umfangreiches Kapitel!</a:t>
            </a:r>
          </a:p>
          <a:p>
            <a:r>
              <a:rPr lang="de-DE" sz="3600" dirty="0" smtClean="0"/>
              <a:t>Hier eine plakative Gliederung zu schaffen, ist problematisch!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57322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Stoffwechsel</a:t>
            </a:r>
          </a:p>
          <a:p>
            <a:endParaRPr lang="de-DE" sz="3600" dirty="0"/>
          </a:p>
          <a:p>
            <a:r>
              <a:rPr lang="de-DE" sz="3600" dirty="0" smtClean="0"/>
              <a:t>Sehr umfangreiches Kapitel!</a:t>
            </a:r>
          </a:p>
          <a:p>
            <a:r>
              <a:rPr lang="de-DE" sz="3600" dirty="0" smtClean="0"/>
              <a:t>Hier eine plakative Gliederung zu schaffen, ist problematisch!</a:t>
            </a:r>
          </a:p>
          <a:p>
            <a:endParaRPr lang="de-DE" dirty="0"/>
          </a:p>
          <a:p>
            <a:r>
              <a:rPr lang="de-DE" sz="3600" b="1" dirty="0" smtClean="0"/>
              <a:t>Schwerpunkt</a:t>
            </a:r>
            <a:r>
              <a:rPr lang="de-DE" sz="3600" dirty="0" smtClean="0"/>
              <a:t>: </a:t>
            </a:r>
          </a:p>
          <a:p>
            <a:r>
              <a:rPr lang="de-DE" sz="3600" dirty="0"/>
              <a:t>B</a:t>
            </a:r>
            <a:r>
              <a:rPr lang="de-DE" sz="3600" dirty="0" smtClean="0"/>
              <a:t>eschaffung von Nahrung </a:t>
            </a:r>
          </a:p>
          <a:p>
            <a:r>
              <a:rPr lang="de-DE" sz="3600" dirty="0" smtClean="0"/>
              <a:t>(und Atmung)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51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Stoffwechsel</a:t>
            </a:r>
          </a:p>
          <a:p>
            <a:endParaRPr lang="de-DE" sz="3600" dirty="0"/>
          </a:p>
          <a:p>
            <a:r>
              <a:rPr lang="de-DE" sz="3600" dirty="0" smtClean="0"/>
              <a:t>Vielleicht hier verstärkt über Referenz-Arten arbeiten und an ihnen die (vielen!) neuen Fachbegriffe erarbeiten.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0517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</a:t>
            </a:r>
            <a:r>
              <a:rPr lang="de-DE" b="1" dirty="0" smtClean="0"/>
              <a:t>Lebewesen </a:t>
            </a:r>
            <a:br>
              <a:rPr lang="de-DE" b="1" dirty="0" smtClean="0"/>
            </a:br>
            <a:r>
              <a:rPr lang="de-DE" b="1" dirty="0" smtClean="0"/>
              <a:t>als Roter Faden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 smtClean="0"/>
          </a:p>
          <a:p>
            <a:endParaRPr lang="de-DE" sz="3200" dirty="0" smtClean="0"/>
          </a:p>
          <a:p>
            <a:endParaRPr lang="de-DE" sz="3200" dirty="0"/>
          </a:p>
          <a:p>
            <a:endParaRPr lang="de-DE" sz="3200" dirty="0" smtClean="0"/>
          </a:p>
          <a:p>
            <a:r>
              <a:rPr lang="de-DE" sz="3200" dirty="0" smtClean="0"/>
              <a:t>Aktive Bewegung		Fortpflanzung …</a:t>
            </a:r>
          </a:p>
          <a:p>
            <a:endParaRPr lang="de-DE" sz="3200" dirty="0"/>
          </a:p>
          <a:p>
            <a:endParaRPr lang="de-DE" sz="3200" dirty="0" smtClean="0"/>
          </a:p>
          <a:p>
            <a:endParaRPr lang="de-DE" sz="3200" dirty="0"/>
          </a:p>
          <a:p>
            <a:endParaRPr lang="de-DE" sz="1200" dirty="0" smtClean="0"/>
          </a:p>
          <a:p>
            <a:r>
              <a:rPr lang="de-DE" sz="3200" dirty="0" smtClean="0"/>
              <a:t>Information …			Stoffwechsel</a:t>
            </a:r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55648"/>
            <a:ext cx="1296144" cy="1317368"/>
          </a:xfrm>
          <a:prstGeom prst="rect">
            <a:avLst/>
          </a:prstGeom>
        </p:spPr>
      </p:pic>
      <p:pic>
        <p:nvPicPr>
          <p:cNvPr id="7" name="Grafi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55648"/>
            <a:ext cx="1728192" cy="1389376"/>
          </a:xfrm>
          <a:prstGeom prst="rect">
            <a:avLst/>
          </a:prstGeom>
        </p:spPr>
      </p:pic>
      <p:pic>
        <p:nvPicPr>
          <p:cNvPr id="8" name="Grafik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04" y="4509120"/>
            <a:ext cx="1944216" cy="1008112"/>
          </a:xfrm>
          <a:prstGeom prst="rect">
            <a:avLst/>
          </a:prstGeom>
        </p:spPr>
      </p:pic>
      <p:pic>
        <p:nvPicPr>
          <p:cNvPr id="9" name="Grafik 8" descr="C:\Users\Thomas\Desktop\Documents\Bio-Nickl.de\00 Neue Dokumente ab 1.1.2018\Ikon Stoffwechsel Feu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93096"/>
            <a:ext cx="1512168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963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Stoffwechsel</a:t>
            </a:r>
          </a:p>
          <a:p>
            <a:endParaRPr lang="de-DE" sz="3600" dirty="0"/>
          </a:p>
          <a:p>
            <a:r>
              <a:rPr lang="de-DE" sz="3600" dirty="0" smtClean="0"/>
              <a:t>Vielleicht hier verstärkt über Referenz-Arten arbeiten und an ihnen die (vielen!) neuen Fachbegriffe erarbeiten.</a:t>
            </a:r>
          </a:p>
          <a:p>
            <a:endParaRPr lang="de-DE" sz="2000" dirty="0"/>
          </a:p>
          <a:p>
            <a:r>
              <a:rPr lang="de-DE" sz="3600" dirty="0" smtClean="0"/>
              <a:t>Plus: übergeordnete Kapitel wie „Umgang mit Energiemangel“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36296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Stoffwechsel</a:t>
            </a:r>
          </a:p>
          <a:p>
            <a:endParaRPr lang="de-DE" sz="3600" dirty="0"/>
          </a:p>
          <a:p>
            <a:r>
              <a:rPr lang="de-DE" sz="3600" dirty="0" smtClean="0"/>
              <a:t>Am Ende bzw. mittendrin </a:t>
            </a:r>
            <a:r>
              <a:rPr lang="de-DE" sz="3600" u="sng" dirty="0" smtClean="0"/>
              <a:t>Vergleiche</a:t>
            </a:r>
            <a:r>
              <a:rPr lang="de-DE" sz="3600" dirty="0" smtClean="0"/>
              <a:t> anstellen.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6140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Stoffwechsel</a:t>
            </a:r>
          </a:p>
          <a:p>
            <a:endParaRPr lang="de-DE" sz="3600" dirty="0"/>
          </a:p>
          <a:p>
            <a:r>
              <a:rPr lang="de-DE" sz="3600" b="1" dirty="0" smtClean="0">
                <a:solidFill>
                  <a:srgbClr val="FF0000"/>
                </a:solidFill>
              </a:rPr>
              <a:t>ABER: </a:t>
            </a:r>
          </a:p>
          <a:p>
            <a:r>
              <a:rPr lang="de-DE" sz="3600" b="1" dirty="0" smtClean="0">
                <a:solidFill>
                  <a:srgbClr val="FF0000"/>
                </a:solidFill>
              </a:rPr>
              <a:t>Das alles ist sehr, sehr zeitaufwendig!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892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Information</a:t>
            </a:r>
          </a:p>
          <a:p>
            <a:endParaRPr lang="de-DE" sz="3600" dirty="0"/>
          </a:p>
          <a:p>
            <a:pPr>
              <a:spcAft>
                <a:spcPts val="1800"/>
              </a:spcAft>
            </a:pPr>
            <a:r>
              <a:rPr lang="de-DE" sz="3600" dirty="0" smtClean="0"/>
              <a:t>Sehe ich als eigenes Kapitel nicht effektiv. Besser integrieren in das Kapitel Stoff-wechsel, also Nahrungs-Beschaffung. </a:t>
            </a:r>
          </a:p>
          <a:p>
            <a:r>
              <a:rPr lang="de-DE" sz="3600" i="1" dirty="0" smtClean="0"/>
              <a:t>(Der Schutz vor </a:t>
            </a:r>
            <a:r>
              <a:rPr lang="de-DE" sz="3600" i="1" dirty="0" err="1" smtClean="0"/>
              <a:t>Fressfeinden</a:t>
            </a:r>
            <a:r>
              <a:rPr lang="de-DE" sz="3600" i="1" dirty="0" smtClean="0"/>
              <a:t> scheint im </a:t>
            </a:r>
            <a:r>
              <a:rPr lang="de-DE" sz="3600" i="1" dirty="0" err="1" smtClean="0"/>
              <a:t>LehrplanPLUS</a:t>
            </a:r>
            <a:r>
              <a:rPr lang="de-DE" sz="3600" i="1" dirty="0" smtClean="0"/>
              <a:t> weggefallen zu sein).</a:t>
            </a:r>
            <a:endParaRPr lang="de-DE" sz="3600" b="1" i="1" dirty="0" smtClean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302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Fortpflanzung, Wachstum und Individual-Entwicklung </a:t>
            </a:r>
          </a:p>
          <a:p>
            <a:endParaRPr lang="de-DE" sz="3600" dirty="0" smtClean="0"/>
          </a:p>
          <a:p>
            <a:r>
              <a:rPr lang="de-DE" sz="3600" dirty="0" smtClean="0"/>
              <a:t>Entweder als eigenes Kapitel mit wenigen Beispielen wie </a:t>
            </a:r>
            <a:r>
              <a:rPr lang="de-DE" sz="3600" u="sng" dirty="0" smtClean="0"/>
              <a:t>Haushuhn</a:t>
            </a:r>
            <a:r>
              <a:rPr lang="de-DE" sz="3600" dirty="0" smtClean="0"/>
              <a:t> und </a:t>
            </a:r>
            <a:r>
              <a:rPr lang="de-DE" sz="3600" u="sng" dirty="0" smtClean="0"/>
              <a:t>Frosch</a:t>
            </a:r>
            <a:r>
              <a:rPr lang="de-DE" sz="3600" dirty="0" smtClean="0"/>
              <a:t>.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7684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Fortpflanzung, Wachstum und Individual-Entwicklung </a:t>
            </a:r>
          </a:p>
          <a:p>
            <a:endParaRPr lang="de-DE" sz="3600" dirty="0" smtClean="0"/>
          </a:p>
          <a:p>
            <a:r>
              <a:rPr lang="de-DE" sz="3600" dirty="0" smtClean="0"/>
              <a:t>Entweder als eigenes Kapitel mit wenigen Beispielen wie </a:t>
            </a:r>
            <a:r>
              <a:rPr lang="de-DE" sz="3600" u="sng" dirty="0" smtClean="0"/>
              <a:t>Haushuhn</a:t>
            </a:r>
            <a:r>
              <a:rPr lang="de-DE" sz="3600" dirty="0" smtClean="0"/>
              <a:t> und </a:t>
            </a:r>
            <a:r>
              <a:rPr lang="de-DE" sz="3600" u="sng" dirty="0" smtClean="0"/>
              <a:t>Frosch</a:t>
            </a:r>
            <a:r>
              <a:rPr lang="de-DE" sz="3600" dirty="0" smtClean="0"/>
              <a:t>.</a:t>
            </a:r>
          </a:p>
          <a:p>
            <a:r>
              <a:rPr lang="de-DE" sz="3600" dirty="0" smtClean="0"/>
              <a:t>Oder die letzten drei Anforderungen ganz zusammenfassen (Referenzarten, </a:t>
            </a:r>
            <a:r>
              <a:rPr lang="de-DE" sz="3600" dirty="0" err="1" smtClean="0"/>
              <a:t>Ver</a:t>
            </a:r>
            <a:r>
              <a:rPr lang="de-DE" sz="3600" dirty="0" smtClean="0"/>
              <a:t>-gleiche).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43457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821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Grundidee 1</a:t>
            </a:r>
          </a:p>
          <a:p>
            <a:r>
              <a:rPr lang="de-DE" sz="3600" dirty="0" smtClean="0"/>
              <a:t>Die Natürliche Systematik ist fern vom Schüler-Alltag.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2974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Grundidee 1</a:t>
            </a:r>
          </a:p>
          <a:p>
            <a:r>
              <a:rPr lang="de-DE" sz="3600" dirty="0" smtClean="0"/>
              <a:t>Die Natürliche Systematik ist fern vom Schüler-Alltag.</a:t>
            </a:r>
          </a:p>
          <a:p>
            <a:r>
              <a:rPr lang="de-DE" sz="3600" dirty="0" smtClean="0"/>
              <a:t>=&gt;	Nicht nach der Systematik gliedern.</a:t>
            </a:r>
          </a:p>
          <a:p>
            <a:r>
              <a:rPr lang="de-DE" sz="3600" dirty="0" smtClean="0"/>
              <a:t>=&gt;	In der Tierkunde nur „Klasse“.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3792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Grundidee 1</a:t>
            </a:r>
          </a:p>
          <a:p>
            <a:r>
              <a:rPr lang="de-DE" sz="3600" dirty="0" smtClean="0"/>
              <a:t>Die Natürliche Systematik ist fern vom Schüler-Alltag.</a:t>
            </a:r>
          </a:p>
          <a:p>
            <a:r>
              <a:rPr lang="de-DE" sz="3600" dirty="0" smtClean="0"/>
              <a:t>=&gt;	Nicht nach der Systematik gliedern.</a:t>
            </a:r>
          </a:p>
          <a:p>
            <a:r>
              <a:rPr lang="de-DE" sz="3600" dirty="0" smtClean="0"/>
              <a:t>=&gt;	In der Tierkunde nur „Klasse“.</a:t>
            </a:r>
          </a:p>
          <a:p>
            <a:endParaRPr lang="de-DE" dirty="0"/>
          </a:p>
          <a:p>
            <a:r>
              <a:rPr lang="de-DE" sz="3600" b="1" dirty="0" smtClean="0">
                <a:solidFill>
                  <a:srgbClr val="FF0000"/>
                </a:solidFill>
              </a:rPr>
              <a:t>Gegenargument</a:t>
            </a:r>
            <a:r>
              <a:rPr lang="de-DE" sz="3600" dirty="0" smtClean="0">
                <a:solidFill>
                  <a:srgbClr val="FF0000"/>
                </a:solidFill>
              </a:rPr>
              <a:t>: Was schülerfern, aber wichtig ist, </a:t>
            </a:r>
            <a:r>
              <a:rPr lang="de-DE" sz="3600" dirty="0" err="1" smtClean="0">
                <a:solidFill>
                  <a:srgbClr val="FF0000"/>
                </a:solidFill>
              </a:rPr>
              <a:t>muss</a:t>
            </a:r>
            <a:r>
              <a:rPr lang="de-DE" sz="3600" dirty="0" smtClean="0">
                <a:solidFill>
                  <a:srgbClr val="FF0000"/>
                </a:solidFill>
              </a:rPr>
              <a:t> mehrmals geübt werden.</a:t>
            </a:r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01598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TIPPS zur 5. Klasse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9942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Grundidee 2</a:t>
            </a:r>
          </a:p>
          <a:p>
            <a:r>
              <a:rPr lang="de-DE" sz="3600" dirty="0" smtClean="0"/>
              <a:t>Kognitiver Konflikt: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Bisher konnten Körperstrukturen durch die </a:t>
            </a:r>
            <a:r>
              <a:rPr lang="de-DE" sz="3600" dirty="0" err="1" smtClean="0"/>
              <a:t>Angepasstheit</a:t>
            </a:r>
            <a:r>
              <a:rPr lang="de-DE" sz="3600" dirty="0" smtClean="0"/>
              <a:t> erklärt werden.</a:t>
            </a:r>
          </a:p>
          <a:p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30562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Grundidee 2</a:t>
            </a:r>
          </a:p>
          <a:p>
            <a:r>
              <a:rPr lang="de-DE" sz="3600" dirty="0" smtClean="0"/>
              <a:t>Kognitiver Konflikt: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Bisher konnten Körperstrukturen durch die </a:t>
            </a:r>
            <a:r>
              <a:rPr lang="de-DE" sz="3600" dirty="0" err="1" smtClean="0"/>
              <a:t>Angepasstheit</a:t>
            </a:r>
            <a:r>
              <a:rPr lang="de-DE" sz="3600" dirty="0" smtClean="0"/>
              <a:t> erklärt werden.</a:t>
            </a:r>
          </a:p>
          <a:p>
            <a:r>
              <a:rPr lang="de-DE" sz="3600" b="1" dirty="0" smtClean="0"/>
              <a:t>Aber: </a:t>
            </a:r>
            <a:r>
              <a:rPr lang="de-DE" sz="3600" dirty="0" smtClean="0"/>
              <a:t>Warum hat die Forelle Knochen-schuppen in schleimiger Haut, der Pinguin Federn, das Krokodil Hornschuppen, der Frosch eine feuchte, nackte Haut?</a:t>
            </a:r>
          </a:p>
          <a:p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3240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Grundidee 2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Nicht erklärbar über </a:t>
            </a:r>
            <a:r>
              <a:rPr lang="de-DE" sz="3600" dirty="0" err="1" smtClean="0"/>
              <a:t>Angepasstheit</a:t>
            </a:r>
            <a:r>
              <a:rPr lang="de-DE" sz="36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=&gt;	Es gibt auch andere Einflüsse und 	zwar die Verwandtschaft.</a:t>
            </a:r>
          </a:p>
          <a:p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57626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Grundidee 2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Nicht erklärbar über </a:t>
            </a:r>
            <a:r>
              <a:rPr lang="de-DE" sz="3600" dirty="0" err="1" smtClean="0"/>
              <a:t>Angepasstheit</a:t>
            </a:r>
            <a:r>
              <a:rPr lang="de-DE" sz="36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=&gt;	Es gibt auch andere Einflüsse und 	zwar die Verwandtschaft.</a:t>
            </a:r>
          </a:p>
          <a:p>
            <a:pPr>
              <a:spcAft>
                <a:spcPts val="1200"/>
              </a:spcAft>
            </a:pPr>
            <a:r>
              <a:rPr lang="de-DE" sz="3600" dirty="0" smtClean="0">
                <a:solidFill>
                  <a:srgbClr val="FF0000"/>
                </a:solidFill>
              </a:rPr>
              <a:t>Gegenargument:</a:t>
            </a:r>
            <a:r>
              <a:rPr lang="de-DE" sz="3600" dirty="0" smtClean="0"/>
              <a:t> </a:t>
            </a:r>
            <a:r>
              <a:rPr lang="de-DE" sz="3600" dirty="0" smtClean="0">
                <a:solidFill>
                  <a:srgbClr val="FF0000"/>
                </a:solidFill>
              </a:rPr>
              <a:t>Damit wird die </a:t>
            </a:r>
            <a:r>
              <a:rPr lang="de-DE" sz="3600" dirty="0" err="1" smtClean="0">
                <a:solidFill>
                  <a:srgbClr val="FF0000"/>
                </a:solidFill>
              </a:rPr>
              <a:t>Ver-wandtschaft</a:t>
            </a:r>
            <a:r>
              <a:rPr lang="de-DE" sz="3600" dirty="0" smtClean="0">
                <a:solidFill>
                  <a:srgbClr val="FF0000"/>
                </a:solidFill>
              </a:rPr>
              <a:t> vage angesprochen, aber nicht klar verdeutlicht.</a:t>
            </a:r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016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 smtClean="0"/>
              <a:t>„vereinfachte </a:t>
            </a:r>
            <a:r>
              <a:rPr lang="de-DE" sz="3600" i="1" dirty="0"/>
              <a:t>Modellvorstellung der </a:t>
            </a:r>
            <a:r>
              <a:rPr lang="de-DE" sz="3600" i="1" dirty="0" err="1"/>
              <a:t>Evolutionsmechanis­men</a:t>
            </a:r>
            <a:r>
              <a:rPr lang="de-DE" sz="3600" i="1" dirty="0"/>
              <a:t>: mögliche Vorteile durch variierte </a:t>
            </a:r>
            <a:r>
              <a:rPr lang="de-DE" sz="3600" i="1" dirty="0" smtClean="0"/>
              <a:t>Merkmale“</a:t>
            </a:r>
            <a:endParaRPr lang="de-DE" sz="3600" i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674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 smtClean="0"/>
              <a:t>„vereinfachte </a:t>
            </a:r>
            <a:r>
              <a:rPr lang="de-DE" sz="3600" i="1" dirty="0"/>
              <a:t>Modellvorstellung der </a:t>
            </a:r>
            <a:r>
              <a:rPr lang="de-DE" sz="3600" i="1" dirty="0" err="1"/>
              <a:t>Evolutionsmechanis­men</a:t>
            </a:r>
            <a:r>
              <a:rPr lang="de-DE" sz="3600" i="1" dirty="0"/>
              <a:t>: mögliche Vorteile durch variierte </a:t>
            </a:r>
            <a:r>
              <a:rPr lang="de-DE" sz="3600" i="1" dirty="0" smtClean="0"/>
              <a:t>Merkmale“</a:t>
            </a:r>
          </a:p>
          <a:p>
            <a:endParaRPr lang="de-DE" sz="3600" i="1" dirty="0"/>
          </a:p>
          <a:p>
            <a:r>
              <a:rPr lang="de-DE" sz="3600" dirty="0" smtClean="0"/>
              <a:t>Möglichst schon bei den Fallbeispielen durchexerzieren und am Ende nur noch das Prinzip zusammenfassen.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54296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 smtClean="0"/>
              <a:t>„</a:t>
            </a:r>
            <a:r>
              <a:rPr lang="de-DE" sz="3600" i="1" dirty="0"/>
              <a:t>Nutztiere und Heimtiere: Züchtung, Merkmale und Verhal­ten, Bedeutung für den Menschen, verantwortliche und tiergerechte Haltung und </a:t>
            </a:r>
            <a:r>
              <a:rPr lang="de-DE" sz="3600" i="1" dirty="0" smtClean="0"/>
              <a:t>Pflege“ </a:t>
            </a:r>
            <a:endParaRPr lang="de-DE" sz="3600" i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68970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 Unterrichtspläne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 smtClean="0"/>
              <a:t>„</a:t>
            </a:r>
            <a:r>
              <a:rPr lang="de-DE" sz="3600" i="1" dirty="0"/>
              <a:t>Nutztiere und Heimtiere: Züchtung, Merkmale und Verhal­ten, Bedeutung für den Menschen, verantwortliche und tiergerechte Haltung und </a:t>
            </a:r>
            <a:r>
              <a:rPr lang="de-DE" sz="3600" i="1" dirty="0" smtClean="0"/>
              <a:t>Pflege“ </a:t>
            </a:r>
          </a:p>
          <a:p>
            <a:endParaRPr lang="de-DE" sz="3600" dirty="0"/>
          </a:p>
          <a:p>
            <a:r>
              <a:rPr lang="de-DE" sz="3600" dirty="0" smtClean="0"/>
              <a:t>Zeitproblem!!!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Wirbeltiere: Verwandtschaft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281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27584" y="515719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Thomas Nickl</a:t>
            </a:r>
            <a:r>
              <a:rPr lang="de-DE" smtClean="0"/>
              <a:t>, </a:t>
            </a:r>
            <a:r>
              <a:rPr lang="de-DE" smtClean="0"/>
              <a:t>März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81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TIPPS zur 5. Klasse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Viel Zeit einplanen: </a:t>
            </a:r>
            <a:r>
              <a:rPr lang="de-DE" sz="3600" dirty="0" smtClean="0"/>
              <a:t>Langsamkeit der Schüler, intensives Kompetenz-Training</a:t>
            </a:r>
            <a:endParaRPr lang="de-DE" sz="3600" dirty="0" smtClean="0"/>
          </a:p>
          <a:p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Lernen lernen</a:t>
            </a:r>
          </a:p>
          <a:p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Eigenverantwortung lernen</a:t>
            </a:r>
          </a:p>
          <a:p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Verantwortung für andere lernen</a:t>
            </a:r>
          </a:p>
        </p:txBody>
      </p:sp>
    </p:spTree>
    <p:extLst>
      <p:ext uri="{BB962C8B-B14F-4D97-AF65-F5344CB8AC3E}">
        <p14:creationId xmlns:p14="http://schemas.microsoft.com/office/powerpoint/2010/main" val="34342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TIPPS zur 5. Klasse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s</a:t>
            </a:r>
            <a:r>
              <a:rPr lang="de-DE" sz="3600" dirty="0" smtClean="0"/>
              <a:t>ehr früh einführen:</a:t>
            </a:r>
          </a:p>
          <a:p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Anforderungen an Lebewesen (IKONS)</a:t>
            </a:r>
          </a:p>
          <a:p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Versuchsprotokoll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Stoff- und Energie-Begriff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3 Betrachtungs-Ebenen („Welten“) mit Teilchenmodell (IKONS)</a:t>
            </a:r>
            <a:endParaRPr lang="de-DE" sz="3600" dirty="0" smtClean="0"/>
          </a:p>
        </p:txBody>
      </p:sp>
    </p:spTree>
    <p:extLst>
      <p:ext uri="{BB962C8B-B14F-4D97-AF65-F5344CB8AC3E}">
        <p14:creationId xmlns:p14="http://schemas.microsoft.com/office/powerpoint/2010/main" val="986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TIPPS zur 5. Klasse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Reihenfolge ändern in Menschenkunde:</a:t>
            </a:r>
          </a:p>
          <a:p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Information</a:t>
            </a:r>
            <a:r>
              <a:rPr lang="de-DE" sz="3600" dirty="0" smtClean="0"/>
              <a:t> (Sinne) nach hinten, da Reiz-Reaktions-Kette zu abstrakt</a:t>
            </a:r>
          </a:p>
          <a:p>
            <a:endParaRPr lang="de-DE" sz="1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Zellatmung</a:t>
            </a:r>
            <a:r>
              <a:rPr lang="de-DE" sz="3600" dirty="0" smtClean="0"/>
              <a:t> ans Ende von „</a:t>
            </a:r>
            <a:r>
              <a:rPr lang="de-DE" sz="3600" dirty="0" err="1" smtClean="0"/>
              <a:t>Stoffwech-sel</a:t>
            </a:r>
            <a:r>
              <a:rPr lang="de-DE" sz="3600" dirty="0" smtClean="0"/>
              <a:t>“, quasi als letzte Erklärung für die Stoff-Aufnahme und -Abgabe</a:t>
            </a:r>
          </a:p>
          <a:p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2080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1325</Words>
  <Application>Microsoft Office PowerPoint</Application>
  <PresentationFormat>Bildschirmpräsentation (4:3)</PresentationFormat>
  <Paragraphs>388</Paragraphs>
  <Slides>68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68</vt:i4>
      </vt:variant>
    </vt:vector>
  </HeadingPairs>
  <TitlesOfParts>
    <vt:vector size="69" baseType="lpstr">
      <vt:lpstr>Larissa</vt:lpstr>
      <vt:lpstr>PowerPoint-Präsentation</vt:lpstr>
      <vt:lpstr>Anforderungen an Lebewesen  als Roter Faden</vt:lpstr>
      <vt:lpstr>Anforderungen an Lebewesen  als Roter Faden</vt:lpstr>
      <vt:lpstr>Anforderungen an Lebewesen  als Roter Faden</vt:lpstr>
      <vt:lpstr>Anforderungen an Lebewesen  als Roter Faden</vt:lpstr>
      <vt:lpstr>TIPPS zur 5. Klasse</vt:lpstr>
      <vt:lpstr>TIPPS zur 5. Klasse</vt:lpstr>
      <vt:lpstr>TIPPS zur 5. Klasse</vt:lpstr>
      <vt:lpstr>TIPPS zur 5. Klasse</vt:lpstr>
      <vt:lpstr>PowerPoint-Präsentation</vt:lpstr>
      <vt:lpstr>PowerPoint-Präsentation</vt:lpstr>
      <vt:lpstr>Übersicht 6. Klasse</vt:lpstr>
      <vt:lpstr>Übersicht 6. Klasse</vt:lpstr>
      <vt:lpstr>Änderungen im LehrplanPLUS (6)  zum September 2019</vt:lpstr>
      <vt:lpstr>Wirbeltiere</vt:lpstr>
      <vt:lpstr>Wirbeltiere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</dc:creator>
  <cp:lastModifiedBy>Thomas</cp:lastModifiedBy>
  <cp:revision>136</cp:revision>
  <dcterms:created xsi:type="dcterms:W3CDTF">2017-06-25T09:51:01Z</dcterms:created>
  <dcterms:modified xsi:type="dcterms:W3CDTF">2019-03-05T16:02:47Z</dcterms:modified>
</cp:coreProperties>
</file>