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9" r:id="rId2"/>
    <p:sldId id="348" r:id="rId3"/>
    <p:sldId id="409" r:id="rId4"/>
    <p:sldId id="390" r:id="rId5"/>
    <p:sldId id="391" r:id="rId6"/>
    <p:sldId id="299" r:id="rId7"/>
    <p:sldId id="396" r:id="rId8"/>
    <p:sldId id="431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99" r:id="rId22"/>
    <p:sldId id="400" r:id="rId23"/>
    <p:sldId id="401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5" r:id="rId32"/>
    <p:sldId id="404" r:id="rId33"/>
    <p:sldId id="405" r:id="rId34"/>
    <p:sldId id="326" r:id="rId35"/>
    <p:sldId id="406" r:id="rId36"/>
    <p:sldId id="327" r:id="rId37"/>
    <p:sldId id="328" r:id="rId38"/>
    <p:sldId id="407" r:id="rId39"/>
    <p:sldId id="329" r:id="rId40"/>
    <p:sldId id="408" r:id="rId41"/>
    <p:sldId id="332" r:id="rId42"/>
    <p:sldId id="426" r:id="rId43"/>
    <p:sldId id="427" r:id="rId44"/>
    <p:sldId id="428" r:id="rId45"/>
    <p:sldId id="333" r:id="rId46"/>
    <p:sldId id="334" r:id="rId47"/>
    <p:sldId id="414" r:id="rId48"/>
    <p:sldId id="429" r:id="rId49"/>
    <p:sldId id="415" r:id="rId50"/>
    <p:sldId id="430" r:id="rId51"/>
    <p:sldId id="335" r:id="rId52"/>
    <p:sldId id="412" r:id="rId53"/>
    <p:sldId id="413" r:id="rId54"/>
    <p:sldId id="410" r:id="rId55"/>
    <p:sldId id="411" r:id="rId56"/>
    <p:sldId id="336" r:id="rId57"/>
    <p:sldId id="418" r:id="rId58"/>
    <p:sldId id="419" r:id="rId59"/>
    <p:sldId id="420" r:id="rId60"/>
    <p:sldId id="421" r:id="rId61"/>
    <p:sldId id="422" r:id="rId62"/>
    <p:sldId id="423" r:id="rId63"/>
    <p:sldId id="416" r:id="rId64"/>
    <p:sldId id="337" r:id="rId65"/>
    <p:sldId id="338" r:id="rId66"/>
    <p:sldId id="339" r:id="rId6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99FF99"/>
    <a:srgbClr val="0080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9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05.03.2019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3402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05.03.2019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53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05.03.2019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957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05.03.2019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031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05.03.2019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502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05.03.2019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40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05.03.2019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952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05.03.2019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9555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05.03.2019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482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05.03.2019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1919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05.03.2019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046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D40AB-EA5A-49AE-886C-098943A8D588}" type="datetimeFigureOut">
              <a:rPr lang="de-DE" smtClean="0"/>
              <a:t>05.03.2019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903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43608" y="980728"/>
            <a:ext cx="7200800" cy="3662541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8800" b="1" dirty="0" smtClean="0"/>
              <a:t>Ökologie</a:t>
            </a:r>
          </a:p>
          <a:p>
            <a:pPr algn="ctr"/>
            <a:r>
              <a:rPr lang="de-DE" sz="7200" dirty="0"/>
              <a:t>i</a:t>
            </a:r>
            <a:r>
              <a:rPr lang="de-DE" sz="7200" dirty="0" smtClean="0"/>
              <a:t>m </a:t>
            </a:r>
            <a:r>
              <a:rPr lang="de-DE" sz="7200" dirty="0" err="1" smtClean="0"/>
              <a:t>LehrplanPLUS</a:t>
            </a:r>
            <a:endParaRPr lang="de-DE" sz="7200" dirty="0" smtClean="0"/>
          </a:p>
          <a:p>
            <a:pPr algn="ctr"/>
            <a:r>
              <a:rPr lang="de-DE" sz="7200" dirty="0" smtClean="0"/>
              <a:t>der Unterstufe</a:t>
            </a:r>
            <a:endParaRPr lang="de-DE" sz="7200" dirty="0"/>
          </a:p>
        </p:txBody>
      </p:sp>
      <p:sp>
        <p:nvSpPr>
          <p:cNvPr id="3" name="Textfeld 2"/>
          <p:cNvSpPr txBox="1"/>
          <p:nvPr/>
        </p:nvSpPr>
        <p:spPr>
          <a:xfrm>
            <a:off x="6156176" y="594928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Nickl</a:t>
            </a:r>
            <a:r>
              <a:rPr lang="de-DE" smtClean="0"/>
              <a:t>, März 2019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98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FF0000"/>
                </a:solidFill>
              </a:rPr>
              <a:t>Keine Gräser bestimmen lassen!</a:t>
            </a:r>
          </a:p>
          <a:p>
            <a:r>
              <a:rPr lang="de-DE" sz="3200" dirty="0" smtClean="0">
                <a:solidFill>
                  <a:srgbClr val="FF0000"/>
                </a:solidFill>
              </a:rPr>
              <a:t>Keine </a:t>
            </a:r>
            <a:r>
              <a:rPr lang="de-DE" sz="3200" dirty="0" err="1" smtClean="0">
                <a:solidFill>
                  <a:srgbClr val="FF0000"/>
                </a:solidFill>
              </a:rPr>
              <a:t>überbordenen</a:t>
            </a:r>
            <a:r>
              <a:rPr lang="de-DE" sz="3200" dirty="0" smtClean="0">
                <a:solidFill>
                  <a:srgbClr val="FF0000"/>
                </a:solidFill>
              </a:rPr>
              <a:t> Protokolle!</a:t>
            </a:r>
          </a:p>
          <a:p>
            <a:r>
              <a:rPr lang="de-DE" sz="3200" dirty="0" smtClean="0">
                <a:solidFill>
                  <a:srgbClr val="FF0000"/>
                </a:solidFill>
              </a:rPr>
              <a:t>Keine großen Fahrten zu Biotopen!</a:t>
            </a:r>
          </a:p>
          <a:p>
            <a:r>
              <a:rPr lang="de-DE" sz="3200" dirty="0">
                <a:solidFill>
                  <a:srgbClr val="FF0000"/>
                </a:solidFill>
              </a:rPr>
              <a:t>	</a:t>
            </a:r>
          </a:p>
          <a:p>
            <a:endParaRPr lang="de-DE" sz="3200" dirty="0"/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4262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FF0000"/>
                </a:solidFill>
              </a:rPr>
              <a:t>Keine Gräser bestimmen lassen!</a:t>
            </a:r>
          </a:p>
          <a:p>
            <a:r>
              <a:rPr lang="de-DE" sz="3200" dirty="0" smtClean="0">
                <a:solidFill>
                  <a:srgbClr val="FF0000"/>
                </a:solidFill>
              </a:rPr>
              <a:t>Keine </a:t>
            </a:r>
            <a:r>
              <a:rPr lang="de-DE" sz="3200" dirty="0" err="1" smtClean="0">
                <a:solidFill>
                  <a:srgbClr val="FF0000"/>
                </a:solidFill>
              </a:rPr>
              <a:t>überbordenen</a:t>
            </a:r>
            <a:r>
              <a:rPr lang="de-DE" sz="3200" dirty="0" smtClean="0">
                <a:solidFill>
                  <a:srgbClr val="FF0000"/>
                </a:solidFill>
              </a:rPr>
              <a:t> Protokolle!</a:t>
            </a:r>
          </a:p>
          <a:p>
            <a:r>
              <a:rPr lang="de-DE" sz="3200" dirty="0" smtClean="0">
                <a:solidFill>
                  <a:srgbClr val="FF0000"/>
                </a:solidFill>
              </a:rPr>
              <a:t>Keine großen Fahrten zu Biotopen!</a:t>
            </a:r>
          </a:p>
          <a:p>
            <a:endParaRPr lang="de-DE" sz="3200" dirty="0" smtClean="0">
              <a:solidFill>
                <a:srgbClr val="FF0000"/>
              </a:solidFill>
            </a:endParaRPr>
          </a:p>
          <a:p>
            <a:pPr algn="ctr"/>
            <a:r>
              <a:rPr lang="de-DE" sz="4000" b="1" dirty="0" smtClean="0">
                <a:solidFill>
                  <a:srgbClr val="FF0000"/>
                </a:solidFill>
              </a:rPr>
              <a:t>Orientieren Sie sich auf keinen Fall </a:t>
            </a:r>
          </a:p>
          <a:p>
            <a:pPr algn="ctr"/>
            <a:r>
              <a:rPr lang="de-DE" sz="4000" b="1" dirty="0" smtClean="0">
                <a:solidFill>
                  <a:srgbClr val="FF0000"/>
                </a:solidFill>
              </a:rPr>
              <a:t>an den neuen Lehrbüchern!!!</a:t>
            </a:r>
          </a:p>
          <a:p>
            <a:r>
              <a:rPr lang="de-DE" sz="3200" dirty="0">
                <a:solidFill>
                  <a:srgbClr val="FF0000"/>
                </a:solidFill>
              </a:rPr>
              <a:t>	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15582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8000"/>
                </a:solidFill>
              </a:rPr>
              <a:t>Als Grünland (im weiteren Sinne) gelten auch Sportplatz</a:t>
            </a:r>
            <a:r>
              <a:rPr lang="de-DE" sz="3200" dirty="0">
                <a:solidFill>
                  <a:srgbClr val="008000"/>
                </a:solidFill>
              </a:rPr>
              <a:t> </a:t>
            </a:r>
            <a:r>
              <a:rPr lang="de-DE" sz="3200" dirty="0" smtClean="0">
                <a:solidFill>
                  <a:srgbClr val="008000"/>
                </a:solidFill>
              </a:rPr>
              <a:t>oder Grünanlagen.</a:t>
            </a:r>
          </a:p>
          <a:p>
            <a:r>
              <a:rPr lang="de-DE" sz="3200" dirty="0">
                <a:solidFill>
                  <a:srgbClr val="008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3717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3200" dirty="0" smtClean="0">
                <a:solidFill>
                  <a:srgbClr val="008000"/>
                </a:solidFill>
              </a:rPr>
              <a:t>Als Grünland (im weiteren Sinne) gelten auch Sportplatz</a:t>
            </a:r>
            <a:r>
              <a:rPr lang="de-DE" sz="3200" dirty="0">
                <a:solidFill>
                  <a:srgbClr val="008000"/>
                </a:solidFill>
              </a:rPr>
              <a:t> </a:t>
            </a:r>
            <a:r>
              <a:rPr lang="de-DE" sz="3200" dirty="0" smtClean="0">
                <a:solidFill>
                  <a:srgbClr val="008000"/>
                </a:solidFill>
              </a:rPr>
              <a:t>oder Grünanlagen.</a:t>
            </a:r>
          </a:p>
          <a:p>
            <a:pPr>
              <a:spcAft>
                <a:spcPts val="600"/>
              </a:spcAft>
            </a:pPr>
            <a:endParaRPr lang="de-DE" sz="2000" dirty="0" smtClean="0">
              <a:solidFill>
                <a:srgbClr val="008000"/>
              </a:solidFill>
            </a:endParaRPr>
          </a:p>
          <a:p>
            <a:pPr>
              <a:spcAft>
                <a:spcPts val="600"/>
              </a:spcAft>
            </a:pPr>
            <a:r>
              <a:rPr lang="de-DE" sz="3200" dirty="0" smtClean="0">
                <a:solidFill>
                  <a:srgbClr val="008000"/>
                </a:solidFill>
              </a:rPr>
              <a:t>Artenvielfalt im Grünland entspricht den Beispielen für Pflanzenfamilien.</a:t>
            </a:r>
          </a:p>
          <a:p>
            <a:pPr>
              <a:spcAft>
                <a:spcPts val="600"/>
              </a:spcAft>
            </a:pPr>
            <a:r>
              <a:rPr lang="de-DE" sz="3200" dirty="0">
                <a:solidFill>
                  <a:srgbClr val="008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2879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3200" dirty="0" smtClean="0">
                <a:solidFill>
                  <a:srgbClr val="008000"/>
                </a:solidFill>
              </a:rPr>
              <a:t>Als Grünland (im weiteren Sinne) gelten auch Sportplatz</a:t>
            </a:r>
            <a:r>
              <a:rPr lang="de-DE" sz="3200" dirty="0">
                <a:solidFill>
                  <a:srgbClr val="008000"/>
                </a:solidFill>
              </a:rPr>
              <a:t> </a:t>
            </a:r>
            <a:r>
              <a:rPr lang="de-DE" sz="3200" dirty="0" smtClean="0">
                <a:solidFill>
                  <a:srgbClr val="008000"/>
                </a:solidFill>
              </a:rPr>
              <a:t>oder Grünanlagen.</a:t>
            </a:r>
          </a:p>
          <a:p>
            <a:pPr>
              <a:spcAft>
                <a:spcPts val="600"/>
              </a:spcAft>
            </a:pPr>
            <a:endParaRPr lang="de-DE" sz="2000" dirty="0" smtClean="0">
              <a:solidFill>
                <a:srgbClr val="008000"/>
              </a:solidFill>
            </a:endParaRPr>
          </a:p>
          <a:p>
            <a:pPr>
              <a:spcAft>
                <a:spcPts val="600"/>
              </a:spcAft>
            </a:pPr>
            <a:r>
              <a:rPr lang="de-DE" sz="3200" dirty="0" smtClean="0">
                <a:solidFill>
                  <a:srgbClr val="008000"/>
                </a:solidFill>
              </a:rPr>
              <a:t>Artenvielfalt im Grünland entspricht den Beispielen für Pflanzenfamilien.</a:t>
            </a:r>
          </a:p>
          <a:p>
            <a:pPr>
              <a:spcAft>
                <a:spcPts val="600"/>
              </a:spcAft>
            </a:pPr>
            <a:endParaRPr lang="de-DE" sz="2000" dirty="0" smtClean="0">
              <a:solidFill>
                <a:srgbClr val="008000"/>
              </a:solidFill>
            </a:endParaRPr>
          </a:p>
          <a:p>
            <a:pPr>
              <a:spcAft>
                <a:spcPts val="600"/>
              </a:spcAft>
            </a:pPr>
            <a:r>
              <a:rPr lang="de-DE" sz="3200" dirty="0" smtClean="0">
                <a:solidFill>
                  <a:srgbClr val="008000"/>
                </a:solidFill>
              </a:rPr>
              <a:t>Untersuchung nur weniger Ökofaktoren, diese aber im Vergleich.</a:t>
            </a:r>
          </a:p>
          <a:p>
            <a:pPr>
              <a:spcAft>
                <a:spcPts val="600"/>
              </a:spcAft>
            </a:pPr>
            <a:r>
              <a:rPr lang="de-DE" sz="3200" dirty="0">
                <a:solidFill>
                  <a:srgbClr val="008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0263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3200" dirty="0" smtClean="0"/>
              <a:t>Zunächst die neuen </a:t>
            </a:r>
            <a:r>
              <a:rPr lang="de-DE" sz="3200" u="sng" dirty="0" smtClean="0"/>
              <a:t>Fachbegriffe</a:t>
            </a:r>
            <a:r>
              <a:rPr lang="de-DE" sz="3200" dirty="0" smtClean="0"/>
              <a:t> im Kontext: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 smtClean="0"/>
              <a:t>Lebensraum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 smtClean="0"/>
              <a:t>Lebensgemeinschaft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 smtClean="0"/>
              <a:t>Ökosystem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 smtClean="0"/>
              <a:t>Umweltfaktoren</a:t>
            </a:r>
            <a:r>
              <a:rPr lang="de-DE" sz="3200" dirty="0">
                <a:solidFill>
                  <a:srgbClr val="008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0056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3200" dirty="0" smtClean="0"/>
              <a:t>Zunächst die neuen </a:t>
            </a:r>
            <a:r>
              <a:rPr lang="de-DE" sz="3200" u="sng" dirty="0" smtClean="0"/>
              <a:t>Fachbegriffe</a:t>
            </a:r>
            <a:r>
              <a:rPr lang="de-DE" sz="3200" dirty="0" smtClean="0"/>
              <a:t> im Kontext: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 smtClean="0"/>
              <a:t>Lebensraum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 smtClean="0"/>
              <a:t>Lebensgemeinschaft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 smtClean="0"/>
              <a:t>Ökosystem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 smtClean="0"/>
              <a:t>Umweltfaktoren</a:t>
            </a:r>
            <a:r>
              <a:rPr lang="de-DE" sz="3200" dirty="0">
                <a:solidFill>
                  <a:srgbClr val="008000"/>
                </a:solidFill>
              </a:rPr>
              <a:t>	</a:t>
            </a:r>
            <a:endParaRPr lang="de-DE" sz="3200" dirty="0" smtClean="0">
              <a:solidFill>
                <a:srgbClr val="008000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de-DE" sz="2800" i="1" dirty="0" smtClean="0"/>
              <a:t>vgl</a:t>
            </a:r>
            <a:r>
              <a:rPr lang="de-DE" sz="2800" i="1" dirty="0"/>
              <a:t>. Geographie, Lernbereich 4 „Ländliche Räume in </a:t>
            </a:r>
            <a:r>
              <a:rPr lang="de-DE" sz="2800" i="1" dirty="0" smtClean="0"/>
              <a:t>Bayern </a:t>
            </a:r>
            <a:r>
              <a:rPr lang="de-DE" sz="2800" i="1" dirty="0"/>
              <a:t>und Deutschland“</a:t>
            </a:r>
            <a:endParaRPr lang="de-DE" sz="2800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22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Dann möglichst einfache </a:t>
            </a:r>
            <a:r>
              <a:rPr lang="de-DE" sz="3200" u="sng" dirty="0" smtClean="0"/>
              <a:t>Definition</a:t>
            </a:r>
            <a:r>
              <a:rPr lang="de-DE" sz="3200" dirty="0" smtClean="0"/>
              <a:t> des Begriffs „Grünland“:</a:t>
            </a:r>
          </a:p>
          <a:p>
            <a:endParaRPr lang="de-DE" sz="3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v</a:t>
            </a:r>
            <a:r>
              <a:rPr lang="de-DE" sz="3200" dirty="0" smtClean="0"/>
              <a:t>om Menschen genutzt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v</a:t>
            </a:r>
            <a:r>
              <a:rPr lang="de-DE" sz="3200" dirty="0" smtClean="0"/>
              <a:t>on Gräsern beherrscht (natürlich auch von Kräutern = „Blumen“ besiedelt)</a:t>
            </a:r>
          </a:p>
        </p:txBody>
      </p:sp>
    </p:spTree>
    <p:extLst>
      <p:ext uri="{BB962C8B-B14F-4D97-AF65-F5344CB8AC3E}">
        <p14:creationId xmlns:p14="http://schemas.microsoft.com/office/powerpoint/2010/main" val="103974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Dann möglichst einfache </a:t>
            </a:r>
            <a:r>
              <a:rPr lang="de-DE" sz="3200" u="sng" dirty="0" smtClean="0"/>
              <a:t>Gliederung</a:t>
            </a:r>
            <a:r>
              <a:rPr lang="de-DE" sz="3200" dirty="0" smtClean="0"/>
              <a:t> des Grünland</a:t>
            </a:r>
            <a:r>
              <a:rPr lang="de-DE" sz="3200" dirty="0"/>
              <a:t>s</a:t>
            </a:r>
            <a:r>
              <a:rPr lang="de-DE" sz="3200" dirty="0" smtClean="0"/>
              <a:t>:</a:t>
            </a:r>
          </a:p>
          <a:p>
            <a:endParaRPr lang="de-DE" sz="3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 smtClean="0"/>
              <a:t>Wiesen (werden gemäht)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 smtClean="0"/>
              <a:t>Weiden (werden von Nutztieren beweidet)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n</a:t>
            </a:r>
            <a:r>
              <a:rPr lang="de-DE" sz="3200" dirty="0" smtClean="0"/>
              <a:t>aturnahes Grünland</a:t>
            </a:r>
          </a:p>
        </p:txBody>
      </p:sp>
    </p:spTree>
    <p:extLst>
      <p:ext uri="{BB962C8B-B14F-4D97-AF65-F5344CB8AC3E}">
        <p14:creationId xmlns:p14="http://schemas.microsoft.com/office/powerpoint/2010/main" val="28039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84887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Dann möglichst einfache </a:t>
            </a:r>
            <a:r>
              <a:rPr lang="de-DE" sz="3200" u="sng" dirty="0" smtClean="0"/>
              <a:t>Gliederung</a:t>
            </a:r>
            <a:r>
              <a:rPr lang="de-DE" sz="3200" dirty="0" smtClean="0"/>
              <a:t> des Grünland</a:t>
            </a:r>
            <a:r>
              <a:rPr lang="de-DE" sz="3200" dirty="0"/>
              <a:t>s</a:t>
            </a:r>
            <a:r>
              <a:rPr lang="de-DE" sz="3200" dirty="0" smtClean="0"/>
              <a:t>:</a:t>
            </a:r>
          </a:p>
          <a:p>
            <a:endParaRPr lang="de-DE" sz="3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 smtClean="0"/>
              <a:t>Wiesen (werden gemäht)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 smtClean="0"/>
              <a:t>Weiden (werden von Nutztieren beweidet)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n</a:t>
            </a:r>
            <a:r>
              <a:rPr lang="de-DE" sz="3200" dirty="0" smtClean="0"/>
              <a:t>aturnahes Grünland</a:t>
            </a:r>
          </a:p>
          <a:p>
            <a:pPr>
              <a:spcBef>
                <a:spcPts val="600"/>
              </a:spcBef>
            </a:pPr>
            <a:r>
              <a:rPr lang="de-DE" sz="3200" dirty="0">
                <a:solidFill>
                  <a:srgbClr val="FF0000"/>
                </a:solidFill>
              </a:rPr>
              <a:t>	</a:t>
            </a:r>
            <a:r>
              <a:rPr lang="de-DE" sz="3200" dirty="0" smtClean="0">
                <a:solidFill>
                  <a:srgbClr val="FF0000"/>
                </a:solidFill>
              </a:rPr>
              <a:t>… und keine Unterscheidung </a:t>
            </a:r>
          </a:p>
          <a:p>
            <a:pPr>
              <a:spcBef>
                <a:spcPts val="600"/>
              </a:spcBef>
            </a:pPr>
            <a:r>
              <a:rPr lang="de-DE" sz="3200" dirty="0">
                <a:solidFill>
                  <a:srgbClr val="FF0000"/>
                </a:solidFill>
              </a:rPr>
              <a:t>	</a:t>
            </a:r>
            <a:r>
              <a:rPr lang="de-DE" sz="3200" dirty="0" smtClean="0">
                <a:solidFill>
                  <a:srgbClr val="FF0000"/>
                </a:solidFill>
              </a:rPr>
              <a:t>von Heu und Grummet!</a:t>
            </a:r>
          </a:p>
        </p:txBody>
      </p:sp>
    </p:spTree>
    <p:extLst>
      <p:ext uri="{BB962C8B-B14F-4D97-AF65-F5344CB8AC3E}">
        <p14:creationId xmlns:p14="http://schemas.microsoft.com/office/powerpoint/2010/main" val="403233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096000" cy="405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21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u="sng" dirty="0" smtClean="0"/>
              <a:t>Weitere Gliederung </a:t>
            </a:r>
            <a:r>
              <a:rPr lang="de-DE" sz="3200" dirty="0" smtClean="0"/>
              <a:t>des Grünlands:</a:t>
            </a:r>
          </a:p>
          <a:p>
            <a:endParaRPr lang="de-DE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i</a:t>
            </a:r>
            <a:r>
              <a:rPr lang="de-DE" sz="3200" dirty="0" smtClean="0"/>
              <a:t>ntensiv bzw.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extensiv genutztes Grünland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e</a:t>
            </a:r>
            <a:r>
              <a:rPr lang="de-DE" sz="3200" dirty="0" smtClean="0"/>
              <a:t>inschließlich der Bewirtschaftungs-Methoden (Maschinen-Einsatz, Dünger)</a:t>
            </a:r>
          </a:p>
        </p:txBody>
      </p:sp>
    </p:spTree>
    <p:extLst>
      <p:ext uri="{BB962C8B-B14F-4D97-AF65-F5344CB8AC3E}">
        <p14:creationId xmlns:p14="http://schemas.microsoft.com/office/powerpoint/2010/main" val="229899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u="sng" dirty="0" smtClean="0"/>
              <a:t>Intensive Nutzung</a:t>
            </a:r>
            <a:r>
              <a:rPr lang="de-DE" sz="3200" dirty="0" smtClean="0"/>
              <a:t>: </a:t>
            </a:r>
          </a:p>
          <a:p>
            <a:r>
              <a:rPr lang="de-DE" sz="3200" dirty="0" smtClean="0"/>
              <a:t>viel Dünger, oft gemäht </a:t>
            </a:r>
            <a:r>
              <a:rPr lang="de-DE" sz="3200" dirty="0"/>
              <a:t>(</a:t>
            </a:r>
            <a:r>
              <a:rPr lang="de-DE" sz="3200" dirty="0" smtClean="0"/>
              <a:t>5-7 mal)</a:t>
            </a:r>
          </a:p>
          <a:p>
            <a:r>
              <a:rPr lang="de-DE" sz="3200" dirty="0" smtClean="0"/>
              <a:t>=&gt; Artenarmut, Grundwasserverschmutzung</a:t>
            </a:r>
          </a:p>
          <a:p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115285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u="sng" dirty="0" smtClean="0"/>
              <a:t>Intensive Nutzung</a:t>
            </a:r>
            <a:r>
              <a:rPr lang="de-DE" sz="3200" dirty="0" smtClean="0"/>
              <a:t>: </a:t>
            </a:r>
          </a:p>
          <a:p>
            <a:r>
              <a:rPr lang="de-DE" sz="3200" dirty="0" smtClean="0"/>
              <a:t>viel Dünger, </a:t>
            </a:r>
            <a:r>
              <a:rPr lang="de-DE" sz="3200" dirty="0"/>
              <a:t>oft gemäht </a:t>
            </a:r>
            <a:r>
              <a:rPr lang="de-DE" sz="3200" dirty="0" smtClean="0"/>
              <a:t>(</a:t>
            </a:r>
            <a:r>
              <a:rPr lang="de-DE" sz="3200" dirty="0"/>
              <a:t>5-7 mal</a:t>
            </a:r>
            <a:r>
              <a:rPr lang="de-DE" sz="3200" dirty="0" smtClean="0"/>
              <a:t>)</a:t>
            </a:r>
          </a:p>
          <a:p>
            <a:r>
              <a:rPr lang="de-DE" sz="3200" dirty="0" smtClean="0"/>
              <a:t>=&gt; Artenarmut, Grundwasserverschmutzung</a:t>
            </a:r>
          </a:p>
          <a:p>
            <a:endParaRPr lang="de-DE" sz="2000" dirty="0" smtClean="0"/>
          </a:p>
          <a:p>
            <a:r>
              <a:rPr lang="de-DE" sz="3200" u="sng" dirty="0" smtClean="0"/>
              <a:t>Extensive Nutzung</a:t>
            </a:r>
            <a:r>
              <a:rPr lang="de-DE" sz="3200" dirty="0" smtClean="0"/>
              <a:t>:</a:t>
            </a:r>
          </a:p>
          <a:p>
            <a:r>
              <a:rPr lang="de-DE" sz="3200" dirty="0" smtClean="0"/>
              <a:t>ohne Dünger, wenig Ertrag, sehr große Flächen (Almwirtschaft)</a:t>
            </a:r>
          </a:p>
          <a:p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8487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u="sng" dirty="0" smtClean="0"/>
              <a:t>Intensive Nutzung</a:t>
            </a:r>
            <a:r>
              <a:rPr lang="de-DE" sz="3200" dirty="0" smtClean="0"/>
              <a:t>: </a:t>
            </a:r>
          </a:p>
          <a:p>
            <a:r>
              <a:rPr lang="de-DE" sz="3200" dirty="0" smtClean="0"/>
              <a:t>viel Dünger, </a:t>
            </a:r>
            <a:r>
              <a:rPr lang="de-DE" sz="3200" dirty="0"/>
              <a:t>oft </a:t>
            </a:r>
            <a:r>
              <a:rPr lang="de-DE" sz="3200" dirty="0" smtClean="0"/>
              <a:t>gemäht (5-7 </a:t>
            </a:r>
            <a:r>
              <a:rPr lang="de-DE" sz="3200" dirty="0"/>
              <a:t>mal)</a:t>
            </a:r>
          </a:p>
          <a:p>
            <a:r>
              <a:rPr lang="de-DE" sz="3200" dirty="0" smtClean="0"/>
              <a:t>=&gt; Artenarmut, Grundwasserverschmutzung</a:t>
            </a:r>
          </a:p>
          <a:p>
            <a:endParaRPr lang="de-DE" sz="2000" dirty="0" smtClean="0"/>
          </a:p>
          <a:p>
            <a:r>
              <a:rPr lang="de-DE" sz="3200" u="sng" dirty="0" smtClean="0"/>
              <a:t>Extensive Nutzung</a:t>
            </a:r>
            <a:r>
              <a:rPr lang="de-DE" sz="3200" dirty="0" smtClean="0"/>
              <a:t>:</a:t>
            </a:r>
          </a:p>
          <a:p>
            <a:r>
              <a:rPr lang="de-DE" sz="3200" dirty="0" smtClean="0"/>
              <a:t>ohne Dünger, wenig Ertrag, sehr große Flächen (Almwirtschaft)</a:t>
            </a:r>
          </a:p>
          <a:p>
            <a:endParaRPr lang="de-DE" sz="2000" dirty="0" smtClean="0"/>
          </a:p>
          <a:p>
            <a:r>
              <a:rPr lang="de-DE" sz="3200" u="sng" dirty="0" smtClean="0"/>
              <a:t>Naturnahes Grünland</a:t>
            </a:r>
            <a:r>
              <a:rPr lang="de-DE" sz="3200" dirty="0" smtClean="0"/>
              <a:t>:</a:t>
            </a:r>
          </a:p>
          <a:p>
            <a:r>
              <a:rPr lang="de-DE" sz="3200" dirty="0" smtClean="0"/>
              <a:t>Lebensraum steht im Vordergrund</a:t>
            </a:r>
          </a:p>
        </p:txBody>
      </p:sp>
    </p:spTree>
    <p:extLst>
      <p:ext uri="{BB962C8B-B14F-4D97-AF65-F5344CB8AC3E}">
        <p14:creationId xmlns:p14="http://schemas.microsoft.com/office/powerpoint/2010/main" val="373474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Freilandarbeit</a:t>
            </a:r>
          </a:p>
          <a:p>
            <a:endParaRPr lang="de-DE" sz="3200" dirty="0" smtClean="0"/>
          </a:p>
        </p:txBody>
      </p:sp>
    </p:spTree>
    <p:extLst>
      <p:ext uri="{BB962C8B-B14F-4D97-AF65-F5344CB8AC3E}">
        <p14:creationId xmlns:p14="http://schemas.microsoft.com/office/powerpoint/2010/main" val="398742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Freilandarbeit</a:t>
            </a:r>
          </a:p>
          <a:p>
            <a:endParaRPr lang="de-DE" sz="20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Welche Fläche?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Was erreicht das Schülerherz?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Nur Pflanzen oder auch Tiere?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Was tut der Schüler konkret?</a:t>
            </a:r>
          </a:p>
        </p:txBody>
      </p:sp>
    </p:spTree>
    <p:extLst>
      <p:ext uri="{BB962C8B-B14F-4D97-AF65-F5344CB8AC3E}">
        <p14:creationId xmlns:p14="http://schemas.microsoft.com/office/powerpoint/2010/main" val="230876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Freilandarbeit</a:t>
            </a:r>
          </a:p>
          <a:p>
            <a:endParaRPr lang="de-DE" sz="2000" b="1" dirty="0" smtClean="0"/>
          </a:p>
          <a:p>
            <a:r>
              <a:rPr lang="de-DE" sz="3200" dirty="0" smtClean="0"/>
              <a:t>Exkursion ist in </a:t>
            </a:r>
            <a:r>
              <a:rPr lang="de-DE" sz="3200" u="sng" dirty="0" smtClean="0"/>
              <a:t>Geographie</a:t>
            </a:r>
            <a:r>
              <a:rPr lang="de-DE" sz="3200" dirty="0" smtClean="0"/>
              <a:t> vorgeschrieben =&gt; ggf. fächerübergreifend veranstalten</a:t>
            </a:r>
          </a:p>
        </p:txBody>
      </p:sp>
    </p:spTree>
    <p:extLst>
      <p:ext uri="{BB962C8B-B14F-4D97-AF65-F5344CB8AC3E}">
        <p14:creationId xmlns:p14="http://schemas.microsoft.com/office/powerpoint/2010/main" val="414338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Freilandarbeit</a:t>
            </a:r>
          </a:p>
          <a:p>
            <a:endParaRPr lang="de-DE" sz="2000" b="1" dirty="0" smtClean="0"/>
          </a:p>
          <a:p>
            <a:pPr>
              <a:spcAft>
                <a:spcPts val="600"/>
              </a:spcAft>
            </a:pPr>
            <a:r>
              <a:rPr lang="de-DE" sz="3200" dirty="0" smtClean="0"/>
              <a:t>Exkursion ist in </a:t>
            </a:r>
            <a:r>
              <a:rPr lang="de-DE" sz="3200" u="sng" dirty="0" smtClean="0"/>
              <a:t>Geographie</a:t>
            </a:r>
            <a:r>
              <a:rPr lang="de-DE" sz="3200" dirty="0" smtClean="0"/>
              <a:t> vorgeschrieben =&gt; ggf. fächerübergreifend veranstalten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 smtClean="0"/>
              <a:t>Handyfotos und </a:t>
            </a:r>
            <a:r>
              <a:rPr lang="de-DE" sz="3200" dirty="0"/>
              <a:t>P</a:t>
            </a:r>
            <a:r>
              <a:rPr lang="de-DE" sz="3200" dirty="0" smtClean="0"/>
              <a:t>räsentation</a:t>
            </a:r>
          </a:p>
        </p:txBody>
      </p:sp>
    </p:spTree>
    <p:extLst>
      <p:ext uri="{BB962C8B-B14F-4D97-AF65-F5344CB8AC3E}">
        <p14:creationId xmlns:p14="http://schemas.microsoft.com/office/powerpoint/2010/main" val="329927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Freilandarbeit</a:t>
            </a:r>
          </a:p>
          <a:p>
            <a:endParaRPr lang="de-DE" sz="2000" b="1" dirty="0" smtClean="0"/>
          </a:p>
          <a:p>
            <a:pPr>
              <a:spcAft>
                <a:spcPts val="600"/>
              </a:spcAft>
            </a:pPr>
            <a:r>
              <a:rPr lang="de-DE" sz="3200" dirty="0" smtClean="0"/>
              <a:t>Exkursion ist in </a:t>
            </a:r>
            <a:r>
              <a:rPr lang="de-DE" sz="3200" u="sng" dirty="0" smtClean="0"/>
              <a:t>Geographie</a:t>
            </a:r>
            <a:r>
              <a:rPr lang="de-DE" sz="3200" dirty="0" smtClean="0"/>
              <a:t> vorgeschrieben =&gt; ggf. fächerübergreifend veranstalten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 smtClean="0"/>
              <a:t>Handyfotos und Präsentation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 smtClean="0"/>
              <a:t>Geo-Caching (Handy, GPS)</a:t>
            </a:r>
          </a:p>
        </p:txBody>
      </p:sp>
    </p:spTree>
    <p:extLst>
      <p:ext uri="{BB962C8B-B14F-4D97-AF65-F5344CB8AC3E}">
        <p14:creationId xmlns:p14="http://schemas.microsoft.com/office/powerpoint/2010/main" val="1334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Freilandarbeit</a:t>
            </a:r>
          </a:p>
          <a:p>
            <a:endParaRPr lang="de-DE" sz="2000" b="1" dirty="0" smtClean="0"/>
          </a:p>
          <a:p>
            <a:r>
              <a:rPr lang="de-DE" sz="3200" u="sng" dirty="0"/>
              <a:t>a</a:t>
            </a:r>
            <a:r>
              <a:rPr lang="de-DE" sz="3200" u="sng" dirty="0" smtClean="0"/>
              <a:t>biotische Ökofaktoren </a:t>
            </a:r>
            <a:r>
              <a:rPr lang="de-DE" sz="3200" dirty="0" smtClean="0"/>
              <a:t>messen (Boden-feuchte, Lichtstärke, Temperatur, Nieder-schlag, Bodenbeschaffenheit, z. B. Kalk)</a:t>
            </a:r>
          </a:p>
        </p:txBody>
      </p:sp>
    </p:spTree>
    <p:extLst>
      <p:ext uri="{BB962C8B-B14F-4D97-AF65-F5344CB8AC3E}">
        <p14:creationId xmlns:p14="http://schemas.microsoft.com/office/powerpoint/2010/main" val="47526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u="sng" dirty="0" smtClean="0"/>
              <a:t>Lerninhalte zu den Kompetenzen:</a:t>
            </a:r>
          </a:p>
          <a:p>
            <a:endParaRPr lang="de-DE" sz="2000" u="sng" dirty="0"/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ausgewählte einheimische Pflanzenarten des Grünlands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 smtClean="0"/>
              <a:t>Grundbegriffe </a:t>
            </a:r>
            <a:r>
              <a:rPr lang="de-DE" sz="3200" dirty="0"/>
              <a:t>zu einem Ökosystem: Lebensraum, Lebensgemeinschaft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 smtClean="0"/>
              <a:t>intensiv </a:t>
            </a:r>
            <a:r>
              <a:rPr lang="de-DE" sz="3200" dirty="0"/>
              <a:t>und extensiv bewirtschaftetes Grünland, </a:t>
            </a:r>
            <a:r>
              <a:rPr lang="de-DE" sz="3200" dirty="0" smtClean="0"/>
              <a:t>Bewirtschaftungsmethoden 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88750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Freilandarbeit</a:t>
            </a:r>
          </a:p>
          <a:p>
            <a:endParaRPr lang="de-DE" sz="2000" b="1" dirty="0" smtClean="0"/>
          </a:p>
          <a:p>
            <a:r>
              <a:rPr lang="de-DE" sz="3200" u="sng" dirty="0"/>
              <a:t>a</a:t>
            </a:r>
            <a:r>
              <a:rPr lang="de-DE" sz="3200" u="sng" dirty="0" smtClean="0"/>
              <a:t>biotische Ökofaktoren </a:t>
            </a:r>
            <a:r>
              <a:rPr lang="de-DE" sz="3200" dirty="0" smtClean="0"/>
              <a:t>messen (Boden-feuchte, Lichtstärke, Temperatur, Nieder-schlag, Bodenbeschaffenheit, z. B. Kalk)</a:t>
            </a:r>
          </a:p>
          <a:p>
            <a:endParaRPr lang="de-DE" sz="20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b="1" dirty="0">
                <a:solidFill>
                  <a:srgbClr val="00B050"/>
                </a:solidFill>
              </a:rPr>
              <a:t>n</a:t>
            </a:r>
            <a:r>
              <a:rPr lang="de-DE" sz="3200" b="1" dirty="0" smtClean="0">
                <a:solidFill>
                  <a:srgbClr val="00B050"/>
                </a:solidFill>
              </a:rPr>
              <a:t>ur 2 oder 3 davon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b="1" dirty="0">
                <a:solidFill>
                  <a:srgbClr val="00B050"/>
                </a:solidFill>
              </a:rPr>
              <a:t>v</a:t>
            </a:r>
            <a:r>
              <a:rPr lang="de-DE" sz="3200" b="1" dirty="0" smtClean="0">
                <a:solidFill>
                  <a:srgbClr val="00B050"/>
                </a:solidFill>
              </a:rPr>
              <a:t>ergleichend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b="1" dirty="0" smtClean="0">
                <a:solidFill>
                  <a:srgbClr val="00B050"/>
                </a:solidFill>
              </a:rPr>
              <a:t>Bezug zu Lebensform bzw. Vitalität</a:t>
            </a:r>
          </a:p>
        </p:txBody>
      </p:sp>
    </p:spTree>
    <p:extLst>
      <p:ext uri="{BB962C8B-B14F-4D97-AF65-F5344CB8AC3E}">
        <p14:creationId xmlns:p14="http://schemas.microsoft.com/office/powerpoint/2010/main" val="380284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Freilandarbeit</a:t>
            </a:r>
          </a:p>
          <a:p>
            <a:endParaRPr lang="de-DE" sz="2000" b="1" dirty="0" smtClean="0"/>
          </a:p>
          <a:p>
            <a:r>
              <a:rPr lang="de-DE" sz="3200" u="sng" dirty="0" smtClean="0"/>
              <a:t>biotische Ökofaktoren</a:t>
            </a:r>
          </a:p>
        </p:txBody>
      </p:sp>
    </p:spTree>
    <p:extLst>
      <p:ext uri="{BB962C8B-B14F-4D97-AF65-F5344CB8AC3E}">
        <p14:creationId xmlns:p14="http://schemas.microsoft.com/office/powerpoint/2010/main" val="34017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Freilandarbeit</a:t>
            </a:r>
          </a:p>
          <a:p>
            <a:endParaRPr lang="de-DE" sz="2000" b="1" dirty="0" smtClean="0"/>
          </a:p>
          <a:p>
            <a:r>
              <a:rPr lang="de-DE" sz="3200" u="sng" dirty="0" smtClean="0"/>
              <a:t>biotische Ökofaktoren</a:t>
            </a:r>
          </a:p>
          <a:p>
            <a:r>
              <a:rPr lang="de-DE" sz="3200" dirty="0" smtClean="0"/>
              <a:t>ISB-Konzept: Jede Arbeitsgruppe widmet sich „ihrer“ Blumen-Art.</a:t>
            </a:r>
          </a:p>
          <a:p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274123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Freilandarbeit</a:t>
            </a:r>
          </a:p>
          <a:p>
            <a:endParaRPr lang="de-DE" sz="2000" b="1" dirty="0" smtClean="0"/>
          </a:p>
          <a:p>
            <a:r>
              <a:rPr lang="de-DE" sz="3200" u="sng" dirty="0" smtClean="0"/>
              <a:t>biotische Ökofaktoren</a:t>
            </a:r>
          </a:p>
          <a:p>
            <a:r>
              <a:rPr lang="de-DE" sz="3200" dirty="0" smtClean="0"/>
              <a:t>ISB-Konzept: Jede Arbeitsgruppe widmet sich „ihrer“ Blumen-Art.</a:t>
            </a:r>
          </a:p>
          <a:p>
            <a:endParaRPr lang="de-DE" sz="20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b="1" dirty="0" smtClean="0">
                <a:solidFill>
                  <a:srgbClr val="00B050"/>
                </a:solidFill>
              </a:rPr>
              <a:t>Phantasienamen geben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b="1" dirty="0" smtClean="0">
                <a:solidFill>
                  <a:srgbClr val="00B050"/>
                </a:solidFill>
              </a:rPr>
              <a:t>Häufigkeit pro m</a:t>
            </a:r>
            <a:r>
              <a:rPr lang="de-DE" sz="3200" b="1" baseline="30000" dirty="0" smtClean="0">
                <a:solidFill>
                  <a:srgbClr val="00B050"/>
                </a:solidFill>
              </a:rPr>
              <a:t>2</a:t>
            </a:r>
            <a:r>
              <a:rPr lang="de-DE" sz="3200" b="1" dirty="0" smtClean="0">
                <a:solidFill>
                  <a:srgbClr val="00B050"/>
                </a:solidFill>
              </a:rPr>
              <a:t> an zwei</a:t>
            </a:r>
            <a:r>
              <a:rPr lang="de-DE" sz="3200" b="1" smtClean="0">
                <a:solidFill>
                  <a:srgbClr val="00B050"/>
                </a:solidFill>
              </a:rPr>
              <a:t>, drei Stand-orten </a:t>
            </a:r>
            <a:r>
              <a:rPr lang="de-DE" sz="3200" b="1" dirty="0" smtClean="0">
                <a:solidFill>
                  <a:srgbClr val="00B050"/>
                </a:solidFill>
              </a:rPr>
              <a:t>zählen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b="1" dirty="0">
                <a:solidFill>
                  <a:srgbClr val="00B050"/>
                </a:solidFill>
              </a:rPr>
              <a:t>d</a:t>
            </a:r>
            <a:r>
              <a:rPr lang="de-DE" sz="3200" b="1" dirty="0" smtClean="0">
                <a:solidFill>
                  <a:srgbClr val="00B050"/>
                </a:solidFill>
              </a:rPr>
              <a:t>araus Eigenschaften ableiten</a:t>
            </a:r>
          </a:p>
        </p:txBody>
      </p:sp>
    </p:spTree>
    <p:extLst>
      <p:ext uri="{BB962C8B-B14F-4D97-AF65-F5344CB8AC3E}">
        <p14:creationId xmlns:p14="http://schemas.microsoft.com/office/powerpoint/2010/main" val="380328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Freilandarbeit</a:t>
            </a:r>
          </a:p>
          <a:p>
            <a:endParaRPr lang="de-DE" sz="2000" b="1" dirty="0" smtClean="0"/>
          </a:p>
          <a:p>
            <a:r>
              <a:rPr lang="de-DE" sz="3200" u="sng" dirty="0" smtClean="0"/>
              <a:t>biotische Ökofaktoren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v</a:t>
            </a:r>
            <a:r>
              <a:rPr lang="de-DE" sz="3200" dirty="0" smtClean="0"/>
              <a:t>erschiedene blühende Pflanzen begründet ihren Pflanzenfamilien zuordnen</a:t>
            </a:r>
          </a:p>
        </p:txBody>
      </p:sp>
    </p:spTree>
    <p:extLst>
      <p:ext uri="{BB962C8B-B14F-4D97-AF65-F5344CB8AC3E}">
        <p14:creationId xmlns:p14="http://schemas.microsoft.com/office/powerpoint/2010/main" val="393056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Freilandarbeit</a:t>
            </a:r>
          </a:p>
          <a:p>
            <a:endParaRPr lang="de-DE" sz="2000" b="1" dirty="0" smtClean="0"/>
          </a:p>
          <a:p>
            <a:r>
              <a:rPr lang="de-DE" sz="3200" u="sng" dirty="0" smtClean="0"/>
              <a:t>biotische Ökofaktoren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v</a:t>
            </a:r>
            <a:r>
              <a:rPr lang="de-DE" sz="3200" dirty="0" smtClean="0"/>
              <a:t>erschiedene blühende Pflanzen begründet ihren Pflanzenfamilien zuordnen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b="1" dirty="0">
                <a:solidFill>
                  <a:srgbClr val="00B050"/>
                </a:solidFill>
              </a:rPr>
              <a:t>d</a:t>
            </a:r>
            <a:r>
              <a:rPr lang="de-DE" sz="3200" b="1" dirty="0" smtClean="0">
                <a:solidFill>
                  <a:srgbClr val="00B050"/>
                </a:solidFill>
              </a:rPr>
              <a:t>rei bis vier einfache Familien wie Rosen-Gewächse, Kreuzblüten-Gewächse, Lippenblüten-Gewächse …</a:t>
            </a:r>
          </a:p>
        </p:txBody>
      </p:sp>
    </p:spTree>
    <p:extLst>
      <p:ext uri="{BB962C8B-B14F-4D97-AF65-F5344CB8AC3E}">
        <p14:creationId xmlns:p14="http://schemas.microsoft.com/office/powerpoint/2010/main" val="186448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Freilandarbeit</a:t>
            </a:r>
          </a:p>
          <a:p>
            <a:endParaRPr lang="de-DE" sz="2000" b="1" dirty="0" smtClean="0"/>
          </a:p>
          <a:p>
            <a:r>
              <a:rPr lang="de-DE" sz="3200" u="sng" dirty="0" smtClean="0"/>
              <a:t>biotische Ökofaktoren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 smtClean="0"/>
              <a:t>Stockwerke in der Wiese entdecken und beschreiben bzw. fotografieren</a:t>
            </a:r>
          </a:p>
        </p:txBody>
      </p:sp>
    </p:spTree>
    <p:extLst>
      <p:ext uri="{BB962C8B-B14F-4D97-AF65-F5344CB8AC3E}">
        <p14:creationId xmlns:p14="http://schemas.microsoft.com/office/powerpoint/2010/main" val="44362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Freilandarbeit</a:t>
            </a:r>
          </a:p>
          <a:p>
            <a:endParaRPr lang="de-DE" sz="2000" b="1" dirty="0" smtClean="0"/>
          </a:p>
          <a:p>
            <a:r>
              <a:rPr lang="de-DE" sz="3200" u="sng" dirty="0" smtClean="0"/>
              <a:t>biotische Ökofaktoren</a:t>
            </a:r>
            <a:endParaRPr lang="de-DE" sz="3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 smtClean="0"/>
              <a:t>Blüten aufgrund ihres Aussehens den Bestäubungsarten zuordnen</a:t>
            </a:r>
          </a:p>
        </p:txBody>
      </p:sp>
    </p:spTree>
    <p:extLst>
      <p:ext uri="{BB962C8B-B14F-4D97-AF65-F5344CB8AC3E}">
        <p14:creationId xmlns:p14="http://schemas.microsoft.com/office/powerpoint/2010/main" val="286110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Freilandarbeit</a:t>
            </a:r>
          </a:p>
          <a:p>
            <a:endParaRPr lang="de-DE" sz="2000" b="1" dirty="0" smtClean="0"/>
          </a:p>
          <a:p>
            <a:r>
              <a:rPr lang="de-DE" sz="3200" u="sng" dirty="0" smtClean="0"/>
              <a:t>biotische Ökofaktoren</a:t>
            </a:r>
            <a:endParaRPr lang="de-DE" sz="3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 smtClean="0"/>
              <a:t>Blüten aufgrund ihres Aussehens den Bestäubungsarten zuordnen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b="1" dirty="0" smtClean="0">
                <a:solidFill>
                  <a:srgbClr val="00B050"/>
                </a:solidFill>
              </a:rPr>
              <a:t>Achtung bei Allergikern!</a:t>
            </a:r>
          </a:p>
        </p:txBody>
      </p:sp>
    </p:spTree>
    <p:extLst>
      <p:ext uri="{BB962C8B-B14F-4D97-AF65-F5344CB8AC3E}">
        <p14:creationId xmlns:p14="http://schemas.microsoft.com/office/powerpoint/2010/main" val="102291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Freilandarbeit</a:t>
            </a:r>
          </a:p>
          <a:p>
            <a:endParaRPr lang="de-DE" sz="2000" b="1" dirty="0" smtClean="0"/>
          </a:p>
          <a:p>
            <a:r>
              <a:rPr lang="de-DE" sz="3200" u="sng" dirty="0" smtClean="0"/>
              <a:t>biotische Ökofaktoren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z</a:t>
            </a:r>
            <a:r>
              <a:rPr lang="de-DE" sz="3200" dirty="0" smtClean="0"/>
              <a:t>ufällig beobachtete Tiere erfassen und ggf. in einfache Nahrungskette einfügen</a:t>
            </a:r>
          </a:p>
        </p:txBody>
      </p:sp>
    </p:spTree>
    <p:extLst>
      <p:ext uri="{BB962C8B-B14F-4D97-AF65-F5344CB8AC3E}">
        <p14:creationId xmlns:p14="http://schemas.microsoft.com/office/powerpoint/2010/main" val="155360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u="sng" dirty="0" smtClean="0"/>
              <a:t>Lerninhalte zu den Kompetenzen:</a:t>
            </a:r>
          </a:p>
          <a:p>
            <a:endParaRPr lang="de-DE" sz="2000" u="sng" dirty="0"/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ausgewählte einheimische </a:t>
            </a:r>
            <a:r>
              <a:rPr lang="de-DE" sz="3200" dirty="0">
                <a:solidFill>
                  <a:srgbClr val="FF0000"/>
                </a:solidFill>
              </a:rPr>
              <a:t>Pflanzenarten</a:t>
            </a:r>
            <a:r>
              <a:rPr lang="de-DE" sz="3200" dirty="0"/>
              <a:t> des Grünlands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 smtClean="0"/>
              <a:t>Grundbegriffe </a:t>
            </a:r>
            <a:r>
              <a:rPr lang="de-DE" sz="3200" dirty="0"/>
              <a:t>zu einem Ökosystem: Lebensraum, Lebensgemeinschaft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 smtClean="0"/>
              <a:t>intensiv </a:t>
            </a:r>
            <a:r>
              <a:rPr lang="de-DE" sz="3200" dirty="0"/>
              <a:t>und extensiv bewirtschaftetes Grünland, </a:t>
            </a:r>
            <a:r>
              <a:rPr lang="de-DE" sz="3200" dirty="0" smtClean="0"/>
              <a:t>Bewirtschaftungsmethoden 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98347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Freilandarbeit</a:t>
            </a:r>
          </a:p>
          <a:p>
            <a:endParaRPr lang="de-DE" sz="2000" b="1" dirty="0" smtClean="0"/>
          </a:p>
          <a:p>
            <a:r>
              <a:rPr lang="de-DE" sz="3200" dirty="0" smtClean="0"/>
              <a:t>Hinweise: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 smtClean="0"/>
              <a:t>Pflanzenbestimmungs-App in Verbindung mit einfachem Bestimmungsbuch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Zeitraum: Mai - </a:t>
            </a:r>
            <a:r>
              <a:rPr lang="de-DE" sz="3200" dirty="0" smtClean="0"/>
              <a:t>Juni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54863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Freilandarbeit</a:t>
            </a:r>
          </a:p>
          <a:p>
            <a:endParaRPr lang="de-DE" sz="2000" b="1" dirty="0" smtClean="0"/>
          </a:p>
          <a:p>
            <a:r>
              <a:rPr lang="de-DE" sz="3200" dirty="0" smtClean="0"/>
              <a:t>Hinweise: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 smtClean="0"/>
              <a:t>Laminierte Ausdrucke ersetzen </a:t>
            </a:r>
            <a:r>
              <a:rPr lang="de-DE" sz="3200" dirty="0" err="1" smtClean="0"/>
              <a:t>Beamer</a:t>
            </a:r>
            <a:endParaRPr lang="de-DE" sz="3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a</a:t>
            </a:r>
            <a:r>
              <a:rPr lang="de-DE" sz="3200" dirty="0" smtClean="0"/>
              <a:t>ltes Bettlaken ersetzt Arbeitstisch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 smtClean="0"/>
              <a:t>Becherlupen </a:t>
            </a:r>
          </a:p>
        </p:txBody>
      </p:sp>
    </p:spTree>
    <p:extLst>
      <p:ext uri="{BB962C8B-B14F-4D97-AF65-F5344CB8AC3E}">
        <p14:creationId xmlns:p14="http://schemas.microsoft.com/office/powerpoint/2010/main" val="85437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Freilandarbeit</a:t>
            </a:r>
          </a:p>
          <a:p>
            <a:endParaRPr lang="de-DE" sz="2000" b="1" dirty="0" smtClean="0"/>
          </a:p>
          <a:p>
            <a:r>
              <a:rPr lang="de-DE" sz="3200" b="1" dirty="0" smtClean="0"/>
              <a:t>Alternative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 smtClean="0"/>
              <a:t>Arbeitsblatt mit Fotos von z. B. 8 blühen-den Arten und deren Namen</a:t>
            </a:r>
          </a:p>
        </p:txBody>
      </p:sp>
    </p:spTree>
    <p:extLst>
      <p:ext uri="{BB962C8B-B14F-4D97-AF65-F5344CB8AC3E}">
        <p14:creationId xmlns:p14="http://schemas.microsoft.com/office/powerpoint/2010/main" val="352865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Freilandarbeit</a:t>
            </a:r>
          </a:p>
          <a:p>
            <a:endParaRPr lang="de-DE" sz="2000" b="1" dirty="0" smtClean="0"/>
          </a:p>
          <a:p>
            <a:r>
              <a:rPr lang="de-DE" sz="3200" b="1" dirty="0" smtClean="0"/>
              <a:t>Alternative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 smtClean="0"/>
              <a:t>Arbeitsblatt mit Fotos von z. B. 8 blühen-den Arten und deren Namen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 smtClean="0"/>
              <a:t>Arbeitsauftrag: Fundort in einer Lage-skizze eintragen</a:t>
            </a:r>
          </a:p>
        </p:txBody>
      </p:sp>
    </p:spTree>
    <p:extLst>
      <p:ext uri="{BB962C8B-B14F-4D97-AF65-F5344CB8AC3E}">
        <p14:creationId xmlns:p14="http://schemas.microsoft.com/office/powerpoint/2010/main" val="323101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Freilandarbeit</a:t>
            </a:r>
          </a:p>
          <a:p>
            <a:endParaRPr lang="de-DE" sz="2000" b="1" dirty="0" smtClean="0"/>
          </a:p>
          <a:p>
            <a:r>
              <a:rPr lang="de-DE" sz="3200" b="1" dirty="0" smtClean="0"/>
              <a:t>Alternative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 smtClean="0"/>
              <a:t>Arbeitsblatt mit Fotos von z. B. 8 blühen-den Arten und deren Namen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 smtClean="0"/>
              <a:t>Arbeitsauftrag: Fundort in einer Lage-skizze eintragen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 smtClean="0"/>
              <a:t>Arbeitsauftrag: am Fundort Besonnung abschätzen und Bodentemperatur über großem Nagel messen</a:t>
            </a:r>
          </a:p>
        </p:txBody>
      </p:sp>
    </p:spTree>
    <p:extLst>
      <p:ext uri="{BB962C8B-B14F-4D97-AF65-F5344CB8AC3E}">
        <p14:creationId xmlns:p14="http://schemas.microsoft.com/office/powerpoint/2010/main" val="157050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0000FF"/>
                </a:solidFill>
              </a:rPr>
              <a:t>6. </a:t>
            </a:r>
            <a:r>
              <a:rPr lang="de-DE" b="1" dirty="0">
                <a:solidFill>
                  <a:srgbClr val="0000FF"/>
                </a:solidFill>
              </a:rPr>
              <a:t>Klasse: </a:t>
            </a:r>
            <a:r>
              <a:rPr lang="de-DE" b="1" dirty="0" smtClean="0">
                <a:solidFill>
                  <a:srgbClr val="0000FF"/>
                </a:solidFill>
              </a:rPr>
              <a:t>Gewässer </a:t>
            </a:r>
            <a:endParaRPr lang="de-DE" b="1" dirty="0">
              <a:solidFill>
                <a:srgbClr val="0000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69936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115616" y="5949280"/>
            <a:ext cx="6699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Der </a:t>
            </a:r>
            <a:r>
              <a:rPr lang="de-DE" sz="2800" dirty="0" err="1" smtClean="0"/>
              <a:t>Abtsdorfer</a:t>
            </a:r>
            <a:r>
              <a:rPr lang="de-DE" sz="2800" dirty="0" smtClean="0"/>
              <a:t> See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62509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Bach, </a:t>
            </a:r>
            <a:r>
              <a:rPr lang="de-DE" sz="3200" dirty="0" err="1" smtClean="0"/>
              <a:t>Fluss</a:t>
            </a:r>
            <a:r>
              <a:rPr lang="de-DE" sz="3200" dirty="0" smtClean="0"/>
              <a:t>, Teich, See</a:t>
            </a:r>
          </a:p>
          <a:p>
            <a:r>
              <a:rPr lang="de-DE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de-DE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ourier New"/>
              </a:rPr>
              <a:t>	Sicherheit!</a:t>
            </a:r>
            <a:endParaRPr lang="de-DE" sz="40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53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480720" cy="431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03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480720" cy="431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259632" y="5512168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rgbClr val="00B050"/>
                </a:solidFill>
              </a:rPr>
              <a:t>flache Ufer: keine Gefahr</a:t>
            </a:r>
            <a:endParaRPr lang="de-DE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45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3600400" cy="5402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47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u="sng" dirty="0" smtClean="0"/>
              <a:t>Lerninhalte zu den Kompetenzen:</a:t>
            </a:r>
          </a:p>
          <a:p>
            <a:endParaRPr lang="de-DE" sz="2000" u="sng" dirty="0"/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ausgewählte einheimische </a:t>
            </a:r>
            <a:r>
              <a:rPr lang="de-DE" sz="3200" dirty="0">
                <a:solidFill>
                  <a:srgbClr val="FF0000"/>
                </a:solidFill>
              </a:rPr>
              <a:t>Pflanzenarten</a:t>
            </a:r>
            <a:r>
              <a:rPr lang="de-DE" sz="3200" dirty="0"/>
              <a:t> des Grünlands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 smtClean="0"/>
              <a:t>Grundbegriffe </a:t>
            </a:r>
            <a:r>
              <a:rPr lang="de-DE" sz="3200" dirty="0"/>
              <a:t>zu einem Ökosystem: Lebensraum, Lebensgemeinschaft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 smtClean="0"/>
              <a:t>intensiv </a:t>
            </a:r>
            <a:r>
              <a:rPr lang="de-DE" sz="3200" dirty="0"/>
              <a:t>und extensiv bewirtschaftetes Grünland, </a:t>
            </a:r>
            <a:r>
              <a:rPr lang="de-DE" sz="3200" dirty="0" smtClean="0"/>
              <a:t>Bewirtschaftungsmethoden </a:t>
            </a:r>
            <a:endParaRPr lang="de-DE" sz="3200" dirty="0"/>
          </a:p>
        </p:txBody>
      </p:sp>
      <p:sp>
        <p:nvSpPr>
          <p:cNvPr id="4" name="Abgerundete rechteckige Legende 3"/>
          <p:cNvSpPr/>
          <p:nvPr/>
        </p:nvSpPr>
        <p:spPr>
          <a:xfrm>
            <a:off x="1763688" y="3181623"/>
            <a:ext cx="4464496" cy="2088232"/>
          </a:xfrm>
          <a:prstGeom prst="wedgeRoundRectCallout">
            <a:avLst>
              <a:gd name="adj1" fmla="val 43988"/>
              <a:gd name="adj2" fmla="val -78007"/>
              <a:gd name="adj3" fmla="val 16667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979712" y="3269307"/>
            <a:ext cx="4176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„Arten“ nicht wörtlich nehmen, besser: </a:t>
            </a:r>
            <a:r>
              <a:rPr lang="de-DE" sz="2800" b="1" u="sng" dirty="0" smtClean="0"/>
              <a:t>Formen-kenntnis</a:t>
            </a:r>
            <a:r>
              <a:rPr lang="de-DE" sz="2800" b="1" dirty="0" smtClean="0"/>
              <a:t> bzw. Zuordnung zu einer </a:t>
            </a:r>
            <a:r>
              <a:rPr lang="de-DE" sz="2800" b="1" u="sng" dirty="0" smtClean="0"/>
              <a:t>Pflanzenfamilie</a:t>
            </a:r>
            <a:r>
              <a:rPr lang="de-DE" sz="2800" b="1" dirty="0" smtClean="0"/>
              <a:t>.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401850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3600400" cy="5402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220072" y="1196752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steile Ufer: große Gefahr</a:t>
            </a:r>
            <a:endParaRPr lang="de-D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29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Freilandarbeit</a:t>
            </a:r>
          </a:p>
          <a:p>
            <a:endParaRPr lang="de-DE" sz="2000" b="1" dirty="0" smtClean="0"/>
          </a:p>
          <a:p>
            <a:r>
              <a:rPr lang="de-DE" sz="3200" u="sng" dirty="0" smtClean="0"/>
              <a:t>abiotische Ökofaktoren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 smtClean="0">
                <a:latin typeface="Calibri" panose="020F0502020204030204" pitchFamily="34" charset="0"/>
              </a:rPr>
              <a:t>Wassertemperatur (Ufer, Steg, </a:t>
            </a:r>
            <a:r>
              <a:rPr lang="de-DE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nicht Boot</a:t>
            </a:r>
            <a:r>
              <a:rPr lang="de-DE" sz="3200" dirty="0" smtClean="0">
                <a:latin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4711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Freilandarbeit</a:t>
            </a:r>
          </a:p>
          <a:p>
            <a:endParaRPr lang="de-DE" sz="2000" b="1" dirty="0" smtClean="0"/>
          </a:p>
          <a:p>
            <a:r>
              <a:rPr lang="de-DE" sz="3200" u="sng" dirty="0" smtClean="0"/>
              <a:t>abiotische Ökofaktoren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 smtClean="0">
                <a:latin typeface="Calibri" panose="020F0502020204030204" pitchFamily="34" charset="0"/>
              </a:rPr>
              <a:t>Wassertemperatur (Ufer, Steg, </a:t>
            </a:r>
            <a:r>
              <a:rPr lang="de-DE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nicht Boot</a:t>
            </a:r>
            <a:r>
              <a:rPr lang="de-DE" sz="3200" dirty="0" smtClean="0">
                <a:latin typeface="Calibri" panose="020F0502020204030204" pitchFamily="34" charset="0"/>
              </a:rPr>
              <a:t>)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 smtClean="0">
                <a:latin typeface="Calibri" panose="020F0502020204030204" pitchFamily="34" charset="0"/>
              </a:rPr>
              <a:t>Sichttiefe (</a:t>
            </a:r>
            <a:r>
              <a:rPr lang="de-DE" sz="3200" dirty="0" err="1" smtClean="0">
                <a:latin typeface="Calibri" panose="020F0502020204030204" pitchFamily="34" charset="0"/>
              </a:rPr>
              <a:t>Secchi</a:t>
            </a:r>
            <a:r>
              <a:rPr lang="de-DE" sz="3200" dirty="0" smtClean="0">
                <a:latin typeface="Calibri" panose="020F0502020204030204" pitchFamily="34" charset="0"/>
              </a:rPr>
              <a:t>-Scheibe vom Steg aus)</a:t>
            </a:r>
          </a:p>
        </p:txBody>
      </p:sp>
    </p:spTree>
    <p:extLst>
      <p:ext uri="{BB962C8B-B14F-4D97-AF65-F5344CB8AC3E}">
        <p14:creationId xmlns:p14="http://schemas.microsoft.com/office/powerpoint/2010/main" val="328295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3384376" cy="507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2592288" cy="5151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21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Freilandarbeit</a:t>
            </a:r>
          </a:p>
          <a:p>
            <a:endParaRPr lang="de-DE" sz="2000" b="1" dirty="0" smtClean="0"/>
          </a:p>
          <a:p>
            <a:r>
              <a:rPr lang="de-DE" sz="3200" u="sng" dirty="0" smtClean="0"/>
              <a:t>abiotische Ökofaktoren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 smtClean="0">
                <a:latin typeface="Calibri" panose="020F0502020204030204" pitchFamily="34" charset="0"/>
              </a:rPr>
              <a:t>Wassertemperatur (Ufer, Steg, nicht Boot)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 smtClean="0">
                <a:latin typeface="Calibri" panose="020F0502020204030204" pitchFamily="34" charset="0"/>
              </a:rPr>
              <a:t>Sichttiefe (</a:t>
            </a:r>
            <a:r>
              <a:rPr lang="de-DE" sz="3200" dirty="0" err="1" smtClean="0">
                <a:latin typeface="Calibri" panose="020F0502020204030204" pitchFamily="34" charset="0"/>
              </a:rPr>
              <a:t>Secchi</a:t>
            </a:r>
            <a:r>
              <a:rPr lang="de-DE" sz="3200" dirty="0" smtClean="0">
                <a:latin typeface="Calibri" panose="020F0502020204030204" pitchFamily="34" charset="0"/>
              </a:rPr>
              <a:t>-Scheibe vom Steg aus)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 smtClean="0">
                <a:latin typeface="Calibri" panose="020F0502020204030204" pitchFamily="34" charset="0"/>
              </a:rPr>
              <a:t>Fließgeschwindigkeit</a:t>
            </a:r>
          </a:p>
        </p:txBody>
      </p:sp>
    </p:spTree>
    <p:extLst>
      <p:ext uri="{BB962C8B-B14F-4D97-AF65-F5344CB8AC3E}">
        <p14:creationId xmlns:p14="http://schemas.microsoft.com/office/powerpoint/2010/main" val="404454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Freilandarbeit</a:t>
            </a:r>
          </a:p>
          <a:p>
            <a:endParaRPr lang="de-DE" sz="2000" b="1" dirty="0" smtClean="0"/>
          </a:p>
          <a:p>
            <a:r>
              <a:rPr lang="de-DE" sz="3200" u="sng" dirty="0" smtClean="0"/>
              <a:t>abiotische Ökofaktoren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 smtClean="0">
                <a:latin typeface="Calibri" panose="020F0502020204030204" pitchFamily="34" charset="0"/>
              </a:rPr>
              <a:t>Wassertemperatur (Ufer, Steg, nicht Boot)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 smtClean="0">
                <a:latin typeface="Calibri" panose="020F0502020204030204" pitchFamily="34" charset="0"/>
              </a:rPr>
              <a:t>Sichttiefe (</a:t>
            </a:r>
            <a:r>
              <a:rPr lang="de-DE" sz="3200" dirty="0" err="1" smtClean="0">
                <a:latin typeface="Calibri" panose="020F0502020204030204" pitchFamily="34" charset="0"/>
              </a:rPr>
              <a:t>Secchi</a:t>
            </a:r>
            <a:r>
              <a:rPr lang="de-DE" sz="3200" dirty="0" smtClean="0">
                <a:latin typeface="Calibri" panose="020F0502020204030204" pitchFamily="34" charset="0"/>
              </a:rPr>
              <a:t>-Scheibe vom Steg aus)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 smtClean="0">
                <a:latin typeface="Calibri" panose="020F0502020204030204" pitchFamily="34" charset="0"/>
              </a:rPr>
              <a:t>Fließgeschwindigkeit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Sauerstoff-Gehalt (mit Elektrode): aufwendig, unzuverlässig =&gt; lieber nicht</a:t>
            </a:r>
          </a:p>
        </p:txBody>
      </p:sp>
    </p:spTree>
    <p:extLst>
      <p:ext uri="{BB962C8B-B14F-4D97-AF65-F5344CB8AC3E}">
        <p14:creationId xmlns:p14="http://schemas.microsoft.com/office/powerpoint/2010/main" val="226528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Freilandarbeit</a:t>
            </a:r>
          </a:p>
          <a:p>
            <a:endParaRPr lang="de-DE" sz="2000" b="1" dirty="0" smtClean="0"/>
          </a:p>
          <a:p>
            <a:r>
              <a:rPr lang="de-DE" sz="3200" u="sng" dirty="0" smtClean="0"/>
              <a:t>biotische Ökofaktoren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 smtClean="0"/>
              <a:t>Wirbeltiere (Zufalls-Beobachtung)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 smtClean="0"/>
              <a:t>Wirbellose (Fluginsekten, Steine umdrehen)</a:t>
            </a:r>
          </a:p>
        </p:txBody>
      </p:sp>
    </p:spTree>
    <p:extLst>
      <p:ext uri="{BB962C8B-B14F-4D97-AF65-F5344CB8AC3E}">
        <p14:creationId xmlns:p14="http://schemas.microsoft.com/office/powerpoint/2010/main" val="167742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810" y="1268760"/>
            <a:ext cx="6543550" cy="499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67544" y="4247217"/>
            <a:ext cx="2520280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Freilebende Larven von Steinfliegen oder Libellen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28133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762303" cy="299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23528" y="4365104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Larve einer Köcher-fliege im Köcher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14691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762303" cy="299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52936"/>
            <a:ext cx="4667415" cy="350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23528" y="4365104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Larve einer Köcher-fliege im Köcher</a:t>
            </a:r>
            <a:endParaRPr lang="de-DE" sz="3200" dirty="0"/>
          </a:p>
        </p:txBody>
      </p:sp>
      <p:sp>
        <p:nvSpPr>
          <p:cNvPr id="3" name="Textfeld 2"/>
          <p:cNvSpPr txBox="1"/>
          <p:nvPr/>
        </p:nvSpPr>
        <p:spPr>
          <a:xfrm>
            <a:off x="5628651" y="1772816"/>
            <a:ext cx="3263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dirty="0" smtClean="0"/>
              <a:t>Bachmuschel:</a:t>
            </a:r>
          </a:p>
          <a:p>
            <a:pPr algn="r"/>
            <a:r>
              <a:rPr lang="de-DE" sz="3200" dirty="0"/>
              <a:t>l</a:t>
            </a:r>
            <a:r>
              <a:rPr lang="de-DE" sz="3200" dirty="0" smtClean="0"/>
              <a:t>angsam fließend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12707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u="sng" dirty="0" smtClean="0"/>
              <a:t>Kompetenzerwartungen</a:t>
            </a:r>
            <a:r>
              <a:rPr lang="de-DE" sz="3200" dirty="0" smtClean="0"/>
              <a:t>:</a:t>
            </a:r>
          </a:p>
          <a:p>
            <a:endParaRPr lang="de-DE" sz="2000" dirty="0" smtClean="0"/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 smtClean="0"/>
              <a:t>Lebensgemeinschaft charakterisieren mit Bestimmungsübungen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 smtClean="0"/>
              <a:t>Gefühl für Notwendigkeit des Schutzes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 smtClean="0"/>
              <a:t>Ökofaktoren im Grünland erkunden mit Protokoll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 smtClean="0"/>
              <a:t>Bewirtschaftungsmethoden vergleichen</a:t>
            </a:r>
            <a:r>
              <a:rPr lang="de-DE" sz="3200" dirty="0"/>
              <a:t>	</a:t>
            </a:r>
          </a:p>
          <a:p>
            <a:endParaRPr lang="de-DE" sz="3200" dirty="0"/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65271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755576" y="1772816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Wichtiger als die genaue Bestimmung sind </a:t>
            </a:r>
            <a:r>
              <a:rPr lang="de-DE" sz="3200" b="1" dirty="0" smtClean="0"/>
              <a:t>Struktur-Funktions-Beziehungen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12218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755576" y="1772816"/>
            <a:ext cx="74888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Wichtiger als die genaue Bestimmung sind </a:t>
            </a:r>
            <a:r>
              <a:rPr lang="de-DE" sz="3200" b="1" dirty="0" smtClean="0"/>
              <a:t>Struktur-Funktions-Beziehungen</a:t>
            </a:r>
            <a:r>
              <a:rPr lang="de-DE" sz="3200" dirty="0" smtClean="0"/>
              <a:t>, z. B.:</a:t>
            </a:r>
          </a:p>
          <a:p>
            <a:endParaRPr lang="de-DE" sz="2000" dirty="0"/>
          </a:p>
          <a:p>
            <a:r>
              <a:rPr lang="de-DE" sz="3200" dirty="0"/>
              <a:t>f</a:t>
            </a:r>
            <a:r>
              <a:rPr lang="de-DE" sz="3200" dirty="0" smtClean="0"/>
              <a:t>lacher Körper als </a:t>
            </a:r>
            <a:r>
              <a:rPr lang="de-DE" sz="3200" dirty="0" err="1" smtClean="0"/>
              <a:t>Angepasstheit</a:t>
            </a:r>
            <a:r>
              <a:rPr lang="de-DE" sz="3200" dirty="0" smtClean="0"/>
              <a:t> an starke Strömung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90356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755576" y="1772816"/>
            <a:ext cx="748883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Wichtiger als die genaue Bestimmung sind </a:t>
            </a:r>
            <a:r>
              <a:rPr lang="de-DE" sz="3200" b="1" dirty="0" smtClean="0"/>
              <a:t>Struktur-Funktions-Beziehungen</a:t>
            </a:r>
            <a:r>
              <a:rPr lang="de-DE" sz="3200" dirty="0" smtClean="0"/>
              <a:t>, z. B.:</a:t>
            </a:r>
          </a:p>
          <a:p>
            <a:endParaRPr lang="de-DE" sz="2000" dirty="0"/>
          </a:p>
          <a:p>
            <a:r>
              <a:rPr lang="de-DE" sz="3200" dirty="0"/>
              <a:t>f</a:t>
            </a:r>
            <a:r>
              <a:rPr lang="de-DE" sz="3200" dirty="0" smtClean="0"/>
              <a:t>lacher Körper als </a:t>
            </a:r>
            <a:r>
              <a:rPr lang="de-DE" sz="3200" dirty="0" err="1" smtClean="0"/>
              <a:t>Angepasstheit</a:t>
            </a:r>
            <a:r>
              <a:rPr lang="de-DE" sz="3200" dirty="0" smtClean="0"/>
              <a:t> an starke Strömung</a:t>
            </a:r>
          </a:p>
          <a:p>
            <a:endParaRPr lang="de-DE" sz="3200" dirty="0"/>
          </a:p>
          <a:p>
            <a:r>
              <a:rPr lang="de-DE" sz="3200" dirty="0" smtClean="0"/>
              <a:t>oder ein Vergleich zweier unterschiedlicher Gewässer.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69646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Freilandarbeit</a:t>
            </a:r>
          </a:p>
          <a:p>
            <a:endParaRPr lang="de-DE" sz="2000" b="1" dirty="0" smtClean="0"/>
          </a:p>
          <a:p>
            <a:r>
              <a:rPr lang="de-DE" sz="3200" u="sng" dirty="0" smtClean="0"/>
              <a:t>biotische Ökofaktoren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 smtClean="0"/>
              <a:t>Pflanzen am Ufer und im Uferbereich: Unterschiede im Bau von Land- und Wasserpflanzen (zerteilte Blätter bei starker Strömung, Schwimmblätter…)</a:t>
            </a:r>
          </a:p>
        </p:txBody>
      </p:sp>
    </p:spTree>
    <p:extLst>
      <p:ext uri="{BB962C8B-B14F-4D97-AF65-F5344CB8AC3E}">
        <p14:creationId xmlns:p14="http://schemas.microsoft.com/office/powerpoint/2010/main" val="157558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Freilandarbeit</a:t>
            </a:r>
          </a:p>
          <a:p>
            <a:endParaRPr lang="de-DE" sz="2000" b="1" dirty="0" smtClean="0"/>
          </a:p>
          <a:p>
            <a:r>
              <a:rPr lang="de-DE" sz="3200" u="sng" dirty="0" smtClean="0"/>
              <a:t>Aufarbeitung im Unterricht:</a:t>
            </a:r>
            <a:endParaRPr lang="de-DE" sz="3200" dirty="0" smtClean="0"/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 smtClean="0"/>
              <a:t>Präsentationen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 smtClean="0"/>
              <a:t>Zusammenhänge herstellen</a:t>
            </a:r>
            <a:r>
              <a:rPr lang="de-DE" sz="3200" dirty="0"/>
              <a:t> </a:t>
            </a:r>
            <a:r>
              <a:rPr lang="de-DE" sz="3200" dirty="0" smtClean="0"/>
              <a:t>(Standorte im Vergleich, Land und Wasser, Nahrungskette usw.)</a:t>
            </a:r>
          </a:p>
        </p:txBody>
      </p:sp>
    </p:spTree>
    <p:extLst>
      <p:ext uri="{BB962C8B-B14F-4D97-AF65-F5344CB8AC3E}">
        <p14:creationId xmlns:p14="http://schemas.microsoft.com/office/powerpoint/2010/main" val="176241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3000" dirty="0" smtClean="0"/>
              <a:t>„Die </a:t>
            </a:r>
            <a:r>
              <a:rPr lang="de-DE" sz="3000" dirty="0"/>
              <a:t>Sichttiefe ist dort besonders gering, wo viel Licht hinfällt, weil dort die Algen besser </a:t>
            </a:r>
            <a:r>
              <a:rPr lang="de-DE" sz="3000" dirty="0" smtClean="0"/>
              <a:t>wachsen.“</a:t>
            </a:r>
          </a:p>
          <a:p>
            <a:pPr>
              <a:spcBef>
                <a:spcPts val="600"/>
              </a:spcBef>
            </a:pPr>
            <a:endParaRPr lang="de-DE" sz="1200" dirty="0" smtClean="0"/>
          </a:p>
          <a:p>
            <a:pPr>
              <a:spcBef>
                <a:spcPts val="600"/>
              </a:spcBef>
            </a:pPr>
            <a:r>
              <a:rPr lang="de-DE" sz="3000" dirty="0" smtClean="0"/>
              <a:t>„</a:t>
            </a:r>
            <a:r>
              <a:rPr lang="de-DE" sz="3000" dirty="0"/>
              <a:t>Je näher der Gegenstand am Ufer schwimmt, desto langsamer bewegt er </a:t>
            </a:r>
            <a:r>
              <a:rPr lang="de-DE" sz="3000" dirty="0" smtClean="0"/>
              <a:t>sich.“</a:t>
            </a:r>
          </a:p>
          <a:p>
            <a:pPr>
              <a:spcBef>
                <a:spcPts val="600"/>
              </a:spcBef>
            </a:pPr>
            <a:endParaRPr lang="de-DE" sz="1200" dirty="0" smtClean="0"/>
          </a:p>
          <a:p>
            <a:pPr>
              <a:spcBef>
                <a:spcPts val="600"/>
              </a:spcBef>
            </a:pPr>
            <a:r>
              <a:rPr lang="de-DE" sz="3000" dirty="0" smtClean="0"/>
              <a:t>„</a:t>
            </a:r>
            <a:r>
              <a:rPr lang="de-DE" sz="3000" dirty="0"/>
              <a:t>Im warmen Wasser ist weniger Sauerstoff</a:t>
            </a:r>
            <a:r>
              <a:rPr lang="de-DE" sz="3000" dirty="0" smtClean="0"/>
              <a:t>.“</a:t>
            </a:r>
          </a:p>
          <a:p>
            <a:pPr>
              <a:spcBef>
                <a:spcPts val="600"/>
              </a:spcBef>
            </a:pPr>
            <a:endParaRPr lang="de-DE" sz="1200" dirty="0" smtClean="0"/>
          </a:p>
          <a:p>
            <a:pPr>
              <a:spcBef>
                <a:spcPts val="600"/>
              </a:spcBef>
            </a:pPr>
            <a:r>
              <a:rPr lang="de-DE" sz="3000" dirty="0" smtClean="0"/>
              <a:t>„</a:t>
            </a:r>
            <a:r>
              <a:rPr lang="de-DE" sz="3000" dirty="0"/>
              <a:t>Der flutende Hahnenfuß hat stark zerfaserte Blätter, damit ihn die Strömung nicht mitreißt</a:t>
            </a:r>
            <a:r>
              <a:rPr lang="de-DE" sz="3000" dirty="0" smtClean="0"/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427386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ggf. Nutzung des Gewässers durch den Menschen: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 smtClean="0"/>
              <a:t>Mühle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 smtClean="0"/>
              <a:t>Verkehrsweg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 smtClean="0"/>
              <a:t>Bewässerung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 smtClean="0"/>
              <a:t>Entwässerung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 smtClean="0"/>
              <a:t>Freizeitnutzung …</a:t>
            </a:r>
          </a:p>
        </p:txBody>
      </p:sp>
    </p:spTree>
    <p:extLst>
      <p:ext uri="{BB962C8B-B14F-4D97-AF65-F5344CB8AC3E}">
        <p14:creationId xmlns:p14="http://schemas.microsoft.com/office/powerpoint/2010/main" val="383981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u="sng" dirty="0" smtClean="0"/>
              <a:t>Kompetenzerwartungen</a:t>
            </a:r>
            <a:r>
              <a:rPr lang="de-DE" sz="3200" dirty="0" smtClean="0"/>
              <a:t>:</a:t>
            </a:r>
          </a:p>
          <a:p>
            <a:endParaRPr lang="de-DE" sz="2000" dirty="0" smtClean="0"/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 smtClean="0"/>
              <a:t>Lebensgemeinschaft charakterisieren mit Bestimmungsübungen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 smtClean="0"/>
              <a:t>Gefühl für Notwendigkeit des Schutzes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 smtClean="0"/>
              <a:t>Ökofaktoren im Grünland erkunden mit Protokoll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 smtClean="0"/>
              <a:t>Bewirtschaftungsmethoden vergleichen</a:t>
            </a:r>
          </a:p>
          <a:p>
            <a:pPr algn="ctr">
              <a:spcAft>
                <a:spcPts val="600"/>
              </a:spcAft>
            </a:pPr>
            <a:r>
              <a:rPr lang="de-DE" sz="3200" b="1" dirty="0" smtClean="0">
                <a:solidFill>
                  <a:srgbClr val="00B050"/>
                </a:solidFill>
              </a:rPr>
              <a:t>Nicht übertreiben! Wenige einfache Unter-suchungen, einfaches Protokoll!</a:t>
            </a:r>
            <a:endParaRPr lang="de-DE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42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FF0000"/>
                </a:solidFill>
              </a:rPr>
              <a:t>Keine Gräser bestimmen lassen!</a:t>
            </a:r>
          </a:p>
          <a:p>
            <a:r>
              <a:rPr lang="de-DE" sz="3200" dirty="0">
                <a:solidFill>
                  <a:srgbClr val="FF0000"/>
                </a:solidFill>
              </a:rPr>
              <a:t>	</a:t>
            </a:r>
          </a:p>
          <a:p>
            <a:endParaRPr lang="de-DE" sz="3200" dirty="0"/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19965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FF0000"/>
                </a:solidFill>
              </a:rPr>
              <a:t>Keine Gräser bestimmen lassen!</a:t>
            </a:r>
          </a:p>
          <a:p>
            <a:r>
              <a:rPr lang="de-DE" sz="3200" dirty="0" smtClean="0">
                <a:solidFill>
                  <a:srgbClr val="FF0000"/>
                </a:solidFill>
              </a:rPr>
              <a:t>Keine </a:t>
            </a:r>
            <a:r>
              <a:rPr lang="de-DE" sz="3200" dirty="0" err="1" smtClean="0">
                <a:solidFill>
                  <a:srgbClr val="FF0000"/>
                </a:solidFill>
              </a:rPr>
              <a:t>überbordenen</a:t>
            </a:r>
            <a:r>
              <a:rPr lang="de-DE" sz="3200" dirty="0" smtClean="0">
                <a:solidFill>
                  <a:srgbClr val="FF0000"/>
                </a:solidFill>
              </a:rPr>
              <a:t> Protokolle!</a:t>
            </a:r>
          </a:p>
          <a:p>
            <a:r>
              <a:rPr lang="de-DE" sz="3200" dirty="0">
                <a:solidFill>
                  <a:srgbClr val="FF0000"/>
                </a:solidFill>
              </a:rPr>
              <a:t>	</a:t>
            </a:r>
          </a:p>
          <a:p>
            <a:endParaRPr lang="de-DE" sz="3200" dirty="0"/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6208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1448</Words>
  <Application>Microsoft Office PowerPoint</Application>
  <PresentationFormat>Bildschirmpräsentation (4:3)</PresentationFormat>
  <Paragraphs>340</Paragraphs>
  <Slides>66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66</vt:i4>
      </vt:variant>
    </vt:vector>
  </HeadingPairs>
  <TitlesOfParts>
    <vt:vector size="67" baseType="lpstr">
      <vt:lpstr>Larissa</vt:lpstr>
      <vt:lpstr>PowerPoint-Präsentation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</dc:creator>
  <cp:lastModifiedBy>Thomas</cp:lastModifiedBy>
  <cp:revision>117</cp:revision>
  <dcterms:created xsi:type="dcterms:W3CDTF">2017-06-25T09:51:01Z</dcterms:created>
  <dcterms:modified xsi:type="dcterms:W3CDTF">2019-03-05T16:26:20Z</dcterms:modified>
</cp:coreProperties>
</file>