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4" r:id="rId3"/>
    <p:sldId id="257" r:id="rId4"/>
    <p:sldId id="260" r:id="rId5"/>
    <p:sldId id="262" r:id="rId6"/>
    <p:sldId id="272" r:id="rId7"/>
    <p:sldId id="287" r:id="rId8"/>
    <p:sldId id="288" r:id="rId9"/>
    <p:sldId id="265" r:id="rId10"/>
    <p:sldId id="289" r:id="rId11"/>
    <p:sldId id="266" r:id="rId12"/>
    <p:sldId id="267" r:id="rId13"/>
    <p:sldId id="269" r:id="rId14"/>
    <p:sldId id="372" r:id="rId15"/>
    <p:sldId id="373" r:id="rId16"/>
    <p:sldId id="270" r:id="rId17"/>
    <p:sldId id="274" r:id="rId18"/>
    <p:sldId id="385" r:id="rId19"/>
    <p:sldId id="275" r:id="rId20"/>
    <p:sldId id="284" r:id="rId21"/>
    <p:sldId id="285" r:id="rId22"/>
    <p:sldId id="286" r:id="rId23"/>
    <p:sldId id="276" r:id="rId24"/>
    <p:sldId id="386" r:id="rId25"/>
    <p:sldId id="277" r:id="rId26"/>
    <p:sldId id="278" r:id="rId27"/>
    <p:sldId id="279" r:id="rId28"/>
    <p:sldId id="280" r:id="rId29"/>
    <p:sldId id="281" r:id="rId30"/>
    <p:sldId id="283" r:id="rId31"/>
    <p:sldId id="292" r:id="rId32"/>
    <p:sldId id="293" r:id="rId33"/>
    <p:sldId id="295" r:id="rId34"/>
    <p:sldId id="303" r:id="rId35"/>
    <p:sldId id="304" r:id="rId36"/>
    <p:sldId id="294" r:id="rId37"/>
    <p:sldId id="296" r:id="rId38"/>
    <p:sldId id="297" r:id="rId39"/>
    <p:sldId id="299" r:id="rId40"/>
    <p:sldId id="298" r:id="rId41"/>
    <p:sldId id="300" r:id="rId42"/>
    <p:sldId id="301" r:id="rId43"/>
    <p:sldId id="302" r:id="rId44"/>
    <p:sldId id="305" r:id="rId45"/>
    <p:sldId id="374" r:id="rId46"/>
    <p:sldId id="306" r:id="rId47"/>
    <p:sldId id="307" r:id="rId48"/>
    <p:sldId id="308" r:id="rId49"/>
    <p:sldId id="309" r:id="rId50"/>
    <p:sldId id="310" r:id="rId51"/>
    <p:sldId id="311" r:id="rId52"/>
    <p:sldId id="312" r:id="rId53"/>
    <p:sldId id="313" r:id="rId54"/>
    <p:sldId id="324" r:id="rId55"/>
    <p:sldId id="315" r:id="rId56"/>
    <p:sldId id="316" r:id="rId57"/>
    <p:sldId id="325" r:id="rId58"/>
    <p:sldId id="318" r:id="rId59"/>
    <p:sldId id="319" r:id="rId60"/>
    <p:sldId id="320" r:id="rId61"/>
    <p:sldId id="321" r:id="rId62"/>
    <p:sldId id="322" r:id="rId63"/>
    <p:sldId id="323" r:id="rId64"/>
    <p:sldId id="326" r:id="rId65"/>
    <p:sldId id="330" r:id="rId66"/>
    <p:sldId id="333" r:id="rId67"/>
    <p:sldId id="332" r:id="rId68"/>
    <p:sldId id="331" r:id="rId69"/>
    <p:sldId id="335" r:id="rId70"/>
    <p:sldId id="375" r:id="rId71"/>
    <p:sldId id="387" r:id="rId72"/>
    <p:sldId id="342" r:id="rId73"/>
    <p:sldId id="339" r:id="rId74"/>
    <p:sldId id="340" r:id="rId75"/>
    <p:sldId id="337" r:id="rId76"/>
    <p:sldId id="348" r:id="rId77"/>
    <p:sldId id="349" r:id="rId78"/>
    <p:sldId id="378" r:id="rId79"/>
    <p:sldId id="376" r:id="rId80"/>
    <p:sldId id="350" r:id="rId81"/>
    <p:sldId id="351" r:id="rId82"/>
    <p:sldId id="345" r:id="rId83"/>
    <p:sldId id="352" r:id="rId84"/>
    <p:sldId id="353" r:id="rId85"/>
    <p:sldId id="346" r:id="rId86"/>
    <p:sldId id="355" r:id="rId87"/>
    <p:sldId id="356" r:id="rId88"/>
    <p:sldId id="354" r:id="rId89"/>
    <p:sldId id="347" r:id="rId90"/>
    <p:sldId id="357" r:id="rId91"/>
    <p:sldId id="358" r:id="rId92"/>
    <p:sldId id="359" r:id="rId93"/>
    <p:sldId id="360" r:id="rId94"/>
    <p:sldId id="361" r:id="rId95"/>
    <p:sldId id="362" r:id="rId96"/>
    <p:sldId id="380" r:id="rId97"/>
    <p:sldId id="363" r:id="rId98"/>
    <p:sldId id="364" r:id="rId99"/>
    <p:sldId id="369" r:id="rId100"/>
    <p:sldId id="370" r:id="rId101"/>
    <p:sldId id="371" r:id="rId102"/>
    <p:sldId id="366" r:id="rId103"/>
    <p:sldId id="367" r:id="rId104"/>
    <p:sldId id="368" r:id="rId105"/>
    <p:sldId id="382" r:id="rId106"/>
    <p:sldId id="259" r:id="rId10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766403D-9425-4763-85A4-F76E0F42A103}" type="datetimeFigureOut">
              <a:rPr lang="de-DE" smtClean="0"/>
              <a:t>25.06.2019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5206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66403D-9425-4763-85A4-F76E0F42A103}" type="datetimeFigureOut">
              <a:rPr lang="de-DE" smtClean="0"/>
              <a:t>25.06.2019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59311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66403D-9425-4763-85A4-F76E0F42A103}" type="datetimeFigureOut">
              <a:rPr lang="de-DE" smtClean="0"/>
              <a:t>25.06.2019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38515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70E9D08-919A-4362-8653-0CC093F39E68}" type="slidenum">
              <a:rPr lang="de-DE"/>
              <a:pPr>
                <a:defRPr/>
              </a:pPr>
              <a:t>‹Nr.›</a:t>
            </a:fld>
            <a:endParaRPr lang="de-DE"/>
          </a:p>
        </p:txBody>
      </p:sp>
    </p:spTree>
    <p:extLst>
      <p:ext uri="{BB962C8B-B14F-4D97-AF65-F5344CB8AC3E}">
        <p14:creationId xmlns:p14="http://schemas.microsoft.com/office/powerpoint/2010/main" val="20188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66403D-9425-4763-85A4-F76E0F42A103}" type="datetimeFigureOut">
              <a:rPr lang="de-DE" smtClean="0"/>
              <a:t>25.06.2019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57407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766403D-9425-4763-85A4-F76E0F42A103}" type="datetimeFigureOut">
              <a:rPr lang="de-DE" smtClean="0"/>
              <a:t>25.06.2019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17653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766403D-9425-4763-85A4-F76E0F42A103}" type="datetimeFigureOut">
              <a:rPr lang="de-DE" smtClean="0"/>
              <a:t>25.06.2019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4552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766403D-9425-4763-85A4-F76E0F42A103}" type="datetimeFigureOut">
              <a:rPr lang="de-DE" smtClean="0"/>
              <a:t>25.06.2019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862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766403D-9425-4763-85A4-F76E0F42A103}" type="datetimeFigureOut">
              <a:rPr lang="de-DE" smtClean="0"/>
              <a:t>25.06.2019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24924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66403D-9425-4763-85A4-F76E0F42A103}" type="datetimeFigureOut">
              <a:rPr lang="de-DE" smtClean="0"/>
              <a:t>25.06.2019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91636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66403D-9425-4763-85A4-F76E0F42A103}" type="datetimeFigureOut">
              <a:rPr lang="de-DE" smtClean="0"/>
              <a:t>25.06.2019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43850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66403D-9425-4763-85A4-F76E0F42A103}" type="datetimeFigureOut">
              <a:rPr lang="de-DE" smtClean="0"/>
              <a:t>25.06.2019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27079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6403D-9425-4763-85A4-F76E0F42A103}" type="datetimeFigureOut">
              <a:rPr lang="de-DE" smtClean="0"/>
              <a:t>25.06.2019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AB897-6BC1-4E8E-BDA1-8312A1F21920}" type="slidenum">
              <a:rPr lang="de-DE" smtClean="0"/>
              <a:t>‹Nr.›</a:t>
            </a:fld>
            <a:endParaRPr lang="de-DE"/>
          </a:p>
        </p:txBody>
      </p:sp>
    </p:spTree>
    <p:extLst>
      <p:ext uri="{BB962C8B-B14F-4D97-AF65-F5344CB8AC3E}">
        <p14:creationId xmlns:p14="http://schemas.microsoft.com/office/powerpoint/2010/main" val="20591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528" y="1844824"/>
            <a:ext cx="8424936" cy="4680520"/>
          </a:xfrm>
          <a:solidFill>
            <a:srgbClr val="92D050"/>
          </a:solidFill>
        </p:spPr>
        <p:txBody>
          <a:bodyPr>
            <a:noAutofit/>
          </a:bodyPr>
          <a:lstStyle/>
          <a:p>
            <a:r>
              <a:rPr lang="de-DE" altLang="de-DE" sz="6600" b="1" dirty="0" err="1" smtClean="0">
                <a:solidFill>
                  <a:schemeClr val="tx1"/>
                </a:solidFill>
              </a:rPr>
              <a:t>Naturwissenschaftli-ches</a:t>
            </a:r>
            <a:r>
              <a:rPr lang="de-DE" altLang="de-DE" sz="6600" b="1" dirty="0" smtClean="0">
                <a:solidFill>
                  <a:schemeClr val="tx1"/>
                </a:solidFill>
              </a:rPr>
              <a:t> Arbeiten in Jgst.5</a:t>
            </a:r>
          </a:p>
          <a:p>
            <a:endParaRPr lang="de-DE" sz="2800" b="1" dirty="0" smtClean="0">
              <a:solidFill>
                <a:schemeClr val="tx1"/>
              </a:solidFill>
            </a:endParaRPr>
          </a:p>
          <a:p>
            <a:endParaRPr lang="de-DE" sz="2800" b="1" dirty="0">
              <a:solidFill>
                <a:schemeClr val="tx1"/>
              </a:solidFill>
            </a:endParaRPr>
          </a:p>
          <a:p>
            <a:endParaRPr lang="de-DE" sz="2800" b="1" dirty="0" smtClean="0">
              <a:solidFill>
                <a:schemeClr val="tx1"/>
              </a:solidFill>
            </a:endParaRPr>
          </a:p>
          <a:p>
            <a:endParaRPr lang="de-DE" sz="2800" b="1" dirty="0" smtClean="0">
              <a:solidFill>
                <a:schemeClr val="tx1"/>
              </a:solidFill>
            </a:endParaRPr>
          </a:p>
          <a:p>
            <a:r>
              <a:rPr lang="de-DE" sz="2800" b="1" dirty="0" smtClean="0">
                <a:solidFill>
                  <a:schemeClr val="tx1"/>
                </a:solidFill>
              </a:rPr>
              <a:t>Thomas Nickl, 2019</a:t>
            </a:r>
            <a:endParaRPr lang="de-DE" sz="28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38929"/>
            <a:ext cx="2520280" cy="1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24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67" y="548680"/>
            <a:ext cx="7219633" cy="5472608"/>
          </a:xfrm>
          <a:prstGeom prst="rect">
            <a:avLst/>
          </a:prstGeom>
        </p:spPr>
      </p:pic>
    </p:spTree>
    <p:extLst>
      <p:ext uri="{BB962C8B-B14F-4D97-AF65-F5344CB8AC3E}">
        <p14:creationId xmlns:p14="http://schemas.microsoft.com/office/powerpoint/2010/main" val="35532446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403648" y="836712"/>
            <a:ext cx="6182814" cy="4637111"/>
          </a:xfrm>
          <a:prstGeom prst="rect">
            <a:avLst/>
          </a:prstGeom>
        </p:spPr>
      </p:pic>
    </p:spTree>
    <p:extLst>
      <p:ext uri="{BB962C8B-B14F-4D97-AF65-F5344CB8AC3E}">
        <p14:creationId xmlns:p14="http://schemas.microsoft.com/office/powerpoint/2010/main" val="33863684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tretch>
            <a:fillRect/>
          </a:stretch>
        </p:blipFill>
        <p:spPr>
          <a:xfrm>
            <a:off x="1907704" y="188640"/>
            <a:ext cx="4536504" cy="6048672"/>
          </a:xfrm>
          <a:prstGeom prst="rect">
            <a:avLst/>
          </a:prstGeom>
        </p:spPr>
      </p:pic>
      <p:sp>
        <p:nvSpPr>
          <p:cNvPr id="3" name="Textfeld 2"/>
          <p:cNvSpPr txBox="1"/>
          <p:nvPr/>
        </p:nvSpPr>
        <p:spPr>
          <a:xfrm>
            <a:off x="1134230" y="4915034"/>
            <a:ext cx="6120680" cy="1754326"/>
          </a:xfrm>
          <a:prstGeom prst="rect">
            <a:avLst/>
          </a:prstGeom>
          <a:solidFill>
            <a:schemeClr val="bg1"/>
          </a:solidFill>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a:p>
        </p:txBody>
      </p:sp>
      <p:sp>
        <p:nvSpPr>
          <p:cNvPr id="4" name="Textfeld 3"/>
          <p:cNvSpPr txBox="1"/>
          <p:nvPr/>
        </p:nvSpPr>
        <p:spPr>
          <a:xfrm>
            <a:off x="1331640" y="116632"/>
            <a:ext cx="5923270" cy="646331"/>
          </a:xfrm>
          <a:prstGeom prst="rect">
            <a:avLst/>
          </a:prstGeom>
          <a:solidFill>
            <a:schemeClr val="bg1"/>
          </a:solidFill>
        </p:spPr>
        <p:txBody>
          <a:bodyPr wrap="square" rtlCol="0">
            <a:spAutoFit/>
          </a:bodyPr>
          <a:lstStyle/>
          <a:p>
            <a:endParaRPr lang="de-DE" dirty="0" smtClean="0"/>
          </a:p>
          <a:p>
            <a:endParaRPr lang="de-DE" dirty="0"/>
          </a:p>
        </p:txBody>
      </p:sp>
    </p:spTree>
    <p:extLst>
      <p:ext uri="{BB962C8B-B14F-4D97-AF65-F5344CB8AC3E}">
        <p14:creationId xmlns:p14="http://schemas.microsoft.com/office/powerpoint/2010/main" val="6734254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smtClean="0"/>
              <a:t>Keine üblichen Prüfungen!</a:t>
            </a:r>
          </a:p>
        </p:txBody>
      </p:sp>
    </p:spTree>
    <p:extLst>
      <p:ext uri="{BB962C8B-B14F-4D97-AF65-F5344CB8AC3E}">
        <p14:creationId xmlns:p14="http://schemas.microsoft.com/office/powerpoint/2010/main" val="38399055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smtClean="0"/>
              <a:t>Keine üblichen Prüfungen!</a:t>
            </a:r>
          </a:p>
          <a:p>
            <a:pPr eaLnBrk="1" hangingPunct="1">
              <a:spcBef>
                <a:spcPts val="1400"/>
              </a:spcBef>
            </a:pPr>
            <a:r>
              <a:rPr lang="de-DE" altLang="de-DE" sz="4000" dirty="0" smtClean="0"/>
              <a:t>Präsentationen vor der Klasse</a:t>
            </a:r>
          </a:p>
          <a:p>
            <a:pPr eaLnBrk="1" hangingPunct="1">
              <a:spcBef>
                <a:spcPts val="1400"/>
              </a:spcBef>
            </a:pPr>
            <a:r>
              <a:rPr lang="de-DE" altLang="de-DE" sz="4000" dirty="0" smtClean="0"/>
              <a:t>Vier-Augen-Gespräch zum Versuch</a:t>
            </a:r>
          </a:p>
          <a:p>
            <a:pPr eaLnBrk="1" hangingPunct="1">
              <a:spcBef>
                <a:spcPts val="1400"/>
              </a:spcBef>
            </a:pPr>
            <a:r>
              <a:rPr lang="de-DE" altLang="de-DE" sz="4000" dirty="0" smtClean="0"/>
              <a:t>Einsatz und Verhalten in NA</a:t>
            </a:r>
          </a:p>
          <a:p>
            <a:pPr eaLnBrk="1" hangingPunct="1">
              <a:spcBef>
                <a:spcPts val="1400"/>
              </a:spcBef>
            </a:pPr>
            <a:r>
              <a:rPr lang="de-DE" altLang="de-DE" sz="4000" dirty="0" smtClean="0"/>
              <a:t>Portfolio</a:t>
            </a:r>
          </a:p>
        </p:txBody>
      </p:sp>
    </p:spTree>
    <p:extLst>
      <p:ext uri="{BB962C8B-B14F-4D97-AF65-F5344CB8AC3E}">
        <p14:creationId xmlns:p14="http://schemas.microsoft.com/office/powerpoint/2010/main" val="16504571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dirty="0" smtClean="0"/>
              <a:t>Portfolio:</a:t>
            </a:r>
          </a:p>
          <a:p>
            <a:pPr eaLnBrk="1" hangingPunct="1">
              <a:spcBef>
                <a:spcPts val="1400"/>
              </a:spcBef>
            </a:pPr>
            <a:endParaRPr lang="de-DE" altLang="de-DE" sz="4000" dirty="0" smtClean="0"/>
          </a:p>
          <a:p>
            <a:pPr marL="0" indent="0" algn="ctr">
              <a:spcBef>
                <a:spcPts val="1400"/>
              </a:spcBef>
              <a:buNone/>
            </a:pPr>
            <a:r>
              <a:rPr lang="de-DE" sz="4000" i="1" dirty="0" smtClean="0">
                <a:solidFill>
                  <a:srgbClr val="FF0000"/>
                </a:solidFill>
              </a:rPr>
              <a:t>GSO 2018, § 23 ordnet Praktikums-berichte den kleinen schriftlichen Leistungsnachweisen zu</a:t>
            </a:r>
          </a:p>
          <a:p>
            <a:pPr eaLnBrk="1" hangingPunct="1">
              <a:spcBef>
                <a:spcPts val="1400"/>
              </a:spcBef>
            </a:pPr>
            <a:endParaRPr lang="de-DE" altLang="de-DE" sz="4000" dirty="0" smtClean="0"/>
          </a:p>
        </p:txBody>
      </p:sp>
    </p:spTree>
    <p:extLst>
      <p:ext uri="{BB962C8B-B14F-4D97-AF65-F5344CB8AC3E}">
        <p14:creationId xmlns:p14="http://schemas.microsoft.com/office/powerpoint/2010/main" val="32477367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smtClean="0"/>
              <a:t>Keine üblichen Prüfungen!</a:t>
            </a:r>
          </a:p>
          <a:p>
            <a:pPr eaLnBrk="1" hangingPunct="1">
              <a:spcBef>
                <a:spcPts val="1400"/>
              </a:spcBef>
            </a:pPr>
            <a:r>
              <a:rPr lang="de-DE" altLang="de-DE" sz="4000" dirty="0" smtClean="0"/>
              <a:t>Verwendung von NA-Grundwissen</a:t>
            </a:r>
            <a:r>
              <a:rPr lang="de-DE" altLang="de-DE" sz="4000" dirty="0"/>
              <a:t> </a:t>
            </a:r>
            <a:r>
              <a:rPr lang="de-DE" altLang="de-DE" sz="4000" dirty="0" smtClean="0"/>
              <a:t>in Biologie (auch in Stegreifaufgaben und in der Rechenschaftsablage)</a:t>
            </a:r>
          </a:p>
        </p:txBody>
      </p:sp>
    </p:spTree>
    <p:extLst>
      <p:ext uri="{BB962C8B-B14F-4D97-AF65-F5344CB8AC3E}">
        <p14:creationId xmlns:p14="http://schemas.microsoft.com/office/powerpoint/2010/main" val="22574809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87624" y="1124744"/>
            <a:ext cx="6768752" cy="3046988"/>
          </a:xfrm>
          <a:prstGeom prst="rect">
            <a:avLst/>
          </a:prstGeom>
          <a:noFill/>
        </p:spPr>
        <p:txBody>
          <a:bodyPr wrap="square" rtlCol="0">
            <a:spAutoFit/>
          </a:bodyPr>
          <a:lstStyle/>
          <a:p>
            <a:pPr algn="ctr"/>
            <a:r>
              <a:rPr lang="de-DE" sz="9600" dirty="0" smtClean="0"/>
              <a:t>ENDE</a:t>
            </a:r>
          </a:p>
          <a:p>
            <a:pPr algn="ctr"/>
            <a:r>
              <a:rPr lang="de-DE" sz="9600" dirty="0" smtClean="0"/>
              <a:t>von Teil 1</a:t>
            </a:r>
            <a:endParaRPr lang="de-DE" sz="9600" dirty="0"/>
          </a:p>
        </p:txBody>
      </p:sp>
    </p:spTree>
    <p:extLst>
      <p:ext uri="{BB962C8B-B14F-4D97-AF65-F5344CB8AC3E}">
        <p14:creationId xmlns:p14="http://schemas.microsoft.com/office/powerpoint/2010/main" val="388963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49"/>
            <a:ext cx="9144000" cy="4867701"/>
          </a:xfrm>
          <a:prstGeom prst="rect">
            <a:avLst/>
          </a:prstGeom>
        </p:spPr>
      </p:pic>
      <p:sp>
        <p:nvSpPr>
          <p:cNvPr id="3" name="Pfeil nach unten 2"/>
          <p:cNvSpPr/>
          <p:nvPr/>
        </p:nvSpPr>
        <p:spPr>
          <a:xfrm rot="13869610">
            <a:off x="1986161" y="5374672"/>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010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066002"/>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696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36259" y="332656"/>
            <a:ext cx="9072245" cy="4829175"/>
          </a:xfrm>
          <a:prstGeom prst="rect">
            <a:avLst/>
          </a:prstGeom>
        </p:spPr>
      </p:pic>
      <p:sp>
        <p:nvSpPr>
          <p:cNvPr id="3" name="Textfeld 2"/>
          <p:cNvSpPr txBox="1"/>
          <p:nvPr/>
        </p:nvSpPr>
        <p:spPr>
          <a:xfrm>
            <a:off x="251520" y="5373216"/>
            <a:ext cx="8676709" cy="954107"/>
          </a:xfrm>
          <a:prstGeom prst="rect">
            <a:avLst/>
          </a:prstGeom>
          <a:noFill/>
        </p:spPr>
        <p:txBody>
          <a:bodyPr wrap="square" rtlCol="0">
            <a:spAutoFit/>
          </a:bodyPr>
          <a:lstStyle/>
          <a:p>
            <a:pPr algn="ctr"/>
            <a:r>
              <a:rPr lang="de-DE" sz="2800" dirty="0" smtClean="0"/>
              <a:t>Tabellarische Formatierung des </a:t>
            </a:r>
            <a:r>
              <a:rPr lang="de-DE" sz="2800" dirty="0" err="1" smtClean="0"/>
              <a:t>LehrplanPLUS</a:t>
            </a:r>
            <a:r>
              <a:rPr lang="de-DE" sz="2800" dirty="0" smtClean="0"/>
              <a:t> unter „Lehrplan ISB-Material“ auf www.bio-nickl.de</a:t>
            </a:r>
            <a:endParaRPr lang="de-DE" sz="2800" dirty="0"/>
          </a:p>
        </p:txBody>
      </p:sp>
    </p:spTree>
    <p:extLst>
      <p:ext uri="{BB962C8B-B14F-4D97-AF65-F5344CB8AC3E}">
        <p14:creationId xmlns:p14="http://schemas.microsoft.com/office/powerpoint/2010/main" val="856667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517473"/>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1311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949521"/>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0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49"/>
            <a:ext cx="9144000" cy="4867701"/>
          </a:xfrm>
          <a:prstGeom prst="rect">
            <a:avLst/>
          </a:prstGeom>
        </p:spPr>
      </p:pic>
      <p:sp>
        <p:nvSpPr>
          <p:cNvPr id="3" name="Pfeil nach unten 2"/>
          <p:cNvSpPr/>
          <p:nvPr/>
        </p:nvSpPr>
        <p:spPr>
          <a:xfrm rot="13869610">
            <a:off x="4218410" y="5374673"/>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901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b="1" dirty="0" smtClean="0"/>
              <a:t>Ablaufplan der Fortbildung</a:t>
            </a:r>
            <a:endParaRPr lang="de-DE" b="1" dirty="0"/>
          </a:p>
        </p:txBody>
      </p:sp>
      <p:sp>
        <p:nvSpPr>
          <p:cNvPr id="3" name="Inhaltsplatzhalter 2"/>
          <p:cNvSpPr>
            <a:spLocks noGrp="1"/>
          </p:cNvSpPr>
          <p:nvPr>
            <p:ph idx="1"/>
          </p:nvPr>
        </p:nvSpPr>
        <p:spPr/>
        <p:txBody>
          <a:bodyPr>
            <a:normAutofit/>
          </a:bodyPr>
          <a:lstStyle/>
          <a:p>
            <a:r>
              <a:rPr lang="de-DE" sz="4000" dirty="0" smtClean="0"/>
              <a:t>Teil 1: Hintergründe zu NA und </a:t>
            </a:r>
            <a:r>
              <a:rPr lang="de-DE" sz="4000" dirty="0" err="1" smtClean="0"/>
              <a:t>allge</a:t>
            </a:r>
            <a:r>
              <a:rPr lang="de-DE" sz="4000" dirty="0" smtClean="0"/>
              <a:t>-meine Aspekte</a:t>
            </a:r>
          </a:p>
          <a:p>
            <a:pPr>
              <a:spcBef>
                <a:spcPts val="2400"/>
              </a:spcBef>
            </a:pPr>
            <a:r>
              <a:rPr lang="de-DE" sz="4000" dirty="0" smtClean="0"/>
              <a:t>Teil 2: Drei Welten, Stoff, Energie</a:t>
            </a:r>
          </a:p>
          <a:p>
            <a:pPr>
              <a:spcBef>
                <a:spcPts val="2400"/>
              </a:spcBef>
            </a:pPr>
            <a:r>
              <a:rPr lang="de-DE" sz="4000" dirty="0" smtClean="0"/>
              <a:t>Teil 3: Nachweise</a:t>
            </a:r>
          </a:p>
          <a:p>
            <a:pPr>
              <a:spcBef>
                <a:spcPts val="2400"/>
              </a:spcBef>
            </a:pPr>
            <a:r>
              <a:rPr lang="de-DE" sz="4000" dirty="0" smtClean="0"/>
              <a:t>Teil 4: Spracharbeit</a:t>
            </a:r>
            <a:endParaRPr lang="de-DE" sz="4000" dirty="0"/>
          </a:p>
        </p:txBody>
      </p:sp>
    </p:spTree>
    <p:extLst>
      <p:ext uri="{BB962C8B-B14F-4D97-AF65-F5344CB8AC3E}">
        <p14:creationId xmlns:p14="http://schemas.microsoft.com/office/powerpoint/2010/main" val="1136323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b="1" dirty="0" smtClean="0"/>
              <a:t>Ablaufplan der Fortbildung</a:t>
            </a:r>
            <a:endParaRPr lang="de-DE" b="1" dirty="0"/>
          </a:p>
        </p:txBody>
      </p:sp>
      <p:sp>
        <p:nvSpPr>
          <p:cNvPr id="3" name="Inhaltsplatzhalter 2"/>
          <p:cNvSpPr>
            <a:spLocks noGrp="1"/>
          </p:cNvSpPr>
          <p:nvPr>
            <p:ph idx="1"/>
          </p:nvPr>
        </p:nvSpPr>
        <p:spPr/>
        <p:txBody>
          <a:bodyPr>
            <a:normAutofit/>
          </a:bodyPr>
          <a:lstStyle/>
          <a:p>
            <a:r>
              <a:rPr lang="de-DE" sz="4000" dirty="0" smtClean="0"/>
              <a:t>Teil 1: Hintergründe zu NA und </a:t>
            </a:r>
            <a:r>
              <a:rPr lang="de-DE" sz="4000" dirty="0" err="1" smtClean="0"/>
              <a:t>allge</a:t>
            </a:r>
            <a:r>
              <a:rPr lang="de-DE" sz="4000" dirty="0" smtClean="0"/>
              <a:t>-meine Aspekte</a:t>
            </a:r>
          </a:p>
          <a:p>
            <a:pPr>
              <a:spcBef>
                <a:spcPts val="2400"/>
              </a:spcBef>
            </a:pPr>
            <a:r>
              <a:rPr lang="de-DE" sz="4000" dirty="0" smtClean="0">
                <a:solidFill>
                  <a:schemeClr val="bg1">
                    <a:lumMod val="75000"/>
                  </a:schemeClr>
                </a:solidFill>
              </a:rPr>
              <a:t>Teil 2: Drei Welten, Stoff, Energie</a:t>
            </a:r>
          </a:p>
          <a:p>
            <a:pPr>
              <a:spcBef>
                <a:spcPts val="2400"/>
              </a:spcBef>
            </a:pPr>
            <a:r>
              <a:rPr lang="de-DE" sz="4000" dirty="0" smtClean="0">
                <a:solidFill>
                  <a:schemeClr val="bg1">
                    <a:lumMod val="75000"/>
                  </a:schemeClr>
                </a:solidFill>
              </a:rPr>
              <a:t>Teil 3: Nachweise</a:t>
            </a:r>
          </a:p>
          <a:p>
            <a:pPr>
              <a:spcBef>
                <a:spcPts val="2400"/>
              </a:spcBef>
            </a:pPr>
            <a:r>
              <a:rPr lang="de-DE" sz="4000" dirty="0" smtClean="0">
                <a:solidFill>
                  <a:schemeClr val="bg1">
                    <a:lumMod val="75000"/>
                  </a:schemeClr>
                </a:solidFill>
              </a:rPr>
              <a:t>Teil 4: Spracharbeit</a:t>
            </a:r>
            <a:endParaRPr lang="de-DE" sz="4000" dirty="0">
              <a:solidFill>
                <a:schemeClr val="bg1">
                  <a:lumMod val="75000"/>
                </a:schemeClr>
              </a:solidFill>
            </a:endParaRPr>
          </a:p>
        </p:txBody>
      </p:sp>
    </p:spTree>
    <p:extLst>
      <p:ext uri="{BB962C8B-B14F-4D97-AF65-F5344CB8AC3E}">
        <p14:creationId xmlns:p14="http://schemas.microsoft.com/office/powerpoint/2010/main" val="1342225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980728"/>
            <a:ext cx="8229600" cy="1143000"/>
          </a:xfrm>
        </p:spPr>
        <p:txBody>
          <a:bodyPr>
            <a:noAutofit/>
          </a:bodyPr>
          <a:lstStyle/>
          <a:p>
            <a:pPr eaLnBrk="1" hangingPunct="1"/>
            <a:r>
              <a:rPr lang="de-DE" altLang="de-DE" b="1" dirty="0" smtClean="0"/>
              <a:t>Geschichte und Bedeutung</a:t>
            </a:r>
            <a:r>
              <a:rPr lang="de-DE" altLang="de-DE" dirty="0" smtClean="0"/>
              <a:t/>
            </a:r>
            <a:br>
              <a:rPr lang="de-DE" altLang="de-DE" dirty="0" smtClean="0"/>
            </a:br>
            <a:r>
              <a:rPr lang="de-DE" altLang="de-DE" dirty="0" smtClean="0"/>
              <a:t>von</a:t>
            </a:r>
            <a:br>
              <a:rPr lang="de-DE" altLang="de-DE" dirty="0" smtClean="0"/>
            </a:br>
            <a:r>
              <a:rPr lang="de-DE" altLang="de-DE" dirty="0" smtClean="0"/>
              <a:t>Naturwissenschaftlich Arbeiten</a:t>
            </a:r>
          </a:p>
        </p:txBody>
      </p:sp>
    </p:spTree>
    <p:extLst>
      <p:ext uri="{BB962C8B-B14F-4D97-AF65-F5344CB8AC3E}">
        <p14:creationId xmlns:p14="http://schemas.microsoft.com/office/powerpoint/2010/main" val="2337563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528" y="1844824"/>
            <a:ext cx="8424936" cy="4680520"/>
          </a:xfrm>
          <a:solidFill>
            <a:srgbClr val="92D050"/>
          </a:solidFill>
        </p:spPr>
        <p:txBody>
          <a:bodyPr>
            <a:noAutofit/>
          </a:bodyPr>
          <a:lstStyle/>
          <a:p>
            <a:r>
              <a:rPr lang="de-DE" altLang="de-DE" sz="6600" b="1" dirty="0" err="1" smtClean="0">
                <a:solidFill>
                  <a:schemeClr val="tx1"/>
                </a:solidFill>
              </a:rPr>
              <a:t>Naturwissenschaftli-ches</a:t>
            </a:r>
            <a:r>
              <a:rPr lang="de-DE" altLang="de-DE" sz="6600" b="1" dirty="0" smtClean="0">
                <a:solidFill>
                  <a:schemeClr val="tx1"/>
                </a:solidFill>
              </a:rPr>
              <a:t> Arbeiten in Jgst.5</a:t>
            </a:r>
          </a:p>
          <a:p>
            <a:endParaRPr lang="de-DE" sz="2800" b="1" dirty="0" smtClean="0">
              <a:solidFill>
                <a:schemeClr val="tx1"/>
              </a:solidFill>
            </a:endParaRPr>
          </a:p>
          <a:p>
            <a:endParaRPr lang="de-DE" sz="2800" b="1" dirty="0">
              <a:solidFill>
                <a:schemeClr val="tx1"/>
              </a:solidFill>
            </a:endParaRPr>
          </a:p>
          <a:p>
            <a:endParaRPr lang="de-DE" sz="2800" b="1" dirty="0" smtClean="0">
              <a:solidFill>
                <a:schemeClr val="tx1"/>
              </a:solidFill>
            </a:endParaRPr>
          </a:p>
          <a:p>
            <a:endParaRPr lang="de-DE" sz="2800" b="1" dirty="0" smtClean="0">
              <a:solidFill>
                <a:schemeClr val="tx1"/>
              </a:solidFill>
            </a:endParaRPr>
          </a:p>
          <a:p>
            <a:r>
              <a:rPr lang="de-DE" sz="2800" b="1" dirty="0" smtClean="0">
                <a:solidFill>
                  <a:schemeClr val="tx1"/>
                </a:solidFill>
              </a:rPr>
              <a:t>Thomas Nickl, 2019</a:t>
            </a:r>
            <a:endParaRPr lang="de-DE" sz="28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38929"/>
            <a:ext cx="2520280" cy="1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11560" y="4077072"/>
            <a:ext cx="7776864" cy="1323439"/>
          </a:xfrm>
          <a:prstGeom prst="rect">
            <a:avLst/>
          </a:prstGeom>
          <a:solidFill>
            <a:srgbClr val="FFFF00"/>
          </a:solidFill>
        </p:spPr>
        <p:txBody>
          <a:bodyPr wrap="square" rtlCol="0">
            <a:spAutoFit/>
          </a:bodyPr>
          <a:lstStyle/>
          <a:p>
            <a:r>
              <a:rPr lang="de-DE" sz="4000" b="1" dirty="0" smtClean="0"/>
              <a:t>Teil 1:</a:t>
            </a:r>
          </a:p>
          <a:p>
            <a:r>
              <a:rPr lang="de-DE" sz="4000" b="1" dirty="0" smtClean="0"/>
              <a:t>Einführung und allgemeine Aspekte</a:t>
            </a:r>
            <a:endParaRPr lang="de-DE" sz="4000" b="1" dirty="0"/>
          </a:p>
        </p:txBody>
      </p:sp>
    </p:spTree>
    <p:extLst>
      <p:ext uri="{BB962C8B-B14F-4D97-AF65-F5344CB8AC3E}">
        <p14:creationId xmlns:p14="http://schemas.microsoft.com/office/powerpoint/2010/main" val="206350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980728"/>
            <a:ext cx="8229600" cy="1143000"/>
          </a:xfrm>
        </p:spPr>
        <p:txBody>
          <a:bodyPr>
            <a:noAutofit/>
          </a:bodyPr>
          <a:lstStyle/>
          <a:p>
            <a:pPr eaLnBrk="1" hangingPunct="1"/>
            <a:r>
              <a:rPr lang="de-DE" altLang="de-DE" b="1" dirty="0" smtClean="0"/>
              <a:t>Geschichte und Bedeutung</a:t>
            </a:r>
            <a:r>
              <a:rPr lang="de-DE" altLang="de-DE" dirty="0" smtClean="0"/>
              <a:t/>
            </a:r>
            <a:br>
              <a:rPr lang="de-DE" altLang="de-DE" dirty="0" smtClean="0"/>
            </a:br>
            <a:r>
              <a:rPr lang="de-DE" altLang="de-DE" dirty="0" smtClean="0"/>
              <a:t>von</a:t>
            </a:r>
            <a:br>
              <a:rPr lang="de-DE" altLang="de-DE" dirty="0" smtClean="0"/>
            </a:br>
            <a:r>
              <a:rPr lang="de-DE" altLang="de-DE" dirty="0" smtClean="0"/>
              <a:t>Naturwissenschaftlich Arbeiten</a:t>
            </a:r>
          </a:p>
        </p:txBody>
      </p:sp>
      <p:sp>
        <p:nvSpPr>
          <p:cNvPr id="2" name="Textfeld 1"/>
          <p:cNvSpPr txBox="1"/>
          <p:nvPr/>
        </p:nvSpPr>
        <p:spPr>
          <a:xfrm>
            <a:off x="971600" y="2924944"/>
            <a:ext cx="7416824" cy="1569660"/>
          </a:xfrm>
          <a:prstGeom prst="rect">
            <a:avLst/>
          </a:prstGeom>
          <a:noFill/>
        </p:spPr>
        <p:txBody>
          <a:bodyPr wrap="square" rtlCol="0">
            <a:spAutoFit/>
          </a:bodyPr>
          <a:lstStyle/>
          <a:p>
            <a:r>
              <a:rPr lang="de-DE" sz="3200" b="1" dirty="0" smtClean="0"/>
              <a:t>2003:</a:t>
            </a:r>
            <a:r>
              <a:rPr lang="de-DE" sz="3200" dirty="0"/>
              <a:t> </a:t>
            </a:r>
            <a:r>
              <a:rPr lang="de-DE" sz="3200" dirty="0" smtClean="0"/>
              <a:t>Einführung G9 neu ohne Biologie in der 5. Klasse, aber 2 Stunden </a:t>
            </a:r>
            <a:r>
              <a:rPr lang="de-DE" sz="3200" b="1" dirty="0" smtClean="0"/>
              <a:t>„Natur und Technik“ </a:t>
            </a:r>
            <a:r>
              <a:rPr lang="de-DE" sz="3200" dirty="0" smtClean="0"/>
              <a:t>als reines Praktikum</a:t>
            </a:r>
            <a:endParaRPr lang="de-DE" sz="3200" dirty="0"/>
          </a:p>
        </p:txBody>
      </p:sp>
    </p:spTree>
    <p:extLst>
      <p:ext uri="{BB962C8B-B14F-4D97-AF65-F5344CB8AC3E}">
        <p14:creationId xmlns:p14="http://schemas.microsoft.com/office/powerpoint/2010/main" val="173485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980728"/>
            <a:ext cx="8229600" cy="1143000"/>
          </a:xfrm>
        </p:spPr>
        <p:txBody>
          <a:bodyPr>
            <a:noAutofit/>
          </a:bodyPr>
          <a:lstStyle/>
          <a:p>
            <a:pPr eaLnBrk="1" hangingPunct="1"/>
            <a:r>
              <a:rPr lang="de-DE" altLang="de-DE" b="1" dirty="0" smtClean="0"/>
              <a:t>Geschichte und Bedeutung</a:t>
            </a:r>
            <a:r>
              <a:rPr lang="de-DE" altLang="de-DE" dirty="0" smtClean="0"/>
              <a:t/>
            </a:r>
            <a:br>
              <a:rPr lang="de-DE" altLang="de-DE" dirty="0" smtClean="0"/>
            </a:br>
            <a:r>
              <a:rPr lang="de-DE" altLang="de-DE" dirty="0" smtClean="0"/>
              <a:t>von</a:t>
            </a:r>
            <a:br>
              <a:rPr lang="de-DE" altLang="de-DE" dirty="0" smtClean="0"/>
            </a:br>
            <a:r>
              <a:rPr lang="de-DE" altLang="de-DE" dirty="0" smtClean="0"/>
              <a:t>Naturwissenschaftlich Arbeiten</a:t>
            </a:r>
          </a:p>
        </p:txBody>
      </p:sp>
      <p:sp>
        <p:nvSpPr>
          <p:cNvPr id="2" name="Textfeld 1"/>
          <p:cNvSpPr txBox="1"/>
          <p:nvPr/>
        </p:nvSpPr>
        <p:spPr>
          <a:xfrm>
            <a:off x="971600" y="2924944"/>
            <a:ext cx="7416824" cy="2708434"/>
          </a:xfrm>
          <a:prstGeom prst="rect">
            <a:avLst/>
          </a:prstGeom>
          <a:noFill/>
        </p:spPr>
        <p:txBody>
          <a:bodyPr wrap="square" rtlCol="0">
            <a:spAutoFit/>
          </a:bodyPr>
          <a:lstStyle/>
          <a:p>
            <a:pPr>
              <a:spcAft>
                <a:spcPts val="1200"/>
              </a:spcAft>
            </a:pPr>
            <a:r>
              <a:rPr lang="de-DE" sz="3200" b="1" dirty="0" smtClean="0"/>
              <a:t>2003:</a:t>
            </a:r>
            <a:r>
              <a:rPr lang="de-DE" sz="3200" dirty="0" smtClean="0"/>
              <a:t> Einführung G9 neu ohne Biologie in der 5. Klasse, aber 2 Stunden </a:t>
            </a:r>
            <a:r>
              <a:rPr lang="de-DE" sz="3200" b="1" dirty="0" smtClean="0"/>
              <a:t>„Natur und Technik“</a:t>
            </a:r>
            <a:r>
              <a:rPr lang="de-DE" sz="3200" dirty="0" smtClean="0"/>
              <a:t> als reines Praktikum</a:t>
            </a:r>
          </a:p>
          <a:p>
            <a:r>
              <a:rPr lang="de-DE" sz="3200" b="1" dirty="0" smtClean="0"/>
              <a:t>Beteiligte Fächer: </a:t>
            </a:r>
            <a:r>
              <a:rPr lang="de-DE" sz="3200" dirty="0" smtClean="0"/>
              <a:t>Biologie, Chemie, Physik, Geographie, Kunst</a:t>
            </a:r>
            <a:endParaRPr lang="de-DE" sz="3200" dirty="0"/>
          </a:p>
        </p:txBody>
      </p:sp>
    </p:spTree>
    <p:extLst>
      <p:ext uri="{BB962C8B-B14F-4D97-AF65-F5344CB8AC3E}">
        <p14:creationId xmlns:p14="http://schemas.microsoft.com/office/powerpoint/2010/main" val="331500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980728"/>
            <a:ext cx="8229600" cy="1143000"/>
          </a:xfrm>
        </p:spPr>
        <p:txBody>
          <a:bodyPr>
            <a:noAutofit/>
          </a:bodyPr>
          <a:lstStyle/>
          <a:p>
            <a:pPr eaLnBrk="1" hangingPunct="1"/>
            <a:r>
              <a:rPr lang="de-DE" altLang="de-DE" b="1" dirty="0" smtClean="0"/>
              <a:t>Geschichte und Bedeutung</a:t>
            </a:r>
            <a:r>
              <a:rPr lang="de-DE" altLang="de-DE" dirty="0" smtClean="0"/>
              <a:t/>
            </a:r>
            <a:br>
              <a:rPr lang="de-DE" altLang="de-DE" dirty="0" smtClean="0"/>
            </a:br>
            <a:r>
              <a:rPr lang="de-DE" altLang="de-DE" dirty="0" smtClean="0"/>
              <a:t>von</a:t>
            </a:r>
            <a:br>
              <a:rPr lang="de-DE" altLang="de-DE" dirty="0" smtClean="0"/>
            </a:br>
            <a:r>
              <a:rPr lang="de-DE" altLang="de-DE" dirty="0" smtClean="0"/>
              <a:t>Naturwissenschaftlich Arbeiten</a:t>
            </a:r>
          </a:p>
        </p:txBody>
      </p:sp>
      <p:sp>
        <p:nvSpPr>
          <p:cNvPr id="2" name="Textfeld 1"/>
          <p:cNvSpPr txBox="1"/>
          <p:nvPr/>
        </p:nvSpPr>
        <p:spPr>
          <a:xfrm>
            <a:off x="971600" y="2924944"/>
            <a:ext cx="7416824" cy="3200876"/>
          </a:xfrm>
          <a:prstGeom prst="rect">
            <a:avLst/>
          </a:prstGeom>
          <a:noFill/>
        </p:spPr>
        <p:txBody>
          <a:bodyPr wrap="square" rtlCol="0">
            <a:spAutoFit/>
          </a:bodyPr>
          <a:lstStyle/>
          <a:p>
            <a:pPr>
              <a:spcAft>
                <a:spcPts val="1200"/>
              </a:spcAft>
            </a:pPr>
            <a:r>
              <a:rPr lang="de-DE" sz="3200" b="1" dirty="0" smtClean="0"/>
              <a:t>2003:</a:t>
            </a:r>
            <a:r>
              <a:rPr lang="de-DE" sz="3200" dirty="0" smtClean="0"/>
              <a:t> Einführung G9 neu ohne Biologie in der 5. Klasse, aber 2 Stunden </a:t>
            </a:r>
            <a:r>
              <a:rPr lang="de-DE" sz="3200" b="1" dirty="0" smtClean="0"/>
              <a:t>„Natur und Technik“</a:t>
            </a:r>
            <a:r>
              <a:rPr lang="de-DE" sz="3200" dirty="0" smtClean="0"/>
              <a:t> als reines Praktikum</a:t>
            </a:r>
          </a:p>
          <a:p>
            <a:r>
              <a:rPr lang="de-DE" sz="3200" b="1" dirty="0" smtClean="0"/>
              <a:t>Anfang 2004: </a:t>
            </a:r>
            <a:r>
              <a:rPr lang="de-DE" sz="3200" dirty="0" smtClean="0"/>
              <a:t>im laufenden Schuljahr Ein-führung des G8 mit 3 Stunden „Natur und Technik“ (je 1,5 h Biologie bzw. NA)</a:t>
            </a:r>
            <a:endParaRPr lang="de-DE" sz="3200" dirty="0"/>
          </a:p>
        </p:txBody>
      </p:sp>
    </p:spTree>
    <p:extLst>
      <p:ext uri="{BB962C8B-B14F-4D97-AF65-F5344CB8AC3E}">
        <p14:creationId xmlns:p14="http://schemas.microsoft.com/office/powerpoint/2010/main" val="3501768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p:spPr>
        <p:txBody>
          <a:bodyPr/>
          <a:lstStyle/>
          <a:p>
            <a:pPr eaLnBrk="1" hangingPunct="1"/>
            <a:r>
              <a:rPr lang="de-DE" altLang="de-DE" b="1" dirty="0" smtClean="0"/>
              <a:t>Philosophie von NA:</a:t>
            </a:r>
          </a:p>
        </p:txBody>
      </p:sp>
      <p:sp>
        <p:nvSpPr>
          <p:cNvPr id="5123" name="Rectangle 3"/>
          <p:cNvSpPr>
            <a:spLocks noGrp="1" noChangeArrowheads="1"/>
          </p:cNvSpPr>
          <p:nvPr>
            <p:ph type="body" idx="1"/>
          </p:nvPr>
        </p:nvSpPr>
        <p:spPr/>
        <p:txBody>
          <a:bodyPr/>
          <a:lstStyle/>
          <a:p>
            <a:pPr eaLnBrk="1" hangingPunct="1"/>
            <a:endParaRPr lang="de-DE" altLang="de-DE" smtClean="0"/>
          </a:p>
        </p:txBody>
      </p:sp>
    </p:spTree>
    <p:extLst>
      <p:ext uri="{BB962C8B-B14F-4D97-AF65-F5344CB8AC3E}">
        <p14:creationId xmlns:p14="http://schemas.microsoft.com/office/powerpoint/2010/main" val="5250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p:spPr>
        <p:txBody>
          <a:bodyPr/>
          <a:lstStyle/>
          <a:p>
            <a:pPr eaLnBrk="1" hangingPunct="1"/>
            <a:r>
              <a:rPr lang="de-DE" altLang="de-DE" b="1" dirty="0" smtClean="0"/>
              <a:t>Philosophie von NA:</a:t>
            </a:r>
          </a:p>
        </p:txBody>
      </p:sp>
      <p:sp>
        <p:nvSpPr>
          <p:cNvPr id="5123" name="Rectangle 3"/>
          <p:cNvSpPr>
            <a:spLocks noGrp="1" noChangeArrowheads="1"/>
          </p:cNvSpPr>
          <p:nvPr>
            <p:ph type="body" idx="1"/>
          </p:nvPr>
        </p:nvSpPr>
        <p:spPr>
          <a:xfrm>
            <a:off x="457200" y="1600200"/>
            <a:ext cx="8229600" cy="4997152"/>
          </a:xfrm>
        </p:spPr>
        <p:txBody>
          <a:bodyPr>
            <a:normAutofit fontScale="85000" lnSpcReduction="20000"/>
          </a:bodyPr>
          <a:lstStyle/>
          <a:p>
            <a:pPr marL="0" indent="0">
              <a:buNone/>
            </a:pPr>
            <a:r>
              <a:rPr lang="de-DE" sz="3800" dirty="0"/>
              <a:t>Wenn du ein Schiff bauen willst,</a:t>
            </a:r>
          </a:p>
          <a:p>
            <a:pPr marL="0" indent="0">
              <a:buNone/>
            </a:pPr>
            <a:r>
              <a:rPr lang="de-DE" sz="3800" dirty="0"/>
              <a:t>so trommle nicht Leute zusammen,</a:t>
            </a:r>
          </a:p>
          <a:p>
            <a:pPr marL="0" indent="0">
              <a:buNone/>
            </a:pPr>
            <a:r>
              <a:rPr lang="de-DE" sz="3800" dirty="0"/>
              <a:t>um Holz zu beschaffen,</a:t>
            </a:r>
          </a:p>
          <a:p>
            <a:pPr marL="0" indent="0">
              <a:buNone/>
            </a:pPr>
            <a:r>
              <a:rPr lang="de-DE" sz="3800" dirty="0"/>
              <a:t>Werkzeuge vorzubereiten,</a:t>
            </a:r>
          </a:p>
          <a:p>
            <a:pPr marL="0" indent="0">
              <a:buNone/>
            </a:pPr>
            <a:r>
              <a:rPr lang="de-DE" sz="3800" dirty="0"/>
              <a:t>Aufgaben zu vergeben</a:t>
            </a:r>
          </a:p>
          <a:p>
            <a:pPr marL="0" indent="0">
              <a:buNone/>
            </a:pPr>
            <a:r>
              <a:rPr lang="de-DE" sz="3800" dirty="0"/>
              <a:t>und die Arbeit einzuteilen,</a:t>
            </a:r>
          </a:p>
          <a:p>
            <a:pPr marL="0" indent="0">
              <a:buNone/>
            </a:pPr>
            <a:r>
              <a:rPr lang="de-DE" sz="3800" dirty="0"/>
              <a:t>sondern wecke in ihnen die Sehnsucht</a:t>
            </a:r>
          </a:p>
          <a:p>
            <a:pPr marL="0" indent="0">
              <a:buNone/>
            </a:pPr>
            <a:r>
              <a:rPr lang="de-DE" sz="3800" dirty="0"/>
              <a:t>nach dem weiten, endlosen Meer.</a:t>
            </a:r>
          </a:p>
          <a:p>
            <a:pPr marL="0" indent="0">
              <a:buNone/>
            </a:pPr>
            <a:r>
              <a:rPr lang="de-DE" sz="2400" dirty="0"/>
              <a:t> </a:t>
            </a:r>
          </a:p>
          <a:p>
            <a:pPr marL="0" indent="0" algn="r">
              <a:buNone/>
            </a:pPr>
            <a:r>
              <a:rPr lang="de-DE" sz="3800" i="1" dirty="0"/>
              <a:t>Antoine de Saint-Exupery</a:t>
            </a:r>
          </a:p>
          <a:p>
            <a:pPr marL="0" indent="0" eaLnBrk="1" hangingPunct="1">
              <a:buNone/>
            </a:pPr>
            <a:endParaRPr lang="de-DE" altLang="de-DE" dirty="0" smtClean="0"/>
          </a:p>
        </p:txBody>
      </p:sp>
    </p:spTree>
    <p:extLst>
      <p:ext uri="{BB962C8B-B14F-4D97-AF65-F5344CB8AC3E}">
        <p14:creationId xmlns:p14="http://schemas.microsoft.com/office/powerpoint/2010/main" val="12621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6"/>
          <p:cNvSpPr>
            <a:spLocks noChangeArrowheads="1"/>
          </p:cNvSpPr>
          <p:nvPr/>
        </p:nvSpPr>
        <p:spPr bwMode="auto">
          <a:xfrm>
            <a:off x="1619250" y="3284538"/>
            <a:ext cx="5832475" cy="3573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7317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6"/>
          <p:cNvSpPr>
            <a:spLocks noChangeArrowheads="1"/>
          </p:cNvSpPr>
          <p:nvPr/>
        </p:nvSpPr>
        <p:spPr bwMode="auto">
          <a:xfrm>
            <a:off x="1619250" y="3284538"/>
            <a:ext cx="5832475" cy="3573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2" name="Textfeld 1"/>
          <p:cNvSpPr txBox="1"/>
          <p:nvPr/>
        </p:nvSpPr>
        <p:spPr>
          <a:xfrm>
            <a:off x="1115616" y="3933056"/>
            <a:ext cx="6984776" cy="2062103"/>
          </a:xfrm>
          <a:prstGeom prst="rect">
            <a:avLst/>
          </a:prstGeom>
          <a:noFill/>
        </p:spPr>
        <p:txBody>
          <a:bodyPr wrap="square" rtlCol="0">
            <a:spAutoFit/>
          </a:bodyPr>
          <a:lstStyle/>
          <a:p>
            <a:r>
              <a:rPr lang="de-DE" sz="3200" b="1" dirty="0" smtClean="0">
                <a:solidFill>
                  <a:srgbClr val="FF0000"/>
                </a:solidFill>
              </a:rPr>
              <a:t>NICHT</a:t>
            </a:r>
            <a:r>
              <a:rPr lang="de-DE" sz="3200" dirty="0" smtClean="0"/>
              <a:t> von den Ansprüchen der Chemie-Übung in der Mittelstufe ausgehen und die </a:t>
            </a:r>
            <a:r>
              <a:rPr lang="de-DE" sz="3200" dirty="0" err="1" smtClean="0"/>
              <a:t>Messlatte</a:t>
            </a:r>
            <a:r>
              <a:rPr lang="de-DE" sz="3200" dirty="0" smtClean="0"/>
              <a:t> nur ein wenig tiefer hängen …</a:t>
            </a:r>
            <a:endParaRPr lang="de-DE" sz="3200" dirty="0"/>
          </a:p>
        </p:txBody>
      </p:sp>
    </p:spTree>
    <p:extLst>
      <p:ext uri="{BB962C8B-B14F-4D97-AF65-F5344CB8AC3E}">
        <p14:creationId xmlns:p14="http://schemas.microsoft.com/office/powerpoint/2010/main" val="2678942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2063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p:cNvSpPr txBox="1"/>
          <p:nvPr/>
        </p:nvSpPr>
        <p:spPr>
          <a:xfrm>
            <a:off x="6207838" y="3262332"/>
            <a:ext cx="2808312" cy="3046988"/>
          </a:xfrm>
          <a:prstGeom prst="rect">
            <a:avLst/>
          </a:prstGeom>
          <a:noFill/>
        </p:spPr>
        <p:txBody>
          <a:bodyPr wrap="square" rtlCol="0">
            <a:spAutoFit/>
          </a:bodyPr>
          <a:lstStyle/>
          <a:p>
            <a:r>
              <a:rPr lang="de-DE" sz="3200" dirty="0" smtClean="0"/>
              <a:t>… sondern auf der Basis der Grundschule aus die </a:t>
            </a:r>
            <a:r>
              <a:rPr lang="de-DE" sz="3200" dirty="0" err="1" smtClean="0"/>
              <a:t>Messlatte</a:t>
            </a:r>
            <a:r>
              <a:rPr lang="de-DE" sz="3200" dirty="0" smtClean="0"/>
              <a:t> höher hängen.  </a:t>
            </a:r>
            <a:endParaRPr lang="de-DE" sz="3200" dirty="0"/>
          </a:p>
        </p:txBody>
      </p:sp>
    </p:spTree>
    <p:extLst>
      <p:ext uri="{BB962C8B-B14F-4D97-AF65-F5344CB8AC3E}">
        <p14:creationId xmlns:p14="http://schemas.microsoft.com/office/powerpoint/2010/main" val="1677341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p:spPr>
        <p:txBody>
          <a:bodyPr/>
          <a:lstStyle/>
          <a:p>
            <a:pPr eaLnBrk="1" hangingPunct="1"/>
            <a:r>
              <a:rPr lang="de-DE" altLang="de-DE" b="1" dirty="0" smtClean="0"/>
              <a:t>Philosophie von NA:</a:t>
            </a:r>
          </a:p>
        </p:txBody>
      </p:sp>
      <p:sp>
        <p:nvSpPr>
          <p:cNvPr id="8195" name="Rectangle 3"/>
          <p:cNvSpPr>
            <a:spLocks noGrp="1" noChangeArrowheads="1"/>
          </p:cNvSpPr>
          <p:nvPr>
            <p:ph type="body" idx="1"/>
          </p:nvPr>
        </p:nvSpPr>
        <p:spPr/>
        <p:txBody>
          <a:bodyPr/>
          <a:lstStyle/>
          <a:p>
            <a:pPr eaLnBrk="1" hangingPunct="1">
              <a:spcBef>
                <a:spcPct val="100000"/>
              </a:spcBef>
            </a:pPr>
            <a:r>
              <a:rPr lang="de-DE" altLang="de-DE" sz="4000" dirty="0" smtClean="0"/>
              <a:t>Begegnung mit naturwissen-</a:t>
            </a:r>
            <a:r>
              <a:rPr lang="de-DE" altLang="de-DE" sz="4000" dirty="0" err="1" smtClean="0"/>
              <a:t>schaftlichen</a:t>
            </a:r>
            <a:r>
              <a:rPr lang="de-DE" altLang="de-DE" sz="4000" dirty="0" smtClean="0"/>
              <a:t> Phänomenen</a:t>
            </a:r>
          </a:p>
          <a:p>
            <a:pPr eaLnBrk="1" hangingPunct="1">
              <a:spcBef>
                <a:spcPct val="100000"/>
              </a:spcBef>
            </a:pPr>
            <a:r>
              <a:rPr lang="de-DE" altLang="de-DE" sz="4000" dirty="0" smtClean="0">
                <a:solidFill>
                  <a:schemeClr val="bg1"/>
                </a:solidFill>
              </a:rPr>
              <a:t>viele Fertigkeiten als Lernziele</a:t>
            </a:r>
          </a:p>
          <a:p>
            <a:pPr eaLnBrk="1" hangingPunct="1">
              <a:spcBef>
                <a:spcPct val="100000"/>
              </a:spcBef>
            </a:pPr>
            <a:r>
              <a:rPr lang="de-DE" altLang="de-DE" sz="4000" dirty="0" smtClean="0">
                <a:solidFill>
                  <a:schemeClr val="bg1"/>
                </a:solidFill>
              </a:rPr>
              <a:t>einige fachinhaltliche Lernziele</a:t>
            </a:r>
          </a:p>
        </p:txBody>
      </p:sp>
    </p:spTree>
    <p:extLst>
      <p:ext uri="{BB962C8B-B14F-4D97-AF65-F5344CB8AC3E}">
        <p14:creationId xmlns:p14="http://schemas.microsoft.com/office/powerpoint/2010/main" val="250968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692696"/>
            <a:ext cx="7488832" cy="1261884"/>
          </a:xfrm>
          <a:prstGeom prst="rect">
            <a:avLst/>
          </a:prstGeom>
          <a:noFill/>
        </p:spPr>
        <p:txBody>
          <a:bodyPr wrap="square" rtlCol="0">
            <a:spAutoFit/>
          </a:bodyPr>
          <a:lstStyle/>
          <a:p>
            <a:r>
              <a:rPr lang="de-DE" sz="4000" b="1" dirty="0" smtClean="0"/>
              <a:t>Unterlagen:</a:t>
            </a:r>
          </a:p>
          <a:p>
            <a:endParaRPr lang="de-DE" sz="3600" dirty="0"/>
          </a:p>
        </p:txBody>
      </p:sp>
    </p:spTree>
    <p:extLst>
      <p:ext uri="{BB962C8B-B14F-4D97-AF65-F5344CB8AC3E}">
        <p14:creationId xmlns:p14="http://schemas.microsoft.com/office/powerpoint/2010/main" val="2737091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smtClean="0"/>
              <a:t>Begegnung mit naturwissen-</a:t>
            </a:r>
            <a:r>
              <a:rPr lang="de-DE" altLang="de-DE" sz="4000" dirty="0" err="1" smtClean="0"/>
              <a:t>schaftlichen</a:t>
            </a:r>
            <a:r>
              <a:rPr lang="de-DE" altLang="de-DE" sz="4000" dirty="0" smtClean="0"/>
              <a:t> Phänomenen</a:t>
            </a:r>
          </a:p>
          <a:p>
            <a:pPr eaLnBrk="1" hangingPunct="1">
              <a:spcBef>
                <a:spcPct val="100000"/>
              </a:spcBef>
            </a:pPr>
            <a:r>
              <a:rPr lang="de-DE" altLang="de-DE" sz="4000" dirty="0" smtClean="0"/>
              <a:t>viele Fertigkeiten (</a:t>
            </a:r>
            <a:r>
              <a:rPr lang="de-DE" altLang="de-DE" sz="4000" dirty="0" err="1" smtClean="0"/>
              <a:t>prozessbezogene</a:t>
            </a:r>
            <a:r>
              <a:rPr lang="de-DE" altLang="de-DE" sz="4000" dirty="0" smtClean="0"/>
              <a:t> Kompetenzen) als Lernziele</a:t>
            </a:r>
          </a:p>
        </p:txBody>
      </p:sp>
    </p:spTree>
    <p:extLst>
      <p:ext uri="{BB962C8B-B14F-4D97-AF65-F5344CB8AC3E}">
        <p14:creationId xmlns:p14="http://schemas.microsoft.com/office/powerpoint/2010/main" val="2075708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smtClean="0"/>
              <a:t>Begegnung mit naturwissen-</a:t>
            </a:r>
            <a:r>
              <a:rPr lang="de-DE" altLang="de-DE" sz="4000" dirty="0" err="1" smtClean="0"/>
              <a:t>schaftlichen</a:t>
            </a:r>
            <a:r>
              <a:rPr lang="de-DE" altLang="de-DE" sz="4000" dirty="0" smtClean="0"/>
              <a:t> Phänomenen</a:t>
            </a:r>
          </a:p>
          <a:p>
            <a:pPr eaLnBrk="1" hangingPunct="1">
              <a:spcBef>
                <a:spcPct val="100000"/>
              </a:spcBef>
            </a:pPr>
            <a:r>
              <a:rPr lang="de-DE" altLang="de-DE" sz="4000" dirty="0" smtClean="0"/>
              <a:t>viele Fertigkeiten (</a:t>
            </a:r>
            <a:r>
              <a:rPr lang="de-DE" altLang="de-DE" sz="4000" dirty="0" err="1" smtClean="0"/>
              <a:t>prozessbezogene</a:t>
            </a:r>
            <a:r>
              <a:rPr lang="de-DE" altLang="de-DE" sz="4000" smtClean="0"/>
              <a:t> Kompetenzen) </a:t>
            </a:r>
            <a:r>
              <a:rPr lang="de-DE" altLang="de-DE" sz="4000" dirty="0" smtClean="0"/>
              <a:t>als Lernziele</a:t>
            </a:r>
          </a:p>
          <a:p>
            <a:pPr eaLnBrk="1" hangingPunct="1">
              <a:spcBef>
                <a:spcPct val="100000"/>
              </a:spcBef>
            </a:pPr>
            <a:r>
              <a:rPr lang="de-DE" altLang="de-DE" sz="4000" dirty="0" smtClean="0"/>
              <a:t>viele fachinhaltliche Lernziele</a:t>
            </a:r>
          </a:p>
        </p:txBody>
      </p:sp>
    </p:spTree>
    <p:extLst>
      <p:ext uri="{BB962C8B-B14F-4D97-AF65-F5344CB8AC3E}">
        <p14:creationId xmlns:p14="http://schemas.microsoft.com/office/powerpoint/2010/main" val="107460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Bedeutung von NA für Biologie, Chemie, Physik wird unterschätzt</a:t>
            </a:r>
          </a:p>
        </p:txBody>
      </p:sp>
    </p:spTree>
    <p:extLst>
      <p:ext uri="{BB962C8B-B14F-4D97-AF65-F5344CB8AC3E}">
        <p14:creationId xmlns:p14="http://schemas.microsoft.com/office/powerpoint/2010/main" val="3893915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Bedeutung von NA für Biologie, Chemie, Physik wird unterschätzt:</a:t>
            </a:r>
          </a:p>
          <a:p>
            <a:pPr marL="0" indent="0" eaLnBrk="1" hangingPunct="1">
              <a:spcBef>
                <a:spcPts val="0"/>
              </a:spcBef>
              <a:buNone/>
            </a:pPr>
            <a:r>
              <a:rPr lang="de-DE" altLang="de-DE" sz="4000" dirty="0" smtClean="0"/>
              <a:t>   -   	Experimente mit Protokoll</a:t>
            </a:r>
          </a:p>
          <a:p>
            <a:pPr marL="0" indent="0" eaLnBrk="1" hangingPunct="1">
              <a:spcBef>
                <a:spcPts val="0"/>
              </a:spcBef>
              <a:buNone/>
            </a:pPr>
            <a:r>
              <a:rPr lang="de-DE" altLang="de-DE" sz="4000" dirty="0" smtClean="0"/>
              <a:t>   -   	Fachsprache</a:t>
            </a:r>
          </a:p>
          <a:p>
            <a:pPr marL="0" indent="0" eaLnBrk="1" hangingPunct="1">
              <a:spcBef>
                <a:spcPts val="0"/>
              </a:spcBef>
              <a:buNone/>
            </a:pPr>
            <a:r>
              <a:rPr lang="de-DE" altLang="de-DE" sz="4000" dirty="0" smtClean="0"/>
              <a:t>   -   	Arbeiten mit Modellen</a:t>
            </a:r>
          </a:p>
          <a:p>
            <a:pPr marL="0" indent="0" eaLnBrk="1" hangingPunct="1">
              <a:spcBef>
                <a:spcPts val="0"/>
              </a:spcBef>
              <a:buNone/>
            </a:pPr>
            <a:r>
              <a:rPr lang="de-DE" altLang="de-DE" sz="4000" dirty="0" smtClean="0"/>
              <a:t>   -   	Diagramme</a:t>
            </a:r>
          </a:p>
          <a:p>
            <a:pPr marL="0" indent="0" eaLnBrk="1" hangingPunct="1">
              <a:spcBef>
                <a:spcPts val="0"/>
              </a:spcBef>
              <a:buNone/>
            </a:pPr>
            <a:r>
              <a:rPr lang="de-DE" altLang="de-DE" sz="4000" dirty="0" smtClean="0"/>
              <a:t>   -   	Erziehungsarbeit</a:t>
            </a:r>
          </a:p>
        </p:txBody>
      </p:sp>
    </p:spTree>
    <p:extLst>
      <p:ext uri="{BB962C8B-B14F-4D97-AF65-F5344CB8AC3E}">
        <p14:creationId xmlns:p14="http://schemas.microsoft.com/office/powerpoint/2010/main" val="4160751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Bedeutung von NA für Biologie, Chemie, Physik wird unterschätzt:</a:t>
            </a:r>
          </a:p>
          <a:p>
            <a:pPr marL="0" indent="0" eaLnBrk="1" hangingPunct="1">
              <a:spcBef>
                <a:spcPts val="0"/>
              </a:spcBef>
              <a:buNone/>
            </a:pPr>
            <a:r>
              <a:rPr lang="de-DE" altLang="de-DE" sz="4000" dirty="0" smtClean="0"/>
              <a:t>   -   	zu große Gruppen</a:t>
            </a:r>
          </a:p>
          <a:p>
            <a:pPr marL="0" indent="0" eaLnBrk="1" hangingPunct="1">
              <a:spcBef>
                <a:spcPts val="0"/>
              </a:spcBef>
              <a:buNone/>
            </a:pPr>
            <a:r>
              <a:rPr lang="de-DE" altLang="de-DE" sz="4000" dirty="0"/>
              <a:t> </a:t>
            </a:r>
            <a:r>
              <a:rPr lang="de-DE" altLang="de-DE" sz="4000" dirty="0" smtClean="0"/>
              <a:t>  -	zu wenig Unterrichtszeit</a:t>
            </a:r>
          </a:p>
        </p:txBody>
      </p:sp>
    </p:spTree>
    <p:extLst>
      <p:ext uri="{BB962C8B-B14F-4D97-AF65-F5344CB8AC3E}">
        <p14:creationId xmlns:p14="http://schemas.microsoft.com/office/powerpoint/2010/main" val="3904893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Bedeutung von NA für Biologie, Chemie, Physik wird unterschätzt:</a:t>
            </a:r>
          </a:p>
          <a:p>
            <a:pPr marL="0" indent="0" eaLnBrk="1" hangingPunct="1">
              <a:spcBef>
                <a:spcPts val="0"/>
              </a:spcBef>
              <a:buNone/>
            </a:pPr>
            <a:r>
              <a:rPr lang="de-DE" altLang="de-DE" sz="4000" dirty="0" smtClean="0"/>
              <a:t>   -   	zu große Gruppen</a:t>
            </a:r>
          </a:p>
          <a:p>
            <a:pPr marL="0" indent="0" eaLnBrk="1" hangingPunct="1">
              <a:spcBef>
                <a:spcPts val="0"/>
              </a:spcBef>
              <a:buNone/>
            </a:pPr>
            <a:r>
              <a:rPr lang="de-DE" altLang="de-DE" sz="4000" dirty="0"/>
              <a:t> </a:t>
            </a:r>
            <a:r>
              <a:rPr lang="de-DE" altLang="de-DE" sz="4000" dirty="0" smtClean="0"/>
              <a:t>  -	zu wenig Unterrichtszeit</a:t>
            </a:r>
          </a:p>
          <a:p>
            <a:pPr marL="0" indent="0" eaLnBrk="1" hangingPunct="1">
              <a:spcBef>
                <a:spcPts val="0"/>
              </a:spcBef>
              <a:buNone/>
            </a:pPr>
            <a:r>
              <a:rPr lang="de-DE" altLang="de-DE" sz="4000" dirty="0" smtClean="0"/>
              <a:t>	</a:t>
            </a:r>
            <a:r>
              <a:rPr lang="de-DE" altLang="de-DE" sz="4000" b="1" dirty="0" smtClean="0">
                <a:solidFill>
                  <a:srgbClr val="FF0000"/>
                </a:solidFill>
              </a:rPr>
              <a:t>=&gt; Dann entsprechend kürzen 	nach verbindlicher Absprache in 	der Fachschaft!</a:t>
            </a:r>
          </a:p>
        </p:txBody>
      </p:sp>
    </p:spTree>
    <p:extLst>
      <p:ext uri="{BB962C8B-B14F-4D97-AF65-F5344CB8AC3E}">
        <p14:creationId xmlns:p14="http://schemas.microsoft.com/office/powerpoint/2010/main" val="2309160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unterschätzt</a:t>
            </a:r>
          </a:p>
        </p:txBody>
      </p:sp>
    </p:spTree>
    <p:extLst>
      <p:ext uri="{BB962C8B-B14F-4D97-AF65-F5344CB8AC3E}">
        <p14:creationId xmlns:p14="http://schemas.microsoft.com/office/powerpoint/2010/main" val="3390474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unterschätzt:</a:t>
            </a:r>
          </a:p>
          <a:p>
            <a:pPr marL="0" indent="0" eaLnBrk="1" hangingPunct="1">
              <a:spcBef>
                <a:spcPts val="0"/>
              </a:spcBef>
              <a:buNone/>
            </a:pPr>
            <a:r>
              <a:rPr lang="de-DE" altLang="de-DE" sz="4000" dirty="0" smtClean="0"/>
              <a:t>   -  	zu </a:t>
            </a:r>
            <a:r>
              <a:rPr lang="de-DE" altLang="de-DE" sz="4000" dirty="0" err="1" smtClean="0"/>
              <a:t>grundschulhaftes</a:t>
            </a:r>
            <a:r>
              <a:rPr lang="de-DE" altLang="de-DE" sz="4000" dirty="0" smtClean="0"/>
              <a:t> Zeichnen,   </a:t>
            </a:r>
          </a:p>
          <a:p>
            <a:pPr marL="0" indent="0" eaLnBrk="1" hangingPunct="1">
              <a:spcBef>
                <a:spcPts val="0"/>
              </a:spcBef>
              <a:buNone/>
            </a:pPr>
            <a:r>
              <a:rPr lang="de-DE" altLang="de-DE" sz="4000" dirty="0"/>
              <a:t> </a:t>
            </a:r>
            <a:r>
              <a:rPr lang="de-DE" altLang="de-DE" sz="4000" dirty="0" smtClean="0"/>
              <a:t>      	Basteln, Spielen, Unterhaltung</a:t>
            </a:r>
          </a:p>
          <a:p>
            <a:pPr marL="0" indent="0" eaLnBrk="1" hangingPunct="1">
              <a:spcBef>
                <a:spcPts val="0"/>
              </a:spcBef>
              <a:buNone/>
            </a:pPr>
            <a:r>
              <a:rPr lang="de-DE" altLang="de-DE" sz="4000" dirty="0"/>
              <a:t> </a:t>
            </a:r>
            <a:r>
              <a:rPr lang="de-DE" altLang="de-DE" sz="4000" dirty="0" smtClean="0"/>
              <a:t>      	ohne wissenschaftlichen Hinter-</a:t>
            </a:r>
          </a:p>
          <a:p>
            <a:pPr marL="0" indent="0" eaLnBrk="1" hangingPunct="1">
              <a:spcBef>
                <a:spcPts val="0"/>
              </a:spcBef>
              <a:buNone/>
            </a:pPr>
            <a:r>
              <a:rPr lang="de-DE" altLang="de-DE" sz="4000" dirty="0"/>
              <a:t>	</a:t>
            </a:r>
            <a:r>
              <a:rPr lang="de-DE" altLang="de-DE" sz="4000" dirty="0" err="1" smtClean="0"/>
              <a:t>grund</a:t>
            </a:r>
            <a:endParaRPr lang="de-DE" altLang="de-DE" sz="4000" dirty="0" smtClean="0"/>
          </a:p>
        </p:txBody>
      </p:sp>
    </p:spTree>
    <p:extLst>
      <p:ext uri="{BB962C8B-B14F-4D97-AF65-F5344CB8AC3E}">
        <p14:creationId xmlns:p14="http://schemas.microsoft.com/office/powerpoint/2010/main" val="1136545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überschätzt</a:t>
            </a:r>
          </a:p>
        </p:txBody>
      </p:sp>
    </p:spTree>
    <p:extLst>
      <p:ext uri="{BB962C8B-B14F-4D97-AF65-F5344CB8AC3E}">
        <p14:creationId xmlns:p14="http://schemas.microsoft.com/office/powerpoint/2010/main" val="3091768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überschätzt:</a:t>
            </a:r>
          </a:p>
          <a:p>
            <a:pPr marL="0" indent="0" eaLnBrk="1" hangingPunct="1">
              <a:spcBef>
                <a:spcPts val="0"/>
              </a:spcBef>
              <a:buNone/>
            </a:pPr>
            <a:r>
              <a:rPr lang="de-DE" altLang="de-DE" sz="4000" dirty="0" smtClean="0"/>
              <a:t>   -   	zu wenig </a:t>
            </a:r>
            <a:r>
              <a:rPr lang="de-DE" altLang="de-DE" sz="4000" dirty="0" smtClean="0"/>
              <a:t>Wiederholung </a:t>
            </a:r>
            <a:r>
              <a:rPr lang="de-DE" altLang="de-DE" sz="4000" dirty="0" smtClean="0"/>
              <a:t>bzw. </a:t>
            </a:r>
          </a:p>
          <a:p>
            <a:pPr marL="0" indent="0" eaLnBrk="1" hangingPunct="1">
              <a:spcBef>
                <a:spcPts val="0"/>
              </a:spcBef>
              <a:buNone/>
            </a:pPr>
            <a:r>
              <a:rPr lang="de-DE" altLang="de-DE" sz="4000" dirty="0"/>
              <a:t> </a:t>
            </a:r>
            <a:r>
              <a:rPr lang="de-DE" altLang="de-DE" sz="4000" dirty="0" smtClean="0"/>
              <a:t>      	Anwendung neuer Inhalte</a:t>
            </a:r>
          </a:p>
        </p:txBody>
      </p:sp>
    </p:spTree>
    <p:extLst>
      <p:ext uri="{BB962C8B-B14F-4D97-AF65-F5344CB8AC3E}">
        <p14:creationId xmlns:p14="http://schemas.microsoft.com/office/powerpoint/2010/main" val="302138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692696"/>
            <a:ext cx="7488832" cy="6432530"/>
          </a:xfrm>
          <a:prstGeom prst="rect">
            <a:avLst/>
          </a:prstGeom>
          <a:noFill/>
        </p:spPr>
        <p:txBody>
          <a:bodyPr wrap="square" rtlCol="0">
            <a:spAutoFit/>
          </a:bodyPr>
          <a:lstStyle/>
          <a:p>
            <a:r>
              <a:rPr lang="de-DE" sz="4000" b="1" dirty="0" smtClean="0"/>
              <a:t>Unterlagen:</a:t>
            </a:r>
          </a:p>
          <a:p>
            <a:endParaRPr lang="de-DE" sz="1400" b="1" dirty="0"/>
          </a:p>
          <a:p>
            <a:pPr algn="ctr"/>
            <a:r>
              <a:rPr lang="de-DE" sz="4800" b="1" spc="100" dirty="0" smtClean="0">
                <a:solidFill>
                  <a:srgbClr val="C00000"/>
                </a:solidFill>
              </a:rPr>
              <a:t>Praktikumsordner </a:t>
            </a:r>
          </a:p>
          <a:p>
            <a:pPr algn="ctr"/>
            <a:r>
              <a:rPr lang="de-DE" sz="4800" b="1" spc="100" dirty="0" smtClean="0">
                <a:solidFill>
                  <a:srgbClr val="C00000"/>
                </a:solidFill>
              </a:rPr>
              <a:t>„Bio? – Logisch!“</a:t>
            </a:r>
          </a:p>
          <a:p>
            <a:pPr algn="ctr"/>
            <a:r>
              <a:rPr lang="de-DE" sz="4000" dirty="0" smtClean="0">
                <a:solidFill>
                  <a:srgbClr val="C00000"/>
                </a:solidFill>
              </a:rPr>
              <a:t>Akademiebericht 506</a:t>
            </a:r>
          </a:p>
          <a:p>
            <a:endParaRPr lang="de-DE" sz="3600" dirty="0"/>
          </a:p>
          <a:p>
            <a:r>
              <a:rPr lang="de-DE" sz="3600" i="1" dirty="0" smtClean="0"/>
              <a:t>45 € (Referendare in Sammelbestellung: </a:t>
            </a:r>
          </a:p>
          <a:p>
            <a:r>
              <a:rPr lang="de-DE" sz="3600" i="1" dirty="0" smtClean="0"/>
              <a:t>40 €)</a:t>
            </a:r>
          </a:p>
          <a:p>
            <a:endParaRPr lang="de-DE" sz="3600" dirty="0" smtClean="0"/>
          </a:p>
          <a:p>
            <a:endParaRPr lang="de-DE" sz="3600" dirty="0"/>
          </a:p>
        </p:txBody>
      </p:sp>
      <p:pic>
        <p:nvPicPr>
          <p:cNvPr id="3" name="Picture 2" descr="http://dozenten.alp.dillingen.de/reisende/images/stories/akadem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19942"/>
            <a:ext cx="27432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23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überschätzt:</a:t>
            </a:r>
          </a:p>
          <a:p>
            <a:pPr marL="0" indent="0" eaLnBrk="1" hangingPunct="1">
              <a:spcBef>
                <a:spcPts val="0"/>
              </a:spcBef>
              <a:buNone/>
            </a:pPr>
            <a:r>
              <a:rPr lang="de-DE" altLang="de-DE" sz="4000" dirty="0" smtClean="0"/>
              <a:t>   -   	zu wenig </a:t>
            </a:r>
            <a:r>
              <a:rPr lang="de-DE" altLang="de-DE" sz="4000" dirty="0" smtClean="0"/>
              <a:t>Wiederholung </a:t>
            </a:r>
            <a:r>
              <a:rPr lang="de-DE" altLang="de-DE" sz="4000" dirty="0" smtClean="0"/>
              <a:t>bzw. </a:t>
            </a:r>
          </a:p>
          <a:p>
            <a:pPr marL="0" indent="0" eaLnBrk="1" hangingPunct="1">
              <a:spcBef>
                <a:spcPts val="0"/>
              </a:spcBef>
              <a:buNone/>
            </a:pPr>
            <a:r>
              <a:rPr lang="de-DE" altLang="de-DE" sz="4000" dirty="0"/>
              <a:t> </a:t>
            </a:r>
            <a:r>
              <a:rPr lang="de-DE" altLang="de-DE" sz="4000" dirty="0" smtClean="0"/>
              <a:t>      	Anwendung neuer Inhalte</a:t>
            </a:r>
          </a:p>
          <a:p>
            <a:pPr marL="0" indent="0" eaLnBrk="1" hangingPunct="1">
              <a:spcBef>
                <a:spcPts val="0"/>
              </a:spcBef>
              <a:buNone/>
            </a:pPr>
            <a:r>
              <a:rPr lang="de-DE" altLang="de-DE" sz="4000" dirty="0"/>
              <a:t> </a:t>
            </a:r>
            <a:r>
              <a:rPr lang="de-DE" altLang="de-DE" sz="4000" dirty="0" smtClean="0"/>
              <a:t>  -   	anwenden, ohne „drüber    </a:t>
            </a:r>
          </a:p>
          <a:p>
            <a:pPr marL="0" indent="0" eaLnBrk="1" hangingPunct="1">
              <a:spcBef>
                <a:spcPts val="0"/>
              </a:spcBef>
              <a:buNone/>
            </a:pPr>
            <a:r>
              <a:rPr lang="de-DE" altLang="de-DE" sz="4000" dirty="0"/>
              <a:t> </a:t>
            </a:r>
            <a:r>
              <a:rPr lang="de-DE" altLang="de-DE" sz="4000" dirty="0" smtClean="0"/>
              <a:t>      	geschlafen zu haben“</a:t>
            </a:r>
          </a:p>
        </p:txBody>
      </p:sp>
    </p:spTree>
    <p:extLst>
      <p:ext uri="{BB962C8B-B14F-4D97-AF65-F5344CB8AC3E}">
        <p14:creationId xmlns:p14="http://schemas.microsoft.com/office/powerpoint/2010/main" val="2062543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Leistungsfähigkeit der Schüler wird überschätzt:</a:t>
            </a:r>
          </a:p>
          <a:p>
            <a:pPr marL="0" indent="0" eaLnBrk="1" hangingPunct="1">
              <a:spcBef>
                <a:spcPts val="0"/>
              </a:spcBef>
              <a:buNone/>
            </a:pPr>
            <a:r>
              <a:rPr lang="de-DE" altLang="de-DE" sz="4000" dirty="0" smtClean="0"/>
              <a:t>   -   	zu wenig </a:t>
            </a:r>
            <a:r>
              <a:rPr lang="de-DE" altLang="de-DE" sz="4000" dirty="0" smtClean="0"/>
              <a:t>Wiederholung </a:t>
            </a:r>
            <a:r>
              <a:rPr lang="de-DE" altLang="de-DE" sz="4000" dirty="0" smtClean="0"/>
              <a:t>bzw. </a:t>
            </a:r>
          </a:p>
          <a:p>
            <a:pPr marL="0" indent="0" eaLnBrk="1" hangingPunct="1">
              <a:spcBef>
                <a:spcPts val="0"/>
              </a:spcBef>
              <a:buNone/>
            </a:pPr>
            <a:r>
              <a:rPr lang="de-DE" altLang="de-DE" sz="4000" dirty="0"/>
              <a:t> </a:t>
            </a:r>
            <a:r>
              <a:rPr lang="de-DE" altLang="de-DE" sz="4000" dirty="0" smtClean="0"/>
              <a:t>      	Anwendung neuer Inhalte</a:t>
            </a:r>
          </a:p>
          <a:p>
            <a:pPr marL="0" indent="0" eaLnBrk="1" hangingPunct="1">
              <a:spcBef>
                <a:spcPts val="0"/>
              </a:spcBef>
              <a:buNone/>
            </a:pPr>
            <a:r>
              <a:rPr lang="de-DE" altLang="de-DE" sz="4000" dirty="0"/>
              <a:t> </a:t>
            </a:r>
            <a:r>
              <a:rPr lang="de-DE" altLang="de-DE" sz="4000" dirty="0" smtClean="0"/>
              <a:t>  -   	anwenden, ohne „drüber    </a:t>
            </a:r>
          </a:p>
          <a:p>
            <a:pPr marL="0" indent="0" eaLnBrk="1" hangingPunct="1">
              <a:spcBef>
                <a:spcPts val="0"/>
              </a:spcBef>
              <a:buNone/>
            </a:pPr>
            <a:r>
              <a:rPr lang="de-DE" altLang="de-DE" sz="4000" dirty="0"/>
              <a:t> </a:t>
            </a:r>
            <a:r>
              <a:rPr lang="de-DE" altLang="de-DE" sz="4000" dirty="0" smtClean="0"/>
              <a:t>      	geschlafen zu haben“</a:t>
            </a:r>
          </a:p>
          <a:p>
            <a:pPr marL="0" indent="0" eaLnBrk="1" hangingPunct="1">
              <a:spcBef>
                <a:spcPts val="0"/>
              </a:spcBef>
              <a:buNone/>
            </a:pPr>
            <a:r>
              <a:rPr lang="de-DE" altLang="de-DE" sz="4000" dirty="0"/>
              <a:t> </a:t>
            </a:r>
            <a:r>
              <a:rPr lang="de-DE" altLang="de-DE" sz="4000" dirty="0" smtClean="0"/>
              <a:t>  -   	Überforderung in Doppelstunden</a:t>
            </a:r>
          </a:p>
        </p:txBody>
      </p:sp>
    </p:spTree>
    <p:extLst>
      <p:ext uri="{BB962C8B-B14F-4D97-AF65-F5344CB8AC3E}">
        <p14:creationId xmlns:p14="http://schemas.microsoft.com/office/powerpoint/2010/main" val="2187402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f</a:t>
            </a:r>
            <a:r>
              <a:rPr lang="de-DE" altLang="de-DE" sz="4000" b="1" dirty="0" smtClean="0"/>
              <a:t>alsche Lehrkraft:</a:t>
            </a:r>
          </a:p>
          <a:p>
            <a:pPr marL="0" indent="0" eaLnBrk="1" hangingPunct="1">
              <a:spcBef>
                <a:spcPts val="0"/>
              </a:spcBef>
              <a:buNone/>
            </a:pPr>
            <a:r>
              <a:rPr lang="de-DE" altLang="de-DE" sz="4000" dirty="0" smtClean="0"/>
              <a:t>   </a:t>
            </a:r>
          </a:p>
        </p:txBody>
      </p:sp>
    </p:spTree>
    <p:extLst>
      <p:ext uri="{BB962C8B-B14F-4D97-AF65-F5344CB8AC3E}">
        <p14:creationId xmlns:p14="http://schemas.microsoft.com/office/powerpoint/2010/main" val="2814892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smtClean="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f</a:t>
            </a:r>
            <a:r>
              <a:rPr lang="de-DE" altLang="de-DE" sz="4000" b="1" dirty="0" smtClean="0"/>
              <a:t>alsche Lehrkraft:</a:t>
            </a:r>
          </a:p>
          <a:p>
            <a:pPr marL="0" indent="0" eaLnBrk="1" hangingPunct="1">
              <a:spcBef>
                <a:spcPts val="0"/>
              </a:spcBef>
              <a:buNone/>
            </a:pPr>
            <a:r>
              <a:rPr lang="de-DE" altLang="de-DE" sz="4000" dirty="0" smtClean="0"/>
              <a:t>   -   	fachfremd</a:t>
            </a:r>
          </a:p>
          <a:p>
            <a:pPr marL="0" indent="0" eaLnBrk="1" hangingPunct="1">
              <a:spcBef>
                <a:spcPts val="0"/>
              </a:spcBef>
              <a:buNone/>
            </a:pPr>
            <a:r>
              <a:rPr lang="de-DE" altLang="de-DE" sz="4000" dirty="0"/>
              <a:t> </a:t>
            </a:r>
            <a:r>
              <a:rPr lang="de-DE" altLang="de-DE" sz="4000" dirty="0" smtClean="0"/>
              <a:t>  -   	mehr als 1 Lehrkraft im NT-Block</a:t>
            </a:r>
          </a:p>
        </p:txBody>
      </p:sp>
    </p:spTree>
    <p:extLst>
      <p:ext uri="{BB962C8B-B14F-4D97-AF65-F5344CB8AC3E}">
        <p14:creationId xmlns:p14="http://schemas.microsoft.com/office/powerpoint/2010/main" val="2530555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804584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Zeit lassen:</a:t>
            </a:r>
          </a:p>
          <a:p>
            <a:pPr marL="0" indent="0" eaLnBrk="1" hangingPunct="1">
              <a:spcBef>
                <a:spcPts val="0"/>
              </a:spcBef>
              <a:buNone/>
            </a:pPr>
            <a:r>
              <a:rPr lang="de-DE" altLang="de-DE" sz="4000" dirty="0" smtClean="0"/>
              <a:t>   -   	in der Regel 1 Versuch pro Stunde</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1758689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Zeit lassen:</a:t>
            </a:r>
          </a:p>
          <a:p>
            <a:pPr marL="0" indent="0" eaLnBrk="1" hangingPunct="1">
              <a:spcBef>
                <a:spcPts val="0"/>
              </a:spcBef>
              <a:buNone/>
            </a:pPr>
            <a:r>
              <a:rPr lang="de-DE" altLang="de-DE" sz="4000" dirty="0" smtClean="0"/>
              <a:t>   -   	in der Regel 1 Versuch pro Stunde</a:t>
            </a:r>
          </a:p>
          <a:p>
            <a:pPr marL="0" indent="0" eaLnBrk="1" hangingPunct="1">
              <a:spcBef>
                <a:spcPts val="0"/>
              </a:spcBef>
              <a:buNone/>
            </a:pPr>
            <a:endParaRPr lang="de-DE" altLang="de-DE" sz="4000" dirty="0"/>
          </a:p>
          <a:p>
            <a:pPr marL="0" indent="0" eaLnBrk="1" hangingPunct="1">
              <a:spcBef>
                <a:spcPts val="0"/>
              </a:spcBef>
              <a:buNone/>
            </a:pPr>
            <a:r>
              <a:rPr lang="de-DE" altLang="de-DE" sz="4000" dirty="0" smtClean="0">
                <a:solidFill>
                  <a:srgbClr val="FF0000"/>
                </a:solidFill>
              </a:rPr>
              <a:t>Fühlen Sie sich wie ein Deutschlehrer!</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1650565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Von der strengen Führung Schritt für Schritt zum selbständigen Arbeiten</a:t>
            </a:r>
          </a:p>
        </p:txBody>
      </p:sp>
    </p:spTree>
    <p:extLst>
      <p:ext uri="{BB962C8B-B14F-4D97-AF65-F5344CB8AC3E}">
        <p14:creationId xmlns:p14="http://schemas.microsoft.com/office/powerpoint/2010/main" val="3355097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Von der strengen Führung Schritt für Schritt zum selbständigen Arbeiten:</a:t>
            </a:r>
          </a:p>
          <a:p>
            <a:pPr marL="0" indent="0" eaLnBrk="1" hangingPunct="1">
              <a:spcBef>
                <a:spcPts val="0"/>
              </a:spcBef>
              <a:buNone/>
            </a:pPr>
            <a:r>
              <a:rPr lang="de-DE" altLang="de-DE" sz="4000" dirty="0" smtClean="0"/>
              <a:t>   -   	zunächst Arbeitsblätter kopieren, 	dann Anlage eigener Protokolle 	nach Anleitung, am Ende </a:t>
            </a:r>
            <a:r>
              <a:rPr lang="de-DE" altLang="de-DE" sz="4000" dirty="0" err="1" smtClean="0"/>
              <a:t>selb</a:t>
            </a:r>
            <a:r>
              <a:rPr lang="de-DE" altLang="de-DE" sz="4000" smtClean="0"/>
              <a:t>-	ständig</a:t>
            </a:r>
            <a:endParaRPr lang="de-DE" altLang="de-DE" sz="4000" dirty="0" smtClean="0"/>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1252703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Von der strengen Führung Schritt für Schritt zum selbständigen Arbeiten:</a:t>
            </a:r>
          </a:p>
          <a:p>
            <a:pPr marL="0" indent="0" eaLnBrk="1" hangingPunct="1">
              <a:spcBef>
                <a:spcPts val="0"/>
              </a:spcBef>
              <a:buNone/>
            </a:pPr>
            <a:r>
              <a:rPr lang="de-DE" altLang="de-DE" sz="4000" dirty="0" smtClean="0"/>
              <a:t>   -   	zunächst Fragestellung, Versuchs-	</a:t>
            </a:r>
            <a:r>
              <a:rPr lang="de-DE" altLang="de-DE" sz="4000" dirty="0" err="1" smtClean="0"/>
              <a:t>aufbau</a:t>
            </a:r>
            <a:r>
              <a:rPr lang="de-DE" altLang="de-DE" sz="4000" dirty="0" smtClean="0"/>
              <a:t> vorgeben, später teilweise 	oder ganz entwickeln lassen</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381768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99392"/>
            <a:ext cx="10208728" cy="7056784"/>
          </a:xfrm>
          <a:prstGeom prst="rect">
            <a:avLst/>
          </a:prstGeom>
        </p:spPr>
      </p:pic>
      <p:sp>
        <p:nvSpPr>
          <p:cNvPr id="3" name="Textfeld 2"/>
          <p:cNvSpPr txBox="1"/>
          <p:nvPr/>
        </p:nvSpPr>
        <p:spPr>
          <a:xfrm>
            <a:off x="179512" y="116632"/>
            <a:ext cx="6192688" cy="1200329"/>
          </a:xfrm>
          <a:prstGeom prst="rect">
            <a:avLst/>
          </a:prstGeom>
          <a:noFill/>
        </p:spPr>
        <p:txBody>
          <a:bodyPr wrap="square" rtlCol="0">
            <a:spAutoFit/>
          </a:bodyPr>
          <a:lstStyle/>
          <a:p>
            <a:r>
              <a:rPr lang="de-DE" sz="5400" b="1" dirty="0">
                <a:solidFill>
                  <a:schemeClr val="bg1"/>
                </a:solidFill>
              </a:rPr>
              <a:t>www.bio-nickl.de</a:t>
            </a:r>
          </a:p>
          <a:p>
            <a:endParaRPr lang="de-DE" dirty="0"/>
          </a:p>
        </p:txBody>
      </p:sp>
      <p:sp>
        <p:nvSpPr>
          <p:cNvPr id="4" name="Textfeld 3"/>
          <p:cNvSpPr txBox="1"/>
          <p:nvPr/>
        </p:nvSpPr>
        <p:spPr>
          <a:xfrm>
            <a:off x="5076056" y="4565446"/>
            <a:ext cx="3888432" cy="1815882"/>
          </a:xfrm>
          <a:prstGeom prst="rect">
            <a:avLst/>
          </a:prstGeom>
          <a:noFill/>
        </p:spPr>
        <p:txBody>
          <a:bodyPr wrap="square" rtlCol="0">
            <a:spAutoFit/>
          </a:bodyPr>
          <a:lstStyle/>
          <a:p>
            <a:pPr algn="r"/>
            <a:r>
              <a:rPr lang="de-DE" sz="2800" b="1" dirty="0">
                <a:solidFill>
                  <a:schemeClr val="bg1"/>
                </a:solidFill>
                <a:latin typeface="Calibri" panose="020F0502020204030204" pitchFamily="34" charset="0"/>
              </a:rPr>
              <a:t>Die kostenlose, nicht-kommerzielle Webseite für Biologie-Didaktik an bayerischen </a:t>
            </a:r>
            <a:r>
              <a:rPr lang="de-DE" sz="2800" b="1" dirty="0" smtClean="0">
                <a:solidFill>
                  <a:schemeClr val="bg1"/>
                </a:solidFill>
                <a:latin typeface="Calibri" panose="020F0502020204030204" pitchFamily="34" charset="0"/>
              </a:rPr>
              <a:t>Gymnasien</a:t>
            </a:r>
            <a:endParaRPr lang="de-DE"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3955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drüber schlafen lassen</a:t>
            </a:r>
          </a:p>
        </p:txBody>
      </p:sp>
    </p:spTree>
    <p:extLst>
      <p:ext uri="{BB962C8B-B14F-4D97-AF65-F5344CB8AC3E}">
        <p14:creationId xmlns:p14="http://schemas.microsoft.com/office/powerpoint/2010/main" val="3549710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smtClean="0"/>
              <a:t>drüber schlafen lassen:</a:t>
            </a:r>
          </a:p>
          <a:p>
            <a:pPr marL="0" indent="0" eaLnBrk="1" hangingPunct="1">
              <a:spcBef>
                <a:spcPts val="0"/>
              </a:spcBef>
              <a:buNone/>
            </a:pPr>
            <a:r>
              <a:rPr lang="de-DE" altLang="de-DE" sz="4000" dirty="0" smtClean="0"/>
              <a:t>   -   	z. B. Einführung des Iod-Stärke-	Nachweises:</a:t>
            </a:r>
          </a:p>
          <a:p>
            <a:pPr marL="0" indent="0" eaLnBrk="1" hangingPunct="1">
              <a:spcBef>
                <a:spcPts val="0"/>
              </a:spcBef>
              <a:buNone/>
            </a:pPr>
            <a:r>
              <a:rPr lang="de-DE" altLang="de-DE" sz="4000" dirty="0"/>
              <a:t>	</a:t>
            </a:r>
            <a:r>
              <a:rPr lang="de-DE" altLang="de-DE" sz="4000" b="1" dirty="0" smtClean="0">
                <a:solidFill>
                  <a:srgbClr val="FF0000"/>
                </a:solidFill>
              </a:rPr>
              <a:t>Anwendung nicht am selben Tag!</a:t>
            </a:r>
          </a:p>
          <a:p>
            <a:pPr marL="0" indent="0" eaLnBrk="1" hangingPunct="1">
              <a:spcBef>
                <a:spcPts val="0"/>
              </a:spcBef>
              <a:buNone/>
            </a:pPr>
            <a:r>
              <a:rPr lang="de-DE" altLang="de-DE" sz="4000" dirty="0" smtClean="0"/>
              <a:t>	(zeitlicher Kontrast)</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1101780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a:t>
            </a:r>
            <a:r>
              <a:rPr lang="de-DE" altLang="de-DE" sz="4000" b="1" dirty="0" smtClean="0"/>
              <a:t>etont kumulatives Arbeiten</a:t>
            </a:r>
          </a:p>
        </p:txBody>
      </p:sp>
    </p:spTree>
    <p:extLst>
      <p:ext uri="{BB962C8B-B14F-4D97-AF65-F5344CB8AC3E}">
        <p14:creationId xmlns:p14="http://schemas.microsoft.com/office/powerpoint/2010/main" val="1182762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a:t>
            </a:r>
            <a:r>
              <a:rPr lang="de-DE" altLang="de-DE" sz="4000" b="1" dirty="0" smtClean="0"/>
              <a:t>etont kumulatives Arbeiten:</a:t>
            </a:r>
          </a:p>
          <a:p>
            <a:pPr marL="0" indent="0" eaLnBrk="1" hangingPunct="1">
              <a:spcBef>
                <a:spcPts val="0"/>
              </a:spcBef>
              <a:buNone/>
            </a:pPr>
            <a:r>
              <a:rPr lang="de-DE" altLang="de-DE" sz="4000" dirty="0" smtClean="0"/>
              <a:t>   -	wiederholen</a:t>
            </a:r>
          </a:p>
          <a:p>
            <a:pPr marL="0" indent="0" eaLnBrk="1" hangingPunct="1">
              <a:spcBef>
                <a:spcPts val="0"/>
              </a:spcBef>
              <a:buNone/>
            </a:pPr>
            <a:r>
              <a:rPr lang="de-DE" altLang="de-DE" sz="4000" dirty="0" smtClean="0"/>
              <a:t>   -	in unterschiedlichen Kontexten 	anwenden</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3221893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a:t>
            </a:r>
            <a:r>
              <a:rPr lang="de-DE" altLang="de-DE" sz="4000" b="1" dirty="0" smtClean="0"/>
              <a:t>etont kumulatives Arbeiten:</a:t>
            </a:r>
          </a:p>
          <a:p>
            <a:pPr marL="0" indent="0" eaLnBrk="1" hangingPunct="1">
              <a:spcBef>
                <a:spcPts val="0"/>
              </a:spcBef>
              <a:buNone/>
            </a:pPr>
            <a:r>
              <a:rPr lang="de-DE" altLang="de-DE" sz="4000" dirty="0" smtClean="0"/>
              <a:t>   -	wiederholen</a:t>
            </a:r>
          </a:p>
          <a:p>
            <a:pPr marL="0" indent="0" eaLnBrk="1" hangingPunct="1">
              <a:spcBef>
                <a:spcPts val="0"/>
              </a:spcBef>
              <a:buNone/>
            </a:pPr>
            <a:r>
              <a:rPr lang="de-DE" altLang="de-DE" sz="4000" dirty="0" smtClean="0"/>
              <a:t>   -	in unterschiedlichen Kontexten 	anwenden</a:t>
            </a:r>
          </a:p>
          <a:p>
            <a:pPr marL="0" indent="0" eaLnBrk="1" hangingPunct="1">
              <a:spcBef>
                <a:spcPts val="0"/>
              </a:spcBef>
              <a:buNone/>
            </a:pPr>
            <a:endParaRPr lang="de-DE" altLang="de-DE" sz="4000" dirty="0" smtClean="0"/>
          </a:p>
        </p:txBody>
      </p:sp>
      <p:sp>
        <p:nvSpPr>
          <p:cNvPr id="2" name="Textfeld 1"/>
          <p:cNvSpPr txBox="1"/>
          <p:nvPr/>
        </p:nvSpPr>
        <p:spPr>
          <a:xfrm>
            <a:off x="611560" y="4219341"/>
            <a:ext cx="7992888" cy="3170099"/>
          </a:xfrm>
          <a:prstGeom prst="rect">
            <a:avLst/>
          </a:prstGeom>
          <a:noFill/>
        </p:spPr>
        <p:txBody>
          <a:bodyPr wrap="square" rtlCol="0">
            <a:spAutoFit/>
          </a:bodyPr>
          <a:lstStyle/>
          <a:p>
            <a:pPr algn="ctr"/>
            <a:r>
              <a:rPr lang="de-DE" altLang="de-DE" sz="4000" i="1" dirty="0" smtClean="0"/>
              <a:t>z. B. Iod-Stärke-Nachweis: </a:t>
            </a:r>
          </a:p>
          <a:p>
            <a:pPr algn="ctr"/>
            <a:r>
              <a:rPr lang="de-DE" altLang="de-DE" sz="4000" i="1" dirty="0" smtClean="0"/>
              <a:t>Lebensmittel-Detektive; Verdauung von Stärke; 6. Klasse: Photosynthese-Produkt</a:t>
            </a:r>
          </a:p>
          <a:p>
            <a:endParaRPr lang="de-DE" sz="4000" dirty="0"/>
          </a:p>
        </p:txBody>
      </p:sp>
    </p:spTree>
    <p:extLst>
      <p:ext uri="{BB962C8B-B14F-4D97-AF65-F5344CB8AC3E}">
        <p14:creationId xmlns:p14="http://schemas.microsoft.com/office/powerpoint/2010/main" val="2476603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a:t>
            </a:r>
            <a:r>
              <a:rPr lang="de-DE" altLang="de-DE" sz="4000" b="1" dirty="0" smtClean="0"/>
              <a:t>ffektive zeitliche Verteilung</a:t>
            </a:r>
          </a:p>
        </p:txBody>
      </p:sp>
    </p:spTree>
    <p:extLst>
      <p:ext uri="{BB962C8B-B14F-4D97-AF65-F5344CB8AC3E}">
        <p14:creationId xmlns:p14="http://schemas.microsoft.com/office/powerpoint/2010/main" val="659654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a:t>
            </a:r>
            <a:r>
              <a:rPr lang="de-DE" altLang="de-DE" sz="4000" b="1" dirty="0" smtClean="0"/>
              <a:t>ffektive zeitliche Verteilung:</a:t>
            </a:r>
          </a:p>
          <a:p>
            <a:pPr marL="0" indent="0" eaLnBrk="1" hangingPunct="1">
              <a:spcBef>
                <a:spcPts val="0"/>
              </a:spcBef>
              <a:buNone/>
            </a:pPr>
            <a:r>
              <a:rPr lang="de-DE" altLang="de-DE" sz="4000" dirty="0" smtClean="0"/>
              <a:t>Je wichtiger ein Aspekt ist, desto öfter </a:t>
            </a:r>
            <a:r>
              <a:rPr lang="de-DE" altLang="de-DE" sz="4000" dirty="0" err="1" smtClean="0"/>
              <a:t>muss</a:t>
            </a:r>
            <a:r>
              <a:rPr lang="de-DE" altLang="de-DE" sz="4000" dirty="0" smtClean="0"/>
              <a:t> er eingeübt und angewendet werden ...</a:t>
            </a:r>
          </a:p>
        </p:txBody>
      </p:sp>
    </p:spTree>
    <p:extLst>
      <p:ext uri="{BB962C8B-B14F-4D97-AF65-F5344CB8AC3E}">
        <p14:creationId xmlns:p14="http://schemas.microsoft.com/office/powerpoint/2010/main" val="2981613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a:t>
            </a:r>
            <a:r>
              <a:rPr lang="de-DE" altLang="de-DE" sz="4000" b="1" dirty="0" smtClean="0"/>
              <a:t>ffektive zeitliche Verteilung:</a:t>
            </a:r>
          </a:p>
          <a:p>
            <a:pPr marL="0" indent="0" eaLnBrk="1" hangingPunct="1">
              <a:spcBef>
                <a:spcPts val="0"/>
              </a:spcBef>
              <a:buNone/>
            </a:pPr>
            <a:r>
              <a:rPr lang="de-DE" altLang="de-DE" sz="4000" dirty="0" smtClean="0"/>
              <a:t>Je wichtiger ein Aspekt ist, desto öfter </a:t>
            </a:r>
            <a:r>
              <a:rPr lang="de-DE" altLang="de-DE" sz="4000" dirty="0" err="1" smtClean="0"/>
              <a:t>muss</a:t>
            </a:r>
            <a:r>
              <a:rPr lang="de-DE" altLang="de-DE" sz="4000" dirty="0" smtClean="0"/>
              <a:t> er eingeübt und angewendet werden, desto früher im Schuljahr </a:t>
            </a:r>
            <a:r>
              <a:rPr lang="de-DE" altLang="de-DE" sz="4000" dirty="0" err="1" smtClean="0"/>
              <a:t>muss</a:t>
            </a:r>
            <a:r>
              <a:rPr lang="de-DE" altLang="de-DE" sz="4000" dirty="0" smtClean="0"/>
              <a:t> er eingeführt werden.</a:t>
            </a:r>
          </a:p>
        </p:txBody>
      </p:sp>
    </p:spTree>
    <p:extLst>
      <p:ext uri="{BB962C8B-B14F-4D97-AF65-F5344CB8AC3E}">
        <p14:creationId xmlns:p14="http://schemas.microsoft.com/office/powerpoint/2010/main" val="4105437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Verschränkung mit Biologie:</a:t>
            </a:r>
          </a:p>
          <a:p>
            <a:pPr marL="0" indent="0" eaLnBrk="1" hangingPunct="1">
              <a:spcBef>
                <a:spcPts val="0"/>
              </a:spcBef>
              <a:buNone/>
            </a:pPr>
            <a:r>
              <a:rPr lang="de-DE" altLang="de-DE" sz="4000" dirty="0" smtClean="0"/>
              <a:t> </a:t>
            </a:r>
          </a:p>
        </p:txBody>
      </p:sp>
    </p:spTree>
    <p:extLst>
      <p:ext uri="{BB962C8B-B14F-4D97-AF65-F5344CB8AC3E}">
        <p14:creationId xmlns:p14="http://schemas.microsoft.com/office/powerpoint/2010/main" val="2032228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Verschränkung mit Biologie:</a:t>
            </a:r>
          </a:p>
          <a:p>
            <a:pPr marL="0" indent="0" eaLnBrk="1" hangingPunct="1">
              <a:spcBef>
                <a:spcPts val="0"/>
              </a:spcBef>
              <a:buNone/>
            </a:pPr>
            <a:r>
              <a:rPr lang="de-DE" altLang="de-DE" sz="4000" dirty="0" smtClean="0"/>
              <a:t>   </a:t>
            </a:r>
            <a:r>
              <a:rPr lang="de-DE" altLang="de-DE" sz="4000" i="1" dirty="0" smtClean="0"/>
              <a:t>-	z. B. Iod-Stärke-Nachweis in NA 	einführen und in Biologie </a:t>
            </a:r>
            <a:r>
              <a:rPr lang="de-DE" altLang="de-DE" sz="4000" i="1" dirty="0" err="1" smtClean="0"/>
              <a:t>anwen</a:t>
            </a:r>
            <a:r>
              <a:rPr lang="de-DE" altLang="de-DE" sz="4000" i="1" dirty="0" smtClean="0"/>
              <a:t>-	den</a:t>
            </a:r>
          </a:p>
          <a:p>
            <a:pPr marL="0" indent="0" eaLnBrk="1" hangingPunct="1">
              <a:spcBef>
                <a:spcPts val="0"/>
              </a:spcBef>
              <a:buNone/>
            </a:pPr>
            <a:r>
              <a:rPr lang="de-DE" altLang="de-DE" sz="4000" dirty="0"/>
              <a:t> </a:t>
            </a:r>
            <a:r>
              <a:rPr lang="de-DE" altLang="de-DE" sz="4000" dirty="0" smtClean="0"/>
              <a:t>  </a:t>
            </a:r>
          </a:p>
        </p:txBody>
      </p:sp>
    </p:spTree>
    <p:extLst>
      <p:ext uri="{BB962C8B-B14F-4D97-AF65-F5344CB8AC3E}">
        <p14:creationId xmlns:p14="http://schemas.microsoft.com/office/powerpoint/2010/main" val="3587538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43608" y="3933056"/>
            <a:ext cx="6336704" cy="1569660"/>
          </a:xfrm>
          <a:prstGeom prst="rect">
            <a:avLst/>
          </a:prstGeom>
          <a:noFill/>
        </p:spPr>
        <p:txBody>
          <a:bodyPr wrap="square" rtlCol="0">
            <a:spAutoFit/>
          </a:bodyPr>
          <a:lstStyle/>
          <a:p>
            <a:r>
              <a:rPr lang="de-DE" sz="4800" dirty="0" smtClean="0"/>
              <a:t>Kleine Bedienungsanleitung</a:t>
            </a:r>
            <a:endParaRPr lang="de-DE" sz="4800" dirty="0"/>
          </a:p>
        </p:txBody>
      </p:sp>
      <p:pic>
        <p:nvPicPr>
          <p:cNvPr id="3"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836712"/>
            <a:ext cx="3888432" cy="2687879"/>
          </a:xfrm>
          <a:prstGeom prst="rect">
            <a:avLst/>
          </a:prstGeom>
        </p:spPr>
      </p:pic>
    </p:spTree>
    <p:extLst>
      <p:ext uri="{BB962C8B-B14F-4D97-AF65-F5344CB8AC3E}">
        <p14:creationId xmlns:p14="http://schemas.microsoft.com/office/powerpoint/2010/main" val="429222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Verschränkung mit Biologie:</a:t>
            </a:r>
          </a:p>
          <a:p>
            <a:pPr marL="0" indent="0" eaLnBrk="1" hangingPunct="1">
              <a:spcBef>
                <a:spcPts val="0"/>
              </a:spcBef>
              <a:buNone/>
            </a:pPr>
            <a:r>
              <a:rPr lang="de-DE" altLang="de-DE" sz="4000" dirty="0" smtClean="0"/>
              <a:t>   -</a:t>
            </a:r>
            <a:r>
              <a:rPr lang="de-DE" altLang="de-DE" sz="4000" i="1" dirty="0" smtClean="0"/>
              <a:t>	z. B. Iod-Stärke-Nachweis in NA 	einführen und in Biologie </a:t>
            </a:r>
            <a:r>
              <a:rPr lang="de-DE" altLang="de-DE" sz="4000" i="1" dirty="0" err="1" smtClean="0"/>
              <a:t>anwen</a:t>
            </a:r>
            <a:r>
              <a:rPr lang="de-DE" altLang="de-DE" sz="4000" i="1" dirty="0" smtClean="0"/>
              <a:t>-	den</a:t>
            </a:r>
          </a:p>
          <a:p>
            <a:pPr marL="0" indent="0" eaLnBrk="1" hangingPunct="1">
              <a:spcBef>
                <a:spcPts val="0"/>
              </a:spcBef>
              <a:buNone/>
            </a:pPr>
            <a:r>
              <a:rPr lang="de-DE" altLang="de-DE" sz="4000" i="1" dirty="0"/>
              <a:t> </a:t>
            </a:r>
            <a:r>
              <a:rPr lang="de-DE" altLang="de-DE" sz="4000" i="1" dirty="0" smtClean="0"/>
              <a:t>  -	z. B. Atmung, Puls in Biologie 	besprechen und in NA unter-	suchen</a:t>
            </a:r>
          </a:p>
        </p:txBody>
      </p:sp>
    </p:spTree>
    <p:extLst>
      <p:ext uri="{BB962C8B-B14F-4D97-AF65-F5344CB8AC3E}">
        <p14:creationId xmlns:p14="http://schemas.microsoft.com/office/powerpoint/2010/main" val="2502256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a:t>
            </a:r>
            <a:r>
              <a:rPr lang="de-DE" altLang="de-DE" sz="4000" b="1" dirty="0" smtClean="0"/>
              <a:t>ontextbezogene Aufgaben</a:t>
            </a:r>
            <a:endParaRPr lang="de-DE" altLang="de-DE" sz="4000" dirty="0" smtClean="0"/>
          </a:p>
        </p:txBody>
      </p:sp>
    </p:spTree>
    <p:extLst>
      <p:ext uri="{BB962C8B-B14F-4D97-AF65-F5344CB8AC3E}">
        <p14:creationId xmlns:p14="http://schemas.microsoft.com/office/powerpoint/2010/main" val="1228181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a:t>
            </a:r>
            <a:r>
              <a:rPr lang="de-DE" altLang="de-DE" sz="4000" b="1" dirty="0" smtClean="0"/>
              <a:t>ontextbezogene Aufgaben:</a:t>
            </a:r>
          </a:p>
          <a:p>
            <a:pPr marL="0" indent="0" eaLnBrk="1" hangingPunct="1">
              <a:spcBef>
                <a:spcPts val="0"/>
              </a:spcBef>
              <a:buNone/>
            </a:pPr>
            <a:r>
              <a:rPr lang="de-DE" altLang="de-DE" sz="4000" dirty="0" smtClean="0"/>
              <a:t>   -	keine Doppelstunde zur Löslich-	</a:t>
            </a:r>
            <a:r>
              <a:rPr lang="de-DE" altLang="de-DE" sz="4000" dirty="0" err="1" smtClean="0"/>
              <a:t>keit</a:t>
            </a:r>
            <a:r>
              <a:rPr lang="de-DE" altLang="de-DE" sz="4000" dirty="0" smtClean="0"/>
              <a:t> von Substanzen in Wasser</a:t>
            </a:r>
          </a:p>
        </p:txBody>
      </p:sp>
    </p:spTree>
    <p:extLst>
      <p:ext uri="{BB962C8B-B14F-4D97-AF65-F5344CB8AC3E}">
        <p14:creationId xmlns:p14="http://schemas.microsoft.com/office/powerpoint/2010/main" val="1384163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a:t>
            </a:r>
            <a:r>
              <a:rPr lang="de-DE" altLang="de-DE" sz="4000" b="1" dirty="0" smtClean="0"/>
              <a:t>ontextbezogene Aufgaben:</a:t>
            </a:r>
          </a:p>
          <a:p>
            <a:pPr marL="0" indent="0" eaLnBrk="1" hangingPunct="1">
              <a:spcBef>
                <a:spcPts val="0"/>
              </a:spcBef>
              <a:buNone/>
            </a:pPr>
            <a:r>
              <a:rPr lang="de-DE" altLang="de-DE" sz="4000" dirty="0" smtClean="0"/>
              <a:t>   -	keine Doppelstunde zur Löslich-	</a:t>
            </a:r>
            <a:r>
              <a:rPr lang="de-DE" altLang="de-DE" sz="4000" dirty="0" err="1" smtClean="0"/>
              <a:t>keit</a:t>
            </a:r>
            <a:r>
              <a:rPr lang="de-DE" altLang="de-DE" sz="4000" dirty="0" smtClean="0"/>
              <a:t> von Substanzen in Wasser,</a:t>
            </a:r>
          </a:p>
          <a:p>
            <a:pPr marL="0" indent="0" eaLnBrk="1" hangingPunct="1">
              <a:spcBef>
                <a:spcPts val="0"/>
              </a:spcBef>
              <a:buNone/>
            </a:pPr>
            <a:r>
              <a:rPr lang="de-DE" altLang="de-DE" sz="4000" dirty="0"/>
              <a:t> </a:t>
            </a:r>
            <a:r>
              <a:rPr lang="de-DE" altLang="de-DE" sz="4000" dirty="0" smtClean="0"/>
              <a:t>  -	sondern Löslichkeit als </a:t>
            </a:r>
            <a:r>
              <a:rPr lang="de-DE" altLang="de-DE" sz="4000" smtClean="0"/>
              <a:t>Teilaspekt 	in </a:t>
            </a:r>
            <a:r>
              <a:rPr lang="de-DE" altLang="de-DE" sz="4000" dirty="0" smtClean="0"/>
              <a:t>verschiedenen </a:t>
            </a:r>
            <a:r>
              <a:rPr lang="de-DE" altLang="de-DE" sz="4000" smtClean="0"/>
              <a:t>Kontexten unter-	suchen </a:t>
            </a:r>
            <a:endParaRPr lang="de-DE" altLang="de-DE" sz="4000" dirty="0" smtClean="0"/>
          </a:p>
        </p:txBody>
      </p:sp>
    </p:spTree>
    <p:extLst>
      <p:ext uri="{BB962C8B-B14F-4D97-AF65-F5344CB8AC3E}">
        <p14:creationId xmlns:p14="http://schemas.microsoft.com/office/powerpoint/2010/main" val="468408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a:t>
            </a:r>
            <a:r>
              <a:rPr lang="de-DE" altLang="de-DE" sz="4000" b="1" dirty="0" smtClean="0"/>
              <a:t>lares Grundwissen-Management:</a:t>
            </a:r>
          </a:p>
          <a:p>
            <a:pPr marL="0" indent="0" eaLnBrk="1" hangingPunct="1">
              <a:spcBef>
                <a:spcPts val="0"/>
              </a:spcBef>
              <a:buNone/>
            </a:pPr>
            <a:r>
              <a:rPr lang="de-DE" altLang="de-DE" sz="4000" dirty="0" smtClean="0"/>
              <a:t>   -	Grundwissen</a:t>
            </a:r>
            <a:r>
              <a:rPr lang="de-DE" altLang="de-DE" sz="4000" dirty="0"/>
              <a:t> </a:t>
            </a:r>
            <a:r>
              <a:rPr lang="de-DE" altLang="de-DE" sz="4000" dirty="0" smtClean="0"/>
              <a:t>klar kennzeichnen</a:t>
            </a:r>
          </a:p>
          <a:p>
            <a:pPr marL="0" indent="0" eaLnBrk="1" hangingPunct="1">
              <a:spcBef>
                <a:spcPts val="0"/>
              </a:spcBef>
              <a:buNone/>
            </a:pPr>
            <a:r>
              <a:rPr lang="de-DE" altLang="de-DE" sz="4000" dirty="0"/>
              <a:t> </a:t>
            </a:r>
            <a:r>
              <a:rPr lang="de-DE" altLang="de-DE" sz="4000" dirty="0" smtClean="0"/>
              <a:t>  -	ständige Anwendung von Grund-	wissen in NA und Biologie</a:t>
            </a:r>
          </a:p>
          <a:p>
            <a:pPr marL="0" indent="0" eaLnBrk="1" hangingPunct="1">
              <a:spcBef>
                <a:spcPts val="0"/>
              </a:spcBef>
              <a:buNone/>
            </a:pPr>
            <a:r>
              <a:rPr lang="de-DE" altLang="de-DE" sz="4000" dirty="0"/>
              <a:t> </a:t>
            </a:r>
            <a:r>
              <a:rPr lang="de-DE" altLang="de-DE" sz="4000" dirty="0" smtClean="0"/>
              <a:t>  -	ggf. Grundwissen-Heft</a:t>
            </a:r>
          </a:p>
        </p:txBody>
      </p:sp>
    </p:spTree>
    <p:extLst>
      <p:ext uri="{BB962C8B-B14F-4D97-AF65-F5344CB8AC3E}">
        <p14:creationId xmlns:p14="http://schemas.microsoft.com/office/powerpoint/2010/main" val="35394303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lnSpcReduction="10000"/>
          </a:bodyPr>
          <a:lstStyle/>
          <a:p>
            <a:pPr eaLnBrk="1" hangingPunct="1">
              <a:spcBef>
                <a:spcPct val="100000"/>
              </a:spcBef>
            </a:pPr>
            <a:r>
              <a:rPr lang="de-DE" altLang="de-DE" sz="4000" b="1" dirty="0" smtClean="0"/>
              <a:t>Versuchsprotokoll:</a:t>
            </a:r>
          </a:p>
          <a:p>
            <a:pPr marL="0" indent="0" eaLnBrk="1" hangingPunct="1">
              <a:spcBef>
                <a:spcPts val="0"/>
              </a:spcBef>
              <a:buNone/>
            </a:pPr>
            <a:r>
              <a:rPr lang="de-DE" altLang="de-DE" sz="4000" dirty="0" smtClean="0">
                <a:solidFill>
                  <a:schemeClr val="bg1"/>
                </a:solidFill>
              </a:rPr>
              <a:t>Versuchsaufbauten nach den Vorgaben von „Technisches Zeichnen“ skizzieren</a:t>
            </a:r>
          </a:p>
          <a:p>
            <a:pPr marL="0" indent="0" eaLnBrk="1" hangingPunct="1">
              <a:spcBef>
                <a:spcPts val="0"/>
              </a:spcBef>
              <a:buNone/>
            </a:pPr>
            <a:r>
              <a:rPr lang="de-DE" altLang="de-DE" sz="4000" dirty="0" smtClean="0"/>
              <a:t>   </a:t>
            </a:r>
            <a:r>
              <a:rPr lang="de-DE" altLang="de-DE" sz="4000" dirty="0" smtClean="0">
                <a:solidFill>
                  <a:schemeClr val="bg1"/>
                </a:solidFill>
              </a:rPr>
              <a:t>-	keine 3D-Darstellung</a:t>
            </a:r>
          </a:p>
          <a:p>
            <a:pPr marL="0" indent="0" eaLnBrk="1" hangingPunct="1">
              <a:spcBef>
                <a:spcPts val="0"/>
              </a:spcBef>
              <a:buNone/>
            </a:pPr>
            <a:r>
              <a:rPr lang="de-DE" altLang="de-DE" sz="4000" dirty="0" smtClean="0">
                <a:solidFill>
                  <a:schemeClr val="bg1"/>
                </a:solidFill>
              </a:rPr>
              <a:t>   -	Schnittkanten als einfache Striche</a:t>
            </a:r>
          </a:p>
          <a:p>
            <a:pPr marL="0" indent="0" eaLnBrk="1" hangingPunct="1">
              <a:spcBef>
                <a:spcPts val="0"/>
              </a:spcBef>
              <a:buNone/>
            </a:pPr>
            <a:r>
              <a:rPr lang="de-DE" altLang="de-DE" sz="4000" dirty="0" smtClean="0">
                <a:solidFill>
                  <a:schemeClr val="bg1"/>
                </a:solidFill>
              </a:rPr>
              <a:t>   -	Schnittflächen schraffiert</a:t>
            </a:r>
          </a:p>
          <a:p>
            <a:pPr marL="0" indent="0" eaLnBrk="1" hangingPunct="1">
              <a:spcBef>
                <a:spcPts val="0"/>
              </a:spcBef>
              <a:buNone/>
            </a:pPr>
            <a:r>
              <a:rPr lang="de-DE" altLang="de-DE" sz="4000" dirty="0" smtClean="0">
                <a:solidFill>
                  <a:schemeClr val="bg1"/>
                </a:solidFill>
              </a:rPr>
              <a:t>   -	alle Wege offen</a:t>
            </a:r>
          </a:p>
          <a:p>
            <a:pPr marL="0" indent="0" eaLnBrk="1" hangingPunct="1">
              <a:spcBef>
                <a:spcPts val="0"/>
              </a:spcBef>
              <a:buNone/>
            </a:pPr>
            <a:r>
              <a:rPr lang="de-DE" altLang="de-DE" sz="4000" dirty="0" smtClean="0">
                <a:solidFill>
                  <a:schemeClr val="bg1"/>
                </a:solidFill>
              </a:rPr>
              <a:t>   -	Wasseroberfläche eben</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10351923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lnSpcReduction="10000"/>
          </a:bodyPr>
          <a:lstStyle/>
          <a:p>
            <a:pPr eaLnBrk="1" hangingPunct="1">
              <a:spcBef>
                <a:spcPct val="100000"/>
              </a:spcBef>
            </a:pPr>
            <a:r>
              <a:rPr lang="de-DE" altLang="de-DE" sz="4000" b="1" dirty="0" smtClean="0"/>
              <a:t>Versuchsprotokoll:</a:t>
            </a:r>
          </a:p>
          <a:p>
            <a:pPr marL="0" indent="0" eaLnBrk="1" hangingPunct="1">
              <a:spcBef>
                <a:spcPts val="0"/>
              </a:spcBef>
              <a:buNone/>
            </a:pPr>
            <a:r>
              <a:rPr lang="de-DE" altLang="de-DE" sz="4000" dirty="0" smtClean="0"/>
              <a:t>Versuchsaufbauten nach den Vorgaben von „Technisches Zeichnen“ skizzieren</a:t>
            </a:r>
          </a:p>
          <a:p>
            <a:pPr marL="0" indent="0" eaLnBrk="1" hangingPunct="1">
              <a:spcBef>
                <a:spcPts val="0"/>
              </a:spcBef>
              <a:buNone/>
            </a:pPr>
            <a:r>
              <a:rPr lang="de-DE" altLang="de-DE" sz="4000" dirty="0"/>
              <a:t> </a:t>
            </a:r>
            <a:r>
              <a:rPr lang="de-DE" altLang="de-DE" sz="4000" dirty="0" smtClean="0"/>
              <a:t>  </a:t>
            </a:r>
            <a:r>
              <a:rPr lang="de-DE" altLang="de-DE" sz="4000" dirty="0" smtClean="0">
                <a:solidFill>
                  <a:schemeClr val="bg1"/>
                </a:solidFill>
              </a:rPr>
              <a:t>-	keine 3D-Darstellung</a:t>
            </a:r>
          </a:p>
          <a:p>
            <a:pPr marL="0" indent="0" eaLnBrk="1" hangingPunct="1">
              <a:spcBef>
                <a:spcPts val="0"/>
              </a:spcBef>
              <a:buNone/>
            </a:pPr>
            <a:r>
              <a:rPr lang="de-DE" altLang="de-DE" sz="4000" dirty="0" smtClean="0">
                <a:solidFill>
                  <a:schemeClr val="bg1"/>
                </a:solidFill>
              </a:rPr>
              <a:t>   -	Schnittkanten als einfache Striche</a:t>
            </a:r>
          </a:p>
          <a:p>
            <a:pPr marL="0" indent="0" eaLnBrk="1" hangingPunct="1">
              <a:spcBef>
                <a:spcPts val="0"/>
              </a:spcBef>
              <a:buNone/>
            </a:pPr>
            <a:r>
              <a:rPr lang="de-DE" altLang="de-DE" sz="4000" dirty="0" smtClean="0">
                <a:solidFill>
                  <a:schemeClr val="bg1"/>
                </a:solidFill>
              </a:rPr>
              <a:t>   -	Schnittflächen schraffiert</a:t>
            </a:r>
          </a:p>
          <a:p>
            <a:pPr marL="0" indent="0" eaLnBrk="1" hangingPunct="1">
              <a:spcBef>
                <a:spcPts val="0"/>
              </a:spcBef>
              <a:buNone/>
            </a:pPr>
            <a:r>
              <a:rPr lang="de-DE" altLang="de-DE" sz="4000" dirty="0" smtClean="0">
                <a:solidFill>
                  <a:schemeClr val="bg1"/>
                </a:solidFill>
              </a:rPr>
              <a:t>   -	alle Wege offen</a:t>
            </a:r>
          </a:p>
          <a:p>
            <a:pPr marL="0" indent="0" eaLnBrk="1" hangingPunct="1">
              <a:spcBef>
                <a:spcPts val="0"/>
              </a:spcBef>
              <a:buNone/>
            </a:pPr>
            <a:r>
              <a:rPr lang="de-DE" altLang="de-DE" sz="4000" dirty="0" smtClean="0">
                <a:solidFill>
                  <a:schemeClr val="bg1"/>
                </a:solidFill>
              </a:rPr>
              <a:t>   -	Wasseroberfläche eben</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3079743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lnSpcReduction="10000"/>
          </a:bodyPr>
          <a:lstStyle/>
          <a:p>
            <a:pPr>
              <a:spcBef>
                <a:spcPct val="100000"/>
              </a:spcBef>
            </a:pPr>
            <a:r>
              <a:rPr lang="de-DE" altLang="de-DE" sz="4000" b="1" dirty="0" smtClean="0"/>
              <a:t>Versuchsprotokoll:</a:t>
            </a:r>
          </a:p>
          <a:p>
            <a:pPr marL="0" indent="0" eaLnBrk="1" hangingPunct="1">
              <a:spcBef>
                <a:spcPts val="0"/>
              </a:spcBef>
              <a:buNone/>
            </a:pPr>
            <a:r>
              <a:rPr lang="de-DE" altLang="de-DE" sz="4000" dirty="0" smtClean="0"/>
              <a:t>Versuchsaufbauten nach den Vorgaben von „Technisches Zeichnen“ skizzieren:</a:t>
            </a:r>
          </a:p>
          <a:p>
            <a:pPr marL="0" indent="0" eaLnBrk="1" hangingPunct="1">
              <a:spcBef>
                <a:spcPts val="0"/>
              </a:spcBef>
              <a:buNone/>
            </a:pPr>
            <a:r>
              <a:rPr lang="de-DE" altLang="de-DE" sz="4000" dirty="0"/>
              <a:t> </a:t>
            </a:r>
            <a:r>
              <a:rPr lang="de-DE" altLang="de-DE" sz="4000" dirty="0" smtClean="0"/>
              <a:t>  -	keine 3D-Darstellung</a:t>
            </a:r>
          </a:p>
          <a:p>
            <a:pPr marL="0" indent="0" eaLnBrk="1" hangingPunct="1">
              <a:spcBef>
                <a:spcPts val="0"/>
              </a:spcBef>
              <a:buNone/>
            </a:pPr>
            <a:r>
              <a:rPr lang="de-DE" altLang="de-DE" sz="4000" dirty="0"/>
              <a:t> </a:t>
            </a:r>
            <a:r>
              <a:rPr lang="de-DE" altLang="de-DE" sz="4000" dirty="0" smtClean="0"/>
              <a:t>  -	Schnittkanten als einfache Striche</a:t>
            </a:r>
          </a:p>
          <a:p>
            <a:pPr marL="0" indent="0" eaLnBrk="1" hangingPunct="1">
              <a:spcBef>
                <a:spcPts val="0"/>
              </a:spcBef>
              <a:buNone/>
            </a:pPr>
            <a:r>
              <a:rPr lang="de-DE" altLang="de-DE" sz="4000" dirty="0"/>
              <a:t> </a:t>
            </a:r>
            <a:r>
              <a:rPr lang="de-DE" altLang="de-DE" sz="4000" dirty="0" smtClean="0"/>
              <a:t>  -	Schnittflächen schraffiert</a:t>
            </a:r>
          </a:p>
          <a:p>
            <a:pPr marL="0" indent="0" eaLnBrk="1" hangingPunct="1">
              <a:spcBef>
                <a:spcPts val="0"/>
              </a:spcBef>
              <a:buNone/>
            </a:pPr>
            <a:r>
              <a:rPr lang="de-DE" altLang="de-DE" sz="4000" dirty="0"/>
              <a:t> </a:t>
            </a:r>
            <a:r>
              <a:rPr lang="de-DE" altLang="de-DE" sz="4000" dirty="0" smtClean="0"/>
              <a:t>  -	alle Wege offen</a:t>
            </a:r>
          </a:p>
          <a:p>
            <a:pPr marL="0" indent="0" eaLnBrk="1" hangingPunct="1">
              <a:spcBef>
                <a:spcPts val="0"/>
              </a:spcBef>
              <a:buNone/>
            </a:pPr>
            <a:r>
              <a:rPr lang="de-DE" altLang="de-DE" sz="4000" dirty="0"/>
              <a:t> </a:t>
            </a:r>
            <a:r>
              <a:rPr lang="de-DE" altLang="de-DE" sz="4000" dirty="0" smtClean="0"/>
              <a:t>  -	Wasseroberfläche eben</a:t>
            </a:r>
          </a:p>
          <a:p>
            <a:pPr marL="0" indent="0" eaLnBrk="1" hangingPunct="1">
              <a:spcBef>
                <a:spcPts val="0"/>
              </a:spcBef>
              <a:buNone/>
            </a:pPr>
            <a:endParaRPr lang="de-DE" altLang="de-DE" sz="4000" dirty="0" smtClean="0"/>
          </a:p>
        </p:txBody>
      </p:sp>
    </p:spTree>
    <p:extLst>
      <p:ext uri="{BB962C8B-B14F-4D97-AF65-F5344CB8AC3E}">
        <p14:creationId xmlns:p14="http://schemas.microsoft.com/office/powerpoint/2010/main" val="3564431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smtClean="0"/>
              <a:t>Versuchsprotokoll:</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00808"/>
            <a:ext cx="3192780" cy="467868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58325"/>
            <a:ext cx="4608512" cy="4464771"/>
          </a:xfrm>
          <a:prstGeom prst="rect">
            <a:avLst/>
          </a:prstGeom>
        </p:spPr>
      </p:pic>
    </p:spTree>
    <p:extLst>
      <p:ext uri="{BB962C8B-B14F-4D97-AF65-F5344CB8AC3E}">
        <p14:creationId xmlns:p14="http://schemas.microsoft.com/office/powerpoint/2010/main" val="754099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smtClean="0"/>
              <a:t>Versuchsprotokoll:</a:t>
            </a:r>
          </a:p>
        </p:txBody>
      </p:sp>
      <p:sp>
        <p:nvSpPr>
          <p:cNvPr id="4" name="Textfeld 3"/>
          <p:cNvSpPr txBox="1"/>
          <p:nvPr/>
        </p:nvSpPr>
        <p:spPr>
          <a:xfrm>
            <a:off x="899592" y="2167111"/>
            <a:ext cx="7416824" cy="5078313"/>
          </a:xfrm>
          <a:prstGeom prst="rect">
            <a:avLst/>
          </a:prstGeom>
          <a:noFill/>
        </p:spPr>
        <p:txBody>
          <a:bodyPr wrap="square" rtlCol="0">
            <a:spAutoFit/>
          </a:bodyPr>
          <a:lstStyle/>
          <a:p>
            <a:r>
              <a:rPr lang="de-DE" altLang="de-DE" sz="3600" b="1" dirty="0" smtClean="0">
                <a:solidFill>
                  <a:srgbClr val="0000FF"/>
                </a:solidFill>
              </a:rPr>
              <a:t>Fragestellung/Thema:</a:t>
            </a:r>
            <a:r>
              <a:rPr lang="de-DE" altLang="de-DE" sz="3600" b="1" dirty="0" smtClean="0"/>
              <a:t> </a:t>
            </a:r>
          </a:p>
          <a:p>
            <a:r>
              <a:rPr lang="de-DE" altLang="de-DE" sz="3600" b="1" dirty="0" smtClean="0"/>
              <a:t>	</a:t>
            </a:r>
            <a:r>
              <a:rPr lang="de-DE" altLang="de-DE" sz="3600" b="1" i="1" dirty="0" smtClean="0"/>
              <a:t>Worum geht‘s?</a:t>
            </a:r>
          </a:p>
          <a:p>
            <a:r>
              <a:rPr lang="de-DE" altLang="de-DE" sz="3600" b="1" dirty="0" smtClean="0">
                <a:solidFill>
                  <a:srgbClr val="0000FF"/>
                </a:solidFill>
              </a:rPr>
              <a:t>Versuchsaufbau:</a:t>
            </a:r>
            <a:r>
              <a:rPr lang="de-DE" altLang="de-DE" sz="3600" b="1" dirty="0" smtClean="0"/>
              <a:t> </a:t>
            </a:r>
          </a:p>
          <a:p>
            <a:r>
              <a:rPr lang="de-DE" altLang="de-DE" sz="3600" b="1" dirty="0" smtClean="0"/>
              <a:t>	</a:t>
            </a:r>
            <a:r>
              <a:rPr lang="de-DE" altLang="de-DE" sz="3600" b="1" i="1" dirty="0" smtClean="0"/>
              <a:t>Was habe ich, was mache ich?</a:t>
            </a:r>
          </a:p>
          <a:p>
            <a:r>
              <a:rPr lang="de-DE" altLang="de-DE" sz="3600" b="1" dirty="0" smtClean="0">
                <a:solidFill>
                  <a:srgbClr val="0000FF"/>
                </a:solidFill>
              </a:rPr>
              <a:t>Beobachtung:</a:t>
            </a:r>
            <a:r>
              <a:rPr lang="de-DE" altLang="de-DE" sz="3600" b="1" dirty="0" smtClean="0"/>
              <a:t> </a:t>
            </a:r>
          </a:p>
          <a:p>
            <a:r>
              <a:rPr lang="de-DE" altLang="de-DE" sz="3600" b="1" dirty="0" smtClean="0"/>
              <a:t>	</a:t>
            </a:r>
            <a:r>
              <a:rPr lang="de-DE" altLang="de-DE" sz="3600" b="1" i="1" dirty="0" smtClean="0"/>
              <a:t>„Ich beobachte, </a:t>
            </a:r>
            <a:r>
              <a:rPr lang="de-DE" altLang="de-DE" sz="3600" b="1" i="1" dirty="0" err="1" smtClean="0"/>
              <a:t>dass</a:t>
            </a:r>
            <a:r>
              <a:rPr lang="de-DE" altLang="de-DE" sz="3600" b="1" i="1" dirty="0" smtClean="0"/>
              <a:t>…“</a:t>
            </a:r>
          </a:p>
          <a:p>
            <a:r>
              <a:rPr lang="de-DE" altLang="de-DE" sz="3600" b="1" dirty="0" smtClean="0">
                <a:solidFill>
                  <a:srgbClr val="0000FF"/>
                </a:solidFill>
              </a:rPr>
              <a:t>Erklärung:</a:t>
            </a:r>
            <a:r>
              <a:rPr lang="de-DE" altLang="de-DE" sz="3600" b="1" dirty="0" smtClean="0"/>
              <a:t> </a:t>
            </a:r>
          </a:p>
          <a:p>
            <a:r>
              <a:rPr lang="de-DE" altLang="de-DE" sz="3600" b="1" dirty="0" smtClean="0"/>
              <a:t>	</a:t>
            </a:r>
            <a:r>
              <a:rPr lang="de-DE" altLang="de-DE" sz="3600" b="1" i="1" dirty="0" smtClean="0"/>
              <a:t>Was bedeutet die Beobachtung?</a:t>
            </a:r>
          </a:p>
          <a:p>
            <a:endParaRPr lang="de-DE" sz="3600" dirty="0"/>
          </a:p>
        </p:txBody>
      </p:sp>
    </p:spTree>
    <p:extLst>
      <p:ext uri="{BB962C8B-B14F-4D97-AF65-F5344CB8AC3E}">
        <p14:creationId xmlns:p14="http://schemas.microsoft.com/office/powerpoint/2010/main" val="4069538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49"/>
            <a:ext cx="9144000" cy="4867701"/>
          </a:xfrm>
          <a:prstGeom prst="rect">
            <a:avLst/>
          </a:prstGeom>
        </p:spPr>
      </p:pic>
      <p:sp>
        <p:nvSpPr>
          <p:cNvPr id="3" name="Pfeil nach unten 2"/>
          <p:cNvSpPr/>
          <p:nvPr/>
        </p:nvSpPr>
        <p:spPr>
          <a:xfrm rot="13869610">
            <a:off x="3330196" y="5302664"/>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5161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smtClean="0"/>
              <a:t>Versuchsprotokoll:</a:t>
            </a:r>
          </a:p>
        </p:txBody>
      </p:sp>
      <p:sp>
        <p:nvSpPr>
          <p:cNvPr id="4" name="Textfeld 3"/>
          <p:cNvSpPr txBox="1"/>
          <p:nvPr/>
        </p:nvSpPr>
        <p:spPr>
          <a:xfrm>
            <a:off x="899592" y="2167111"/>
            <a:ext cx="7416824" cy="5078313"/>
          </a:xfrm>
          <a:prstGeom prst="rect">
            <a:avLst/>
          </a:prstGeom>
          <a:noFill/>
        </p:spPr>
        <p:txBody>
          <a:bodyPr wrap="square" rtlCol="0">
            <a:spAutoFit/>
          </a:bodyPr>
          <a:lstStyle/>
          <a:p>
            <a:r>
              <a:rPr lang="de-DE" altLang="de-DE" sz="3600" b="1" dirty="0" smtClean="0">
                <a:solidFill>
                  <a:srgbClr val="0000FF"/>
                </a:solidFill>
              </a:rPr>
              <a:t>Fragestellung/Thema:</a:t>
            </a:r>
            <a:r>
              <a:rPr lang="de-DE" altLang="de-DE" sz="3600" b="1" dirty="0" smtClean="0"/>
              <a:t> </a:t>
            </a:r>
          </a:p>
          <a:p>
            <a:r>
              <a:rPr lang="de-DE" altLang="de-DE" sz="3600" b="1" dirty="0" smtClean="0"/>
              <a:t>	</a:t>
            </a:r>
            <a:r>
              <a:rPr lang="de-DE" altLang="de-DE" sz="3600" b="1" i="1" dirty="0" smtClean="0"/>
              <a:t>Worum geht‘s?</a:t>
            </a:r>
          </a:p>
          <a:p>
            <a:r>
              <a:rPr lang="de-DE" altLang="de-DE" sz="3600" b="1" dirty="0" smtClean="0">
                <a:solidFill>
                  <a:srgbClr val="0000FF"/>
                </a:solidFill>
              </a:rPr>
              <a:t>Versuchsaufbau:</a:t>
            </a:r>
            <a:r>
              <a:rPr lang="de-DE" altLang="de-DE" sz="3600" b="1" dirty="0" smtClean="0"/>
              <a:t> </a:t>
            </a:r>
          </a:p>
          <a:p>
            <a:r>
              <a:rPr lang="de-DE" altLang="de-DE" sz="3600" b="1" dirty="0" smtClean="0"/>
              <a:t>	</a:t>
            </a:r>
            <a:r>
              <a:rPr lang="de-DE" altLang="de-DE" sz="3600" b="1" i="1" dirty="0" smtClean="0"/>
              <a:t>Was habe ich, was mache ich?</a:t>
            </a:r>
          </a:p>
          <a:p>
            <a:r>
              <a:rPr lang="de-DE" altLang="de-DE" sz="3600" b="1" dirty="0" smtClean="0">
                <a:solidFill>
                  <a:srgbClr val="0000FF"/>
                </a:solidFill>
              </a:rPr>
              <a:t>Beobachtung:</a:t>
            </a:r>
            <a:r>
              <a:rPr lang="de-DE" altLang="de-DE" sz="3600" b="1" dirty="0" smtClean="0"/>
              <a:t> </a:t>
            </a:r>
          </a:p>
          <a:p>
            <a:r>
              <a:rPr lang="de-DE" altLang="de-DE" sz="3600" b="1" dirty="0" smtClean="0"/>
              <a:t>	</a:t>
            </a:r>
            <a:r>
              <a:rPr lang="de-DE" altLang="de-DE" sz="3600" b="1" i="1" dirty="0" smtClean="0">
                <a:solidFill>
                  <a:srgbClr val="FF0000"/>
                </a:solidFill>
              </a:rPr>
              <a:t>„Ich beobachte, </a:t>
            </a:r>
            <a:r>
              <a:rPr lang="de-DE" altLang="de-DE" sz="3600" b="1" i="1" dirty="0" err="1" smtClean="0">
                <a:solidFill>
                  <a:srgbClr val="FF0000"/>
                </a:solidFill>
              </a:rPr>
              <a:t>dass</a:t>
            </a:r>
            <a:r>
              <a:rPr lang="de-DE" altLang="de-DE" sz="3600" b="1" i="1" dirty="0" smtClean="0">
                <a:solidFill>
                  <a:srgbClr val="FF0000"/>
                </a:solidFill>
              </a:rPr>
              <a:t>…“</a:t>
            </a:r>
          </a:p>
          <a:p>
            <a:r>
              <a:rPr lang="de-DE" altLang="de-DE" sz="3600" b="1" dirty="0" smtClean="0">
                <a:solidFill>
                  <a:srgbClr val="0000FF"/>
                </a:solidFill>
              </a:rPr>
              <a:t>Erklärung:</a:t>
            </a:r>
            <a:r>
              <a:rPr lang="de-DE" altLang="de-DE" sz="3600" b="1" dirty="0" smtClean="0"/>
              <a:t> </a:t>
            </a:r>
          </a:p>
          <a:p>
            <a:r>
              <a:rPr lang="de-DE" altLang="de-DE" sz="3600" b="1" dirty="0" smtClean="0"/>
              <a:t>	</a:t>
            </a:r>
            <a:r>
              <a:rPr lang="de-DE" altLang="de-DE" sz="3600" b="1" i="1" dirty="0" smtClean="0"/>
              <a:t>Was bedeutet die Beobachtung?</a:t>
            </a:r>
          </a:p>
          <a:p>
            <a:endParaRPr lang="de-DE" sz="3600" dirty="0"/>
          </a:p>
        </p:txBody>
      </p:sp>
    </p:spTree>
    <p:extLst>
      <p:ext uri="{BB962C8B-B14F-4D97-AF65-F5344CB8AC3E}">
        <p14:creationId xmlns:p14="http://schemas.microsoft.com/office/powerpoint/2010/main" val="21804981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smtClean="0"/>
              <a:t>Versuchsprotokoll:</a:t>
            </a:r>
          </a:p>
        </p:txBody>
      </p:sp>
      <p:sp>
        <p:nvSpPr>
          <p:cNvPr id="4" name="Textfeld 3"/>
          <p:cNvSpPr txBox="1"/>
          <p:nvPr/>
        </p:nvSpPr>
        <p:spPr>
          <a:xfrm>
            <a:off x="899592" y="2167111"/>
            <a:ext cx="7416824" cy="5078313"/>
          </a:xfrm>
          <a:prstGeom prst="rect">
            <a:avLst/>
          </a:prstGeom>
          <a:noFill/>
        </p:spPr>
        <p:txBody>
          <a:bodyPr wrap="square" rtlCol="0">
            <a:spAutoFit/>
          </a:bodyPr>
          <a:lstStyle/>
          <a:p>
            <a:r>
              <a:rPr lang="de-DE" altLang="de-DE" sz="3600" b="1" dirty="0" smtClean="0">
                <a:solidFill>
                  <a:srgbClr val="0000FF"/>
                </a:solidFill>
              </a:rPr>
              <a:t>Fragestellung/Thema:</a:t>
            </a:r>
            <a:r>
              <a:rPr lang="de-DE" altLang="de-DE" sz="3600" b="1" dirty="0" smtClean="0"/>
              <a:t> </a:t>
            </a:r>
          </a:p>
          <a:p>
            <a:r>
              <a:rPr lang="de-DE" altLang="de-DE" sz="3600" b="1" dirty="0" smtClean="0"/>
              <a:t>	</a:t>
            </a:r>
            <a:r>
              <a:rPr lang="de-DE" altLang="de-DE" sz="3600" b="1" i="1" dirty="0" smtClean="0"/>
              <a:t>Worum geht‘s?</a:t>
            </a:r>
          </a:p>
          <a:p>
            <a:r>
              <a:rPr lang="de-DE" altLang="de-DE" sz="3600" b="1" dirty="0" smtClean="0">
                <a:solidFill>
                  <a:srgbClr val="0000FF"/>
                </a:solidFill>
              </a:rPr>
              <a:t>Versuchsaufbau:</a:t>
            </a:r>
            <a:r>
              <a:rPr lang="de-DE" altLang="de-DE" sz="3600" b="1" dirty="0" smtClean="0"/>
              <a:t> </a:t>
            </a:r>
          </a:p>
          <a:p>
            <a:r>
              <a:rPr lang="de-DE" altLang="de-DE" sz="3600" b="1" dirty="0" smtClean="0"/>
              <a:t>	</a:t>
            </a:r>
            <a:r>
              <a:rPr lang="de-DE" altLang="de-DE" sz="3600" b="1" i="1" dirty="0" smtClean="0"/>
              <a:t>Was habe ich, was mache ich?</a:t>
            </a:r>
          </a:p>
          <a:p>
            <a:r>
              <a:rPr lang="de-DE" altLang="de-DE" sz="3600" b="1" dirty="0" smtClean="0">
                <a:solidFill>
                  <a:srgbClr val="0000FF"/>
                </a:solidFill>
              </a:rPr>
              <a:t>Beobachtung:</a:t>
            </a:r>
            <a:r>
              <a:rPr lang="de-DE" altLang="de-DE" sz="3600" b="1" dirty="0" smtClean="0"/>
              <a:t> </a:t>
            </a:r>
          </a:p>
          <a:p>
            <a:r>
              <a:rPr lang="de-DE" altLang="de-DE" sz="3600" b="1" dirty="0" smtClean="0"/>
              <a:t>	</a:t>
            </a:r>
            <a:r>
              <a:rPr lang="de-DE" altLang="de-DE" sz="3600" b="1" i="1" dirty="0" smtClean="0">
                <a:solidFill>
                  <a:srgbClr val="FF0000"/>
                </a:solidFill>
              </a:rPr>
              <a:t>„Ich beobachte, </a:t>
            </a:r>
            <a:r>
              <a:rPr lang="de-DE" altLang="de-DE" sz="3600" b="1" i="1" dirty="0" err="1" smtClean="0">
                <a:solidFill>
                  <a:srgbClr val="FF0000"/>
                </a:solidFill>
              </a:rPr>
              <a:t>dass</a:t>
            </a:r>
            <a:r>
              <a:rPr lang="de-DE" altLang="de-DE" sz="3600" b="1" i="1" dirty="0" smtClean="0">
                <a:solidFill>
                  <a:srgbClr val="FF0000"/>
                </a:solidFill>
              </a:rPr>
              <a:t>…“</a:t>
            </a:r>
          </a:p>
          <a:p>
            <a:r>
              <a:rPr lang="de-DE" altLang="de-DE" sz="3600" b="1" dirty="0" smtClean="0">
                <a:solidFill>
                  <a:srgbClr val="0000FF"/>
                </a:solidFill>
              </a:rPr>
              <a:t>Erklärung:</a:t>
            </a:r>
            <a:r>
              <a:rPr lang="de-DE" altLang="de-DE" sz="3600" b="1" dirty="0" smtClean="0"/>
              <a:t> </a:t>
            </a:r>
          </a:p>
          <a:p>
            <a:r>
              <a:rPr lang="de-DE" altLang="de-DE" sz="3600" b="1" dirty="0" smtClean="0"/>
              <a:t>	</a:t>
            </a:r>
            <a:r>
              <a:rPr lang="de-DE" altLang="de-DE" sz="3600" b="1" i="1" dirty="0" smtClean="0"/>
              <a:t>Was bedeutet die Beobachtung?</a:t>
            </a:r>
          </a:p>
          <a:p>
            <a:endParaRPr lang="de-DE" sz="3600" dirty="0"/>
          </a:p>
        </p:txBody>
      </p:sp>
      <p:sp>
        <p:nvSpPr>
          <p:cNvPr id="2" name="Rechteckige Legende 1"/>
          <p:cNvSpPr/>
          <p:nvPr/>
        </p:nvSpPr>
        <p:spPr>
          <a:xfrm>
            <a:off x="6732240" y="4883912"/>
            <a:ext cx="1944216" cy="978607"/>
          </a:xfrm>
          <a:prstGeom prst="wedgeRectCallout">
            <a:avLst>
              <a:gd name="adj1" fmla="val -78117"/>
              <a:gd name="adj2" fmla="val 4912"/>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6732240" y="4941168"/>
            <a:ext cx="2088232" cy="923330"/>
          </a:xfrm>
          <a:prstGeom prst="rect">
            <a:avLst/>
          </a:prstGeom>
          <a:noFill/>
        </p:spPr>
        <p:txBody>
          <a:bodyPr wrap="square" rtlCol="0">
            <a:spAutoFit/>
          </a:bodyPr>
          <a:lstStyle/>
          <a:p>
            <a:r>
              <a:rPr lang="de-DE" i="1" dirty="0">
                <a:solidFill>
                  <a:srgbClr val="FF0000"/>
                </a:solidFill>
              </a:rPr>
              <a:t>s</a:t>
            </a:r>
            <a:r>
              <a:rPr lang="de-DE" i="1" dirty="0" smtClean="0">
                <a:solidFill>
                  <a:srgbClr val="FF0000"/>
                </a:solidFill>
              </a:rPr>
              <a:t>orgt für Trennung von Beobachtung und Erklärung</a:t>
            </a:r>
            <a:endParaRPr lang="de-DE" i="1" dirty="0">
              <a:solidFill>
                <a:srgbClr val="FF0000"/>
              </a:solidFill>
            </a:endParaRPr>
          </a:p>
        </p:txBody>
      </p:sp>
    </p:spTree>
    <p:extLst>
      <p:ext uri="{BB962C8B-B14F-4D97-AF65-F5344CB8AC3E}">
        <p14:creationId xmlns:p14="http://schemas.microsoft.com/office/powerpoint/2010/main" val="35891960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altLang="de-DE" b="1" dirty="0" smtClean="0"/>
              <a:t>Effektiver NA-Unterricht:</a:t>
            </a:r>
            <a:endParaRPr lang="de-DE" dirty="0"/>
          </a:p>
        </p:txBody>
      </p:sp>
      <p:sp>
        <p:nvSpPr>
          <p:cNvPr id="3" name="Inhaltsplatzhalter 2"/>
          <p:cNvSpPr>
            <a:spLocks noGrp="1"/>
          </p:cNvSpPr>
          <p:nvPr>
            <p:ph idx="1"/>
          </p:nvPr>
        </p:nvSpPr>
        <p:spPr/>
        <p:txBody>
          <a:bodyPr>
            <a:normAutofit/>
          </a:bodyPr>
          <a:lstStyle/>
          <a:p>
            <a:r>
              <a:rPr lang="de-DE" sz="4000" b="1" dirty="0" smtClean="0"/>
              <a:t>Portfolio:</a:t>
            </a:r>
          </a:p>
          <a:p>
            <a:pPr marL="0" indent="0">
              <a:buNone/>
            </a:pPr>
            <a:r>
              <a:rPr lang="de-DE" sz="4000" dirty="0" smtClean="0"/>
              <a:t>   -	alle Protokolle</a:t>
            </a:r>
          </a:p>
          <a:p>
            <a:pPr marL="0" indent="0">
              <a:buNone/>
            </a:pPr>
            <a:r>
              <a:rPr lang="de-DE" sz="4000" dirty="0"/>
              <a:t> </a:t>
            </a:r>
            <a:r>
              <a:rPr lang="de-DE" sz="4000" dirty="0" smtClean="0"/>
              <a:t>  -	alle </a:t>
            </a:r>
            <a:r>
              <a:rPr lang="de-DE" sz="4000" dirty="0" err="1" smtClean="0"/>
              <a:t>abheftbaren</a:t>
            </a:r>
            <a:r>
              <a:rPr lang="de-DE" sz="4000" dirty="0" smtClean="0"/>
              <a:t> Ergebnisse</a:t>
            </a:r>
          </a:p>
          <a:p>
            <a:pPr marL="0" indent="0">
              <a:buNone/>
            </a:pPr>
            <a:r>
              <a:rPr lang="de-DE" sz="4000" dirty="0"/>
              <a:t> </a:t>
            </a:r>
            <a:r>
              <a:rPr lang="de-DE" sz="4000" dirty="0" smtClean="0"/>
              <a:t>  -	geordnet nach Themen (Lernziel!)</a:t>
            </a:r>
          </a:p>
          <a:p>
            <a:pPr marL="0" indent="0">
              <a:buNone/>
            </a:pPr>
            <a:r>
              <a:rPr lang="de-DE" sz="4000" dirty="0"/>
              <a:t> </a:t>
            </a:r>
            <a:r>
              <a:rPr lang="de-DE" sz="4000" dirty="0" smtClean="0"/>
              <a:t>  -	kontrollieren, korrigieren</a:t>
            </a:r>
          </a:p>
          <a:p>
            <a:pPr marL="0" indent="0">
              <a:buNone/>
            </a:pPr>
            <a:r>
              <a:rPr lang="de-DE" sz="4000" dirty="0"/>
              <a:t> </a:t>
            </a:r>
            <a:r>
              <a:rPr lang="de-DE" sz="4000" dirty="0" smtClean="0"/>
              <a:t> -	ggf. benoten, Feedback-Bogen </a:t>
            </a:r>
            <a:endParaRPr lang="de-DE" sz="4000" dirty="0"/>
          </a:p>
        </p:txBody>
      </p:sp>
    </p:spTree>
    <p:extLst>
      <p:ext uri="{BB962C8B-B14F-4D97-AF65-F5344CB8AC3E}">
        <p14:creationId xmlns:p14="http://schemas.microsoft.com/office/powerpoint/2010/main" val="281283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600201"/>
            <a:ext cx="8229600" cy="676672"/>
          </a:xfrm>
        </p:spPr>
        <p:txBody>
          <a:bodyPr>
            <a:normAutofit lnSpcReduction="10000"/>
          </a:bodyPr>
          <a:lstStyle/>
          <a:p>
            <a:pPr eaLnBrk="1" hangingPunct="1">
              <a:spcBef>
                <a:spcPct val="100000"/>
              </a:spcBef>
            </a:pPr>
            <a:r>
              <a:rPr lang="de-DE" altLang="de-DE" sz="4000" b="1" dirty="0" smtClean="0"/>
              <a:t>Portfolio:</a:t>
            </a:r>
          </a:p>
        </p:txBody>
      </p:sp>
      <p:grpSp>
        <p:nvGrpSpPr>
          <p:cNvPr id="4" name="Gruppieren 3"/>
          <p:cNvGrpSpPr/>
          <p:nvPr/>
        </p:nvGrpSpPr>
        <p:grpSpPr>
          <a:xfrm>
            <a:off x="468313" y="2565946"/>
            <a:ext cx="8280400" cy="2735262"/>
            <a:chOff x="468313" y="1557338"/>
            <a:chExt cx="8280400" cy="2735262"/>
          </a:xfrm>
        </p:grpSpPr>
        <p:sp>
          <p:nvSpPr>
            <p:cNvPr id="5"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6" name="Line 5"/>
            <p:cNvSpPr>
              <a:spLocks noChangeShapeType="1"/>
            </p:cNvSpPr>
            <p:nvPr/>
          </p:nvSpPr>
          <p:spPr bwMode="auto">
            <a:xfrm>
              <a:off x="468313" y="25654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 name="Rectangle 3"/>
          <p:cNvSpPr txBox="1">
            <a:spLocks noChangeArrowheads="1"/>
          </p:cNvSpPr>
          <p:nvPr/>
        </p:nvSpPr>
        <p:spPr>
          <a:xfrm>
            <a:off x="457200" y="264745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de-DE" altLang="de-DE" sz="2800" b="1" dirty="0" smtClean="0"/>
              <a:t>Kapitel      : </a:t>
            </a:r>
            <a:r>
              <a:rPr lang="de-DE" altLang="de-DE" sz="2800" b="1" dirty="0" smtClean="0">
                <a:solidFill>
                  <a:schemeClr val="bg1"/>
                </a:solidFill>
              </a:rPr>
              <a:t>4  Luft</a:t>
            </a:r>
          </a:p>
          <a:p>
            <a:pPr>
              <a:buFontTx/>
              <a:buNone/>
            </a:pPr>
            <a:endParaRPr lang="de-DE" altLang="de-DE" sz="2800" b="1" dirty="0" smtClean="0">
              <a:solidFill>
                <a:srgbClr val="FF0000"/>
              </a:solidFill>
            </a:endParaRPr>
          </a:p>
          <a:p>
            <a:pPr>
              <a:buFontTx/>
              <a:buNone/>
            </a:pPr>
            <a:r>
              <a:rPr lang="de-DE" altLang="de-DE" sz="2800" b="1" dirty="0" smtClean="0"/>
              <a:t>Thema           :</a:t>
            </a:r>
            <a:r>
              <a:rPr lang="de-DE" altLang="de-DE" sz="2800" b="1" dirty="0" smtClean="0">
                <a:solidFill>
                  <a:srgbClr val="FF0000"/>
                </a:solidFill>
              </a:rPr>
              <a:t> </a:t>
            </a:r>
            <a:r>
              <a:rPr lang="de-DE" altLang="de-DE" sz="2800" b="1" dirty="0" smtClean="0">
                <a:solidFill>
                  <a:schemeClr val="bg1"/>
                </a:solidFill>
              </a:rPr>
              <a:t>4.3  Die Kerze im Glas</a:t>
            </a:r>
          </a:p>
          <a:p>
            <a:pPr>
              <a:spcBef>
                <a:spcPts val="1800"/>
              </a:spcBef>
              <a:buFontTx/>
              <a:buNone/>
            </a:pPr>
            <a:r>
              <a:rPr lang="de-DE" altLang="de-DE" sz="2800" b="1" dirty="0" smtClean="0"/>
              <a:t>Name:                                Klasse:                 Datum:</a:t>
            </a:r>
          </a:p>
          <a:p>
            <a:pPr>
              <a:buFontTx/>
              <a:buNone/>
            </a:pPr>
            <a:endParaRPr lang="de-DE" altLang="de-DE" sz="2800" dirty="0" smtClean="0"/>
          </a:p>
          <a:p>
            <a:pPr>
              <a:buFontTx/>
              <a:buNone/>
            </a:pPr>
            <a:endParaRPr lang="de-DE" altLang="de-DE" sz="2800" dirty="0"/>
          </a:p>
        </p:txBody>
      </p:sp>
    </p:spTree>
    <p:extLst>
      <p:ext uri="{BB962C8B-B14F-4D97-AF65-F5344CB8AC3E}">
        <p14:creationId xmlns:p14="http://schemas.microsoft.com/office/powerpoint/2010/main" val="1346948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600201"/>
            <a:ext cx="8229600" cy="676672"/>
          </a:xfrm>
        </p:spPr>
        <p:txBody>
          <a:bodyPr>
            <a:normAutofit lnSpcReduction="10000"/>
          </a:bodyPr>
          <a:lstStyle/>
          <a:p>
            <a:pPr eaLnBrk="1" hangingPunct="1">
              <a:spcBef>
                <a:spcPct val="100000"/>
              </a:spcBef>
            </a:pPr>
            <a:r>
              <a:rPr lang="de-DE" altLang="de-DE" sz="4000" b="1" dirty="0" smtClean="0"/>
              <a:t>Portfolio:</a:t>
            </a:r>
          </a:p>
        </p:txBody>
      </p:sp>
      <p:grpSp>
        <p:nvGrpSpPr>
          <p:cNvPr id="4" name="Gruppieren 3"/>
          <p:cNvGrpSpPr/>
          <p:nvPr/>
        </p:nvGrpSpPr>
        <p:grpSpPr>
          <a:xfrm>
            <a:off x="468313" y="2565946"/>
            <a:ext cx="8280400" cy="2735262"/>
            <a:chOff x="468313" y="1557338"/>
            <a:chExt cx="8280400" cy="2735262"/>
          </a:xfrm>
        </p:grpSpPr>
        <p:sp>
          <p:nvSpPr>
            <p:cNvPr id="5"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6" name="Line 5"/>
            <p:cNvSpPr>
              <a:spLocks noChangeShapeType="1"/>
            </p:cNvSpPr>
            <p:nvPr/>
          </p:nvSpPr>
          <p:spPr bwMode="auto">
            <a:xfrm>
              <a:off x="468313" y="25654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 name="Rectangle 3"/>
          <p:cNvSpPr txBox="1">
            <a:spLocks noChangeArrowheads="1"/>
          </p:cNvSpPr>
          <p:nvPr/>
        </p:nvSpPr>
        <p:spPr>
          <a:xfrm>
            <a:off x="457200" y="264745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de-DE" altLang="de-DE" sz="2800" b="1" dirty="0" smtClean="0"/>
              <a:t>Kapitel      : </a:t>
            </a:r>
            <a:r>
              <a:rPr lang="de-DE" altLang="de-DE" sz="2800" b="1" dirty="0" smtClean="0">
                <a:solidFill>
                  <a:schemeClr val="bg1"/>
                </a:solidFill>
              </a:rPr>
              <a:t>4  Luft</a:t>
            </a:r>
          </a:p>
          <a:p>
            <a:pPr>
              <a:buFontTx/>
              <a:buNone/>
            </a:pPr>
            <a:endParaRPr lang="de-DE" altLang="de-DE" sz="2800" b="1" dirty="0" smtClean="0">
              <a:solidFill>
                <a:srgbClr val="FF0000"/>
              </a:solidFill>
            </a:endParaRPr>
          </a:p>
          <a:p>
            <a:pPr>
              <a:buFontTx/>
              <a:buNone/>
            </a:pPr>
            <a:r>
              <a:rPr lang="de-DE" altLang="de-DE" sz="2800" b="1" dirty="0" smtClean="0"/>
              <a:t>Thema           :</a:t>
            </a:r>
            <a:r>
              <a:rPr lang="de-DE" altLang="de-DE" sz="2800" b="1" dirty="0" smtClean="0">
                <a:solidFill>
                  <a:srgbClr val="FF0000"/>
                </a:solidFill>
              </a:rPr>
              <a:t> </a:t>
            </a:r>
            <a:r>
              <a:rPr lang="de-DE" altLang="de-DE" sz="2800" b="1" dirty="0" smtClean="0">
                <a:solidFill>
                  <a:schemeClr val="bg1"/>
                </a:solidFill>
              </a:rPr>
              <a:t>4.3  Die Kerze im Glas</a:t>
            </a:r>
          </a:p>
          <a:p>
            <a:pPr>
              <a:spcBef>
                <a:spcPts val="1800"/>
              </a:spcBef>
              <a:buFontTx/>
              <a:buNone/>
            </a:pPr>
            <a:r>
              <a:rPr lang="de-DE" altLang="de-DE" sz="2800" b="1" dirty="0" smtClean="0"/>
              <a:t>Name:                                Klasse:                 Datum:</a:t>
            </a:r>
          </a:p>
          <a:p>
            <a:pPr>
              <a:buFontTx/>
              <a:buNone/>
            </a:pPr>
            <a:endParaRPr lang="de-DE" altLang="de-DE" sz="2800" dirty="0" smtClean="0"/>
          </a:p>
          <a:p>
            <a:pPr>
              <a:buFontTx/>
              <a:buNone/>
            </a:pPr>
            <a:endParaRPr lang="de-DE" altLang="de-DE" sz="2800" dirty="0"/>
          </a:p>
        </p:txBody>
      </p:sp>
      <p:sp>
        <p:nvSpPr>
          <p:cNvPr id="2" name="Textfeld 1"/>
          <p:cNvSpPr txBox="1"/>
          <p:nvPr/>
        </p:nvSpPr>
        <p:spPr>
          <a:xfrm>
            <a:off x="1619672" y="2570128"/>
            <a:ext cx="6192688" cy="1754326"/>
          </a:xfrm>
          <a:prstGeom prst="rect">
            <a:avLst/>
          </a:prstGeom>
          <a:noFill/>
        </p:spPr>
        <p:txBody>
          <a:bodyPr wrap="square" rtlCol="0">
            <a:spAutoFit/>
          </a:bodyPr>
          <a:lstStyle/>
          <a:p>
            <a:pPr marL="342900" indent="-342900">
              <a:buAutoNum type="arabicPlain" startAt="4"/>
            </a:pPr>
            <a:r>
              <a:rPr lang="de-DE" sz="4000" dirty="0" smtClean="0">
                <a:solidFill>
                  <a:srgbClr val="FF0000"/>
                </a:solidFill>
              </a:rPr>
              <a:t>   Luft</a:t>
            </a:r>
          </a:p>
          <a:p>
            <a:pPr marL="342900" indent="-342900">
              <a:buAutoNum type="arabicPlain" startAt="4"/>
            </a:pPr>
            <a:endParaRPr lang="de-DE" sz="2800" dirty="0">
              <a:solidFill>
                <a:srgbClr val="FF0000"/>
              </a:solidFill>
            </a:endParaRPr>
          </a:p>
          <a:p>
            <a:r>
              <a:rPr lang="de-DE" sz="4000" dirty="0" smtClean="0">
                <a:solidFill>
                  <a:srgbClr val="FF0000"/>
                </a:solidFill>
              </a:rPr>
              <a:t>4.3   Die Kerze im Glas</a:t>
            </a:r>
            <a:endParaRPr lang="de-DE" sz="4000" dirty="0">
              <a:solidFill>
                <a:srgbClr val="FF0000"/>
              </a:solidFill>
            </a:endParaRPr>
          </a:p>
        </p:txBody>
      </p:sp>
    </p:spTree>
    <p:extLst>
      <p:ext uri="{BB962C8B-B14F-4D97-AF65-F5344CB8AC3E}">
        <p14:creationId xmlns:p14="http://schemas.microsoft.com/office/powerpoint/2010/main" val="30216887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p:txBody>
      </p:sp>
    </p:spTree>
    <p:extLst>
      <p:ext uri="{BB962C8B-B14F-4D97-AF65-F5344CB8AC3E}">
        <p14:creationId xmlns:p14="http://schemas.microsoft.com/office/powerpoint/2010/main" val="26013801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Betrachtungsebenen in der 	Biologie („Die drei Welten“)</a:t>
            </a:r>
          </a:p>
        </p:txBody>
      </p:sp>
    </p:spTree>
    <p:extLst>
      <p:ext uri="{BB962C8B-B14F-4D97-AF65-F5344CB8AC3E}">
        <p14:creationId xmlns:p14="http://schemas.microsoft.com/office/powerpoint/2010/main" val="3473440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„Die drei Welten“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996952"/>
            <a:ext cx="83891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275856" y="2852936"/>
            <a:ext cx="5760640" cy="3416320"/>
          </a:xfrm>
          <a:prstGeom prst="rect">
            <a:avLst/>
          </a:prstGeom>
          <a:solidFill>
            <a:schemeClr val="bg1"/>
          </a:solidFill>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p:txBody>
      </p:sp>
    </p:spTree>
    <p:extLst>
      <p:ext uri="{BB962C8B-B14F-4D97-AF65-F5344CB8AC3E}">
        <p14:creationId xmlns:p14="http://schemas.microsoft.com/office/powerpoint/2010/main" val="29806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„Die drei Welten“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996952"/>
            <a:ext cx="83891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940152" y="2852936"/>
            <a:ext cx="3168352" cy="3416320"/>
          </a:xfrm>
          <a:prstGeom prst="rect">
            <a:avLst/>
          </a:prstGeom>
          <a:solidFill>
            <a:schemeClr val="bg1"/>
          </a:solidFill>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p:txBody>
      </p:sp>
    </p:spTree>
    <p:extLst>
      <p:ext uri="{BB962C8B-B14F-4D97-AF65-F5344CB8AC3E}">
        <p14:creationId xmlns:p14="http://schemas.microsoft.com/office/powerpoint/2010/main" val="3455667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„Die drei Welten“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996952"/>
            <a:ext cx="83891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93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820283"/>
            <a:ext cx="9144000" cy="5217434"/>
          </a:xfrm>
          <a:prstGeom prst="rect">
            <a:avLst/>
          </a:prstGeom>
        </p:spPr>
      </p:pic>
      <p:sp>
        <p:nvSpPr>
          <p:cNvPr id="3" name="Pfeil nach unten 2"/>
          <p:cNvSpPr/>
          <p:nvPr/>
        </p:nvSpPr>
        <p:spPr>
          <a:xfrm rot="13869610">
            <a:off x="4218409" y="4582585"/>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0991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Anforderungen an Lebewesen</a:t>
            </a:r>
          </a:p>
        </p:txBody>
      </p:sp>
    </p:spTree>
    <p:extLst>
      <p:ext uri="{BB962C8B-B14F-4D97-AF65-F5344CB8AC3E}">
        <p14:creationId xmlns:p14="http://schemas.microsoft.com/office/powerpoint/2010/main" val="21162427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Visualisieren mit Ikons:</a:t>
            </a:r>
          </a:p>
          <a:p>
            <a:pPr marL="0" indent="0" eaLnBrk="1" hangingPunct="1">
              <a:spcBef>
                <a:spcPts val="0"/>
              </a:spcBef>
              <a:buNone/>
            </a:pPr>
            <a:r>
              <a:rPr lang="de-DE" altLang="de-DE" sz="4000" dirty="0" smtClean="0"/>
              <a:t>   -	Anforderungen </a:t>
            </a:r>
            <a:r>
              <a:rPr lang="de-DE" altLang="de-DE" sz="4000" smtClean="0"/>
              <a:t>an Lebewesen</a:t>
            </a:r>
            <a:endParaRPr lang="de-DE" altLang="de-DE" sz="4000" dirty="0" smtClean="0"/>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683568" y="3068960"/>
            <a:ext cx="1013460" cy="1029335"/>
          </a:xfrm>
          <a:prstGeom prst="rect">
            <a:avLst/>
          </a:prstGeom>
        </p:spPr>
      </p:pic>
      <p:pic>
        <p:nvPicPr>
          <p:cNvPr id="5" name="Grafik 4" descr="C:\Users\Thomas\Desktop\Documents\Bio-Nickl.de\00 Neue Dokumente ab 1.1.2018\Ikon Stoffwechsel Feu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134889"/>
            <a:ext cx="968375" cy="952500"/>
          </a:xfrm>
          <a:prstGeom prst="rect">
            <a:avLst/>
          </a:prstGeom>
          <a:noFill/>
          <a:ln>
            <a:noFill/>
          </a:ln>
        </p:spPr>
      </p:pic>
      <p:pic>
        <p:nvPicPr>
          <p:cNvPr id="6" name="Grafik 5"/>
          <p:cNvPicPr/>
          <p:nvPr/>
        </p:nvPicPr>
        <p:blipFill>
          <a:blip r:embed="rId4" cstate="print">
            <a:extLst>
              <a:ext uri="{28A0092B-C50C-407E-A947-70E740481C1C}">
                <a14:useLocalDpi xmlns:a14="http://schemas.microsoft.com/office/drawing/2010/main" val="0"/>
              </a:ext>
            </a:extLst>
          </a:blip>
          <a:stretch>
            <a:fillRect/>
          </a:stretch>
        </p:blipFill>
        <p:spPr>
          <a:xfrm>
            <a:off x="690474" y="4869160"/>
            <a:ext cx="993140" cy="845820"/>
          </a:xfrm>
          <a:prstGeom prst="rect">
            <a:avLst/>
          </a:prstGeom>
        </p:spPr>
      </p:pic>
      <p:pic>
        <p:nvPicPr>
          <p:cNvPr id="7" name="Grafik 6"/>
          <p:cNvPicPr/>
          <p:nvPr/>
        </p:nvPicPr>
        <p:blipFill>
          <a:blip r:embed="rId5" cstate="print">
            <a:extLst>
              <a:ext uri="{28A0092B-C50C-407E-A947-70E740481C1C}">
                <a14:useLocalDpi xmlns:a14="http://schemas.microsoft.com/office/drawing/2010/main" val="0"/>
              </a:ext>
            </a:extLst>
          </a:blip>
          <a:stretch>
            <a:fillRect/>
          </a:stretch>
        </p:blipFill>
        <p:spPr>
          <a:xfrm>
            <a:off x="4380726" y="4999072"/>
            <a:ext cx="1055370" cy="518160"/>
          </a:xfrm>
          <a:prstGeom prst="rect">
            <a:avLst/>
          </a:prstGeom>
        </p:spPr>
      </p:pic>
      <p:sp>
        <p:nvSpPr>
          <p:cNvPr id="2" name="Textfeld 1"/>
          <p:cNvSpPr txBox="1"/>
          <p:nvPr/>
        </p:nvSpPr>
        <p:spPr>
          <a:xfrm>
            <a:off x="1838370" y="3020759"/>
            <a:ext cx="6838086" cy="3416320"/>
          </a:xfrm>
          <a:prstGeom prst="rect">
            <a:avLst/>
          </a:prstGeom>
          <a:noFill/>
        </p:spPr>
        <p:txBody>
          <a:bodyPr wrap="square" rtlCol="0">
            <a:spAutoFit/>
          </a:bodyPr>
          <a:lstStyle/>
          <a:p>
            <a:r>
              <a:rPr lang="de-DE" sz="3600" dirty="0"/>
              <a:t>a</a:t>
            </a:r>
            <a:r>
              <a:rPr lang="de-DE" sz="3600" dirty="0" smtClean="0"/>
              <a:t>ktive 			Stoffwechsel</a:t>
            </a:r>
          </a:p>
          <a:p>
            <a:r>
              <a:rPr lang="de-DE" sz="3600" dirty="0" smtClean="0"/>
              <a:t>Bewegung		(Umwandlung)</a:t>
            </a:r>
          </a:p>
          <a:p>
            <a:endParaRPr lang="de-DE" sz="3600" dirty="0"/>
          </a:p>
          <a:p>
            <a:r>
              <a:rPr lang="de-DE" sz="3600" dirty="0" err="1" smtClean="0"/>
              <a:t>Fortpflanzg</a:t>
            </a:r>
            <a:r>
              <a:rPr lang="de-DE" sz="3600" dirty="0" smtClean="0"/>
              <a:t>.,		Informations-</a:t>
            </a:r>
          </a:p>
          <a:p>
            <a:r>
              <a:rPr lang="de-DE" sz="3600" dirty="0" smtClean="0"/>
              <a:t>Wachstum,		</a:t>
            </a:r>
            <a:r>
              <a:rPr lang="de-DE" sz="3600" dirty="0" err="1" smtClean="0"/>
              <a:t>aufnahme</a:t>
            </a:r>
            <a:r>
              <a:rPr lang="de-DE" sz="3600" dirty="0" smtClean="0"/>
              <a:t>, -</a:t>
            </a:r>
            <a:r>
              <a:rPr lang="de-DE" sz="3600" dirty="0" err="1" smtClean="0"/>
              <a:t>ver</a:t>
            </a:r>
            <a:r>
              <a:rPr lang="de-DE" sz="3600" dirty="0" smtClean="0"/>
              <a:t>-</a:t>
            </a:r>
          </a:p>
          <a:p>
            <a:r>
              <a:rPr lang="de-DE" sz="3600" dirty="0" smtClean="0"/>
              <a:t>Entwicklung		</a:t>
            </a:r>
            <a:r>
              <a:rPr lang="de-DE" sz="3600" dirty="0" err="1" smtClean="0"/>
              <a:t>arb</a:t>
            </a:r>
            <a:r>
              <a:rPr lang="de-DE" sz="3600" dirty="0" smtClean="0"/>
              <a:t>., Reaktion</a:t>
            </a:r>
            <a:endParaRPr lang="de-DE" sz="3600" dirty="0"/>
          </a:p>
        </p:txBody>
      </p:sp>
    </p:spTree>
    <p:extLst>
      <p:ext uri="{BB962C8B-B14F-4D97-AF65-F5344CB8AC3E}">
        <p14:creationId xmlns:p14="http://schemas.microsoft.com/office/powerpoint/2010/main" val="24123545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Sicherheit:</a:t>
            </a:r>
          </a:p>
          <a:p>
            <a:pPr marL="0" indent="0" eaLnBrk="1" hangingPunct="1">
              <a:spcBef>
                <a:spcPts val="0"/>
              </a:spcBef>
              <a:buNone/>
            </a:pPr>
            <a:r>
              <a:rPr lang="de-DE" altLang="de-DE" sz="4000" dirty="0" smtClean="0"/>
              <a:t>   -	Labor-Regeln</a:t>
            </a:r>
          </a:p>
        </p:txBody>
      </p:sp>
    </p:spTree>
    <p:extLst>
      <p:ext uri="{BB962C8B-B14F-4D97-AF65-F5344CB8AC3E}">
        <p14:creationId xmlns:p14="http://schemas.microsoft.com/office/powerpoint/2010/main" val="9488597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600201"/>
            <a:ext cx="8229600" cy="1324744"/>
          </a:xfrm>
        </p:spPr>
        <p:txBody>
          <a:bodyPr>
            <a:normAutofit/>
          </a:bodyPr>
          <a:lstStyle/>
          <a:p>
            <a:pPr eaLnBrk="1" hangingPunct="1">
              <a:spcBef>
                <a:spcPct val="100000"/>
              </a:spcBef>
            </a:pPr>
            <a:r>
              <a:rPr lang="de-DE" altLang="de-DE" sz="4000" b="1" dirty="0" smtClean="0"/>
              <a:t>Sicherheit:</a:t>
            </a:r>
          </a:p>
          <a:p>
            <a:pPr marL="0" indent="0" eaLnBrk="1" hangingPunct="1">
              <a:spcBef>
                <a:spcPts val="0"/>
              </a:spcBef>
              <a:buNone/>
            </a:pPr>
            <a:r>
              <a:rPr lang="de-DE" altLang="de-DE" sz="4000" dirty="0" smtClean="0"/>
              <a:t>   -	Labor-Regeln</a:t>
            </a:r>
          </a:p>
          <a:p>
            <a:pPr marL="0" indent="0" eaLnBrk="1" hangingPunct="1">
              <a:spcBef>
                <a:spcPts val="0"/>
              </a:spcBef>
              <a:buNone/>
            </a:pPr>
            <a:endParaRPr lang="de-DE" altLang="de-DE" sz="4000" dirty="0" smtClean="0"/>
          </a:p>
        </p:txBody>
      </p:sp>
      <p:sp>
        <p:nvSpPr>
          <p:cNvPr id="2" name="Textfeld 1"/>
          <p:cNvSpPr txBox="1"/>
          <p:nvPr/>
        </p:nvSpPr>
        <p:spPr>
          <a:xfrm>
            <a:off x="611560" y="2924944"/>
            <a:ext cx="7920880" cy="3970318"/>
          </a:xfrm>
          <a:prstGeom prst="rect">
            <a:avLst/>
          </a:prstGeom>
          <a:noFill/>
        </p:spPr>
        <p:txBody>
          <a:bodyPr wrap="square" rtlCol="0">
            <a:spAutoFit/>
          </a:bodyPr>
          <a:lstStyle/>
          <a:p>
            <a:pPr marL="1800000">
              <a:buFont typeface="Wingdings" panose="05000000000000000000" pitchFamily="2" charset="2"/>
              <a:buChar char="§"/>
            </a:pPr>
            <a:r>
              <a:rPr lang="de-DE" altLang="de-DE" sz="3600" dirty="0" smtClean="0">
                <a:solidFill>
                  <a:srgbClr val="6600CC"/>
                </a:solidFill>
              </a:rPr>
              <a:t>   </a:t>
            </a:r>
            <a:r>
              <a:rPr lang="de-DE" altLang="de-DE" sz="3600" dirty="0" err="1" smtClean="0">
                <a:solidFill>
                  <a:srgbClr val="6600CC"/>
                </a:solidFill>
              </a:rPr>
              <a:t>Ess</a:t>
            </a:r>
            <a:r>
              <a:rPr lang="de-DE" altLang="de-DE" sz="3600" dirty="0" smtClean="0">
                <a:solidFill>
                  <a:srgbClr val="6600CC"/>
                </a:solidFill>
              </a:rPr>
              <a:t>- und Trinkverbot</a:t>
            </a:r>
          </a:p>
          <a:p>
            <a:pPr marL="1800000">
              <a:buFont typeface="Wingdings" panose="05000000000000000000" pitchFamily="2" charset="2"/>
              <a:buChar char="§"/>
            </a:pPr>
            <a:r>
              <a:rPr lang="de-DE" altLang="de-DE" sz="3600" dirty="0" smtClean="0">
                <a:solidFill>
                  <a:srgbClr val="6600CC"/>
                </a:solidFill>
              </a:rPr>
              <a:t>   Schutzbrille</a:t>
            </a:r>
          </a:p>
          <a:p>
            <a:pPr marL="1800000">
              <a:buFont typeface="Wingdings" panose="05000000000000000000" pitchFamily="2" charset="2"/>
              <a:buChar char="§"/>
            </a:pPr>
            <a:r>
              <a:rPr lang="de-DE" altLang="de-DE" sz="3600" dirty="0" smtClean="0">
                <a:solidFill>
                  <a:srgbClr val="6600CC"/>
                </a:solidFill>
              </a:rPr>
              <a:t>   Ruhe, v. a. bei Anweisungen</a:t>
            </a:r>
          </a:p>
          <a:p>
            <a:pPr marL="1800000">
              <a:buFont typeface="Wingdings" panose="05000000000000000000" pitchFamily="2" charset="2"/>
              <a:buChar char="§"/>
            </a:pPr>
            <a:r>
              <a:rPr lang="de-DE" altLang="de-DE" sz="3600" dirty="0" smtClean="0">
                <a:solidFill>
                  <a:srgbClr val="6600CC"/>
                </a:solidFill>
              </a:rPr>
              <a:t>   auf dem Platz bleiben</a:t>
            </a:r>
          </a:p>
          <a:p>
            <a:pPr marL="1800000">
              <a:buFont typeface="Wingdings" panose="05000000000000000000" pitchFamily="2" charset="2"/>
              <a:buChar char="§"/>
            </a:pPr>
            <a:r>
              <a:rPr lang="de-DE" altLang="de-DE" sz="3600" dirty="0" smtClean="0">
                <a:solidFill>
                  <a:srgbClr val="6600CC"/>
                </a:solidFill>
              </a:rPr>
              <a:t>   Ordnung</a:t>
            </a:r>
          </a:p>
          <a:p>
            <a:pPr marL="1800000">
              <a:buFont typeface="Wingdings" panose="05000000000000000000" pitchFamily="2" charset="2"/>
              <a:buChar char="§"/>
            </a:pPr>
            <a:r>
              <a:rPr lang="de-DE" altLang="de-DE" sz="3600" dirty="0" smtClean="0">
                <a:solidFill>
                  <a:srgbClr val="6600CC"/>
                </a:solidFill>
              </a:rPr>
              <a:t>   Entsorgung</a:t>
            </a:r>
          </a:p>
          <a:p>
            <a:endParaRPr lang="de-DE" sz="3600" dirty="0"/>
          </a:p>
        </p:txBody>
      </p:sp>
    </p:spTree>
    <p:extLst>
      <p:ext uri="{BB962C8B-B14F-4D97-AF65-F5344CB8AC3E}">
        <p14:creationId xmlns:p14="http://schemas.microsoft.com/office/powerpoint/2010/main" val="29829326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a:xfrm>
            <a:off x="457200" y="1600201"/>
            <a:ext cx="8229600" cy="1324744"/>
          </a:xfrm>
        </p:spPr>
        <p:txBody>
          <a:bodyPr>
            <a:normAutofit/>
          </a:bodyPr>
          <a:lstStyle/>
          <a:p>
            <a:pPr eaLnBrk="1" hangingPunct="1">
              <a:spcBef>
                <a:spcPct val="100000"/>
              </a:spcBef>
            </a:pPr>
            <a:r>
              <a:rPr lang="de-DE" altLang="de-DE" sz="4000" b="1" dirty="0" smtClean="0"/>
              <a:t>Sicherheit:</a:t>
            </a:r>
          </a:p>
          <a:p>
            <a:pPr marL="0" indent="0" eaLnBrk="1" hangingPunct="1">
              <a:spcBef>
                <a:spcPts val="0"/>
              </a:spcBef>
              <a:buNone/>
            </a:pPr>
            <a:r>
              <a:rPr lang="de-DE" altLang="de-DE" sz="4000" dirty="0" smtClean="0"/>
              <a:t>   -	Labor-Regeln</a:t>
            </a:r>
          </a:p>
          <a:p>
            <a:pPr marL="0" indent="0" eaLnBrk="1" hangingPunct="1">
              <a:spcBef>
                <a:spcPts val="0"/>
              </a:spcBef>
              <a:buNone/>
            </a:pPr>
            <a:endParaRPr lang="de-DE" altLang="de-DE" sz="4000" dirty="0" smtClean="0"/>
          </a:p>
        </p:txBody>
      </p:sp>
      <p:sp>
        <p:nvSpPr>
          <p:cNvPr id="2" name="Textfeld 1"/>
          <p:cNvSpPr txBox="1"/>
          <p:nvPr/>
        </p:nvSpPr>
        <p:spPr>
          <a:xfrm>
            <a:off x="611560" y="3302982"/>
            <a:ext cx="7920880" cy="2862322"/>
          </a:xfrm>
          <a:prstGeom prst="rect">
            <a:avLst/>
          </a:prstGeom>
          <a:noFill/>
        </p:spPr>
        <p:txBody>
          <a:bodyPr wrap="square" rtlCol="0">
            <a:spAutoFit/>
          </a:bodyPr>
          <a:lstStyle/>
          <a:p>
            <a:pPr algn="ctr"/>
            <a:r>
              <a:rPr lang="de-DE" altLang="de-DE" sz="3600" dirty="0" smtClean="0">
                <a:solidFill>
                  <a:srgbClr val="6600CC"/>
                </a:solidFill>
              </a:rPr>
              <a:t>Nicht essen, nicht trinken,                     nicht rauchen, nicht schminken,</a:t>
            </a:r>
          </a:p>
          <a:p>
            <a:pPr algn="ctr"/>
            <a:r>
              <a:rPr lang="de-DE" altLang="de-DE" sz="3600" dirty="0" smtClean="0">
                <a:solidFill>
                  <a:srgbClr val="6600CC"/>
                </a:solidFill>
              </a:rPr>
              <a:t>nicht Kaugummi kauen,</a:t>
            </a:r>
          </a:p>
          <a:p>
            <a:pPr algn="ctr"/>
            <a:r>
              <a:rPr lang="de-DE" altLang="de-DE" sz="3600" dirty="0" smtClean="0">
                <a:solidFill>
                  <a:srgbClr val="6600CC"/>
                </a:solidFill>
              </a:rPr>
              <a:t>und den Nachbarn nicht verhauen!</a:t>
            </a:r>
          </a:p>
          <a:p>
            <a:endParaRPr lang="de-DE" sz="3600" dirty="0"/>
          </a:p>
        </p:txBody>
      </p:sp>
    </p:spTree>
    <p:extLst>
      <p:ext uri="{BB962C8B-B14F-4D97-AF65-F5344CB8AC3E}">
        <p14:creationId xmlns:p14="http://schemas.microsoft.com/office/powerpoint/2010/main" val="940348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pädagogische Wirksamkeit:</a:t>
            </a:r>
          </a:p>
          <a:p>
            <a:pPr marL="0" indent="0" eaLnBrk="1" hangingPunct="1">
              <a:spcBef>
                <a:spcPts val="0"/>
              </a:spcBef>
              <a:buNone/>
            </a:pPr>
            <a:r>
              <a:rPr lang="de-DE" altLang="de-DE" sz="4000" dirty="0" smtClean="0"/>
              <a:t>   -	Geduld lernen </a:t>
            </a:r>
            <a:r>
              <a:rPr lang="de-DE" altLang="de-DE" sz="4000" i="1" dirty="0" smtClean="0"/>
              <a:t>(z. B. Büroklammer 	auf Wasser schwimmen lassen)</a:t>
            </a:r>
          </a:p>
        </p:txBody>
      </p:sp>
    </p:spTree>
    <p:extLst>
      <p:ext uri="{BB962C8B-B14F-4D97-AF65-F5344CB8AC3E}">
        <p14:creationId xmlns:p14="http://schemas.microsoft.com/office/powerpoint/2010/main" val="4066601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pädagogische Wirksamkeit:</a:t>
            </a:r>
          </a:p>
          <a:p>
            <a:pPr marL="0" indent="0" eaLnBrk="1" hangingPunct="1">
              <a:spcBef>
                <a:spcPts val="0"/>
              </a:spcBef>
              <a:buNone/>
            </a:pPr>
            <a:r>
              <a:rPr lang="de-DE" altLang="de-DE" sz="4000" dirty="0" smtClean="0"/>
              <a:t>   -	Geduld lernen </a:t>
            </a:r>
            <a:r>
              <a:rPr lang="de-DE" altLang="de-DE" sz="4000" i="1" dirty="0" smtClean="0"/>
              <a:t>(z. B. Büroklammer 	auf Wasser schwimmen lassen)</a:t>
            </a:r>
          </a:p>
          <a:p>
            <a:pPr marL="0" indent="0" eaLnBrk="1" hangingPunct="1">
              <a:spcBef>
                <a:spcPts val="0"/>
              </a:spcBef>
              <a:buNone/>
            </a:pPr>
            <a:r>
              <a:rPr lang="de-DE" altLang="de-DE" sz="4000" dirty="0"/>
              <a:t> </a:t>
            </a:r>
            <a:r>
              <a:rPr lang="de-DE" altLang="de-DE" sz="4000" dirty="0" smtClean="0"/>
              <a:t>  -	im Team arbeiten </a:t>
            </a:r>
          </a:p>
        </p:txBody>
      </p:sp>
    </p:spTree>
    <p:extLst>
      <p:ext uri="{BB962C8B-B14F-4D97-AF65-F5344CB8AC3E}">
        <p14:creationId xmlns:p14="http://schemas.microsoft.com/office/powerpoint/2010/main" val="17859074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pädagogische Wirksamkeit:</a:t>
            </a:r>
          </a:p>
          <a:p>
            <a:pPr marL="0" indent="0" eaLnBrk="1" hangingPunct="1">
              <a:spcBef>
                <a:spcPts val="0"/>
              </a:spcBef>
              <a:buNone/>
            </a:pPr>
            <a:r>
              <a:rPr lang="de-DE" altLang="de-DE" sz="4000" dirty="0" smtClean="0"/>
              <a:t>   -	Geduld lernen </a:t>
            </a:r>
            <a:r>
              <a:rPr lang="de-DE" altLang="de-DE" sz="4000" i="1" dirty="0" smtClean="0"/>
              <a:t>(z. B. Büroklammer 	auf Wasser schwimmen lassen)</a:t>
            </a:r>
          </a:p>
          <a:p>
            <a:pPr marL="0" indent="0" eaLnBrk="1" hangingPunct="1">
              <a:spcBef>
                <a:spcPts val="0"/>
              </a:spcBef>
              <a:buNone/>
            </a:pPr>
            <a:r>
              <a:rPr lang="de-DE" altLang="de-DE" sz="4000" dirty="0"/>
              <a:t> </a:t>
            </a:r>
            <a:r>
              <a:rPr lang="de-DE" altLang="de-DE" sz="4000" dirty="0" smtClean="0"/>
              <a:t>  -	im Team arbeiten</a:t>
            </a:r>
          </a:p>
          <a:p>
            <a:pPr marL="0" indent="0" eaLnBrk="1" hangingPunct="1">
              <a:spcBef>
                <a:spcPts val="0"/>
              </a:spcBef>
              <a:buNone/>
            </a:pPr>
            <a:r>
              <a:rPr lang="de-DE" altLang="de-DE" sz="4000" dirty="0"/>
              <a:t> </a:t>
            </a:r>
            <a:r>
              <a:rPr lang="de-DE" altLang="de-DE" sz="4000" dirty="0" smtClean="0"/>
              <a:t>  -	für die anderen Teams </a:t>
            </a:r>
            <a:r>
              <a:rPr lang="de-DE" altLang="de-DE" sz="4000" dirty="0" smtClean="0"/>
              <a:t>mitdenken</a:t>
            </a:r>
          </a:p>
          <a:p>
            <a:pPr marL="0" indent="0" eaLnBrk="1" hangingPunct="1">
              <a:spcBef>
                <a:spcPts val="0"/>
              </a:spcBef>
              <a:buNone/>
            </a:pPr>
            <a:r>
              <a:rPr lang="de-DE" altLang="de-DE" sz="4000" dirty="0"/>
              <a:t>	</a:t>
            </a:r>
            <a:r>
              <a:rPr lang="de-DE" altLang="de-DE" sz="4000" i="1" dirty="0" smtClean="0"/>
              <a:t>(z. B. Materialien weitergeben)</a:t>
            </a:r>
            <a:r>
              <a:rPr lang="de-DE" altLang="de-DE" sz="4000" i="1" dirty="0" smtClean="0"/>
              <a:t> </a:t>
            </a:r>
            <a:endParaRPr lang="de-DE" altLang="de-DE" sz="4000" i="1" dirty="0" smtClean="0"/>
          </a:p>
        </p:txBody>
      </p:sp>
    </p:spTree>
    <p:extLst>
      <p:ext uri="{BB962C8B-B14F-4D97-AF65-F5344CB8AC3E}">
        <p14:creationId xmlns:p14="http://schemas.microsoft.com/office/powerpoint/2010/main" val="11584485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smtClean="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l</a:t>
            </a:r>
            <a:r>
              <a:rPr lang="de-DE" altLang="de-DE" sz="4000" b="1" dirty="0" smtClean="0"/>
              <a:t>oben und bestätigen:</a:t>
            </a:r>
          </a:p>
          <a:p>
            <a:pPr marL="0" indent="0" eaLnBrk="1" hangingPunct="1">
              <a:spcBef>
                <a:spcPts val="0"/>
              </a:spcBef>
              <a:buNone/>
            </a:pPr>
            <a:r>
              <a:rPr lang="de-DE" altLang="de-DE" sz="4000" dirty="0" smtClean="0"/>
              <a:t>   -	verbal (differenziert)</a:t>
            </a:r>
          </a:p>
          <a:p>
            <a:pPr marL="0" indent="0" eaLnBrk="1" hangingPunct="1">
              <a:spcBef>
                <a:spcPts val="0"/>
              </a:spcBef>
              <a:buNone/>
            </a:pPr>
            <a:r>
              <a:rPr lang="de-DE" altLang="de-DE" sz="4000" dirty="0"/>
              <a:t> </a:t>
            </a:r>
            <a:r>
              <a:rPr lang="de-DE" altLang="de-DE" sz="4000" dirty="0" smtClean="0"/>
              <a:t>  -	Mikroskopier-Führerschein</a:t>
            </a:r>
          </a:p>
          <a:p>
            <a:pPr marL="0" indent="0" eaLnBrk="1" hangingPunct="1">
              <a:spcBef>
                <a:spcPts val="0"/>
              </a:spcBef>
              <a:buNone/>
            </a:pPr>
            <a:r>
              <a:rPr lang="de-DE" altLang="de-DE" sz="4000" dirty="0"/>
              <a:t> </a:t>
            </a:r>
            <a:r>
              <a:rPr lang="de-DE" altLang="de-DE" sz="4000" dirty="0" smtClean="0"/>
              <a:t>  -	Labor-Führerschein</a:t>
            </a:r>
          </a:p>
          <a:p>
            <a:pPr marL="0" indent="0" eaLnBrk="1" hangingPunct="1">
              <a:spcBef>
                <a:spcPts val="0"/>
              </a:spcBef>
              <a:buNone/>
            </a:pPr>
            <a:r>
              <a:rPr lang="de-DE" altLang="de-DE" sz="4000" dirty="0"/>
              <a:t> </a:t>
            </a:r>
            <a:r>
              <a:rPr lang="de-DE" altLang="de-DE" sz="4000" dirty="0" smtClean="0"/>
              <a:t>  -	</a:t>
            </a:r>
            <a:r>
              <a:rPr lang="de-DE" altLang="de-DE" sz="4000" dirty="0" err="1" smtClean="0"/>
              <a:t>Einkleber</a:t>
            </a:r>
            <a:endParaRPr lang="de-DE" altLang="de-DE" sz="4000" dirty="0" smtClean="0"/>
          </a:p>
          <a:p>
            <a:pPr marL="0" indent="0" eaLnBrk="1" hangingPunct="1">
              <a:spcBef>
                <a:spcPts val="0"/>
              </a:spcBef>
              <a:buNone/>
            </a:pPr>
            <a:r>
              <a:rPr lang="de-DE" altLang="de-DE" sz="4000" dirty="0"/>
              <a:t> </a:t>
            </a:r>
            <a:r>
              <a:rPr lang="de-DE" altLang="de-DE" sz="4000" dirty="0" smtClean="0"/>
              <a:t>  -   …</a:t>
            </a:r>
          </a:p>
        </p:txBody>
      </p:sp>
    </p:spTree>
    <p:extLst>
      <p:ext uri="{BB962C8B-B14F-4D97-AF65-F5344CB8AC3E}">
        <p14:creationId xmlns:p14="http://schemas.microsoft.com/office/powerpoint/2010/main" val="3941519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416861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49"/>
            <a:ext cx="9144000" cy="4867701"/>
          </a:xfrm>
          <a:prstGeom prst="rect">
            <a:avLst/>
          </a:prstGeom>
        </p:spPr>
      </p:pic>
    </p:spTree>
    <p:extLst>
      <p:ext uri="{BB962C8B-B14F-4D97-AF65-F5344CB8AC3E}">
        <p14:creationId xmlns:p14="http://schemas.microsoft.com/office/powerpoint/2010/main" val="13302997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smtClean="0"/>
              <a:t>Erschließung der „drei Welten“</a:t>
            </a:r>
          </a:p>
          <a:p>
            <a:pPr marL="0" indent="0" eaLnBrk="1" hangingPunct="1">
              <a:spcBef>
                <a:spcPts val="0"/>
              </a:spcBef>
              <a:buNone/>
            </a:pPr>
            <a:r>
              <a:rPr lang="de-DE" altLang="de-DE" sz="4000" dirty="0" smtClean="0"/>
              <a:t>   	-	die Welt im Mikroskop</a:t>
            </a:r>
          </a:p>
          <a:p>
            <a:pPr marL="0" indent="0" eaLnBrk="1" hangingPunct="1">
              <a:spcBef>
                <a:spcPts val="0"/>
              </a:spcBef>
              <a:buNone/>
            </a:pPr>
            <a:r>
              <a:rPr lang="de-DE" altLang="de-DE" sz="4000" dirty="0" smtClean="0"/>
              <a:t>   	-	die Welt der Teilchen</a:t>
            </a:r>
          </a:p>
        </p:txBody>
      </p:sp>
    </p:spTree>
    <p:extLst>
      <p:ext uri="{BB962C8B-B14F-4D97-AF65-F5344CB8AC3E}">
        <p14:creationId xmlns:p14="http://schemas.microsoft.com/office/powerpoint/2010/main" val="12858288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marL="0" indent="0" eaLnBrk="1" hangingPunct="1">
              <a:spcBef>
                <a:spcPts val="1400"/>
              </a:spcBef>
              <a:buNone/>
            </a:pPr>
            <a:r>
              <a:rPr lang="de-DE" altLang="de-DE" sz="4000" dirty="0" smtClean="0"/>
              <a:t>   </a:t>
            </a:r>
          </a:p>
        </p:txBody>
      </p:sp>
    </p:spTree>
    <p:extLst>
      <p:ext uri="{BB962C8B-B14F-4D97-AF65-F5344CB8AC3E}">
        <p14:creationId xmlns:p14="http://schemas.microsoft.com/office/powerpoint/2010/main" val="30479195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eaLnBrk="1" hangingPunct="1">
              <a:spcBef>
                <a:spcPts val="1400"/>
              </a:spcBef>
            </a:pPr>
            <a:r>
              <a:rPr lang="de-DE" altLang="de-DE" sz="4000" b="1" dirty="0" smtClean="0"/>
              <a:t>4 obligate Nachweise</a:t>
            </a:r>
          </a:p>
          <a:p>
            <a:pPr marL="0" indent="0" eaLnBrk="1" hangingPunct="1">
              <a:spcBef>
                <a:spcPts val="1400"/>
              </a:spcBef>
              <a:buNone/>
            </a:pPr>
            <a:r>
              <a:rPr lang="de-DE" altLang="de-DE" sz="4000" dirty="0" smtClean="0"/>
              <a:t>   </a:t>
            </a:r>
          </a:p>
        </p:txBody>
      </p:sp>
    </p:spTree>
    <p:extLst>
      <p:ext uri="{BB962C8B-B14F-4D97-AF65-F5344CB8AC3E}">
        <p14:creationId xmlns:p14="http://schemas.microsoft.com/office/powerpoint/2010/main" val="23153959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eaLnBrk="1" hangingPunct="1">
              <a:spcBef>
                <a:spcPts val="1400"/>
              </a:spcBef>
            </a:pPr>
            <a:r>
              <a:rPr lang="de-DE" altLang="de-DE" sz="4000" b="1" dirty="0" smtClean="0"/>
              <a:t>4 obligate Nachweise</a:t>
            </a:r>
          </a:p>
          <a:p>
            <a:pPr marL="0" indent="0" eaLnBrk="1" hangingPunct="1">
              <a:spcBef>
                <a:spcPts val="1400"/>
              </a:spcBef>
              <a:buNone/>
            </a:pPr>
            <a:r>
              <a:rPr lang="de-DE" altLang="de-DE" sz="4000" dirty="0" smtClean="0"/>
              <a:t>   </a:t>
            </a:r>
          </a:p>
        </p:txBody>
      </p:sp>
      <p:sp>
        <p:nvSpPr>
          <p:cNvPr id="3" name="Textfeld 2"/>
          <p:cNvSpPr txBox="1"/>
          <p:nvPr/>
        </p:nvSpPr>
        <p:spPr>
          <a:xfrm>
            <a:off x="395536" y="3933056"/>
            <a:ext cx="7992888" cy="2554545"/>
          </a:xfrm>
          <a:prstGeom prst="rect">
            <a:avLst/>
          </a:prstGeom>
          <a:noFill/>
        </p:spPr>
        <p:txBody>
          <a:bodyPr wrap="square" rtlCol="0">
            <a:spAutoFit/>
          </a:bodyPr>
          <a:lstStyle/>
          <a:p>
            <a:r>
              <a:rPr lang="de-DE" altLang="de-DE" sz="4000" dirty="0" smtClean="0"/>
              <a:t>   	-</a:t>
            </a:r>
            <a:r>
              <a:rPr lang="de-DE" altLang="de-DE" sz="4000" dirty="0"/>
              <a:t>	</a:t>
            </a:r>
            <a:r>
              <a:rPr lang="de-DE" altLang="de-DE" sz="4000" dirty="0" smtClean="0"/>
              <a:t>Iod-Stärke-Probe</a:t>
            </a:r>
          </a:p>
          <a:p>
            <a:r>
              <a:rPr lang="de-DE" altLang="de-DE" sz="4000" dirty="0"/>
              <a:t> </a:t>
            </a:r>
            <a:r>
              <a:rPr lang="de-DE" altLang="de-DE" sz="4000" dirty="0" smtClean="0"/>
              <a:t>  	-	Fettfleck-Probe</a:t>
            </a:r>
          </a:p>
          <a:p>
            <a:r>
              <a:rPr lang="de-DE" altLang="de-DE" sz="4000" dirty="0"/>
              <a:t> </a:t>
            </a:r>
            <a:r>
              <a:rPr lang="de-DE" altLang="de-DE" sz="4000" dirty="0" smtClean="0"/>
              <a:t>  	-	Glimmspan-Probe</a:t>
            </a:r>
          </a:p>
          <a:p>
            <a:r>
              <a:rPr lang="de-DE" altLang="de-DE" sz="4000" dirty="0"/>
              <a:t> </a:t>
            </a:r>
            <a:r>
              <a:rPr lang="de-DE" altLang="de-DE" sz="4000" dirty="0" smtClean="0"/>
              <a:t>  	-	Kalkwasser-Probe	</a:t>
            </a:r>
            <a:endParaRPr lang="de-DE" sz="4000" dirty="0"/>
          </a:p>
        </p:txBody>
      </p:sp>
    </p:spTree>
    <p:extLst>
      <p:ext uri="{BB962C8B-B14F-4D97-AF65-F5344CB8AC3E}">
        <p14:creationId xmlns:p14="http://schemas.microsoft.com/office/powerpoint/2010/main" val="9846941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eaLnBrk="1" hangingPunct="1">
              <a:spcBef>
                <a:spcPts val="1400"/>
              </a:spcBef>
            </a:pPr>
            <a:r>
              <a:rPr lang="de-DE" altLang="de-DE" sz="4000" b="1" dirty="0" smtClean="0"/>
              <a:t>4 obligate Nachweise</a:t>
            </a:r>
          </a:p>
          <a:p>
            <a:pPr eaLnBrk="1" hangingPunct="1">
              <a:spcBef>
                <a:spcPts val="1400"/>
              </a:spcBef>
            </a:pPr>
            <a:r>
              <a:rPr lang="de-DE" altLang="de-DE" sz="4000" b="1" dirty="0" smtClean="0"/>
              <a:t>Stoff und Energie</a:t>
            </a:r>
          </a:p>
          <a:p>
            <a:pPr marL="0" indent="0" eaLnBrk="1" hangingPunct="1">
              <a:spcBef>
                <a:spcPts val="1400"/>
              </a:spcBef>
              <a:buNone/>
            </a:pPr>
            <a:r>
              <a:rPr lang="de-DE" altLang="de-DE" sz="4000" dirty="0" smtClean="0"/>
              <a:t>   </a:t>
            </a:r>
          </a:p>
        </p:txBody>
      </p:sp>
      <p:sp>
        <p:nvSpPr>
          <p:cNvPr id="2" name="Textfeld 1"/>
          <p:cNvSpPr txBox="1"/>
          <p:nvPr/>
        </p:nvSpPr>
        <p:spPr>
          <a:xfrm>
            <a:off x="467544" y="4581128"/>
            <a:ext cx="8064896" cy="1323439"/>
          </a:xfrm>
          <a:prstGeom prst="rect">
            <a:avLst/>
          </a:prstGeom>
          <a:noFill/>
        </p:spPr>
        <p:txBody>
          <a:bodyPr wrap="square" rtlCol="0">
            <a:spAutoFit/>
          </a:bodyPr>
          <a:lstStyle/>
          <a:p>
            <a:r>
              <a:rPr lang="de-DE" sz="4000" dirty="0" smtClean="0"/>
              <a:t>   	- 	Begriffe</a:t>
            </a:r>
          </a:p>
          <a:p>
            <a:r>
              <a:rPr lang="de-DE" sz="4000" dirty="0"/>
              <a:t> </a:t>
            </a:r>
            <a:r>
              <a:rPr lang="de-DE" sz="4000" dirty="0" smtClean="0"/>
              <a:t>  	-	Umwandlungen</a:t>
            </a:r>
            <a:endParaRPr lang="de-DE" sz="4000" dirty="0"/>
          </a:p>
        </p:txBody>
      </p:sp>
    </p:spTree>
    <p:extLst>
      <p:ext uri="{BB962C8B-B14F-4D97-AF65-F5344CB8AC3E}">
        <p14:creationId xmlns:p14="http://schemas.microsoft.com/office/powerpoint/2010/main" val="40500703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a:xfrm>
            <a:off x="457200" y="1600200"/>
            <a:ext cx="8229600" cy="5429200"/>
          </a:xfrm>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eaLnBrk="1" hangingPunct="1">
              <a:spcBef>
                <a:spcPts val="1400"/>
              </a:spcBef>
            </a:pPr>
            <a:r>
              <a:rPr lang="de-DE" altLang="de-DE" sz="4000" b="1" dirty="0" smtClean="0"/>
              <a:t>4 obligate Nachweise</a:t>
            </a:r>
          </a:p>
          <a:p>
            <a:pPr eaLnBrk="1" hangingPunct="1">
              <a:spcBef>
                <a:spcPts val="1400"/>
              </a:spcBef>
            </a:pPr>
            <a:r>
              <a:rPr lang="de-DE" altLang="de-DE" sz="4000" b="1" dirty="0" smtClean="0"/>
              <a:t>Stoff und Energie</a:t>
            </a:r>
          </a:p>
          <a:p>
            <a:pPr eaLnBrk="1" hangingPunct="1">
              <a:spcBef>
                <a:spcPts val="1400"/>
              </a:spcBef>
            </a:pPr>
            <a:r>
              <a:rPr lang="de-DE" altLang="de-DE" sz="4000" b="1" dirty="0" smtClean="0"/>
              <a:t>Modellarbeit, v. a. Teilchen-Modell</a:t>
            </a:r>
          </a:p>
          <a:p>
            <a:pPr eaLnBrk="1" hangingPunct="1">
              <a:spcBef>
                <a:spcPts val="1400"/>
              </a:spcBef>
            </a:pPr>
            <a:endParaRPr lang="de-DE" altLang="de-DE" sz="4000" b="1" dirty="0" smtClean="0"/>
          </a:p>
          <a:p>
            <a:pPr marL="0" indent="0" eaLnBrk="1" hangingPunct="1">
              <a:spcBef>
                <a:spcPts val="1400"/>
              </a:spcBef>
              <a:buNone/>
            </a:pPr>
            <a:r>
              <a:rPr lang="de-DE" altLang="de-DE" sz="4000" dirty="0" smtClean="0"/>
              <a:t>   </a:t>
            </a:r>
          </a:p>
        </p:txBody>
      </p:sp>
    </p:spTree>
    <p:extLst>
      <p:ext uri="{BB962C8B-B14F-4D97-AF65-F5344CB8AC3E}">
        <p14:creationId xmlns:p14="http://schemas.microsoft.com/office/powerpoint/2010/main" val="1434626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smtClean="0"/>
              <a:t>Prioritäten im NA-Unterricht:</a:t>
            </a:r>
          </a:p>
        </p:txBody>
      </p:sp>
      <p:sp>
        <p:nvSpPr>
          <p:cNvPr id="10243" name="Rectangle 3"/>
          <p:cNvSpPr>
            <a:spLocks noGrp="1" noChangeArrowheads="1"/>
          </p:cNvSpPr>
          <p:nvPr>
            <p:ph type="body" idx="1"/>
          </p:nvPr>
        </p:nvSpPr>
        <p:spPr>
          <a:xfrm>
            <a:off x="457200" y="1600200"/>
            <a:ext cx="8229600" cy="5429200"/>
          </a:xfrm>
        </p:spPr>
        <p:txBody>
          <a:bodyPr>
            <a:normAutofit/>
          </a:bodyPr>
          <a:lstStyle/>
          <a:p>
            <a:pPr eaLnBrk="1" hangingPunct="1">
              <a:spcBef>
                <a:spcPts val="1400"/>
              </a:spcBef>
            </a:pPr>
            <a:r>
              <a:rPr lang="de-DE" altLang="de-DE" sz="4000" b="1" dirty="0" smtClean="0"/>
              <a:t>Erschließung der „drei Welten“</a:t>
            </a:r>
          </a:p>
          <a:p>
            <a:pPr eaLnBrk="1" hangingPunct="1">
              <a:spcBef>
                <a:spcPts val="1400"/>
              </a:spcBef>
            </a:pPr>
            <a:r>
              <a:rPr lang="de-DE" altLang="de-DE" sz="4000" b="1" dirty="0" smtClean="0"/>
              <a:t>Versuchsprotokoll anlegen</a:t>
            </a:r>
          </a:p>
          <a:p>
            <a:pPr eaLnBrk="1" hangingPunct="1">
              <a:spcBef>
                <a:spcPts val="1400"/>
              </a:spcBef>
            </a:pPr>
            <a:r>
              <a:rPr lang="de-DE" altLang="de-DE" sz="4000" b="1" dirty="0" smtClean="0"/>
              <a:t>4 obligate Nachweise</a:t>
            </a:r>
          </a:p>
          <a:p>
            <a:pPr eaLnBrk="1" hangingPunct="1">
              <a:spcBef>
                <a:spcPts val="1400"/>
              </a:spcBef>
            </a:pPr>
            <a:r>
              <a:rPr lang="de-DE" altLang="de-DE" sz="4000" b="1" dirty="0" smtClean="0"/>
              <a:t>Stoff und Energie</a:t>
            </a:r>
          </a:p>
          <a:p>
            <a:pPr eaLnBrk="1" hangingPunct="1">
              <a:spcBef>
                <a:spcPts val="1400"/>
              </a:spcBef>
            </a:pPr>
            <a:r>
              <a:rPr lang="de-DE" altLang="de-DE" sz="4000" b="1" dirty="0" smtClean="0"/>
              <a:t>Modellarbeit, v. a. Teilchen-Modell</a:t>
            </a:r>
          </a:p>
          <a:p>
            <a:pPr eaLnBrk="1" hangingPunct="1">
              <a:spcBef>
                <a:spcPts val="1400"/>
              </a:spcBef>
            </a:pPr>
            <a:r>
              <a:rPr lang="de-DE" altLang="de-DE" sz="4000" b="1" dirty="0" smtClean="0"/>
              <a:t>Diagramme</a:t>
            </a:r>
          </a:p>
          <a:p>
            <a:pPr marL="0" indent="0" eaLnBrk="1" hangingPunct="1">
              <a:spcBef>
                <a:spcPts val="1400"/>
              </a:spcBef>
              <a:buNone/>
            </a:pPr>
            <a:r>
              <a:rPr lang="de-DE" altLang="de-DE" sz="4000" dirty="0" smtClean="0"/>
              <a:t>   </a:t>
            </a:r>
          </a:p>
        </p:txBody>
      </p:sp>
    </p:spTree>
    <p:extLst>
      <p:ext uri="{BB962C8B-B14F-4D97-AF65-F5344CB8AC3E}">
        <p14:creationId xmlns:p14="http://schemas.microsoft.com/office/powerpoint/2010/main" val="10499642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99"/>
          </a:solidFill>
        </p:spPr>
        <p:txBody>
          <a:bodyPr/>
          <a:lstStyle/>
          <a:p>
            <a:pPr eaLnBrk="1" hangingPunct="1"/>
            <a:r>
              <a:rPr lang="de-DE" altLang="de-DE" b="1" dirty="0" smtClean="0"/>
              <a:t>Hausaufgaben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b="1" dirty="0" smtClean="0"/>
              <a:t>Sind möglich und bei Schülern wie Eltern recht beliebt!</a:t>
            </a:r>
          </a:p>
          <a:p>
            <a:pPr marL="0" indent="0" eaLnBrk="1" hangingPunct="1">
              <a:spcBef>
                <a:spcPts val="1400"/>
              </a:spcBef>
              <a:buNone/>
            </a:pPr>
            <a:r>
              <a:rPr lang="de-DE" altLang="de-DE" sz="4000" dirty="0" smtClean="0"/>
              <a:t>   </a:t>
            </a:r>
          </a:p>
        </p:txBody>
      </p:sp>
    </p:spTree>
    <p:extLst>
      <p:ext uri="{BB962C8B-B14F-4D97-AF65-F5344CB8AC3E}">
        <p14:creationId xmlns:p14="http://schemas.microsoft.com/office/powerpoint/2010/main" val="2153476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99"/>
          </a:solidFill>
        </p:spPr>
        <p:txBody>
          <a:bodyPr/>
          <a:lstStyle/>
          <a:p>
            <a:pPr eaLnBrk="1" hangingPunct="1"/>
            <a:r>
              <a:rPr lang="de-DE" altLang="de-DE" b="1" dirty="0" smtClean="0"/>
              <a:t>Hausaufgaben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b="1" dirty="0" smtClean="0"/>
              <a:t>Sind möglich und bei Schülern wie Eltern recht beliebt!</a:t>
            </a:r>
          </a:p>
          <a:p>
            <a:pPr marL="0" indent="0" eaLnBrk="1" hangingPunct="1">
              <a:spcBef>
                <a:spcPts val="1400"/>
              </a:spcBef>
              <a:buNone/>
            </a:pPr>
            <a:r>
              <a:rPr lang="de-DE" altLang="de-DE" sz="4000" dirty="0" smtClean="0"/>
              <a:t>   </a:t>
            </a:r>
          </a:p>
        </p:txBody>
      </p:sp>
      <p:sp>
        <p:nvSpPr>
          <p:cNvPr id="2" name="Textfeld 1"/>
          <p:cNvSpPr txBox="1"/>
          <p:nvPr/>
        </p:nvSpPr>
        <p:spPr>
          <a:xfrm>
            <a:off x="467544" y="2996952"/>
            <a:ext cx="8208912" cy="3785652"/>
          </a:xfrm>
          <a:prstGeom prst="rect">
            <a:avLst/>
          </a:prstGeom>
          <a:noFill/>
        </p:spPr>
        <p:txBody>
          <a:bodyPr wrap="square" rtlCol="0">
            <a:spAutoFit/>
          </a:bodyPr>
          <a:lstStyle/>
          <a:p>
            <a:r>
              <a:rPr lang="de-DE" sz="4000" dirty="0"/>
              <a:t> </a:t>
            </a:r>
            <a:r>
              <a:rPr lang="de-DE" sz="4000" dirty="0" smtClean="0"/>
              <a:t>  -	Tropfenlupe basteln</a:t>
            </a:r>
          </a:p>
          <a:p>
            <a:r>
              <a:rPr lang="de-DE" sz="4000" dirty="0"/>
              <a:t> </a:t>
            </a:r>
            <a:r>
              <a:rPr lang="de-DE" sz="4000" dirty="0" smtClean="0"/>
              <a:t>  -	Armmodell basteln</a:t>
            </a:r>
          </a:p>
          <a:p>
            <a:r>
              <a:rPr lang="de-DE" sz="4000" dirty="0"/>
              <a:t> </a:t>
            </a:r>
            <a:r>
              <a:rPr lang="de-DE" sz="4000" dirty="0" smtClean="0"/>
              <a:t>  -	Fettfleckprobe auf Lebensmittel</a:t>
            </a:r>
          </a:p>
          <a:p>
            <a:r>
              <a:rPr lang="de-DE" sz="4000" dirty="0"/>
              <a:t> </a:t>
            </a:r>
            <a:r>
              <a:rPr lang="de-DE" sz="4000" dirty="0" smtClean="0"/>
              <a:t>  -	Atem- bzw. Pulsfrequenz messen</a:t>
            </a:r>
          </a:p>
          <a:p>
            <a:r>
              <a:rPr lang="de-DE" sz="4000" dirty="0"/>
              <a:t> </a:t>
            </a:r>
            <a:r>
              <a:rPr lang="de-DE" sz="4000" dirty="0" smtClean="0"/>
              <a:t>  -	aus Werte-Tabelle ein Diagramm </a:t>
            </a:r>
          </a:p>
          <a:p>
            <a:r>
              <a:rPr lang="de-DE" sz="4000" dirty="0"/>
              <a:t> </a:t>
            </a:r>
            <a:r>
              <a:rPr lang="de-DE" sz="4000" dirty="0" smtClean="0"/>
              <a:t>   	zeichnen usw. usf.</a:t>
            </a:r>
          </a:p>
        </p:txBody>
      </p:sp>
    </p:spTree>
    <p:extLst>
      <p:ext uri="{BB962C8B-B14F-4D97-AF65-F5344CB8AC3E}">
        <p14:creationId xmlns:p14="http://schemas.microsoft.com/office/powerpoint/2010/main" val="400071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684213" y="2636838"/>
            <a:ext cx="7772400" cy="1470025"/>
          </a:xfrm>
        </p:spPr>
        <p:txBody>
          <a:bodyPr>
            <a:normAutofit fontScale="90000"/>
          </a:bodyPr>
          <a:lstStyle/>
          <a:p>
            <a:pPr eaLnBrk="1" hangingPunct="1"/>
            <a:r>
              <a:rPr lang="de-DE" altLang="de-DE" sz="3200" b="1" u="sng" smtClean="0">
                <a:solidFill>
                  <a:srgbClr val="6600CC"/>
                </a:solidFill>
              </a:rPr>
              <a:t>Aufgabe</a:t>
            </a:r>
            <a:r>
              <a:rPr lang="de-DE" altLang="de-DE" sz="3200" b="1" smtClean="0">
                <a:solidFill>
                  <a:srgbClr val="6600CC"/>
                </a:solidFill>
              </a:rPr>
              <a:t>:	Bastle ein funktionierendes Modell eines Armes mit Beuger- und Strecker-Muskel</a:t>
            </a:r>
            <a:r>
              <a:rPr lang="de-DE" altLang="de-DE" sz="3200" smtClean="0">
                <a:solidFill>
                  <a:srgbClr val="6600CC"/>
                </a:solidFill>
              </a:rPr>
              <a:t/>
            </a:r>
            <a:br>
              <a:rPr lang="de-DE" altLang="de-DE" sz="3200" smtClean="0">
                <a:solidFill>
                  <a:srgbClr val="6600CC"/>
                </a:solidFill>
              </a:rPr>
            </a:br>
            <a:r>
              <a:rPr lang="de-DE" altLang="de-DE" sz="3200" smtClean="0">
                <a:solidFill>
                  <a:srgbClr val="6600CC"/>
                </a:solidFill>
              </a:rPr>
              <a:t/>
            </a:r>
            <a:br>
              <a:rPr lang="de-DE" altLang="de-DE" sz="3200" smtClean="0">
                <a:solidFill>
                  <a:srgbClr val="6600CC"/>
                </a:solidFill>
              </a:rPr>
            </a:br>
            <a:r>
              <a:rPr lang="de-DE" altLang="de-DE" sz="3200" smtClean="0">
                <a:solidFill>
                  <a:srgbClr val="6600CC"/>
                </a:solidFill>
              </a:rPr>
              <a:t>Oberarm und Unterarm sollen mit einem Gelenk miteinander verbunden sein.</a:t>
            </a:r>
            <a:br>
              <a:rPr lang="de-DE" altLang="de-DE" sz="3200" smtClean="0">
                <a:solidFill>
                  <a:srgbClr val="6600CC"/>
                </a:solidFill>
              </a:rPr>
            </a:br>
            <a:r>
              <a:rPr lang="de-DE" altLang="de-DE" sz="3200" smtClean="0">
                <a:solidFill>
                  <a:srgbClr val="6600CC"/>
                </a:solidFill>
              </a:rPr>
              <a:t>Durch Ziehen am Beuger soll sich der Unterarm heben.</a:t>
            </a:r>
            <a:br>
              <a:rPr lang="de-DE" altLang="de-DE" sz="3200" smtClean="0">
                <a:solidFill>
                  <a:srgbClr val="6600CC"/>
                </a:solidFill>
              </a:rPr>
            </a:br>
            <a:r>
              <a:rPr lang="de-DE" altLang="de-DE" sz="3200" smtClean="0">
                <a:solidFill>
                  <a:srgbClr val="6600CC"/>
                </a:solidFill>
              </a:rPr>
              <a:t>Durch Ziehen am Strecker soll sich der Unterarm senken.</a:t>
            </a:r>
            <a:br>
              <a:rPr lang="de-DE" altLang="de-DE" sz="3200" smtClean="0">
                <a:solidFill>
                  <a:srgbClr val="6600CC"/>
                </a:solidFill>
              </a:rPr>
            </a:br>
            <a:r>
              <a:rPr lang="de-DE" altLang="de-DE" sz="3200" smtClean="0">
                <a:solidFill>
                  <a:srgbClr val="6600CC"/>
                </a:solidFill>
              </a:rPr>
              <a:t>Ein Stopper soll dafür sorgen, dass der Arm nicht überstreckt wird</a:t>
            </a:r>
            <a:r>
              <a:rPr lang="de-DE" altLang="de-DE" sz="3200" smtClean="0"/>
              <a:t>.</a:t>
            </a:r>
          </a:p>
        </p:txBody>
      </p:sp>
      <p:sp>
        <p:nvSpPr>
          <p:cNvPr id="61443" name="Rectangle 5"/>
          <p:cNvSpPr>
            <a:spLocks noGrp="1" noChangeArrowheads="1"/>
          </p:cNvSpPr>
          <p:nvPr>
            <p:ph type="subTitle" idx="1"/>
          </p:nvPr>
        </p:nvSpPr>
        <p:spPr/>
        <p:txBody>
          <a:bodyPr/>
          <a:lstStyle/>
          <a:p>
            <a:pPr eaLnBrk="1" hangingPunct="1"/>
            <a:endParaRPr lang="de-DE" altLang="de-DE" smtClean="0"/>
          </a:p>
        </p:txBody>
      </p:sp>
    </p:spTree>
    <p:extLst>
      <p:ext uri="{BB962C8B-B14F-4D97-AF65-F5344CB8AC3E}">
        <p14:creationId xmlns:p14="http://schemas.microsoft.com/office/powerpoint/2010/main" val="429056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Bildschirmpräsentation (4:3)</PresentationFormat>
  <Paragraphs>436</Paragraphs>
  <Slides>106</Slides>
  <Notes>0</Notes>
  <HiddenSlides>0</HiddenSlides>
  <MMClips>0</MMClips>
  <ScaleCrop>false</ScaleCrop>
  <HeadingPairs>
    <vt:vector size="4" baseType="variant">
      <vt:variant>
        <vt:lpstr>Design</vt:lpstr>
      </vt:variant>
      <vt:variant>
        <vt:i4>1</vt:i4>
      </vt:variant>
      <vt:variant>
        <vt:lpstr>Folientitel</vt:lpstr>
      </vt:variant>
      <vt:variant>
        <vt:i4>106</vt:i4>
      </vt:variant>
    </vt:vector>
  </HeadingPairs>
  <TitlesOfParts>
    <vt:vector size="107"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Ablaufplan der Fortbildung</vt:lpstr>
      <vt:lpstr>Ablaufplan der Fortbildung</vt:lpstr>
      <vt:lpstr>Geschichte und Bedeutung von Naturwissenschaftlich Arbeiten</vt:lpstr>
      <vt:lpstr>Geschichte und Bedeutung von Naturwissenschaftlich Arbeiten</vt:lpstr>
      <vt:lpstr>Geschichte und Bedeutung von Naturwissenschaftlich Arbeiten</vt:lpstr>
      <vt:lpstr>Geschichte und Bedeutung von Naturwissenschaftlich Arbeiten</vt:lpstr>
      <vt:lpstr>Philosophie von NA:</vt:lpstr>
      <vt:lpstr>Philosophie von NA:</vt:lpstr>
      <vt:lpstr>PowerPoint-Präsentation</vt:lpstr>
      <vt:lpstr>PowerPoint-Präsentation</vt:lpstr>
      <vt:lpstr>PowerPoint-Präsentation</vt:lpstr>
      <vt:lpstr>PowerPoint-Präsentation</vt:lpstr>
      <vt:lpstr>Philosophie von NA:</vt:lpstr>
      <vt:lpstr>Philosophie von NA:</vt:lpstr>
      <vt:lpstr>Philosophie von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Prioritäten im NA-Unterricht:</vt:lpstr>
      <vt:lpstr>Prioritäten im NA-Unterricht:</vt:lpstr>
      <vt:lpstr>Prioritäten im NA-Unterricht:</vt:lpstr>
      <vt:lpstr>Prioritäten im NA-Unterricht:</vt:lpstr>
      <vt:lpstr>Prioritäten im NA-Unterricht:</vt:lpstr>
      <vt:lpstr>Prioritäten im NA-Unterricht:</vt:lpstr>
      <vt:lpstr>Prioritäten im NA-Unterricht:</vt:lpstr>
      <vt:lpstr>Prioritäten im NA-Unterricht:</vt:lpstr>
      <vt:lpstr>Hausaufgaben im NA-Unterricht:</vt:lpstr>
      <vt:lpstr>Hausaufgaben im NA-Unterricht:</vt:lpstr>
      <vt:lpstr>Aufgabe: Bastle ein funktionierendes Modell eines Armes mit Beuger- und Strecker-Muskel  Oberarm und Unterarm sollen mit einem Gelenk miteinander verbunden sein. Durch Ziehen am Beuger soll sich der Unterarm heben. Durch Ziehen am Strecker soll sich der Unterarm senken. Ein Stopper soll dafür sorgen, dass der Arm nicht überstreckt wird.</vt:lpstr>
      <vt:lpstr>PowerPoint-Präsentation</vt:lpstr>
      <vt:lpstr>PowerPoint-Präsentation</vt:lpstr>
      <vt:lpstr>Bewertung im NA-Unterricht:</vt:lpstr>
      <vt:lpstr>Bewertung im NA-Unterricht:</vt:lpstr>
      <vt:lpstr>Bewertung im NA-Unterricht:</vt:lpstr>
      <vt:lpstr>Bewertung im NA-Unterricht: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dc:creator>
  <cp:lastModifiedBy>Thomas</cp:lastModifiedBy>
  <cp:revision>71</cp:revision>
  <dcterms:created xsi:type="dcterms:W3CDTF">2019-06-16T05:30:39Z</dcterms:created>
  <dcterms:modified xsi:type="dcterms:W3CDTF">2019-06-25T17:46:37Z</dcterms:modified>
</cp:coreProperties>
</file>