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45" r:id="rId4"/>
    <p:sldId id="346" r:id="rId5"/>
    <p:sldId id="297" r:id="rId6"/>
    <p:sldId id="306" r:id="rId7"/>
    <p:sldId id="298" r:id="rId8"/>
    <p:sldId id="299" r:id="rId9"/>
    <p:sldId id="300" r:id="rId10"/>
    <p:sldId id="301" r:id="rId11"/>
    <p:sldId id="295" r:id="rId12"/>
    <p:sldId id="286" r:id="rId13"/>
    <p:sldId id="287" r:id="rId14"/>
    <p:sldId id="288" r:id="rId15"/>
    <p:sldId id="289" r:id="rId16"/>
    <p:sldId id="302" r:id="rId17"/>
    <p:sldId id="290" r:id="rId18"/>
    <p:sldId id="291" r:id="rId19"/>
    <p:sldId id="303" r:id="rId20"/>
    <p:sldId id="292" r:id="rId21"/>
    <p:sldId id="293" r:id="rId22"/>
    <p:sldId id="294" r:id="rId23"/>
    <p:sldId id="304" r:id="rId24"/>
    <p:sldId id="307" r:id="rId25"/>
    <p:sldId id="308" r:id="rId26"/>
    <p:sldId id="309" r:id="rId27"/>
    <p:sldId id="310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47" r:id="rId36"/>
    <p:sldId id="348" r:id="rId37"/>
    <p:sldId id="351" r:id="rId38"/>
    <p:sldId id="319" r:id="rId39"/>
    <p:sldId id="320" r:id="rId40"/>
    <p:sldId id="352" r:id="rId41"/>
    <p:sldId id="321" r:id="rId42"/>
    <p:sldId id="324" r:id="rId43"/>
    <p:sldId id="325" r:id="rId44"/>
    <p:sldId id="326" r:id="rId45"/>
    <p:sldId id="327" r:id="rId46"/>
    <p:sldId id="328" r:id="rId47"/>
    <p:sldId id="322" r:id="rId48"/>
    <p:sldId id="329" r:id="rId49"/>
    <p:sldId id="330" r:id="rId50"/>
    <p:sldId id="331" r:id="rId51"/>
    <p:sldId id="349" r:id="rId52"/>
    <p:sldId id="350" r:id="rId53"/>
    <p:sldId id="332" r:id="rId54"/>
    <p:sldId id="333" r:id="rId55"/>
    <p:sldId id="334" r:id="rId56"/>
    <p:sldId id="353" r:id="rId57"/>
    <p:sldId id="335" r:id="rId58"/>
    <p:sldId id="336" r:id="rId59"/>
    <p:sldId id="337" r:id="rId60"/>
    <p:sldId id="338" r:id="rId61"/>
    <p:sldId id="339" r:id="rId62"/>
    <p:sldId id="340" r:id="rId63"/>
    <p:sldId id="341" r:id="rId64"/>
    <p:sldId id="342" r:id="rId65"/>
    <p:sldId id="343" r:id="rId66"/>
    <p:sldId id="344" r:id="rId6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66CCFF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B0D2-8E7E-4339-9421-28CB036A8629}" type="datetimeFigureOut">
              <a:rPr lang="de-DE" smtClean="0"/>
              <a:t>25.06.2019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F5F-855E-4426-81B2-CC92D92779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379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B0D2-8E7E-4339-9421-28CB036A8629}" type="datetimeFigureOut">
              <a:rPr lang="de-DE" smtClean="0"/>
              <a:t>25.06.2019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F5F-855E-4426-81B2-CC92D92779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291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B0D2-8E7E-4339-9421-28CB036A8629}" type="datetimeFigureOut">
              <a:rPr lang="de-DE" smtClean="0"/>
              <a:t>25.06.2019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F5F-855E-4426-81B2-CC92D92779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34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B0D2-8E7E-4339-9421-28CB036A8629}" type="datetimeFigureOut">
              <a:rPr lang="de-DE" smtClean="0"/>
              <a:t>25.06.2019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F5F-855E-4426-81B2-CC92D92779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81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B0D2-8E7E-4339-9421-28CB036A8629}" type="datetimeFigureOut">
              <a:rPr lang="de-DE" smtClean="0"/>
              <a:t>25.06.2019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F5F-855E-4426-81B2-CC92D92779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59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B0D2-8E7E-4339-9421-28CB036A8629}" type="datetimeFigureOut">
              <a:rPr lang="de-DE" smtClean="0"/>
              <a:t>25.06.2019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F5F-855E-4426-81B2-CC92D92779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804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B0D2-8E7E-4339-9421-28CB036A8629}" type="datetimeFigureOut">
              <a:rPr lang="de-DE" smtClean="0"/>
              <a:t>25.06.2019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F5F-855E-4426-81B2-CC92D92779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454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B0D2-8E7E-4339-9421-28CB036A8629}" type="datetimeFigureOut">
              <a:rPr lang="de-DE" smtClean="0"/>
              <a:t>25.06.2019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F5F-855E-4426-81B2-CC92D92779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73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B0D2-8E7E-4339-9421-28CB036A8629}" type="datetimeFigureOut">
              <a:rPr lang="de-DE" smtClean="0"/>
              <a:t>25.06.2019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F5F-855E-4426-81B2-CC92D92779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89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B0D2-8E7E-4339-9421-28CB036A8629}" type="datetimeFigureOut">
              <a:rPr lang="de-DE" smtClean="0"/>
              <a:t>25.06.2019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F5F-855E-4426-81B2-CC92D92779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86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B0D2-8E7E-4339-9421-28CB036A8629}" type="datetimeFigureOut">
              <a:rPr lang="de-DE" smtClean="0"/>
              <a:t>25.06.2019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2DF5F-855E-4426-81B2-CC92D92779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27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4B0D2-8E7E-4339-9421-28CB036A8629}" type="datetimeFigureOut">
              <a:rPr lang="de-DE" smtClean="0"/>
              <a:t>25.06.2019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2DF5F-855E-4426-81B2-CC92D92779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110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jpe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424936" cy="468052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de-DE" altLang="de-DE" sz="6600" b="1" dirty="0" err="1" smtClean="0">
                <a:solidFill>
                  <a:schemeClr val="tx1"/>
                </a:solidFill>
              </a:rPr>
              <a:t>Naturwissenschaftli-ches</a:t>
            </a:r>
            <a:r>
              <a:rPr lang="de-DE" altLang="de-DE" sz="6600" b="1" dirty="0" smtClean="0">
                <a:solidFill>
                  <a:schemeClr val="tx1"/>
                </a:solidFill>
              </a:rPr>
              <a:t> Arbeiten in Jgst.5</a:t>
            </a:r>
          </a:p>
          <a:p>
            <a:endParaRPr lang="de-DE" sz="2800" b="1" dirty="0" smtClean="0">
              <a:solidFill>
                <a:schemeClr val="tx1"/>
              </a:solidFill>
            </a:endParaRPr>
          </a:p>
          <a:p>
            <a:endParaRPr lang="de-DE" sz="2800" b="1" dirty="0">
              <a:solidFill>
                <a:schemeClr val="tx1"/>
              </a:solidFill>
            </a:endParaRPr>
          </a:p>
          <a:p>
            <a:endParaRPr lang="de-DE" sz="2800" b="1" dirty="0" smtClean="0">
              <a:solidFill>
                <a:schemeClr val="tx1"/>
              </a:solidFill>
            </a:endParaRPr>
          </a:p>
          <a:p>
            <a:endParaRPr lang="de-DE" sz="2800" b="1" dirty="0" smtClean="0">
              <a:solidFill>
                <a:schemeClr val="tx1"/>
              </a:solidFill>
            </a:endParaRPr>
          </a:p>
          <a:p>
            <a:r>
              <a:rPr lang="de-DE" sz="2800" b="1" dirty="0" smtClean="0">
                <a:solidFill>
                  <a:schemeClr val="tx1"/>
                </a:solidFill>
              </a:rPr>
              <a:t>Thomas Nickl, 2019</a:t>
            </a:r>
            <a:endParaRPr lang="de-DE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8929"/>
            <a:ext cx="2520280" cy="137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11560" y="4077072"/>
            <a:ext cx="7776864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Teil 3:</a:t>
            </a:r>
          </a:p>
          <a:p>
            <a:r>
              <a:rPr lang="de-DE" sz="4000" b="1" dirty="0" smtClean="0"/>
              <a:t>Nachweise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14805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Fettfleck-Probe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 fontScale="47500" lnSpcReduction="20000"/>
          </a:bodyPr>
          <a:lstStyle/>
          <a:p>
            <a:pPr marL="0" indent="0" eaLnBrk="1" hangingPunct="1">
              <a:buNone/>
            </a:pPr>
            <a:r>
              <a:rPr lang="de-DE" altLang="de-DE" sz="7300" b="1" dirty="0" smtClean="0"/>
              <a:t>Nachweis von Fett</a:t>
            </a:r>
          </a:p>
          <a:p>
            <a:pPr eaLnBrk="1" hangingPunct="1">
              <a:buFontTx/>
              <a:buNone/>
            </a:pP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9552" y="5085184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</a:pPr>
            <a:r>
              <a:rPr lang="de-DE" altLang="de-DE" sz="3600" dirty="0" smtClean="0"/>
              <a:t>Während der </a:t>
            </a:r>
            <a:r>
              <a:rPr lang="de-DE" altLang="de-DE" sz="3600" dirty="0" err="1" smtClean="0"/>
              <a:t>Trockungszeit</a:t>
            </a:r>
            <a:r>
              <a:rPr lang="de-DE" altLang="de-DE" sz="3600" dirty="0" smtClean="0"/>
              <a:t> die Iod-Stärke-Probe erarbeiten.	</a:t>
            </a:r>
            <a:endParaRPr lang="de-DE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5"/>
            <a:ext cx="4104456" cy="265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4132190" cy="265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0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Iod-Stärke-Probe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 fontScale="47500" lnSpcReduction="20000"/>
          </a:bodyPr>
          <a:lstStyle/>
          <a:p>
            <a:pPr marL="0" indent="0" eaLnBrk="1" hangingPunct="1">
              <a:buNone/>
            </a:pPr>
            <a:r>
              <a:rPr lang="de-DE" altLang="de-DE" sz="7300" b="1" dirty="0" smtClean="0"/>
              <a:t>Nachweis von Stärke</a:t>
            </a:r>
          </a:p>
          <a:p>
            <a:pPr eaLnBrk="1" hangingPunct="1">
              <a:buFontTx/>
              <a:buNone/>
            </a:pP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9552" y="2492896"/>
            <a:ext cx="835292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altLang="de-DE" sz="3600" dirty="0" smtClean="0"/>
              <a:t>1 	Zucker-Lösung</a:t>
            </a:r>
            <a:r>
              <a:rPr lang="de-DE" altLang="de-DE" sz="3600" dirty="0"/>
              <a:t>		</a:t>
            </a:r>
            <a:r>
              <a:rPr lang="de-DE" altLang="de-DE" sz="3600" dirty="0" smtClean="0"/>
              <a:t>   </a:t>
            </a:r>
            <a:endParaRPr lang="de-DE" altLang="de-DE" sz="36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altLang="de-DE" sz="3600" dirty="0" smtClean="0"/>
              <a:t>2 	Kochsalz-Lösung</a:t>
            </a:r>
            <a:r>
              <a:rPr lang="de-DE" altLang="de-DE" sz="3600" dirty="0"/>
              <a:t>		</a:t>
            </a:r>
            <a:r>
              <a:rPr lang="de-DE" altLang="de-DE" sz="3600" dirty="0" smtClean="0"/>
              <a:t>   </a:t>
            </a:r>
            <a:endParaRPr lang="de-DE" altLang="de-DE" sz="36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altLang="de-DE" sz="3600" dirty="0" smtClean="0"/>
              <a:t>3 	Wasser</a:t>
            </a:r>
            <a:endParaRPr lang="de-DE" altLang="de-DE" sz="36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altLang="de-DE" sz="3600" dirty="0" smtClean="0"/>
              <a:t>4 	Stärke-Lösung</a:t>
            </a:r>
            <a:endParaRPr lang="de-DE" altLang="de-DE" sz="36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4340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Iod-Stärke-Probe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 fontScale="47500" lnSpcReduction="20000"/>
          </a:bodyPr>
          <a:lstStyle/>
          <a:p>
            <a:pPr marL="0" indent="0" eaLnBrk="1" hangingPunct="1">
              <a:buNone/>
            </a:pPr>
            <a:r>
              <a:rPr lang="de-DE" altLang="de-DE" sz="7300" b="1" dirty="0" smtClean="0"/>
              <a:t>Nachweis von Stärke</a:t>
            </a:r>
          </a:p>
          <a:p>
            <a:pPr eaLnBrk="1" hangingPunct="1">
              <a:buFontTx/>
              <a:buNone/>
            </a:pP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9552" y="2492896"/>
            <a:ext cx="83529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de-DE" altLang="de-DE" sz="3600" dirty="0" smtClean="0"/>
              <a:t>1 	Zucker-Lösung</a:t>
            </a:r>
            <a:r>
              <a:rPr lang="de-DE" altLang="de-DE" sz="3600" dirty="0"/>
              <a:t>		</a:t>
            </a:r>
            <a:r>
              <a:rPr lang="de-DE" altLang="de-DE" sz="3600" dirty="0" smtClean="0"/>
              <a:t>   </a:t>
            </a:r>
            <a:endParaRPr lang="de-DE" altLang="de-DE" sz="3600" dirty="0"/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de-DE" altLang="de-DE" sz="3600" dirty="0" smtClean="0"/>
              <a:t>2 	Kochsalz-Lösung</a:t>
            </a:r>
            <a:r>
              <a:rPr lang="de-DE" altLang="de-DE" sz="3600" dirty="0"/>
              <a:t>		</a:t>
            </a:r>
            <a:r>
              <a:rPr lang="de-DE" altLang="de-DE" sz="3600" dirty="0" smtClean="0"/>
              <a:t>   </a:t>
            </a:r>
            <a:endParaRPr lang="de-DE" altLang="de-DE" sz="36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altLang="de-DE" sz="3600" dirty="0" smtClean="0"/>
              <a:t>3	Wasser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altLang="de-DE" sz="3600" dirty="0" smtClean="0"/>
              <a:t>4	Stärke-Lösung</a:t>
            </a:r>
            <a:endParaRPr lang="de-DE" altLang="de-DE" sz="3600" dirty="0"/>
          </a:p>
          <a:p>
            <a:pPr algn="ctr">
              <a:spcAft>
                <a:spcPts val="1200"/>
              </a:spcAft>
            </a:pPr>
            <a:r>
              <a:rPr lang="de-DE" sz="3600" b="1" dirty="0" smtClean="0">
                <a:solidFill>
                  <a:srgbClr val="FF0000"/>
                </a:solidFill>
              </a:rPr>
              <a:t>Die Schüler müssen unbedingt die richtige </a:t>
            </a:r>
            <a:r>
              <a:rPr lang="de-DE" sz="3600" b="1" dirty="0">
                <a:solidFill>
                  <a:srgbClr val="FF0000"/>
                </a:solidFill>
              </a:rPr>
              <a:t>Reihenfolge einhalten!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altLang="de-DE" sz="36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5203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Iod-Stärke-Probe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 fontScale="47500" lnSpcReduction="20000"/>
          </a:bodyPr>
          <a:lstStyle/>
          <a:p>
            <a:pPr marL="0" indent="0" eaLnBrk="1" hangingPunct="1">
              <a:buNone/>
            </a:pPr>
            <a:r>
              <a:rPr lang="de-DE" altLang="de-DE" sz="7300" b="1" dirty="0" smtClean="0"/>
              <a:t>Nachweis von Stärke</a:t>
            </a:r>
          </a:p>
          <a:p>
            <a:pPr eaLnBrk="1" hangingPunct="1">
              <a:buFontTx/>
              <a:buNone/>
            </a:pP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9552" y="2492896"/>
            <a:ext cx="8352928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de-DE" altLang="de-DE" sz="3600" dirty="0" smtClean="0"/>
              <a:t>1 	Zucker-Lösung</a:t>
            </a:r>
            <a:r>
              <a:rPr lang="de-DE" altLang="de-DE" sz="3600" dirty="0"/>
              <a:t>		</a:t>
            </a:r>
            <a:r>
              <a:rPr lang="de-DE" altLang="de-DE" sz="3600" dirty="0" smtClean="0"/>
              <a:t>   </a:t>
            </a:r>
            <a:endParaRPr lang="de-DE" altLang="de-DE" sz="3600" dirty="0"/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de-DE" altLang="de-DE" sz="3600" dirty="0" smtClean="0"/>
              <a:t>2 	Kochsalz-Lösung</a:t>
            </a:r>
            <a:r>
              <a:rPr lang="de-DE" altLang="de-DE" sz="3600" dirty="0"/>
              <a:t>		</a:t>
            </a:r>
            <a:r>
              <a:rPr lang="de-DE" altLang="de-DE" sz="3600" dirty="0" smtClean="0"/>
              <a:t>   </a:t>
            </a:r>
            <a:endParaRPr lang="de-DE" altLang="de-DE" sz="3600" dirty="0"/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de-DE" altLang="de-DE" sz="3600" dirty="0" smtClean="0"/>
              <a:t>3 	Wasser</a:t>
            </a:r>
            <a:endParaRPr lang="de-DE" altLang="de-DE" sz="3600" dirty="0"/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de-DE" altLang="de-DE" sz="3600" dirty="0" smtClean="0"/>
              <a:t>4	Stärke-Lösung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altLang="de-DE" sz="3600" dirty="0"/>
          </a:p>
          <a:p>
            <a:endParaRPr lang="de-DE" sz="2800" dirty="0"/>
          </a:p>
        </p:txBody>
      </p:sp>
      <p:sp>
        <p:nvSpPr>
          <p:cNvPr id="3" name="Rechteck 2"/>
          <p:cNvSpPr/>
          <p:nvPr/>
        </p:nvSpPr>
        <p:spPr>
          <a:xfrm>
            <a:off x="5155746" y="2531806"/>
            <a:ext cx="3520710" cy="193899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de-DE" sz="4000" dirty="0">
                <a:solidFill>
                  <a:srgbClr val="0000FF"/>
                </a:solidFill>
              </a:rPr>
              <a:t>3 Tropfen Iod-Lösung </a:t>
            </a:r>
            <a:r>
              <a:rPr lang="de-DE" sz="4000" dirty="0" smtClean="0">
                <a:solidFill>
                  <a:srgbClr val="0000FF"/>
                </a:solidFill>
              </a:rPr>
              <a:t>zugeben</a:t>
            </a:r>
          </a:p>
          <a:p>
            <a:endParaRPr lang="de-DE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9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Iod-Stärke-Probe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 fontScale="47500" lnSpcReduction="20000"/>
          </a:bodyPr>
          <a:lstStyle/>
          <a:p>
            <a:pPr marL="0" indent="0" eaLnBrk="1" hangingPunct="1">
              <a:buNone/>
            </a:pPr>
            <a:r>
              <a:rPr lang="de-DE" altLang="de-DE" sz="7300" b="1" dirty="0" smtClean="0"/>
              <a:t>Nachweis von Stärke</a:t>
            </a:r>
          </a:p>
          <a:p>
            <a:pPr eaLnBrk="1" hangingPunct="1">
              <a:buFontTx/>
              <a:buNone/>
            </a:pP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9552" y="2492896"/>
            <a:ext cx="83529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altLang="de-DE" sz="3600" dirty="0"/>
              <a:t>1 	Zucker-Lösung		</a:t>
            </a:r>
            <a:endParaRPr lang="de-DE" altLang="de-DE" sz="3600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altLang="de-DE" sz="3600" dirty="0"/>
              <a:t>2	Kochsalz-</a:t>
            </a:r>
            <a:r>
              <a:rPr lang="de-DE" altLang="de-DE" sz="3600" dirty="0" err="1"/>
              <a:t>Lösg</a:t>
            </a:r>
            <a:r>
              <a:rPr lang="de-DE" altLang="de-DE" sz="3600" dirty="0"/>
              <a:t>.		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altLang="de-DE" sz="3600" dirty="0"/>
              <a:t>3	</a:t>
            </a:r>
            <a:r>
              <a:rPr lang="de-DE" altLang="de-DE" sz="3600" dirty="0" smtClean="0"/>
              <a:t>Wasser</a:t>
            </a:r>
            <a:r>
              <a:rPr lang="de-DE" altLang="de-DE" sz="3600" dirty="0"/>
              <a:t>		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altLang="de-DE" sz="3600" dirty="0" smtClean="0"/>
              <a:t>4	Stärke-Lösung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altLang="de-DE" sz="3600" dirty="0"/>
          </a:p>
          <a:p>
            <a:endParaRPr lang="de-DE" sz="2800" dirty="0"/>
          </a:p>
        </p:txBody>
      </p:sp>
      <p:sp>
        <p:nvSpPr>
          <p:cNvPr id="3" name="Rechteck 2"/>
          <p:cNvSpPr/>
          <p:nvPr/>
        </p:nvSpPr>
        <p:spPr>
          <a:xfrm>
            <a:off x="5155746" y="2531806"/>
            <a:ext cx="3520710" cy="193899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de-DE" sz="4000" dirty="0">
                <a:solidFill>
                  <a:srgbClr val="0000FF"/>
                </a:solidFill>
              </a:rPr>
              <a:t>3 Tropfen Iod-Lösung zugeben und mischen</a:t>
            </a:r>
          </a:p>
        </p:txBody>
      </p:sp>
    </p:spTree>
    <p:extLst>
      <p:ext uri="{BB962C8B-B14F-4D97-AF65-F5344CB8AC3E}">
        <p14:creationId xmlns:p14="http://schemas.microsoft.com/office/powerpoint/2010/main" val="389456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Iod-Stärke-Probe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 fontScale="47500" lnSpcReduction="20000"/>
          </a:bodyPr>
          <a:lstStyle/>
          <a:p>
            <a:pPr marL="0" indent="0" eaLnBrk="1" hangingPunct="1">
              <a:buNone/>
            </a:pPr>
            <a:r>
              <a:rPr lang="de-DE" altLang="de-DE" sz="7300" b="1" dirty="0" smtClean="0"/>
              <a:t>Nachweis von Stärke</a:t>
            </a:r>
          </a:p>
          <a:p>
            <a:pPr eaLnBrk="1" hangingPunct="1">
              <a:buFontTx/>
              <a:buNone/>
            </a:pP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54422" y="2492896"/>
            <a:ext cx="83529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de-DE" altLang="de-DE" sz="3600" dirty="0" smtClean="0"/>
              <a:t>1 </a:t>
            </a:r>
            <a:r>
              <a:rPr lang="de-DE" altLang="de-DE" sz="3600" dirty="0"/>
              <a:t>	</a:t>
            </a:r>
            <a:r>
              <a:rPr lang="de-DE" altLang="de-DE" sz="3600" dirty="0" smtClean="0"/>
              <a:t>Zucker-Lösung</a:t>
            </a:r>
            <a:r>
              <a:rPr lang="de-DE" altLang="de-DE" sz="3600" dirty="0"/>
              <a:t>		</a:t>
            </a:r>
            <a:endParaRPr lang="de-DE" altLang="de-DE" sz="3600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altLang="de-DE" sz="3600" dirty="0" smtClean="0"/>
              <a:t>2	Kochsalz-</a:t>
            </a:r>
            <a:r>
              <a:rPr lang="de-DE" altLang="de-DE" sz="3600" dirty="0" err="1" smtClean="0"/>
              <a:t>Lösg</a:t>
            </a:r>
            <a:r>
              <a:rPr lang="de-DE" altLang="de-DE" sz="3600" dirty="0" smtClean="0"/>
              <a:t>.	</a:t>
            </a:r>
            <a:r>
              <a:rPr lang="de-DE" altLang="de-DE" sz="3600" dirty="0"/>
              <a:t>	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altLang="de-DE" sz="3600" dirty="0" smtClean="0"/>
              <a:t>3	Wasser		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altLang="de-DE" sz="3600" dirty="0" smtClean="0"/>
              <a:t>4	Stärke-Lösung			</a:t>
            </a:r>
            <a:endParaRPr lang="de-DE" altLang="de-DE" sz="3600" dirty="0" smtClean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altLang="de-DE" sz="3600" dirty="0"/>
          </a:p>
          <a:p>
            <a:endParaRPr lang="de-DE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08920"/>
            <a:ext cx="4499545" cy="307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4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Iod-Stärke-Probe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 fontScale="47500" lnSpcReduction="20000"/>
          </a:bodyPr>
          <a:lstStyle/>
          <a:p>
            <a:pPr marL="0" indent="0" eaLnBrk="1" hangingPunct="1">
              <a:buNone/>
            </a:pPr>
            <a:r>
              <a:rPr lang="de-DE" altLang="de-DE" sz="7300" b="1" dirty="0" smtClean="0"/>
              <a:t>Nachweis von Stärke</a:t>
            </a:r>
          </a:p>
          <a:p>
            <a:pPr eaLnBrk="1" hangingPunct="1">
              <a:buFontTx/>
              <a:buNone/>
            </a:pP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54422" y="2492896"/>
            <a:ext cx="83529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de-DE" altLang="de-DE" sz="3600" dirty="0" smtClean="0"/>
              <a:t>1 </a:t>
            </a:r>
            <a:r>
              <a:rPr lang="de-DE" altLang="de-DE" sz="3600" dirty="0"/>
              <a:t>	</a:t>
            </a:r>
            <a:r>
              <a:rPr lang="de-DE" altLang="de-DE" sz="3600" dirty="0" smtClean="0"/>
              <a:t>Zucker-Lösung</a:t>
            </a:r>
            <a:r>
              <a:rPr lang="de-DE" altLang="de-DE" sz="3600" dirty="0"/>
              <a:t>		</a:t>
            </a:r>
            <a:r>
              <a:rPr lang="de-DE" altLang="de-DE" sz="3600" dirty="0" smtClean="0">
                <a:solidFill>
                  <a:srgbClr val="0000FF"/>
                </a:solidFill>
              </a:rPr>
              <a:t>gelblich   </a:t>
            </a:r>
            <a:endParaRPr lang="de-DE" altLang="de-DE" sz="3600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altLang="de-DE" sz="3600" dirty="0" smtClean="0"/>
              <a:t>2	Kochsalz-Lösung	</a:t>
            </a:r>
            <a:r>
              <a:rPr lang="de-DE" altLang="de-DE" sz="3600" dirty="0" smtClean="0">
                <a:solidFill>
                  <a:srgbClr val="0000FF"/>
                </a:solidFill>
              </a:rPr>
              <a:t>gelblich</a:t>
            </a:r>
            <a:r>
              <a:rPr lang="de-DE" altLang="de-DE" sz="3600" dirty="0"/>
              <a:t>	</a:t>
            </a:r>
            <a:endParaRPr lang="de-DE" altLang="de-DE" sz="3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altLang="de-DE" sz="3600" dirty="0" smtClean="0"/>
              <a:t>3	Wasser			</a:t>
            </a:r>
            <a:r>
              <a:rPr lang="de-DE" altLang="de-DE" sz="3600" dirty="0" smtClean="0">
                <a:solidFill>
                  <a:srgbClr val="0000FF"/>
                </a:solidFill>
              </a:rPr>
              <a:t>gelblich</a:t>
            </a:r>
            <a:endParaRPr lang="de-DE" altLang="de-DE" sz="3600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altLang="de-DE" sz="3600" dirty="0" smtClean="0"/>
              <a:t>4	Stärke-Lösung		</a:t>
            </a:r>
            <a:r>
              <a:rPr lang="de-DE" altLang="de-DE" sz="3600" dirty="0" smtClean="0">
                <a:solidFill>
                  <a:srgbClr val="0000FF"/>
                </a:solidFill>
              </a:rPr>
              <a:t>tiefblau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de-DE" altLang="de-DE" sz="36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345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Iod-Stärke-Probe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 fontScale="47500" lnSpcReduction="20000"/>
          </a:bodyPr>
          <a:lstStyle/>
          <a:p>
            <a:pPr marL="0" indent="0" eaLnBrk="1" hangingPunct="1">
              <a:buNone/>
            </a:pPr>
            <a:r>
              <a:rPr lang="de-DE" altLang="de-DE" sz="7300" b="1" dirty="0" smtClean="0"/>
              <a:t>Nachweis von Stärke</a:t>
            </a:r>
          </a:p>
          <a:p>
            <a:pPr eaLnBrk="1" hangingPunct="1">
              <a:buFontTx/>
              <a:buNone/>
            </a:pP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9552" y="249289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altLang="de-DE" sz="4000" b="1" dirty="0">
                <a:solidFill>
                  <a:srgbClr val="FF0000"/>
                </a:solidFill>
              </a:rPr>
              <a:t>Merksatz</a:t>
            </a:r>
            <a:r>
              <a:rPr lang="de-DE" altLang="de-DE" sz="4000" b="1" dirty="0" smtClean="0">
                <a:solidFill>
                  <a:srgbClr val="FF0000"/>
                </a:solidFill>
              </a:rPr>
              <a:t>:</a:t>
            </a:r>
            <a:endParaRPr lang="de-DE" altLang="de-DE" sz="4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259632" y="2891839"/>
            <a:ext cx="79208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 smtClean="0">
              <a:solidFill>
                <a:srgbClr val="FF0000"/>
              </a:solidFill>
            </a:endParaRPr>
          </a:p>
          <a:p>
            <a:r>
              <a:rPr lang="de-DE" sz="3200" b="1" dirty="0" smtClean="0">
                <a:solidFill>
                  <a:srgbClr val="FF0000"/>
                </a:solidFill>
              </a:rPr>
              <a:t>Wenn</a:t>
            </a:r>
            <a:r>
              <a:rPr lang="de-DE" sz="3200" dirty="0" smtClean="0"/>
              <a:t> man zu einem Stoff Iod-Lösung gibt und </a:t>
            </a:r>
          </a:p>
          <a:p>
            <a:endParaRPr lang="de-DE" sz="3200" dirty="0" smtClean="0"/>
          </a:p>
          <a:p>
            <a:r>
              <a:rPr lang="de-DE" sz="3200" b="1" dirty="0" smtClean="0">
                <a:solidFill>
                  <a:srgbClr val="FF0000"/>
                </a:solidFill>
              </a:rPr>
              <a:t>wenn</a:t>
            </a:r>
            <a:r>
              <a:rPr lang="de-DE" sz="3200" dirty="0" smtClean="0"/>
              <a:t> er sich blau färbt, </a:t>
            </a:r>
          </a:p>
          <a:p>
            <a:endParaRPr lang="de-DE" sz="3200" dirty="0" smtClean="0"/>
          </a:p>
          <a:p>
            <a:r>
              <a:rPr lang="de-DE" sz="3200" b="1" dirty="0" smtClean="0">
                <a:solidFill>
                  <a:srgbClr val="FF0000"/>
                </a:solidFill>
              </a:rPr>
              <a:t>dann</a:t>
            </a:r>
            <a:r>
              <a:rPr lang="de-DE" sz="3200" dirty="0" smtClean="0"/>
              <a:t> ist in dem Stoff Stärke enthalten.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99243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Iod-Stärke-Probe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 fontScale="47500" lnSpcReduction="20000"/>
          </a:bodyPr>
          <a:lstStyle/>
          <a:p>
            <a:pPr marL="0" indent="0" eaLnBrk="1" hangingPunct="1">
              <a:buNone/>
            </a:pPr>
            <a:r>
              <a:rPr lang="de-DE" altLang="de-DE" sz="7300" b="1" dirty="0" smtClean="0"/>
              <a:t>Nachweis von Stärke</a:t>
            </a:r>
          </a:p>
          <a:p>
            <a:pPr eaLnBrk="1" hangingPunct="1">
              <a:buFontTx/>
              <a:buNone/>
            </a:pP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9552" y="249289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altLang="de-DE" sz="4000" b="1" dirty="0">
                <a:solidFill>
                  <a:srgbClr val="FF0000"/>
                </a:solidFill>
              </a:rPr>
              <a:t>Merksatz</a:t>
            </a:r>
            <a:r>
              <a:rPr lang="de-DE" altLang="de-DE" sz="4000" b="1" dirty="0" smtClean="0">
                <a:solidFill>
                  <a:srgbClr val="FF0000"/>
                </a:solidFill>
              </a:rPr>
              <a:t>:</a:t>
            </a:r>
            <a:endParaRPr lang="de-DE" altLang="de-DE" sz="4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259632" y="2891839"/>
            <a:ext cx="79208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 smtClean="0">
              <a:solidFill>
                <a:srgbClr val="FF0000"/>
              </a:solidFill>
            </a:endParaRPr>
          </a:p>
          <a:p>
            <a:r>
              <a:rPr lang="de-DE" sz="3200" b="1" dirty="0" smtClean="0">
                <a:solidFill>
                  <a:srgbClr val="FF0000"/>
                </a:solidFill>
              </a:rPr>
              <a:t>Wenn</a:t>
            </a:r>
            <a:r>
              <a:rPr lang="de-DE" sz="3200" dirty="0" smtClean="0"/>
              <a:t> man zu einem Stoff Iod-Lösung gibt und </a:t>
            </a:r>
          </a:p>
          <a:p>
            <a:endParaRPr lang="de-DE" sz="3200" dirty="0" smtClean="0"/>
          </a:p>
          <a:p>
            <a:r>
              <a:rPr lang="de-DE" sz="3200" b="1" dirty="0" smtClean="0">
                <a:solidFill>
                  <a:srgbClr val="FF0000"/>
                </a:solidFill>
              </a:rPr>
              <a:t>wenn</a:t>
            </a:r>
            <a:r>
              <a:rPr lang="de-DE" sz="3200" dirty="0" smtClean="0"/>
              <a:t> er sich blau färbt, </a:t>
            </a:r>
          </a:p>
          <a:p>
            <a:endParaRPr lang="de-DE" sz="3200" dirty="0" smtClean="0"/>
          </a:p>
          <a:p>
            <a:r>
              <a:rPr lang="de-DE" sz="3200" b="1" dirty="0" smtClean="0">
                <a:solidFill>
                  <a:srgbClr val="FF0000"/>
                </a:solidFill>
              </a:rPr>
              <a:t>dann</a:t>
            </a:r>
            <a:r>
              <a:rPr lang="de-DE" sz="3200" dirty="0" smtClean="0"/>
              <a:t> ist in dem Stoff Stärke enthalten.</a:t>
            </a:r>
            <a:endParaRPr lang="de-DE" sz="3200" dirty="0"/>
          </a:p>
        </p:txBody>
      </p:sp>
      <p:sp>
        <p:nvSpPr>
          <p:cNvPr id="2" name="Textfeld 1"/>
          <p:cNvSpPr txBox="1"/>
          <p:nvPr/>
        </p:nvSpPr>
        <p:spPr>
          <a:xfrm>
            <a:off x="323528" y="3322727"/>
            <a:ext cx="936104" cy="255454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VA:</a:t>
            </a:r>
          </a:p>
          <a:p>
            <a:pPr algn="ctr"/>
            <a:endParaRPr lang="de-DE" sz="3200" b="1" dirty="0">
              <a:solidFill>
                <a:srgbClr val="0000FF"/>
              </a:solidFill>
            </a:endParaRP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B:</a:t>
            </a:r>
          </a:p>
          <a:p>
            <a:pPr algn="ctr"/>
            <a:endParaRPr lang="de-DE" sz="3200" b="1" dirty="0">
              <a:solidFill>
                <a:srgbClr val="0000FF"/>
              </a:solidFill>
            </a:endParaRP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E:</a:t>
            </a:r>
          </a:p>
        </p:txBody>
      </p:sp>
    </p:spTree>
    <p:extLst>
      <p:ext uri="{BB962C8B-B14F-4D97-AF65-F5344CB8AC3E}">
        <p14:creationId xmlns:p14="http://schemas.microsoft.com/office/powerpoint/2010/main" val="74660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Fettfleck-Probe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246638"/>
          </a:xfrm>
        </p:spPr>
        <p:txBody>
          <a:bodyPr>
            <a:normAutofit fontScale="47500" lnSpcReduction="20000"/>
          </a:bodyPr>
          <a:lstStyle/>
          <a:p>
            <a:pPr marL="0" indent="0" eaLnBrk="1" hangingPunct="1">
              <a:buNone/>
            </a:pPr>
            <a:r>
              <a:rPr lang="de-DE" altLang="de-DE" sz="7300" b="1" dirty="0" smtClean="0"/>
              <a:t>Nachweis von Fett </a:t>
            </a:r>
            <a:r>
              <a:rPr lang="de-DE" altLang="de-DE" sz="7300" dirty="0" smtClean="0"/>
              <a:t>analog</a:t>
            </a:r>
            <a:r>
              <a:rPr lang="de-DE" altLang="de-DE" sz="7300" b="1" dirty="0" smtClean="0"/>
              <a:t> </a:t>
            </a:r>
            <a:r>
              <a:rPr lang="de-DE" altLang="de-DE" sz="7300" dirty="0" smtClean="0"/>
              <a:t>formulieren lassen als Übung:</a:t>
            </a:r>
            <a:endParaRPr lang="de-DE" altLang="de-DE" sz="7300" b="1" dirty="0" smtClean="0"/>
          </a:p>
          <a:p>
            <a:pPr eaLnBrk="1" hangingPunct="1">
              <a:buFontTx/>
              <a:buNone/>
            </a:pP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9552" y="249289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altLang="de-DE" sz="4000" b="1" dirty="0">
                <a:solidFill>
                  <a:srgbClr val="FF0000"/>
                </a:solidFill>
              </a:rPr>
              <a:t>Merksatz</a:t>
            </a:r>
            <a:r>
              <a:rPr lang="de-DE" altLang="de-DE" sz="4000" b="1" dirty="0" smtClean="0">
                <a:solidFill>
                  <a:srgbClr val="FF0000"/>
                </a:solidFill>
              </a:rPr>
              <a:t>:</a:t>
            </a:r>
            <a:endParaRPr lang="de-DE" altLang="de-DE" sz="4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259632" y="2891839"/>
            <a:ext cx="79208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 smtClean="0">
              <a:solidFill>
                <a:srgbClr val="FF0000"/>
              </a:solidFill>
            </a:endParaRPr>
          </a:p>
          <a:p>
            <a:r>
              <a:rPr lang="de-DE" sz="3200" b="1" dirty="0" smtClean="0">
                <a:solidFill>
                  <a:srgbClr val="FF0000"/>
                </a:solidFill>
              </a:rPr>
              <a:t>Wenn</a:t>
            </a:r>
            <a:r>
              <a:rPr lang="de-DE" sz="3200" dirty="0" smtClean="0"/>
              <a:t> man einen Stoff auf Papier gibt und </a:t>
            </a:r>
          </a:p>
          <a:p>
            <a:r>
              <a:rPr lang="de-DE" sz="3200" dirty="0"/>
              <a:t>e</a:t>
            </a:r>
            <a:r>
              <a:rPr lang="de-DE" sz="3200" dirty="0" smtClean="0"/>
              <a:t>s trocknen </a:t>
            </a:r>
            <a:r>
              <a:rPr lang="de-DE" sz="3200" dirty="0" err="1" smtClean="0"/>
              <a:t>lässt</a:t>
            </a:r>
            <a:r>
              <a:rPr lang="de-DE" sz="3200" dirty="0" smtClean="0"/>
              <a:t> und</a:t>
            </a:r>
          </a:p>
          <a:p>
            <a:r>
              <a:rPr lang="de-DE" sz="3200" b="1" dirty="0" smtClean="0">
                <a:solidFill>
                  <a:srgbClr val="FF0000"/>
                </a:solidFill>
              </a:rPr>
              <a:t>wenn</a:t>
            </a:r>
            <a:r>
              <a:rPr lang="de-DE" sz="3200" dirty="0" smtClean="0"/>
              <a:t> ein Fleck stehen bleibt, </a:t>
            </a:r>
          </a:p>
          <a:p>
            <a:endParaRPr lang="de-DE" sz="3200" dirty="0" smtClean="0"/>
          </a:p>
          <a:p>
            <a:r>
              <a:rPr lang="de-DE" sz="3200" b="1" dirty="0" smtClean="0">
                <a:solidFill>
                  <a:srgbClr val="FF0000"/>
                </a:solidFill>
              </a:rPr>
              <a:t>dann</a:t>
            </a:r>
            <a:r>
              <a:rPr lang="de-DE" sz="3200" dirty="0" smtClean="0"/>
              <a:t> ist in dem Stoff Fett enthalten.</a:t>
            </a:r>
            <a:endParaRPr lang="de-DE" sz="3200" dirty="0"/>
          </a:p>
        </p:txBody>
      </p:sp>
      <p:sp>
        <p:nvSpPr>
          <p:cNvPr id="2" name="Textfeld 1"/>
          <p:cNvSpPr txBox="1"/>
          <p:nvPr/>
        </p:nvSpPr>
        <p:spPr>
          <a:xfrm>
            <a:off x="323528" y="3322727"/>
            <a:ext cx="936104" cy="255454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VA:</a:t>
            </a:r>
          </a:p>
          <a:p>
            <a:pPr algn="ctr"/>
            <a:endParaRPr lang="de-DE" sz="3200" b="1" dirty="0">
              <a:solidFill>
                <a:srgbClr val="0000FF"/>
              </a:solidFill>
            </a:endParaRP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B:</a:t>
            </a:r>
          </a:p>
          <a:p>
            <a:pPr algn="ctr"/>
            <a:endParaRPr lang="de-DE" sz="3200" b="1" dirty="0">
              <a:solidFill>
                <a:srgbClr val="0000FF"/>
              </a:solidFill>
            </a:endParaRPr>
          </a:p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E:</a:t>
            </a:r>
          </a:p>
        </p:txBody>
      </p:sp>
    </p:spTree>
    <p:extLst>
      <p:ext uri="{BB962C8B-B14F-4D97-AF65-F5344CB8AC3E}">
        <p14:creationId xmlns:p14="http://schemas.microsoft.com/office/powerpoint/2010/main" val="369546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de-DE" dirty="0" smtClean="0"/>
              <a:t>Ablaufplan der Fortbildung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solidFill>
                  <a:schemeClr val="bg1">
                    <a:lumMod val="75000"/>
                  </a:schemeClr>
                </a:solidFill>
              </a:rPr>
              <a:t>Teil 1: Hintergründe zu NA und </a:t>
            </a:r>
            <a:r>
              <a:rPr lang="de-DE" sz="4000" dirty="0" err="1" smtClean="0">
                <a:solidFill>
                  <a:schemeClr val="bg1">
                    <a:lumMod val="75000"/>
                  </a:schemeClr>
                </a:solidFill>
              </a:rPr>
              <a:t>allge</a:t>
            </a:r>
            <a:r>
              <a:rPr lang="de-DE" sz="4000" dirty="0" smtClean="0">
                <a:solidFill>
                  <a:schemeClr val="bg1">
                    <a:lumMod val="75000"/>
                  </a:schemeClr>
                </a:solidFill>
              </a:rPr>
              <a:t>-meine Aspekte</a:t>
            </a:r>
          </a:p>
          <a:p>
            <a:pPr>
              <a:spcBef>
                <a:spcPts val="2400"/>
              </a:spcBef>
            </a:pPr>
            <a:r>
              <a:rPr lang="de-DE" sz="4000" dirty="0" smtClean="0">
                <a:solidFill>
                  <a:schemeClr val="bg1">
                    <a:lumMod val="75000"/>
                  </a:schemeClr>
                </a:solidFill>
              </a:rPr>
              <a:t>Teil 2: </a:t>
            </a:r>
            <a:r>
              <a:rPr lang="de-DE" sz="4000" dirty="0">
                <a:solidFill>
                  <a:schemeClr val="bg1">
                    <a:lumMod val="75000"/>
                  </a:schemeClr>
                </a:solidFill>
              </a:rPr>
              <a:t>Drei Welten, Stoff, Energie</a:t>
            </a:r>
            <a:endParaRPr lang="de-DE" sz="40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spcBef>
                <a:spcPts val="2400"/>
              </a:spcBef>
            </a:pPr>
            <a:r>
              <a:rPr lang="de-DE" sz="4000" dirty="0" smtClean="0"/>
              <a:t>Teil 3: Nachweise</a:t>
            </a:r>
          </a:p>
          <a:p>
            <a:pPr>
              <a:spcBef>
                <a:spcPts val="2400"/>
              </a:spcBef>
            </a:pPr>
            <a:r>
              <a:rPr lang="de-DE" sz="4000" dirty="0" smtClean="0">
                <a:solidFill>
                  <a:schemeClr val="bg1">
                    <a:lumMod val="75000"/>
                  </a:schemeClr>
                </a:solidFill>
              </a:rPr>
              <a:t>Teil 4: Spracharbeit</a:t>
            </a:r>
            <a:endParaRPr lang="de-DE" sz="4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Iod-Stärke-Probe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67544" y="2420888"/>
            <a:ext cx="79208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altLang="de-DE" sz="3600" b="1" dirty="0" smtClean="0">
                <a:solidFill>
                  <a:srgbClr val="FF0000"/>
                </a:solidFill>
              </a:rPr>
              <a:t>Wenn-wenn-dann-Sätze </a:t>
            </a:r>
            <a:r>
              <a:rPr lang="de-DE" altLang="de-DE" sz="3600" dirty="0">
                <a:solidFill>
                  <a:srgbClr val="FF0000"/>
                </a:solidFill>
              </a:rPr>
              <a:t>sind für </a:t>
            </a:r>
            <a:r>
              <a:rPr lang="de-DE" altLang="de-DE" sz="3600" dirty="0" smtClean="0">
                <a:solidFill>
                  <a:srgbClr val="FF0000"/>
                </a:solidFill>
              </a:rPr>
              <a:t>Zehn-jährige </a:t>
            </a:r>
            <a:r>
              <a:rPr lang="de-DE" altLang="de-DE" sz="3600" dirty="0">
                <a:solidFill>
                  <a:srgbClr val="FF0000"/>
                </a:solidFill>
              </a:rPr>
              <a:t>sehr, sehr schwierig.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altLang="de-DE" sz="3600" b="1" dirty="0">
                <a:solidFill>
                  <a:schemeClr val="bg1"/>
                </a:solidFill>
              </a:rPr>
              <a:t>=&gt;	Möglichst früh damit anfangen und 	möglichst oft üben.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altLang="de-DE" sz="3600" dirty="0">
                <a:solidFill>
                  <a:schemeClr val="bg1"/>
                </a:solidFill>
              </a:rPr>
              <a:t>=&gt;	Iod-Probe und Fettfleck-Probe spätestens im </a:t>
            </a:r>
            <a:r>
              <a:rPr lang="de-DE" altLang="de-DE" sz="3600" dirty="0" smtClean="0">
                <a:solidFill>
                  <a:schemeClr val="bg1"/>
                </a:solidFill>
              </a:rPr>
              <a:t>November</a:t>
            </a:r>
            <a:r>
              <a:rPr lang="de-DE" altLang="de-DE" sz="3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979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Iod-Stärke-Probe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67544" y="2420888"/>
            <a:ext cx="79208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altLang="de-DE" sz="3600" b="1" dirty="0" smtClean="0">
                <a:solidFill>
                  <a:srgbClr val="FF0000"/>
                </a:solidFill>
              </a:rPr>
              <a:t>Wenn-wenn-dann-Sätze </a:t>
            </a:r>
            <a:r>
              <a:rPr lang="de-DE" altLang="de-DE" sz="3600" dirty="0">
                <a:solidFill>
                  <a:srgbClr val="FF0000"/>
                </a:solidFill>
              </a:rPr>
              <a:t>sind für </a:t>
            </a:r>
            <a:r>
              <a:rPr lang="de-DE" altLang="de-DE" sz="3600" dirty="0" smtClean="0">
                <a:solidFill>
                  <a:srgbClr val="FF0000"/>
                </a:solidFill>
              </a:rPr>
              <a:t>Zehn-jährige </a:t>
            </a:r>
            <a:r>
              <a:rPr lang="de-DE" altLang="de-DE" sz="3600" dirty="0">
                <a:solidFill>
                  <a:srgbClr val="FF0000"/>
                </a:solidFill>
              </a:rPr>
              <a:t>sehr, sehr schwierig.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altLang="de-DE" sz="3600" b="1" dirty="0">
                <a:solidFill>
                  <a:srgbClr val="FF0000"/>
                </a:solidFill>
              </a:rPr>
              <a:t>=&gt;	Möglichst früh damit anfangen und 	möglichst oft üben.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altLang="de-DE" sz="3600" dirty="0">
                <a:solidFill>
                  <a:schemeClr val="bg1"/>
                </a:solidFill>
              </a:rPr>
              <a:t>=&gt;	Iod-Probe und Fettfleck-Probe spätestens im </a:t>
            </a:r>
            <a:r>
              <a:rPr lang="de-DE" altLang="de-DE" sz="3600" dirty="0" smtClean="0">
                <a:solidFill>
                  <a:schemeClr val="bg1"/>
                </a:solidFill>
              </a:rPr>
              <a:t>November</a:t>
            </a:r>
            <a:r>
              <a:rPr lang="de-DE" altLang="de-DE" sz="3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48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Iod-Stärke-Probe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67544" y="2420888"/>
            <a:ext cx="79208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altLang="de-DE" sz="3600" b="1" dirty="0" smtClean="0">
                <a:solidFill>
                  <a:srgbClr val="FF0000"/>
                </a:solidFill>
              </a:rPr>
              <a:t>Wenn-wenn-dann-Sätze </a:t>
            </a:r>
            <a:r>
              <a:rPr lang="de-DE" altLang="de-DE" sz="3600" dirty="0">
                <a:solidFill>
                  <a:srgbClr val="FF0000"/>
                </a:solidFill>
              </a:rPr>
              <a:t>sind für </a:t>
            </a:r>
            <a:r>
              <a:rPr lang="de-DE" altLang="de-DE" sz="3600" dirty="0" smtClean="0">
                <a:solidFill>
                  <a:srgbClr val="FF0000"/>
                </a:solidFill>
              </a:rPr>
              <a:t>Zehn-jährige </a:t>
            </a:r>
            <a:r>
              <a:rPr lang="de-DE" altLang="de-DE" sz="3600" dirty="0">
                <a:solidFill>
                  <a:srgbClr val="FF0000"/>
                </a:solidFill>
              </a:rPr>
              <a:t>sehr, sehr schwierig.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altLang="de-DE" sz="3600" b="1" dirty="0">
                <a:solidFill>
                  <a:srgbClr val="FF0000"/>
                </a:solidFill>
              </a:rPr>
              <a:t>=&gt;	Möglichst früh damit anfangen und 	möglichst oft üben.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altLang="de-DE" sz="3600" dirty="0">
                <a:solidFill>
                  <a:srgbClr val="FF0000"/>
                </a:solidFill>
              </a:rPr>
              <a:t>=&gt;	Iod-Probe und Fettfleck-Probe </a:t>
            </a:r>
            <a:r>
              <a:rPr lang="de-DE" altLang="de-DE" sz="3600" dirty="0" smtClean="0">
                <a:solidFill>
                  <a:srgbClr val="FF0000"/>
                </a:solidFill>
              </a:rPr>
              <a:t>	spätestens </a:t>
            </a:r>
            <a:r>
              <a:rPr lang="de-DE" altLang="de-DE" sz="3600" dirty="0">
                <a:solidFill>
                  <a:srgbClr val="FF0000"/>
                </a:solidFill>
              </a:rPr>
              <a:t>im </a:t>
            </a:r>
            <a:r>
              <a:rPr lang="de-DE" altLang="de-DE" sz="3600" dirty="0" smtClean="0">
                <a:solidFill>
                  <a:srgbClr val="FF0000"/>
                </a:solidFill>
              </a:rPr>
              <a:t>November</a:t>
            </a:r>
            <a:r>
              <a:rPr lang="de-DE" altLang="de-DE" sz="36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624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Fettfleck-Probe: Anwendung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 fontScale="47500" lnSpcReduction="20000"/>
          </a:bodyPr>
          <a:lstStyle/>
          <a:p>
            <a:pPr marL="0" indent="0" algn="ctr" eaLnBrk="1" hangingPunct="1">
              <a:buNone/>
            </a:pPr>
            <a:r>
              <a:rPr lang="de-DE" altLang="de-DE" sz="7300" b="1" dirty="0" smtClean="0"/>
              <a:t>Nachweis von Fett in Lebensmitteln</a:t>
            </a:r>
          </a:p>
          <a:p>
            <a:pPr eaLnBrk="1" hangingPunct="1">
              <a:buFontTx/>
              <a:buNone/>
            </a:pP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67544" y="2420888"/>
            <a:ext cx="8280920" cy="34778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altLang="de-DE" sz="3600" b="1" dirty="0" smtClean="0">
                <a:solidFill>
                  <a:srgbClr val="FF0000"/>
                </a:solidFill>
              </a:rPr>
              <a:t>Als praktische Hausaufgabe</a:t>
            </a:r>
          </a:p>
          <a:p>
            <a:pPr>
              <a:spcAft>
                <a:spcPts val="1200"/>
              </a:spcAft>
            </a:pPr>
            <a:r>
              <a:rPr lang="de-DE" altLang="de-DE" sz="3600" dirty="0" smtClean="0"/>
              <a:t>  Tabelle anlegen:</a:t>
            </a:r>
          </a:p>
          <a:p>
            <a:pPr>
              <a:spcAft>
                <a:spcPts val="1200"/>
              </a:spcAft>
            </a:pPr>
            <a:r>
              <a:rPr lang="de-DE" altLang="de-DE" sz="3600" b="1" dirty="0" smtClean="0"/>
              <a:t>  Lebensmittel		B:		    E:</a:t>
            </a:r>
          </a:p>
          <a:p>
            <a:pPr>
              <a:spcAft>
                <a:spcPts val="1200"/>
              </a:spcAft>
            </a:pPr>
            <a:r>
              <a:rPr lang="de-DE" altLang="de-DE" sz="3600" dirty="0" smtClean="0"/>
              <a:t>  Käse		 Fleck bleibt         Fett </a:t>
            </a:r>
          </a:p>
          <a:p>
            <a:pPr>
              <a:spcAft>
                <a:spcPts val="1200"/>
              </a:spcAft>
            </a:pPr>
            <a:r>
              <a:rPr lang="de-DE" altLang="de-DE" sz="3600" dirty="0" smtClean="0"/>
              <a:t>  Cornflakes	  kein Fleck	kein Fett</a:t>
            </a:r>
            <a:endParaRPr lang="de-DE" altLang="de-DE" sz="3600" dirty="0"/>
          </a:p>
        </p:txBody>
      </p:sp>
    </p:spTree>
    <p:extLst>
      <p:ext uri="{BB962C8B-B14F-4D97-AF65-F5344CB8AC3E}">
        <p14:creationId xmlns:p14="http://schemas.microsoft.com/office/powerpoint/2010/main" val="11391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Iod-Stärke-Probe: Anwendung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 fontScale="47500" lnSpcReduction="20000"/>
          </a:bodyPr>
          <a:lstStyle/>
          <a:p>
            <a:pPr marL="0" indent="0" algn="ctr" eaLnBrk="1" hangingPunct="1">
              <a:buNone/>
            </a:pPr>
            <a:r>
              <a:rPr lang="de-DE" altLang="de-DE" sz="7300" b="1" dirty="0" smtClean="0"/>
              <a:t>Nachweis von Stärke in Lebensmitteln</a:t>
            </a:r>
          </a:p>
          <a:p>
            <a:pPr eaLnBrk="1" hangingPunct="1">
              <a:buFontTx/>
              <a:buNone/>
            </a:pP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67544" y="2420888"/>
            <a:ext cx="8280920" cy="290848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altLang="de-DE" sz="3600" b="1" dirty="0" smtClean="0">
                <a:solidFill>
                  <a:srgbClr val="FF0000"/>
                </a:solidFill>
              </a:rPr>
              <a:t>Als NA-Übung „Lebensmittel-Detektive“</a:t>
            </a:r>
          </a:p>
          <a:p>
            <a:pPr>
              <a:spcBef>
                <a:spcPts val="1800"/>
              </a:spcBef>
            </a:pPr>
            <a:r>
              <a:rPr lang="de-DE" sz="3600" dirty="0" smtClean="0"/>
              <a:t>-    </a:t>
            </a:r>
            <a:r>
              <a:rPr lang="de-DE" sz="3600" dirty="0"/>
              <a:t>Feste Lebensmittel in der Petrischale</a:t>
            </a:r>
          </a:p>
          <a:p>
            <a:pPr marL="571500" indent="-571500">
              <a:spcBef>
                <a:spcPts val="1800"/>
              </a:spcBef>
              <a:buFontTx/>
              <a:buChar char="-"/>
            </a:pPr>
            <a:r>
              <a:rPr lang="de-DE" sz="3600" dirty="0" smtClean="0"/>
              <a:t>Flüssige </a:t>
            </a:r>
            <a:r>
              <a:rPr lang="de-DE" sz="3600" dirty="0"/>
              <a:t>Lebensmittel im </a:t>
            </a:r>
            <a:r>
              <a:rPr lang="de-DE" sz="3600" dirty="0" smtClean="0"/>
              <a:t>Reagenzglas</a:t>
            </a:r>
          </a:p>
          <a:p>
            <a:pPr marL="571500" indent="-571500">
              <a:spcBef>
                <a:spcPts val="1800"/>
              </a:spcBef>
              <a:buFontTx/>
              <a:buChar char="-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989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Iod-Stärke-Probe: Anwendung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 fontScale="47500" lnSpcReduction="20000"/>
          </a:bodyPr>
          <a:lstStyle/>
          <a:p>
            <a:pPr marL="0" indent="0" algn="ctr" eaLnBrk="1" hangingPunct="1">
              <a:buNone/>
            </a:pPr>
            <a:r>
              <a:rPr lang="de-DE" altLang="de-DE" sz="7300" b="1" dirty="0" smtClean="0"/>
              <a:t>Nachweis von Stärke in Lebensmitteln</a:t>
            </a:r>
          </a:p>
          <a:p>
            <a:pPr eaLnBrk="1" hangingPunct="1">
              <a:buFontTx/>
              <a:buNone/>
            </a:pP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67544" y="2420888"/>
            <a:ext cx="8280920" cy="355481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altLang="de-DE" sz="3600" b="1" dirty="0" smtClean="0">
                <a:solidFill>
                  <a:srgbClr val="FF0000"/>
                </a:solidFill>
              </a:rPr>
              <a:t>Als NA-Übung „Lebensmittel-Detektive“</a:t>
            </a:r>
          </a:p>
          <a:p>
            <a:pPr algn="ctr">
              <a:spcAft>
                <a:spcPts val="1800"/>
              </a:spcAft>
            </a:pPr>
            <a:r>
              <a:rPr lang="de-DE" altLang="de-DE" sz="3600" dirty="0" smtClean="0"/>
              <a:t>Tabelle anlegen:</a:t>
            </a:r>
          </a:p>
          <a:p>
            <a:pPr>
              <a:spcAft>
                <a:spcPts val="1200"/>
              </a:spcAft>
            </a:pPr>
            <a:r>
              <a:rPr lang="de-DE" altLang="de-DE" sz="3600" b="1" dirty="0" smtClean="0"/>
              <a:t>  Lebensmittel		B:		    E:</a:t>
            </a:r>
          </a:p>
          <a:p>
            <a:pPr>
              <a:spcAft>
                <a:spcPts val="1200"/>
              </a:spcAft>
            </a:pPr>
            <a:r>
              <a:rPr lang="de-DE" altLang="de-DE" sz="3600" dirty="0" smtClean="0"/>
              <a:t>  Käse		   gelblich		keine Stärke </a:t>
            </a:r>
          </a:p>
          <a:p>
            <a:pPr>
              <a:spcAft>
                <a:spcPts val="1200"/>
              </a:spcAft>
            </a:pPr>
            <a:r>
              <a:rPr lang="de-DE" altLang="de-DE" sz="3600" dirty="0" smtClean="0"/>
              <a:t>  Cornflakes	   tiefblau		 viel Stärke</a:t>
            </a:r>
            <a:endParaRPr lang="de-DE" altLang="de-DE" sz="3600" dirty="0"/>
          </a:p>
        </p:txBody>
      </p:sp>
    </p:spTree>
    <p:extLst>
      <p:ext uri="{BB962C8B-B14F-4D97-AF65-F5344CB8AC3E}">
        <p14:creationId xmlns:p14="http://schemas.microsoft.com/office/powerpoint/2010/main" val="13604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Iod-Stärke-Probe: Anwendung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 fontScale="47500" lnSpcReduction="20000"/>
          </a:bodyPr>
          <a:lstStyle/>
          <a:p>
            <a:pPr marL="0" indent="0" algn="ctr" eaLnBrk="1" hangingPunct="1">
              <a:buNone/>
            </a:pPr>
            <a:r>
              <a:rPr lang="de-DE" altLang="de-DE" sz="7300" b="1" dirty="0" smtClean="0"/>
              <a:t>Nachweis von Stärke in Lebensmitteln</a:t>
            </a:r>
          </a:p>
          <a:p>
            <a:pPr eaLnBrk="1" hangingPunct="1">
              <a:buFontTx/>
              <a:buNone/>
            </a:pP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2152650" cy="35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203848" y="4723601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„Iod-Lösung“ genügt als Benennung!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4262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Iod-Stärke-Probe: Anwendung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b="1" dirty="0" smtClean="0"/>
              <a:t>Verdauung von Stärke </a:t>
            </a: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67544" y="5805264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i</a:t>
            </a:r>
            <a:r>
              <a:rPr lang="de-DE" sz="3600" dirty="0" smtClean="0"/>
              <a:t>dentische Ansätze</a:t>
            </a:r>
            <a:endParaRPr lang="de-DE" sz="3600" dirty="0"/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84094"/>
            <a:ext cx="2376264" cy="330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4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Iod-Stärke-Probe: Anwendung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b="1" dirty="0" smtClean="0"/>
              <a:t>Verdauung von Stärke </a:t>
            </a: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87824" y="2284094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i</a:t>
            </a:r>
            <a:r>
              <a:rPr lang="de-DE" sz="3600" dirty="0" smtClean="0"/>
              <a:t>ns Wasserbad, dann Enzym-Lösung in 1 </a:t>
            </a:r>
            <a:r>
              <a:rPr lang="de-DE" sz="3600" dirty="0" err="1" smtClean="0"/>
              <a:t>Rggl</a:t>
            </a:r>
            <a:r>
              <a:rPr lang="de-DE" sz="3600" dirty="0" smtClean="0"/>
              <a:t>. geben</a:t>
            </a:r>
            <a:endParaRPr lang="de-DE" sz="3600" dirty="0"/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84094"/>
            <a:ext cx="2376264" cy="3305146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284094"/>
            <a:ext cx="1872208" cy="330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Iod-Stärke-Probe: Anwendung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b="1" dirty="0" smtClean="0"/>
              <a:t>Verdauung von Stärke </a:t>
            </a: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87824" y="2284094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B: Entfärbung im </a:t>
            </a:r>
            <a:r>
              <a:rPr lang="de-DE" sz="3600" dirty="0" err="1" smtClean="0"/>
              <a:t>Rggl</a:t>
            </a:r>
            <a:r>
              <a:rPr lang="de-DE" sz="3600" dirty="0" smtClean="0"/>
              <a:t>. </a:t>
            </a:r>
            <a:r>
              <a:rPr lang="de-DE" sz="3600" dirty="0"/>
              <a:t>m</a:t>
            </a:r>
            <a:r>
              <a:rPr lang="de-DE" sz="3600" dirty="0" smtClean="0"/>
              <a:t>it Enzym</a:t>
            </a:r>
            <a:endParaRPr lang="de-DE" sz="3600" dirty="0"/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84094"/>
            <a:ext cx="2376264" cy="3305146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284094"/>
            <a:ext cx="1872208" cy="330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de-DE" dirty="0" smtClean="0"/>
              <a:t>Obligate Nachweise in </a:t>
            </a:r>
            <a:r>
              <a:rPr lang="de-DE" dirty="0" err="1" smtClean="0"/>
              <a:t>Jgst</a:t>
            </a:r>
            <a:r>
              <a:rPr lang="de-DE" dirty="0" smtClean="0"/>
              <a:t>. 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Nachweis von Fett</a:t>
            </a:r>
          </a:p>
          <a:p>
            <a:pPr>
              <a:spcBef>
                <a:spcPts val="2400"/>
              </a:spcBef>
            </a:pPr>
            <a:r>
              <a:rPr lang="de-DE" sz="4000" dirty="0"/>
              <a:t>Nachweis von </a:t>
            </a:r>
            <a:r>
              <a:rPr lang="de-DE" sz="4000" dirty="0" smtClean="0"/>
              <a:t>Stärke</a:t>
            </a:r>
          </a:p>
          <a:p>
            <a:pPr>
              <a:spcBef>
                <a:spcPts val="2400"/>
              </a:spcBef>
            </a:pPr>
            <a:r>
              <a:rPr lang="de-DE" sz="4000" dirty="0"/>
              <a:t>Nachweis von </a:t>
            </a:r>
            <a:r>
              <a:rPr lang="de-DE" sz="4000" dirty="0" smtClean="0"/>
              <a:t>Kohlenstoffdioxid</a:t>
            </a:r>
          </a:p>
          <a:p>
            <a:pPr>
              <a:spcBef>
                <a:spcPts val="2400"/>
              </a:spcBef>
            </a:pPr>
            <a:r>
              <a:rPr lang="de-DE" sz="4000" dirty="0"/>
              <a:t>Nachweis </a:t>
            </a:r>
            <a:r>
              <a:rPr lang="de-DE" sz="4000" dirty="0" smtClean="0"/>
              <a:t>von Sauerstoff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84257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Iod-Stärke-Probe: Anwendung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b="1" dirty="0" smtClean="0"/>
              <a:t>Verdauung von Stärke </a:t>
            </a: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67544" y="2284094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Schüler stellen </a:t>
            </a:r>
            <a:r>
              <a:rPr lang="de-DE" sz="3600" b="1" dirty="0" smtClean="0"/>
              <a:t>Hypothesen</a:t>
            </a:r>
            <a:r>
              <a:rPr lang="de-DE" sz="3600" dirty="0" smtClean="0"/>
              <a:t> zur Erklärung auf:</a:t>
            </a:r>
            <a:endParaRPr lang="de-DE" sz="3600" dirty="0"/>
          </a:p>
        </p:txBody>
      </p:sp>
      <p:pic>
        <p:nvPicPr>
          <p:cNvPr id="7" name="Grafik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284094"/>
            <a:ext cx="1872208" cy="330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1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Iod-Stärke-Probe: Anwendung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b="1" dirty="0" smtClean="0"/>
              <a:t>Verdauung von Stärke </a:t>
            </a: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67544" y="2284094"/>
            <a:ext cx="56166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Schüler stellen </a:t>
            </a:r>
            <a:r>
              <a:rPr lang="de-DE" sz="3600" b="1" dirty="0" smtClean="0"/>
              <a:t>Hypothesen</a:t>
            </a:r>
            <a:r>
              <a:rPr lang="de-DE" sz="3600" dirty="0" smtClean="0"/>
              <a:t> zur Erklärung auf:</a:t>
            </a:r>
          </a:p>
          <a:p>
            <a:endParaRPr lang="de-DE" dirty="0" smtClean="0"/>
          </a:p>
          <a:p>
            <a:pPr marL="571500" indent="-571500">
              <a:buFontTx/>
              <a:buChar char="-"/>
            </a:pPr>
            <a:r>
              <a:rPr lang="de-DE" sz="3600" b="1" dirty="0" smtClean="0">
                <a:solidFill>
                  <a:srgbClr val="0000FF"/>
                </a:solidFill>
              </a:rPr>
              <a:t>Iod ist kaputt</a:t>
            </a:r>
          </a:p>
          <a:p>
            <a:pPr marL="571500" indent="-571500">
              <a:buFontTx/>
              <a:buChar char="-"/>
            </a:pPr>
            <a:r>
              <a:rPr lang="de-DE" sz="3600" b="1" dirty="0" smtClean="0">
                <a:solidFill>
                  <a:srgbClr val="0000FF"/>
                </a:solidFill>
              </a:rPr>
              <a:t>Stärke ist kaputt</a:t>
            </a:r>
            <a:endParaRPr lang="de-DE" sz="3600" b="1" dirty="0">
              <a:solidFill>
                <a:srgbClr val="0000FF"/>
              </a:solidFill>
            </a:endParaRPr>
          </a:p>
        </p:txBody>
      </p:sp>
      <p:pic>
        <p:nvPicPr>
          <p:cNvPr id="7" name="Grafik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284094"/>
            <a:ext cx="1872208" cy="330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Iod-Stärke-Probe: Anwendung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b="1" dirty="0" smtClean="0"/>
              <a:t>Verdauung von Stärke </a:t>
            </a: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67544" y="228409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Darstellung der </a:t>
            </a:r>
            <a:r>
              <a:rPr lang="de-DE" sz="3600" b="1" dirty="0" smtClean="0"/>
              <a:t>Stoffumwandlung</a:t>
            </a:r>
            <a:r>
              <a:rPr lang="de-DE" sz="3600" dirty="0" smtClean="0"/>
              <a:t> im </a:t>
            </a:r>
            <a:r>
              <a:rPr lang="de-DE" sz="3600" b="1" dirty="0" smtClean="0"/>
              <a:t>Teilchen-Modell</a:t>
            </a:r>
            <a:endParaRPr lang="de-DE" sz="36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21" y="2971033"/>
            <a:ext cx="4531735" cy="33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68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Kalkwasser-Probe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2209"/>
            <a:ext cx="8229600" cy="2620887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b="1" dirty="0" smtClean="0"/>
              <a:t>Nachweis von Kohlenstoffdioxid:</a:t>
            </a:r>
          </a:p>
          <a:p>
            <a:pPr marL="0" indent="0" eaLnBrk="1" hangingPunct="1">
              <a:buNone/>
            </a:pPr>
            <a:r>
              <a:rPr lang="de-DE" altLang="de-DE" sz="4000" dirty="0" smtClean="0"/>
              <a:t>„Ich sehe was, was du nicht siehst, und es ist … unsichtbar!“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1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Kalkwasser-Probe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b="1" dirty="0" smtClean="0"/>
              <a:t>Nachweis von Kohlenstoffdioxid</a:t>
            </a: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4248472" cy="398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1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Kalkwasser-Probe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b="1" dirty="0" smtClean="0"/>
              <a:t>Nachweis von Kohlenstoffdioxid</a:t>
            </a: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4248472" cy="398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95536" y="2564904"/>
            <a:ext cx="1800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k</a:t>
            </a:r>
            <a:r>
              <a:rPr lang="de-DE" sz="3200" dirty="0" smtClean="0"/>
              <a:t>leines </a:t>
            </a:r>
            <a:r>
              <a:rPr lang="de-DE" sz="3200" dirty="0" err="1" smtClean="0"/>
              <a:t>Rggl</a:t>
            </a:r>
            <a:r>
              <a:rPr lang="de-DE" sz="3200" dirty="0" smtClean="0"/>
              <a:t>.: Kalk-wasser</a:t>
            </a:r>
            <a:endParaRPr lang="de-DE" sz="320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1547664" y="3284984"/>
            <a:ext cx="2376264" cy="10801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9" y="4627007"/>
            <a:ext cx="1779041" cy="177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9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Kalkwasser-Probe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b="1" dirty="0" smtClean="0"/>
              <a:t>Nachweis von Kohlenstoffdioxid</a:t>
            </a: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4248472" cy="398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95536" y="2564904"/>
            <a:ext cx="1800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k</a:t>
            </a:r>
            <a:r>
              <a:rPr lang="de-DE" sz="3200" dirty="0" smtClean="0"/>
              <a:t>leines </a:t>
            </a:r>
            <a:r>
              <a:rPr lang="de-DE" sz="3200" dirty="0" err="1" smtClean="0"/>
              <a:t>Rggl</a:t>
            </a:r>
            <a:r>
              <a:rPr lang="de-DE" sz="3200" dirty="0" smtClean="0"/>
              <a:t>.: Kalk-wasser</a:t>
            </a:r>
            <a:endParaRPr lang="de-DE" sz="320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1547664" y="3284984"/>
            <a:ext cx="2376264" cy="10801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79" y="4627007"/>
            <a:ext cx="1779041" cy="177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516216" y="2276872"/>
            <a:ext cx="20162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g</a:t>
            </a:r>
            <a:r>
              <a:rPr lang="de-DE" sz="3200" dirty="0" smtClean="0"/>
              <a:t>roßes </a:t>
            </a:r>
            <a:r>
              <a:rPr lang="de-DE" sz="3200" dirty="0" err="1" smtClean="0"/>
              <a:t>Rggl</a:t>
            </a:r>
            <a:r>
              <a:rPr lang="de-DE" sz="3200" dirty="0" smtClean="0"/>
              <a:t>.: Sprudel-wasser und 3 Reis-körner</a:t>
            </a:r>
            <a:endParaRPr lang="de-DE" sz="3200" dirty="0"/>
          </a:p>
        </p:txBody>
      </p:sp>
      <p:cxnSp>
        <p:nvCxnSpPr>
          <p:cNvPr id="9" name="Gerade Verbindung 8"/>
          <p:cNvCxnSpPr/>
          <p:nvPr/>
        </p:nvCxnSpPr>
        <p:spPr>
          <a:xfrm flipH="1">
            <a:off x="4716016" y="2924944"/>
            <a:ext cx="1872208" cy="1440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31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3203401" cy="503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Kalkwasser-Probe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b="1" dirty="0" smtClean="0"/>
              <a:t>Alternative:</a:t>
            </a: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95536" y="2564904"/>
            <a:ext cx="1800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großes </a:t>
            </a:r>
            <a:r>
              <a:rPr lang="de-DE" sz="3200" dirty="0" err="1"/>
              <a:t>Rggl</a:t>
            </a:r>
            <a:r>
              <a:rPr lang="de-DE" sz="3200" dirty="0"/>
              <a:t>.: Sprudel-wasser und 3 Reis-körner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1547664" y="3284984"/>
            <a:ext cx="2232248" cy="1008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93096"/>
            <a:ext cx="1779041" cy="177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516216" y="2276872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kleines </a:t>
            </a:r>
            <a:r>
              <a:rPr lang="de-DE" sz="3200" dirty="0" err="1" smtClean="0"/>
              <a:t>Rggl</a:t>
            </a:r>
            <a:r>
              <a:rPr lang="de-DE" sz="3200" dirty="0" smtClean="0"/>
              <a:t>.:</a:t>
            </a:r>
          </a:p>
          <a:p>
            <a:r>
              <a:rPr lang="de-DE" sz="3200" dirty="0" smtClean="0"/>
              <a:t>Kalkwasser</a:t>
            </a:r>
            <a:endParaRPr lang="de-DE" sz="3200" dirty="0"/>
          </a:p>
        </p:txBody>
      </p:sp>
      <p:cxnSp>
        <p:nvCxnSpPr>
          <p:cNvPr id="9" name="Gerade Verbindung 8"/>
          <p:cNvCxnSpPr/>
          <p:nvPr/>
        </p:nvCxnSpPr>
        <p:spPr>
          <a:xfrm flipH="1">
            <a:off x="5364088" y="3681028"/>
            <a:ext cx="1131802" cy="12241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52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Kalkwasser-Probe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b="1" dirty="0" smtClean="0"/>
              <a:t>Nachweis von Kohlenstoffdioxid</a:t>
            </a: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9552" y="249289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altLang="de-DE" sz="4000" b="1" dirty="0">
                <a:solidFill>
                  <a:srgbClr val="FF0000"/>
                </a:solidFill>
              </a:rPr>
              <a:t>Merksatz</a:t>
            </a:r>
            <a:r>
              <a:rPr lang="de-DE" altLang="de-DE" sz="4000" b="1" dirty="0" smtClean="0">
                <a:solidFill>
                  <a:srgbClr val="FF0000"/>
                </a:solidFill>
              </a:rPr>
              <a:t>:</a:t>
            </a:r>
            <a:endParaRPr lang="de-DE" altLang="de-DE" sz="4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259632" y="2891839"/>
            <a:ext cx="7920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 smtClean="0">
              <a:solidFill>
                <a:srgbClr val="FF0000"/>
              </a:solidFill>
            </a:endParaRPr>
          </a:p>
          <a:p>
            <a:r>
              <a:rPr lang="de-DE" sz="3200" b="1" dirty="0" smtClean="0">
                <a:solidFill>
                  <a:srgbClr val="FF0000"/>
                </a:solidFill>
              </a:rPr>
              <a:t>Wenn</a:t>
            </a:r>
            <a:r>
              <a:rPr lang="de-DE" sz="3200" dirty="0" smtClean="0"/>
              <a:t> </a:t>
            </a:r>
            <a:r>
              <a:rPr lang="de-DE" sz="3200" dirty="0" smtClean="0">
                <a:solidFill>
                  <a:schemeClr val="bg1"/>
                </a:solidFill>
              </a:rPr>
              <a:t>man ein Gas durch Kalkwasser leitet und</a:t>
            </a:r>
          </a:p>
          <a:p>
            <a:endParaRPr lang="de-DE" dirty="0" smtClean="0"/>
          </a:p>
          <a:p>
            <a:r>
              <a:rPr lang="de-DE" sz="3200" b="1" dirty="0" smtClean="0">
                <a:solidFill>
                  <a:srgbClr val="FF0000"/>
                </a:solidFill>
              </a:rPr>
              <a:t>wenn</a:t>
            </a:r>
            <a:r>
              <a:rPr lang="de-DE" sz="3200" dirty="0" smtClean="0"/>
              <a:t> </a:t>
            </a:r>
            <a:r>
              <a:rPr lang="de-DE" sz="3200" dirty="0" smtClean="0">
                <a:solidFill>
                  <a:schemeClr val="bg1"/>
                </a:solidFill>
              </a:rPr>
              <a:t>das Kalkwasser trüb wird</a:t>
            </a:r>
            <a:r>
              <a:rPr lang="de-DE" sz="3200" dirty="0" smtClean="0"/>
              <a:t> </a:t>
            </a:r>
          </a:p>
          <a:p>
            <a:endParaRPr lang="de-DE" dirty="0" smtClean="0"/>
          </a:p>
          <a:p>
            <a:r>
              <a:rPr lang="de-DE" sz="3200" b="1" dirty="0" smtClean="0">
                <a:solidFill>
                  <a:srgbClr val="FF0000"/>
                </a:solidFill>
              </a:rPr>
              <a:t>dann</a:t>
            </a:r>
            <a:r>
              <a:rPr lang="de-DE" sz="3200" dirty="0" smtClean="0"/>
              <a:t> </a:t>
            </a:r>
            <a:r>
              <a:rPr lang="de-DE" sz="3200" dirty="0" smtClean="0">
                <a:solidFill>
                  <a:schemeClr val="bg1"/>
                </a:solidFill>
              </a:rPr>
              <a:t>ist in dem Gas Kohlenstoffdioxid enthalten.</a:t>
            </a:r>
            <a:endParaRPr lang="de-D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2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Kalkwasser-Probe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b="1" dirty="0" smtClean="0"/>
              <a:t>Nachweis von Kohlenstoffdioxid</a:t>
            </a: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9552" y="249289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altLang="de-DE" sz="4000" b="1" dirty="0">
                <a:solidFill>
                  <a:srgbClr val="FF0000"/>
                </a:solidFill>
              </a:rPr>
              <a:t>Merksatz</a:t>
            </a:r>
            <a:r>
              <a:rPr lang="de-DE" altLang="de-DE" sz="4000" b="1" dirty="0" smtClean="0">
                <a:solidFill>
                  <a:srgbClr val="FF0000"/>
                </a:solidFill>
              </a:rPr>
              <a:t>:</a:t>
            </a:r>
            <a:endParaRPr lang="de-DE" altLang="de-DE" sz="4000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259632" y="2891839"/>
            <a:ext cx="7920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 smtClean="0">
              <a:solidFill>
                <a:srgbClr val="FF0000"/>
              </a:solidFill>
            </a:endParaRPr>
          </a:p>
          <a:p>
            <a:r>
              <a:rPr lang="de-DE" sz="3200" b="1" dirty="0" smtClean="0">
                <a:solidFill>
                  <a:srgbClr val="FF0000"/>
                </a:solidFill>
              </a:rPr>
              <a:t>Wenn</a:t>
            </a:r>
            <a:r>
              <a:rPr lang="de-DE" sz="3200" dirty="0" smtClean="0"/>
              <a:t> man ein Gas durch Kalkwasser leitet und</a:t>
            </a:r>
          </a:p>
          <a:p>
            <a:endParaRPr lang="de-DE" dirty="0" smtClean="0"/>
          </a:p>
          <a:p>
            <a:r>
              <a:rPr lang="de-DE" sz="3200" b="1" dirty="0" smtClean="0">
                <a:solidFill>
                  <a:srgbClr val="FF0000"/>
                </a:solidFill>
              </a:rPr>
              <a:t>wenn</a:t>
            </a:r>
            <a:r>
              <a:rPr lang="de-DE" sz="3200" dirty="0" smtClean="0"/>
              <a:t> das Kalkwasser trüb wird, </a:t>
            </a:r>
          </a:p>
          <a:p>
            <a:endParaRPr lang="de-DE" dirty="0" smtClean="0"/>
          </a:p>
          <a:p>
            <a:r>
              <a:rPr lang="de-DE" sz="3200" b="1" dirty="0" smtClean="0">
                <a:solidFill>
                  <a:srgbClr val="FF0000"/>
                </a:solidFill>
              </a:rPr>
              <a:t>dann</a:t>
            </a:r>
            <a:r>
              <a:rPr lang="de-DE" sz="3200" dirty="0" smtClean="0"/>
              <a:t> ist in dem Gas Kohlenstoffdioxid enthalten.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70448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de-DE" dirty="0" smtClean="0"/>
              <a:t>Obligate Nachweise in </a:t>
            </a:r>
            <a:r>
              <a:rPr lang="de-DE" dirty="0" err="1" smtClean="0"/>
              <a:t>Jgst</a:t>
            </a:r>
            <a:r>
              <a:rPr lang="de-DE" dirty="0" smtClean="0"/>
              <a:t>. </a:t>
            </a:r>
            <a:r>
              <a:rPr lang="de-DE" smtClean="0"/>
              <a:t>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Nachweis von Fett</a:t>
            </a:r>
          </a:p>
          <a:p>
            <a:pPr>
              <a:spcBef>
                <a:spcPts val="2400"/>
              </a:spcBef>
            </a:pPr>
            <a:r>
              <a:rPr lang="de-DE" sz="4000" dirty="0"/>
              <a:t>Nachweis von </a:t>
            </a:r>
            <a:r>
              <a:rPr lang="de-DE" sz="4000" dirty="0" smtClean="0"/>
              <a:t>Stärke</a:t>
            </a:r>
          </a:p>
          <a:p>
            <a:pPr>
              <a:spcBef>
                <a:spcPts val="2400"/>
              </a:spcBef>
            </a:pPr>
            <a:r>
              <a:rPr lang="de-DE" sz="4000" strike="sngStrike" dirty="0"/>
              <a:t>Nachweis von </a:t>
            </a:r>
            <a:r>
              <a:rPr lang="de-DE" sz="4000" strike="sngStrike" dirty="0" smtClean="0"/>
              <a:t>Kohlenstoffdioxid</a:t>
            </a:r>
          </a:p>
          <a:p>
            <a:pPr>
              <a:spcBef>
                <a:spcPts val="2400"/>
              </a:spcBef>
            </a:pPr>
            <a:r>
              <a:rPr lang="de-DE" sz="4000" strike="sngStrike" dirty="0"/>
              <a:t>Nachweis </a:t>
            </a:r>
            <a:r>
              <a:rPr lang="de-DE" sz="4000" strike="sngStrike" dirty="0" smtClean="0"/>
              <a:t>von Sauerstoff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de-DE" sz="4000" b="1" dirty="0" smtClean="0">
                <a:solidFill>
                  <a:srgbClr val="FF0000"/>
                </a:solidFill>
              </a:rPr>
              <a:t>Bei Zeitnot: streichen!</a:t>
            </a:r>
            <a:endParaRPr lang="de-DE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Kalkwasser-Probe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b="1" dirty="0" smtClean="0"/>
              <a:t>Nachweis von Kohlenstoffdioxid</a:t>
            </a: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259632" y="2891839"/>
            <a:ext cx="79208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b="1" dirty="0" smtClean="0">
              <a:solidFill>
                <a:srgbClr val="FF0000"/>
              </a:solidFill>
            </a:endParaRPr>
          </a:p>
          <a:p>
            <a:r>
              <a:rPr lang="de-DE" sz="3200" i="1" dirty="0" smtClean="0"/>
              <a:t>Hinweis: </a:t>
            </a:r>
          </a:p>
          <a:p>
            <a:r>
              <a:rPr lang="de-DE" sz="3200" i="1" dirty="0" smtClean="0"/>
              <a:t>Kontrollversuche mit anderen Gasen sind möglich, aber zeitraubend. Ich lasse sie hier weg.</a:t>
            </a:r>
            <a:endParaRPr lang="de-DE" sz="3200" i="1" dirty="0"/>
          </a:p>
        </p:txBody>
      </p:sp>
    </p:spTree>
    <p:extLst>
      <p:ext uri="{BB962C8B-B14F-4D97-AF65-F5344CB8AC3E}">
        <p14:creationId xmlns:p14="http://schemas.microsoft.com/office/powerpoint/2010/main" val="36263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Kalkwasser-Probe: Anwendung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41297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dirty="0" smtClean="0"/>
              <a:t>Zunächst ein ganz anderer Versuch:</a:t>
            </a:r>
          </a:p>
          <a:p>
            <a:pPr marL="0" indent="0" eaLnBrk="1" hangingPunct="1">
              <a:buNone/>
            </a:pP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64" y="2276872"/>
            <a:ext cx="2188336" cy="393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913991" y="515719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Eine brennende Kerze steht in Essig.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64712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Kalkwasser-Probe: Anwendung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41297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dirty="0" smtClean="0"/>
              <a:t>Zunächst ein ganz anderer Versuch:</a:t>
            </a:r>
          </a:p>
          <a:p>
            <a:pPr marL="0" indent="0" eaLnBrk="1" hangingPunct="1">
              <a:buNone/>
            </a:pP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64" y="2276872"/>
            <a:ext cx="2188336" cy="393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868144" y="2276872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Zugabe von Backpulver</a:t>
            </a:r>
            <a:endParaRPr lang="de-DE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259" y="2276872"/>
            <a:ext cx="2731517" cy="393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60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Kalkwasser-Probe: Anwendung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41297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dirty="0" smtClean="0"/>
              <a:t>Zunächst ein ganz anderer Versuch:</a:t>
            </a:r>
          </a:p>
          <a:p>
            <a:pPr marL="0" indent="0" eaLnBrk="1" hangingPunct="1">
              <a:buNone/>
            </a:pP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131840" y="2276872"/>
            <a:ext cx="5544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B:</a:t>
            </a:r>
          </a:p>
          <a:p>
            <a:r>
              <a:rPr lang="de-DE" sz="3600" dirty="0" smtClean="0"/>
              <a:t>Es entstehen Bläschen (es entsteht ein Gas).</a:t>
            </a:r>
          </a:p>
          <a:p>
            <a:r>
              <a:rPr lang="de-DE" sz="3600" dirty="0" smtClean="0"/>
              <a:t>Nach kurzer Zeit erlischt die Kerze.</a:t>
            </a:r>
            <a:endParaRPr lang="de-DE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2413000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Kalkwasser-Probe: Anwendung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41297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dirty="0" smtClean="0"/>
              <a:t>Zunächst ein ganz anderer Versuch:</a:t>
            </a:r>
          </a:p>
          <a:p>
            <a:pPr marL="0" indent="0" eaLnBrk="1" hangingPunct="1">
              <a:buNone/>
            </a:pP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131840" y="2276872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E:</a:t>
            </a:r>
          </a:p>
          <a:p>
            <a:r>
              <a:rPr lang="de-DE" sz="3600" dirty="0" smtClean="0"/>
              <a:t>Das Gas, das aus Backpulver und Essig entsteht, erstickt die Kerze.</a:t>
            </a:r>
            <a:endParaRPr lang="de-DE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2413000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69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Kalkwasser-Probe: Anwendung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41297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dirty="0" smtClean="0"/>
              <a:t>Zunächst ein ganz anderer Versuch:</a:t>
            </a:r>
          </a:p>
          <a:p>
            <a:pPr marL="0" indent="0" eaLnBrk="1" hangingPunct="1">
              <a:buNone/>
            </a:pP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131840" y="2276872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Die Schüler stellen </a:t>
            </a:r>
            <a:r>
              <a:rPr lang="de-DE" sz="3600" b="1" dirty="0" smtClean="0"/>
              <a:t>Hypo-thesen</a:t>
            </a:r>
            <a:r>
              <a:rPr lang="de-DE" sz="3600" dirty="0" smtClean="0"/>
              <a:t> auf, um welches Gas es sich handeln könnte </a:t>
            </a:r>
            <a:r>
              <a:rPr lang="de-DE" sz="3600" dirty="0"/>
              <a:t>(Forscher-Frage)</a:t>
            </a:r>
            <a:r>
              <a:rPr lang="de-DE" sz="3600" dirty="0" smtClean="0"/>
              <a:t>:</a:t>
            </a:r>
            <a:endParaRPr lang="de-DE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2413000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66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Kalkwasser-Probe: Anwendung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41297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dirty="0" smtClean="0"/>
              <a:t>Zunächst ein ganz anderer Versuch:</a:t>
            </a:r>
          </a:p>
          <a:p>
            <a:pPr marL="0" indent="0" eaLnBrk="1" hangingPunct="1">
              <a:buNone/>
            </a:pP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131840" y="2276872"/>
            <a:ext cx="554461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3600" dirty="0" smtClean="0"/>
              <a:t>Die Schüler stellen </a:t>
            </a:r>
            <a:r>
              <a:rPr lang="de-DE" sz="3600" b="1" dirty="0" smtClean="0"/>
              <a:t>Hypo-thesen</a:t>
            </a:r>
            <a:r>
              <a:rPr lang="de-DE" sz="3600" dirty="0" smtClean="0"/>
              <a:t> auf, um welches Gas es sich handeln könnte (Forscher-Frage):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b="1" dirty="0" smtClean="0">
                <a:solidFill>
                  <a:srgbClr val="0000FF"/>
                </a:solidFill>
              </a:rPr>
              <a:t>Stickstoff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3600" b="1" dirty="0" smtClean="0">
                <a:solidFill>
                  <a:srgbClr val="0000FF"/>
                </a:solidFill>
              </a:rPr>
              <a:t>Kohlenstoffdioxid</a:t>
            </a:r>
            <a:endParaRPr lang="de-DE" sz="3600" b="1" dirty="0">
              <a:solidFill>
                <a:srgbClr val="0000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2413000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5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Kalkwasser-Probe: Anwendung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41297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b="1" dirty="0" smtClean="0"/>
              <a:t>Was ist das für ein Gas, das aus Backpulver und Essig entsteht?</a:t>
            </a:r>
            <a:r>
              <a:rPr lang="de-DE" altLang="de-DE" sz="4000" dirty="0" smtClean="0"/>
              <a:t>	</a:t>
            </a:r>
          </a:p>
          <a:p>
            <a:pPr marL="0" indent="0" eaLnBrk="1" hangingPunct="1">
              <a:buNone/>
            </a:pPr>
            <a:endParaRPr lang="de-DE" altLang="de-DE" sz="4000" dirty="0"/>
          </a:p>
          <a:p>
            <a:pPr marL="0" indent="0" eaLnBrk="1" hangingPunct="1">
              <a:buNone/>
            </a:pPr>
            <a:r>
              <a:rPr lang="de-DE" altLang="de-DE" sz="3500" dirty="0" smtClean="0"/>
              <a:t>Schüler überlegen als </a:t>
            </a:r>
            <a:r>
              <a:rPr lang="de-DE" altLang="de-DE" sz="3500" b="1" dirty="0" smtClean="0">
                <a:solidFill>
                  <a:srgbClr val="FF0000"/>
                </a:solidFill>
              </a:rPr>
              <a:t>Hausaufgabe</a:t>
            </a:r>
            <a:r>
              <a:rPr lang="de-DE" altLang="de-DE" sz="3500" dirty="0" smtClean="0">
                <a:solidFill>
                  <a:srgbClr val="FF0000"/>
                </a:solidFill>
              </a:rPr>
              <a:t> </a:t>
            </a:r>
            <a:r>
              <a:rPr lang="de-DE" altLang="de-DE" sz="3500" dirty="0" smtClean="0"/>
              <a:t>einen Versuchsaufbau.</a:t>
            </a:r>
            <a:r>
              <a:rPr lang="de-DE" altLang="de-DE" sz="4000" dirty="0" smtClean="0"/>
              <a:t>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42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Kalkwasser-Probe: Anwendung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34908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b="1" dirty="0" smtClean="0"/>
              <a:t>Was ist das für ein Gas, das aus Backpulver und Essig entsteht?</a:t>
            </a:r>
            <a:r>
              <a:rPr lang="de-DE" altLang="de-DE" sz="4000" dirty="0" smtClean="0"/>
              <a:t>	</a:t>
            </a:r>
          </a:p>
          <a:p>
            <a:pPr marL="0" indent="0" eaLnBrk="1" hangingPunct="1">
              <a:buNone/>
            </a:pPr>
            <a:endParaRPr lang="de-DE" altLang="de-DE" sz="2200" dirty="0" smtClean="0"/>
          </a:p>
          <a:p>
            <a:pPr marL="0" indent="0" eaLnBrk="1" hangingPunct="1">
              <a:buNone/>
            </a:pPr>
            <a:r>
              <a:rPr lang="de-DE" altLang="de-DE" sz="3500" dirty="0" smtClean="0"/>
              <a:t>Nächstes Praktikum:</a:t>
            </a:r>
          </a:p>
          <a:p>
            <a:pPr marL="0" indent="0" eaLnBrk="1" hangingPunct="1">
              <a:buNone/>
            </a:pPr>
            <a:r>
              <a:rPr lang="de-DE" altLang="de-DE" sz="3500" dirty="0"/>
              <a:t>g</a:t>
            </a:r>
            <a:r>
              <a:rPr lang="de-DE" altLang="de-DE" sz="3500" dirty="0" smtClean="0"/>
              <a:t>roßes </a:t>
            </a:r>
            <a:r>
              <a:rPr lang="de-DE" altLang="de-DE" sz="3500" dirty="0" err="1" smtClean="0"/>
              <a:t>Rggl</a:t>
            </a:r>
            <a:r>
              <a:rPr lang="de-DE" altLang="de-DE" sz="3500" dirty="0" smtClean="0"/>
              <a:t>. mit Essig und Backpulver</a:t>
            </a:r>
          </a:p>
          <a:p>
            <a:pPr marL="0" indent="0" eaLnBrk="1" hangingPunct="1">
              <a:buNone/>
            </a:pPr>
            <a:r>
              <a:rPr lang="de-DE" altLang="de-DE" sz="3500" dirty="0"/>
              <a:t>k</a:t>
            </a:r>
            <a:r>
              <a:rPr lang="de-DE" altLang="de-DE" sz="3500" dirty="0" smtClean="0"/>
              <a:t>leines </a:t>
            </a:r>
            <a:r>
              <a:rPr lang="de-DE" altLang="de-DE" sz="3500" dirty="0" err="1" smtClean="0"/>
              <a:t>Rggl</a:t>
            </a:r>
            <a:r>
              <a:rPr lang="de-DE" altLang="de-DE" sz="3500" dirty="0" smtClean="0"/>
              <a:t>. mit Kalkwasser</a:t>
            </a:r>
            <a:r>
              <a:rPr lang="de-DE" altLang="de-DE" sz="4000" dirty="0" smtClean="0"/>
              <a:t>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5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Kalkwasser-Probe: Anwendung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34908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b="1" dirty="0" smtClean="0"/>
              <a:t>Was ist das für ein Gas, das aus Backpulver und Essig entsteht?</a:t>
            </a:r>
            <a:r>
              <a:rPr lang="de-DE" altLang="de-DE" sz="4000" dirty="0" smtClean="0"/>
              <a:t>	</a:t>
            </a:r>
          </a:p>
          <a:p>
            <a:pPr marL="0" indent="0" eaLnBrk="1" hangingPunct="1">
              <a:buNone/>
            </a:pPr>
            <a:endParaRPr lang="de-DE" altLang="de-DE" sz="2200" dirty="0" smtClean="0"/>
          </a:p>
          <a:p>
            <a:pPr marL="0" indent="0" eaLnBrk="1" hangingPunct="1">
              <a:buNone/>
            </a:pPr>
            <a:r>
              <a:rPr lang="de-DE" altLang="de-DE" sz="3500" dirty="0" smtClean="0"/>
              <a:t>Nächstes Praktikum:</a:t>
            </a:r>
          </a:p>
          <a:p>
            <a:pPr marL="0" indent="0" eaLnBrk="1" hangingPunct="1">
              <a:buNone/>
            </a:pPr>
            <a:r>
              <a:rPr lang="de-DE" altLang="de-DE" sz="3500" dirty="0"/>
              <a:t>g</a:t>
            </a:r>
            <a:r>
              <a:rPr lang="de-DE" altLang="de-DE" sz="3500" dirty="0" smtClean="0"/>
              <a:t>roßes </a:t>
            </a:r>
            <a:r>
              <a:rPr lang="de-DE" altLang="de-DE" sz="3500" dirty="0" err="1" smtClean="0"/>
              <a:t>Rggl</a:t>
            </a:r>
            <a:r>
              <a:rPr lang="de-DE" altLang="de-DE" sz="3500" dirty="0" smtClean="0"/>
              <a:t>. mit Essig und Backpulver</a:t>
            </a:r>
          </a:p>
          <a:p>
            <a:pPr marL="0" indent="0" eaLnBrk="1" hangingPunct="1">
              <a:buNone/>
            </a:pPr>
            <a:r>
              <a:rPr lang="de-DE" altLang="de-DE" sz="3500" dirty="0"/>
              <a:t>k</a:t>
            </a:r>
            <a:r>
              <a:rPr lang="de-DE" altLang="de-DE" sz="3500" dirty="0" smtClean="0"/>
              <a:t>leines </a:t>
            </a:r>
            <a:r>
              <a:rPr lang="de-DE" altLang="de-DE" sz="3500" dirty="0" err="1" smtClean="0"/>
              <a:t>Rggl</a:t>
            </a:r>
            <a:r>
              <a:rPr lang="de-DE" altLang="de-DE" sz="3500" dirty="0" smtClean="0"/>
              <a:t>. mit Kalkwasser</a:t>
            </a:r>
            <a:r>
              <a:rPr lang="de-DE" altLang="de-DE" sz="4000" dirty="0" smtClean="0"/>
              <a:t>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67544" y="52292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B: Das Kalkwasser wird trüb.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82225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Fettfleck-Probe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 fontScale="47500" lnSpcReduction="20000"/>
          </a:bodyPr>
          <a:lstStyle/>
          <a:p>
            <a:pPr marL="0" indent="0" eaLnBrk="1" hangingPunct="1">
              <a:buNone/>
            </a:pPr>
            <a:r>
              <a:rPr lang="de-DE" altLang="de-DE" sz="7300" b="1" dirty="0" smtClean="0"/>
              <a:t>Nachweis von Fett</a:t>
            </a:r>
          </a:p>
          <a:p>
            <a:pPr eaLnBrk="1" hangingPunct="1">
              <a:buFontTx/>
              <a:buNone/>
            </a:pP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9552" y="2492896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</a:pPr>
            <a:r>
              <a:rPr lang="de-DE" altLang="de-DE" sz="3600" dirty="0" smtClean="0"/>
              <a:t>					1 	Zucker-Lösung</a:t>
            </a:r>
            <a:r>
              <a:rPr lang="de-DE" altLang="de-DE" sz="3600" dirty="0"/>
              <a:t>		</a:t>
            </a:r>
            <a:r>
              <a:rPr lang="de-DE" altLang="de-DE" sz="3600" dirty="0" smtClean="0"/>
              <a:t>   			2 	Kochsalz-</a:t>
            </a:r>
            <a:r>
              <a:rPr lang="de-DE" altLang="de-DE" sz="3600" dirty="0" err="1" smtClean="0"/>
              <a:t>Lsg</a:t>
            </a:r>
            <a:r>
              <a:rPr lang="de-DE" altLang="de-DE" sz="3600" dirty="0" smtClean="0"/>
              <a:t>.</a:t>
            </a:r>
            <a:r>
              <a:rPr lang="de-DE" altLang="de-DE" sz="3600" dirty="0"/>
              <a:t>		</a:t>
            </a:r>
            <a:r>
              <a:rPr lang="de-DE" altLang="de-DE" sz="3600" dirty="0" smtClean="0"/>
              <a:t>   			3 	Speiseöl</a:t>
            </a:r>
            <a:endParaRPr lang="de-DE" altLang="de-DE" sz="3600" dirty="0"/>
          </a:p>
          <a:p>
            <a:pPr>
              <a:spcBef>
                <a:spcPts val="0"/>
              </a:spcBef>
            </a:pPr>
            <a:r>
              <a:rPr lang="de-DE" altLang="de-DE" sz="3600" dirty="0" smtClean="0"/>
              <a:t>					4	Wasser</a:t>
            </a:r>
          </a:p>
          <a:p>
            <a:pPr>
              <a:spcBef>
                <a:spcPts val="0"/>
              </a:spcBef>
            </a:pPr>
            <a:endParaRPr lang="de-DE" altLang="de-DE" sz="3600" dirty="0" smtClean="0"/>
          </a:p>
        </p:txBody>
      </p:sp>
    </p:spTree>
    <p:extLst>
      <p:ext uri="{BB962C8B-B14F-4D97-AF65-F5344CB8AC3E}">
        <p14:creationId xmlns:p14="http://schemas.microsoft.com/office/powerpoint/2010/main" val="27493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Kalkwasser-Probe: Anwendung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34908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b="1" dirty="0" smtClean="0"/>
              <a:t>Was ist das für ein Gas, das aus Backpulver und Essig entsteht?</a:t>
            </a:r>
            <a:r>
              <a:rPr lang="de-DE" altLang="de-DE" sz="4000" dirty="0" smtClean="0"/>
              <a:t>	</a:t>
            </a:r>
          </a:p>
          <a:p>
            <a:pPr marL="0" indent="0" eaLnBrk="1" hangingPunct="1">
              <a:buNone/>
            </a:pPr>
            <a:endParaRPr lang="de-DE" altLang="de-DE" sz="2200" dirty="0" smtClean="0"/>
          </a:p>
          <a:p>
            <a:pPr marL="0" indent="0" eaLnBrk="1" hangingPunct="1">
              <a:buNone/>
            </a:pPr>
            <a:r>
              <a:rPr lang="de-DE" altLang="de-DE" sz="3500" dirty="0" smtClean="0"/>
              <a:t>Nächstes Praktikum:</a:t>
            </a:r>
          </a:p>
          <a:p>
            <a:pPr marL="0" indent="0" eaLnBrk="1" hangingPunct="1">
              <a:buNone/>
            </a:pPr>
            <a:r>
              <a:rPr lang="de-DE" altLang="de-DE" sz="3500" dirty="0"/>
              <a:t>g</a:t>
            </a:r>
            <a:r>
              <a:rPr lang="de-DE" altLang="de-DE" sz="3500" dirty="0" smtClean="0"/>
              <a:t>roßes </a:t>
            </a:r>
            <a:r>
              <a:rPr lang="de-DE" altLang="de-DE" sz="3500" dirty="0" err="1" smtClean="0"/>
              <a:t>Rggl</a:t>
            </a:r>
            <a:r>
              <a:rPr lang="de-DE" altLang="de-DE" sz="3500" dirty="0" smtClean="0"/>
              <a:t>. mit Essig und Backpulver</a:t>
            </a:r>
          </a:p>
          <a:p>
            <a:pPr marL="0" indent="0" eaLnBrk="1" hangingPunct="1">
              <a:buNone/>
            </a:pPr>
            <a:r>
              <a:rPr lang="de-DE" altLang="de-DE" sz="3500" dirty="0"/>
              <a:t>k</a:t>
            </a:r>
            <a:r>
              <a:rPr lang="de-DE" altLang="de-DE" sz="3500" dirty="0" smtClean="0"/>
              <a:t>leines </a:t>
            </a:r>
            <a:r>
              <a:rPr lang="de-DE" altLang="de-DE" sz="3500" dirty="0" err="1" smtClean="0"/>
              <a:t>Rggl</a:t>
            </a:r>
            <a:r>
              <a:rPr lang="de-DE" altLang="de-DE" sz="3500" dirty="0" smtClean="0"/>
              <a:t>. mit Kalkwasser</a:t>
            </a:r>
            <a:r>
              <a:rPr lang="de-DE" altLang="de-DE" sz="4000" dirty="0" smtClean="0"/>
              <a:t>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67544" y="522920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B: Das Kalkwasser wird trüb.</a:t>
            </a:r>
          </a:p>
          <a:p>
            <a:r>
              <a:rPr lang="de-DE" sz="3600" dirty="0" smtClean="0"/>
              <a:t>E: Das Gas ist Kohlenstoffdioxid.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19541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Kalkwasser-Probe: Anwendung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34908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b="1" dirty="0" smtClean="0"/>
              <a:t>Untersuchung von Raumluft und ausgeatmeter Luft</a:t>
            </a:r>
            <a:r>
              <a:rPr lang="de-DE" altLang="de-DE" sz="4000" dirty="0" smtClean="0"/>
              <a:t>	</a:t>
            </a:r>
          </a:p>
          <a:p>
            <a:pPr marL="0" indent="0" eaLnBrk="1" hangingPunct="1">
              <a:buNone/>
            </a:pPr>
            <a:endParaRPr lang="de-DE" altLang="de-DE" sz="2200" dirty="0" smtClean="0"/>
          </a:p>
        </p:txBody>
      </p:sp>
    </p:spTree>
    <p:extLst>
      <p:ext uri="{BB962C8B-B14F-4D97-AF65-F5344CB8AC3E}">
        <p14:creationId xmlns:p14="http://schemas.microsoft.com/office/powerpoint/2010/main" val="15187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Kalkwasser-Probe: Anwendung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34908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b="1" dirty="0" smtClean="0"/>
              <a:t>Untersuchung von Raumluft und </a:t>
            </a:r>
            <a:r>
              <a:rPr lang="de-DE" altLang="de-DE" sz="3500" b="1" smtClean="0"/>
              <a:t>ausgeatmeter Luft</a:t>
            </a:r>
            <a:r>
              <a:rPr lang="de-DE" altLang="de-DE" sz="4000" dirty="0" smtClean="0"/>
              <a:t>	</a:t>
            </a:r>
          </a:p>
          <a:p>
            <a:pPr marL="0" indent="0" eaLnBrk="1" hangingPunct="1">
              <a:buNone/>
            </a:pPr>
            <a:endParaRPr lang="de-DE" altLang="de-DE" sz="22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467544" y="522920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528392" cy="378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11560" y="4678226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Demonstrationsversuch aus Gründen der Sicherheit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51278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Glimmspan-Probe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4868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b="1" dirty="0" smtClean="0"/>
              <a:t>Nachweis von Sauerstoff </a:t>
            </a:r>
            <a:r>
              <a:rPr lang="de-DE" altLang="de-DE" sz="4000" dirty="0" smtClean="0"/>
              <a:t>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Glimmspan-Probe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4868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b="1" dirty="0" smtClean="0"/>
              <a:t>Nachweis von Sauerstoff </a:t>
            </a:r>
            <a:r>
              <a:rPr lang="de-DE" altLang="de-DE" sz="4000" dirty="0" smtClean="0"/>
              <a:t>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9552" y="2420888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3600" b="1" dirty="0">
                <a:solidFill>
                  <a:srgbClr val="FF0000"/>
                </a:solidFill>
              </a:rPr>
              <a:t>5. Klasse: </a:t>
            </a:r>
            <a:endParaRPr lang="de-DE" altLang="de-DE" sz="3600" b="1" dirty="0" smtClean="0">
              <a:solidFill>
                <a:srgbClr val="FF0000"/>
              </a:solidFill>
            </a:endParaRPr>
          </a:p>
          <a:p>
            <a:r>
              <a:rPr lang="de-DE" altLang="de-DE" sz="3600" b="1" dirty="0" smtClean="0">
                <a:solidFill>
                  <a:srgbClr val="FF0000"/>
                </a:solidFill>
              </a:rPr>
              <a:t>=&gt;  KEIN </a:t>
            </a:r>
            <a:r>
              <a:rPr lang="de-DE" altLang="de-DE" sz="3600" b="1" dirty="0">
                <a:solidFill>
                  <a:srgbClr val="FF0000"/>
                </a:solidFill>
              </a:rPr>
              <a:t>WASSERSTOFFPEROXID zur </a:t>
            </a:r>
            <a:r>
              <a:rPr lang="de-DE" altLang="de-DE" sz="3600" b="1" dirty="0" smtClean="0">
                <a:solidFill>
                  <a:srgbClr val="FF0000"/>
                </a:solidFill>
              </a:rPr>
              <a:t>   </a:t>
            </a:r>
          </a:p>
          <a:p>
            <a:r>
              <a:rPr lang="de-DE" altLang="de-DE" sz="3600" b="1" dirty="0">
                <a:solidFill>
                  <a:srgbClr val="FF0000"/>
                </a:solidFill>
              </a:rPr>
              <a:t> </a:t>
            </a:r>
            <a:r>
              <a:rPr lang="de-DE" altLang="de-DE" sz="3600" b="1" dirty="0" smtClean="0">
                <a:solidFill>
                  <a:srgbClr val="FF0000"/>
                </a:solidFill>
              </a:rPr>
              <a:t>     Erzeugung </a:t>
            </a:r>
            <a:r>
              <a:rPr lang="de-DE" altLang="de-DE" sz="3600" b="1" dirty="0">
                <a:solidFill>
                  <a:srgbClr val="FF0000"/>
                </a:solidFill>
              </a:rPr>
              <a:t>von Sauerstoff-Gas!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4623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Glimmspan-Probe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4868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b="1" dirty="0" smtClean="0"/>
              <a:t>Nachweis von Sauerstoff </a:t>
            </a:r>
            <a:r>
              <a:rPr lang="de-DE" altLang="de-DE" sz="4000" dirty="0" smtClean="0"/>
              <a:t>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9552" y="2420888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600" dirty="0"/>
              <a:t>Sauerstoff aus der Druckflasche (z.B. über einen Luftballon) auf eine große Spritze ziehen; </a:t>
            </a:r>
          </a:p>
          <a:p>
            <a:pPr>
              <a:spcBef>
                <a:spcPct val="50000"/>
              </a:spcBef>
            </a:pPr>
            <a:r>
              <a:rPr lang="de-DE" sz="3600" dirty="0"/>
              <a:t>Spritze mit </a:t>
            </a:r>
            <a:r>
              <a:rPr lang="de-DE" sz="3600" dirty="0" err="1"/>
              <a:t>Luer</a:t>
            </a:r>
            <a:r>
              <a:rPr lang="de-DE" sz="3600" dirty="0"/>
              <a:t>-Lock-Stopfen verschließen</a:t>
            </a:r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3672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Glimmspan-Probe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4868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b="1" dirty="0" smtClean="0"/>
              <a:t>Nachweis von Sauerstoff </a:t>
            </a:r>
            <a:r>
              <a:rPr lang="de-DE" altLang="de-DE" sz="4000" dirty="0" smtClean="0"/>
              <a:t>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9552" y="2420888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600" dirty="0"/>
              <a:t>Sauerstoff aus der Druckflasche (z.B. über einen Luftballon) auf eine große Spritze ziehen; </a:t>
            </a:r>
          </a:p>
          <a:p>
            <a:pPr>
              <a:spcBef>
                <a:spcPct val="50000"/>
              </a:spcBef>
            </a:pPr>
            <a:r>
              <a:rPr lang="de-DE" sz="3600" dirty="0"/>
              <a:t>Spritze mit </a:t>
            </a:r>
            <a:r>
              <a:rPr lang="de-DE" sz="3600" dirty="0" err="1"/>
              <a:t>Luer</a:t>
            </a:r>
            <a:r>
              <a:rPr lang="de-DE" sz="3600" dirty="0"/>
              <a:t>-Lock-Stopfen </a:t>
            </a:r>
            <a:r>
              <a:rPr lang="de-DE" sz="3600" dirty="0" smtClean="0"/>
              <a:t>verschließen</a:t>
            </a:r>
          </a:p>
          <a:p>
            <a:pPr>
              <a:spcBef>
                <a:spcPct val="50000"/>
              </a:spcBef>
            </a:pPr>
            <a:r>
              <a:rPr lang="de-DE" sz="3600" dirty="0" smtClean="0"/>
              <a:t>Kein Gasverlust über Wochen hinweg!</a:t>
            </a:r>
            <a:endParaRPr lang="de-DE" sz="3600" dirty="0"/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84780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Glimmspan-Probe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4868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b="1" dirty="0" smtClean="0"/>
              <a:t>Nachweis von Sauerstoff </a:t>
            </a:r>
            <a:r>
              <a:rPr lang="de-DE" altLang="de-DE" sz="4000" dirty="0" smtClean="0"/>
              <a:t>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9552" y="2420888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Die Schüler </a:t>
            </a:r>
            <a:r>
              <a:rPr lang="de-DE" sz="3600" dirty="0"/>
              <a:t>üben zunächst, einen Glimmspan zum Glimmen zu </a:t>
            </a:r>
            <a:r>
              <a:rPr lang="de-DE" sz="3600" dirty="0" smtClean="0"/>
              <a:t>bringen.</a:t>
            </a:r>
            <a:endParaRPr lang="de-DE" sz="3600" dirty="0"/>
          </a:p>
          <a:p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72460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Glimmspan-Probe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4868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b="1" dirty="0" smtClean="0"/>
              <a:t>Nachweis von Sauerstoff </a:t>
            </a:r>
            <a:r>
              <a:rPr lang="de-DE" altLang="de-DE" sz="4000" dirty="0" smtClean="0"/>
              <a:t>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9552" y="2420888"/>
            <a:ext cx="410445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dirty="0"/>
              <a:t>Stopfen entfernen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Spritzenöffnung etwa </a:t>
            </a:r>
            <a:r>
              <a:rPr lang="de-DE" sz="3200" dirty="0">
                <a:solidFill>
                  <a:schemeClr val="bg1"/>
                </a:solidFill>
              </a:rPr>
              <a:t>1</a:t>
            </a:r>
            <a:r>
              <a:rPr lang="de-DE" sz="3200" dirty="0"/>
              <a:t> </a:t>
            </a:r>
            <a:r>
              <a:rPr lang="de-DE" sz="3200" dirty="0" smtClean="0"/>
              <a:t>1 cm </a:t>
            </a:r>
            <a:r>
              <a:rPr lang="de-DE" sz="3200" dirty="0"/>
              <a:t>von glimmender Stelle entfernt halten</a:t>
            </a:r>
          </a:p>
          <a:p>
            <a:pPr>
              <a:spcAft>
                <a:spcPts val="1200"/>
              </a:spcAft>
            </a:pPr>
            <a:r>
              <a:rPr lang="de-DE" sz="3200" dirty="0"/>
              <a:t>Gas </a:t>
            </a:r>
            <a:r>
              <a:rPr lang="de-DE" sz="3200" b="1" dirty="0"/>
              <a:t>langsam und gleichmäßig </a:t>
            </a:r>
            <a:r>
              <a:rPr lang="de-DE" sz="3200" dirty="0" smtClean="0"/>
              <a:t>heraus-drücken</a:t>
            </a:r>
            <a:endParaRPr lang="de-DE" sz="3200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74733"/>
            <a:ext cx="338437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Glimmspan-Probe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4868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b="1" dirty="0" smtClean="0"/>
              <a:t>Nachweis von Sauerstoff </a:t>
            </a:r>
            <a:r>
              <a:rPr lang="de-DE" altLang="de-DE" sz="4000" dirty="0" smtClean="0"/>
              <a:t>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9552" y="2420888"/>
            <a:ext cx="4104456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3200" b="1" dirty="0" smtClean="0">
                <a:solidFill>
                  <a:srgbClr val="FF0000"/>
                </a:solidFill>
              </a:rPr>
              <a:t>Kontrollversuch</a:t>
            </a:r>
            <a:r>
              <a:rPr lang="de-DE" sz="3200" dirty="0" smtClean="0">
                <a:solidFill>
                  <a:srgbClr val="FF0000"/>
                </a:solidFill>
              </a:rPr>
              <a:t>:</a:t>
            </a:r>
            <a:endParaRPr lang="de-DE" sz="3200" dirty="0"/>
          </a:p>
          <a:p>
            <a:pPr>
              <a:spcAft>
                <a:spcPts val="1800"/>
              </a:spcAft>
            </a:pPr>
            <a:r>
              <a:rPr lang="de-DE" sz="3200" dirty="0" smtClean="0"/>
              <a:t>Spritze </a:t>
            </a:r>
            <a:r>
              <a:rPr lang="de-DE" sz="3200" dirty="0"/>
              <a:t>erneut aufziehen =&gt; sie füllt sich mit </a:t>
            </a:r>
            <a:r>
              <a:rPr lang="de-DE" sz="3200" dirty="0" smtClean="0"/>
              <a:t>Luft</a:t>
            </a:r>
          </a:p>
          <a:p>
            <a:pPr>
              <a:spcAft>
                <a:spcPts val="1200"/>
              </a:spcAft>
            </a:pPr>
            <a:r>
              <a:rPr lang="de-DE" sz="3200" dirty="0" smtClean="0"/>
              <a:t>Versuch wiederholen</a:t>
            </a:r>
          </a:p>
          <a:p>
            <a:pPr>
              <a:spcAft>
                <a:spcPts val="1200"/>
              </a:spcAft>
            </a:pPr>
            <a:endParaRPr lang="de-DE" sz="3200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74733"/>
            <a:ext cx="338437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8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Fettfleck-Probe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 fontScale="47500" lnSpcReduction="20000"/>
          </a:bodyPr>
          <a:lstStyle/>
          <a:p>
            <a:pPr marL="0" indent="0" eaLnBrk="1" hangingPunct="1">
              <a:buNone/>
            </a:pPr>
            <a:r>
              <a:rPr lang="de-DE" altLang="de-DE" sz="7300" b="1" dirty="0" smtClean="0"/>
              <a:t>Nachweis von Fett</a:t>
            </a:r>
          </a:p>
          <a:p>
            <a:pPr eaLnBrk="1" hangingPunct="1">
              <a:buFontTx/>
              <a:buNone/>
            </a:pP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9552" y="2492896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</a:pPr>
            <a:r>
              <a:rPr lang="de-DE" altLang="de-DE" sz="3600" dirty="0" smtClean="0"/>
              <a:t>					1 	Zucker-Lösung</a:t>
            </a:r>
            <a:r>
              <a:rPr lang="de-DE" altLang="de-DE" sz="3600" dirty="0"/>
              <a:t>		</a:t>
            </a:r>
            <a:r>
              <a:rPr lang="de-DE" altLang="de-DE" sz="3600" dirty="0" smtClean="0"/>
              <a:t>   			2 	Kochsalz-</a:t>
            </a:r>
            <a:r>
              <a:rPr lang="de-DE" altLang="de-DE" sz="3600" dirty="0" err="1" smtClean="0"/>
              <a:t>Lsg</a:t>
            </a:r>
            <a:r>
              <a:rPr lang="de-DE" altLang="de-DE" sz="3600" dirty="0" smtClean="0"/>
              <a:t>.</a:t>
            </a:r>
            <a:r>
              <a:rPr lang="de-DE" altLang="de-DE" sz="3600" dirty="0"/>
              <a:t>		</a:t>
            </a:r>
            <a:r>
              <a:rPr lang="de-DE" altLang="de-DE" sz="3600" dirty="0" smtClean="0"/>
              <a:t>   			3 	Speiseöl</a:t>
            </a:r>
            <a:endParaRPr lang="de-DE" altLang="de-DE" sz="3600" dirty="0"/>
          </a:p>
          <a:p>
            <a:pPr>
              <a:spcBef>
                <a:spcPts val="0"/>
              </a:spcBef>
            </a:pPr>
            <a:r>
              <a:rPr lang="de-DE" altLang="de-DE" sz="3600" dirty="0" smtClean="0"/>
              <a:t>					4	Wasser</a:t>
            </a:r>
          </a:p>
          <a:p>
            <a:pPr>
              <a:spcBef>
                <a:spcPts val="0"/>
              </a:spcBef>
            </a:pPr>
            <a:endParaRPr lang="de-DE" altLang="de-DE" sz="3600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539552" y="2419141"/>
            <a:ext cx="3600400" cy="3170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solidFill>
                  <a:srgbClr val="FF0000"/>
                </a:solidFill>
              </a:rPr>
              <a:t>WICHTIG:</a:t>
            </a:r>
          </a:p>
          <a:p>
            <a:pPr algn="ctr"/>
            <a:r>
              <a:rPr lang="de-DE" sz="4000" b="1" dirty="0" smtClean="0">
                <a:solidFill>
                  <a:srgbClr val="FF0000"/>
                </a:solidFill>
              </a:rPr>
              <a:t>Immer Kontroll-Versuche mitlaufen lassen!</a:t>
            </a:r>
            <a:endParaRPr lang="de-DE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7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Glimmspan-Probe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4868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b="1" dirty="0" smtClean="0"/>
              <a:t>Nachweis von Sauerstoff </a:t>
            </a:r>
            <a:r>
              <a:rPr lang="de-DE" altLang="de-DE" sz="4000" dirty="0" smtClean="0"/>
              <a:t>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92896"/>
            <a:ext cx="2664296" cy="2520280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92896"/>
            <a:ext cx="2952328" cy="252028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75656" y="5085184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    mit reinem		 mit</a:t>
            </a:r>
          </a:p>
          <a:p>
            <a:r>
              <a:rPr lang="de-DE" sz="3600" dirty="0" smtClean="0"/>
              <a:t>     Sauerstoff		Luft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9732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Glimmspan-Probe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4868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b="1" dirty="0" smtClean="0"/>
              <a:t>Nachweis von Sauerstoff </a:t>
            </a:r>
            <a:r>
              <a:rPr lang="de-DE" altLang="de-DE" sz="4000" dirty="0" smtClean="0"/>
              <a:t>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92896"/>
            <a:ext cx="2664296" cy="2520280"/>
          </a:xfrm>
          <a:prstGeom prst="rect">
            <a:avLst/>
          </a:prstGeom>
        </p:spPr>
      </p:pic>
      <p:pic>
        <p:nvPicPr>
          <p:cNvPr id="7" name="Grafi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492896"/>
            <a:ext cx="2952328" cy="252028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75656" y="5085184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=&gt; Luft enthält nur wenig Sauer-stoff =&gt; Luft ist ein Gemisch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3523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Glimmspan-Probe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4868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b="1" dirty="0" smtClean="0">
                <a:solidFill>
                  <a:srgbClr val="FF0000"/>
                </a:solidFill>
              </a:rPr>
              <a:t>Merksatz:</a:t>
            </a:r>
            <a:r>
              <a:rPr lang="de-DE" altLang="de-DE" sz="4000" dirty="0" smtClean="0">
                <a:solidFill>
                  <a:srgbClr val="FF0000"/>
                </a:solidFill>
              </a:rPr>
              <a:t>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91680" y="2276872"/>
            <a:ext cx="62646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Wenn</a:t>
            </a:r>
            <a:r>
              <a:rPr lang="de-DE" sz="3600" dirty="0"/>
              <a:t> </a:t>
            </a:r>
            <a:r>
              <a:rPr lang="de-DE" sz="3600" dirty="0">
                <a:solidFill>
                  <a:schemeClr val="bg1"/>
                </a:solidFill>
              </a:rPr>
              <a:t>man ein Gas </a:t>
            </a:r>
            <a:r>
              <a:rPr lang="de-DE" sz="3600" dirty="0" smtClean="0">
                <a:solidFill>
                  <a:schemeClr val="bg1"/>
                </a:solidFill>
              </a:rPr>
              <a:t>auf einen glimmenden Span </a:t>
            </a:r>
            <a:r>
              <a:rPr lang="de-DE" sz="3600" dirty="0">
                <a:solidFill>
                  <a:schemeClr val="bg1"/>
                </a:solidFill>
              </a:rPr>
              <a:t>leitet und</a:t>
            </a:r>
          </a:p>
          <a:p>
            <a:endParaRPr lang="de-DE" dirty="0"/>
          </a:p>
          <a:p>
            <a:r>
              <a:rPr lang="de-DE" sz="3600" b="1" dirty="0">
                <a:solidFill>
                  <a:srgbClr val="FF0000"/>
                </a:solidFill>
              </a:rPr>
              <a:t>wenn</a:t>
            </a:r>
            <a:r>
              <a:rPr lang="de-DE" sz="3600" dirty="0"/>
              <a:t> </a:t>
            </a:r>
            <a:r>
              <a:rPr lang="de-DE" sz="3600" dirty="0" smtClean="0">
                <a:solidFill>
                  <a:schemeClr val="bg1"/>
                </a:solidFill>
              </a:rPr>
              <a:t>der Span dabei stark auf-glimmt oder brennt, </a:t>
            </a:r>
            <a:endParaRPr lang="de-DE" sz="3600" dirty="0">
              <a:solidFill>
                <a:schemeClr val="bg1"/>
              </a:solidFill>
            </a:endParaRPr>
          </a:p>
          <a:p>
            <a:endParaRPr lang="de-DE" dirty="0"/>
          </a:p>
          <a:p>
            <a:r>
              <a:rPr lang="de-DE" sz="3600" b="1" dirty="0">
                <a:solidFill>
                  <a:srgbClr val="FF0000"/>
                </a:solidFill>
              </a:rPr>
              <a:t>dann</a:t>
            </a:r>
            <a:r>
              <a:rPr lang="de-DE" sz="3600" dirty="0"/>
              <a:t> </a:t>
            </a:r>
            <a:r>
              <a:rPr lang="de-DE" sz="3600" dirty="0">
                <a:solidFill>
                  <a:schemeClr val="bg1"/>
                </a:solidFill>
              </a:rPr>
              <a:t>ist in dem Gas </a:t>
            </a:r>
            <a:r>
              <a:rPr lang="de-DE" sz="3600" dirty="0" smtClean="0">
                <a:solidFill>
                  <a:schemeClr val="bg1"/>
                </a:solidFill>
              </a:rPr>
              <a:t>viel Sauerstoff enthalten</a:t>
            </a:r>
            <a:r>
              <a:rPr lang="de-DE" sz="3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68965" y="2399397"/>
            <a:ext cx="10786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>
                <a:solidFill>
                  <a:srgbClr val="0000FF"/>
                </a:solidFill>
              </a:rPr>
              <a:t>VA:</a:t>
            </a:r>
          </a:p>
          <a:p>
            <a:pPr algn="ctr"/>
            <a:endParaRPr lang="de-DE" sz="4400" b="1" dirty="0">
              <a:solidFill>
                <a:srgbClr val="0000FF"/>
              </a:solidFill>
            </a:endParaRPr>
          </a:p>
          <a:p>
            <a:pPr algn="ctr"/>
            <a:r>
              <a:rPr lang="de-DE" sz="4400" b="1" dirty="0" smtClean="0">
                <a:solidFill>
                  <a:srgbClr val="0000FF"/>
                </a:solidFill>
              </a:rPr>
              <a:t>B:</a:t>
            </a:r>
          </a:p>
          <a:p>
            <a:pPr algn="ctr"/>
            <a:endParaRPr lang="de-DE" sz="4400" b="1" dirty="0">
              <a:solidFill>
                <a:srgbClr val="0000FF"/>
              </a:solidFill>
            </a:endParaRPr>
          </a:p>
          <a:p>
            <a:pPr algn="ctr"/>
            <a:r>
              <a:rPr lang="de-DE" sz="4400" b="1" dirty="0" smtClean="0">
                <a:solidFill>
                  <a:srgbClr val="0000FF"/>
                </a:solidFill>
              </a:rPr>
              <a:t>E:</a:t>
            </a:r>
            <a:endParaRPr lang="de-DE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Glimmspan-Probe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4868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b="1" dirty="0" smtClean="0">
                <a:solidFill>
                  <a:srgbClr val="FF0000"/>
                </a:solidFill>
              </a:rPr>
              <a:t>Merksatz:</a:t>
            </a:r>
            <a:r>
              <a:rPr lang="de-DE" altLang="de-DE" sz="4000" dirty="0" smtClean="0">
                <a:solidFill>
                  <a:srgbClr val="FF0000"/>
                </a:solidFill>
              </a:rPr>
              <a:t>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91680" y="2276872"/>
            <a:ext cx="62646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Wenn</a:t>
            </a:r>
            <a:r>
              <a:rPr lang="de-DE" sz="3600" dirty="0"/>
              <a:t> man ein Gas </a:t>
            </a:r>
            <a:r>
              <a:rPr lang="de-DE" sz="3600" dirty="0" smtClean="0"/>
              <a:t>auf einen glimmenden Span </a:t>
            </a:r>
            <a:r>
              <a:rPr lang="de-DE" sz="3600" dirty="0"/>
              <a:t>leitet und</a:t>
            </a:r>
          </a:p>
          <a:p>
            <a:endParaRPr lang="de-DE" dirty="0"/>
          </a:p>
          <a:p>
            <a:r>
              <a:rPr lang="de-DE" sz="3600" b="1" dirty="0">
                <a:solidFill>
                  <a:srgbClr val="FF0000"/>
                </a:solidFill>
              </a:rPr>
              <a:t>wenn</a:t>
            </a:r>
            <a:r>
              <a:rPr lang="de-DE" sz="3600" dirty="0"/>
              <a:t> </a:t>
            </a:r>
            <a:r>
              <a:rPr lang="de-DE" sz="3600" dirty="0" smtClean="0"/>
              <a:t>der Span dabei stark auf-glimmt oder brennt, </a:t>
            </a:r>
            <a:endParaRPr lang="de-DE" sz="3600" dirty="0"/>
          </a:p>
          <a:p>
            <a:endParaRPr lang="de-DE" dirty="0"/>
          </a:p>
          <a:p>
            <a:r>
              <a:rPr lang="de-DE" sz="3600" b="1" dirty="0">
                <a:solidFill>
                  <a:srgbClr val="FF0000"/>
                </a:solidFill>
              </a:rPr>
              <a:t>dann</a:t>
            </a:r>
            <a:r>
              <a:rPr lang="de-DE" sz="3600" dirty="0"/>
              <a:t> ist in dem Gas </a:t>
            </a:r>
            <a:r>
              <a:rPr lang="de-DE" sz="3600" dirty="0" smtClean="0"/>
              <a:t>viel Sauerstoff enthalten</a:t>
            </a:r>
            <a:r>
              <a:rPr lang="de-DE" sz="3600" dirty="0"/>
              <a:t>.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68965" y="2399397"/>
            <a:ext cx="10786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>
                <a:solidFill>
                  <a:srgbClr val="0000FF"/>
                </a:solidFill>
              </a:rPr>
              <a:t>VA:</a:t>
            </a:r>
          </a:p>
          <a:p>
            <a:pPr algn="ctr"/>
            <a:endParaRPr lang="de-DE" sz="4400" b="1" dirty="0">
              <a:solidFill>
                <a:srgbClr val="0000FF"/>
              </a:solidFill>
            </a:endParaRPr>
          </a:p>
          <a:p>
            <a:pPr algn="ctr"/>
            <a:r>
              <a:rPr lang="de-DE" sz="4400" b="1" dirty="0" smtClean="0">
                <a:solidFill>
                  <a:srgbClr val="0000FF"/>
                </a:solidFill>
              </a:rPr>
              <a:t>B:</a:t>
            </a:r>
          </a:p>
          <a:p>
            <a:pPr algn="ctr"/>
            <a:endParaRPr lang="de-DE" sz="4400" b="1" dirty="0">
              <a:solidFill>
                <a:srgbClr val="0000FF"/>
              </a:solidFill>
            </a:endParaRPr>
          </a:p>
          <a:p>
            <a:pPr algn="ctr"/>
            <a:r>
              <a:rPr lang="de-DE" sz="4400" b="1" dirty="0" smtClean="0">
                <a:solidFill>
                  <a:srgbClr val="0000FF"/>
                </a:solidFill>
              </a:rPr>
              <a:t>E:</a:t>
            </a:r>
            <a:endParaRPr lang="de-DE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66CCFF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Glimmspan-Probe: Anwendung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4868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de-DE" altLang="de-DE" sz="3500" b="1" dirty="0">
                <a:solidFill>
                  <a:srgbClr val="FF0000"/>
                </a:solidFill>
              </a:rPr>
              <a:t>k</a:t>
            </a:r>
            <a:r>
              <a:rPr lang="de-DE" altLang="de-DE" sz="3500" b="1" dirty="0" smtClean="0">
                <a:solidFill>
                  <a:srgbClr val="FF0000"/>
                </a:solidFill>
              </a:rPr>
              <a:t>eine (in der 5. Klasse)</a:t>
            </a:r>
            <a:r>
              <a:rPr lang="de-DE" altLang="de-DE" sz="4000" dirty="0" smtClean="0">
                <a:solidFill>
                  <a:srgbClr val="FF0000"/>
                </a:solidFill>
              </a:rPr>
              <a:t>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19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330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Weitere Nachweise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9309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de-DE" altLang="de-DE" sz="3500" b="1" dirty="0" smtClean="0"/>
              <a:t>Fakultativ in interessierten Klassen:</a:t>
            </a:r>
          </a:p>
          <a:p>
            <a:pPr marL="0" indent="0" eaLnBrk="1" hangingPunct="1">
              <a:buNone/>
            </a:pPr>
            <a:endParaRPr lang="de-DE" altLang="de-DE" sz="1800" b="1" dirty="0" smtClean="0"/>
          </a:p>
          <a:p>
            <a:r>
              <a:rPr lang="de-DE" altLang="de-DE" sz="4000" dirty="0" smtClean="0">
                <a:solidFill>
                  <a:srgbClr val="0000FF"/>
                </a:solidFill>
              </a:rPr>
              <a:t>Salzsäure-Probe auf Kalk</a:t>
            </a:r>
          </a:p>
          <a:p>
            <a:r>
              <a:rPr lang="de-DE" altLang="de-DE" sz="4000" dirty="0" smtClean="0">
                <a:solidFill>
                  <a:srgbClr val="0000FF"/>
                </a:solidFill>
                <a:cs typeface="Times New Roman" pitchFamily="18" charset="0"/>
              </a:rPr>
              <a:t>Blaukraut als Indikator</a:t>
            </a:r>
          </a:p>
        </p:txBody>
      </p:sp>
    </p:spTree>
    <p:extLst>
      <p:ext uri="{BB962C8B-B14F-4D97-AF65-F5344CB8AC3E}">
        <p14:creationId xmlns:p14="http://schemas.microsoft.com/office/powerpoint/2010/main" val="38518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87624" y="1124744"/>
            <a:ext cx="6768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dirty="0" smtClean="0"/>
              <a:t>ENDE</a:t>
            </a:r>
          </a:p>
          <a:p>
            <a:pPr algn="ctr"/>
            <a:r>
              <a:rPr lang="de-DE" sz="9600" dirty="0" smtClean="0"/>
              <a:t>von Teil 3</a:t>
            </a:r>
            <a:endParaRPr lang="de-DE" sz="9600" dirty="0"/>
          </a:p>
        </p:txBody>
      </p:sp>
    </p:spTree>
    <p:extLst>
      <p:ext uri="{BB962C8B-B14F-4D97-AF65-F5344CB8AC3E}">
        <p14:creationId xmlns:p14="http://schemas.microsoft.com/office/powerpoint/2010/main" val="31081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Fettfleck-Probe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 fontScale="47500" lnSpcReduction="20000"/>
          </a:bodyPr>
          <a:lstStyle/>
          <a:p>
            <a:pPr marL="0" indent="0" eaLnBrk="1" hangingPunct="1">
              <a:buNone/>
            </a:pPr>
            <a:r>
              <a:rPr lang="de-DE" altLang="de-DE" sz="7300" b="1" dirty="0" smtClean="0"/>
              <a:t>Nachweis von Fett</a:t>
            </a:r>
          </a:p>
          <a:p>
            <a:pPr eaLnBrk="1" hangingPunct="1">
              <a:buFontTx/>
              <a:buNone/>
            </a:pP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9552" y="2492896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</a:pPr>
            <a:r>
              <a:rPr lang="de-DE" altLang="de-DE" sz="3600" dirty="0" smtClean="0"/>
              <a:t>					1 	Zucker-Lösung</a:t>
            </a:r>
            <a:r>
              <a:rPr lang="de-DE" altLang="de-DE" sz="3600" dirty="0"/>
              <a:t>		</a:t>
            </a:r>
            <a:r>
              <a:rPr lang="de-DE" altLang="de-DE" sz="3600" dirty="0" smtClean="0"/>
              <a:t>   			2 	Kochsalz-</a:t>
            </a:r>
            <a:r>
              <a:rPr lang="de-DE" altLang="de-DE" sz="3600" dirty="0" err="1" smtClean="0"/>
              <a:t>Lsg</a:t>
            </a:r>
            <a:r>
              <a:rPr lang="de-DE" altLang="de-DE" sz="3600" dirty="0" smtClean="0"/>
              <a:t>.</a:t>
            </a:r>
            <a:r>
              <a:rPr lang="de-DE" altLang="de-DE" sz="3600" dirty="0"/>
              <a:t>		</a:t>
            </a:r>
            <a:r>
              <a:rPr lang="de-DE" altLang="de-DE" sz="3600" dirty="0" smtClean="0"/>
              <a:t>   			3 	Speiseöl</a:t>
            </a:r>
            <a:endParaRPr lang="de-DE" altLang="de-DE" sz="3600" dirty="0"/>
          </a:p>
          <a:p>
            <a:pPr>
              <a:spcBef>
                <a:spcPts val="0"/>
              </a:spcBef>
            </a:pPr>
            <a:r>
              <a:rPr lang="de-DE" altLang="de-DE" sz="3600" dirty="0" smtClean="0"/>
              <a:t>					4	Wasser</a:t>
            </a:r>
          </a:p>
          <a:p>
            <a:pPr>
              <a:spcBef>
                <a:spcPts val="0"/>
              </a:spcBef>
            </a:pPr>
            <a:endParaRPr lang="de-DE" altLang="de-DE" sz="3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5"/>
            <a:ext cx="4104456" cy="265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39552" y="5230941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f</a:t>
            </a:r>
            <a:r>
              <a:rPr lang="de-DE" sz="3600" dirty="0" smtClean="0"/>
              <a:t>risch: überall Flecken (gegen das Licht)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86494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Fettfleck-Probe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 fontScale="47500" lnSpcReduction="20000"/>
          </a:bodyPr>
          <a:lstStyle/>
          <a:p>
            <a:pPr marL="0" indent="0" eaLnBrk="1" hangingPunct="1">
              <a:buNone/>
            </a:pPr>
            <a:r>
              <a:rPr lang="de-DE" altLang="de-DE" sz="7300" b="1" dirty="0" smtClean="0"/>
              <a:t>Nachweis von Fett</a:t>
            </a:r>
          </a:p>
          <a:p>
            <a:pPr eaLnBrk="1" hangingPunct="1">
              <a:buFontTx/>
              <a:buNone/>
            </a:pP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9552" y="2492896"/>
            <a:ext cx="83529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</a:pPr>
            <a:r>
              <a:rPr lang="de-DE" altLang="de-DE" sz="3600" dirty="0" smtClean="0"/>
              <a:t>					1 	Zucker-Lösung</a:t>
            </a:r>
            <a:r>
              <a:rPr lang="de-DE" altLang="de-DE" sz="3600" dirty="0"/>
              <a:t>		</a:t>
            </a:r>
            <a:r>
              <a:rPr lang="de-DE" altLang="de-DE" sz="3600" dirty="0" smtClean="0"/>
              <a:t>   			2 	Kochsalz-</a:t>
            </a:r>
            <a:r>
              <a:rPr lang="de-DE" altLang="de-DE" sz="3600" dirty="0" err="1" smtClean="0"/>
              <a:t>Lsg</a:t>
            </a:r>
            <a:r>
              <a:rPr lang="de-DE" altLang="de-DE" sz="3600" dirty="0" smtClean="0"/>
              <a:t>.</a:t>
            </a:r>
            <a:r>
              <a:rPr lang="de-DE" altLang="de-DE" sz="3600" dirty="0"/>
              <a:t>		</a:t>
            </a:r>
            <a:r>
              <a:rPr lang="de-DE" altLang="de-DE" sz="3600" dirty="0" smtClean="0"/>
              <a:t>   			3 	Speiseöl</a:t>
            </a:r>
            <a:endParaRPr lang="de-DE" altLang="de-DE" sz="3600" dirty="0"/>
          </a:p>
          <a:p>
            <a:pPr>
              <a:spcBef>
                <a:spcPts val="0"/>
              </a:spcBef>
            </a:pPr>
            <a:r>
              <a:rPr lang="de-DE" altLang="de-DE" sz="3600" dirty="0" smtClean="0"/>
              <a:t>					4	Wasser</a:t>
            </a:r>
          </a:p>
          <a:p>
            <a:pPr>
              <a:spcBef>
                <a:spcPts val="0"/>
              </a:spcBef>
            </a:pPr>
            <a:endParaRPr lang="de-DE" altLang="de-DE" sz="3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altLang="de-DE" sz="3600" dirty="0" smtClean="0"/>
              <a:t>trocknen lassen</a:t>
            </a:r>
            <a:endParaRPr lang="de-DE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5"/>
            <a:ext cx="4104456" cy="265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3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de-DE" altLang="de-DE" b="1" dirty="0" smtClean="0"/>
              <a:t>Fettfleck-Probe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 fontScale="47500" lnSpcReduction="20000"/>
          </a:bodyPr>
          <a:lstStyle/>
          <a:p>
            <a:pPr marL="0" indent="0" eaLnBrk="1" hangingPunct="1">
              <a:buNone/>
            </a:pPr>
            <a:r>
              <a:rPr lang="de-DE" altLang="de-DE" sz="7300" b="1" dirty="0" smtClean="0"/>
              <a:t>Nachweis von Fett</a:t>
            </a:r>
          </a:p>
          <a:p>
            <a:pPr eaLnBrk="1" hangingPunct="1">
              <a:buFontTx/>
              <a:buNone/>
            </a:pPr>
            <a:r>
              <a:rPr lang="de-DE" altLang="de-DE" sz="4000" dirty="0" smtClean="0"/>
              <a:t>		</a:t>
            </a:r>
            <a:endParaRPr lang="de-DE" altLang="de-DE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39552" y="249289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</a:pPr>
            <a:r>
              <a:rPr lang="de-DE" altLang="de-DE" sz="3600" dirty="0" smtClean="0"/>
              <a:t>					</a:t>
            </a:r>
            <a:endParaRPr lang="de-DE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5"/>
            <a:ext cx="4104456" cy="265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4132190" cy="265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788024" y="508518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nach Trocknung Fleck nur beim Fett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31010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1106</Words>
  <Application>Microsoft Office PowerPoint</Application>
  <PresentationFormat>Bildschirmpräsentation (4:3)</PresentationFormat>
  <Paragraphs>370</Paragraphs>
  <Slides>66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66</vt:i4>
      </vt:variant>
    </vt:vector>
  </HeadingPairs>
  <TitlesOfParts>
    <vt:vector size="67" baseType="lpstr">
      <vt:lpstr>Larissa</vt:lpstr>
      <vt:lpstr>PowerPoint-Präsentation</vt:lpstr>
      <vt:lpstr>Ablaufplan der Fortbildung</vt:lpstr>
      <vt:lpstr>Obligate Nachweise in Jgst. 5</vt:lpstr>
      <vt:lpstr>Obligate Nachweise in Jgst. 5</vt:lpstr>
      <vt:lpstr>Fettfleck-Probe</vt:lpstr>
      <vt:lpstr>Fettfleck-Probe</vt:lpstr>
      <vt:lpstr>Fettfleck-Probe</vt:lpstr>
      <vt:lpstr>Fettfleck-Probe</vt:lpstr>
      <vt:lpstr>Fettfleck-Probe</vt:lpstr>
      <vt:lpstr>Fettfleck-Probe</vt:lpstr>
      <vt:lpstr>Iod-Stärke-Probe</vt:lpstr>
      <vt:lpstr>Iod-Stärke-Probe</vt:lpstr>
      <vt:lpstr>Iod-Stärke-Probe</vt:lpstr>
      <vt:lpstr>Iod-Stärke-Probe</vt:lpstr>
      <vt:lpstr>Iod-Stärke-Probe</vt:lpstr>
      <vt:lpstr>Iod-Stärke-Probe</vt:lpstr>
      <vt:lpstr>Iod-Stärke-Probe</vt:lpstr>
      <vt:lpstr>Iod-Stärke-Probe</vt:lpstr>
      <vt:lpstr>Fettfleck-Probe</vt:lpstr>
      <vt:lpstr>Iod-Stärke-Probe</vt:lpstr>
      <vt:lpstr>Iod-Stärke-Probe</vt:lpstr>
      <vt:lpstr>Iod-Stärke-Probe</vt:lpstr>
      <vt:lpstr>Fettfleck-Probe: Anwendung</vt:lpstr>
      <vt:lpstr>Iod-Stärke-Probe: Anwendung</vt:lpstr>
      <vt:lpstr>Iod-Stärke-Probe: Anwendung</vt:lpstr>
      <vt:lpstr>Iod-Stärke-Probe: Anwendung</vt:lpstr>
      <vt:lpstr>Iod-Stärke-Probe: Anwendung</vt:lpstr>
      <vt:lpstr>Iod-Stärke-Probe: Anwendung</vt:lpstr>
      <vt:lpstr>Iod-Stärke-Probe: Anwendung</vt:lpstr>
      <vt:lpstr>Iod-Stärke-Probe: Anwendung</vt:lpstr>
      <vt:lpstr>Iod-Stärke-Probe: Anwendung</vt:lpstr>
      <vt:lpstr>Iod-Stärke-Probe: Anwendung</vt:lpstr>
      <vt:lpstr>Kalkwasser-Probe</vt:lpstr>
      <vt:lpstr>Kalkwasser-Probe</vt:lpstr>
      <vt:lpstr>Kalkwasser-Probe</vt:lpstr>
      <vt:lpstr>Kalkwasser-Probe</vt:lpstr>
      <vt:lpstr>Kalkwasser-Probe</vt:lpstr>
      <vt:lpstr>Kalkwasser-Probe</vt:lpstr>
      <vt:lpstr>Kalkwasser-Probe</vt:lpstr>
      <vt:lpstr>Kalkwasser-Probe</vt:lpstr>
      <vt:lpstr>Kalkwasser-Probe: Anwendung</vt:lpstr>
      <vt:lpstr>Kalkwasser-Probe: Anwendung</vt:lpstr>
      <vt:lpstr>Kalkwasser-Probe: Anwendung</vt:lpstr>
      <vt:lpstr>Kalkwasser-Probe: Anwendung</vt:lpstr>
      <vt:lpstr>Kalkwasser-Probe: Anwendung</vt:lpstr>
      <vt:lpstr>Kalkwasser-Probe: Anwendung</vt:lpstr>
      <vt:lpstr>Kalkwasser-Probe: Anwendung</vt:lpstr>
      <vt:lpstr>Kalkwasser-Probe: Anwendung</vt:lpstr>
      <vt:lpstr>Kalkwasser-Probe: Anwendung</vt:lpstr>
      <vt:lpstr>Kalkwasser-Probe: Anwendung</vt:lpstr>
      <vt:lpstr>Kalkwasser-Probe: Anwendung</vt:lpstr>
      <vt:lpstr>Kalkwasser-Probe: Anwendung</vt:lpstr>
      <vt:lpstr>Glimmspan-Probe</vt:lpstr>
      <vt:lpstr>Glimmspan-Probe</vt:lpstr>
      <vt:lpstr>Glimmspan-Probe</vt:lpstr>
      <vt:lpstr>Glimmspan-Probe</vt:lpstr>
      <vt:lpstr>Glimmspan-Probe</vt:lpstr>
      <vt:lpstr>Glimmspan-Probe</vt:lpstr>
      <vt:lpstr>Glimmspan-Probe</vt:lpstr>
      <vt:lpstr>Glimmspan-Probe</vt:lpstr>
      <vt:lpstr>Glimmspan-Probe</vt:lpstr>
      <vt:lpstr>Glimmspan-Probe</vt:lpstr>
      <vt:lpstr>Glimmspan-Probe</vt:lpstr>
      <vt:lpstr>Glimmspan-Probe: Anwendung</vt:lpstr>
      <vt:lpstr>Weitere Nachweise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</dc:creator>
  <cp:lastModifiedBy>Thomas</cp:lastModifiedBy>
  <cp:revision>39</cp:revision>
  <dcterms:created xsi:type="dcterms:W3CDTF">2019-06-16T11:32:44Z</dcterms:created>
  <dcterms:modified xsi:type="dcterms:W3CDTF">2019-06-25T18:40:38Z</dcterms:modified>
</cp:coreProperties>
</file>