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36" r:id="rId4"/>
    <p:sldId id="337" r:id="rId5"/>
    <p:sldId id="339" r:id="rId6"/>
    <p:sldId id="340" r:id="rId7"/>
    <p:sldId id="348" r:id="rId8"/>
    <p:sldId id="260" r:id="rId9"/>
    <p:sldId id="338" r:id="rId10"/>
    <p:sldId id="261" r:id="rId11"/>
    <p:sldId id="262" r:id="rId12"/>
    <p:sldId id="330" r:id="rId13"/>
    <p:sldId id="263" r:id="rId14"/>
    <p:sldId id="349" r:id="rId15"/>
    <p:sldId id="350" r:id="rId16"/>
    <p:sldId id="351" r:id="rId17"/>
    <p:sldId id="264" r:id="rId18"/>
    <p:sldId id="331" r:id="rId19"/>
    <p:sldId id="265" r:id="rId20"/>
    <p:sldId id="266" r:id="rId21"/>
    <p:sldId id="352" r:id="rId22"/>
    <p:sldId id="267" r:id="rId23"/>
    <p:sldId id="268" r:id="rId24"/>
    <p:sldId id="269" r:id="rId25"/>
    <p:sldId id="270" r:id="rId26"/>
    <p:sldId id="271" r:id="rId27"/>
    <p:sldId id="353" r:id="rId28"/>
    <p:sldId id="332" r:id="rId29"/>
    <p:sldId id="272" r:id="rId30"/>
    <p:sldId id="273" r:id="rId31"/>
    <p:sldId id="274" r:id="rId32"/>
    <p:sldId id="275" r:id="rId33"/>
    <p:sldId id="333" r:id="rId34"/>
    <p:sldId id="335" r:id="rId35"/>
    <p:sldId id="334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354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294" r:id="rId53"/>
    <p:sldId id="356" r:id="rId54"/>
    <p:sldId id="295" r:id="rId55"/>
    <p:sldId id="296" r:id="rId56"/>
    <p:sldId id="357" r:id="rId57"/>
    <p:sldId id="305" r:id="rId58"/>
    <p:sldId id="306" r:id="rId59"/>
    <p:sldId id="297" r:id="rId60"/>
    <p:sldId id="298" r:id="rId61"/>
    <p:sldId id="299" r:id="rId62"/>
    <p:sldId id="300" r:id="rId63"/>
    <p:sldId id="301" r:id="rId64"/>
    <p:sldId id="302" r:id="rId65"/>
    <p:sldId id="303" r:id="rId66"/>
    <p:sldId id="304" r:id="rId67"/>
    <p:sldId id="355" r:id="rId68"/>
    <p:sldId id="307" r:id="rId69"/>
    <p:sldId id="308" r:id="rId70"/>
    <p:sldId id="309" r:id="rId71"/>
    <p:sldId id="310" r:id="rId72"/>
    <p:sldId id="311" r:id="rId73"/>
    <p:sldId id="312" r:id="rId74"/>
    <p:sldId id="313" r:id="rId75"/>
    <p:sldId id="314" r:id="rId76"/>
    <p:sldId id="315" r:id="rId77"/>
    <p:sldId id="316" r:id="rId78"/>
    <p:sldId id="317" r:id="rId79"/>
    <p:sldId id="318" r:id="rId80"/>
    <p:sldId id="319" r:id="rId81"/>
    <p:sldId id="343" r:id="rId82"/>
    <p:sldId id="320" r:id="rId83"/>
    <p:sldId id="321" r:id="rId84"/>
    <p:sldId id="322" r:id="rId85"/>
    <p:sldId id="323" r:id="rId86"/>
    <p:sldId id="329" r:id="rId87"/>
    <p:sldId id="324" r:id="rId88"/>
    <p:sldId id="325" r:id="rId89"/>
    <p:sldId id="326" r:id="rId90"/>
    <p:sldId id="344" r:id="rId91"/>
    <p:sldId id="327" r:id="rId92"/>
    <p:sldId id="328" r:id="rId93"/>
    <p:sldId id="347" r:id="rId94"/>
    <p:sldId id="345" r:id="rId9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9900"/>
    <a:srgbClr val="99FF33"/>
    <a:srgbClr val="FF3399"/>
    <a:srgbClr val="FF5050"/>
    <a:srgbClr val="FF3300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79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91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34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81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59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04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4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73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89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86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7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B0D2-8E7E-4339-9421-28CB036A862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DF5F-855E-4426-81B2-CC92D92779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10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chsensiblerfachunterricht.de/" TargetMode="Externa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24936" cy="468052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de-DE" altLang="de-DE" sz="6600" b="1" dirty="0" err="1" smtClean="0">
                <a:solidFill>
                  <a:schemeClr val="tx1"/>
                </a:solidFill>
              </a:rPr>
              <a:t>Naturwissenschaftli-ches</a:t>
            </a:r>
            <a:r>
              <a:rPr lang="de-DE" altLang="de-DE" sz="6600" b="1" dirty="0" smtClean="0">
                <a:solidFill>
                  <a:schemeClr val="tx1"/>
                </a:solidFill>
              </a:rPr>
              <a:t> Arbeiten in Jgst.5</a:t>
            </a:r>
          </a:p>
          <a:p>
            <a:endParaRPr lang="de-DE" sz="2800" b="1" dirty="0" smtClean="0">
              <a:solidFill>
                <a:schemeClr val="tx1"/>
              </a:solidFill>
            </a:endParaRPr>
          </a:p>
          <a:p>
            <a:endParaRPr lang="de-DE" sz="2800" b="1" dirty="0">
              <a:solidFill>
                <a:schemeClr val="tx1"/>
              </a:solidFill>
            </a:endParaRPr>
          </a:p>
          <a:p>
            <a:endParaRPr lang="de-DE" sz="2800" b="1" dirty="0" smtClean="0">
              <a:solidFill>
                <a:schemeClr val="tx1"/>
              </a:solidFill>
            </a:endParaRPr>
          </a:p>
          <a:p>
            <a:endParaRPr lang="de-DE" sz="2800" b="1" dirty="0" smtClean="0">
              <a:solidFill>
                <a:schemeClr val="tx1"/>
              </a:solidFill>
            </a:endParaRPr>
          </a:p>
          <a:p>
            <a:r>
              <a:rPr lang="de-DE" sz="2800" b="1" dirty="0" smtClean="0">
                <a:solidFill>
                  <a:schemeClr val="tx1"/>
                </a:solidFill>
              </a:rPr>
              <a:t>Thomas Nickl, 2019</a:t>
            </a:r>
            <a:endParaRPr lang="de-DE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8929"/>
            <a:ext cx="2520280" cy="137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611560" y="4077072"/>
            <a:ext cx="7776864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Teil 4:</a:t>
            </a:r>
          </a:p>
          <a:p>
            <a:r>
              <a:rPr lang="de-DE" sz="4000" b="1" smtClean="0"/>
              <a:t>Spracharbeit</a:t>
            </a:r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148054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Grundschule: ca. 600 Wörter</a:t>
            </a:r>
          </a:p>
          <a:p>
            <a:r>
              <a:rPr lang="de-DE" sz="4000" dirty="0" smtClean="0"/>
              <a:t>Migrations-Hintergrund</a:t>
            </a:r>
          </a:p>
          <a:p>
            <a:r>
              <a:rPr lang="de-DE" sz="4000" dirty="0" smtClean="0"/>
              <a:t>Nicht nur Gymnasiasten kommen ans Gymnasium.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8450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spcAft>
                <a:spcPts val="1200"/>
              </a:spcAft>
              <a:buNone/>
            </a:pPr>
            <a:r>
              <a:rPr lang="de-DE" sz="3600" dirty="0" smtClean="0"/>
              <a:t>	</a:t>
            </a:r>
            <a:r>
              <a:rPr lang="de-DE" sz="4000" dirty="0" smtClean="0"/>
              <a:t>„</a:t>
            </a:r>
            <a:r>
              <a:rPr lang="de-DE" sz="4000" dirty="0"/>
              <a:t>Struktur“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„Funktion“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„diverse Aspekte“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868144" y="1772816"/>
            <a:ext cx="28083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dirty="0" smtClean="0">
                <a:solidFill>
                  <a:srgbClr val="FF0000"/>
                </a:solidFill>
              </a:rPr>
              <a:t>Solche Wörter können nicht vorausgesetzt werden!</a:t>
            </a:r>
            <a:endParaRPr lang="de-DE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spcAft>
                <a:spcPts val="1200"/>
              </a:spcAft>
              <a:buNone/>
            </a:pPr>
            <a:r>
              <a:rPr lang="de-DE" sz="3600" dirty="0" smtClean="0"/>
              <a:t>	</a:t>
            </a:r>
            <a:r>
              <a:rPr lang="de-DE" sz="4000" dirty="0" smtClean="0"/>
              <a:t>„</a:t>
            </a:r>
            <a:r>
              <a:rPr lang="de-DE" sz="4000" dirty="0"/>
              <a:t>Struktur“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„Funktion“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„diverse Aspekte“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„Rumpf“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sz="4000" dirty="0"/>
              <a:t>	„Gliedmaßen“</a:t>
            </a:r>
          </a:p>
          <a:p>
            <a:pPr marL="0" indent="0">
              <a:buNone/>
            </a:pPr>
            <a:endParaRPr lang="de-DE" sz="4000" dirty="0"/>
          </a:p>
        </p:txBody>
      </p:sp>
      <p:sp>
        <p:nvSpPr>
          <p:cNvPr id="4" name="Textfeld 3"/>
          <p:cNvSpPr txBox="1"/>
          <p:nvPr/>
        </p:nvSpPr>
        <p:spPr>
          <a:xfrm>
            <a:off x="5868144" y="1772816"/>
            <a:ext cx="28083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i="1" dirty="0" smtClean="0">
                <a:solidFill>
                  <a:srgbClr val="FF0000"/>
                </a:solidFill>
              </a:rPr>
              <a:t>Solche Wörter können nicht vorausgesetzt werden!</a:t>
            </a:r>
            <a:endParaRPr lang="de-DE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412776"/>
            <a:ext cx="7272808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err="1" smtClean="0"/>
              <a:t>LerNT</a:t>
            </a:r>
            <a:r>
              <a:rPr lang="de-DE" sz="2800" b="1" dirty="0" smtClean="0"/>
              <a:t> 2017:</a:t>
            </a:r>
          </a:p>
          <a:p>
            <a:r>
              <a:rPr lang="de-DE" sz="2800" b="1" dirty="0" smtClean="0"/>
              <a:t>Erkläre </a:t>
            </a:r>
            <a:r>
              <a:rPr lang="de-DE" sz="2800" b="1" dirty="0"/>
              <a:t>auf der Grundlage der Voraussetzungen für die Photosynthese das unterschiedliche Wachstum der beiden Keimlinge ab dem 6. Tag im obigen Versuch!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1529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412776"/>
            <a:ext cx="7272808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err="1" smtClean="0"/>
              <a:t>LerNT</a:t>
            </a:r>
            <a:r>
              <a:rPr lang="de-DE" sz="2800" b="1" dirty="0" smtClean="0"/>
              <a:t> 2017:</a:t>
            </a:r>
          </a:p>
          <a:p>
            <a:r>
              <a:rPr lang="de-DE" sz="2800" b="1" dirty="0" smtClean="0"/>
              <a:t>Erkläre </a:t>
            </a:r>
            <a:r>
              <a:rPr lang="de-DE" sz="2800" b="1" dirty="0">
                <a:solidFill>
                  <a:srgbClr val="FF0000"/>
                </a:solidFill>
              </a:rPr>
              <a:t>auf der Grundlage der Voraussetzungen für die Photosynthese </a:t>
            </a:r>
            <a:r>
              <a:rPr lang="de-DE" sz="2800" b="1" dirty="0"/>
              <a:t>das unterschiedliche Wachstum der beiden Keimlinge ab dem 6. Tag im obigen Versuch!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414908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Genitiv + Genitiv + versteckter Genitiv!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412776"/>
            <a:ext cx="7272808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err="1" smtClean="0"/>
              <a:t>LerNT</a:t>
            </a:r>
            <a:r>
              <a:rPr lang="de-DE" sz="2800" b="1" dirty="0" smtClean="0"/>
              <a:t> 2017:</a:t>
            </a:r>
          </a:p>
          <a:p>
            <a:r>
              <a:rPr lang="de-DE" sz="2800" b="1" dirty="0" smtClean="0"/>
              <a:t>Erkläre </a:t>
            </a:r>
            <a:r>
              <a:rPr lang="de-DE" sz="2800" b="1" dirty="0"/>
              <a:t>auf der Grundlage der Voraussetzungen für die Photosynthese das unterschiedliche </a:t>
            </a:r>
            <a:r>
              <a:rPr lang="de-DE" sz="2800" b="1" dirty="0">
                <a:solidFill>
                  <a:srgbClr val="FF0000"/>
                </a:solidFill>
              </a:rPr>
              <a:t>Wachstum</a:t>
            </a:r>
            <a:r>
              <a:rPr lang="de-DE" sz="2800" b="1" dirty="0"/>
              <a:t> der beiden Keimlinge ab dem 6. Tag im obigen Versuch!</a:t>
            </a: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414908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Nominalstil!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412776"/>
            <a:ext cx="7272808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err="1" smtClean="0"/>
              <a:t>LerNT</a:t>
            </a:r>
            <a:r>
              <a:rPr lang="de-DE" sz="2800" b="1" dirty="0" smtClean="0"/>
              <a:t> 2017:</a:t>
            </a:r>
          </a:p>
          <a:p>
            <a:r>
              <a:rPr lang="de-DE" sz="2800" b="1" dirty="0" smtClean="0">
                <a:solidFill>
                  <a:srgbClr val="FF0000"/>
                </a:solidFill>
              </a:rPr>
              <a:t>Erkläre </a:t>
            </a:r>
            <a:r>
              <a:rPr lang="de-DE" sz="2800" b="1" dirty="0">
                <a:solidFill>
                  <a:srgbClr val="FF0000"/>
                </a:solidFill>
              </a:rPr>
              <a:t>auf der Grundlage der Voraussetzungen für die Photosynthese das unterschiedliche Wachstum der beiden Keimlinge ab dem 6. Tag im obigen Versuch!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899592" y="414908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Hochkomplexer Satzbau!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52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412776"/>
            <a:ext cx="7272808" cy="51552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err="1" smtClean="0"/>
              <a:t>LerNT</a:t>
            </a:r>
            <a:r>
              <a:rPr lang="de-DE" sz="2800" b="1" dirty="0" smtClean="0"/>
              <a:t> 2017:</a:t>
            </a:r>
          </a:p>
          <a:p>
            <a:r>
              <a:rPr lang="de-DE" sz="2800" b="1" dirty="0">
                <a:solidFill>
                  <a:srgbClr val="FF0000"/>
                </a:solidFill>
              </a:rPr>
              <a:t>Erkläre auf der Grundlage der Voraussetzungen für die Photosynthese das unterschiedliche Wachstum der beiden Keimlinge ab dem 6. Tag im obigen Versuch</a:t>
            </a:r>
            <a:r>
              <a:rPr lang="de-DE" sz="2800" b="1" dirty="0" smtClean="0">
                <a:solidFill>
                  <a:srgbClr val="FF0000"/>
                </a:solidFill>
              </a:rPr>
              <a:t>!</a:t>
            </a:r>
          </a:p>
          <a:p>
            <a:endParaRPr lang="de-DE" sz="2800" b="1" dirty="0" smtClean="0">
              <a:solidFill>
                <a:srgbClr val="FF0000"/>
              </a:solidFill>
            </a:endParaRPr>
          </a:p>
          <a:p>
            <a:r>
              <a:rPr lang="de-DE" sz="2800" dirty="0"/>
              <a:t>Ab dem 6. Tag unterscheidet sich das Wachstum der Keimlinge in den beiden Versuchsansätzen.</a:t>
            </a:r>
          </a:p>
          <a:p>
            <a:r>
              <a:rPr lang="de-DE" sz="1100" dirty="0"/>
              <a:t> </a:t>
            </a:r>
          </a:p>
          <a:p>
            <a:r>
              <a:rPr lang="de-DE" sz="2800" b="1" dirty="0"/>
              <a:t>Erkläre dieses unterschiedliche Verhalten genau. (Denk dabei an die </a:t>
            </a:r>
            <a:r>
              <a:rPr lang="de-DE" sz="2800" b="1" dirty="0" smtClean="0"/>
              <a:t>Photosynthese</a:t>
            </a:r>
            <a:r>
              <a:rPr lang="de-DE" sz="2800" b="1" dirty="0"/>
              <a:t>!)</a:t>
            </a:r>
            <a:endParaRPr lang="de-DE" sz="2800" dirty="0"/>
          </a:p>
          <a:p>
            <a:endParaRPr lang="de-DE" sz="2800" dirty="0"/>
          </a:p>
        </p:txBody>
      </p:sp>
      <p:sp>
        <p:nvSpPr>
          <p:cNvPr id="4" name="Pfeil nach oben 3"/>
          <p:cNvSpPr/>
          <p:nvPr/>
        </p:nvSpPr>
        <p:spPr>
          <a:xfrm rot="10800000">
            <a:off x="4374227" y="3429000"/>
            <a:ext cx="416157" cy="68170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4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2664782"/>
            <a:ext cx="7272808" cy="270843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4000" b="1" dirty="0" smtClean="0"/>
              <a:t>Im </a:t>
            </a:r>
            <a:r>
              <a:rPr lang="de-DE" sz="4000" b="1" dirty="0" err="1" smtClean="0"/>
              <a:t>LerNT</a:t>
            </a:r>
            <a:r>
              <a:rPr lang="de-DE" sz="4000" b="1" dirty="0" smtClean="0"/>
              <a:t>-Test dürfen Sie streichen, ergänzen, verändern!</a:t>
            </a:r>
          </a:p>
          <a:p>
            <a:pPr algn="ctr">
              <a:spcAft>
                <a:spcPts val="1200"/>
              </a:spcAft>
            </a:pPr>
            <a:r>
              <a:rPr lang="de-DE" sz="4000" b="1" dirty="0" smtClean="0"/>
              <a:t>Nutzen Sie diese Freiheit, um Klarheit zu schaffen!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19967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272808" cy="38779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3600" dirty="0" smtClean="0"/>
              <a:t>einfacher Satzbau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3600" dirty="0" smtClean="0"/>
              <a:t>v</a:t>
            </a:r>
            <a:r>
              <a:rPr lang="de-DE" sz="3600" dirty="0"/>
              <a:t>. a. bei </a:t>
            </a:r>
            <a:r>
              <a:rPr lang="de-DE" sz="3600" dirty="0" smtClean="0"/>
              <a:t>schriftlichen </a:t>
            </a:r>
            <a:r>
              <a:rPr lang="de-DE" sz="3600" dirty="0"/>
              <a:t>Prüfungen </a:t>
            </a:r>
            <a:r>
              <a:rPr lang="de-DE" sz="3600" dirty="0" smtClean="0"/>
              <a:t>klare Hauptsätze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3600" dirty="0"/>
              <a:t>m</a:t>
            </a:r>
            <a:r>
              <a:rPr lang="de-DE" sz="3600" dirty="0" smtClean="0"/>
              <a:t>öglichst keine Genitiv-Konstruktionen</a:t>
            </a:r>
          </a:p>
          <a:p>
            <a:pPr marL="571500" indent="-5715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DE" sz="3600" dirty="0" smtClean="0"/>
              <a:t>Nominalstil vermeiden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5413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de-DE" dirty="0" smtClean="0"/>
              <a:t>Ablaufplan der Fortbildung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solidFill>
                  <a:schemeClr val="bg1">
                    <a:lumMod val="75000"/>
                  </a:schemeClr>
                </a:solidFill>
              </a:rPr>
              <a:t>Teil 1: Hintergründe zu NA und </a:t>
            </a:r>
            <a:r>
              <a:rPr lang="de-DE" sz="4000" dirty="0" err="1" smtClean="0">
                <a:solidFill>
                  <a:schemeClr val="bg1">
                    <a:lumMod val="75000"/>
                  </a:schemeClr>
                </a:solidFill>
              </a:rPr>
              <a:t>allge</a:t>
            </a:r>
            <a:r>
              <a:rPr lang="de-DE" sz="4000" dirty="0" smtClean="0">
                <a:solidFill>
                  <a:schemeClr val="bg1">
                    <a:lumMod val="75000"/>
                  </a:schemeClr>
                </a:solidFill>
              </a:rPr>
              <a:t>-meine Aspekte</a:t>
            </a:r>
          </a:p>
          <a:p>
            <a:pPr>
              <a:spcBef>
                <a:spcPts val="2400"/>
              </a:spcBef>
            </a:pPr>
            <a:r>
              <a:rPr lang="de-DE" sz="4000" dirty="0" smtClean="0">
                <a:solidFill>
                  <a:schemeClr val="bg1">
                    <a:lumMod val="75000"/>
                  </a:schemeClr>
                </a:solidFill>
              </a:rPr>
              <a:t>Teil 2</a:t>
            </a:r>
            <a:r>
              <a:rPr lang="de-DE" sz="400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de-DE" sz="4000">
                <a:solidFill>
                  <a:schemeClr val="bg1">
                    <a:lumMod val="75000"/>
                  </a:schemeClr>
                </a:solidFill>
              </a:rPr>
              <a:t>Drei </a:t>
            </a:r>
            <a:r>
              <a:rPr lang="de-DE" sz="4000" dirty="0">
                <a:solidFill>
                  <a:schemeClr val="bg1">
                    <a:lumMod val="75000"/>
                  </a:schemeClr>
                </a:solidFill>
              </a:rPr>
              <a:t>Welten, Stoff, Energie</a:t>
            </a:r>
            <a:endParaRPr lang="de-DE" sz="40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spcBef>
                <a:spcPts val="2400"/>
              </a:spcBef>
            </a:pPr>
            <a:r>
              <a:rPr lang="de-DE" sz="4000" dirty="0" smtClean="0">
                <a:solidFill>
                  <a:schemeClr val="bg1">
                    <a:lumMod val="75000"/>
                  </a:schemeClr>
                </a:solidFill>
              </a:rPr>
              <a:t>Teil 3: Nachweise</a:t>
            </a:r>
          </a:p>
          <a:p>
            <a:pPr>
              <a:spcBef>
                <a:spcPts val="2400"/>
              </a:spcBef>
            </a:pPr>
            <a:r>
              <a:rPr lang="de-DE" sz="4000" dirty="0" smtClean="0"/>
              <a:t>Teil 4: Spracharbeit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48312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272808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dirty="0" smtClean="0"/>
              <a:t>Neue Fachbegriffe ausführlich ein-führen und sichern!</a:t>
            </a:r>
          </a:p>
          <a:p>
            <a:pPr>
              <a:spcAft>
                <a:spcPts val="1200"/>
              </a:spcAft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80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272808" cy="24622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dirty="0" smtClean="0"/>
              <a:t>Neue Fachbegriffe ausführlich ein-führen und sichern!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Fachbegriffe möglichst oft wieder-holen und anwenden!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0595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272808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dirty="0" smtClean="0"/>
              <a:t>Neue Fachbegriffe ausführlich ein-führen und sichern!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Beispiel: </a:t>
            </a:r>
            <a:r>
              <a:rPr lang="de-DE" sz="3600" b="1" dirty="0" smtClean="0"/>
              <a:t>„der Stoff“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21544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488832" cy="37240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dirty="0" smtClean="0"/>
              <a:t>Neue Fachbegriffe ausführlich ein-führen und sichern!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Beispiel: </a:t>
            </a:r>
            <a:r>
              <a:rPr lang="de-DE" sz="3600" b="1" dirty="0" smtClean="0"/>
              <a:t>„der Stoff“</a:t>
            </a:r>
          </a:p>
          <a:p>
            <a:r>
              <a:rPr lang="de-DE" sz="3600" dirty="0" smtClean="0">
                <a:solidFill>
                  <a:srgbClr val="00B050"/>
                </a:solidFill>
              </a:rPr>
              <a:t>synonym zu: das Material, die Substanz</a:t>
            </a:r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das Textil</a:t>
            </a:r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die Form eines </a:t>
            </a:r>
            <a:r>
              <a:rPr lang="de-DE" sz="3600" dirty="0">
                <a:solidFill>
                  <a:srgbClr val="FF0000"/>
                </a:solidFill>
              </a:rPr>
              <a:t>O</a:t>
            </a:r>
            <a:r>
              <a:rPr lang="de-DE" sz="3600" dirty="0" smtClean="0">
                <a:solidFill>
                  <a:srgbClr val="FF0000"/>
                </a:solidFill>
              </a:rPr>
              <a:t>bjekts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5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272808" cy="19082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dirty="0" smtClean="0"/>
              <a:t>Neue Fachbegriffe ausführlich ein-führen und sichern!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Beispiel: </a:t>
            </a:r>
            <a:r>
              <a:rPr lang="de-DE" sz="3600" b="1" dirty="0" smtClean="0"/>
              <a:t>„die Energie“</a:t>
            </a:r>
          </a:p>
        </p:txBody>
      </p:sp>
    </p:spTree>
    <p:extLst>
      <p:ext uri="{BB962C8B-B14F-4D97-AF65-F5344CB8AC3E}">
        <p14:creationId xmlns:p14="http://schemas.microsoft.com/office/powerpoint/2010/main" val="7156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927279"/>
            <a:ext cx="7560840" cy="31700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dirty="0" smtClean="0"/>
              <a:t>Neue Fachbegriffe ausführlich ein-führen und sichern!</a:t>
            </a:r>
          </a:p>
          <a:p>
            <a:pPr>
              <a:spcAft>
                <a:spcPts val="1200"/>
              </a:spcAft>
            </a:pPr>
            <a:r>
              <a:rPr lang="de-DE" sz="3600" dirty="0" smtClean="0"/>
              <a:t>Beispiel: </a:t>
            </a:r>
            <a:r>
              <a:rPr lang="de-DE" sz="3600" b="1" dirty="0" smtClean="0"/>
              <a:t>„die Energie“</a:t>
            </a:r>
          </a:p>
          <a:p>
            <a:r>
              <a:rPr lang="de-DE" sz="3600" dirty="0" smtClean="0"/>
              <a:t>Nicht definieren, sondern an Beispielen veranschaulichen.</a:t>
            </a:r>
          </a:p>
        </p:txBody>
      </p:sp>
    </p:spTree>
    <p:extLst>
      <p:ext uri="{BB962C8B-B14F-4D97-AF65-F5344CB8AC3E}">
        <p14:creationId xmlns:p14="http://schemas.microsoft.com/office/powerpoint/2010/main" val="21344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70923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Faustregel:</a:t>
            </a:r>
          </a:p>
          <a:p>
            <a:endParaRPr lang="de-DE" sz="3600" dirty="0" smtClean="0"/>
          </a:p>
          <a:p>
            <a:r>
              <a:rPr lang="de-DE" sz="3600" dirty="0" smtClean="0"/>
              <a:t>Fachbegriffe im </a:t>
            </a:r>
            <a:r>
              <a:rPr lang="de-DE" sz="3600" dirty="0" err="1" smtClean="0"/>
              <a:t>LehrplanPLUS</a:t>
            </a:r>
            <a:r>
              <a:rPr lang="de-DE" sz="3600" dirty="0" smtClean="0"/>
              <a:t> unter …</a:t>
            </a:r>
          </a:p>
          <a:p>
            <a:endParaRPr lang="de-DE" sz="3600" dirty="0" smtClean="0"/>
          </a:p>
          <a:p>
            <a:r>
              <a:rPr lang="de-DE" sz="3600" dirty="0" smtClean="0"/>
              <a:t>… </a:t>
            </a:r>
            <a:r>
              <a:rPr lang="de-DE" sz="3600" b="1" dirty="0" smtClean="0"/>
              <a:t>Inhalte</a:t>
            </a:r>
            <a:r>
              <a:rPr lang="de-DE" sz="3600" dirty="0" smtClean="0"/>
              <a:t>: 		</a:t>
            </a:r>
            <a:r>
              <a:rPr lang="de-DE" sz="3600" b="1" dirty="0" smtClean="0">
                <a:solidFill>
                  <a:srgbClr val="FF0000"/>
                </a:solidFill>
              </a:rPr>
              <a:t>für den Schüler</a:t>
            </a:r>
            <a:r>
              <a:rPr lang="de-DE" sz="3600" dirty="0" smtClean="0"/>
              <a:t> 	</a:t>
            </a:r>
            <a:endParaRPr lang="de-D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9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Faustregel:</a:t>
            </a:r>
          </a:p>
          <a:p>
            <a:endParaRPr lang="de-DE" sz="3600" dirty="0" smtClean="0"/>
          </a:p>
          <a:p>
            <a:r>
              <a:rPr lang="de-DE" sz="3600" dirty="0" smtClean="0"/>
              <a:t>Fachbegriffe im </a:t>
            </a:r>
            <a:r>
              <a:rPr lang="de-DE" sz="3600" dirty="0" err="1" smtClean="0"/>
              <a:t>LehrplanPLUS</a:t>
            </a:r>
            <a:r>
              <a:rPr lang="de-DE" sz="3600" dirty="0" smtClean="0"/>
              <a:t> unter …</a:t>
            </a:r>
          </a:p>
          <a:p>
            <a:endParaRPr lang="de-DE" sz="3600" dirty="0" smtClean="0"/>
          </a:p>
          <a:p>
            <a:r>
              <a:rPr lang="de-DE" sz="3600" dirty="0" smtClean="0"/>
              <a:t>… </a:t>
            </a:r>
            <a:r>
              <a:rPr lang="de-DE" sz="3600" b="1" dirty="0" smtClean="0"/>
              <a:t>Inhalte</a:t>
            </a:r>
            <a:r>
              <a:rPr lang="de-DE" sz="3600" dirty="0" smtClean="0"/>
              <a:t>: 		</a:t>
            </a:r>
            <a:r>
              <a:rPr lang="de-DE" sz="3600" b="1" dirty="0" smtClean="0">
                <a:solidFill>
                  <a:srgbClr val="FF0000"/>
                </a:solidFill>
              </a:rPr>
              <a:t>für den Schüler</a:t>
            </a:r>
          </a:p>
          <a:p>
            <a:r>
              <a:rPr lang="de-DE" sz="3600" dirty="0" smtClean="0"/>
              <a:t>… </a:t>
            </a:r>
            <a:r>
              <a:rPr lang="de-DE" sz="3600" b="1" dirty="0" smtClean="0"/>
              <a:t>Kompetenzen</a:t>
            </a:r>
            <a:r>
              <a:rPr lang="de-DE" sz="3600" dirty="0" smtClean="0"/>
              <a:t>: 	</a:t>
            </a:r>
            <a:r>
              <a:rPr lang="de-DE" sz="3600" b="1" dirty="0" smtClean="0">
                <a:solidFill>
                  <a:srgbClr val="FF0000"/>
                </a:solidFill>
              </a:rPr>
              <a:t>für die Lehrkraft</a:t>
            </a:r>
            <a:endParaRPr lang="de-D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1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3600" b="1" dirty="0" smtClean="0"/>
              <a:t>Inhalte zu den Kompetenzen (Biologie):</a:t>
            </a:r>
          </a:p>
          <a:p>
            <a:pPr lvl="0"/>
            <a:endParaRPr lang="de-DE" sz="2000" dirty="0"/>
          </a:p>
          <a:p>
            <a:pPr lvl="0"/>
            <a:r>
              <a:rPr lang="de-DE" sz="3600" dirty="0" smtClean="0"/>
              <a:t>„grundlegende </a:t>
            </a:r>
            <a:r>
              <a:rPr lang="de-DE" sz="3600" dirty="0"/>
              <a:t>Anforderungen an Lebewesen: </a:t>
            </a:r>
            <a:endParaRPr lang="de-DE" sz="3600" dirty="0" smtClean="0"/>
          </a:p>
          <a:p>
            <a:pPr lvl="0"/>
            <a:r>
              <a:rPr lang="de-DE" sz="3600" dirty="0" smtClean="0"/>
              <a:t>Informationsaufnahme</a:t>
            </a:r>
            <a:r>
              <a:rPr lang="de-DE" sz="3600" dirty="0"/>
              <a:t>, </a:t>
            </a:r>
            <a:r>
              <a:rPr lang="de-DE" sz="3600" dirty="0" smtClean="0"/>
              <a:t>Informations-verarbeitung </a:t>
            </a:r>
            <a:r>
              <a:rPr lang="de-DE" sz="3600" dirty="0"/>
              <a:t>und Reaktion, aktive Bewegung, Stoffwechsel, Fortpflan­zung, Wachstum und </a:t>
            </a:r>
            <a:r>
              <a:rPr lang="de-DE" sz="3600" dirty="0" smtClean="0"/>
              <a:t>Individualentwicklung</a:t>
            </a:r>
            <a:r>
              <a:rPr lang="de-DE" sz="3600" dirty="0" smtClean="0"/>
              <a:t>“</a:t>
            </a:r>
          </a:p>
          <a:p>
            <a:pPr lvl="0" algn="r"/>
            <a:r>
              <a:rPr lang="de-DE" sz="3600" dirty="0" err="1" smtClean="0"/>
              <a:t>LehrplanPLUS</a:t>
            </a:r>
            <a:r>
              <a:rPr lang="de-DE" sz="3600" dirty="0" smtClean="0"/>
              <a:t>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57434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de-DE" b="1" dirty="0" smtClean="0"/>
              <a:t>Sprachunterricht in Biologie???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987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3600" dirty="0" smtClean="0"/>
              <a:t>„</a:t>
            </a:r>
            <a:r>
              <a:rPr lang="de-DE" sz="3600" dirty="0" smtClean="0">
                <a:solidFill>
                  <a:srgbClr val="FF0000"/>
                </a:solidFill>
              </a:rPr>
              <a:t>grundlegende</a:t>
            </a:r>
            <a:r>
              <a:rPr lang="de-DE" sz="3600" dirty="0" smtClean="0"/>
              <a:t> </a:t>
            </a:r>
            <a:r>
              <a:rPr lang="de-DE" sz="3600" dirty="0">
                <a:solidFill>
                  <a:srgbClr val="FF0000"/>
                </a:solidFill>
              </a:rPr>
              <a:t>Anforderungen</a:t>
            </a:r>
            <a:r>
              <a:rPr lang="de-DE" sz="3600" dirty="0"/>
              <a:t> an </a:t>
            </a:r>
            <a:r>
              <a:rPr lang="de-DE" sz="3600" dirty="0">
                <a:solidFill>
                  <a:srgbClr val="00B050"/>
                </a:solidFill>
              </a:rPr>
              <a:t>Lebe</a:t>
            </a:r>
            <a:r>
              <a:rPr lang="de-DE" sz="3600" dirty="0">
                <a:solidFill>
                  <a:srgbClr val="FF0000"/>
                </a:solidFill>
              </a:rPr>
              <a:t>wesen</a:t>
            </a:r>
            <a:r>
              <a:rPr lang="de-DE" sz="3600" dirty="0"/>
              <a:t>: </a:t>
            </a:r>
            <a:endParaRPr lang="de-DE" sz="3600" dirty="0" smtClean="0"/>
          </a:p>
          <a:p>
            <a:pPr lvl="0"/>
            <a:r>
              <a:rPr lang="de-DE" sz="3600" dirty="0" smtClean="0">
                <a:solidFill>
                  <a:srgbClr val="FF0000"/>
                </a:solidFill>
              </a:rPr>
              <a:t>Informationsaufnahme</a:t>
            </a:r>
            <a:r>
              <a:rPr lang="de-DE" sz="3600" dirty="0"/>
              <a:t>, </a:t>
            </a:r>
            <a:r>
              <a:rPr lang="de-DE" sz="3600" dirty="0" smtClean="0">
                <a:solidFill>
                  <a:srgbClr val="FF0000"/>
                </a:solidFill>
              </a:rPr>
              <a:t>Informations-verarbeitung</a:t>
            </a:r>
            <a:r>
              <a:rPr lang="de-DE" sz="3600" dirty="0" smtClean="0"/>
              <a:t> </a:t>
            </a:r>
            <a:r>
              <a:rPr lang="de-DE" sz="3600" dirty="0"/>
              <a:t>und </a:t>
            </a:r>
            <a:r>
              <a:rPr lang="de-DE" sz="3600" dirty="0">
                <a:solidFill>
                  <a:srgbClr val="FF0000"/>
                </a:solidFill>
              </a:rPr>
              <a:t>Reaktion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aktive</a:t>
            </a:r>
            <a:r>
              <a:rPr lang="de-DE" sz="3600" dirty="0"/>
              <a:t> </a:t>
            </a:r>
            <a:r>
              <a:rPr lang="de-DE" sz="3600" dirty="0">
                <a:solidFill>
                  <a:srgbClr val="00B050"/>
                </a:solidFill>
              </a:rPr>
              <a:t>Bewegung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Stoffwechsel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Fortpflan­zung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00B050"/>
                </a:solidFill>
              </a:rPr>
              <a:t>Wachstum</a:t>
            </a:r>
            <a:r>
              <a:rPr lang="de-DE" sz="3600" dirty="0"/>
              <a:t> und </a:t>
            </a:r>
            <a:r>
              <a:rPr lang="de-DE" sz="3600" dirty="0" smtClean="0">
                <a:solidFill>
                  <a:srgbClr val="FF0000"/>
                </a:solidFill>
              </a:rPr>
              <a:t>Individualentwicklung</a:t>
            </a:r>
            <a:r>
              <a:rPr lang="de-DE" sz="3600" dirty="0" smtClean="0"/>
              <a:t>“</a:t>
            </a:r>
            <a:r>
              <a:rPr lang="de-DE" sz="3600" dirty="0" smtClean="0">
                <a:solidFill>
                  <a:srgbClr val="FF0000"/>
                </a:solidFill>
              </a:rPr>
              <a:t> </a:t>
            </a:r>
            <a:endParaRPr lang="de-DE" sz="3600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11560" y="5117128"/>
            <a:ext cx="8064896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3200" b="1" dirty="0" smtClean="0">
                <a:solidFill>
                  <a:srgbClr val="FF0000"/>
                </a:solidFill>
              </a:rPr>
              <a:t>Rot: ist Zehnjährigen nicht bekannt bzw. wird nicht verstanden!</a:t>
            </a:r>
            <a:endParaRPr lang="de-D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1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3600" dirty="0"/>
              <a:t>„</a:t>
            </a:r>
            <a:r>
              <a:rPr lang="de-DE" sz="3600" dirty="0">
                <a:solidFill>
                  <a:srgbClr val="FF0000"/>
                </a:solidFill>
              </a:rPr>
              <a:t>grundlegende</a:t>
            </a:r>
            <a:r>
              <a:rPr lang="de-DE" sz="3600" dirty="0"/>
              <a:t> </a:t>
            </a:r>
            <a:r>
              <a:rPr lang="de-DE" sz="3600" dirty="0">
                <a:solidFill>
                  <a:srgbClr val="FF0000"/>
                </a:solidFill>
              </a:rPr>
              <a:t>Anforderungen</a:t>
            </a:r>
            <a:r>
              <a:rPr lang="de-DE" sz="3600" dirty="0"/>
              <a:t> an </a:t>
            </a:r>
            <a:r>
              <a:rPr lang="de-DE" sz="3600" dirty="0">
                <a:solidFill>
                  <a:srgbClr val="00B050"/>
                </a:solidFill>
              </a:rPr>
              <a:t>Lebe</a:t>
            </a:r>
            <a:r>
              <a:rPr lang="de-DE" sz="3600" dirty="0">
                <a:solidFill>
                  <a:srgbClr val="FF0000"/>
                </a:solidFill>
              </a:rPr>
              <a:t>wesen</a:t>
            </a:r>
            <a:r>
              <a:rPr lang="de-DE" sz="3600" dirty="0"/>
              <a:t>: </a:t>
            </a:r>
          </a:p>
          <a:p>
            <a:pPr lvl="0"/>
            <a:r>
              <a:rPr lang="de-DE" sz="3600" dirty="0">
                <a:solidFill>
                  <a:srgbClr val="FF0000"/>
                </a:solidFill>
              </a:rPr>
              <a:t>Informationsaufnahme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Informations-verarbeitung</a:t>
            </a:r>
            <a:r>
              <a:rPr lang="de-DE" sz="3600" dirty="0"/>
              <a:t> und </a:t>
            </a:r>
            <a:r>
              <a:rPr lang="de-DE" sz="3600" dirty="0">
                <a:solidFill>
                  <a:srgbClr val="FF0000"/>
                </a:solidFill>
              </a:rPr>
              <a:t>Reaktion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aktive</a:t>
            </a:r>
            <a:r>
              <a:rPr lang="de-DE" sz="3600" dirty="0"/>
              <a:t> </a:t>
            </a:r>
            <a:r>
              <a:rPr lang="de-DE" sz="3600" dirty="0">
                <a:solidFill>
                  <a:srgbClr val="00B050"/>
                </a:solidFill>
              </a:rPr>
              <a:t>Bewegung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Stoffwechsel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FF0000"/>
                </a:solidFill>
              </a:rPr>
              <a:t>Fortpflan­zung</a:t>
            </a:r>
            <a:r>
              <a:rPr lang="de-DE" sz="3600" dirty="0"/>
              <a:t>, </a:t>
            </a:r>
            <a:r>
              <a:rPr lang="de-DE" sz="3600" dirty="0">
                <a:solidFill>
                  <a:srgbClr val="00B050"/>
                </a:solidFill>
              </a:rPr>
              <a:t>Wachstum</a:t>
            </a:r>
            <a:r>
              <a:rPr lang="de-DE" sz="3600" dirty="0"/>
              <a:t> und </a:t>
            </a:r>
            <a:r>
              <a:rPr lang="de-DE" sz="3600" dirty="0">
                <a:solidFill>
                  <a:srgbClr val="FF0000"/>
                </a:solidFill>
              </a:rPr>
              <a:t>Individualentwicklung</a:t>
            </a:r>
            <a:r>
              <a:rPr lang="de-DE" sz="3600" dirty="0"/>
              <a:t>“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</a:p>
          <a:p>
            <a:pPr lvl="0"/>
            <a:endParaRPr lang="de-DE" sz="2000" dirty="0">
              <a:solidFill>
                <a:srgbClr val="FF0000"/>
              </a:solidFill>
            </a:endParaRPr>
          </a:p>
          <a:p>
            <a:pPr lvl="0" algn="ctr"/>
            <a:r>
              <a:rPr lang="de-DE" sz="3600" b="1" dirty="0" smtClean="0"/>
              <a:t>=&gt; Jeden einzelnen Fachbegriff aus-</a:t>
            </a:r>
            <a:r>
              <a:rPr lang="de-DE" sz="3600" b="1" dirty="0" err="1" smtClean="0"/>
              <a:t>führlich</a:t>
            </a:r>
            <a:r>
              <a:rPr lang="de-DE" sz="3600" b="1" dirty="0" smtClean="0"/>
              <a:t> besprechen und sichern!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25399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„Zellbestandteile </a:t>
            </a:r>
            <a:r>
              <a:rPr lang="de-DE" sz="3600" dirty="0"/>
              <a:t>(Zellmembran, </a:t>
            </a:r>
            <a:r>
              <a:rPr lang="de-DE" sz="3600" dirty="0" smtClean="0"/>
              <a:t>Zell-plasma</a:t>
            </a:r>
            <a:r>
              <a:rPr lang="de-DE" sz="3600" dirty="0"/>
              <a:t>, Zellkern, Chloroplast, Zellwand, Vaku­ole</a:t>
            </a:r>
            <a:r>
              <a:rPr lang="de-DE" sz="3600" dirty="0" smtClean="0"/>
              <a:t>)“</a:t>
            </a:r>
          </a:p>
          <a:p>
            <a:pPr algn="r"/>
            <a:r>
              <a:rPr lang="de-DE" sz="3600" dirty="0" err="1" smtClean="0"/>
              <a:t>LehrplanPLUS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91963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„Zellbestandteile </a:t>
            </a:r>
            <a:r>
              <a:rPr lang="de-DE" sz="3600" dirty="0"/>
              <a:t>(Zellmembran, </a:t>
            </a:r>
            <a:r>
              <a:rPr lang="de-DE" sz="3600" dirty="0" smtClean="0"/>
              <a:t>Zell-plasma</a:t>
            </a:r>
            <a:r>
              <a:rPr lang="de-DE" sz="3600" dirty="0"/>
              <a:t>, Zellkern, Chloroplast, Zellwand, Vaku­ole</a:t>
            </a:r>
            <a:r>
              <a:rPr lang="de-DE" sz="3600" dirty="0" smtClean="0"/>
              <a:t>)“</a:t>
            </a:r>
          </a:p>
          <a:p>
            <a:endParaRPr lang="de-DE" sz="3600" dirty="0"/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Blattgrünkörnchen!</a:t>
            </a:r>
          </a:p>
        </p:txBody>
      </p:sp>
    </p:spTree>
    <p:extLst>
      <p:ext uri="{BB962C8B-B14F-4D97-AF65-F5344CB8AC3E}">
        <p14:creationId xmlns:p14="http://schemas.microsoft.com/office/powerpoint/2010/main" val="303580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„Zellbestandteile </a:t>
            </a:r>
            <a:r>
              <a:rPr lang="de-DE" sz="3600" dirty="0"/>
              <a:t>(Zellmembran, </a:t>
            </a:r>
            <a:r>
              <a:rPr lang="de-DE" sz="3600" dirty="0" smtClean="0"/>
              <a:t>Zell-plasma</a:t>
            </a:r>
            <a:r>
              <a:rPr lang="de-DE" sz="3600" dirty="0"/>
              <a:t>, Zellkern, Chloroplast, Zellwand, Vaku­ole</a:t>
            </a:r>
            <a:r>
              <a:rPr lang="de-DE" sz="3600" dirty="0" smtClean="0"/>
              <a:t>)“</a:t>
            </a:r>
          </a:p>
          <a:p>
            <a:endParaRPr lang="de-DE" sz="3600" dirty="0"/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Blattgrünkörnchen!</a:t>
            </a:r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Mitochondrium!</a:t>
            </a:r>
          </a:p>
        </p:txBody>
      </p:sp>
    </p:spTree>
    <p:extLst>
      <p:ext uri="{BB962C8B-B14F-4D97-AF65-F5344CB8AC3E}">
        <p14:creationId xmlns:p14="http://schemas.microsoft.com/office/powerpoint/2010/main" val="14418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„Zellbestandteile </a:t>
            </a:r>
            <a:r>
              <a:rPr lang="de-DE" sz="3600" dirty="0"/>
              <a:t>(Zellmembran, </a:t>
            </a:r>
            <a:r>
              <a:rPr lang="de-DE" sz="3600" dirty="0" smtClean="0"/>
              <a:t>Zell-plasma</a:t>
            </a:r>
            <a:r>
              <a:rPr lang="de-DE" sz="3600" dirty="0"/>
              <a:t>, Zellkern, Chloroplast, Zellwand, Vaku­ole</a:t>
            </a:r>
            <a:r>
              <a:rPr lang="de-DE" sz="3600" dirty="0" smtClean="0"/>
              <a:t>)“</a:t>
            </a:r>
          </a:p>
          <a:p>
            <a:endParaRPr lang="de-DE" sz="3600" dirty="0"/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Blattgrünkörnchen!</a:t>
            </a:r>
          </a:p>
          <a:p>
            <a:r>
              <a:rPr lang="de-DE" sz="3600" dirty="0">
                <a:solidFill>
                  <a:srgbClr val="FF0000"/>
                </a:solidFill>
              </a:rPr>
              <a:t>n</a:t>
            </a:r>
            <a:r>
              <a:rPr lang="de-DE" sz="3600" dirty="0" smtClean="0">
                <a:solidFill>
                  <a:srgbClr val="FF0000"/>
                </a:solidFill>
              </a:rPr>
              <a:t>icht: Mitochondrium!</a:t>
            </a:r>
          </a:p>
          <a:p>
            <a:r>
              <a:rPr lang="de-DE" sz="3600" dirty="0" smtClean="0">
                <a:solidFill>
                  <a:srgbClr val="FF0000"/>
                </a:solidFill>
              </a:rPr>
              <a:t>Klarer Unterschied zwischen Zellmembran und Zellwand!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55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FF33"/>
          </a:solidFill>
        </p:spPr>
        <p:txBody>
          <a:bodyPr/>
          <a:lstStyle/>
          <a:p>
            <a:r>
              <a:rPr lang="de-DE" b="1" dirty="0" smtClean="0"/>
              <a:t>Weniger ist mehr!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Am besten nur solche Fachbegriffe </a:t>
            </a:r>
            <a:r>
              <a:rPr lang="de-DE" sz="3600" b="1" dirty="0" smtClean="0">
                <a:solidFill>
                  <a:srgbClr val="00B050"/>
                </a:solidFill>
              </a:rPr>
              <a:t>einführen</a:t>
            </a:r>
            <a:r>
              <a:rPr lang="de-DE" sz="3600" b="1" dirty="0">
                <a:solidFill>
                  <a:srgbClr val="00B050"/>
                </a:solidFill>
              </a:rPr>
              <a:t>, die später wieder </a:t>
            </a:r>
            <a:r>
              <a:rPr lang="de-DE" sz="3600" b="1" dirty="0" smtClean="0">
                <a:solidFill>
                  <a:srgbClr val="00B050"/>
                </a:solidFill>
              </a:rPr>
              <a:t>gebraucht </a:t>
            </a:r>
            <a:r>
              <a:rPr lang="de-DE" sz="3600" b="1" dirty="0">
                <a:solidFill>
                  <a:srgbClr val="00B050"/>
                </a:solidFill>
              </a:rPr>
              <a:t>werden.</a:t>
            </a:r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	der Chloroplast, -en: </a:t>
            </a:r>
            <a:r>
              <a:rPr lang="de-DE" sz="3600" b="1" dirty="0" smtClean="0">
                <a:solidFill>
                  <a:srgbClr val="00B050"/>
                </a:solidFill>
              </a:rPr>
              <a:t>		JA</a:t>
            </a:r>
            <a:endParaRPr lang="de-DE" sz="3600" b="1" dirty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	</a:t>
            </a:r>
            <a:r>
              <a:rPr lang="de-DE" sz="3600" b="1" dirty="0">
                <a:solidFill>
                  <a:srgbClr val="FF0000"/>
                </a:solidFill>
              </a:rPr>
              <a:t>das </a:t>
            </a:r>
            <a:r>
              <a:rPr lang="de-DE" sz="3600" b="1" dirty="0" smtClean="0">
                <a:solidFill>
                  <a:srgbClr val="FF0000"/>
                </a:solidFill>
              </a:rPr>
              <a:t>Blattgrünkörnchen, -: 	NEIN</a:t>
            </a:r>
            <a:endParaRPr lang="de-DE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err="1" smtClean="0"/>
              <a:t>Verwechsel</a:t>
            </a:r>
            <a:r>
              <a:rPr lang="de-DE" b="1" dirty="0" smtClean="0"/>
              <a:t>-Formen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das Objekt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6070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err="1" smtClean="0"/>
              <a:t>Verwechsel</a:t>
            </a:r>
            <a:r>
              <a:rPr lang="de-DE" b="1" dirty="0" smtClean="0"/>
              <a:t>-Formen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das Objekt</a:t>
            </a:r>
          </a:p>
          <a:p>
            <a:endParaRPr lang="de-DE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Biologie</a:t>
            </a:r>
            <a:r>
              <a:rPr lang="de-DE" sz="3600" dirty="0" smtClean="0"/>
              <a:t>: das, was betrachtet wird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Deutsch</a:t>
            </a:r>
            <a:r>
              <a:rPr lang="de-DE" sz="3600" dirty="0" smtClean="0"/>
              <a:t>: ein Satz-Baustein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Informatik</a:t>
            </a:r>
            <a:r>
              <a:rPr lang="de-DE" sz="3600" dirty="0" smtClean="0"/>
              <a:t>: ein Element, das man auf dem Bildschirm sehen kann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694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err="1" smtClean="0"/>
              <a:t>Verwechsel</a:t>
            </a:r>
            <a:r>
              <a:rPr lang="de-DE" b="1" dirty="0" smtClean="0"/>
              <a:t>-Formen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d</a:t>
            </a:r>
            <a:r>
              <a:rPr lang="de-DE" sz="3600" dirty="0" smtClean="0"/>
              <a:t>ie Klasse</a:t>
            </a:r>
          </a:p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43961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de-DE" b="1" dirty="0" smtClean="0"/>
              <a:t>Sprachunterricht in Biologie???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6000" b="1" dirty="0" smtClean="0">
                <a:solidFill>
                  <a:srgbClr val="FF0000"/>
                </a:solidFill>
              </a:rPr>
              <a:t>NEIN:</a:t>
            </a:r>
            <a:r>
              <a:rPr lang="de-DE" sz="4000" dirty="0" smtClean="0"/>
              <a:t> </a:t>
            </a:r>
          </a:p>
          <a:p>
            <a:r>
              <a:rPr lang="de-DE" sz="4000" dirty="0" smtClean="0"/>
              <a:t>Kein Unterricht in Literatur!</a:t>
            </a:r>
          </a:p>
          <a:p>
            <a:r>
              <a:rPr lang="de-DE" sz="4000" dirty="0" smtClean="0"/>
              <a:t>Kein vertiefter Unterricht in Lexik, Grammatik, Syntax.</a:t>
            </a:r>
          </a:p>
          <a:p>
            <a:pPr marL="0" indent="0">
              <a:buNone/>
            </a:pP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17671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err="1" smtClean="0"/>
              <a:t>Verwechsel</a:t>
            </a:r>
            <a:r>
              <a:rPr lang="de-DE" b="1" dirty="0" smtClean="0"/>
              <a:t>-Formen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d</a:t>
            </a:r>
            <a:r>
              <a:rPr lang="de-DE" sz="3600" dirty="0" smtClean="0"/>
              <a:t>ie Klasse</a:t>
            </a:r>
          </a:p>
          <a:p>
            <a:endParaRPr lang="de-DE" sz="2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Alltag: </a:t>
            </a:r>
            <a:r>
              <a:rPr lang="de-DE" sz="3600" dirty="0" smtClean="0"/>
              <a:t>Schulklasse, Qualität</a:t>
            </a:r>
            <a:endParaRPr lang="de-DE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Biologie</a:t>
            </a:r>
            <a:r>
              <a:rPr lang="de-DE" sz="3600" dirty="0" smtClean="0"/>
              <a:t>: Kategorie der Natürlichen Systematik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 smtClean="0"/>
              <a:t>Informatik</a:t>
            </a:r>
            <a:r>
              <a:rPr lang="de-DE" sz="3600" dirty="0" smtClean="0"/>
              <a:t>: Gruppe von Elementen mit gleichen Attributen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55692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err="1" smtClean="0"/>
              <a:t>Verwechsel</a:t>
            </a:r>
            <a:r>
              <a:rPr lang="de-DE" b="1" dirty="0" smtClean="0"/>
              <a:t>-Formen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d</a:t>
            </a:r>
            <a:r>
              <a:rPr lang="de-DE" sz="3600" dirty="0" smtClean="0"/>
              <a:t>ie Klasse</a:t>
            </a:r>
          </a:p>
          <a:p>
            <a:endParaRPr lang="de-DE" sz="2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Alltag: </a:t>
            </a:r>
            <a:r>
              <a:rPr lang="de-DE" sz="3600" dirty="0"/>
              <a:t>Schulklasse, </a:t>
            </a:r>
            <a:r>
              <a:rPr lang="de-DE" sz="3600" dirty="0" smtClean="0"/>
              <a:t>Qualität</a:t>
            </a:r>
            <a:endParaRPr lang="de-DE" sz="36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Biologie</a:t>
            </a:r>
            <a:r>
              <a:rPr lang="de-DE" sz="3600" dirty="0"/>
              <a:t>: Kategorie der Natürlichen Systematik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b="1" dirty="0"/>
              <a:t>Informatik</a:t>
            </a:r>
            <a:r>
              <a:rPr lang="de-DE" sz="3600" dirty="0"/>
              <a:t>: Gruppe von Elementen mit gleichen Attributen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9552" y="544522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3600" b="1" dirty="0"/>
              <a:t>=&gt; </a:t>
            </a:r>
            <a:r>
              <a:rPr lang="de-DE" sz="3600" b="1" dirty="0" smtClean="0"/>
              <a:t>Explizit ansprechen </a:t>
            </a:r>
            <a:r>
              <a:rPr lang="de-DE" sz="3600" b="1" dirty="0"/>
              <a:t>und </a:t>
            </a:r>
            <a:r>
              <a:rPr lang="de-DE" sz="3600" b="1" dirty="0" smtClean="0"/>
              <a:t>ggf. sichern!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414152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7227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Nomen mit </a:t>
            </a:r>
            <a:r>
              <a:rPr lang="de-DE" sz="3600" b="1" dirty="0" smtClean="0"/>
              <a:t>Artikel</a:t>
            </a:r>
            <a:r>
              <a:rPr lang="de-DE" sz="3600" dirty="0" smtClean="0"/>
              <a:t> und </a:t>
            </a:r>
            <a:r>
              <a:rPr lang="de-DE" sz="3600" b="1" dirty="0" smtClean="0"/>
              <a:t>Plural</a:t>
            </a:r>
            <a:r>
              <a:rPr lang="de-DE" sz="3600" dirty="0" smtClean="0"/>
              <a:t> einführen, im Heft sichern.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8391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Nomen mit </a:t>
            </a:r>
            <a:r>
              <a:rPr lang="de-DE" sz="3600" b="1" dirty="0" smtClean="0"/>
              <a:t>Artikel</a:t>
            </a:r>
            <a:r>
              <a:rPr lang="de-DE" sz="3600" dirty="0" smtClean="0"/>
              <a:t> und </a:t>
            </a:r>
            <a:r>
              <a:rPr lang="de-DE" sz="3600" b="1" dirty="0" smtClean="0"/>
              <a:t>Plural</a:t>
            </a:r>
            <a:r>
              <a:rPr lang="de-DE" sz="3600" dirty="0" smtClean="0"/>
              <a:t> einführen, im Heft sichern, </a:t>
            </a:r>
            <a:endParaRPr lang="de-DE" sz="3600" dirty="0"/>
          </a:p>
          <a:p>
            <a:endParaRPr lang="de-DE" sz="3600" dirty="0" smtClean="0"/>
          </a:p>
          <a:p>
            <a:r>
              <a:rPr lang="de-DE" sz="3600" dirty="0" smtClean="0"/>
              <a:t>sonst:</a:t>
            </a:r>
          </a:p>
          <a:p>
            <a:endParaRPr lang="de-DE" sz="3600" dirty="0"/>
          </a:p>
          <a:p>
            <a:r>
              <a:rPr lang="de-DE" sz="3600" dirty="0" smtClean="0">
                <a:solidFill>
                  <a:srgbClr val="FF0000"/>
                </a:solidFill>
              </a:rPr>
              <a:t>der Kupfer, der Wachstum,</a:t>
            </a:r>
          </a:p>
          <a:p>
            <a:r>
              <a:rPr lang="de-DE" sz="3600" dirty="0">
                <a:solidFill>
                  <a:srgbClr val="FF0000"/>
                </a:solidFill>
              </a:rPr>
              <a:t>m</a:t>
            </a:r>
            <a:r>
              <a:rPr lang="de-DE" sz="3600" dirty="0" smtClean="0">
                <a:solidFill>
                  <a:srgbClr val="FF0000"/>
                </a:solidFill>
              </a:rPr>
              <a:t>ehrere Zellkerns</a:t>
            </a:r>
            <a:endParaRPr lang="de-DE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Nomen mit </a:t>
            </a:r>
            <a:r>
              <a:rPr lang="de-DE" sz="3600" b="1" dirty="0"/>
              <a:t>Artikel</a:t>
            </a:r>
            <a:r>
              <a:rPr lang="de-DE" sz="3600" dirty="0"/>
              <a:t> und </a:t>
            </a:r>
            <a:r>
              <a:rPr lang="de-DE" sz="3600" b="1" dirty="0"/>
              <a:t>Plural</a:t>
            </a:r>
            <a:r>
              <a:rPr lang="de-DE" sz="3600" dirty="0"/>
              <a:t> einführen, im Heft sichern, z. B.: </a:t>
            </a:r>
          </a:p>
          <a:p>
            <a:endParaRPr lang="de-DE" sz="3600" dirty="0" smtClean="0"/>
          </a:p>
          <a:p>
            <a:r>
              <a:rPr lang="de-DE" sz="3600" b="1" dirty="0" smtClean="0">
                <a:solidFill>
                  <a:srgbClr val="00B050"/>
                </a:solidFill>
              </a:rPr>
              <a:t>das Glasrohr, -e</a:t>
            </a:r>
          </a:p>
          <a:p>
            <a:r>
              <a:rPr lang="de-DE" sz="3600" b="1" dirty="0" smtClean="0">
                <a:solidFill>
                  <a:srgbClr val="00B050"/>
                </a:solidFill>
              </a:rPr>
              <a:t>die Waage, -n</a:t>
            </a:r>
          </a:p>
          <a:p>
            <a:r>
              <a:rPr lang="de-DE" sz="3600" b="1" dirty="0" smtClean="0">
                <a:solidFill>
                  <a:srgbClr val="00B050"/>
                </a:solidFill>
              </a:rPr>
              <a:t>der Stopfen, -</a:t>
            </a:r>
          </a:p>
          <a:p>
            <a:r>
              <a:rPr lang="de-DE" sz="3600" b="1" dirty="0" smtClean="0">
                <a:solidFill>
                  <a:srgbClr val="00B050"/>
                </a:solidFill>
              </a:rPr>
              <a:t>das Reagenzglas, -“er</a:t>
            </a:r>
          </a:p>
        </p:txBody>
      </p:sp>
    </p:spTree>
    <p:extLst>
      <p:ext uri="{BB962C8B-B14F-4D97-AF65-F5344CB8AC3E}">
        <p14:creationId xmlns:p14="http://schemas.microsoft.com/office/powerpoint/2010/main" val="2884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Nomen mit </a:t>
            </a:r>
            <a:r>
              <a:rPr lang="de-DE" sz="3600" b="1" dirty="0"/>
              <a:t>Artikel</a:t>
            </a:r>
            <a:r>
              <a:rPr lang="de-DE" sz="3600" dirty="0"/>
              <a:t> und </a:t>
            </a:r>
            <a:r>
              <a:rPr lang="de-DE" sz="3600" b="1" dirty="0"/>
              <a:t>Plural</a:t>
            </a:r>
            <a:r>
              <a:rPr lang="de-DE" sz="3600" dirty="0"/>
              <a:t> einführen, </a:t>
            </a:r>
            <a:r>
              <a:rPr lang="de-DE" sz="3600" dirty="0" smtClean="0"/>
              <a:t>wichtige </a:t>
            </a:r>
            <a:r>
              <a:rPr lang="de-DE" sz="3600" b="1" dirty="0" smtClean="0"/>
              <a:t>Wortstämme</a:t>
            </a:r>
            <a:r>
              <a:rPr lang="de-DE" sz="3600" dirty="0" smtClean="0"/>
              <a:t> erklären, im </a:t>
            </a:r>
            <a:r>
              <a:rPr lang="de-DE" sz="3600" dirty="0"/>
              <a:t>Heft sichern, z. B.: </a:t>
            </a:r>
          </a:p>
          <a:p>
            <a:endParaRPr lang="de-DE" dirty="0" smtClean="0"/>
          </a:p>
          <a:p>
            <a:r>
              <a:rPr lang="de-DE" sz="3600" b="1" dirty="0">
                <a:solidFill>
                  <a:srgbClr val="00B050"/>
                </a:solidFill>
              </a:rPr>
              <a:t>d</a:t>
            </a:r>
            <a:r>
              <a:rPr lang="de-DE" sz="3600" b="1" dirty="0" smtClean="0">
                <a:solidFill>
                  <a:srgbClr val="00B050"/>
                </a:solidFill>
              </a:rPr>
              <a:t>ie Biologie</a:t>
            </a:r>
          </a:p>
          <a:p>
            <a:r>
              <a:rPr lang="de-DE" sz="3600" b="1" dirty="0">
                <a:solidFill>
                  <a:srgbClr val="00B050"/>
                </a:solidFill>
              </a:rPr>
              <a:t>	</a:t>
            </a:r>
            <a:r>
              <a:rPr lang="de-DE" sz="3600" i="1" dirty="0" smtClean="0">
                <a:solidFill>
                  <a:srgbClr val="00B050"/>
                </a:solidFill>
              </a:rPr>
              <a:t>(</a:t>
            </a:r>
            <a:r>
              <a:rPr lang="de-DE" sz="3600" i="1" dirty="0" err="1" smtClean="0">
                <a:solidFill>
                  <a:srgbClr val="00B050"/>
                </a:solidFill>
              </a:rPr>
              <a:t>bios</a:t>
            </a:r>
            <a:r>
              <a:rPr lang="de-DE" sz="3600" i="1" dirty="0" smtClean="0">
                <a:solidFill>
                  <a:srgbClr val="00B050"/>
                </a:solidFill>
              </a:rPr>
              <a:t>, </a:t>
            </a:r>
            <a:r>
              <a:rPr lang="de-DE" sz="3600" i="1" dirty="0" err="1" smtClean="0">
                <a:solidFill>
                  <a:srgbClr val="00B050"/>
                </a:solidFill>
              </a:rPr>
              <a:t>gr.</a:t>
            </a:r>
            <a:r>
              <a:rPr lang="de-DE" sz="3600" i="1" dirty="0" smtClean="0">
                <a:solidFill>
                  <a:srgbClr val="00B050"/>
                </a:solidFill>
              </a:rPr>
              <a:t>: das Leben; </a:t>
            </a:r>
            <a:r>
              <a:rPr lang="de-DE" sz="3600" i="1" dirty="0" err="1" smtClean="0">
                <a:solidFill>
                  <a:srgbClr val="00B050"/>
                </a:solidFill>
              </a:rPr>
              <a:t>logos</a:t>
            </a:r>
            <a:r>
              <a:rPr lang="de-DE" sz="3600" i="1" dirty="0" smtClean="0">
                <a:solidFill>
                  <a:srgbClr val="00B050"/>
                </a:solidFill>
              </a:rPr>
              <a:t>, </a:t>
            </a:r>
            <a:r>
              <a:rPr lang="de-DE" sz="3600" i="1" dirty="0" err="1" smtClean="0">
                <a:solidFill>
                  <a:srgbClr val="00B050"/>
                </a:solidFill>
              </a:rPr>
              <a:t>gr.</a:t>
            </a:r>
            <a:r>
              <a:rPr lang="de-DE" sz="3600" i="1" dirty="0" smtClean="0">
                <a:solidFill>
                  <a:srgbClr val="00B050"/>
                </a:solidFill>
              </a:rPr>
              <a:t>: das 	Wort, die Lehre)</a:t>
            </a:r>
            <a:r>
              <a:rPr lang="de-DE" sz="36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de-DE" sz="3600" b="1" dirty="0" smtClean="0">
                <a:solidFill>
                  <a:srgbClr val="00B050"/>
                </a:solidFill>
              </a:rPr>
              <a:t>der Chloroplast, -en </a:t>
            </a:r>
          </a:p>
          <a:p>
            <a:r>
              <a:rPr lang="de-DE" sz="3600" b="1" i="1" dirty="0">
                <a:solidFill>
                  <a:srgbClr val="00B050"/>
                </a:solidFill>
              </a:rPr>
              <a:t>	</a:t>
            </a:r>
            <a:r>
              <a:rPr lang="de-DE" sz="3600" i="1" dirty="0" smtClean="0">
                <a:solidFill>
                  <a:srgbClr val="00B050"/>
                </a:solidFill>
              </a:rPr>
              <a:t>(</a:t>
            </a:r>
            <a:r>
              <a:rPr lang="de-DE" sz="3600" i="1" dirty="0" err="1">
                <a:solidFill>
                  <a:srgbClr val="00B050"/>
                </a:solidFill>
              </a:rPr>
              <a:t>chloros</a:t>
            </a:r>
            <a:r>
              <a:rPr lang="de-DE" sz="3600" i="1" dirty="0">
                <a:solidFill>
                  <a:srgbClr val="00B050"/>
                </a:solidFill>
              </a:rPr>
              <a:t>, griechisch: grün)</a:t>
            </a:r>
            <a:endParaRPr lang="de-DE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1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Unregelmäßige Verben ggf. mit </a:t>
            </a:r>
            <a:r>
              <a:rPr lang="de-DE" sz="3600" b="1" dirty="0"/>
              <a:t>3. Person Präsens</a:t>
            </a:r>
            <a:r>
              <a:rPr lang="de-DE" sz="3600" dirty="0"/>
              <a:t>, </a:t>
            </a:r>
            <a:r>
              <a:rPr lang="de-DE" sz="3600" b="1" dirty="0"/>
              <a:t>Imperfekt</a:t>
            </a:r>
            <a:r>
              <a:rPr lang="de-DE" sz="3600" dirty="0"/>
              <a:t> und </a:t>
            </a:r>
            <a:r>
              <a:rPr lang="de-DE" sz="3600" b="1" dirty="0"/>
              <a:t>Partizip Perfekt </a:t>
            </a:r>
            <a:r>
              <a:rPr lang="de-DE" sz="3600" dirty="0"/>
              <a:t>einführen und sichern, </a:t>
            </a:r>
          </a:p>
          <a:p>
            <a:r>
              <a:rPr lang="de-DE" sz="3600" dirty="0" smtClean="0"/>
              <a:t>z</a:t>
            </a:r>
            <a:r>
              <a:rPr lang="de-DE" sz="3600" dirty="0" smtClean="0"/>
              <a:t>. B.: </a:t>
            </a:r>
          </a:p>
          <a:p>
            <a:endParaRPr lang="de-DE" sz="3600" dirty="0" smtClean="0"/>
          </a:p>
        </p:txBody>
      </p:sp>
    </p:spTree>
    <p:extLst>
      <p:ext uri="{BB962C8B-B14F-4D97-AF65-F5344CB8AC3E}">
        <p14:creationId xmlns:p14="http://schemas.microsoft.com/office/powerpoint/2010/main" val="42431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Grammatik und Etymologie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Unregelmäßige Verben </a:t>
            </a:r>
            <a:r>
              <a:rPr lang="de-DE" sz="3600" dirty="0" smtClean="0"/>
              <a:t>ggf. mit </a:t>
            </a:r>
            <a:r>
              <a:rPr lang="de-DE" sz="3600" b="1" dirty="0" smtClean="0"/>
              <a:t>3. Person Präsens</a:t>
            </a:r>
            <a:r>
              <a:rPr lang="de-DE" sz="3600" dirty="0" smtClean="0"/>
              <a:t>, </a:t>
            </a:r>
            <a:r>
              <a:rPr lang="de-DE" sz="3600" b="1" dirty="0" smtClean="0"/>
              <a:t>Imperfekt</a:t>
            </a:r>
            <a:r>
              <a:rPr lang="de-DE" sz="3600" dirty="0" smtClean="0"/>
              <a:t> </a:t>
            </a:r>
            <a:r>
              <a:rPr lang="de-DE" sz="3600" dirty="0" smtClean="0"/>
              <a:t>und </a:t>
            </a:r>
            <a:r>
              <a:rPr lang="de-DE" sz="3600" b="1" dirty="0" smtClean="0"/>
              <a:t>Partizip Perfekt </a:t>
            </a:r>
            <a:r>
              <a:rPr lang="de-DE" sz="3600" dirty="0" smtClean="0"/>
              <a:t>einführen und sichern, </a:t>
            </a:r>
          </a:p>
          <a:p>
            <a:r>
              <a:rPr lang="de-DE" sz="3600" dirty="0" smtClean="0"/>
              <a:t>z. B.: </a:t>
            </a:r>
          </a:p>
          <a:p>
            <a:endParaRPr lang="de-DE" sz="3600" dirty="0" smtClean="0"/>
          </a:p>
          <a:p>
            <a:r>
              <a:rPr lang="de-DE" sz="3600" b="1" dirty="0" smtClean="0">
                <a:solidFill>
                  <a:srgbClr val="00B050"/>
                </a:solidFill>
              </a:rPr>
              <a:t>erlöschen, erlischt, erloschen</a:t>
            </a:r>
          </a:p>
          <a:p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68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CC9900"/>
          </a:solidFill>
        </p:spPr>
        <p:txBody>
          <a:bodyPr/>
          <a:lstStyle/>
          <a:p>
            <a:r>
              <a:rPr lang="de-DE" b="1" dirty="0" smtClean="0"/>
              <a:t>Rechtschreibung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3200" dirty="0" smtClean="0"/>
              <a:t>bei </a:t>
            </a:r>
            <a:r>
              <a:rPr lang="de-DE" sz="3200" dirty="0"/>
              <a:t>neu eingeführten Alltags- und Fachbegriffen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	</a:t>
            </a:r>
            <a:r>
              <a:rPr lang="de-DE" sz="3600" b="1" dirty="0">
                <a:solidFill>
                  <a:srgbClr val="00B050"/>
                </a:solidFill>
              </a:rPr>
              <a:t>das Enzym, -e</a:t>
            </a:r>
          </a:p>
          <a:p>
            <a:pPr>
              <a:spcAft>
                <a:spcPts val="1200"/>
              </a:spcAft>
            </a:pPr>
            <a:r>
              <a:rPr lang="de-DE" sz="3200" dirty="0"/>
              <a:t>	</a:t>
            </a:r>
            <a:r>
              <a:rPr lang="de-DE" sz="3600" b="1" dirty="0">
                <a:solidFill>
                  <a:srgbClr val="00B050"/>
                </a:solidFill>
              </a:rPr>
              <a:t>die </a:t>
            </a:r>
            <a:r>
              <a:rPr lang="de-DE" sz="3600" b="1" dirty="0" err="1">
                <a:solidFill>
                  <a:srgbClr val="00B050"/>
                </a:solidFill>
              </a:rPr>
              <a:t>Vacuole</a:t>
            </a:r>
            <a:r>
              <a:rPr lang="de-DE" sz="3600" b="1" dirty="0">
                <a:solidFill>
                  <a:srgbClr val="00B050"/>
                </a:solidFill>
              </a:rPr>
              <a:t>, -n</a:t>
            </a:r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</a:rPr>
              <a:t>der Erlenmeyer-Kolben, -</a:t>
            </a:r>
            <a:endParaRPr lang="de-DE" sz="3600" b="1" dirty="0">
              <a:solidFill>
                <a:srgbClr val="00B050"/>
              </a:solidFill>
            </a:endParaRPr>
          </a:p>
          <a:p>
            <a:r>
              <a:rPr lang="de-DE" sz="3600" b="1" dirty="0">
                <a:solidFill>
                  <a:srgbClr val="00B050"/>
                </a:solidFill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</a:rPr>
              <a:t>die Kapillare, -n </a:t>
            </a:r>
            <a:endParaRPr lang="de-DE" sz="3600" b="1" dirty="0">
              <a:solidFill>
                <a:srgbClr val="00B050"/>
              </a:solidFill>
            </a:endParaRPr>
          </a:p>
          <a:p>
            <a:r>
              <a:rPr lang="de-DE" sz="3600" b="1" dirty="0">
                <a:solidFill>
                  <a:srgbClr val="00B050"/>
                </a:solidFill>
              </a:rPr>
              <a:t>		</a:t>
            </a:r>
            <a:endParaRPr lang="de-DE" sz="2400" b="1" dirty="0" smtClean="0"/>
          </a:p>
          <a:p>
            <a:r>
              <a:rPr lang="de-DE" sz="3600" b="1" dirty="0" smtClean="0"/>
              <a:t> Explizit besprechen und sichern! </a:t>
            </a:r>
            <a:r>
              <a:rPr lang="de-DE" sz="3600" b="1" dirty="0">
                <a:solidFill>
                  <a:schemeClr val="bg1"/>
                </a:solidFill>
              </a:rPr>
              <a:t>Prüfungsrelevant!</a:t>
            </a:r>
            <a:r>
              <a:rPr lang="de-DE" sz="3200" b="1" dirty="0">
                <a:solidFill>
                  <a:srgbClr val="00B050"/>
                </a:solidFill>
              </a:rPr>
              <a:t>	</a:t>
            </a:r>
          </a:p>
          <a:p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3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de-DE" b="1" dirty="0" smtClean="0"/>
              <a:t>Sprachunterricht in Biologie???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6000" b="1" dirty="0" smtClean="0">
                <a:solidFill>
                  <a:srgbClr val="00B050"/>
                </a:solidFill>
              </a:rPr>
              <a:t>JA:</a:t>
            </a:r>
            <a:r>
              <a:rPr lang="de-DE" sz="4000" dirty="0" smtClean="0"/>
              <a:t> </a:t>
            </a:r>
          </a:p>
          <a:p>
            <a:r>
              <a:rPr lang="de-DE" sz="4000" b="1" dirty="0" smtClean="0"/>
              <a:t>Lexik</a:t>
            </a:r>
            <a:r>
              <a:rPr lang="de-DE" sz="4000" dirty="0" smtClean="0"/>
              <a:t>: Fachbegriffe und in </a:t>
            </a:r>
            <a:r>
              <a:rPr lang="de-DE" sz="4000" dirty="0" err="1" smtClean="0"/>
              <a:t>Naturwis-senschaften</a:t>
            </a:r>
            <a:r>
              <a:rPr lang="de-DE" sz="4000" dirty="0" smtClean="0"/>
              <a:t> verwendete Standard-begriffe</a:t>
            </a:r>
          </a:p>
          <a:p>
            <a:r>
              <a:rPr lang="de-DE" sz="4000" b="1" dirty="0" smtClean="0"/>
              <a:t>Grammatik</a:t>
            </a:r>
            <a:r>
              <a:rPr lang="de-DE" sz="4000" dirty="0" smtClean="0"/>
              <a:t>, </a:t>
            </a:r>
            <a:r>
              <a:rPr lang="de-DE" sz="4000" b="1" dirty="0" smtClean="0"/>
              <a:t>Syntax</a:t>
            </a:r>
            <a:r>
              <a:rPr lang="de-DE" sz="4000" dirty="0" smtClean="0"/>
              <a:t>: in der Fach-sprache</a:t>
            </a:r>
          </a:p>
          <a:p>
            <a:pPr marL="0" indent="0">
              <a:buNone/>
            </a:pP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5383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b="1" dirty="0" smtClean="0"/>
              <a:t>Methodenwerkzeuge einsetzen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Wortliste:</a:t>
            </a:r>
          </a:p>
          <a:p>
            <a:endParaRPr lang="de-DE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w</a:t>
            </a:r>
            <a:r>
              <a:rPr lang="de-DE" sz="3600" dirty="0" smtClean="0"/>
              <a:t>enn Fachbegriffe </a:t>
            </a:r>
            <a:r>
              <a:rPr lang="de-DE" sz="3600" dirty="0" smtClean="0"/>
              <a:t>sind noch </a:t>
            </a:r>
            <a:r>
              <a:rPr lang="de-DE" sz="3600" dirty="0" smtClean="0"/>
              <a:t>unsicher sind.</a:t>
            </a:r>
            <a:endParaRPr lang="de-DE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w</a:t>
            </a:r>
            <a:r>
              <a:rPr lang="de-DE" sz="3600" dirty="0" smtClean="0"/>
              <a:t>enn die </a:t>
            </a:r>
            <a:r>
              <a:rPr lang="de-DE" sz="3600" dirty="0"/>
              <a:t>Alltagssprache nicht </a:t>
            </a:r>
            <a:r>
              <a:rPr lang="de-DE" sz="3600" dirty="0" smtClean="0"/>
              <a:t>aus- </a:t>
            </a:r>
            <a:r>
              <a:rPr lang="de-DE" sz="3600" dirty="0"/>
              <a:t>reicht.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78322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 5 Mikroskopie Ab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86" y="313526"/>
            <a:ext cx="2094108" cy="171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NA 5 Mikroskopie A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3763"/>
            <a:ext cx="2031450" cy="177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NA 5 Mikroskopie Ab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73" y="351925"/>
            <a:ext cx="2131048" cy="170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NA 5 Mikroskopie Ab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49" y="316038"/>
            <a:ext cx="1984738" cy="171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755576" y="2996952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Zwiebelhäutchen mikroskopieren</a:t>
            </a:r>
            <a:r>
              <a:rPr lang="de-DE" sz="4000" dirty="0" smtClean="0">
                <a:solidFill>
                  <a:schemeClr val="bg1"/>
                </a:solidFill>
              </a:rPr>
              <a:t>:</a:t>
            </a:r>
            <a:endParaRPr lang="de-DE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98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 5 Mikroskopie Ab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86" y="313526"/>
            <a:ext cx="2094108" cy="171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NA 5 Mikroskopie A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3763"/>
            <a:ext cx="2031450" cy="177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NA 5 Mikroskopie Ab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73" y="351925"/>
            <a:ext cx="2131048" cy="170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NA 5 Mikroskopie Ab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49" y="316038"/>
            <a:ext cx="1984738" cy="171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755576" y="2996952"/>
            <a:ext cx="73448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Zwiebelhäutchen mikroskopieren:</a:t>
            </a:r>
          </a:p>
          <a:p>
            <a:pPr algn="ctr"/>
            <a:endParaRPr lang="de-DE" dirty="0" smtClean="0"/>
          </a:p>
          <a:p>
            <a:pPr marL="571500" indent="-571500">
              <a:buFontTx/>
              <a:buChar char="-"/>
            </a:pPr>
            <a:r>
              <a:rPr lang="de-DE" sz="4000" dirty="0" smtClean="0"/>
              <a:t>Anordnung beschreiben</a:t>
            </a:r>
          </a:p>
          <a:p>
            <a:r>
              <a:rPr lang="de-DE" sz="4000" dirty="0" smtClean="0"/>
              <a:t>-    Aussehen beschreiben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7654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 5 Mikroskopie Ab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86" y="313526"/>
            <a:ext cx="2094108" cy="171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NA 5 Mikroskopie A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3763"/>
            <a:ext cx="2031450" cy="177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NA 5 Mikroskopie Ab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73" y="351925"/>
            <a:ext cx="2131048" cy="170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NA 5 Mikroskopie Ab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49" y="316038"/>
            <a:ext cx="1984738" cy="171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755576" y="2996952"/>
            <a:ext cx="734481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Zwiebelhäutchen mikroskopieren:</a:t>
            </a:r>
          </a:p>
          <a:p>
            <a:pPr algn="ctr"/>
            <a:endParaRPr lang="de-DE" dirty="0" smtClean="0"/>
          </a:p>
          <a:p>
            <a:pPr marL="571500" indent="-571500">
              <a:buFontTx/>
              <a:buChar char="-"/>
            </a:pPr>
            <a:r>
              <a:rPr lang="de-DE" sz="4000" dirty="0" smtClean="0"/>
              <a:t>Anordnung beschreiben</a:t>
            </a:r>
          </a:p>
          <a:p>
            <a:pPr marL="571500" indent="-571500">
              <a:buFontTx/>
              <a:buChar char="-"/>
            </a:pPr>
            <a:r>
              <a:rPr lang="de-DE" sz="4000" dirty="0"/>
              <a:t>A</a:t>
            </a:r>
            <a:r>
              <a:rPr lang="de-DE" sz="4000" dirty="0" smtClean="0"/>
              <a:t>ussehen beschreiben</a:t>
            </a:r>
          </a:p>
          <a:p>
            <a:pPr marL="571500" indent="-571500">
              <a:buFontTx/>
              <a:buChar char="-"/>
            </a:pPr>
            <a:endParaRPr lang="de-DE" sz="4000" dirty="0"/>
          </a:p>
          <a:p>
            <a:r>
              <a:rPr lang="de-DE" sz="4000" dirty="0" smtClean="0">
                <a:solidFill>
                  <a:srgbClr val="FF0000"/>
                </a:solidFill>
              </a:rPr>
              <a:t>Geht ohne Hilfe so gut wie nicht!</a:t>
            </a:r>
            <a:endParaRPr lang="de-DE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 5 Mikroskopie Ab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86" y="313526"/>
            <a:ext cx="2094108" cy="171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NA 5 Mikroskopie A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3763"/>
            <a:ext cx="2031450" cy="177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NA 5 Mikroskopie Ab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73" y="351925"/>
            <a:ext cx="2131048" cy="170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NA 5 Mikroskopie Ab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49" y="316038"/>
            <a:ext cx="1984738" cy="171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768261" y="2276872"/>
            <a:ext cx="8340243" cy="3749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de-DE" sz="2800" b="1" dirty="0" smtClean="0"/>
              <a:t>Dafür Wortliste projizieren</a:t>
            </a:r>
          </a:p>
          <a:p>
            <a:pPr>
              <a:spcAft>
                <a:spcPts val="1000"/>
              </a:spcAft>
            </a:pPr>
            <a:r>
              <a:rPr lang="de-DE" sz="2800" dirty="0" smtClean="0"/>
              <a:t>rund</a:t>
            </a:r>
            <a:r>
              <a:rPr lang="de-DE" sz="2800" dirty="0"/>
              <a:t>: </a:t>
            </a:r>
            <a:r>
              <a:rPr lang="de-DE" sz="2800" dirty="0" smtClean="0"/>
              <a:t>kreisrund</a:t>
            </a:r>
            <a:r>
              <a:rPr lang="de-DE" sz="2800" dirty="0"/>
              <a:t>, oval ...</a:t>
            </a:r>
          </a:p>
          <a:p>
            <a:pPr>
              <a:spcAft>
                <a:spcPts val="1000"/>
              </a:spcAft>
            </a:pPr>
            <a:r>
              <a:rPr lang="de-DE" sz="2800" dirty="0" smtClean="0"/>
              <a:t>eckig</a:t>
            </a:r>
            <a:r>
              <a:rPr lang="de-DE" sz="2800" dirty="0"/>
              <a:t>: </a:t>
            </a:r>
            <a:r>
              <a:rPr lang="de-DE" sz="2800" dirty="0" smtClean="0"/>
              <a:t>dreieckig</a:t>
            </a:r>
            <a:r>
              <a:rPr lang="de-DE" sz="2800" dirty="0"/>
              <a:t>, viereckig, fünfeckig, sechseckig ...</a:t>
            </a:r>
          </a:p>
          <a:p>
            <a:pPr>
              <a:spcAft>
                <a:spcPts val="1000"/>
              </a:spcAft>
            </a:pPr>
            <a:r>
              <a:rPr lang="de-DE" sz="2800" dirty="0" smtClean="0"/>
              <a:t>länglich</a:t>
            </a:r>
            <a:r>
              <a:rPr lang="de-DE" sz="2800" dirty="0"/>
              <a:t>, quadratisch, unregelmäßig geformt ...</a:t>
            </a:r>
          </a:p>
          <a:p>
            <a:pPr>
              <a:spcAft>
                <a:spcPts val="1000"/>
              </a:spcAft>
            </a:pPr>
            <a:r>
              <a:rPr lang="de-DE" sz="2800" dirty="0" smtClean="0"/>
              <a:t>eng </a:t>
            </a:r>
            <a:r>
              <a:rPr lang="de-DE" sz="2800" dirty="0"/>
              <a:t>zusammen, mit kleinen oder mit großen </a:t>
            </a:r>
            <a:r>
              <a:rPr lang="de-DE" sz="2800" dirty="0" smtClean="0"/>
              <a:t>Zwischen-räumen </a:t>
            </a:r>
            <a:r>
              <a:rPr lang="de-DE" sz="2800" dirty="0"/>
              <a:t>...</a:t>
            </a:r>
          </a:p>
          <a:p>
            <a:pPr>
              <a:spcAft>
                <a:spcPts val="1000"/>
              </a:spcAft>
            </a:pPr>
            <a:r>
              <a:rPr lang="de-DE" sz="2800" dirty="0" smtClean="0"/>
              <a:t>durcheinander</a:t>
            </a:r>
            <a:r>
              <a:rPr lang="de-DE" sz="2800" dirty="0"/>
              <a:t>, alle in gleicher Richtung ...</a:t>
            </a:r>
          </a:p>
        </p:txBody>
      </p:sp>
    </p:spTree>
    <p:extLst>
      <p:ext uri="{BB962C8B-B14F-4D97-AF65-F5344CB8AC3E}">
        <p14:creationId xmlns:p14="http://schemas.microsoft.com/office/powerpoint/2010/main" val="11220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b="1" dirty="0" smtClean="0"/>
              <a:t>Methodenwerkzeuge einsetzen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Satzgeländer:</a:t>
            </a:r>
          </a:p>
          <a:p>
            <a:endParaRPr lang="de-DE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wenn die g</a:t>
            </a:r>
            <a:r>
              <a:rPr lang="de-DE" sz="3600" dirty="0" smtClean="0"/>
              <a:t>rammatische Struktur </a:t>
            </a:r>
            <a:r>
              <a:rPr lang="de-DE" sz="3600" dirty="0" smtClean="0"/>
              <a:t>zu </a:t>
            </a:r>
            <a:r>
              <a:rPr lang="de-DE" sz="3600" dirty="0" smtClean="0"/>
              <a:t>komplex ist.</a:t>
            </a:r>
            <a:endParaRPr lang="de-DE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w</a:t>
            </a:r>
            <a:r>
              <a:rPr lang="de-DE" sz="3600" dirty="0" smtClean="0"/>
              <a:t>enn die g</a:t>
            </a:r>
            <a:r>
              <a:rPr lang="de-DE" sz="3600" dirty="0" smtClean="0"/>
              <a:t>enaue </a:t>
            </a:r>
            <a:r>
              <a:rPr lang="de-DE" sz="3600" dirty="0" smtClean="0"/>
              <a:t>Formulierung bestimmter Satzteile </a:t>
            </a:r>
            <a:r>
              <a:rPr lang="de-DE" sz="3600" dirty="0"/>
              <a:t>wichtig ist.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1672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de-DE" b="1" dirty="0" smtClean="0"/>
              <a:t>Methodenwerkzeuge einsetzen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Satzgeländer:</a:t>
            </a:r>
          </a:p>
          <a:p>
            <a:endParaRPr lang="de-DE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 smtClean="0"/>
              <a:t>wenn die g</a:t>
            </a:r>
            <a:r>
              <a:rPr lang="de-DE" sz="3600" dirty="0" smtClean="0"/>
              <a:t>rammatische Struktur </a:t>
            </a:r>
            <a:r>
              <a:rPr lang="de-DE" sz="3600" dirty="0" smtClean="0"/>
              <a:t>zu </a:t>
            </a:r>
            <a:r>
              <a:rPr lang="de-DE" sz="3600" dirty="0" smtClean="0"/>
              <a:t>komplex ist.</a:t>
            </a:r>
            <a:endParaRPr lang="de-DE" sz="3600" dirty="0" smtClean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de-DE" sz="3600" dirty="0"/>
              <a:t>w</a:t>
            </a:r>
            <a:r>
              <a:rPr lang="de-DE" sz="3600" dirty="0" smtClean="0"/>
              <a:t>enn die g</a:t>
            </a:r>
            <a:r>
              <a:rPr lang="de-DE" sz="3600" dirty="0" smtClean="0"/>
              <a:t>enaue </a:t>
            </a:r>
            <a:r>
              <a:rPr lang="de-DE" sz="3600" dirty="0" smtClean="0"/>
              <a:t>Formulierung bestimmter Satzteile </a:t>
            </a:r>
            <a:r>
              <a:rPr lang="de-DE" sz="3600" dirty="0"/>
              <a:t>wichtig ist</a:t>
            </a:r>
            <a:r>
              <a:rPr lang="de-DE" sz="3600" dirty="0" smtClean="0"/>
              <a:t>.</a:t>
            </a:r>
          </a:p>
          <a:p>
            <a:r>
              <a:rPr lang="de-DE" sz="3600" dirty="0" smtClean="0"/>
              <a:t>	</a:t>
            </a:r>
            <a:r>
              <a:rPr lang="de-DE" sz="3600" b="1" dirty="0" smtClean="0"/>
              <a:t>„</a:t>
            </a:r>
            <a:r>
              <a:rPr lang="de-DE" sz="3600" b="1" dirty="0"/>
              <a:t>Ich beobachte, </a:t>
            </a:r>
            <a:r>
              <a:rPr lang="de-DE" sz="3600" b="1" dirty="0" err="1"/>
              <a:t>dass</a:t>
            </a:r>
            <a:r>
              <a:rPr lang="de-DE" sz="3600" b="1" dirty="0"/>
              <a:t> …“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9391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/>
              <a:t>Satzbau entspricht Inhalt</a:t>
            </a:r>
            <a:endParaRPr lang="de-DE" alt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28564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/>
              <a:t>Satzbau entspricht Inhalt</a:t>
            </a:r>
            <a:endParaRPr lang="de-DE" altLang="de-DE" b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892696"/>
          </a:xfrm>
        </p:spPr>
        <p:txBody>
          <a:bodyPr>
            <a:normAutofit fontScale="47500" lnSpcReduction="20000"/>
          </a:bodyPr>
          <a:lstStyle/>
          <a:p>
            <a:pPr marL="0" indent="0" eaLnBrk="1" hangingPunct="1">
              <a:buNone/>
            </a:pPr>
            <a:r>
              <a:rPr lang="de-DE" altLang="de-DE" sz="7600" b="1" dirty="0" smtClean="0"/>
              <a:t>Nachweis mit </a:t>
            </a:r>
            <a:r>
              <a:rPr lang="de-DE" altLang="de-DE" sz="7600" b="1" dirty="0" smtClean="0">
                <a:solidFill>
                  <a:srgbClr val="0000FF"/>
                </a:solidFill>
              </a:rPr>
              <a:t>„Wenn-wenn-dann-Satz“</a:t>
            </a:r>
            <a:r>
              <a:rPr lang="de-DE" altLang="de-DE" sz="7600" b="1" dirty="0" smtClean="0"/>
              <a:t>:</a:t>
            </a:r>
          </a:p>
          <a:p>
            <a:pPr eaLnBrk="1" hangingPunct="1">
              <a:buFontTx/>
              <a:buNone/>
            </a:pPr>
            <a:r>
              <a:rPr lang="de-DE" altLang="de-DE" sz="4000" dirty="0" smtClean="0"/>
              <a:t>		</a:t>
            </a:r>
            <a:endParaRPr lang="de-DE" altLang="de-DE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187624" y="2132856"/>
            <a:ext cx="792088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800" b="1" dirty="0" smtClean="0">
              <a:solidFill>
                <a:srgbClr val="FF0000"/>
              </a:solidFill>
            </a:endParaRPr>
          </a:p>
          <a:p>
            <a:r>
              <a:rPr lang="de-DE" sz="3200" b="1" dirty="0" smtClean="0">
                <a:solidFill>
                  <a:srgbClr val="FF0000"/>
                </a:solidFill>
              </a:rPr>
              <a:t>Wenn</a:t>
            </a:r>
            <a:r>
              <a:rPr lang="de-DE" sz="3200" dirty="0" smtClean="0"/>
              <a:t> man zu einem Stoff Iod-Lösung gibt und </a:t>
            </a:r>
          </a:p>
          <a:p>
            <a:endParaRPr lang="de-DE" sz="3200" dirty="0" smtClean="0"/>
          </a:p>
          <a:p>
            <a:r>
              <a:rPr lang="de-DE" sz="3200" b="1" dirty="0" smtClean="0">
                <a:solidFill>
                  <a:srgbClr val="FF0000"/>
                </a:solidFill>
              </a:rPr>
              <a:t>wenn</a:t>
            </a:r>
            <a:r>
              <a:rPr lang="de-DE" sz="3200" dirty="0" smtClean="0"/>
              <a:t> er sich blau färbt, </a:t>
            </a:r>
          </a:p>
          <a:p>
            <a:endParaRPr lang="de-DE" sz="3200" dirty="0" smtClean="0"/>
          </a:p>
          <a:p>
            <a:r>
              <a:rPr lang="de-DE" sz="3200" b="1" dirty="0" smtClean="0">
                <a:solidFill>
                  <a:srgbClr val="FF0000"/>
                </a:solidFill>
              </a:rPr>
              <a:t>dann</a:t>
            </a:r>
            <a:r>
              <a:rPr lang="de-DE" sz="3200" dirty="0" smtClean="0"/>
              <a:t> ist in dem Stoff Stärke enthalten.</a:t>
            </a:r>
            <a:endParaRPr lang="de-DE" sz="3200" dirty="0"/>
          </a:p>
        </p:txBody>
      </p:sp>
      <p:sp>
        <p:nvSpPr>
          <p:cNvPr id="2" name="Textfeld 1"/>
          <p:cNvSpPr txBox="1"/>
          <p:nvPr/>
        </p:nvSpPr>
        <p:spPr>
          <a:xfrm>
            <a:off x="251520" y="2563744"/>
            <a:ext cx="936104" cy="255454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0000FF"/>
                </a:solidFill>
              </a:rPr>
              <a:t>VA:</a:t>
            </a:r>
          </a:p>
          <a:p>
            <a:pPr algn="ctr"/>
            <a:endParaRPr lang="de-DE" sz="3200" b="1" dirty="0">
              <a:solidFill>
                <a:srgbClr val="0000FF"/>
              </a:solidFill>
            </a:endParaRPr>
          </a:p>
          <a:p>
            <a:pPr algn="ctr"/>
            <a:r>
              <a:rPr lang="de-DE" sz="3200" b="1" dirty="0" smtClean="0">
                <a:solidFill>
                  <a:srgbClr val="0000FF"/>
                </a:solidFill>
              </a:rPr>
              <a:t>B:</a:t>
            </a:r>
          </a:p>
          <a:p>
            <a:pPr algn="ctr"/>
            <a:endParaRPr lang="de-DE" sz="3200" b="1" dirty="0">
              <a:solidFill>
                <a:srgbClr val="0000FF"/>
              </a:solidFill>
            </a:endParaRPr>
          </a:p>
          <a:p>
            <a:pPr algn="ctr"/>
            <a:r>
              <a:rPr lang="de-DE" sz="3200" b="1" dirty="0" smtClean="0">
                <a:solidFill>
                  <a:srgbClr val="0000FF"/>
                </a:solidFill>
              </a:rPr>
              <a:t>E:</a:t>
            </a:r>
          </a:p>
        </p:txBody>
      </p:sp>
    </p:spTree>
    <p:extLst>
      <p:ext uri="{BB962C8B-B14F-4D97-AF65-F5344CB8AC3E}">
        <p14:creationId xmlns:p14="http://schemas.microsoft.com/office/powerpoint/2010/main" val="283091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  <a:p>
            <a:pPr>
              <a:spcAft>
                <a:spcPts val="1200"/>
              </a:spcAft>
            </a:pPr>
            <a:endParaRPr lang="de-DE" sz="3600" dirty="0"/>
          </a:p>
          <a:p>
            <a:pPr>
              <a:spcAft>
                <a:spcPts val="1200"/>
              </a:spcAft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87843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de-DE" b="1" dirty="0" smtClean="0"/>
              <a:t>Sprachunterricht </a:t>
            </a:r>
            <a:r>
              <a:rPr lang="de-DE" b="1" smtClean="0"/>
              <a:t>in Biologie???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6000" b="1" dirty="0" smtClean="0">
                <a:solidFill>
                  <a:srgbClr val="00B050"/>
                </a:solidFill>
              </a:rPr>
              <a:t>JA:</a:t>
            </a:r>
            <a:r>
              <a:rPr lang="de-DE" sz="4000" dirty="0" smtClean="0"/>
              <a:t> </a:t>
            </a:r>
          </a:p>
          <a:p>
            <a:r>
              <a:rPr lang="de-DE" sz="4000" b="1" dirty="0" smtClean="0"/>
              <a:t>Sprachsensibler Unterricht:</a:t>
            </a:r>
          </a:p>
          <a:p>
            <a:pPr marL="0" indent="0">
              <a:buNone/>
            </a:pPr>
            <a:r>
              <a:rPr lang="de-DE" sz="4000" dirty="0" smtClean="0"/>
              <a:t>Die Schüler nicht überfordern mit unbekannten Wörtern oder zu schwierigem Satzbau.</a:t>
            </a:r>
          </a:p>
          <a:p>
            <a:pPr marL="0" indent="0">
              <a:buNone/>
            </a:pP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46497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  <a:p>
            <a:pPr>
              <a:spcAft>
                <a:spcPts val="1200"/>
              </a:spcAft>
            </a:pPr>
            <a:endParaRPr lang="de-DE" sz="1600" dirty="0"/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„</a:t>
            </a:r>
            <a:r>
              <a:rPr lang="de-DE" sz="3600" b="1" u="sng" dirty="0">
                <a:solidFill>
                  <a:srgbClr val="00B050"/>
                </a:solidFill>
              </a:rPr>
              <a:t>Je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länger das </a:t>
            </a:r>
            <a:r>
              <a:rPr lang="de-DE" sz="3600" b="1" dirty="0">
                <a:solidFill>
                  <a:srgbClr val="00B050"/>
                </a:solidFill>
              </a:rPr>
              <a:t>Wasser </a:t>
            </a:r>
            <a:r>
              <a:rPr lang="de-DE" sz="3600" b="1" dirty="0" smtClean="0">
                <a:solidFill>
                  <a:srgbClr val="00B050"/>
                </a:solidFill>
              </a:rPr>
              <a:t>erhitzt wird, </a:t>
            </a:r>
            <a:r>
              <a:rPr lang="de-DE" sz="3600" b="1" u="sng" dirty="0">
                <a:solidFill>
                  <a:srgbClr val="00B050"/>
                </a:solidFill>
              </a:rPr>
              <a:t>desto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höher ist seine Temperatur.“</a:t>
            </a:r>
          </a:p>
          <a:p>
            <a:pPr>
              <a:spcAft>
                <a:spcPts val="1200"/>
              </a:spcAft>
            </a:pPr>
            <a:endParaRPr lang="de-DE" sz="1600" b="1" dirty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„</a:t>
            </a:r>
            <a:r>
              <a:rPr lang="de-DE" sz="3600" b="1" u="sng" dirty="0">
                <a:solidFill>
                  <a:srgbClr val="00B050"/>
                </a:solidFill>
              </a:rPr>
              <a:t>Je</a:t>
            </a:r>
            <a:r>
              <a:rPr lang="de-DE" sz="3600" b="1" dirty="0">
                <a:solidFill>
                  <a:srgbClr val="00B050"/>
                </a:solidFill>
              </a:rPr>
              <a:t> wärmer das Wasser ist, </a:t>
            </a:r>
            <a:r>
              <a:rPr lang="de-DE" sz="3600" b="1" u="sng" dirty="0">
                <a:solidFill>
                  <a:srgbClr val="00B050"/>
                </a:solidFill>
              </a:rPr>
              <a:t>desto</a:t>
            </a:r>
            <a:r>
              <a:rPr lang="de-DE" sz="3600" b="1" dirty="0">
                <a:solidFill>
                  <a:srgbClr val="00B050"/>
                </a:solidFill>
              </a:rPr>
              <a:t> weniger Sauerstoff kann sich darin lösen.“</a:t>
            </a:r>
          </a:p>
          <a:p>
            <a:pPr>
              <a:spcAft>
                <a:spcPts val="1200"/>
              </a:spcAft>
            </a:pPr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  <a:p>
            <a:pPr>
              <a:spcAft>
                <a:spcPts val="1200"/>
              </a:spcAft>
            </a:pPr>
            <a:endParaRPr lang="de-DE" sz="1600" dirty="0"/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„</a:t>
            </a:r>
            <a:r>
              <a:rPr lang="de-DE" sz="3600" b="1" u="sng" dirty="0">
                <a:solidFill>
                  <a:srgbClr val="00B050"/>
                </a:solidFill>
              </a:rPr>
              <a:t>Je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länger das </a:t>
            </a:r>
            <a:r>
              <a:rPr lang="de-DE" sz="3600" b="1" dirty="0">
                <a:solidFill>
                  <a:srgbClr val="00B050"/>
                </a:solidFill>
              </a:rPr>
              <a:t>Wasser </a:t>
            </a:r>
            <a:r>
              <a:rPr lang="de-DE" sz="3600" b="1" dirty="0" smtClean="0">
                <a:solidFill>
                  <a:srgbClr val="00B050"/>
                </a:solidFill>
              </a:rPr>
              <a:t>erhitzt wird, </a:t>
            </a:r>
            <a:r>
              <a:rPr lang="de-DE" sz="3600" b="1" u="sng" dirty="0">
                <a:solidFill>
                  <a:srgbClr val="00B050"/>
                </a:solidFill>
              </a:rPr>
              <a:t>desto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höher ist seine Temperatur.“</a:t>
            </a:r>
          </a:p>
          <a:p>
            <a:pPr>
              <a:spcAft>
                <a:spcPts val="1200"/>
              </a:spcAft>
            </a:pPr>
            <a:endParaRPr lang="de-DE" sz="800" b="1" dirty="0">
              <a:solidFill>
                <a:srgbClr val="00B05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de-DE" sz="4000" b="1" dirty="0" smtClean="0">
                <a:solidFill>
                  <a:srgbClr val="FF0000"/>
                </a:solidFill>
              </a:rPr>
              <a:t>Stets die gleiche Formulierung! </a:t>
            </a:r>
          </a:p>
          <a:p>
            <a:pPr algn="ctr">
              <a:spcAft>
                <a:spcPts val="1200"/>
              </a:spcAft>
            </a:pPr>
            <a:r>
              <a:rPr lang="de-DE" sz="4000" b="1" dirty="0" smtClean="0">
                <a:solidFill>
                  <a:srgbClr val="FF0000"/>
                </a:solidFill>
              </a:rPr>
              <a:t>Keine </a:t>
            </a:r>
            <a:r>
              <a:rPr lang="de-DE" sz="4000" b="1" dirty="0">
                <a:solidFill>
                  <a:srgbClr val="FF0000"/>
                </a:solidFill>
              </a:rPr>
              <a:t>Alternativen verwenden wie „</a:t>
            </a:r>
            <a:r>
              <a:rPr lang="de-DE" sz="4000" b="1" dirty="0" err="1">
                <a:solidFill>
                  <a:srgbClr val="FF0000"/>
                </a:solidFill>
              </a:rPr>
              <a:t>umso</a:t>
            </a:r>
            <a:r>
              <a:rPr lang="de-DE" sz="4000" b="1" dirty="0">
                <a:solidFill>
                  <a:srgbClr val="FF0000"/>
                </a:solidFill>
              </a:rPr>
              <a:t>-desto“, „</a:t>
            </a:r>
            <a:r>
              <a:rPr lang="de-DE" sz="4000" b="1" dirty="0" err="1">
                <a:solidFill>
                  <a:srgbClr val="FF0000"/>
                </a:solidFill>
              </a:rPr>
              <a:t>umso-umso</a:t>
            </a:r>
            <a:r>
              <a:rPr lang="de-DE" sz="4000" b="1" dirty="0">
                <a:solidFill>
                  <a:srgbClr val="FF0000"/>
                </a:solidFill>
              </a:rPr>
              <a:t>“ usw.</a:t>
            </a:r>
          </a:p>
          <a:p>
            <a:pPr>
              <a:spcAft>
                <a:spcPts val="1200"/>
              </a:spcAft>
            </a:pPr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0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  <a:p>
            <a:pPr>
              <a:spcAft>
                <a:spcPts val="1200"/>
              </a:spcAft>
            </a:pPr>
            <a:endParaRPr lang="de-DE" sz="1600" dirty="0"/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„</a:t>
            </a:r>
            <a:r>
              <a:rPr lang="de-DE" sz="3600" b="1" u="sng" dirty="0">
                <a:solidFill>
                  <a:srgbClr val="00B050"/>
                </a:solidFill>
              </a:rPr>
              <a:t>Je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länger das </a:t>
            </a:r>
            <a:r>
              <a:rPr lang="de-DE" sz="3600" b="1" dirty="0">
                <a:solidFill>
                  <a:srgbClr val="00B050"/>
                </a:solidFill>
              </a:rPr>
              <a:t>Wasser </a:t>
            </a:r>
            <a:r>
              <a:rPr lang="de-DE" sz="3600" b="1" dirty="0" smtClean="0">
                <a:solidFill>
                  <a:srgbClr val="00B050"/>
                </a:solidFill>
              </a:rPr>
              <a:t>erhitzt wird, </a:t>
            </a:r>
            <a:r>
              <a:rPr lang="de-DE" sz="3600" b="1" u="sng" dirty="0">
                <a:solidFill>
                  <a:srgbClr val="00B050"/>
                </a:solidFill>
              </a:rPr>
              <a:t>desto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höher ist seine Temperatur.“</a:t>
            </a:r>
          </a:p>
          <a:p>
            <a:pPr>
              <a:spcAft>
                <a:spcPts val="1200"/>
              </a:spcAft>
            </a:pPr>
            <a:endParaRPr lang="de-DE" sz="800" b="1" dirty="0">
              <a:solidFill>
                <a:srgbClr val="00B05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de-DE" sz="4000" b="1" dirty="0"/>
              <a:t>JE ist die </a:t>
            </a:r>
            <a:r>
              <a:rPr lang="de-DE" sz="4000" b="1" dirty="0">
                <a:solidFill>
                  <a:srgbClr val="0000FF"/>
                </a:solidFill>
              </a:rPr>
              <a:t>unabhängige Variable</a:t>
            </a:r>
            <a:r>
              <a:rPr lang="de-DE" sz="4000" b="1" dirty="0"/>
              <a:t>,</a:t>
            </a:r>
          </a:p>
          <a:p>
            <a:pPr algn="ctr">
              <a:spcAft>
                <a:spcPts val="1200"/>
              </a:spcAft>
            </a:pPr>
            <a:r>
              <a:rPr lang="de-DE" sz="4000" b="1" dirty="0"/>
              <a:t>DESTO ist die </a:t>
            </a:r>
            <a:r>
              <a:rPr lang="de-DE" sz="4000" b="1" dirty="0">
                <a:solidFill>
                  <a:srgbClr val="0000FF"/>
                </a:solidFill>
              </a:rPr>
              <a:t>abhängige Variable</a:t>
            </a:r>
            <a:r>
              <a:rPr lang="de-DE" sz="4000" b="1" dirty="0"/>
              <a:t>.</a:t>
            </a:r>
          </a:p>
          <a:p>
            <a:pPr>
              <a:spcAft>
                <a:spcPts val="1200"/>
              </a:spcAft>
            </a:pPr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67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  <a:p>
            <a:pPr>
              <a:spcAft>
                <a:spcPts val="1200"/>
              </a:spcAft>
            </a:pPr>
            <a:endParaRPr lang="de-DE" sz="1600" dirty="0"/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„</a:t>
            </a:r>
            <a:r>
              <a:rPr lang="de-DE" sz="3600" b="1" u="sng" dirty="0">
                <a:solidFill>
                  <a:srgbClr val="00B050"/>
                </a:solidFill>
              </a:rPr>
              <a:t>Je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länger das </a:t>
            </a:r>
            <a:r>
              <a:rPr lang="de-DE" sz="3600" b="1" dirty="0">
                <a:solidFill>
                  <a:srgbClr val="00B050"/>
                </a:solidFill>
              </a:rPr>
              <a:t>Wasser </a:t>
            </a:r>
            <a:r>
              <a:rPr lang="de-DE" sz="3600" b="1" dirty="0" smtClean="0">
                <a:solidFill>
                  <a:srgbClr val="00B050"/>
                </a:solidFill>
              </a:rPr>
              <a:t>erhitzt wird, </a:t>
            </a:r>
            <a:r>
              <a:rPr lang="de-DE" sz="3600" b="1" u="sng" dirty="0">
                <a:solidFill>
                  <a:srgbClr val="00B050"/>
                </a:solidFill>
              </a:rPr>
              <a:t>desto</a:t>
            </a:r>
            <a:r>
              <a:rPr lang="de-DE" sz="3600" b="1" dirty="0">
                <a:solidFill>
                  <a:srgbClr val="00B050"/>
                </a:solidFill>
              </a:rPr>
              <a:t> </a:t>
            </a:r>
            <a:r>
              <a:rPr lang="de-DE" sz="3600" b="1" dirty="0" smtClean="0">
                <a:solidFill>
                  <a:srgbClr val="00B050"/>
                </a:solidFill>
              </a:rPr>
              <a:t>höher ist seine Temperatur.“</a:t>
            </a:r>
          </a:p>
          <a:p>
            <a:pPr>
              <a:spcAft>
                <a:spcPts val="1200"/>
              </a:spcAft>
            </a:pPr>
            <a:endParaRPr lang="de-DE" sz="800" b="1" dirty="0">
              <a:solidFill>
                <a:srgbClr val="00B05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de-DE" sz="4000" b="1" dirty="0"/>
              <a:t>JE ist die </a:t>
            </a:r>
            <a:r>
              <a:rPr lang="de-DE" sz="4000" b="1" dirty="0">
                <a:solidFill>
                  <a:srgbClr val="0000FF"/>
                </a:solidFill>
              </a:rPr>
              <a:t>unabhängige Variable</a:t>
            </a:r>
            <a:r>
              <a:rPr lang="de-DE" sz="4000" b="1" dirty="0"/>
              <a:t>,</a:t>
            </a:r>
          </a:p>
          <a:p>
            <a:pPr algn="ctr">
              <a:spcAft>
                <a:spcPts val="1200"/>
              </a:spcAft>
            </a:pPr>
            <a:r>
              <a:rPr lang="de-DE" sz="4000" b="1" dirty="0"/>
              <a:t>DESTO ist die </a:t>
            </a:r>
            <a:r>
              <a:rPr lang="de-DE" sz="4000" b="1" dirty="0">
                <a:solidFill>
                  <a:srgbClr val="0000FF"/>
                </a:solidFill>
              </a:rPr>
              <a:t>abhängige Variable</a:t>
            </a:r>
            <a:r>
              <a:rPr lang="de-DE" sz="4000" b="1" dirty="0" smtClean="0"/>
              <a:t>.</a:t>
            </a:r>
          </a:p>
          <a:p>
            <a:pPr algn="ctr">
              <a:spcAft>
                <a:spcPts val="1200"/>
              </a:spcAft>
            </a:pPr>
            <a:r>
              <a:rPr lang="de-DE" sz="4000" b="1" dirty="0" smtClean="0">
                <a:solidFill>
                  <a:srgbClr val="00B050"/>
                </a:solidFill>
              </a:rPr>
              <a:t>=&gt; Führt zur Diagramm-Arbeit!</a:t>
            </a:r>
            <a:endParaRPr lang="de-DE" sz="4000" b="1" dirty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  <a:p>
            <a:pPr>
              <a:spcAft>
                <a:spcPts val="1200"/>
              </a:spcAft>
            </a:pPr>
            <a:endParaRPr lang="de-DE" sz="1600" dirty="0"/>
          </a:p>
          <a:p>
            <a:pPr>
              <a:spcAft>
                <a:spcPts val="1200"/>
              </a:spcAft>
            </a:pPr>
            <a:r>
              <a:rPr lang="de-DE" sz="3600" b="1" i="1" dirty="0" smtClean="0"/>
              <a:t>„Die Schülerinnen und Schüler …</a:t>
            </a:r>
          </a:p>
          <a:p>
            <a:pPr>
              <a:spcAft>
                <a:spcPts val="1200"/>
              </a:spcAft>
            </a:pPr>
            <a:r>
              <a:rPr lang="de-DE" sz="3600" b="1" i="1" dirty="0" smtClean="0"/>
              <a:t>… </a:t>
            </a:r>
            <a:r>
              <a:rPr lang="de-DE" sz="3600" i="1" dirty="0" smtClean="0"/>
              <a:t>beschreiben </a:t>
            </a:r>
            <a:r>
              <a:rPr lang="de-DE" sz="3600" i="1" dirty="0"/>
              <a:t>in Fachsprache Beziehungen zwischen mehreren Fakten in richtigem Kausalzusammenhang (z. B. </a:t>
            </a:r>
            <a:r>
              <a:rPr lang="de-DE" sz="3600" b="1" i="1" dirty="0"/>
              <a:t>je-desto-Beziehungen</a:t>
            </a:r>
            <a:r>
              <a:rPr lang="de-DE" sz="3600" i="1" dirty="0" smtClean="0"/>
              <a:t>).“ [6. Klasse </a:t>
            </a:r>
            <a:r>
              <a:rPr lang="de-DE" sz="3600" i="1" dirty="0" err="1" smtClean="0"/>
              <a:t>LehrplanPLUS</a:t>
            </a:r>
            <a:r>
              <a:rPr lang="de-DE" sz="3600" i="1" dirty="0" smtClean="0"/>
              <a:t>]</a:t>
            </a:r>
            <a:endParaRPr lang="de-DE" sz="3600" b="1" i="1" dirty="0"/>
          </a:p>
          <a:p>
            <a:pPr>
              <a:spcAft>
                <a:spcPts val="1200"/>
              </a:spcAft>
            </a:pPr>
            <a:endParaRPr lang="de-DE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53844" y="2564904"/>
            <a:ext cx="7922612" cy="320087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 err="1" smtClean="0"/>
              <a:t>LerNT</a:t>
            </a:r>
            <a:r>
              <a:rPr lang="de-DE" sz="3200" b="1" dirty="0" smtClean="0"/>
              <a:t> 2017:</a:t>
            </a:r>
          </a:p>
          <a:p>
            <a:r>
              <a:rPr lang="de-DE" sz="3200" b="1" dirty="0"/>
              <a:t>Formuliere einen „Je-desto-Satz“, der den im Diagramm erkennbaren Zusammenhang beschreibt, und </a:t>
            </a:r>
            <a:r>
              <a:rPr lang="de-DE" sz="3200" b="1" dirty="0" smtClean="0"/>
              <a:t>stelle </a:t>
            </a:r>
            <a:r>
              <a:rPr lang="de-DE" sz="3200" b="1" dirty="0"/>
              <a:t>eine begründete Vermutung über die Ursache des </a:t>
            </a:r>
            <a:r>
              <a:rPr lang="de-DE" sz="3200" b="1" dirty="0" smtClean="0"/>
              <a:t>beschrie-</a:t>
            </a:r>
            <a:r>
              <a:rPr lang="de-DE" sz="3200" b="1" dirty="0" err="1" smtClean="0"/>
              <a:t>benen</a:t>
            </a:r>
            <a:r>
              <a:rPr lang="de-DE" sz="3200" b="1" dirty="0" smtClean="0"/>
              <a:t> </a:t>
            </a:r>
            <a:r>
              <a:rPr lang="de-DE" sz="3200" b="1" dirty="0"/>
              <a:t>Fischsterbens im Sommer auf!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31975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53844" y="2564904"/>
            <a:ext cx="7922612" cy="369331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 err="1" smtClean="0"/>
              <a:t>LerNT</a:t>
            </a:r>
            <a:r>
              <a:rPr lang="de-DE" sz="3200" b="1" dirty="0" smtClean="0"/>
              <a:t> 2017:</a:t>
            </a:r>
          </a:p>
          <a:p>
            <a:r>
              <a:rPr lang="de-DE" sz="3200" b="1" dirty="0"/>
              <a:t>Formuliere einen „Je-desto-Satz“, der den im Diagramm erkennbaren Zusammenhang beschreibt, und </a:t>
            </a:r>
            <a:r>
              <a:rPr lang="de-DE" sz="3200" b="1" dirty="0" smtClean="0"/>
              <a:t>stelle </a:t>
            </a:r>
            <a:r>
              <a:rPr lang="de-DE" sz="3200" b="1" dirty="0"/>
              <a:t>eine begründete Vermutung über die Ursache des </a:t>
            </a:r>
            <a:r>
              <a:rPr lang="de-DE" sz="3200" b="1" dirty="0" smtClean="0"/>
              <a:t>beschrie-</a:t>
            </a:r>
            <a:r>
              <a:rPr lang="de-DE" sz="3200" b="1" dirty="0" err="1" smtClean="0"/>
              <a:t>benen</a:t>
            </a:r>
            <a:r>
              <a:rPr lang="de-DE" sz="3200" b="1" dirty="0" smtClean="0"/>
              <a:t> </a:t>
            </a:r>
            <a:r>
              <a:rPr lang="de-DE" sz="3200" b="1" dirty="0"/>
              <a:t>Fischsterbens im Sommer auf</a:t>
            </a:r>
            <a:r>
              <a:rPr lang="de-DE" sz="3200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de-DE" sz="3200" b="1" i="1" dirty="0" smtClean="0">
                <a:solidFill>
                  <a:srgbClr val="FF0000"/>
                </a:solidFill>
              </a:rPr>
              <a:t>Duden: Imperativ mit Punkt, nicht Rufzeichen</a:t>
            </a:r>
            <a:endParaRPr lang="de-DE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7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Satzbau entspricht Inhalt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00FF"/>
                </a:solidFill>
              </a:rPr>
              <a:t>„Je-desto-Sätze“</a:t>
            </a:r>
            <a:r>
              <a:rPr lang="de-DE" sz="3600" dirty="0"/>
              <a:t> für Tendenzen</a:t>
            </a:r>
            <a:r>
              <a:rPr lang="de-DE" sz="3600" dirty="0" smtClean="0"/>
              <a:t>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2870934"/>
            <a:ext cx="7922612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4000" dirty="0" smtClean="0"/>
              <a:t>Einüben, sonst:</a:t>
            </a:r>
          </a:p>
          <a:p>
            <a:pPr>
              <a:spcAft>
                <a:spcPts val="1200"/>
              </a:spcAft>
            </a:pPr>
            <a:endParaRPr lang="de-DE" sz="4000" i="1" dirty="0">
              <a:solidFill>
                <a:srgbClr val="FF000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4000" i="1" dirty="0" smtClean="0">
                <a:solidFill>
                  <a:srgbClr val="FF0000"/>
                </a:solidFill>
              </a:rPr>
              <a:t>„Je desto das Wasser länger erhitzt wird, …!</a:t>
            </a:r>
            <a:endParaRPr lang="de-DE" sz="4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9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270892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 smtClean="0">
                <a:solidFill>
                  <a:srgbClr val="FF0000"/>
                </a:solidFill>
              </a:rPr>
              <a:t>NEU</a:t>
            </a:r>
            <a:r>
              <a:rPr lang="de-DE" sz="4000" dirty="0" smtClean="0">
                <a:solidFill>
                  <a:srgbClr val="FF0000"/>
                </a:solidFill>
              </a:rPr>
              <a:t> </a:t>
            </a:r>
            <a:r>
              <a:rPr lang="de-DE" sz="4000" dirty="0" smtClean="0"/>
              <a:t>für die Schüler</a:t>
            </a:r>
          </a:p>
          <a:p>
            <a:pPr algn="ctr"/>
            <a:endParaRPr lang="de-DE" sz="4000" dirty="0" smtClean="0"/>
          </a:p>
          <a:p>
            <a:pPr algn="ctr"/>
            <a:r>
              <a:rPr lang="de-DE" sz="4000" dirty="0" smtClean="0"/>
              <a:t>intellektuell anspruchsvoll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14702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Was ist Jura?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8782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r>
              <a:rPr lang="de-DE" b="1" dirty="0" smtClean="0"/>
              <a:t>Sprachunterricht </a:t>
            </a:r>
            <a:r>
              <a:rPr lang="de-DE" b="1" smtClean="0"/>
              <a:t>in Biologie???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6000" b="1" dirty="0" smtClean="0">
                <a:solidFill>
                  <a:srgbClr val="00B050"/>
                </a:solidFill>
              </a:rPr>
              <a:t>JA:</a:t>
            </a:r>
            <a:r>
              <a:rPr lang="de-DE" sz="4000" dirty="0" smtClean="0"/>
              <a:t> </a:t>
            </a:r>
          </a:p>
          <a:p>
            <a:r>
              <a:rPr lang="de-DE" sz="4000" b="1" dirty="0" smtClean="0"/>
              <a:t>Sprachsensibler Unterricht:</a:t>
            </a:r>
          </a:p>
          <a:p>
            <a:pPr marL="0" indent="0">
              <a:buNone/>
            </a:pPr>
            <a:r>
              <a:rPr lang="de-DE" sz="4000" dirty="0"/>
              <a:t>Zumindest im ersten Halbjahr zwei Begriffe nennen, z. B.: </a:t>
            </a:r>
          </a:p>
          <a:p>
            <a:pPr marL="0" indent="0">
              <a:buNone/>
            </a:pPr>
            <a:r>
              <a:rPr lang="de-DE" sz="4000" i="1" dirty="0"/>
              <a:t>	„der Artikel / der Begleiter“</a:t>
            </a:r>
          </a:p>
          <a:p>
            <a:pPr marL="0" indent="0">
              <a:buNone/>
            </a:pPr>
            <a:r>
              <a:rPr lang="de-DE" sz="4000" i="1" dirty="0"/>
              <a:t>	„das Nomen / das Hauptwort“</a:t>
            </a:r>
          </a:p>
          <a:p>
            <a:pPr marL="0" indent="0">
              <a:buNone/>
            </a:pP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30857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Was ist Jura?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Jura-Zeit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Jura-Gestein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Jura-Gebirge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19760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Was ist Jura?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Jura-Zeit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Jura-Gestein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Jura-Gebirge</a:t>
            </a:r>
          </a:p>
          <a:p>
            <a:r>
              <a:rPr lang="de-DE" sz="4000" dirty="0"/>
              <a:t>	</a:t>
            </a:r>
            <a:r>
              <a:rPr lang="de-DE" sz="4000" dirty="0" smtClean="0"/>
              <a:t>	Rechtswesen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51381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=&gt; Fachbegriffe nicht verkürzen, sondern die Kategorie anhängen!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03604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=&gt; Fachbegriffe nicht verkürzen, sondern die Kategorie anhängen!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9552" y="3024247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4000" b="1" dirty="0" smtClean="0">
                <a:solidFill>
                  <a:srgbClr val="00B050"/>
                </a:solidFill>
              </a:rPr>
              <a:t>Beuger-Muskel, </a:t>
            </a:r>
            <a:r>
              <a:rPr lang="de-DE" sz="4000" b="1" dirty="0">
                <a:solidFill>
                  <a:srgbClr val="00B050"/>
                </a:solidFill>
              </a:rPr>
              <a:t>Strecker-Muskel</a:t>
            </a:r>
          </a:p>
          <a:p>
            <a:pPr>
              <a:spcAft>
                <a:spcPts val="1200"/>
              </a:spcAft>
            </a:pPr>
            <a:r>
              <a:rPr lang="de-DE" sz="4000" dirty="0" smtClean="0">
                <a:solidFill>
                  <a:srgbClr val="00B050"/>
                </a:solidFill>
              </a:rPr>
              <a:t>(</a:t>
            </a:r>
            <a:r>
              <a:rPr lang="de-DE" sz="4000" dirty="0">
                <a:solidFill>
                  <a:srgbClr val="00B050"/>
                </a:solidFill>
              </a:rPr>
              <a:t>Bizeps und Trizeps allenfalls </a:t>
            </a:r>
            <a:r>
              <a:rPr lang="de-DE" sz="4000" dirty="0" err="1" smtClean="0">
                <a:solidFill>
                  <a:srgbClr val="00B050"/>
                </a:solidFill>
              </a:rPr>
              <a:t>zusätz-lich</a:t>
            </a:r>
            <a:r>
              <a:rPr lang="de-DE" sz="4000" dirty="0">
                <a:solidFill>
                  <a:srgbClr val="00B050"/>
                </a:solidFill>
              </a:rPr>
              <a:t>)</a:t>
            </a:r>
          </a:p>
          <a:p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43662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5. Klasse: Energie-Begriff</a:t>
            </a:r>
          </a:p>
        </p:txBody>
      </p:sp>
    </p:spTree>
    <p:extLst>
      <p:ext uri="{BB962C8B-B14F-4D97-AF65-F5344CB8AC3E}">
        <p14:creationId xmlns:p14="http://schemas.microsoft.com/office/powerpoint/2010/main" val="226546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5. Klasse: Energie-Begriff</a:t>
            </a:r>
          </a:p>
          <a:p>
            <a:endParaRPr lang="de-DE" sz="4000" dirty="0"/>
          </a:p>
          <a:p>
            <a:r>
              <a:rPr lang="de-DE" sz="4000" b="1" dirty="0" smtClean="0">
                <a:solidFill>
                  <a:srgbClr val="FF0000"/>
                </a:solidFill>
              </a:rPr>
              <a:t>Nicht</a:t>
            </a:r>
            <a:r>
              <a:rPr lang="de-DE" sz="4000" dirty="0" smtClean="0">
                <a:solidFill>
                  <a:srgbClr val="FF0000"/>
                </a:solidFill>
              </a:rPr>
              <a:t>: Wärme, Bewegung, Licht</a:t>
            </a:r>
          </a:p>
        </p:txBody>
      </p:sp>
    </p:spTree>
    <p:extLst>
      <p:ext uri="{BB962C8B-B14F-4D97-AF65-F5344CB8AC3E}">
        <p14:creationId xmlns:p14="http://schemas.microsoft.com/office/powerpoint/2010/main" val="172134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5. Klasse: Energie-Begriff</a:t>
            </a:r>
          </a:p>
          <a:p>
            <a:endParaRPr lang="de-DE" sz="4000" dirty="0"/>
          </a:p>
          <a:p>
            <a:r>
              <a:rPr lang="de-DE" sz="4000" b="1" dirty="0" smtClean="0">
                <a:solidFill>
                  <a:srgbClr val="FF0000"/>
                </a:solidFill>
              </a:rPr>
              <a:t>Nicht</a:t>
            </a:r>
            <a:r>
              <a:rPr lang="de-DE" sz="4000" dirty="0" smtClean="0">
                <a:solidFill>
                  <a:srgbClr val="FF0000"/>
                </a:solidFill>
              </a:rPr>
              <a:t>: Wärme, Bewegung, Licht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r>
              <a:rPr lang="de-DE" sz="4000" b="1" dirty="0">
                <a:solidFill>
                  <a:srgbClr val="00B050"/>
                </a:solidFill>
              </a:rPr>
              <a:t>s</a:t>
            </a:r>
            <a:r>
              <a:rPr lang="de-DE" sz="4000" b="1" dirty="0" smtClean="0">
                <a:solidFill>
                  <a:srgbClr val="00B050"/>
                </a:solidFill>
              </a:rPr>
              <a:t>ondern</a:t>
            </a:r>
            <a:r>
              <a:rPr lang="de-DE" sz="4000" dirty="0" smtClean="0">
                <a:solidFill>
                  <a:srgbClr val="00B050"/>
                </a:solidFill>
              </a:rPr>
              <a:t>: Wärme-Energie, Bewegungs-Energie, Licht-Energie</a:t>
            </a:r>
          </a:p>
        </p:txBody>
      </p:sp>
    </p:spTree>
    <p:extLst>
      <p:ext uri="{BB962C8B-B14F-4D97-AF65-F5344CB8AC3E}">
        <p14:creationId xmlns:p14="http://schemas.microsoft.com/office/powerpoint/2010/main" val="38527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5. Klasse: Energie-Begriff</a:t>
            </a:r>
          </a:p>
          <a:p>
            <a:endParaRPr lang="de-DE" sz="4000" dirty="0"/>
          </a:p>
          <a:p>
            <a:r>
              <a:rPr lang="de-DE" sz="4000" b="1" dirty="0" smtClean="0">
                <a:solidFill>
                  <a:srgbClr val="FF0000"/>
                </a:solidFill>
              </a:rPr>
              <a:t>Nicht</a:t>
            </a:r>
            <a:r>
              <a:rPr lang="de-DE" sz="4000" dirty="0" smtClean="0">
                <a:solidFill>
                  <a:srgbClr val="FF0000"/>
                </a:solidFill>
              </a:rPr>
              <a:t>: Wärme, Bewegung, Licht</a:t>
            </a:r>
          </a:p>
          <a:p>
            <a:endParaRPr lang="de-DE" dirty="0">
              <a:solidFill>
                <a:srgbClr val="FF0000"/>
              </a:solidFill>
            </a:endParaRPr>
          </a:p>
          <a:p>
            <a:r>
              <a:rPr lang="de-DE" sz="4000" b="1" dirty="0">
                <a:solidFill>
                  <a:srgbClr val="00B050"/>
                </a:solidFill>
              </a:rPr>
              <a:t>s</a:t>
            </a:r>
            <a:r>
              <a:rPr lang="de-DE" sz="4000" b="1" dirty="0" smtClean="0">
                <a:solidFill>
                  <a:srgbClr val="00B050"/>
                </a:solidFill>
              </a:rPr>
              <a:t>ondern</a:t>
            </a:r>
            <a:r>
              <a:rPr lang="de-DE" sz="4000" dirty="0" smtClean="0">
                <a:solidFill>
                  <a:srgbClr val="00B050"/>
                </a:solidFill>
              </a:rPr>
              <a:t>: Wärme-Energie, Bewegungs-Energie, Licht-Energie, </a:t>
            </a:r>
          </a:p>
          <a:p>
            <a:r>
              <a:rPr lang="de-DE" sz="4000" smtClean="0">
                <a:solidFill>
                  <a:srgbClr val="00B050"/>
                </a:solidFill>
              </a:rPr>
              <a:t>chemische </a:t>
            </a:r>
            <a:r>
              <a:rPr lang="de-DE" sz="4000" dirty="0" smtClean="0">
                <a:solidFill>
                  <a:srgbClr val="00B050"/>
                </a:solidFill>
              </a:rPr>
              <a:t>Energie </a:t>
            </a:r>
            <a:r>
              <a:rPr lang="de-DE" sz="4000" i="1" dirty="0" smtClean="0">
                <a:solidFill>
                  <a:srgbClr val="FF0000"/>
                </a:solidFill>
              </a:rPr>
              <a:t>ohne Bindestrich!</a:t>
            </a:r>
            <a:endParaRPr lang="de-DE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9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de-DE" b="1" dirty="0" smtClean="0"/>
              <a:t>Kategorisieren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184482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dirty="0" smtClean="0"/>
              <a:t>Fachbegriffe nicht zu stark verkürzen!</a:t>
            </a:r>
            <a:r>
              <a:rPr lang="de-DE" sz="3200" b="1" dirty="0">
                <a:solidFill>
                  <a:srgbClr val="00B050"/>
                </a:solidFill>
              </a:rPr>
              <a:t>	</a:t>
            </a:r>
            <a:endParaRPr lang="de-DE" sz="3200" b="1" dirty="0" smtClean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endParaRPr lang="de-DE" sz="3200" b="1" dirty="0" smtClean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3200" b="1" dirty="0" smtClean="0">
                <a:solidFill>
                  <a:srgbClr val="00B050"/>
                </a:solidFill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</a:rPr>
              <a:t>Sauerstoff-Teilchen</a:t>
            </a:r>
          </a:p>
          <a:p>
            <a:pPr>
              <a:spcAft>
                <a:spcPts val="1200"/>
              </a:spcAft>
            </a:pPr>
            <a:r>
              <a:rPr lang="de-DE" sz="3200" b="1" dirty="0">
                <a:solidFill>
                  <a:srgbClr val="00B050"/>
                </a:solidFill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</a:rPr>
              <a:t>Sauerstoff-Atom</a:t>
            </a:r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</a:rPr>
              <a:t>Sauerstoff-Molekül</a:t>
            </a:r>
          </a:p>
          <a:p>
            <a:pPr>
              <a:spcAft>
                <a:spcPts val="1200"/>
              </a:spcAft>
            </a:pPr>
            <a:r>
              <a:rPr lang="de-DE" sz="3600" b="1" dirty="0">
                <a:solidFill>
                  <a:srgbClr val="00B050"/>
                </a:solidFill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</a:rPr>
              <a:t>Sauerstoff-Gas</a:t>
            </a:r>
          </a:p>
          <a:p>
            <a:pPr algn="ctr">
              <a:spcAft>
                <a:spcPts val="1200"/>
              </a:spcAft>
            </a:pPr>
            <a:endParaRPr lang="de-DE" sz="20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6012160" y="2924944"/>
            <a:ext cx="16561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0" b="1" dirty="0">
                <a:solidFill>
                  <a:srgbClr val="FF0000"/>
                </a:solidFill>
              </a:rPr>
              <a:t>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311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Der Bindestrich hilft sicherlich!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Lange Komposita sind v. a. für </a:t>
            </a:r>
            <a:r>
              <a:rPr lang="de-DE" sz="4000" dirty="0" err="1" smtClean="0"/>
              <a:t>Auslän</a:t>
            </a:r>
            <a:r>
              <a:rPr lang="de-DE" sz="4000" dirty="0" smtClean="0"/>
              <a:t>-der schwer zu lesen. Der Bindestrich hilft, das Wort zu gliedern.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9783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Grundschule: ca. 600 Wörter</a:t>
            </a:r>
          </a:p>
        </p:txBody>
      </p:sp>
    </p:spTree>
    <p:extLst>
      <p:ext uri="{BB962C8B-B14F-4D97-AF65-F5344CB8AC3E}">
        <p14:creationId xmlns:p14="http://schemas.microsoft.com/office/powerpoint/2010/main" val="255724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Der Bindestrich hilft sicherlich!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Der Bindestrich zeigt die Kategorie deutlich an:</a:t>
            </a:r>
          </a:p>
          <a:p>
            <a:endParaRPr lang="de-DE" sz="2000" dirty="0" smtClean="0"/>
          </a:p>
          <a:p>
            <a:r>
              <a:rPr lang="de-DE" sz="4000" b="1" dirty="0" smtClean="0">
                <a:solidFill>
                  <a:srgbClr val="FF0000"/>
                </a:solidFill>
              </a:rPr>
              <a:t>Zellenergie 		</a:t>
            </a:r>
            <a:endParaRPr lang="de-DE" sz="4000" b="1" dirty="0" smtClean="0">
              <a:solidFill>
                <a:srgbClr val="00B050"/>
              </a:solidFill>
            </a:endParaRPr>
          </a:p>
          <a:p>
            <a:r>
              <a:rPr lang="de-DE" sz="4000" b="1" dirty="0" err="1" smtClean="0">
                <a:solidFill>
                  <a:srgbClr val="FF0000"/>
                </a:solidFill>
              </a:rPr>
              <a:t>Beugermuskel</a:t>
            </a:r>
            <a:r>
              <a:rPr lang="de-DE" sz="4000" b="1" dirty="0" smtClean="0">
                <a:solidFill>
                  <a:srgbClr val="FF0000"/>
                </a:solidFill>
              </a:rPr>
              <a:t> 	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6430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Der Bindestrich hilft sicherlich!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Der Bindestrich zeigt die Kategorie deutlich an:</a:t>
            </a:r>
          </a:p>
          <a:p>
            <a:endParaRPr lang="de-DE" sz="2000" dirty="0" smtClean="0"/>
          </a:p>
          <a:p>
            <a:r>
              <a:rPr lang="de-DE" sz="4000" b="1" dirty="0" smtClean="0">
                <a:solidFill>
                  <a:srgbClr val="FF0000"/>
                </a:solidFill>
              </a:rPr>
              <a:t>Zellenergie 		</a:t>
            </a:r>
            <a:r>
              <a:rPr lang="de-DE" sz="4000" b="1" dirty="0" smtClean="0">
                <a:solidFill>
                  <a:srgbClr val="00B050"/>
                </a:solidFill>
              </a:rPr>
              <a:t>Zell-Energie </a:t>
            </a:r>
          </a:p>
          <a:p>
            <a:r>
              <a:rPr lang="de-DE" sz="4000" b="1" dirty="0" err="1" smtClean="0">
                <a:solidFill>
                  <a:srgbClr val="FF0000"/>
                </a:solidFill>
              </a:rPr>
              <a:t>Beugermuskel</a:t>
            </a:r>
            <a:r>
              <a:rPr lang="de-DE" sz="4000" b="1" dirty="0" smtClean="0">
                <a:solidFill>
                  <a:srgbClr val="FF0000"/>
                </a:solidFill>
              </a:rPr>
              <a:t> 	</a:t>
            </a:r>
            <a:r>
              <a:rPr lang="de-DE" sz="4000" b="1" dirty="0" smtClean="0">
                <a:solidFill>
                  <a:srgbClr val="00B050"/>
                </a:solidFill>
              </a:rPr>
              <a:t>Beuger-Muskel</a:t>
            </a:r>
            <a:endParaRPr lang="de-DE" sz="4000" b="1" dirty="0">
              <a:solidFill>
                <a:srgbClr val="00B050"/>
              </a:solidFill>
            </a:endParaRPr>
          </a:p>
          <a:p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98279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r>
              <a:rPr lang="de-DE" b="1" dirty="0" smtClean="0"/>
              <a:t>Der Bindestrich hilft sicherlich!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de-DE" sz="4000" b="1" dirty="0" smtClean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4000" b="1" dirty="0">
                <a:solidFill>
                  <a:srgbClr val="00B050"/>
                </a:solidFill>
              </a:rPr>
              <a:t>	die </a:t>
            </a:r>
            <a:r>
              <a:rPr lang="de-DE" sz="4000" b="1" dirty="0" smtClean="0">
                <a:solidFill>
                  <a:srgbClr val="00B050"/>
                </a:solidFill>
              </a:rPr>
              <a:t>Zellsaft-</a:t>
            </a:r>
            <a:r>
              <a:rPr lang="de-DE" sz="4000" b="1" dirty="0" err="1" smtClean="0">
                <a:solidFill>
                  <a:srgbClr val="00B050"/>
                </a:solidFill>
              </a:rPr>
              <a:t>Vacuole</a:t>
            </a:r>
            <a:r>
              <a:rPr lang="de-DE" sz="4000" b="1" dirty="0" smtClean="0">
                <a:solidFill>
                  <a:srgbClr val="00B050"/>
                </a:solidFill>
              </a:rPr>
              <a:t>, -n</a:t>
            </a:r>
            <a:r>
              <a:rPr lang="de-DE" sz="4000" b="1" dirty="0">
                <a:solidFill>
                  <a:srgbClr val="00B050"/>
                </a:solidFill>
              </a:rPr>
              <a:t>	</a:t>
            </a:r>
          </a:p>
          <a:p>
            <a:pPr>
              <a:spcAft>
                <a:spcPts val="1200"/>
              </a:spcAft>
            </a:pPr>
            <a:r>
              <a:rPr lang="de-DE" sz="4000" b="1" dirty="0">
                <a:solidFill>
                  <a:srgbClr val="00B050"/>
                </a:solidFill>
              </a:rPr>
              <a:t>	das </a:t>
            </a:r>
            <a:r>
              <a:rPr lang="de-DE" sz="4000" b="1" dirty="0" smtClean="0">
                <a:solidFill>
                  <a:srgbClr val="00B050"/>
                </a:solidFill>
              </a:rPr>
              <a:t>Linien-Diagramm, -e</a:t>
            </a:r>
            <a:endParaRPr lang="de-DE" sz="4000" b="1" dirty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4000" b="1" dirty="0">
                <a:solidFill>
                  <a:srgbClr val="00B050"/>
                </a:solidFill>
              </a:rPr>
              <a:t>	die </a:t>
            </a:r>
            <a:r>
              <a:rPr lang="de-DE" sz="4000" b="1" dirty="0" smtClean="0">
                <a:solidFill>
                  <a:srgbClr val="00B050"/>
                </a:solidFill>
              </a:rPr>
              <a:t>Iod-Lösung</a:t>
            </a:r>
            <a:endParaRPr lang="de-DE" sz="4000" b="1" dirty="0">
              <a:solidFill>
                <a:srgbClr val="00B05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4000" b="1" dirty="0">
                <a:solidFill>
                  <a:srgbClr val="00B050"/>
                </a:solidFill>
              </a:rPr>
              <a:t>	die </a:t>
            </a:r>
            <a:r>
              <a:rPr lang="de-DE" sz="4000" b="1" dirty="0" smtClean="0">
                <a:solidFill>
                  <a:srgbClr val="00B050"/>
                </a:solidFill>
              </a:rPr>
              <a:t>Bewegungs-Energie</a:t>
            </a:r>
            <a:endParaRPr lang="de-DE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Operatoren sorgen für Klarheit in der Aufgabenstellung, wenn …</a:t>
            </a:r>
            <a:endParaRPr lang="de-DE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39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Operatoren sorgen für Klarheit in der Aufgabenstellung, wenn …</a:t>
            </a:r>
          </a:p>
          <a:p>
            <a:endParaRPr lang="de-DE" sz="2000" dirty="0" smtClean="0"/>
          </a:p>
          <a:p>
            <a:r>
              <a:rPr lang="de-DE" sz="4000" dirty="0" smtClean="0"/>
              <a:t>… sie korrekt eingesetzt werden.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8942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Operatoren sorgen für Klarheit in der Aufgabenstellung, wenn …</a:t>
            </a:r>
          </a:p>
          <a:p>
            <a:endParaRPr lang="de-DE" sz="2000" dirty="0" smtClean="0"/>
          </a:p>
          <a:p>
            <a:r>
              <a:rPr lang="de-DE" sz="4000" dirty="0" smtClean="0"/>
              <a:t>… sie korrekt eingesetzt werden.</a:t>
            </a:r>
          </a:p>
          <a:p>
            <a:endParaRPr lang="de-DE" sz="4000" dirty="0"/>
          </a:p>
          <a:p>
            <a:pPr algn="ctr"/>
            <a:r>
              <a:rPr lang="de-DE" sz="4000" dirty="0" smtClean="0">
                <a:solidFill>
                  <a:srgbClr val="FF0000"/>
                </a:solidFill>
              </a:rPr>
              <a:t>„Definiere das Auge.“</a:t>
            </a:r>
          </a:p>
          <a:p>
            <a:pPr algn="ctr"/>
            <a:endParaRPr lang="de-DE" sz="4000" dirty="0" smtClean="0">
              <a:solidFill>
                <a:srgbClr val="FF0000"/>
              </a:solidFill>
            </a:endParaRPr>
          </a:p>
          <a:p>
            <a:pPr algn="ctr"/>
            <a:r>
              <a:rPr lang="de-DE" sz="4000" dirty="0" smtClean="0">
                <a:solidFill>
                  <a:srgbClr val="FF0000"/>
                </a:solidFill>
              </a:rPr>
              <a:t>„Erläutere die Iod-Probe.“</a:t>
            </a:r>
            <a:endParaRPr lang="de-DE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1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Operatoren sorgen für Klarheit in der Aufgabenstellung, wenn …</a:t>
            </a:r>
          </a:p>
          <a:p>
            <a:endParaRPr lang="de-DE" sz="2000" dirty="0" smtClean="0"/>
          </a:p>
          <a:p>
            <a:r>
              <a:rPr lang="de-DE" sz="4000" dirty="0" smtClean="0"/>
              <a:t>… sie korrekt eingesetzt werden.</a:t>
            </a:r>
          </a:p>
          <a:p>
            <a:r>
              <a:rPr lang="de-DE" sz="4000" dirty="0" smtClean="0"/>
              <a:t>		</a:t>
            </a:r>
            <a:endParaRPr lang="de-DE" sz="4000" dirty="0"/>
          </a:p>
          <a:p>
            <a:pPr algn="ctr"/>
            <a:r>
              <a:rPr lang="de-DE" sz="4000" dirty="0" smtClean="0">
                <a:solidFill>
                  <a:srgbClr val="FF0000"/>
                </a:solidFill>
              </a:rPr>
              <a:t>„</a:t>
            </a:r>
            <a:r>
              <a:rPr lang="de-DE" sz="4000" strike="sngStrike" dirty="0" smtClean="0">
                <a:solidFill>
                  <a:srgbClr val="FF0000"/>
                </a:solidFill>
              </a:rPr>
              <a:t>Definiere</a:t>
            </a:r>
            <a:r>
              <a:rPr lang="de-DE" sz="4000" dirty="0" smtClean="0">
                <a:solidFill>
                  <a:srgbClr val="FF0000"/>
                </a:solidFill>
              </a:rPr>
              <a:t> das Auge.“</a:t>
            </a:r>
          </a:p>
          <a:p>
            <a:pPr algn="ctr"/>
            <a:endParaRPr lang="de-DE" sz="4000" dirty="0" smtClean="0">
              <a:solidFill>
                <a:srgbClr val="FF0000"/>
              </a:solidFill>
            </a:endParaRPr>
          </a:p>
          <a:p>
            <a:pPr algn="ctr"/>
            <a:r>
              <a:rPr lang="de-DE" sz="4000" dirty="0" smtClean="0">
                <a:solidFill>
                  <a:srgbClr val="FF0000"/>
                </a:solidFill>
              </a:rPr>
              <a:t>„</a:t>
            </a:r>
            <a:r>
              <a:rPr lang="de-DE" sz="4000" strike="sngStrike" dirty="0" smtClean="0">
                <a:solidFill>
                  <a:srgbClr val="FF0000"/>
                </a:solidFill>
              </a:rPr>
              <a:t>Erläutere</a:t>
            </a:r>
            <a:r>
              <a:rPr lang="de-DE" sz="4000" dirty="0" smtClean="0">
                <a:solidFill>
                  <a:srgbClr val="FF0000"/>
                </a:solidFill>
              </a:rPr>
              <a:t> die Iod-Probe.“</a:t>
            </a:r>
            <a:endParaRPr lang="de-DE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Operatoren sorgen für Klarheit in der Aufgabenstellung, wenn …</a:t>
            </a:r>
          </a:p>
          <a:p>
            <a:endParaRPr lang="de-DE" sz="2000" dirty="0" smtClean="0"/>
          </a:p>
          <a:p>
            <a:r>
              <a:rPr lang="de-DE" sz="4000" dirty="0" smtClean="0"/>
              <a:t>… der Schüler weiß, was sie bedeuten.</a:t>
            </a:r>
          </a:p>
        </p:txBody>
      </p:sp>
    </p:spTree>
    <p:extLst>
      <p:ext uri="{BB962C8B-B14F-4D97-AF65-F5344CB8AC3E}">
        <p14:creationId xmlns:p14="http://schemas.microsoft.com/office/powerpoint/2010/main" val="240329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Operatoren sorgen für Klarheit in der Aufgabenstellung, wenn …</a:t>
            </a:r>
          </a:p>
          <a:p>
            <a:endParaRPr lang="de-DE" sz="2000" dirty="0" smtClean="0"/>
          </a:p>
          <a:p>
            <a:r>
              <a:rPr lang="de-DE" sz="4000" dirty="0" smtClean="0"/>
              <a:t>… der Schüler weiß, was sie bedeuten.</a:t>
            </a:r>
          </a:p>
          <a:p>
            <a:endParaRPr lang="de-DE" sz="4000" dirty="0"/>
          </a:p>
          <a:p>
            <a:r>
              <a:rPr lang="de-DE" sz="4000" dirty="0" smtClean="0"/>
              <a:t>=&gt; Explizit einführen, sichern und wiederholt einüben!</a:t>
            </a:r>
          </a:p>
        </p:txBody>
      </p:sp>
    </p:spTree>
    <p:extLst>
      <p:ext uri="{BB962C8B-B14F-4D97-AF65-F5344CB8AC3E}">
        <p14:creationId xmlns:p14="http://schemas.microsoft.com/office/powerpoint/2010/main" val="3277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Unterstufe:</a:t>
            </a:r>
          </a:p>
          <a:p>
            <a:endParaRPr lang="de-DE" sz="2000" dirty="0"/>
          </a:p>
          <a:p>
            <a:r>
              <a:rPr lang="de-DE" sz="4000" dirty="0" smtClean="0"/>
              <a:t>Eine sorgfältige Auswahl an „Aufgaben-wörtern“!</a:t>
            </a:r>
          </a:p>
        </p:txBody>
      </p:sp>
    </p:spTree>
    <p:extLst>
      <p:ext uri="{BB962C8B-B14F-4D97-AF65-F5344CB8AC3E}">
        <p14:creationId xmlns:p14="http://schemas.microsoft.com/office/powerpoint/2010/main" val="3739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Adressatengerechte Sprache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Grundschule: ca. 600 Wörter</a:t>
            </a:r>
          </a:p>
          <a:p>
            <a:r>
              <a:rPr lang="de-DE" sz="4000" dirty="0" smtClean="0"/>
              <a:t>Migrations-Hintergrund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6357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de-DE" b="1" dirty="0" smtClean="0"/>
              <a:t>Operatoren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46754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4000" dirty="0" smtClean="0">
              <a:solidFill>
                <a:srgbClr val="00B05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155679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Unterstufe:</a:t>
            </a:r>
          </a:p>
          <a:p>
            <a:endParaRPr lang="de-DE" sz="2000" dirty="0"/>
          </a:p>
          <a:p>
            <a:r>
              <a:rPr lang="de-DE" sz="4000" dirty="0" smtClean="0"/>
              <a:t>Eine sorgfältige Auswahl an „Aufgaben-wörtern“!</a:t>
            </a:r>
          </a:p>
          <a:p>
            <a:r>
              <a:rPr lang="de-DE" sz="4000" dirty="0" smtClean="0"/>
              <a:t>Diese einüben!</a:t>
            </a:r>
          </a:p>
        </p:txBody>
      </p:sp>
    </p:spTree>
    <p:extLst>
      <p:ext uri="{BB962C8B-B14F-4D97-AF65-F5344CB8AC3E}">
        <p14:creationId xmlns:p14="http://schemas.microsoft.com/office/powerpoint/2010/main" val="26774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" name="Grafik 12" descr="Mikrosk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41" y="3861048"/>
            <a:ext cx="1935163" cy="256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feld 3"/>
          <p:cNvSpPr txBox="1">
            <a:spLocks noChangeArrowheads="1"/>
          </p:cNvSpPr>
          <p:nvPr/>
        </p:nvSpPr>
        <p:spPr bwMode="auto">
          <a:xfrm>
            <a:off x="2344738" y="2557463"/>
            <a:ext cx="2217737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8925" algn="l"/>
              </a:tabLst>
            </a:pP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457200" y="24304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57200" y="548680"/>
            <a:ext cx="82743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1 </a:t>
            </a:r>
            <a:r>
              <a:rPr lang="de-DE" sz="2400" b="1" dirty="0" smtClean="0"/>
              <a:t>Nenn</a:t>
            </a:r>
            <a:r>
              <a:rPr lang="de-DE" sz="2400" dirty="0" smtClean="0"/>
              <a:t> die Teile einer Pflanzenzelle, die eine Tierzelle nicht hat.</a:t>
            </a:r>
          </a:p>
          <a:p>
            <a:endParaRPr lang="de-DE" sz="1400" dirty="0"/>
          </a:p>
          <a:p>
            <a:r>
              <a:rPr lang="de-DE" sz="2400" dirty="0" smtClean="0"/>
              <a:t>2 </a:t>
            </a:r>
            <a:r>
              <a:rPr lang="de-DE" sz="2400" b="1" dirty="0" smtClean="0"/>
              <a:t>Zähl</a:t>
            </a:r>
            <a:r>
              <a:rPr lang="de-DE" sz="2400" dirty="0" smtClean="0"/>
              <a:t> zwei Eigenschaften einer Linse </a:t>
            </a:r>
            <a:r>
              <a:rPr lang="de-DE" sz="2400" b="1" dirty="0" smtClean="0"/>
              <a:t>auf</a:t>
            </a:r>
            <a:r>
              <a:rPr lang="de-DE" sz="2400" dirty="0" smtClean="0"/>
              <a:t>.</a:t>
            </a:r>
          </a:p>
          <a:p>
            <a:endParaRPr lang="de-DE" sz="1400" dirty="0"/>
          </a:p>
          <a:p>
            <a:r>
              <a:rPr lang="de-DE" sz="2400" dirty="0" smtClean="0"/>
              <a:t>3 </a:t>
            </a:r>
            <a:r>
              <a:rPr lang="de-DE" sz="2400" b="1" dirty="0" smtClean="0"/>
              <a:t>Ordne</a:t>
            </a:r>
            <a:r>
              <a:rPr lang="de-DE" sz="2400" dirty="0" smtClean="0"/>
              <a:t> die folgenden Fachbegriffe den Nummern in der Abbildung </a:t>
            </a:r>
            <a:r>
              <a:rPr lang="de-DE" sz="2400" b="1" dirty="0" smtClean="0"/>
              <a:t>zu</a:t>
            </a:r>
            <a:r>
              <a:rPr lang="de-DE" sz="2400" dirty="0" smtClean="0"/>
              <a:t>:</a:t>
            </a:r>
          </a:p>
          <a:p>
            <a:r>
              <a:rPr lang="de-DE" sz="2400" dirty="0" smtClean="0"/>
              <a:t>__ das Okular, __ das Stativ, __ das Objektiv, __ die Blende.</a:t>
            </a:r>
          </a:p>
          <a:p>
            <a:endParaRPr lang="de-DE" sz="1400" dirty="0"/>
          </a:p>
          <a:p>
            <a:r>
              <a:rPr lang="de-DE" sz="2400" dirty="0" smtClean="0"/>
              <a:t>4 </a:t>
            </a:r>
            <a:r>
              <a:rPr lang="de-DE" sz="2400" b="1" dirty="0" smtClean="0"/>
              <a:t>Kreuz</a:t>
            </a:r>
            <a:r>
              <a:rPr lang="de-DE" sz="2400" dirty="0" smtClean="0"/>
              <a:t> die richtigen Aussagen </a:t>
            </a:r>
            <a:r>
              <a:rPr lang="de-DE" sz="2400" b="1" dirty="0" smtClean="0"/>
              <a:t>an</a:t>
            </a:r>
            <a:r>
              <a:rPr lang="de-DE" sz="2400" dirty="0" smtClean="0"/>
              <a:t>:</a:t>
            </a:r>
          </a:p>
          <a:p>
            <a:r>
              <a:rPr lang="de-DE" sz="2400" dirty="0" smtClean="0">
                <a:cs typeface="Courier New"/>
              </a:rPr>
              <a:t>□  Die Kreidezeit ging vor etwa 65 Millionen Jahren zu Ende.</a:t>
            </a:r>
          </a:p>
          <a:p>
            <a:r>
              <a:rPr lang="de-DE" sz="2400" dirty="0" smtClean="0">
                <a:cs typeface="Courier New"/>
              </a:rPr>
              <a:t>□  Die Triaszeit gehört zum Erdaltertum.</a:t>
            </a:r>
          </a:p>
          <a:p>
            <a:r>
              <a:rPr lang="de-DE" sz="2400" dirty="0" smtClean="0">
                <a:cs typeface="Courier New"/>
              </a:rPr>
              <a:t>□  Nach dem Erdmittelalter kam die Erdneuzeit.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949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27584" y="69269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12  Beurteile, welche Aufgabe zu welcher Antwort </a:t>
            </a:r>
            <a:r>
              <a:rPr lang="de-DE" sz="2400" dirty="0" err="1" smtClean="0"/>
              <a:t>passt</a:t>
            </a:r>
            <a:r>
              <a:rPr lang="de-DE" sz="2400" dirty="0" smtClean="0"/>
              <a:t>: 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827584" y="1340768"/>
            <a:ext cx="2160240" cy="267765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Aufgabe A: </a:t>
            </a:r>
            <a:r>
              <a:rPr lang="de-DE" sz="2400" b="1" dirty="0" smtClean="0"/>
              <a:t>Nenn</a:t>
            </a:r>
            <a:r>
              <a:rPr lang="de-DE" sz="2400" dirty="0" smtClean="0"/>
              <a:t> die Lin-</a:t>
            </a:r>
            <a:r>
              <a:rPr lang="de-DE" sz="2400" dirty="0" err="1" smtClean="0"/>
              <a:t>sen</a:t>
            </a:r>
            <a:r>
              <a:rPr lang="de-DE" sz="2400" dirty="0" smtClean="0"/>
              <a:t> in einem Mikroskop </a:t>
            </a:r>
          </a:p>
          <a:p>
            <a:r>
              <a:rPr lang="de-DE" sz="2400" dirty="0" smtClean="0"/>
              <a:t>(mit Artikel).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2987824" y="1327408"/>
            <a:ext cx="2736304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Aufgabe B: </a:t>
            </a:r>
            <a:r>
              <a:rPr lang="de-DE" sz="2400" b="1" dirty="0" smtClean="0"/>
              <a:t>Begründe</a:t>
            </a:r>
            <a:r>
              <a:rPr lang="de-DE" sz="2400" dirty="0" smtClean="0"/>
              <a:t>, warum ein Mikroskop min-</a:t>
            </a:r>
            <a:r>
              <a:rPr lang="de-DE" sz="2400" dirty="0" err="1" smtClean="0"/>
              <a:t>destens</a:t>
            </a:r>
            <a:r>
              <a:rPr lang="de-DE" sz="2400" dirty="0" smtClean="0"/>
              <a:t> zwei Linsen braucht. Verwende dabei die </a:t>
            </a:r>
            <a:r>
              <a:rPr lang="de-DE" sz="2400" dirty="0" err="1" smtClean="0"/>
              <a:t>Fachbe</a:t>
            </a:r>
            <a:r>
              <a:rPr lang="de-DE" sz="2400" dirty="0" smtClean="0"/>
              <a:t>-griffe.</a:t>
            </a:r>
            <a:endParaRPr lang="de-DE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5724128" y="1327408"/>
            <a:ext cx="2736304" cy="2677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Aufgabe C: </a:t>
            </a:r>
            <a:r>
              <a:rPr lang="de-DE" sz="2400" b="1" dirty="0" smtClean="0"/>
              <a:t>Beschreib</a:t>
            </a:r>
            <a:r>
              <a:rPr lang="de-DE" sz="2400" dirty="0" smtClean="0"/>
              <a:t> den Weg des Lichts durch die Linsen in einem Mikroskop. </a:t>
            </a:r>
            <a:r>
              <a:rPr lang="de-DE" sz="2400" dirty="0"/>
              <a:t>Verwende dabei die Fachbegriffe</a:t>
            </a:r>
            <a:r>
              <a:rPr lang="de-DE" sz="2400" dirty="0" smtClean="0"/>
              <a:t>.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827584" y="4005064"/>
            <a:ext cx="7632848" cy="2462213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Antwort 1: Das Licht geht als erstes durch das Objektiv und danach durch das Okular.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400" dirty="0" smtClean="0"/>
              <a:t>Antwort 2: das Objektiv, das Okular</a:t>
            </a:r>
          </a:p>
          <a:p>
            <a:r>
              <a:rPr lang="de-DE" sz="2400" dirty="0" smtClean="0"/>
              <a:t>Antwort 3: Ein Mikroskop vergrößert sehr stark, dazu sind zwei Linsen notwendig, nämlich das Objektiv und das Okular.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6426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560" y="908720"/>
            <a:ext cx="792088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/>
              <a:t>Webseite zu sprachsensiblem Unterricht</a:t>
            </a:r>
          </a:p>
          <a:p>
            <a:pPr algn="ctr"/>
            <a:r>
              <a:rPr lang="de-DE" sz="4000" dirty="0" smtClean="0"/>
              <a:t>von Josef Leisen</a:t>
            </a:r>
          </a:p>
          <a:p>
            <a:pPr algn="ctr"/>
            <a:endParaRPr lang="de-DE" sz="4000" dirty="0"/>
          </a:p>
          <a:p>
            <a:pPr algn="ctr"/>
            <a:r>
              <a:rPr lang="de-DE" sz="3200" dirty="0">
                <a:hlinkClick r:id="rId2"/>
              </a:rPr>
              <a:t>http://www.sprachsensiblerfachunterricht.de</a:t>
            </a:r>
            <a:r>
              <a:rPr lang="de-DE" sz="3200" dirty="0" smtClean="0">
                <a:hlinkClick r:id="rId2"/>
              </a:rPr>
              <a:t>/</a:t>
            </a:r>
            <a:endParaRPr lang="de-DE" sz="3200" dirty="0" smtClean="0"/>
          </a:p>
          <a:p>
            <a:pPr algn="ctr"/>
            <a:endParaRPr lang="de-DE" sz="4000" dirty="0"/>
          </a:p>
          <a:p>
            <a:pPr algn="ctr"/>
            <a:r>
              <a:rPr lang="de-DE" sz="3200" i="1" dirty="0" smtClean="0">
                <a:solidFill>
                  <a:srgbClr val="FF0000"/>
                </a:solidFill>
              </a:rPr>
              <a:t>Hinweis darauf in meinem Skript zum Thema (www.bio-nickl.de)</a:t>
            </a:r>
            <a:endParaRPr lang="de-DE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3329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187624" y="1124744"/>
            <a:ext cx="6768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600" dirty="0" smtClean="0"/>
              <a:t>ENDE</a:t>
            </a:r>
          </a:p>
          <a:p>
            <a:pPr algn="ctr"/>
            <a:r>
              <a:rPr lang="de-DE" sz="9600" dirty="0" smtClean="0"/>
              <a:t>von Teil 4</a:t>
            </a:r>
            <a:endParaRPr lang="de-DE" sz="9600" dirty="0"/>
          </a:p>
        </p:txBody>
      </p:sp>
    </p:spTree>
    <p:extLst>
      <p:ext uri="{BB962C8B-B14F-4D97-AF65-F5344CB8AC3E}">
        <p14:creationId xmlns:p14="http://schemas.microsoft.com/office/powerpoint/2010/main" val="19520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2032</Words>
  <Application>Microsoft Office PowerPoint</Application>
  <PresentationFormat>Bildschirmpräsentation (4:3)</PresentationFormat>
  <Paragraphs>453</Paragraphs>
  <Slides>94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94</vt:i4>
      </vt:variant>
    </vt:vector>
  </HeadingPairs>
  <TitlesOfParts>
    <vt:vector size="95" baseType="lpstr">
      <vt:lpstr>Larissa</vt:lpstr>
      <vt:lpstr>PowerPoint-Präsentation</vt:lpstr>
      <vt:lpstr>Ablaufplan der Fortbildung</vt:lpstr>
      <vt:lpstr>Sprachunterricht in Biologie???</vt:lpstr>
      <vt:lpstr>Sprachunterricht in Biologie???</vt:lpstr>
      <vt:lpstr>Sprachunterricht in Biologie???</vt:lpstr>
      <vt:lpstr>Sprachunterricht in Biologie???</vt:lpstr>
      <vt:lpstr>Sprachunterricht in Biologie???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Adressatengerechte Sprache</vt:lpstr>
      <vt:lpstr>Weniger ist mehr!</vt:lpstr>
      <vt:lpstr>Weniger ist mehr!</vt:lpstr>
      <vt:lpstr>Weniger ist mehr!</vt:lpstr>
      <vt:lpstr>Weniger ist mehr!</vt:lpstr>
      <vt:lpstr>Weniger ist mehr!</vt:lpstr>
      <vt:lpstr>Weniger ist mehr!</vt:lpstr>
      <vt:lpstr>Weniger ist mehr!</vt:lpstr>
      <vt:lpstr>Weniger ist mehr!</vt:lpstr>
      <vt:lpstr>Weniger ist mehr!</vt:lpstr>
      <vt:lpstr>Weniger ist mehr!</vt:lpstr>
      <vt:lpstr>Weniger ist mehr!</vt:lpstr>
      <vt:lpstr>Verwechsel-Formen</vt:lpstr>
      <vt:lpstr>Verwechsel-Formen</vt:lpstr>
      <vt:lpstr>Verwechsel-Formen</vt:lpstr>
      <vt:lpstr>Verwechsel-Formen</vt:lpstr>
      <vt:lpstr>Verwechsel-Formen</vt:lpstr>
      <vt:lpstr>Grammatik und Etymologie</vt:lpstr>
      <vt:lpstr>Grammatik und Etymologie</vt:lpstr>
      <vt:lpstr>Grammatik und Etymologie</vt:lpstr>
      <vt:lpstr>Grammatik und Etymologie</vt:lpstr>
      <vt:lpstr>Grammatik und Etymologie</vt:lpstr>
      <vt:lpstr>Grammatik und Etymologie</vt:lpstr>
      <vt:lpstr>Grammatik und Etymologie</vt:lpstr>
      <vt:lpstr>Rechtschreibung</vt:lpstr>
      <vt:lpstr>Methodenwerkzeuge einsetzen</vt:lpstr>
      <vt:lpstr>PowerPoint-Präsentation</vt:lpstr>
      <vt:lpstr>PowerPoint-Präsentation</vt:lpstr>
      <vt:lpstr>PowerPoint-Präsentation</vt:lpstr>
      <vt:lpstr>PowerPoint-Präsentation</vt:lpstr>
      <vt:lpstr>Methodenwerkzeuge einsetzen</vt:lpstr>
      <vt:lpstr>Methodenwerkzeuge einsetzen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Satzbau entspricht Inhalt</vt:lpstr>
      <vt:lpstr>Kategorisieren</vt:lpstr>
      <vt:lpstr>Kategorisieren</vt:lpstr>
      <vt:lpstr>Kategorisieren</vt:lpstr>
      <vt:lpstr>Kategorisieren</vt:lpstr>
      <vt:lpstr>Kategorisieren</vt:lpstr>
      <vt:lpstr>Kategorisieren</vt:lpstr>
      <vt:lpstr>Kategorisieren</vt:lpstr>
      <vt:lpstr>Kategorisieren</vt:lpstr>
      <vt:lpstr>Kategorisieren</vt:lpstr>
      <vt:lpstr>Kategorisieren</vt:lpstr>
      <vt:lpstr>Kategorisieren</vt:lpstr>
      <vt:lpstr>Der Bindestrich hilft sicherlich!</vt:lpstr>
      <vt:lpstr>Der Bindestrich hilft sicherlich!</vt:lpstr>
      <vt:lpstr>Der Bindestrich hilft sicherlich!</vt:lpstr>
      <vt:lpstr>Der Bindestrich hilft sicherlich!</vt:lpstr>
      <vt:lpstr>Operatoren</vt:lpstr>
      <vt:lpstr>Operatoren</vt:lpstr>
      <vt:lpstr>Operatoren</vt:lpstr>
      <vt:lpstr>Operatoren</vt:lpstr>
      <vt:lpstr>Operatoren</vt:lpstr>
      <vt:lpstr>Operatoren</vt:lpstr>
      <vt:lpstr>Operatoren</vt:lpstr>
      <vt:lpstr>Operatoren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</dc:creator>
  <cp:lastModifiedBy>Thomas</cp:lastModifiedBy>
  <cp:revision>48</cp:revision>
  <dcterms:created xsi:type="dcterms:W3CDTF">2019-06-16T11:32:44Z</dcterms:created>
  <dcterms:modified xsi:type="dcterms:W3CDTF">2019-06-25T18:53:00Z</dcterms:modified>
</cp:coreProperties>
</file>