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420" r:id="rId4"/>
    <p:sldId id="421" r:id="rId5"/>
    <p:sldId id="422" r:id="rId6"/>
    <p:sldId id="423" r:id="rId7"/>
    <p:sldId id="424" r:id="rId8"/>
    <p:sldId id="328" r:id="rId9"/>
    <p:sldId id="330" r:id="rId10"/>
    <p:sldId id="329" r:id="rId11"/>
    <p:sldId id="262" r:id="rId12"/>
    <p:sldId id="327" r:id="rId13"/>
    <p:sldId id="266" r:id="rId14"/>
    <p:sldId id="267" r:id="rId15"/>
    <p:sldId id="268" r:id="rId16"/>
    <p:sldId id="425" r:id="rId17"/>
    <p:sldId id="269" r:id="rId18"/>
    <p:sldId id="270" r:id="rId19"/>
    <p:sldId id="436" r:id="rId20"/>
    <p:sldId id="271" r:id="rId21"/>
    <p:sldId id="274" r:id="rId22"/>
    <p:sldId id="331" r:id="rId23"/>
    <p:sldId id="332" r:id="rId24"/>
    <p:sldId id="278" r:id="rId25"/>
    <p:sldId id="279" r:id="rId26"/>
    <p:sldId id="282" r:id="rId27"/>
    <p:sldId id="333" r:id="rId28"/>
    <p:sldId id="334" r:id="rId29"/>
    <p:sldId id="336" r:id="rId30"/>
    <p:sldId id="335" r:id="rId31"/>
    <p:sldId id="337" r:id="rId32"/>
    <p:sldId id="338" r:id="rId33"/>
    <p:sldId id="339" r:id="rId34"/>
    <p:sldId id="426" r:id="rId35"/>
    <p:sldId id="345" r:id="rId36"/>
    <p:sldId id="369" r:id="rId37"/>
    <p:sldId id="346" r:id="rId38"/>
    <p:sldId id="347" r:id="rId39"/>
    <p:sldId id="348" r:id="rId40"/>
    <p:sldId id="349" r:id="rId41"/>
    <p:sldId id="350" r:id="rId42"/>
    <p:sldId id="351" r:id="rId43"/>
    <p:sldId id="352" r:id="rId44"/>
    <p:sldId id="353" r:id="rId45"/>
    <p:sldId id="354" r:id="rId46"/>
    <p:sldId id="355" r:id="rId47"/>
    <p:sldId id="356" r:id="rId48"/>
    <p:sldId id="357" r:id="rId49"/>
    <p:sldId id="358" r:id="rId50"/>
    <p:sldId id="360" r:id="rId51"/>
    <p:sldId id="427" r:id="rId52"/>
    <p:sldId id="361" r:id="rId53"/>
    <p:sldId id="362" r:id="rId54"/>
    <p:sldId id="363" r:id="rId55"/>
    <p:sldId id="364" r:id="rId56"/>
    <p:sldId id="365" r:id="rId57"/>
    <p:sldId id="366" r:id="rId58"/>
    <p:sldId id="367" r:id="rId59"/>
    <p:sldId id="368" r:id="rId60"/>
    <p:sldId id="340" r:id="rId61"/>
    <p:sldId id="341" r:id="rId62"/>
    <p:sldId id="342" r:id="rId63"/>
    <p:sldId id="343" r:id="rId64"/>
    <p:sldId id="344" r:id="rId65"/>
    <p:sldId id="371" r:id="rId66"/>
    <p:sldId id="372" r:id="rId67"/>
    <p:sldId id="373" r:id="rId68"/>
    <p:sldId id="428" r:id="rId69"/>
    <p:sldId id="429" r:id="rId70"/>
    <p:sldId id="437" r:id="rId71"/>
    <p:sldId id="374" r:id="rId72"/>
    <p:sldId id="430" r:id="rId73"/>
    <p:sldId id="375" r:id="rId74"/>
    <p:sldId id="376" r:id="rId75"/>
    <p:sldId id="370" r:id="rId76"/>
    <p:sldId id="377" r:id="rId77"/>
    <p:sldId id="382" r:id="rId78"/>
    <p:sldId id="378" r:id="rId79"/>
    <p:sldId id="431" r:id="rId80"/>
    <p:sldId id="379" r:id="rId81"/>
    <p:sldId id="380" r:id="rId82"/>
    <p:sldId id="381" r:id="rId83"/>
    <p:sldId id="438" r:id="rId84"/>
    <p:sldId id="306" r:id="rId85"/>
    <p:sldId id="432" r:id="rId86"/>
    <p:sldId id="307" r:id="rId87"/>
    <p:sldId id="308" r:id="rId88"/>
    <p:sldId id="383" r:id="rId89"/>
    <p:sldId id="384" r:id="rId90"/>
    <p:sldId id="385" r:id="rId91"/>
    <p:sldId id="386" r:id="rId92"/>
    <p:sldId id="387" r:id="rId93"/>
    <p:sldId id="388" r:id="rId94"/>
    <p:sldId id="389" r:id="rId95"/>
    <p:sldId id="390" r:id="rId96"/>
    <p:sldId id="391" r:id="rId97"/>
    <p:sldId id="392" r:id="rId98"/>
    <p:sldId id="393" r:id="rId99"/>
    <p:sldId id="394" r:id="rId100"/>
    <p:sldId id="396" r:id="rId101"/>
    <p:sldId id="401" r:id="rId102"/>
    <p:sldId id="433" r:id="rId103"/>
    <p:sldId id="402" r:id="rId104"/>
    <p:sldId id="399" r:id="rId105"/>
    <p:sldId id="400" r:id="rId106"/>
    <p:sldId id="403" r:id="rId107"/>
    <p:sldId id="404" r:id="rId108"/>
    <p:sldId id="405" r:id="rId109"/>
    <p:sldId id="406" r:id="rId110"/>
    <p:sldId id="407" r:id="rId111"/>
    <p:sldId id="408" r:id="rId112"/>
    <p:sldId id="409" r:id="rId113"/>
    <p:sldId id="410" r:id="rId114"/>
    <p:sldId id="411" r:id="rId115"/>
    <p:sldId id="434" r:id="rId116"/>
    <p:sldId id="414" r:id="rId117"/>
    <p:sldId id="415" r:id="rId118"/>
    <p:sldId id="435" r:id="rId119"/>
    <p:sldId id="413" r:id="rId120"/>
    <p:sldId id="416" r:id="rId121"/>
    <p:sldId id="417" r:id="rId122"/>
    <p:sldId id="439" r:id="rId123"/>
    <p:sldId id="418" r:id="rId124"/>
    <p:sldId id="419" r:id="rId125"/>
    <p:sldId id="309" r:id="rId126"/>
    <p:sldId id="310" r:id="rId127"/>
    <p:sldId id="311" r:id="rId128"/>
    <p:sldId id="312" r:id="rId129"/>
    <p:sldId id="313" r:id="rId130"/>
    <p:sldId id="315" r:id="rId131"/>
    <p:sldId id="316" r:id="rId132"/>
    <p:sldId id="317" r:id="rId133"/>
    <p:sldId id="318" r:id="rId134"/>
    <p:sldId id="319" r:id="rId135"/>
    <p:sldId id="320" r:id="rId136"/>
    <p:sldId id="321" r:id="rId137"/>
    <p:sldId id="322" r:id="rId138"/>
    <p:sldId id="323" r:id="rId139"/>
    <p:sldId id="324" r:id="rId140"/>
    <p:sldId id="325" r:id="rId141"/>
    <p:sldId id="258" r:id="rId14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99FF"/>
    <a:srgbClr val="66CCFF"/>
    <a:srgbClr val="99FF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9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B0D2-8E7E-4339-9421-28CB036A8629}" type="datetimeFigureOut">
              <a:rPr lang="de-DE" smtClean="0"/>
              <a:t>25.06.2019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F5F-855E-4426-81B2-CC92D92779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3793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B0D2-8E7E-4339-9421-28CB036A8629}" type="datetimeFigureOut">
              <a:rPr lang="de-DE" smtClean="0"/>
              <a:t>25.06.2019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F5F-855E-4426-81B2-CC92D92779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291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B0D2-8E7E-4339-9421-28CB036A8629}" type="datetimeFigureOut">
              <a:rPr lang="de-DE" smtClean="0"/>
              <a:t>25.06.2019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F5F-855E-4426-81B2-CC92D92779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934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B0D2-8E7E-4339-9421-28CB036A8629}" type="datetimeFigureOut">
              <a:rPr lang="de-DE" smtClean="0"/>
              <a:t>25.06.2019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F5F-855E-4426-81B2-CC92D92779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2814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B0D2-8E7E-4339-9421-28CB036A8629}" type="datetimeFigureOut">
              <a:rPr lang="de-DE" smtClean="0"/>
              <a:t>25.06.2019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F5F-855E-4426-81B2-CC92D92779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559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B0D2-8E7E-4339-9421-28CB036A8629}" type="datetimeFigureOut">
              <a:rPr lang="de-DE" smtClean="0"/>
              <a:t>25.06.2019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F5F-855E-4426-81B2-CC92D92779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804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B0D2-8E7E-4339-9421-28CB036A8629}" type="datetimeFigureOut">
              <a:rPr lang="de-DE" smtClean="0"/>
              <a:t>25.06.2019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F5F-855E-4426-81B2-CC92D92779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454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B0D2-8E7E-4339-9421-28CB036A8629}" type="datetimeFigureOut">
              <a:rPr lang="de-DE" smtClean="0"/>
              <a:t>25.06.2019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F5F-855E-4426-81B2-CC92D92779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7734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B0D2-8E7E-4339-9421-28CB036A8629}" type="datetimeFigureOut">
              <a:rPr lang="de-DE" smtClean="0"/>
              <a:t>25.06.2019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F5F-855E-4426-81B2-CC92D92779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891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B0D2-8E7E-4339-9421-28CB036A8629}" type="datetimeFigureOut">
              <a:rPr lang="de-DE" smtClean="0"/>
              <a:t>25.06.2019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F5F-855E-4426-81B2-CC92D92779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3869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B0D2-8E7E-4339-9421-28CB036A8629}" type="datetimeFigureOut">
              <a:rPr lang="de-DE" smtClean="0"/>
              <a:t>25.06.2019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F5F-855E-4426-81B2-CC92D92779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273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4B0D2-8E7E-4339-9421-28CB036A8629}" type="datetimeFigureOut">
              <a:rPr lang="de-DE" smtClean="0"/>
              <a:t>25.06.2019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2DF5F-855E-4426-81B2-CC92D92779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110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32.jpeg"/></Relationships>
</file>

<file path=ppt/slides/_rels/slide13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7.wdp"/><Relationship Id="rId4" Type="http://schemas.openxmlformats.org/officeDocument/2006/relationships/image" Target="../media/image34.jpeg"/></Relationships>
</file>

<file path=ppt/slides/_rels/slide13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9.wdp"/><Relationship Id="rId4" Type="http://schemas.openxmlformats.org/officeDocument/2006/relationships/image" Target="../media/image36.jpeg"/></Relationships>
</file>

<file path=ppt/slides/_rels/slide13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9.wdp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9.wdp"/><Relationship Id="rId4" Type="http://schemas.openxmlformats.org/officeDocument/2006/relationships/image" Target="../media/image36.jpeg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528" y="1844824"/>
            <a:ext cx="8424936" cy="468052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de-DE" altLang="de-DE" sz="6600" b="1" dirty="0" err="1" smtClean="0">
                <a:solidFill>
                  <a:schemeClr val="tx1"/>
                </a:solidFill>
              </a:rPr>
              <a:t>Naturwissenschaftli-ches</a:t>
            </a:r>
            <a:r>
              <a:rPr lang="de-DE" altLang="de-DE" sz="6600" b="1" dirty="0" smtClean="0">
                <a:solidFill>
                  <a:schemeClr val="tx1"/>
                </a:solidFill>
              </a:rPr>
              <a:t> Arbeiten in Jgst.5</a:t>
            </a:r>
          </a:p>
          <a:p>
            <a:endParaRPr lang="de-DE" sz="2800" b="1" dirty="0" smtClean="0">
              <a:solidFill>
                <a:schemeClr val="tx1"/>
              </a:solidFill>
            </a:endParaRPr>
          </a:p>
          <a:p>
            <a:endParaRPr lang="de-DE" sz="2800" b="1" dirty="0">
              <a:solidFill>
                <a:schemeClr val="tx1"/>
              </a:solidFill>
            </a:endParaRPr>
          </a:p>
          <a:p>
            <a:endParaRPr lang="de-DE" sz="2800" b="1" dirty="0" smtClean="0">
              <a:solidFill>
                <a:schemeClr val="tx1"/>
              </a:solidFill>
            </a:endParaRPr>
          </a:p>
          <a:p>
            <a:endParaRPr lang="de-DE" sz="2800" b="1" dirty="0" smtClean="0">
              <a:solidFill>
                <a:schemeClr val="tx1"/>
              </a:solidFill>
            </a:endParaRPr>
          </a:p>
          <a:p>
            <a:r>
              <a:rPr lang="de-DE" sz="2800" b="1" dirty="0" smtClean="0">
                <a:solidFill>
                  <a:schemeClr val="tx1"/>
                </a:solidFill>
              </a:rPr>
              <a:t>Thomas Nickl, 2019</a:t>
            </a:r>
            <a:endParaRPr lang="de-DE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8929"/>
            <a:ext cx="2520280" cy="137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11560" y="4077072"/>
            <a:ext cx="7776864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4000" b="1" dirty="0" smtClean="0"/>
              <a:t>Teil 2:</a:t>
            </a:r>
          </a:p>
          <a:p>
            <a:r>
              <a:rPr lang="de-DE" sz="4000" b="1" dirty="0" smtClean="0"/>
              <a:t>Die drei Betrachtungsebenen</a:t>
            </a:r>
            <a:endParaRPr lang="de-DE" sz="4000" b="1" dirty="0"/>
          </a:p>
        </p:txBody>
      </p:sp>
    </p:spTree>
    <p:extLst>
      <p:ext uri="{BB962C8B-B14F-4D97-AF65-F5344CB8AC3E}">
        <p14:creationId xmlns:p14="http://schemas.microsoft.com/office/powerpoint/2010/main" val="148054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de-DE" b="1" dirty="0"/>
              <a:t>Licht/Arbeitsmethoden</a:t>
            </a:r>
            <a:endParaRPr lang="de-DE" dirty="0"/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68960"/>
            <a:ext cx="3816424" cy="300388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499992" y="2276872"/>
            <a:ext cx="43204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VA: Einen nahen und einen fernen Gegenstand durch die Linse einer Lupe betrachten.</a:t>
            </a:r>
          </a:p>
          <a:p>
            <a:r>
              <a:rPr lang="de-DE" sz="2800" dirty="0"/>
              <a:t>B: </a:t>
            </a:r>
          </a:p>
          <a:p>
            <a:pPr marL="457200" indent="-457200">
              <a:buFontTx/>
              <a:buChar char="-"/>
            </a:pPr>
            <a:r>
              <a:rPr lang="de-DE" sz="2800" dirty="0"/>
              <a:t>nah </a:t>
            </a:r>
            <a:r>
              <a:rPr lang="de-DE" sz="2800" dirty="0" smtClean="0"/>
              <a:t>vergrößert, Bild aufrecht</a:t>
            </a:r>
            <a:endParaRPr lang="de-DE" sz="2800" dirty="0"/>
          </a:p>
          <a:p>
            <a:pPr marL="457200" indent="-457200">
              <a:buFontTx/>
              <a:buChar char="-"/>
            </a:pPr>
            <a:r>
              <a:rPr lang="de-DE" sz="2800" dirty="0"/>
              <a:t>fern </a:t>
            </a:r>
            <a:r>
              <a:rPr lang="de-DE" sz="2800" dirty="0" smtClean="0"/>
              <a:t>verkleinert, Bild auf dem Kopf stehend</a:t>
            </a:r>
            <a:endParaRPr lang="de-DE" sz="2800" dirty="0"/>
          </a:p>
          <a:p>
            <a:endParaRPr lang="de-DE" sz="2800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467544" y="1556792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4000" b="1" dirty="0" smtClean="0"/>
              <a:t>Licht: </a:t>
            </a:r>
            <a:r>
              <a:rPr lang="de-DE" altLang="de-DE" sz="4000" b="1" dirty="0"/>
              <a:t>Abbildung mit Linsen</a:t>
            </a:r>
            <a:endParaRPr lang="de-DE" sz="4000" b="1" dirty="0"/>
          </a:p>
        </p:txBody>
      </p:sp>
    </p:spTree>
    <p:extLst>
      <p:ext uri="{BB962C8B-B14F-4D97-AF65-F5344CB8AC3E}">
        <p14:creationId xmlns:p14="http://schemas.microsoft.com/office/powerpoint/2010/main" val="249533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r>
              <a:rPr lang="de-DE" altLang="de-DE" sz="4800" b="1" dirty="0"/>
              <a:t>Aggregatzustände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de-DE" altLang="de-DE" sz="3600" dirty="0"/>
              <a:t>Tabelle in Säulendiagramm umsetzen als Hausaufgabe.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572000" y="2636912"/>
            <a:ext cx="41764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Säulendiagramm bekannt aus Grundschule</a:t>
            </a:r>
          </a:p>
          <a:p>
            <a:endParaRPr lang="de-DE" sz="3200" dirty="0" smtClean="0"/>
          </a:p>
          <a:p>
            <a:r>
              <a:rPr lang="de-DE" sz="3200" dirty="0" smtClean="0"/>
              <a:t>Trotzdem Anlage eines Diagramms noch einmal sehr genau besprechen!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51199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r>
              <a:rPr lang="de-DE" altLang="de-DE" sz="4800" b="1" dirty="0"/>
              <a:t>Aggregatzustände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de-DE" altLang="de-DE" sz="3600" dirty="0"/>
              <a:t>Tabelle in Säulendiagramm umsetzen als Hausaufgabe.</a:t>
            </a:r>
          </a:p>
        </p:txBody>
      </p:sp>
      <p:pic>
        <p:nvPicPr>
          <p:cNvPr id="4" name="Grafi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52936"/>
            <a:ext cx="3672408" cy="2592288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572000" y="2636912"/>
            <a:ext cx="41764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Säulendiagramm bekannt aus Grundschule</a:t>
            </a:r>
          </a:p>
          <a:p>
            <a:endParaRPr lang="de-DE" sz="3200" dirty="0" smtClean="0"/>
          </a:p>
          <a:p>
            <a:r>
              <a:rPr lang="de-DE" sz="3200" dirty="0" smtClean="0"/>
              <a:t>Trotzdem Anlage eines Diagramms noch einmal sehr genau besprechen!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82254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r>
              <a:rPr lang="de-DE" altLang="de-DE" sz="4800" b="1" dirty="0"/>
              <a:t>Aggregatzustände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de-DE" altLang="de-DE" sz="3600" dirty="0"/>
              <a:t>Tabelle in Säulendiagramm umsetzen als Hausaufgabe.</a:t>
            </a:r>
          </a:p>
        </p:txBody>
      </p:sp>
      <p:pic>
        <p:nvPicPr>
          <p:cNvPr id="4" name="Grafi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52936"/>
            <a:ext cx="3672408" cy="2592288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572000" y="2636912"/>
            <a:ext cx="41764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FF0000"/>
                </a:solidFill>
              </a:rPr>
              <a:t>Zehnjährige können die Maßstäbe auf den Achsen noch nicht alleine festlegen!</a:t>
            </a:r>
            <a:endParaRPr lang="de-DE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4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r>
              <a:rPr lang="de-DE" altLang="de-DE" sz="4800" b="1" dirty="0"/>
              <a:t>Aggregatzustände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de-DE" altLang="de-DE" sz="3600" dirty="0"/>
              <a:t>Tabelle in Säulendiagramm umsetzen als Hausaufgabe.</a:t>
            </a:r>
          </a:p>
        </p:txBody>
      </p:sp>
      <p:pic>
        <p:nvPicPr>
          <p:cNvPr id="4" name="Grafi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52936"/>
            <a:ext cx="3672408" cy="2592288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572000" y="2636912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</a:rPr>
              <a:t>NEU</a:t>
            </a:r>
            <a:r>
              <a:rPr lang="de-DE" sz="3600" dirty="0">
                <a:solidFill>
                  <a:srgbClr val="FF0000"/>
                </a:solidFill>
              </a:rPr>
              <a:t>: Säulendiagramm mit mehr als 3 Säulen</a:t>
            </a:r>
          </a:p>
        </p:txBody>
      </p:sp>
    </p:spTree>
    <p:extLst>
      <p:ext uri="{BB962C8B-B14F-4D97-AF65-F5344CB8AC3E}">
        <p14:creationId xmlns:p14="http://schemas.microsoft.com/office/powerpoint/2010/main" val="4284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r>
              <a:rPr lang="de-DE" altLang="de-DE" sz="4800" b="1" dirty="0"/>
              <a:t>Aggregatzustände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de-DE" altLang="de-DE" sz="3600" dirty="0"/>
              <a:t>Tabelle in Säulendiagramm umsetzen als Hausaufgabe.</a:t>
            </a:r>
          </a:p>
        </p:txBody>
      </p:sp>
      <p:pic>
        <p:nvPicPr>
          <p:cNvPr id="4" name="Grafi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52936"/>
            <a:ext cx="3672408" cy="2592288"/>
          </a:xfrm>
          <a:prstGeom prst="rect">
            <a:avLst/>
          </a:prstGeom>
        </p:spPr>
      </p:pic>
      <p:pic>
        <p:nvPicPr>
          <p:cNvPr id="7" name="Grafi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852936"/>
            <a:ext cx="3672408" cy="259228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79512" y="5570076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rgbClr val="FF0000"/>
                </a:solidFill>
              </a:rPr>
              <a:t>NEU</a:t>
            </a:r>
            <a:r>
              <a:rPr lang="de-DE" sz="3600" dirty="0" smtClean="0">
                <a:solidFill>
                  <a:srgbClr val="FF0000"/>
                </a:solidFill>
              </a:rPr>
              <a:t>:</a:t>
            </a:r>
            <a:r>
              <a:rPr lang="de-DE" sz="3600" dirty="0" smtClean="0"/>
              <a:t> </a:t>
            </a:r>
            <a:r>
              <a:rPr lang="de-DE" sz="3600" dirty="0" smtClean="0">
                <a:solidFill>
                  <a:srgbClr val="FF0000"/>
                </a:solidFill>
              </a:rPr>
              <a:t>Daraus Linien-Diagramm entwickeln </a:t>
            </a:r>
            <a:endParaRPr lang="de-DE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72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r>
              <a:rPr lang="de-DE" altLang="de-DE" sz="4800" b="1" dirty="0"/>
              <a:t>Aggregatzustände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0">
              <a:buFontTx/>
              <a:buNone/>
            </a:pPr>
            <a:r>
              <a:rPr lang="de-DE" altLang="de-DE" sz="3600" dirty="0" smtClean="0"/>
              <a:t>Erklärung nach dem </a:t>
            </a:r>
          </a:p>
          <a:p>
            <a:pPr indent="0">
              <a:buNone/>
            </a:pPr>
            <a:r>
              <a:rPr lang="de-DE" altLang="de-DE" sz="3600" dirty="0">
                <a:solidFill>
                  <a:srgbClr val="FF0000"/>
                </a:solidFill>
                <a:latin typeface="Times New Roman" pitchFamily="18" charset="0"/>
              </a:rPr>
              <a:t>→	</a:t>
            </a:r>
            <a:r>
              <a:rPr lang="de-DE" altLang="de-DE" sz="3600" dirty="0">
                <a:solidFill>
                  <a:srgbClr val="FF0000"/>
                </a:solidFill>
              </a:rPr>
              <a:t>Teilchenmodell</a:t>
            </a:r>
            <a:endParaRPr lang="de-DE" altLang="de-DE" sz="3600" dirty="0"/>
          </a:p>
          <a:p>
            <a:pPr indent="0">
              <a:buFontTx/>
              <a:buNone/>
            </a:pPr>
            <a:r>
              <a:rPr lang="de-DE" altLang="de-DE" sz="3600" dirty="0" smtClean="0"/>
              <a:t>(eigenes AB)</a:t>
            </a:r>
            <a:endParaRPr lang="de-DE" altLang="de-DE" sz="3600" dirty="0"/>
          </a:p>
        </p:txBody>
      </p:sp>
    </p:spTree>
    <p:extLst>
      <p:ext uri="{BB962C8B-B14F-4D97-AF65-F5344CB8AC3E}">
        <p14:creationId xmlns:p14="http://schemas.microsoft.com/office/powerpoint/2010/main" val="399696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r>
              <a:rPr lang="de-DE" altLang="de-DE" sz="4800" b="1" dirty="0"/>
              <a:t>Aggregatzustände</a:t>
            </a:r>
            <a:endParaRPr lang="de-DE" sz="4800" dirty="0"/>
          </a:p>
        </p:txBody>
      </p:sp>
      <p:sp>
        <p:nvSpPr>
          <p:cNvPr id="4" name="Textfeld 3"/>
          <p:cNvSpPr txBox="1"/>
          <p:nvPr/>
        </p:nvSpPr>
        <p:spPr>
          <a:xfrm>
            <a:off x="4067944" y="1772816"/>
            <a:ext cx="3600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3000" dirty="0"/>
              <a:t>Ein </a:t>
            </a:r>
            <a:r>
              <a:rPr lang="de-DE" altLang="de-DE" sz="3000" dirty="0" smtClean="0"/>
              <a:t>Dreieck steht </a:t>
            </a:r>
            <a:r>
              <a:rPr lang="de-DE" altLang="de-DE" sz="3000" dirty="0"/>
              <a:t>für ein </a:t>
            </a:r>
            <a:r>
              <a:rPr lang="de-DE" altLang="de-DE" sz="3000" dirty="0" smtClean="0"/>
              <a:t>Wasser-</a:t>
            </a:r>
            <a:r>
              <a:rPr lang="de-DE" altLang="de-DE" sz="3000" b="1" dirty="0" smtClean="0"/>
              <a:t>Molekül</a:t>
            </a:r>
          </a:p>
          <a:p>
            <a:endParaRPr lang="de-DE" altLang="de-DE" sz="3000" b="1" dirty="0" smtClean="0"/>
          </a:p>
          <a:p>
            <a:r>
              <a:rPr lang="de-DE" altLang="de-DE" sz="3000" dirty="0" smtClean="0"/>
              <a:t>(Kreis nur für Atome)</a:t>
            </a:r>
            <a:endParaRPr lang="de-DE" altLang="de-DE" sz="3000" dirty="0"/>
          </a:p>
          <a:p>
            <a:endParaRPr lang="de-DE" sz="3000" dirty="0"/>
          </a:p>
        </p:txBody>
      </p:sp>
      <p:sp>
        <p:nvSpPr>
          <p:cNvPr id="6" name="Gleichschenkliges Dreieck 5"/>
          <p:cNvSpPr>
            <a:spLocks noChangeArrowheads="1"/>
          </p:cNvSpPr>
          <p:nvPr/>
        </p:nvSpPr>
        <p:spPr bwMode="auto">
          <a:xfrm rot="519730">
            <a:off x="3221394" y="2006387"/>
            <a:ext cx="252095" cy="25209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307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>
            <a:normAutofit/>
          </a:bodyPr>
          <a:lstStyle/>
          <a:p>
            <a:r>
              <a:rPr lang="de-DE" altLang="de-DE" sz="4800" b="1" dirty="0"/>
              <a:t>Aggregatzustände</a:t>
            </a:r>
            <a:endParaRPr lang="de-DE" sz="4800" dirty="0"/>
          </a:p>
        </p:txBody>
      </p:sp>
      <p:sp>
        <p:nvSpPr>
          <p:cNvPr id="3" name="Textfeld 2"/>
          <p:cNvSpPr txBox="1"/>
          <p:nvPr/>
        </p:nvSpPr>
        <p:spPr>
          <a:xfrm>
            <a:off x="4499992" y="2060848"/>
            <a:ext cx="36004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3000" dirty="0"/>
              <a:t>der Feststoff (fest):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3000" dirty="0"/>
          </a:p>
          <a:p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1115467" y="3605873"/>
            <a:ext cx="2895600" cy="1953895"/>
            <a:chOff x="0" y="0"/>
            <a:chExt cx="2895600" cy="1953895"/>
          </a:xfrm>
        </p:grpSpPr>
        <p:sp>
          <p:nvSpPr>
            <p:cNvPr id="25" name="Rechteck 24"/>
            <p:cNvSpPr>
              <a:spLocks noChangeArrowheads="1"/>
            </p:cNvSpPr>
            <p:nvPr/>
          </p:nvSpPr>
          <p:spPr bwMode="auto">
            <a:xfrm>
              <a:off x="0" y="0"/>
              <a:ext cx="2895600" cy="19538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grpSp>
          <p:nvGrpSpPr>
            <p:cNvPr id="26" name="Gruppieren 25"/>
            <p:cNvGrpSpPr>
              <a:grpSpLocks/>
            </p:cNvGrpSpPr>
            <p:nvPr/>
          </p:nvGrpSpPr>
          <p:grpSpPr bwMode="auto">
            <a:xfrm>
              <a:off x="678873" y="1343891"/>
              <a:ext cx="1412240" cy="567690"/>
              <a:chOff x="5006" y="12472"/>
              <a:chExt cx="2224" cy="894"/>
            </a:xfrm>
          </p:grpSpPr>
          <p:sp>
            <p:nvSpPr>
              <p:cNvPr id="37" name="AutoShape 62"/>
              <p:cNvSpPr>
                <a:spLocks noChangeArrowheads="1"/>
              </p:cNvSpPr>
              <p:nvPr/>
            </p:nvSpPr>
            <p:spPr bwMode="auto">
              <a:xfrm>
                <a:off x="5443" y="12964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38" name="AutoShape 63"/>
              <p:cNvSpPr>
                <a:spLocks noChangeArrowheads="1"/>
              </p:cNvSpPr>
              <p:nvPr/>
            </p:nvSpPr>
            <p:spPr bwMode="auto">
              <a:xfrm>
                <a:off x="5907" y="12956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39" name="AutoShape 64"/>
              <p:cNvSpPr>
                <a:spLocks noChangeArrowheads="1"/>
              </p:cNvSpPr>
              <p:nvPr/>
            </p:nvSpPr>
            <p:spPr bwMode="auto">
              <a:xfrm>
                <a:off x="5006" y="12969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0" name="AutoShape 65"/>
              <p:cNvSpPr>
                <a:spLocks noChangeArrowheads="1"/>
              </p:cNvSpPr>
              <p:nvPr/>
            </p:nvSpPr>
            <p:spPr bwMode="auto">
              <a:xfrm>
                <a:off x="6833" y="12940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1" name="AutoShape 66"/>
              <p:cNvSpPr>
                <a:spLocks noChangeArrowheads="1"/>
              </p:cNvSpPr>
              <p:nvPr/>
            </p:nvSpPr>
            <p:spPr bwMode="auto">
              <a:xfrm>
                <a:off x="6376" y="12948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2" name="AutoShape 67"/>
              <p:cNvSpPr>
                <a:spLocks noChangeArrowheads="1"/>
              </p:cNvSpPr>
              <p:nvPr/>
            </p:nvSpPr>
            <p:spPr bwMode="auto">
              <a:xfrm>
                <a:off x="5672" y="12488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3" name="AutoShape 68"/>
              <p:cNvSpPr>
                <a:spLocks noChangeArrowheads="1"/>
              </p:cNvSpPr>
              <p:nvPr/>
            </p:nvSpPr>
            <p:spPr bwMode="auto">
              <a:xfrm>
                <a:off x="6136" y="12480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4" name="AutoShape 69"/>
              <p:cNvSpPr>
                <a:spLocks noChangeArrowheads="1"/>
              </p:cNvSpPr>
              <p:nvPr/>
            </p:nvSpPr>
            <p:spPr bwMode="auto">
              <a:xfrm>
                <a:off x="5235" y="12493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5" name="AutoShape 70"/>
              <p:cNvSpPr>
                <a:spLocks noChangeArrowheads="1"/>
              </p:cNvSpPr>
              <p:nvPr/>
            </p:nvSpPr>
            <p:spPr bwMode="auto">
              <a:xfrm>
                <a:off x="6605" y="12472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</p:grpSp>
        <p:grpSp>
          <p:nvGrpSpPr>
            <p:cNvPr id="27" name="Gruppieren 26"/>
            <p:cNvGrpSpPr>
              <a:grpSpLocks/>
            </p:cNvGrpSpPr>
            <p:nvPr/>
          </p:nvGrpSpPr>
          <p:grpSpPr bwMode="auto">
            <a:xfrm>
              <a:off x="678873" y="748146"/>
              <a:ext cx="1412240" cy="567690"/>
              <a:chOff x="5006" y="12472"/>
              <a:chExt cx="2224" cy="894"/>
            </a:xfrm>
          </p:grpSpPr>
          <p:sp>
            <p:nvSpPr>
              <p:cNvPr id="28" name="AutoShape 72"/>
              <p:cNvSpPr>
                <a:spLocks noChangeArrowheads="1"/>
              </p:cNvSpPr>
              <p:nvPr/>
            </p:nvSpPr>
            <p:spPr bwMode="auto">
              <a:xfrm>
                <a:off x="5443" y="12964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29" name="AutoShape 73"/>
              <p:cNvSpPr>
                <a:spLocks noChangeArrowheads="1"/>
              </p:cNvSpPr>
              <p:nvPr/>
            </p:nvSpPr>
            <p:spPr bwMode="auto">
              <a:xfrm>
                <a:off x="5907" y="12956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30" name="AutoShape 74"/>
              <p:cNvSpPr>
                <a:spLocks noChangeArrowheads="1"/>
              </p:cNvSpPr>
              <p:nvPr/>
            </p:nvSpPr>
            <p:spPr bwMode="auto">
              <a:xfrm>
                <a:off x="5006" y="12969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31" name="AutoShape 75"/>
              <p:cNvSpPr>
                <a:spLocks noChangeArrowheads="1"/>
              </p:cNvSpPr>
              <p:nvPr/>
            </p:nvSpPr>
            <p:spPr bwMode="auto">
              <a:xfrm>
                <a:off x="6833" y="12940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32" name="AutoShape 76"/>
              <p:cNvSpPr>
                <a:spLocks noChangeArrowheads="1"/>
              </p:cNvSpPr>
              <p:nvPr/>
            </p:nvSpPr>
            <p:spPr bwMode="auto">
              <a:xfrm>
                <a:off x="6376" y="12948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33" name="AutoShape 77"/>
              <p:cNvSpPr>
                <a:spLocks noChangeArrowheads="1"/>
              </p:cNvSpPr>
              <p:nvPr/>
            </p:nvSpPr>
            <p:spPr bwMode="auto">
              <a:xfrm>
                <a:off x="5672" y="12488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34" name="AutoShape 78"/>
              <p:cNvSpPr>
                <a:spLocks noChangeArrowheads="1"/>
              </p:cNvSpPr>
              <p:nvPr/>
            </p:nvSpPr>
            <p:spPr bwMode="auto">
              <a:xfrm>
                <a:off x="6136" y="12480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35" name="AutoShape 79"/>
              <p:cNvSpPr>
                <a:spLocks noChangeArrowheads="1"/>
              </p:cNvSpPr>
              <p:nvPr/>
            </p:nvSpPr>
            <p:spPr bwMode="auto">
              <a:xfrm>
                <a:off x="5235" y="12493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36" name="AutoShape 80"/>
              <p:cNvSpPr>
                <a:spLocks noChangeArrowheads="1"/>
              </p:cNvSpPr>
              <p:nvPr/>
            </p:nvSpPr>
            <p:spPr bwMode="auto">
              <a:xfrm>
                <a:off x="6605" y="12472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509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>
            <a:normAutofit/>
          </a:bodyPr>
          <a:lstStyle/>
          <a:p>
            <a:r>
              <a:rPr lang="de-DE" altLang="de-DE" sz="4800" b="1" dirty="0"/>
              <a:t>Aggregatzustände</a:t>
            </a:r>
            <a:endParaRPr lang="de-DE" sz="4800" dirty="0"/>
          </a:p>
        </p:txBody>
      </p:sp>
      <p:sp>
        <p:nvSpPr>
          <p:cNvPr id="3" name="Textfeld 2"/>
          <p:cNvSpPr txBox="1"/>
          <p:nvPr/>
        </p:nvSpPr>
        <p:spPr>
          <a:xfrm>
            <a:off x="4499992" y="2060848"/>
            <a:ext cx="36004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3000" dirty="0"/>
              <a:t>der Feststoff (fest):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3000" dirty="0"/>
          </a:p>
          <a:p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1115467" y="3605873"/>
            <a:ext cx="2895600" cy="1953895"/>
            <a:chOff x="0" y="0"/>
            <a:chExt cx="2895600" cy="1953895"/>
          </a:xfrm>
        </p:grpSpPr>
        <p:sp>
          <p:nvSpPr>
            <p:cNvPr id="25" name="Rechteck 24"/>
            <p:cNvSpPr>
              <a:spLocks noChangeArrowheads="1"/>
            </p:cNvSpPr>
            <p:nvPr/>
          </p:nvSpPr>
          <p:spPr bwMode="auto">
            <a:xfrm>
              <a:off x="0" y="0"/>
              <a:ext cx="2895600" cy="19538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grpSp>
          <p:nvGrpSpPr>
            <p:cNvPr id="26" name="Gruppieren 25"/>
            <p:cNvGrpSpPr>
              <a:grpSpLocks/>
            </p:cNvGrpSpPr>
            <p:nvPr/>
          </p:nvGrpSpPr>
          <p:grpSpPr bwMode="auto">
            <a:xfrm>
              <a:off x="678873" y="1343891"/>
              <a:ext cx="1412240" cy="567690"/>
              <a:chOff x="5006" y="12472"/>
              <a:chExt cx="2224" cy="894"/>
            </a:xfrm>
          </p:grpSpPr>
          <p:sp>
            <p:nvSpPr>
              <p:cNvPr id="37" name="AutoShape 62"/>
              <p:cNvSpPr>
                <a:spLocks noChangeArrowheads="1"/>
              </p:cNvSpPr>
              <p:nvPr/>
            </p:nvSpPr>
            <p:spPr bwMode="auto">
              <a:xfrm>
                <a:off x="5443" y="12964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38" name="AutoShape 63"/>
              <p:cNvSpPr>
                <a:spLocks noChangeArrowheads="1"/>
              </p:cNvSpPr>
              <p:nvPr/>
            </p:nvSpPr>
            <p:spPr bwMode="auto">
              <a:xfrm>
                <a:off x="5907" y="12956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39" name="AutoShape 64"/>
              <p:cNvSpPr>
                <a:spLocks noChangeArrowheads="1"/>
              </p:cNvSpPr>
              <p:nvPr/>
            </p:nvSpPr>
            <p:spPr bwMode="auto">
              <a:xfrm>
                <a:off x="5006" y="12969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0" name="AutoShape 65"/>
              <p:cNvSpPr>
                <a:spLocks noChangeArrowheads="1"/>
              </p:cNvSpPr>
              <p:nvPr/>
            </p:nvSpPr>
            <p:spPr bwMode="auto">
              <a:xfrm>
                <a:off x="6833" y="12940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1" name="AutoShape 66"/>
              <p:cNvSpPr>
                <a:spLocks noChangeArrowheads="1"/>
              </p:cNvSpPr>
              <p:nvPr/>
            </p:nvSpPr>
            <p:spPr bwMode="auto">
              <a:xfrm>
                <a:off x="6376" y="12948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2" name="AutoShape 67"/>
              <p:cNvSpPr>
                <a:spLocks noChangeArrowheads="1"/>
              </p:cNvSpPr>
              <p:nvPr/>
            </p:nvSpPr>
            <p:spPr bwMode="auto">
              <a:xfrm>
                <a:off x="5672" y="12488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3" name="AutoShape 68"/>
              <p:cNvSpPr>
                <a:spLocks noChangeArrowheads="1"/>
              </p:cNvSpPr>
              <p:nvPr/>
            </p:nvSpPr>
            <p:spPr bwMode="auto">
              <a:xfrm>
                <a:off x="6136" y="12480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4" name="AutoShape 69"/>
              <p:cNvSpPr>
                <a:spLocks noChangeArrowheads="1"/>
              </p:cNvSpPr>
              <p:nvPr/>
            </p:nvSpPr>
            <p:spPr bwMode="auto">
              <a:xfrm>
                <a:off x="5235" y="12493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5" name="AutoShape 70"/>
              <p:cNvSpPr>
                <a:spLocks noChangeArrowheads="1"/>
              </p:cNvSpPr>
              <p:nvPr/>
            </p:nvSpPr>
            <p:spPr bwMode="auto">
              <a:xfrm>
                <a:off x="6605" y="12472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</p:grpSp>
        <p:grpSp>
          <p:nvGrpSpPr>
            <p:cNvPr id="27" name="Gruppieren 26"/>
            <p:cNvGrpSpPr>
              <a:grpSpLocks/>
            </p:cNvGrpSpPr>
            <p:nvPr/>
          </p:nvGrpSpPr>
          <p:grpSpPr bwMode="auto">
            <a:xfrm>
              <a:off x="678873" y="748146"/>
              <a:ext cx="1412240" cy="567690"/>
              <a:chOff x="5006" y="12472"/>
              <a:chExt cx="2224" cy="894"/>
            </a:xfrm>
          </p:grpSpPr>
          <p:sp>
            <p:nvSpPr>
              <p:cNvPr id="28" name="AutoShape 72"/>
              <p:cNvSpPr>
                <a:spLocks noChangeArrowheads="1"/>
              </p:cNvSpPr>
              <p:nvPr/>
            </p:nvSpPr>
            <p:spPr bwMode="auto">
              <a:xfrm>
                <a:off x="5443" y="12964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29" name="AutoShape 73"/>
              <p:cNvSpPr>
                <a:spLocks noChangeArrowheads="1"/>
              </p:cNvSpPr>
              <p:nvPr/>
            </p:nvSpPr>
            <p:spPr bwMode="auto">
              <a:xfrm>
                <a:off x="5907" y="12956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30" name="AutoShape 74"/>
              <p:cNvSpPr>
                <a:spLocks noChangeArrowheads="1"/>
              </p:cNvSpPr>
              <p:nvPr/>
            </p:nvSpPr>
            <p:spPr bwMode="auto">
              <a:xfrm>
                <a:off x="5006" y="12969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31" name="AutoShape 75"/>
              <p:cNvSpPr>
                <a:spLocks noChangeArrowheads="1"/>
              </p:cNvSpPr>
              <p:nvPr/>
            </p:nvSpPr>
            <p:spPr bwMode="auto">
              <a:xfrm>
                <a:off x="6833" y="12940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32" name="AutoShape 76"/>
              <p:cNvSpPr>
                <a:spLocks noChangeArrowheads="1"/>
              </p:cNvSpPr>
              <p:nvPr/>
            </p:nvSpPr>
            <p:spPr bwMode="auto">
              <a:xfrm>
                <a:off x="6376" y="12948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33" name="AutoShape 77"/>
              <p:cNvSpPr>
                <a:spLocks noChangeArrowheads="1"/>
              </p:cNvSpPr>
              <p:nvPr/>
            </p:nvSpPr>
            <p:spPr bwMode="auto">
              <a:xfrm>
                <a:off x="5672" y="12488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34" name="AutoShape 78"/>
              <p:cNvSpPr>
                <a:spLocks noChangeArrowheads="1"/>
              </p:cNvSpPr>
              <p:nvPr/>
            </p:nvSpPr>
            <p:spPr bwMode="auto">
              <a:xfrm>
                <a:off x="6136" y="12480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35" name="AutoShape 79"/>
              <p:cNvSpPr>
                <a:spLocks noChangeArrowheads="1"/>
              </p:cNvSpPr>
              <p:nvPr/>
            </p:nvSpPr>
            <p:spPr bwMode="auto">
              <a:xfrm>
                <a:off x="5235" y="12493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36" name="AutoShape 80"/>
              <p:cNvSpPr>
                <a:spLocks noChangeArrowheads="1"/>
              </p:cNvSpPr>
              <p:nvPr/>
            </p:nvSpPr>
            <p:spPr bwMode="auto">
              <a:xfrm>
                <a:off x="6605" y="12472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</p:grpSp>
      </p:grpSp>
      <p:sp>
        <p:nvSpPr>
          <p:cNvPr id="4" name="Textfeld 3"/>
          <p:cNvSpPr txBox="1"/>
          <p:nvPr/>
        </p:nvSpPr>
        <p:spPr>
          <a:xfrm>
            <a:off x="4427984" y="321297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0000"/>
                </a:solidFill>
              </a:rPr>
              <a:t>Nomen    Adjektiv</a:t>
            </a:r>
            <a:endParaRPr lang="de-DE" sz="3600" dirty="0">
              <a:solidFill>
                <a:srgbClr val="FF0000"/>
              </a:solidFill>
            </a:endParaRPr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5076056" y="2564904"/>
            <a:ext cx="504056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2071834" y="2710661"/>
            <a:ext cx="2311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0000"/>
                </a:solidFill>
              </a:rPr>
              <a:t>Artikel</a:t>
            </a:r>
            <a:endParaRPr lang="de-DE" sz="3600" dirty="0">
              <a:solidFill>
                <a:srgbClr val="FF0000"/>
              </a:solidFill>
            </a:endParaRPr>
          </a:p>
        </p:txBody>
      </p:sp>
      <p:cxnSp>
        <p:nvCxnSpPr>
          <p:cNvPr id="46" name="Gerade Verbindung mit Pfeil 45"/>
          <p:cNvCxnSpPr/>
          <p:nvPr/>
        </p:nvCxnSpPr>
        <p:spPr>
          <a:xfrm flipV="1">
            <a:off x="3491880" y="2420888"/>
            <a:ext cx="1002196" cy="6129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 flipH="1" flipV="1">
            <a:off x="7308304" y="2564904"/>
            <a:ext cx="288032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11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>
            <a:normAutofit/>
          </a:bodyPr>
          <a:lstStyle/>
          <a:p>
            <a:r>
              <a:rPr lang="de-DE" altLang="de-DE" sz="4800" b="1" dirty="0"/>
              <a:t>Aggregatzustände</a:t>
            </a:r>
            <a:endParaRPr lang="de-DE" sz="4800" dirty="0"/>
          </a:p>
        </p:txBody>
      </p:sp>
      <p:sp>
        <p:nvSpPr>
          <p:cNvPr id="3" name="Textfeld 2"/>
          <p:cNvSpPr txBox="1"/>
          <p:nvPr/>
        </p:nvSpPr>
        <p:spPr>
          <a:xfrm>
            <a:off x="4499992" y="2060848"/>
            <a:ext cx="36004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3000" dirty="0"/>
              <a:t>der Feststoff (fest):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3000" dirty="0"/>
          </a:p>
          <a:p>
            <a:r>
              <a:rPr lang="de-DE" altLang="de-DE" sz="3000" u="sng" dirty="0"/>
              <a:t>das Eis</a:t>
            </a:r>
            <a:endParaRPr lang="de-DE" altLang="de-DE" sz="3000" dirty="0"/>
          </a:p>
          <a:p>
            <a:r>
              <a:rPr lang="de-DE" altLang="de-DE" sz="3000" dirty="0"/>
              <a:t>Die Wasserteilchen berühren sich, sind geordnet und bilden einen Kristall.</a:t>
            </a:r>
          </a:p>
          <a:p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1115467" y="3605873"/>
            <a:ext cx="2895600" cy="1953895"/>
            <a:chOff x="0" y="0"/>
            <a:chExt cx="2895600" cy="1953895"/>
          </a:xfrm>
        </p:grpSpPr>
        <p:sp>
          <p:nvSpPr>
            <p:cNvPr id="25" name="Rechteck 24"/>
            <p:cNvSpPr>
              <a:spLocks noChangeArrowheads="1"/>
            </p:cNvSpPr>
            <p:nvPr/>
          </p:nvSpPr>
          <p:spPr bwMode="auto">
            <a:xfrm>
              <a:off x="0" y="0"/>
              <a:ext cx="2895600" cy="19538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grpSp>
          <p:nvGrpSpPr>
            <p:cNvPr id="26" name="Gruppieren 25"/>
            <p:cNvGrpSpPr>
              <a:grpSpLocks/>
            </p:cNvGrpSpPr>
            <p:nvPr/>
          </p:nvGrpSpPr>
          <p:grpSpPr bwMode="auto">
            <a:xfrm>
              <a:off x="678873" y="1343891"/>
              <a:ext cx="1412240" cy="567690"/>
              <a:chOff x="5006" y="12472"/>
              <a:chExt cx="2224" cy="894"/>
            </a:xfrm>
          </p:grpSpPr>
          <p:sp>
            <p:nvSpPr>
              <p:cNvPr id="37" name="AutoShape 62"/>
              <p:cNvSpPr>
                <a:spLocks noChangeArrowheads="1"/>
              </p:cNvSpPr>
              <p:nvPr/>
            </p:nvSpPr>
            <p:spPr bwMode="auto">
              <a:xfrm>
                <a:off x="5443" y="12964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38" name="AutoShape 63"/>
              <p:cNvSpPr>
                <a:spLocks noChangeArrowheads="1"/>
              </p:cNvSpPr>
              <p:nvPr/>
            </p:nvSpPr>
            <p:spPr bwMode="auto">
              <a:xfrm>
                <a:off x="5907" y="12956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39" name="AutoShape 64"/>
              <p:cNvSpPr>
                <a:spLocks noChangeArrowheads="1"/>
              </p:cNvSpPr>
              <p:nvPr/>
            </p:nvSpPr>
            <p:spPr bwMode="auto">
              <a:xfrm>
                <a:off x="5006" y="12969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0" name="AutoShape 65"/>
              <p:cNvSpPr>
                <a:spLocks noChangeArrowheads="1"/>
              </p:cNvSpPr>
              <p:nvPr/>
            </p:nvSpPr>
            <p:spPr bwMode="auto">
              <a:xfrm>
                <a:off x="6833" y="12940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1" name="AutoShape 66"/>
              <p:cNvSpPr>
                <a:spLocks noChangeArrowheads="1"/>
              </p:cNvSpPr>
              <p:nvPr/>
            </p:nvSpPr>
            <p:spPr bwMode="auto">
              <a:xfrm>
                <a:off x="6376" y="12948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2" name="AutoShape 67"/>
              <p:cNvSpPr>
                <a:spLocks noChangeArrowheads="1"/>
              </p:cNvSpPr>
              <p:nvPr/>
            </p:nvSpPr>
            <p:spPr bwMode="auto">
              <a:xfrm>
                <a:off x="5672" y="12488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3" name="AutoShape 68"/>
              <p:cNvSpPr>
                <a:spLocks noChangeArrowheads="1"/>
              </p:cNvSpPr>
              <p:nvPr/>
            </p:nvSpPr>
            <p:spPr bwMode="auto">
              <a:xfrm>
                <a:off x="6136" y="12480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4" name="AutoShape 69"/>
              <p:cNvSpPr>
                <a:spLocks noChangeArrowheads="1"/>
              </p:cNvSpPr>
              <p:nvPr/>
            </p:nvSpPr>
            <p:spPr bwMode="auto">
              <a:xfrm>
                <a:off x="5235" y="12493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5" name="AutoShape 70"/>
              <p:cNvSpPr>
                <a:spLocks noChangeArrowheads="1"/>
              </p:cNvSpPr>
              <p:nvPr/>
            </p:nvSpPr>
            <p:spPr bwMode="auto">
              <a:xfrm>
                <a:off x="6605" y="12472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</p:grpSp>
        <p:grpSp>
          <p:nvGrpSpPr>
            <p:cNvPr id="27" name="Gruppieren 26"/>
            <p:cNvGrpSpPr>
              <a:grpSpLocks/>
            </p:cNvGrpSpPr>
            <p:nvPr/>
          </p:nvGrpSpPr>
          <p:grpSpPr bwMode="auto">
            <a:xfrm>
              <a:off x="678873" y="748146"/>
              <a:ext cx="1412240" cy="567690"/>
              <a:chOff x="5006" y="12472"/>
              <a:chExt cx="2224" cy="894"/>
            </a:xfrm>
          </p:grpSpPr>
          <p:sp>
            <p:nvSpPr>
              <p:cNvPr id="28" name="AutoShape 72"/>
              <p:cNvSpPr>
                <a:spLocks noChangeArrowheads="1"/>
              </p:cNvSpPr>
              <p:nvPr/>
            </p:nvSpPr>
            <p:spPr bwMode="auto">
              <a:xfrm>
                <a:off x="5443" y="12964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29" name="AutoShape 73"/>
              <p:cNvSpPr>
                <a:spLocks noChangeArrowheads="1"/>
              </p:cNvSpPr>
              <p:nvPr/>
            </p:nvSpPr>
            <p:spPr bwMode="auto">
              <a:xfrm>
                <a:off x="5907" y="12956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30" name="AutoShape 74"/>
              <p:cNvSpPr>
                <a:spLocks noChangeArrowheads="1"/>
              </p:cNvSpPr>
              <p:nvPr/>
            </p:nvSpPr>
            <p:spPr bwMode="auto">
              <a:xfrm>
                <a:off x="5006" y="12969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31" name="AutoShape 75"/>
              <p:cNvSpPr>
                <a:spLocks noChangeArrowheads="1"/>
              </p:cNvSpPr>
              <p:nvPr/>
            </p:nvSpPr>
            <p:spPr bwMode="auto">
              <a:xfrm>
                <a:off x="6833" y="12940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32" name="AutoShape 76"/>
              <p:cNvSpPr>
                <a:spLocks noChangeArrowheads="1"/>
              </p:cNvSpPr>
              <p:nvPr/>
            </p:nvSpPr>
            <p:spPr bwMode="auto">
              <a:xfrm>
                <a:off x="6376" y="12948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33" name="AutoShape 77"/>
              <p:cNvSpPr>
                <a:spLocks noChangeArrowheads="1"/>
              </p:cNvSpPr>
              <p:nvPr/>
            </p:nvSpPr>
            <p:spPr bwMode="auto">
              <a:xfrm>
                <a:off x="5672" y="12488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34" name="AutoShape 78"/>
              <p:cNvSpPr>
                <a:spLocks noChangeArrowheads="1"/>
              </p:cNvSpPr>
              <p:nvPr/>
            </p:nvSpPr>
            <p:spPr bwMode="auto">
              <a:xfrm>
                <a:off x="6136" y="12480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35" name="AutoShape 79"/>
              <p:cNvSpPr>
                <a:spLocks noChangeArrowheads="1"/>
              </p:cNvSpPr>
              <p:nvPr/>
            </p:nvSpPr>
            <p:spPr bwMode="auto">
              <a:xfrm>
                <a:off x="5235" y="12493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36" name="AutoShape 80"/>
              <p:cNvSpPr>
                <a:spLocks noChangeArrowheads="1"/>
              </p:cNvSpPr>
              <p:nvPr/>
            </p:nvSpPr>
            <p:spPr bwMode="auto">
              <a:xfrm>
                <a:off x="6605" y="12472"/>
                <a:ext cx="397" cy="39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278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de-DE" b="1" dirty="0"/>
              <a:t>Licht/Arbeitsmethoden</a:t>
            </a:r>
            <a:endParaRPr lang="de-DE" dirty="0"/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68960"/>
            <a:ext cx="3816424" cy="300388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499992" y="2276872"/>
            <a:ext cx="432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VA: Millimeter-Papier durch 1, dann durch 2 Linsen betrachten</a:t>
            </a:r>
            <a:r>
              <a:rPr lang="de-DE" sz="2800" dirty="0" smtClean="0"/>
              <a:t>.</a:t>
            </a:r>
            <a:endParaRPr lang="de-DE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467544" y="1556792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4000" b="1" dirty="0"/>
              <a:t>Licht: </a:t>
            </a:r>
            <a:r>
              <a:rPr lang="de-DE" altLang="de-DE" sz="4000" b="1" dirty="0" smtClean="0"/>
              <a:t>Abbildung </a:t>
            </a:r>
            <a:r>
              <a:rPr lang="de-DE" altLang="de-DE" sz="4000" b="1" dirty="0"/>
              <a:t>mit Linsen</a:t>
            </a:r>
            <a:endParaRPr lang="de-DE" sz="4000" b="1" dirty="0"/>
          </a:p>
        </p:txBody>
      </p:sp>
    </p:spTree>
    <p:extLst>
      <p:ext uri="{BB962C8B-B14F-4D97-AF65-F5344CB8AC3E}">
        <p14:creationId xmlns:p14="http://schemas.microsoft.com/office/powerpoint/2010/main" val="179942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>
            <a:normAutofit/>
          </a:bodyPr>
          <a:lstStyle/>
          <a:p>
            <a:r>
              <a:rPr lang="de-DE" altLang="de-DE" sz="4800" b="1" dirty="0"/>
              <a:t>Aggregatzustände</a:t>
            </a:r>
            <a:endParaRPr lang="de-DE" sz="4800" dirty="0"/>
          </a:p>
        </p:txBody>
      </p:sp>
      <p:sp>
        <p:nvSpPr>
          <p:cNvPr id="3" name="Textfeld 2"/>
          <p:cNvSpPr txBox="1"/>
          <p:nvPr/>
        </p:nvSpPr>
        <p:spPr>
          <a:xfrm>
            <a:off x="4716016" y="1628800"/>
            <a:ext cx="3672408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3000" dirty="0"/>
              <a:t>die Flüssigkeit (flüssig):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3000" dirty="0"/>
          </a:p>
          <a:p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1182570" y="3501008"/>
            <a:ext cx="2895600" cy="1953895"/>
            <a:chOff x="0" y="0"/>
            <a:chExt cx="2895600" cy="1953895"/>
          </a:xfrm>
        </p:grpSpPr>
        <p:sp>
          <p:nvSpPr>
            <p:cNvPr id="25" name="Rechteck 24"/>
            <p:cNvSpPr>
              <a:spLocks noChangeArrowheads="1"/>
            </p:cNvSpPr>
            <p:nvPr/>
          </p:nvSpPr>
          <p:spPr bwMode="auto">
            <a:xfrm>
              <a:off x="0" y="0"/>
              <a:ext cx="2895600" cy="19538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6" name="Gleichschenkliges Dreieck 25"/>
            <p:cNvSpPr>
              <a:spLocks noChangeArrowheads="1"/>
            </p:cNvSpPr>
            <p:nvPr/>
          </p:nvSpPr>
          <p:spPr bwMode="auto">
            <a:xfrm rot="4167083">
              <a:off x="1717964" y="1357745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7" name="Gleichschenkliges Dreieck 26"/>
            <p:cNvSpPr>
              <a:spLocks noChangeArrowheads="1"/>
            </p:cNvSpPr>
            <p:nvPr/>
          </p:nvSpPr>
          <p:spPr bwMode="auto">
            <a:xfrm rot="872011">
              <a:off x="124691" y="1330036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8" name="Gleichschenkliges Dreieck 27"/>
            <p:cNvSpPr>
              <a:spLocks noChangeArrowheads="1"/>
            </p:cNvSpPr>
            <p:nvPr/>
          </p:nvSpPr>
          <p:spPr bwMode="auto">
            <a:xfrm rot="872011">
              <a:off x="1884218" y="1641763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9" name="Gleichschenkliges Dreieck 28"/>
            <p:cNvSpPr>
              <a:spLocks noChangeArrowheads="1"/>
            </p:cNvSpPr>
            <p:nvPr/>
          </p:nvSpPr>
          <p:spPr bwMode="auto">
            <a:xfrm rot="872011">
              <a:off x="90054" y="1641763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0" name="Gleichschenkliges Dreieck 29"/>
            <p:cNvSpPr>
              <a:spLocks noChangeArrowheads="1"/>
            </p:cNvSpPr>
            <p:nvPr/>
          </p:nvSpPr>
          <p:spPr bwMode="auto">
            <a:xfrm rot="5400000">
              <a:off x="845127" y="1357745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1" name="Gleichschenkliges Dreieck 30"/>
            <p:cNvSpPr>
              <a:spLocks noChangeArrowheads="1"/>
            </p:cNvSpPr>
            <p:nvPr/>
          </p:nvSpPr>
          <p:spPr bwMode="auto">
            <a:xfrm rot="5400000">
              <a:off x="1610590" y="1672936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2" name="Gleichschenkliges Dreieck 31"/>
            <p:cNvSpPr>
              <a:spLocks noChangeArrowheads="1"/>
            </p:cNvSpPr>
            <p:nvPr/>
          </p:nvSpPr>
          <p:spPr bwMode="auto">
            <a:xfrm rot="5400000">
              <a:off x="2001982" y="1350818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3" name="Gleichschenkliges Dreieck 32"/>
            <p:cNvSpPr>
              <a:spLocks noChangeArrowheads="1"/>
            </p:cNvSpPr>
            <p:nvPr/>
          </p:nvSpPr>
          <p:spPr bwMode="auto">
            <a:xfrm rot="5400000">
              <a:off x="1039091" y="1669472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4" name="Gleichschenkliges Dreieck 33"/>
            <p:cNvSpPr>
              <a:spLocks noChangeArrowheads="1"/>
            </p:cNvSpPr>
            <p:nvPr/>
          </p:nvSpPr>
          <p:spPr bwMode="auto">
            <a:xfrm rot="5400000">
              <a:off x="408709" y="1641763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5" name="Gleichschenkliges Dreieck 34"/>
            <p:cNvSpPr>
              <a:spLocks noChangeArrowheads="1"/>
            </p:cNvSpPr>
            <p:nvPr/>
          </p:nvSpPr>
          <p:spPr bwMode="auto">
            <a:xfrm rot="-1121458">
              <a:off x="1392382" y="1330036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6" name="Gleichschenkliges Dreieck 35"/>
            <p:cNvSpPr>
              <a:spLocks noChangeArrowheads="1"/>
            </p:cNvSpPr>
            <p:nvPr/>
          </p:nvSpPr>
          <p:spPr bwMode="auto">
            <a:xfrm rot="-1121458">
              <a:off x="498764" y="1330036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7" name="Gleichschenkliges Dreieck 36"/>
            <p:cNvSpPr>
              <a:spLocks noChangeArrowheads="1"/>
            </p:cNvSpPr>
            <p:nvPr/>
          </p:nvSpPr>
          <p:spPr bwMode="auto">
            <a:xfrm rot="-1121458">
              <a:off x="2452254" y="1607127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8" name="Gleichschenkliges Dreieck 37"/>
            <p:cNvSpPr>
              <a:spLocks noChangeArrowheads="1"/>
            </p:cNvSpPr>
            <p:nvPr/>
          </p:nvSpPr>
          <p:spPr bwMode="auto">
            <a:xfrm rot="-1121458">
              <a:off x="699654" y="1607127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9" name="Gleichschenkliges Dreieck 38"/>
            <p:cNvSpPr>
              <a:spLocks noChangeArrowheads="1"/>
            </p:cNvSpPr>
            <p:nvPr/>
          </p:nvSpPr>
          <p:spPr bwMode="auto">
            <a:xfrm rot="-1121458">
              <a:off x="2279073" y="1323109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0" name="Gleichschenkliges Dreieck 39"/>
            <p:cNvSpPr>
              <a:spLocks noChangeArrowheads="1"/>
            </p:cNvSpPr>
            <p:nvPr/>
          </p:nvSpPr>
          <p:spPr bwMode="auto">
            <a:xfrm rot="10800000">
              <a:off x="2576945" y="1330036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1" name="Gleichschenkliges Dreieck 40"/>
            <p:cNvSpPr>
              <a:spLocks noChangeArrowheads="1"/>
            </p:cNvSpPr>
            <p:nvPr/>
          </p:nvSpPr>
          <p:spPr bwMode="auto">
            <a:xfrm>
              <a:off x="1129145" y="1392381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2" name="Gleichschenkliges Dreieck 41"/>
            <p:cNvSpPr>
              <a:spLocks noChangeArrowheads="1"/>
            </p:cNvSpPr>
            <p:nvPr/>
          </p:nvSpPr>
          <p:spPr bwMode="auto">
            <a:xfrm>
              <a:off x="2133600" y="1641763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3" name="Gleichschenkliges Dreieck 42"/>
            <p:cNvSpPr>
              <a:spLocks noChangeArrowheads="1"/>
            </p:cNvSpPr>
            <p:nvPr/>
          </p:nvSpPr>
          <p:spPr bwMode="auto">
            <a:xfrm>
              <a:off x="1288473" y="1669472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37260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>
            <a:normAutofit/>
          </a:bodyPr>
          <a:lstStyle/>
          <a:p>
            <a:r>
              <a:rPr lang="de-DE" altLang="de-DE" sz="4800" b="1" dirty="0"/>
              <a:t>Aggregatzustände</a:t>
            </a:r>
            <a:endParaRPr lang="de-DE" sz="4800" dirty="0"/>
          </a:p>
        </p:txBody>
      </p:sp>
      <p:sp>
        <p:nvSpPr>
          <p:cNvPr id="3" name="Textfeld 2"/>
          <p:cNvSpPr txBox="1"/>
          <p:nvPr/>
        </p:nvSpPr>
        <p:spPr>
          <a:xfrm>
            <a:off x="4716016" y="1628800"/>
            <a:ext cx="367240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3000" dirty="0"/>
              <a:t>die Flüssigkeit (flüssig):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3000" dirty="0"/>
          </a:p>
          <a:p>
            <a:r>
              <a:rPr lang="de-DE" altLang="de-DE" sz="3000" u="sng" dirty="0"/>
              <a:t>das flüssige Wasser</a:t>
            </a:r>
            <a:endParaRPr lang="de-DE" altLang="de-DE" sz="3000" dirty="0"/>
          </a:p>
          <a:p>
            <a:r>
              <a:rPr lang="de-DE" altLang="de-DE" sz="3000" dirty="0"/>
              <a:t>Die Wasserteilchen berühren sich, sind ungeordnet und sind unten im Raum.</a:t>
            </a:r>
          </a:p>
          <a:p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1182570" y="3501008"/>
            <a:ext cx="2895600" cy="1953895"/>
            <a:chOff x="0" y="0"/>
            <a:chExt cx="2895600" cy="1953895"/>
          </a:xfrm>
        </p:grpSpPr>
        <p:sp>
          <p:nvSpPr>
            <p:cNvPr id="25" name="Rechteck 24"/>
            <p:cNvSpPr>
              <a:spLocks noChangeArrowheads="1"/>
            </p:cNvSpPr>
            <p:nvPr/>
          </p:nvSpPr>
          <p:spPr bwMode="auto">
            <a:xfrm>
              <a:off x="0" y="0"/>
              <a:ext cx="2895600" cy="19538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6" name="Gleichschenkliges Dreieck 25"/>
            <p:cNvSpPr>
              <a:spLocks noChangeArrowheads="1"/>
            </p:cNvSpPr>
            <p:nvPr/>
          </p:nvSpPr>
          <p:spPr bwMode="auto">
            <a:xfrm rot="4167083">
              <a:off x="1717964" y="1357745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7" name="Gleichschenkliges Dreieck 26"/>
            <p:cNvSpPr>
              <a:spLocks noChangeArrowheads="1"/>
            </p:cNvSpPr>
            <p:nvPr/>
          </p:nvSpPr>
          <p:spPr bwMode="auto">
            <a:xfrm rot="872011">
              <a:off x="124691" y="1330036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8" name="Gleichschenkliges Dreieck 27"/>
            <p:cNvSpPr>
              <a:spLocks noChangeArrowheads="1"/>
            </p:cNvSpPr>
            <p:nvPr/>
          </p:nvSpPr>
          <p:spPr bwMode="auto">
            <a:xfrm rot="872011">
              <a:off x="1884218" y="1641763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9" name="Gleichschenkliges Dreieck 28"/>
            <p:cNvSpPr>
              <a:spLocks noChangeArrowheads="1"/>
            </p:cNvSpPr>
            <p:nvPr/>
          </p:nvSpPr>
          <p:spPr bwMode="auto">
            <a:xfrm rot="872011">
              <a:off x="90054" y="1641763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0" name="Gleichschenkliges Dreieck 29"/>
            <p:cNvSpPr>
              <a:spLocks noChangeArrowheads="1"/>
            </p:cNvSpPr>
            <p:nvPr/>
          </p:nvSpPr>
          <p:spPr bwMode="auto">
            <a:xfrm rot="5400000">
              <a:off x="845127" y="1357745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1" name="Gleichschenkliges Dreieck 30"/>
            <p:cNvSpPr>
              <a:spLocks noChangeArrowheads="1"/>
            </p:cNvSpPr>
            <p:nvPr/>
          </p:nvSpPr>
          <p:spPr bwMode="auto">
            <a:xfrm rot="5400000">
              <a:off x="1610590" y="1672936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2" name="Gleichschenkliges Dreieck 31"/>
            <p:cNvSpPr>
              <a:spLocks noChangeArrowheads="1"/>
            </p:cNvSpPr>
            <p:nvPr/>
          </p:nvSpPr>
          <p:spPr bwMode="auto">
            <a:xfrm rot="5400000">
              <a:off x="2001982" y="1350818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3" name="Gleichschenkliges Dreieck 32"/>
            <p:cNvSpPr>
              <a:spLocks noChangeArrowheads="1"/>
            </p:cNvSpPr>
            <p:nvPr/>
          </p:nvSpPr>
          <p:spPr bwMode="auto">
            <a:xfrm rot="5400000">
              <a:off x="1039091" y="1669472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4" name="Gleichschenkliges Dreieck 33"/>
            <p:cNvSpPr>
              <a:spLocks noChangeArrowheads="1"/>
            </p:cNvSpPr>
            <p:nvPr/>
          </p:nvSpPr>
          <p:spPr bwMode="auto">
            <a:xfrm rot="5400000">
              <a:off x="408709" y="1641763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5" name="Gleichschenkliges Dreieck 34"/>
            <p:cNvSpPr>
              <a:spLocks noChangeArrowheads="1"/>
            </p:cNvSpPr>
            <p:nvPr/>
          </p:nvSpPr>
          <p:spPr bwMode="auto">
            <a:xfrm rot="-1121458">
              <a:off x="1392382" y="1330036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6" name="Gleichschenkliges Dreieck 35"/>
            <p:cNvSpPr>
              <a:spLocks noChangeArrowheads="1"/>
            </p:cNvSpPr>
            <p:nvPr/>
          </p:nvSpPr>
          <p:spPr bwMode="auto">
            <a:xfrm rot="-1121458">
              <a:off x="498764" y="1330036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7" name="Gleichschenkliges Dreieck 36"/>
            <p:cNvSpPr>
              <a:spLocks noChangeArrowheads="1"/>
            </p:cNvSpPr>
            <p:nvPr/>
          </p:nvSpPr>
          <p:spPr bwMode="auto">
            <a:xfrm rot="-1121458">
              <a:off x="2452254" y="1607127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8" name="Gleichschenkliges Dreieck 37"/>
            <p:cNvSpPr>
              <a:spLocks noChangeArrowheads="1"/>
            </p:cNvSpPr>
            <p:nvPr/>
          </p:nvSpPr>
          <p:spPr bwMode="auto">
            <a:xfrm rot="-1121458">
              <a:off x="699654" y="1607127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9" name="Gleichschenkliges Dreieck 38"/>
            <p:cNvSpPr>
              <a:spLocks noChangeArrowheads="1"/>
            </p:cNvSpPr>
            <p:nvPr/>
          </p:nvSpPr>
          <p:spPr bwMode="auto">
            <a:xfrm rot="-1121458">
              <a:off x="2279073" y="1323109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0" name="Gleichschenkliges Dreieck 39"/>
            <p:cNvSpPr>
              <a:spLocks noChangeArrowheads="1"/>
            </p:cNvSpPr>
            <p:nvPr/>
          </p:nvSpPr>
          <p:spPr bwMode="auto">
            <a:xfrm rot="10800000">
              <a:off x="2576945" y="1330036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1" name="Gleichschenkliges Dreieck 40"/>
            <p:cNvSpPr>
              <a:spLocks noChangeArrowheads="1"/>
            </p:cNvSpPr>
            <p:nvPr/>
          </p:nvSpPr>
          <p:spPr bwMode="auto">
            <a:xfrm>
              <a:off x="1129145" y="1392381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2" name="Gleichschenkliges Dreieck 41"/>
            <p:cNvSpPr>
              <a:spLocks noChangeArrowheads="1"/>
            </p:cNvSpPr>
            <p:nvPr/>
          </p:nvSpPr>
          <p:spPr bwMode="auto">
            <a:xfrm>
              <a:off x="2133600" y="1641763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3" name="Gleichschenkliges Dreieck 42"/>
            <p:cNvSpPr>
              <a:spLocks noChangeArrowheads="1"/>
            </p:cNvSpPr>
            <p:nvPr/>
          </p:nvSpPr>
          <p:spPr bwMode="auto">
            <a:xfrm>
              <a:off x="1288473" y="1669472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6242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>
            <a:normAutofit/>
          </a:bodyPr>
          <a:lstStyle/>
          <a:p>
            <a:r>
              <a:rPr lang="de-DE" altLang="de-DE" sz="4800" b="1" dirty="0"/>
              <a:t>Aggregatzustände</a:t>
            </a:r>
            <a:endParaRPr lang="de-DE" sz="4800" dirty="0"/>
          </a:p>
        </p:txBody>
      </p:sp>
      <p:sp>
        <p:nvSpPr>
          <p:cNvPr id="3" name="Textfeld 2"/>
          <p:cNvSpPr txBox="1"/>
          <p:nvPr/>
        </p:nvSpPr>
        <p:spPr>
          <a:xfrm>
            <a:off x="4427984" y="1700808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3000" dirty="0"/>
              <a:t>das Gas (gasförmig):</a:t>
            </a:r>
          </a:p>
          <a:p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1147186" y="3878259"/>
            <a:ext cx="2895600" cy="1953895"/>
            <a:chOff x="0" y="0"/>
            <a:chExt cx="2895600" cy="1953895"/>
          </a:xfrm>
        </p:grpSpPr>
        <p:sp>
          <p:nvSpPr>
            <p:cNvPr id="25" name="Rechteck 24"/>
            <p:cNvSpPr>
              <a:spLocks noChangeArrowheads="1"/>
            </p:cNvSpPr>
            <p:nvPr/>
          </p:nvSpPr>
          <p:spPr bwMode="auto">
            <a:xfrm>
              <a:off x="0" y="0"/>
              <a:ext cx="2895600" cy="19538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6" name="Gleichschenkliges Dreieck 25"/>
            <p:cNvSpPr>
              <a:spLocks noChangeArrowheads="1"/>
            </p:cNvSpPr>
            <p:nvPr/>
          </p:nvSpPr>
          <p:spPr bwMode="auto">
            <a:xfrm rot="-908628">
              <a:off x="422563" y="242454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7" name="Gleichschenkliges Dreieck 26"/>
            <p:cNvSpPr>
              <a:spLocks noChangeArrowheads="1"/>
            </p:cNvSpPr>
            <p:nvPr/>
          </p:nvSpPr>
          <p:spPr bwMode="auto">
            <a:xfrm>
              <a:off x="1052945" y="755072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8" name="Gleichschenkliges Dreieck 27"/>
            <p:cNvSpPr>
              <a:spLocks noChangeArrowheads="1"/>
            </p:cNvSpPr>
            <p:nvPr/>
          </p:nvSpPr>
          <p:spPr bwMode="auto">
            <a:xfrm rot="2374640">
              <a:off x="1551709" y="713509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9" name="Gleichschenkliges Dreieck 28"/>
            <p:cNvSpPr>
              <a:spLocks noChangeArrowheads="1"/>
            </p:cNvSpPr>
            <p:nvPr/>
          </p:nvSpPr>
          <p:spPr bwMode="auto">
            <a:xfrm rot="-1453629">
              <a:off x="2029691" y="353291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0" name="Gleichschenkliges Dreieck 29"/>
            <p:cNvSpPr>
              <a:spLocks noChangeArrowheads="1"/>
            </p:cNvSpPr>
            <p:nvPr/>
          </p:nvSpPr>
          <p:spPr bwMode="auto">
            <a:xfrm rot="519730">
              <a:off x="997527" y="360218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1" name="Gleichschenkliges Dreieck 30"/>
            <p:cNvSpPr>
              <a:spLocks noChangeArrowheads="1"/>
            </p:cNvSpPr>
            <p:nvPr/>
          </p:nvSpPr>
          <p:spPr bwMode="auto">
            <a:xfrm>
              <a:off x="1399309" y="138545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2" name="Gleichschenkliges Dreieck 31"/>
            <p:cNvSpPr>
              <a:spLocks noChangeArrowheads="1"/>
            </p:cNvSpPr>
            <p:nvPr/>
          </p:nvSpPr>
          <p:spPr bwMode="auto">
            <a:xfrm rot="1928440">
              <a:off x="2479963" y="103909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3" name="Gleichschenkliges Dreieck 32"/>
            <p:cNvSpPr>
              <a:spLocks noChangeArrowheads="1"/>
            </p:cNvSpPr>
            <p:nvPr/>
          </p:nvSpPr>
          <p:spPr bwMode="auto">
            <a:xfrm rot="5400000">
              <a:off x="1115291" y="1198418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4" name="Gleichschenkliges Dreieck 33"/>
            <p:cNvSpPr>
              <a:spLocks noChangeArrowheads="1"/>
            </p:cNvSpPr>
            <p:nvPr/>
          </p:nvSpPr>
          <p:spPr bwMode="auto">
            <a:xfrm rot="-1746065">
              <a:off x="1496291" y="1517072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5" name="Gleichschenkliges Dreieck 34"/>
            <p:cNvSpPr>
              <a:spLocks noChangeArrowheads="1"/>
            </p:cNvSpPr>
            <p:nvPr/>
          </p:nvSpPr>
          <p:spPr bwMode="auto">
            <a:xfrm rot="-5019473">
              <a:off x="1804555" y="1194954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6" name="Gleichschenkliges Dreieck 35"/>
            <p:cNvSpPr>
              <a:spLocks noChangeArrowheads="1"/>
            </p:cNvSpPr>
            <p:nvPr/>
          </p:nvSpPr>
          <p:spPr bwMode="auto">
            <a:xfrm rot="658689">
              <a:off x="1995054" y="817418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7" name="Gleichschenkliges Dreieck 36"/>
            <p:cNvSpPr>
              <a:spLocks noChangeArrowheads="1"/>
            </p:cNvSpPr>
            <p:nvPr/>
          </p:nvSpPr>
          <p:spPr bwMode="auto">
            <a:xfrm rot="519730">
              <a:off x="2403763" y="865909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8" name="Gleichschenkliges Dreieck 37"/>
            <p:cNvSpPr>
              <a:spLocks noChangeArrowheads="1"/>
            </p:cNvSpPr>
            <p:nvPr/>
          </p:nvSpPr>
          <p:spPr bwMode="auto">
            <a:xfrm>
              <a:off x="2140527" y="1406236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9" name="Gleichschenkliges Dreieck 38"/>
            <p:cNvSpPr>
              <a:spLocks noChangeArrowheads="1"/>
            </p:cNvSpPr>
            <p:nvPr/>
          </p:nvSpPr>
          <p:spPr bwMode="auto">
            <a:xfrm rot="-1121458">
              <a:off x="2500745" y="1579418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0" name="Gleichschenkliges Dreieck 39"/>
            <p:cNvSpPr>
              <a:spLocks noChangeArrowheads="1"/>
            </p:cNvSpPr>
            <p:nvPr/>
          </p:nvSpPr>
          <p:spPr bwMode="auto">
            <a:xfrm rot="-3927490">
              <a:off x="651163" y="665018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1" name="Gleichschenkliges Dreieck 40"/>
            <p:cNvSpPr>
              <a:spLocks noChangeArrowheads="1"/>
            </p:cNvSpPr>
            <p:nvPr/>
          </p:nvSpPr>
          <p:spPr bwMode="auto">
            <a:xfrm>
              <a:off x="110836" y="1011381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2" name="Gleichschenkliges Dreieck 41"/>
            <p:cNvSpPr>
              <a:spLocks noChangeArrowheads="1"/>
            </p:cNvSpPr>
            <p:nvPr/>
          </p:nvSpPr>
          <p:spPr bwMode="auto">
            <a:xfrm rot="872011">
              <a:off x="720436" y="1122218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3" name="Gleichschenkliges Dreieck 42"/>
            <p:cNvSpPr>
              <a:spLocks noChangeArrowheads="1"/>
            </p:cNvSpPr>
            <p:nvPr/>
          </p:nvSpPr>
          <p:spPr bwMode="auto">
            <a:xfrm rot="-1197920">
              <a:off x="401782" y="1447800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5635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>
            <a:normAutofit/>
          </a:bodyPr>
          <a:lstStyle/>
          <a:p>
            <a:r>
              <a:rPr lang="de-DE" altLang="de-DE" sz="4800" b="1" dirty="0"/>
              <a:t>Aggregatzustände</a:t>
            </a:r>
            <a:endParaRPr lang="de-DE" sz="4800" dirty="0"/>
          </a:p>
        </p:txBody>
      </p:sp>
      <p:sp>
        <p:nvSpPr>
          <p:cNvPr id="3" name="Textfeld 2"/>
          <p:cNvSpPr txBox="1"/>
          <p:nvPr/>
        </p:nvSpPr>
        <p:spPr>
          <a:xfrm>
            <a:off x="4427984" y="1700808"/>
            <a:ext cx="3744416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3000" dirty="0"/>
              <a:t>das Gas (gasförmig):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3000" u="sng" dirty="0"/>
              <a:t>der Wasserdampf</a:t>
            </a:r>
            <a:endParaRPr lang="de-DE" altLang="de-DE" sz="3000" dirty="0"/>
          </a:p>
          <a:p>
            <a:r>
              <a:rPr lang="de-DE" altLang="de-DE" sz="3000" dirty="0"/>
              <a:t>Die Wasserteilchen bewegen sich schnell im ganzen Raum. </a:t>
            </a:r>
          </a:p>
          <a:p>
            <a:r>
              <a:rPr lang="de-DE" altLang="de-DE" sz="3000" dirty="0"/>
              <a:t>Sie berühren sich nicht und sind ungeordnet. </a:t>
            </a:r>
          </a:p>
          <a:p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1147186" y="3878259"/>
            <a:ext cx="2895600" cy="1953895"/>
            <a:chOff x="0" y="0"/>
            <a:chExt cx="2895600" cy="1953895"/>
          </a:xfrm>
        </p:grpSpPr>
        <p:sp>
          <p:nvSpPr>
            <p:cNvPr id="25" name="Rechteck 24"/>
            <p:cNvSpPr>
              <a:spLocks noChangeArrowheads="1"/>
            </p:cNvSpPr>
            <p:nvPr/>
          </p:nvSpPr>
          <p:spPr bwMode="auto">
            <a:xfrm>
              <a:off x="0" y="0"/>
              <a:ext cx="2895600" cy="19538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6" name="Gleichschenkliges Dreieck 25"/>
            <p:cNvSpPr>
              <a:spLocks noChangeArrowheads="1"/>
            </p:cNvSpPr>
            <p:nvPr/>
          </p:nvSpPr>
          <p:spPr bwMode="auto">
            <a:xfrm rot="-908628">
              <a:off x="422563" y="242454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7" name="Gleichschenkliges Dreieck 26"/>
            <p:cNvSpPr>
              <a:spLocks noChangeArrowheads="1"/>
            </p:cNvSpPr>
            <p:nvPr/>
          </p:nvSpPr>
          <p:spPr bwMode="auto">
            <a:xfrm>
              <a:off x="1052945" y="755072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8" name="Gleichschenkliges Dreieck 27"/>
            <p:cNvSpPr>
              <a:spLocks noChangeArrowheads="1"/>
            </p:cNvSpPr>
            <p:nvPr/>
          </p:nvSpPr>
          <p:spPr bwMode="auto">
            <a:xfrm rot="2374640">
              <a:off x="1551709" y="713509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9" name="Gleichschenkliges Dreieck 28"/>
            <p:cNvSpPr>
              <a:spLocks noChangeArrowheads="1"/>
            </p:cNvSpPr>
            <p:nvPr/>
          </p:nvSpPr>
          <p:spPr bwMode="auto">
            <a:xfrm rot="-1453629">
              <a:off x="2029691" y="353291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0" name="Gleichschenkliges Dreieck 29"/>
            <p:cNvSpPr>
              <a:spLocks noChangeArrowheads="1"/>
            </p:cNvSpPr>
            <p:nvPr/>
          </p:nvSpPr>
          <p:spPr bwMode="auto">
            <a:xfrm rot="519730">
              <a:off x="997527" y="360218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1" name="Gleichschenkliges Dreieck 30"/>
            <p:cNvSpPr>
              <a:spLocks noChangeArrowheads="1"/>
            </p:cNvSpPr>
            <p:nvPr/>
          </p:nvSpPr>
          <p:spPr bwMode="auto">
            <a:xfrm>
              <a:off x="1399309" y="138545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2" name="Gleichschenkliges Dreieck 31"/>
            <p:cNvSpPr>
              <a:spLocks noChangeArrowheads="1"/>
            </p:cNvSpPr>
            <p:nvPr/>
          </p:nvSpPr>
          <p:spPr bwMode="auto">
            <a:xfrm rot="1928440">
              <a:off x="2479963" y="103909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3" name="Gleichschenkliges Dreieck 32"/>
            <p:cNvSpPr>
              <a:spLocks noChangeArrowheads="1"/>
            </p:cNvSpPr>
            <p:nvPr/>
          </p:nvSpPr>
          <p:spPr bwMode="auto">
            <a:xfrm rot="5400000">
              <a:off x="1115291" y="1198418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4" name="Gleichschenkliges Dreieck 33"/>
            <p:cNvSpPr>
              <a:spLocks noChangeArrowheads="1"/>
            </p:cNvSpPr>
            <p:nvPr/>
          </p:nvSpPr>
          <p:spPr bwMode="auto">
            <a:xfrm rot="-1746065">
              <a:off x="1496291" y="1517072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5" name="Gleichschenkliges Dreieck 34"/>
            <p:cNvSpPr>
              <a:spLocks noChangeArrowheads="1"/>
            </p:cNvSpPr>
            <p:nvPr/>
          </p:nvSpPr>
          <p:spPr bwMode="auto">
            <a:xfrm rot="-5019473">
              <a:off x="1804555" y="1194954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6" name="Gleichschenkliges Dreieck 35"/>
            <p:cNvSpPr>
              <a:spLocks noChangeArrowheads="1"/>
            </p:cNvSpPr>
            <p:nvPr/>
          </p:nvSpPr>
          <p:spPr bwMode="auto">
            <a:xfrm rot="658689">
              <a:off x="1995054" y="817418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7" name="Gleichschenkliges Dreieck 36"/>
            <p:cNvSpPr>
              <a:spLocks noChangeArrowheads="1"/>
            </p:cNvSpPr>
            <p:nvPr/>
          </p:nvSpPr>
          <p:spPr bwMode="auto">
            <a:xfrm rot="519730">
              <a:off x="2403763" y="865909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8" name="Gleichschenkliges Dreieck 37"/>
            <p:cNvSpPr>
              <a:spLocks noChangeArrowheads="1"/>
            </p:cNvSpPr>
            <p:nvPr/>
          </p:nvSpPr>
          <p:spPr bwMode="auto">
            <a:xfrm>
              <a:off x="2140527" y="1406236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9" name="Gleichschenkliges Dreieck 38"/>
            <p:cNvSpPr>
              <a:spLocks noChangeArrowheads="1"/>
            </p:cNvSpPr>
            <p:nvPr/>
          </p:nvSpPr>
          <p:spPr bwMode="auto">
            <a:xfrm rot="-1121458">
              <a:off x="2500745" y="1579418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0" name="Gleichschenkliges Dreieck 39"/>
            <p:cNvSpPr>
              <a:spLocks noChangeArrowheads="1"/>
            </p:cNvSpPr>
            <p:nvPr/>
          </p:nvSpPr>
          <p:spPr bwMode="auto">
            <a:xfrm rot="-3927490">
              <a:off x="651163" y="665018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1" name="Gleichschenkliges Dreieck 40"/>
            <p:cNvSpPr>
              <a:spLocks noChangeArrowheads="1"/>
            </p:cNvSpPr>
            <p:nvPr/>
          </p:nvSpPr>
          <p:spPr bwMode="auto">
            <a:xfrm>
              <a:off x="110836" y="1011381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2" name="Gleichschenkliges Dreieck 41"/>
            <p:cNvSpPr>
              <a:spLocks noChangeArrowheads="1"/>
            </p:cNvSpPr>
            <p:nvPr/>
          </p:nvSpPr>
          <p:spPr bwMode="auto">
            <a:xfrm rot="872011">
              <a:off x="720436" y="1122218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3" name="Gleichschenkliges Dreieck 42"/>
            <p:cNvSpPr>
              <a:spLocks noChangeArrowheads="1"/>
            </p:cNvSpPr>
            <p:nvPr/>
          </p:nvSpPr>
          <p:spPr bwMode="auto">
            <a:xfrm rot="-1197920">
              <a:off x="401782" y="1447800"/>
              <a:ext cx="252095" cy="25209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68125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>
            <a:normAutofit/>
          </a:bodyPr>
          <a:lstStyle/>
          <a:p>
            <a:r>
              <a:rPr lang="de-DE" altLang="de-DE" sz="4800" b="1" dirty="0" smtClean="0"/>
              <a:t>Teilchenmodell anwenden</a:t>
            </a:r>
            <a:endParaRPr lang="de-DE" sz="4800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Verdauung von Stärke</a:t>
            </a:r>
          </a:p>
        </p:txBody>
      </p:sp>
      <p:grpSp>
        <p:nvGrpSpPr>
          <p:cNvPr id="44" name="Gruppieren 43"/>
          <p:cNvGrpSpPr/>
          <p:nvPr/>
        </p:nvGrpSpPr>
        <p:grpSpPr>
          <a:xfrm>
            <a:off x="3318502" y="2347139"/>
            <a:ext cx="4812030" cy="3902701"/>
            <a:chOff x="0" y="0"/>
            <a:chExt cx="4812408" cy="3903037"/>
          </a:xfrm>
        </p:grpSpPr>
        <p:grpSp>
          <p:nvGrpSpPr>
            <p:cNvPr id="45" name="Gruppieren 44"/>
            <p:cNvGrpSpPr/>
            <p:nvPr/>
          </p:nvGrpSpPr>
          <p:grpSpPr>
            <a:xfrm>
              <a:off x="235841" y="0"/>
              <a:ext cx="4234180" cy="185610"/>
              <a:chOff x="0" y="0"/>
              <a:chExt cx="4234180" cy="185610"/>
            </a:xfrm>
          </p:grpSpPr>
          <p:cxnSp>
            <p:nvCxnSpPr>
              <p:cNvPr id="126" name="Gerade Verbindung 125"/>
              <p:cNvCxnSpPr/>
              <p:nvPr/>
            </p:nvCxnSpPr>
            <p:spPr>
              <a:xfrm>
                <a:off x="0" y="95367"/>
                <a:ext cx="42341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7" name="Gruppieren 126"/>
              <p:cNvGrpSpPr/>
              <p:nvPr/>
            </p:nvGrpSpPr>
            <p:grpSpPr>
              <a:xfrm>
                <a:off x="117806" y="0"/>
                <a:ext cx="4072405" cy="185610"/>
                <a:chOff x="0" y="0"/>
                <a:chExt cx="4072405" cy="185610"/>
              </a:xfrm>
            </p:grpSpPr>
            <p:grpSp>
              <p:nvGrpSpPr>
                <p:cNvPr id="128" name="Gruppieren 127"/>
                <p:cNvGrpSpPr/>
                <p:nvPr/>
              </p:nvGrpSpPr>
              <p:grpSpPr>
                <a:xfrm>
                  <a:off x="0" y="5610"/>
                  <a:ext cx="965080" cy="180000"/>
                  <a:chOff x="0" y="0"/>
                  <a:chExt cx="965080" cy="180000"/>
                </a:xfrm>
              </p:grpSpPr>
              <p:sp>
                <p:nvSpPr>
                  <p:cNvPr id="144" name="Rechteck 143"/>
                  <p:cNvSpPr/>
                  <p:nvPr/>
                </p:nvSpPr>
                <p:spPr>
                  <a:xfrm>
                    <a:off x="0" y="0"/>
                    <a:ext cx="180000" cy="1800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45" name="Rechteck 144"/>
                  <p:cNvSpPr/>
                  <p:nvPr/>
                </p:nvSpPr>
                <p:spPr>
                  <a:xfrm>
                    <a:off x="269272" y="0"/>
                    <a:ext cx="179705" cy="17970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46" name="Rechteck 145"/>
                  <p:cNvSpPr/>
                  <p:nvPr/>
                </p:nvSpPr>
                <p:spPr>
                  <a:xfrm>
                    <a:off x="521713" y="0"/>
                    <a:ext cx="179705" cy="17970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47" name="Rechteck 146"/>
                  <p:cNvSpPr/>
                  <p:nvPr/>
                </p:nvSpPr>
                <p:spPr>
                  <a:xfrm>
                    <a:off x="785375" y="0"/>
                    <a:ext cx="179705" cy="17970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29" name="Gruppieren 128"/>
                <p:cNvGrpSpPr/>
                <p:nvPr/>
              </p:nvGrpSpPr>
              <p:grpSpPr>
                <a:xfrm>
                  <a:off x="1037816" y="0"/>
                  <a:ext cx="965080" cy="180000"/>
                  <a:chOff x="0" y="0"/>
                  <a:chExt cx="965080" cy="180000"/>
                </a:xfrm>
              </p:grpSpPr>
              <p:sp>
                <p:nvSpPr>
                  <p:cNvPr id="140" name="Rechteck 139"/>
                  <p:cNvSpPr/>
                  <p:nvPr/>
                </p:nvSpPr>
                <p:spPr>
                  <a:xfrm>
                    <a:off x="0" y="0"/>
                    <a:ext cx="180000" cy="1800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41" name="Rechteck 140"/>
                  <p:cNvSpPr/>
                  <p:nvPr/>
                </p:nvSpPr>
                <p:spPr>
                  <a:xfrm>
                    <a:off x="269272" y="0"/>
                    <a:ext cx="179705" cy="17970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42" name="Rechteck 141"/>
                  <p:cNvSpPr/>
                  <p:nvPr/>
                </p:nvSpPr>
                <p:spPr>
                  <a:xfrm>
                    <a:off x="521713" y="0"/>
                    <a:ext cx="179705" cy="17970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43" name="Rechteck 142"/>
                  <p:cNvSpPr/>
                  <p:nvPr/>
                </p:nvSpPr>
                <p:spPr>
                  <a:xfrm>
                    <a:off x="785375" y="0"/>
                    <a:ext cx="179705" cy="17970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30" name="Gruppieren 129"/>
                <p:cNvGrpSpPr/>
                <p:nvPr/>
              </p:nvGrpSpPr>
              <p:grpSpPr>
                <a:xfrm>
                  <a:off x="3107838" y="5610"/>
                  <a:ext cx="964567" cy="179705"/>
                  <a:chOff x="0" y="0"/>
                  <a:chExt cx="965080" cy="180000"/>
                </a:xfrm>
              </p:grpSpPr>
              <p:sp>
                <p:nvSpPr>
                  <p:cNvPr id="136" name="Rechteck 135"/>
                  <p:cNvSpPr/>
                  <p:nvPr/>
                </p:nvSpPr>
                <p:spPr>
                  <a:xfrm>
                    <a:off x="0" y="0"/>
                    <a:ext cx="180000" cy="1800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37" name="Rechteck 136"/>
                  <p:cNvSpPr/>
                  <p:nvPr/>
                </p:nvSpPr>
                <p:spPr>
                  <a:xfrm>
                    <a:off x="269272" y="0"/>
                    <a:ext cx="179705" cy="17970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38" name="Rechteck 137"/>
                  <p:cNvSpPr/>
                  <p:nvPr/>
                </p:nvSpPr>
                <p:spPr>
                  <a:xfrm>
                    <a:off x="521713" y="0"/>
                    <a:ext cx="179705" cy="17970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39" name="Rechteck 138"/>
                  <p:cNvSpPr/>
                  <p:nvPr/>
                </p:nvSpPr>
                <p:spPr>
                  <a:xfrm>
                    <a:off x="785375" y="0"/>
                    <a:ext cx="179705" cy="17970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31" name="Gruppieren 130"/>
                <p:cNvGrpSpPr/>
                <p:nvPr/>
              </p:nvGrpSpPr>
              <p:grpSpPr>
                <a:xfrm>
                  <a:off x="2070022" y="5610"/>
                  <a:ext cx="964567" cy="179705"/>
                  <a:chOff x="0" y="0"/>
                  <a:chExt cx="965080" cy="180000"/>
                </a:xfrm>
              </p:grpSpPr>
              <p:sp>
                <p:nvSpPr>
                  <p:cNvPr id="132" name="Rechteck 131"/>
                  <p:cNvSpPr/>
                  <p:nvPr/>
                </p:nvSpPr>
                <p:spPr>
                  <a:xfrm>
                    <a:off x="0" y="0"/>
                    <a:ext cx="180000" cy="1800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33" name="Rechteck 132"/>
                  <p:cNvSpPr/>
                  <p:nvPr/>
                </p:nvSpPr>
                <p:spPr>
                  <a:xfrm>
                    <a:off x="269272" y="0"/>
                    <a:ext cx="179705" cy="17970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34" name="Rechteck 133"/>
                  <p:cNvSpPr/>
                  <p:nvPr/>
                </p:nvSpPr>
                <p:spPr>
                  <a:xfrm>
                    <a:off x="521713" y="0"/>
                    <a:ext cx="179705" cy="17970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35" name="Rechteck 134"/>
                  <p:cNvSpPr/>
                  <p:nvPr/>
                </p:nvSpPr>
                <p:spPr>
                  <a:xfrm>
                    <a:off x="785375" y="0"/>
                    <a:ext cx="179705" cy="17970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</p:grpSp>
          </p:grpSp>
        </p:grpSp>
        <p:grpSp>
          <p:nvGrpSpPr>
            <p:cNvPr id="46" name="Gruppieren 45"/>
            <p:cNvGrpSpPr/>
            <p:nvPr/>
          </p:nvGrpSpPr>
          <p:grpSpPr>
            <a:xfrm>
              <a:off x="0" y="1195754"/>
              <a:ext cx="4812408" cy="774345"/>
              <a:chOff x="0" y="0"/>
              <a:chExt cx="4812408" cy="774345"/>
            </a:xfrm>
          </p:grpSpPr>
          <p:grpSp>
            <p:nvGrpSpPr>
              <p:cNvPr id="98" name="Gruppieren 97"/>
              <p:cNvGrpSpPr/>
              <p:nvPr/>
            </p:nvGrpSpPr>
            <p:grpSpPr>
              <a:xfrm>
                <a:off x="0" y="302929"/>
                <a:ext cx="1177247" cy="179705"/>
                <a:chOff x="0" y="-1"/>
                <a:chExt cx="1177247" cy="179705"/>
              </a:xfrm>
            </p:grpSpPr>
            <p:cxnSp>
              <p:nvCxnSpPr>
                <p:cNvPr id="120" name="Gerade Verbindung 119"/>
                <p:cNvCxnSpPr/>
                <p:nvPr/>
              </p:nvCxnSpPr>
              <p:spPr>
                <a:xfrm rot="19546138">
                  <a:off x="0" y="84147"/>
                  <a:ext cx="117724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1" name="Gruppieren 120"/>
                <p:cNvGrpSpPr/>
                <p:nvPr/>
              </p:nvGrpSpPr>
              <p:grpSpPr>
                <a:xfrm rot="19580054">
                  <a:off x="95367" y="-1"/>
                  <a:ext cx="964567" cy="179705"/>
                  <a:chOff x="0" y="0"/>
                  <a:chExt cx="965080" cy="180000"/>
                </a:xfrm>
              </p:grpSpPr>
              <p:sp>
                <p:nvSpPr>
                  <p:cNvPr id="122" name="Rechteck 121"/>
                  <p:cNvSpPr/>
                  <p:nvPr/>
                </p:nvSpPr>
                <p:spPr>
                  <a:xfrm>
                    <a:off x="0" y="0"/>
                    <a:ext cx="180000" cy="1800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23" name="Rechteck 122"/>
                  <p:cNvSpPr/>
                  <p:nvPr/>
                </p:nvSpPr>
                <p:spPr>
                  <a:xfrm>
                    <a:off x="269272" y="0"/>
                    <a:ext cx="179705" cy="17970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24" name="Rechteck 123"/>
                  <p:cNvSpPr/>
                  <p:nvPr/>
                </p:nvSpPr>
                <p:spPr>
                  <a:xfrm>
                    <a:off x="521713" y="0"/>
                    <a:ext cx="179705" cy="17970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25" name="Rechteck 124"/>
                  <p:cNvSpPr/>
                  <p:nvPr/>
                </p:nvSpPr>
                <p:spPr>
                  <a:xfrm>
                    <a:off x="785375" y="0"/>
                    <a:ext cx="179705" cy="17970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99" name="Gruppieren 98"/>
              <p:cNvGrpSpPr/>
              <p:nvPr/>
            </p:nvGrpSpPr>
            <p:grpSpPr>
              <a:xfrm>
                <a:off x="1391234" y="134635"/>
                <a:ext cx="742950" cy="543560"/>
                <a:chOff x="0" y="0"/>
                <a:chExt cx="742950" cy="543560"/>
              </a:xfrm>
            </p:grpSpPr>
            <p:cxnSp>
              <p:nvCxnSpPr>
                <p:cNvPr id="115" name="Gerade Verbindung 114"/>
                <p:cNvCxnSpPr/>
                <p:nvPr/>
              </p:nvCxnSpPr>
              <p:spPr>
                <a:xfrm flipH="1" flipV="1">
                  <a:off x="0" y="0"/>
                  <a:ext cx="742950" cy="54356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6" name="Gruppieren 115"/>
                <p:cNvGrpSpPr/>
                <p:nvPr/>
              </p:nvGrpSpPr>
              <p:grpSpPr>
                <a:xfrm rot="2075604">
                  <a:off x="22439" y="179516"/>
                  <a:ext cx="701040" cy="179705"/>
                  <a:chOff x="0" y="0"/>
                  <a:chExt cx="701418" cy="180000"/>
                </a:xfrm>
              </p:grpSpPr>
              <p:sp>
                <p:nvSpPr>
                  <p:cNvPr id="117" name="Rechteck 116"/>
                  <p:cNvSpPr/>
                  <p:nvPr/>
                </p:nvSpPr>
                <p:spPr>
                  <a:xfrm>
                    <a:off x="0" y="0"/>
                    <a:ext cx="180000" cy="1800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18" name="Rechteck 117"/>
                  <p:cNvSpPr/>
                  <p:nvPr/>
                </p:nvSpPr>
                <p:spPr>
                  <a:xfrm>
                    <a:off x="269272" y="0"/>
                    <a:ext cx="179705" cy="17970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19" name="Rechteck 118"/>
                  <p:cNvSpPr/>
                  <p:nvPr/>
                </p:nvSpPr>
                <p:spPr>
                  <a:xfrm>
                    <a:off x="521713" y="0"/>
                    <a:ext cx="179705" cy="17970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100" name="Gruppieren 99"/>
              <p:cNvGrpSpPr/>
              <p:nvPr/>
            </p:nvGrpSpPr>
            <p:grpSpPr>
              <a:xfrm>
                <a:off x="3635161" y="594640"/>
                <a:ext cx="1177247" cy="179705"/>
                <a:chOff x="0" y="0"/>
                <a:chExt cx="1177247" cy="179705"/>
              </a:xfrm>
            </p:grpSpPr>
            <p:cxnSp>
              <p:nvCxnSpPr>
                <p:cNvPr id="109" name="Gerade Verbindung 108"/>
                <p:cNvCxnSpPr/>
                <p:nvPr/>
              </p:nvCxnSpPr>
              <p:spPr>
                <a:xfrm rot="877209">
                  <a:off x="0" y="89757"/>
                  <a:ext cx="117724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0" name="Gruppieren 109"/>
                <p:cNvGrpSpPr/>
                <p:nvPr/>
              </p:nvGrpSpPr>
              <p:grpSpPr>
                <a:xfrm rot="950550">
                  <a:off x="117805" y="0"/>
                  <a:ext cx="964567" cy="179705"/>
                  <a:chOff x="0" y="0"/>
                  <a:chExt cx="965080" cy="180000"/>
                </a:xfrm>
              </p:grpSpPr>
              <p:sp>
                <p:nvSpPr>
                  <p:cNvPr id="111" name="Rechteck 110"/>
                  <p:cNvSpPr/>
                  <p:nvPr/>
                </p:nvSpPr>
                <p:spPr>
                  <a:xfrm>
                    <a:off x="0" y="0"/>
                    <a:ext cx="180000" cy="1800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12" name="Rechteck 111"/>
                  <p:cNvSpPr/>
                  <p:nvPr/>
                </p:nvSpPr>
                <p:spPr>
                  <a:xfrm>
                    <a:off x="269272" y="0"/>
                    <a:ext cx="179705" cy="17970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13" name="Rechteck 112"/>
                  <p:cNvSpPr/>
                  <p:nvPr/>
                </p:nvSpPr>
                <p:spPr>
                  <a:xfrm>
                    <a:off x="521713" y="0"/>
                    <a:ext cx="179705" cy="17970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14" name="Rechteck 113"/>
                  <p:cNvSpPr/>
                  <p:nvPr/>
                </p:nvSpPr>
                <p:spPr>
                  <a:xfrm>
                    <a:off x="785375" y="0"/>
                    <a:ext cx="179705" cy="17970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101" name="Gruppieren 100"/>
              <p:cNvGrpSpPr/>
              <p:nvPr/>
            </p:nvGrpSpPr>
            <p:grpSpPr>
              <a:xfrm>
                <a:off x="2417831" y="0"/>
                <a:ext cx="1450975" cy="465804"/>
                <a:chOff x="0" y="0"/>
                <a:chExt cx="1450975" cy="465804"/>
              </a:xfrm>
            </p:grpSpPr>
            <p:cxnSp>
              <p:nvCxnSpPr>
                <p:cNvPr id="102" name="Gerade Verbindung 101"/>
                <p:cNvCxnSpPr/>
                <p:nvPr/>
              </p:nvCxnSpPr>
              <p:spPr>
                <a:xfrm rot="19948467">
                  <a:off x="0" y="302930"/>
                  <a:ext cx="1450975" cy="952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3" name="Gruppieren 102"/>
                <p:cNvGrpSpPr/>
                <p:nvPr/>
              </p:nvGrpSpPr>
              <p:grpSpPr>
                <a:xfrm rot="20034502">
                  <a:off x="100976" y="286099"/>
                  <a:ext cx="964567" cy="179705"/>
                  <a:chOff x="0" y="0"/>
                  <a:chExt cx="965080" cy="180000"/>
                </a:xfrm>
              </p:grpSpPr>
              <p:sp>
                <p:nvSpPr>
                  <p:cNvPr id="105" name="Rechteck 104"/>
                  <p:cNvSpPr/>
                  <p:nvPr/>
                </p:nvSpPr>
                <p:spPr>
                  <a:xfrm>
                    <a:off x="0" y="0"/>
                    <a:ext cx="180000" cy="1800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06" name="Rechteck 105"/>
                  <p:cNvSpPr/>
                  <p:nvPr/>
                </p:nvSpPr>
                <p:spPr>
                  <a:xfrm>
                    <a:off x="269272" y="0"/>
                    <a:ext cx="179705" cy="17970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07" name="Rechteck 106"/>
                  <p:cNvSpPr/>
                  <p:nvPr/>
                </p:nvSpPr>
                <p:spPr>
                  <a:xfrm>
                    <a:off x="521713" y="0"/>
                    <a:ext cx="179705" cy="17970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08" name="Rechteck 107"/>
                  <p:cNvSpPr/>
                  <p:nvPr/>
                </p:nvSpPr>
                <p:spPr>
                  <a:xfrm>
                    <a:off x="785375" y="0"/>
                    <a:ext cx="179705" cy="17970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</p:grpSp>
            <p:sp>
              <p:nvSpPr>
                <p:cNvPr id="104" name="Rechteck 103"/>
                <p:cNvSpPr/>
                <p:nvPr/>
              </p:nvSpPr>
              <p:spPr>
                <a:xfrm rot="19967152">
                  <a:off x="1077084" y="0"/>
                  <a:ext cx="179070" cy="17907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</p:grpSp>
        </p:grpSp>
        <p:grpSp>
          <p:nvGrpSpPr>
            <p:cNvPr id="47" name="Gruppieren 46"/>
            <p:cNvGrpSpPr/>
            <p:nvPr/>
          </p:nvGrpSpPr>
          <p:grpSpPr>
            <a:xfrm>
              <a:off x="198603" y="3264532"/>
              <a:ext cx="3663060" cy="638505"/>
              <a:chOff x="0" y="0"/>
              <a:chExt cx="3663060" cy="638505"/>
            </a:xfrm>
          </p:grpSpPr>
          <p:grpSp>
            <p:nvGrpSpPr>
              <p:cNvPr id="48" name="Gruppieren 47"/>
              <p:cNvGrpSpPr/>
              <p:nvPr/>
            </p:nvGrpSpPr>
            <p:grpSpPr>
              <a:xfrm rot="293524">
                <a:off x="0" y="12413"/>
                <a:ext cx="303530" cy="179070"/>
                <a:chOff x="0" y="0"/>
                <a:chExt cx="303530" cy="179070"/>
              </a:xfrm>
            </p:grpSpPr>
            <p:cxnSp>
              <p:nvCxnSpPr>
                <p:cNvPr id="96" name="Gerade Verbindung 95"/>
                <p:cNvCxnSpPr/>
                <p:nvPr/>
              </p:nvCxnSpPr>
              <p:spPr>
                <a:xfrm>
                  <a:off x="0" y="91026"/>
                  <a:ext cx="30353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7" name="Rechteck 96"/>
                <p:cNvSpPr/>
                <p:nvPr/>
              </p:nvSpPr>
              <p:spPr>
                <a:xfrm>
                  <a:off x="62064" y="0"/>
                  <a:ext cx="179070" cy="17907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49" name="Gruppieren 48"/>
              <p:cNvGrpSpPr/>
              <p:nvPr/>
            </p:nvGrpSpPr>
            <p:grpSpPr>
              <a:xfrm rot="20652124">
                <a:off x="430306" y="37238"/>
                <a:ext cx="303530" cy="179070"/>
                <a:chOff x="0" y="0"/>
                <a:chExt cx="303530" cy="179070"/>
              </a:xfrm>
            </p:grpSpPr>
            <p:cxnSp>
              <p:nvCxnSpPr>
                <p:cNvPr id="94" name="Gerade Verbindung 93"/>
                <p:cNvCxnSpPr/>
                <p:nvPr/>
              </p:nvCxnSpPr>
              <p:spPr>
                <a:xfrm>
                  <a:off x="0" y="91026"/>
                  <a:ext cx="30353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" name="Rechteck 94"/>
                <p:cNvSpPr/>
                <p:nvPr/>
              </p:nvSpPr>
              <p:spPr>
                <a:xfrm>
                  <a:off x="62064" y="0"/>
                  <a:ext cx="179070" cy="17907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50" name="Gruppieren 49"/>
              <p:cNvGrpSpPr/>
              <p:nvPr/>
            </p:nvGrpSpPr>
            <p:grpSpPr>
              <a:xfrm rot="4097522">
                <a:off x="583396" y="355830"/>
                <a:ext cx="303530" cy="179070"/>
                <a:chOff x="0" y="0"/>
                <a:chExt cx="303530" cy="179070"/>
              </a:xfrm>
            </p:grpSpPr>
            <p:cxnSp>
              <p:nvCxnSpPr>
                <p:cNvPr id="92" name="Gerade Verbindung 91"/>
                <p:cNvCxnSpPr/>
                <p:nvPr/>
              </p:nvCxnSpPr>
              <p:spPr>
                <a:xfrm>
                  <a:off x="0" y="91026"/>
                  <a:ext cx="30353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Rechteck 92"/>
                <p:cNvSpPr/>
                <p:nvPr/>
              </p:nvSpPr>
              <p:spPr>
                <a:xfrm>
                  <a:off x="62064" y="0"/>
                  <a:ext cx="179070" cy="17907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51" name="Gruppieren 50"/>
              <p:cNvGrpSpPr/>
              <p:nvPr/>
            </p:nvGrpSpPr>
            <p:grpSpPr>
              <a:xfrm rot="2274481">
                <a:off x="99301" y="384793"/>
                <a:ext cx="303530" cy="179070"/>
                <a:chOff x="0" y="0"/>
                <a:chExt cx="303530" cy="179070"/>
              </a:xfrm>
            </p:grpSpPr>
            <p:cxnSp>
              <p:nvCxnSpPr>
                <p:cNvPr id="90" name="Gerade Verbindung 89"/>
                <p:cNvCxnSpPr/>
                <p:nvPr/>
              </p:nvCxnSpPr>
              <p:spPr>
                <a:xfrm>
                  <a:off x="0" y="91026"/>
                  <a:ext cx="30353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1" name="Rechteck 90"/>
                <p:cNvSpPr/>
                <p:nvPr/>
              </p:nvSpPr>
              <p:spPr>
                <a:xfrm>
                  <a:off x="62064" y="0"/>
                  <a:ext cx="179070" cy="17907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52" name="Gruppieren 51"/>
              <p:cNvGrpSpPr/>
              <p:nvPr/>
            </p:nvGrpSpPr>
            <p:grpSpPr>
              <a:xfrm rot="293524">
                <a:off x="1915689" y="33101"/>
                <a:ext cx="303530" cy="179070"/>
                <a:chOff x="0" y="0"/>
                <a:chExt cx="303530" cy="179070"/>
              </a:xfrm>
            </p:grpSpPr>
            <p:cxnSp>
              <p:nvCxnSpPr>
                <p:cNvPr id="88" name="Gerade Verbindung 87"/>
                <p:cNvCxnSpPr/>
                <p:nvPr/>
              </p:nvCxnSpPr>
              <p:spPr>
                <a:xfrm>
                  <a:off x="0" y="91026"/>
                  <a:ext cx="30353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9" name="Rechteck 88"/>
                <p:cNvSpPr/>
                <p:nvPr/>
              </p:nvSpPr>
              <p:spPr>
                <a:xfrm>
                  <a:off x="62064" y="0"/>
                  <a:ext cx="179070" cy="17907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53" name="Gruppieren 52"/>
              <p:cNvGrpSpPr/>
              <p:nvPr/>
            </p:nvGrpSpPr>
            <p:grpSpPr>
              <a:xfrm rot="20652124">
                <a:off x="2317032" y="173778"/>
                <a:ext cx="303530" cy="179070"/>
                <a:chOff x="0" y="0"/>
                <a:chExt cx="303530" cy="179070"/>
              </a:xfrm>
            </p:grpSpPr>
            <p:cxnSp>
              <p:nvCxnSpPr>
                <p:cNvPr id="86" name="Gerade Verbindung 85"/>
                <p:cNvCxnSpPr/>
                <p:nvPr/>
              </p:nvCxnSpPr>
              <p:spPr>
                <a:xfrm>
                  <a:off x="0" y="91026"/>
                  <a:ext cx="30353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7" name="Rechteck 86"/>
                <p:cNvSpPr/>
                <p:nvPr/>
              </p:nvSpPr>
              <p:spPr>
                <a:xfrm>
                  <a:off x="62064" y="0"/>
                  <a:ext cx="179070" cy="17907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54" name="Gruppieren 53"/>
              <p:cNvGrpSpPr/>
              <p:nvPr/>
            </p:nvGrpSpPr>
            <p:grpSpPr>
              <a:xfrm rot="4097522">
                <a:off x="2557010" y="368243"/>
                <a:ext cx="303530" cy="179070"/>
                <a:chOff x="0" y="0"/>
                <a:chExt cx="303530" cy="179070"/>
              </a:xfrm>
            </p:grpSpPr>
            <p:cxnSp>
              <p:nvCxnSpPr>
                <p:cNvPr id="84" name="Gerade Verbindung 83"/>
                <p:cNvCxnSpPr/>
                <p:nvPr/>
              </p:nvCxnSpPr>
              <p:spPr>
                <a:xfrm>
                  <a:off x="0" y="91026"/>
                  <a:ext cx="30353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" name="Rechteck 84"/>
                <p:cNvSpPr/>
                <p:nvPr/>
              </p:nvSpPr>
              <p:spPr>
                <a:xfrm>
                  <a:off x="62064" y="0"/>
                  <a:ext cx="179070" cy="17907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55" name="Gruppieren 54"/>
              <p:cNvGrpSpPr/>
              <p:nvPr/>
            </p:nvGrpSpPr>
            <p:grpSpPr>
              <a:xfrm rot="2274481">
                <a:off x="2014990" y="405481"/>
                <a:ext cx="303530" cy="179070"/>
                <a:chOff x="0" y="0"/>
                <a:chExt cx="303530" cy="179070"/>
              </a:xfrm>
            </p:grpSpPr>
            <p:cxnSp>
              <p:nvCxnSpPr>
                <p:cNvPr id="82" name="Gerade Verbindung 81"/>
                <p:cNvCxnSpPr/>
                <p:nvPr/>
              </p:nvCxnSpPr>
              <p:spPr>
                <a:xfrm>
                  <a:off x="0" y="91026"/>
                  <a:ext cx="30353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Rechteck 82"/>
                <p:cNvSpPr/>
                <p:nvPr/>
              </p:nvSpPr>
              <p:spPr>
                <a:xfrm>
                  <a:off x="62064" y="0"/>
                  <a:ext cx="179070" cy="17907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56" name="Gruppieren 55"/>
              <p:cNvGrpSpPr/>
              <p:nvPr/>
            </p:nvGrpSpPr>
            <p:grpSpPr>
              <a:xfrm rot="10800000">
                <a:off x="2904565" y="33101"/>
                <a:ext cx="758495" cy="605404"/>
                <a:chOff x="0" y="0"/>
                <a:chExt cx="758495" cy="605404"/>
              </a:xfrm>
            </p:grpSpPr>
            <p:grpSp>
              <p:nvGrpSpPr>
                <p:cNvPr id="70" name="Gruppieren 69"/>
                <p:cNvGrpSpPr/>
                <p:nvPr/>
              </p:nvGrpSpPr>
              <p:grpSpPr>
                <a:xfrm rot="293524">
                  <a:off x="0" y="0"/>
                  <a:ext cx="303530" cy="179070"/>
                  <a:chOff x="0" y="0"/>
                  <a:chExt cx="303530" cy="179070"/>
                </a:xfrm>
              </p:grpSpPr>
              <p:cxnSp>
                <p:nvCxnSpPr>
                  <p:cNvPr id="80" name="Gerade Verbindung 79"/>
                  <p:cNvCxnSpPr/>
                  <p:nvPr/>
                </p:nvCxnSpPr>
                <p:spPr>
                  <a:xfrm>
                    <a:off x="0" y="91026"/>
                    <a:ext cx="30353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1" name="Rechteck 80"/>
                  <p:cNvSpPr/>
                  <p:nvPr/>
                </p:nvSpPr>
                <p:spPr>
                  <a:xfrm>
                    <a:off x="62064" y="0"/>
                    <a:ext cx="179070" cy="17907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71" name="Gruppieren 70"/>
                <p:cNvGrpSpPr/>
                <p:nvPr/>
              </p:nvGrpSpPr>
              <p:grpSpPr>
                <a:xfrm rot="20652124">
                  <a:off x="364105" y="37238"/>
                  <a:ext cx="303530" cy="179070"/>
                  <a:chOff x="0" y="0"/>
                  <a:chExt cx="303530" cy="179070"/>
                </a:xfrm>
              </p:grpSpPr>
              <p:cxnSp>
                <p:nvCxnSpPr>
                  <p:cNvPr id="78" name="Gerade Verbindung 77"/>
                  <p:cNvCxnSpPr/>
                  <p:nvPr/>
                </p:nvCxnSpPr>
                <p:spPr>
                  <a:xfrm>
                    <a:off x="0" y="91026"/>
                    <a:ext cx="30353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9" name="Rechteck 78"/>
                  <p:cNvSpPr/>
                  <p:nvPr/>
                </p:nvSpPr>
                <p:spPr>
                  <a:xfrm>
                    <a:off x="62064" y="0"/>
                    <a:ext cx="179070" cy="17907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72" name="Gruppieren 71"/>
                <p:cNvGrpSpPr/>
                <p:nvPr/>
              </p:nvGrpSpPr>
              <p:grpSpPr>
                <a:xfrm rot="4097522">
                  <a:off x="517195" y="364104"/>
                  <a:ext cx="303530" cy="179070"/>
                  <a:chOff x="0" y="0"/>
                  <a:chExt cx="303530" cy="179070"/>
                </a:xfrm>
              </p:grpSpPr>
              <p:cxnSp>
                <p:nvCxnSpPr>
                  <p:cNvPr id="76" name="Gerade Verbindung 75"/>
                  <p:cNvCxnSpPr/>
                  <p:nvPr/>
                </p:nvCxnSpPr>
                <p:spPr>
                  <a:xfrm>
                    <a:off x="0" y="91026"/>
                    <a:ext cx="30353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7" name="Rechteck 76"/>
                  <p:cNvSpPr/>
                  <p:nvPr/>
                </p:nvSpPr>
                <p:spPr>
                  <a:xfrm>
                    <a:off x="62064" y="0"/>
                    <a:ext cx="179070" cy="17907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73" name="Gruppieren 72"/>
                <p:cNvGrpSpPr/>
                <p:nvPr/>
              </p:nvGrpSpPr>
              <p:grpSpPr>
                <a:xfrm rot="2274481">
                  <a:off x="99301" y="372380"/>
                  <a:ext cx="303530" cy="179070"/>
                  <a:chOff x="0" y="0"/>
                  <a:chExt cx="303530" cy="179070"/>
                </a:xfrm>
              </p:grpSpPr>
              <p:cxnSp>
                <p:nvCxnSpPr>
                  <p:cNvPr id="74" name="Gerade Verbindung 73"/>
                  <p:cNvCxnSpPr/>
                  <p:nvPr/>
                </p:nvCxnSpPr>
                <p:spPr>
                  <a:xfrm>
                    <a:off x="0" y="91026"/>
                    <a:ext cx="30353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5" name="Rechteck 74"/>
                  <p:cNvSpPr/>
                  <p:nvPr/>
                </p:nvSpPr>
                <p:spPr>
                  <a:xfrm>
                    <a:off x="62064" y="0"/>
                    <a:ext cx="179070" cy="17907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57" name="Gruppieren 56"/>
              <p:cNvGrpSpPr/>
              <p:nvPr/>
            </p:nvGrpSpPr>
            <p:grpSpPr>
              <a:xfrm rot="10800000">
                <a:off x="1050938" y="0"/>
                <a:ext cx="758191" cy="605155"/>
                <a:chOff x="0" y="0"/>
                <a:chExt cx="758495" cy="605404"/>
              </a:xfrm>
            </p:grpSpPr>
            <p:grpSp>
              <p:nvGrpSpPr>
                <p:cNvPr id="58" name="Gruppieren 57"/>
                <p:cNvGrpSpPr/>
                <p:nvPr/>
              </p:nvGrpSpPr>
              <p:grpSpPr>
                <a:xfrm rot="293524">
                  <a:off x="0" y="0"/>
                  <a:ext cx="303530" cy="179070"/>
                  <a:chOff x="0" y="0"/>
                  <a:chExt cx="303530" cy="179070"/>
                </a:xfrm>
              </p:grpSpPr>
              <p:cxnSp>
                <p:nvCxnSpPr>
                  <p:cNvPr id="68" name="Gerade Verbindung 67"/>
                  <p:cNvCxnSpPr/>
                  <p:nvPr/>
                </p:nvCxnSpPr>
                <p:spPr>
                  <a:xfrm>
                    <a:off x="0" y="91026"/>
                    <a:ext cx="30353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" name="Rechteck 68"/>
                  <p:cNvSpPr/>
                  <p:nvPr/>
                </p:nvSpPr>
                <p:spPr>
                  <a:xfrm>
                    <a:off x="62064" y="0"/>
                    <a:ext cx="179070" cy="17907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59" name="Gruppieren 58"/>
                <p:cNvGrpSpPr/>
                <p:nvPr/>
              </p:nvGrpSpPr>
              <p:grpSpPr>
                <a:xfrm rot="20652124">
                  <a:off x="364105" y="37238"/>
                  <a:ext cx="303530" cy="179070"/>
                  <a:chOff x="0" y="0"/>
                  <a:chExt cx="303530" cy="179070"/>
                </a:xfrm>
              </p:grpSpPr>
              <p:cxnSp>
                <p:nvCxnSpPr>
                  <p:cNvPr id="66" name="Gerade Verbindung 65"/>
                  <p:cNvCxnSpPr/>
                  <p:nvPr/>
                </p:nvCxnSpPr>
                <p:spPr>
                  <a:xfrm>
                    <a:off x="0" y="91026"/>
                    <a:ext cx="30353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7" name="Rechteck 66"/>
                  <p:cNvSpPr/>
                  <p:nvPr/>
                </p:nvSpPr>
                <p:spPr>
                  <a:xfrm>
                    <a:off x="62064" y="0"/>
                    <a:ext cx="179070" cy="17907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60" name="Gruppieren 59"/>
                <p:cNvGrpSpPr/>
                <p:nvPr/>
              </p:nvGrpSpPr>
              <p:grpSpPr>
                <a:xfrm rot="4097522">
                  <a:off x="517195" y="364104"/>
                  <a:ext cx="303530" cy="179070"/>
                  <a:chOff x="0" y="0"/>
                  <a:chExt cx="303530" cy="179070"/>
                </a:xfrm>
              </p:grpSpPr>
              <p:cxnSp>
                <p:nvCxnSpPr>
                  <p:cNvPr id="64" name="Gerade Verbindung 63"/>
                  <p:cNvCxnSpPr/>
                  <p:nvPr/>
                </p:nvCxnSpPr>
                <p:spPr>
                  <a:xfrm>
                    <a:off x="0" y="91026"/>
                    <a:ext cx="30353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5" name="Rechteck 64"/>
                  <p:cNvSpPr/>
                  <p:nvPr/>
                </p:nvSpPr>
                <p:spPr>
                  <a:xfrm>
                    <a:off x="62064" y="0"/>
                    <a:ext cx="179070" cy="17907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61" name="Gruppieren 60"/>
                <p:cNvGrpSpPr/>
                <p:nvPr/>
              </p:nvGrpSpPr>
              <p:grpSpPr>
                <a:xfrm rot="2274481">
                  <a:off x="99301" y="372380"/>
                  <a:ext cx="303530" cy="179070"/>
                  <a:chOff x="0" y="0"/>
                  <a:chExt cx="303530" cy="179070"/>
                </a:xfrm>
              </p:grpSpPr>
              <p:cxnSp>
                <p:nvCxnSpPr>
                  <p:cNvPr id="62" name="Gerade Verbindung 61"/>
                  <p:cNvCxnSpPr/>
                  <p:nvPr/>
                </p:nvCxnSpPr>
                <p:spPr>
                  <a:xfrm>
                    <a:off x="0" y="91026"/>
                    <a:ext cx="30353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Rechteck 62"/>
                  <p:cNvSpPr/>
                  <p:nvPr/>
                </p:nvSpPr>
                <p:spPr>
                  <a:xfrm>
                    <a:off x="62064" y="0"/>
                    <a:ext cx="179070" cy="17907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</p:grpSp>
          </p:grpSp>
        </p:grpSp>
      </p:grpSp>
      <p:pic>
        <p:nvPicPr>
          <p:cNvPr id="148" name="Grafik 14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81630"/>
            <a:ext cx="650875" cy="547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rafik 14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237" y="4581128"/>
            <a:ext cx="650875" cy="5473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" name="Gerade Verbindung mit Pfeil 149"/>
          <p:cNvCxnSpPr/>
          <p:nvPr/>
        </p:nvCxnSpPr>
        <p:spPr>
          <a:xfrm>
            <a:off x="5646943" y="2852384"/>
            <a:ext cx="0" cy="7410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Gerade Verbindung mit Pfeil 150"/>
          <p:cNvCxnSpPr/>
          <p:nvPr/>
        </p:nvCxnSpPr>
        <p:spPr>
          <a:xfrm>
            <a:off x="5711150" y="4484290"/>
            <a:ext cx="0" cy="7410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72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>
            <a:normAutofit/>
          </a:bodyPr>
          <a:lstStyle/>
          <a:p>
            <a:r>
              <a:rPr lang="de-DE" altLang="de-DE" sz="4800" b="1" dirty="0" smtClean="0"/>
              <a:t>Teilchenmodell anwenden</a:t>
            </a:r>
            <a:endParaRPr lang="de-DE" sz="4800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Verdauung von Stärke</a:t>
            </a:r>
          </a:p>
        </p:txBody>
      </p:sp>
      <p:grpSp>
        <p:nvGrpSpPr>
          <p:cNvPr id="44" name="Gruppieren 43"/>
          <p:cNvGrpSpPr/>
          <p:nvPr/>
        </p:nvGrpSpPr>
        <p:grpSpPr>
          <a:xfrm>
            <a:off x="3318502" y="2347139"/>
            <a:ext cx="4812030" cy="3902701"/>
            <a:chOff x="0" y="0"/>
            <a:chExt cx="4812408" cy="3903037"/>
          </a:xfrm>
        </p:grpSpPr>
        <p:grpSp>
          <p:nvGrpSpPr>
            <p:cNvPr id="45" name="Gruppieren 44"/>
            <p:cNvGrpSpPr/>
            <p:nvPr/>
          </p:nvGrpSpPr>
          <p:grpSpPr>
            <a:xfrm>
              <a:off x="235841" y="0"/>
              <a:ext cx="4234180" cy="185610"/>
              <a:chOff x="0" y="0"/>
              <a:chExt cx="4234180" cy="185610"/>
            </a:xfrm>
          </p:grpSpPr>
          <p:cxnSp>
            <p:nvCxnSpPr>
              <p:cNvPr id="126" name="Gerade Verbindung 125"/>
              <p:cNvCxnSpPr/>
              <p:nvPr/>
            </p:nvCxnSpPr>
            <p:spPr>
              <a:xfrm>
                <a:off x="0" y="95367"/>
                <a:ext cx="42341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7" name="Gruppieren 126"/>
              <p:cNvGrpSpPr/>
              <p:nvPr/>
            </p:nvGrpSpPr>
            <p:grpSpPr>
              <a:xfrm>
                <a:off x="117806" y="0"/>
                <a:ext cx="4072405" cy="185610"/>
                <a:chOff x="0" y="0"/>
                <a:chExt cx="4072405" cy="185610"/>
              </a:xfrm>
            </p:grpSpPr>
            <p:grpSp>
              <p:nvGrpSpPr>
                <p:cNvPr id="128" name="Gruppieren 127"/>
                <p:cNvGrpSpPr/>
                <p:nvPr/>
              </p:nvGrpSpPr>
              <p:grpSpPr>
                <a:xfrm>
                  <a:off x="0" y="5610"/>
                  <a:ext cx="965080" cy="180000"/>
                  <a:chOff x="0" y="0"/>
                  <a:chExt cx="965080" cy="180000"/>
                </a:xfrm>
              </p:grpSpPr>
              <p:sp>
                <p:nvSpPr>
                  <p:cNvPr id="144" name="Rechteck 143"/>
                  <p:cNvSpPr/>
                  <p:nvPr/>
                </p:nvSpPr>
                <p:spPr>
                  <a:xfrm>
                    <a:off x="0" y="0"/>
                    <a:ext cx="180000" cy="1800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45" name="Rechteck 144"/>
                  <p:cNvSpPr/>
                  <p:nvPr/>
                </p:nvSpPr>
                <p:spPr>
                  <a:xfrm>
                    <a:off x="269272" y="0"/>
                    <a:ext cx="179705" cy="17970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46" name="Rechteck 145"/>
                  <p:cNvSpPr/>
                  <p:nvPr/>
                </p:nvSpPr>
                <p:spPr>
                  <a:xfrm>
                    <a:off x="521713" y="0"/>
                    <a:ext cx="179705" cy="17970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47" name="Rechteck 146"/>
                  <p:cNvSpPr/>
                  <p:nvPr/>
                </p:nvSpPr>
                <p:spPr>
                  <a:xfrm>
                    <a:off x="785375" y="0"/>
                    <a:ext cx="179705" cy="17970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29" name="Gruppieren 128"/>
                <p:cNvGrpSpPr/>
                <p:nvPr/>
              </p:nvGrpSpPr>
              <p:grpSpPr>
                <a:xfrm>
                  <a:off x="1037816" y="0"/>
                  <a:ext cx="965080" cy="180000"/>
                  <a:chOff x="0" y="0"/>
                  <a:chExt cx="965080" cy="180000"/>
                </a:xfrm>
              </p:grpSpPr>
              <p:sp>
                <p:nvSpPr>
                  <p:cNvPr id="140" name="Rechteck 139"/>
                  <p:cNvSpPr/>
                  <p:nvPr/>
                </p:nvSpPr>
                <p:spPr>
                  <a:xfrm>
                    <a:off x="0" y="0"/>
                    <a:ext cx="180000" cy="1800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41" name="Rechteck 140"/>
                  <p:cNvSpPr/>
                  <p:nvPr/>
                </p:nvSpPr>
                <p:spPr>
                  <a:xfrm>
                    <a:off x="269272" y="0"/>
                    <a:ext cx="179705" cy="17970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42" name="Rechteck 141"/>
                  <p:cNvSpPr/>
                  <p:nvPr/>
                </p:nvSpPr>
                <p:spPr>
                  <a:xfrm>
                    <a:off x="521713" y="0"/>
                    <a:ext cx="179705" cy="17970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43" name="Rechteck 142"/>
                  <p:cNvSpPr/>
                  <p:nvPr/>
                </p:nvSpPr>
                <p:spPr>
                  <a:xfrm>
                    <a:off x="785375" y="0"/>
                    <a:ext cx="179705" cy="17970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30" name="Gruppieren 129"/>
                <p:cNvGrpSpPr/>
                <p:nvPr/>
              </p:nvGrpSpPr>
              <p:grpSpPr>
                <a:xfrm>
                  <a:off x="3107838" y="5610"/>
                  <a:ext cx="964567" cy="179705"/>
                  <a:chOff x="0" y="0"/>
                  <a:chExt cx="965080" cy="180000"/>
                </a:xfrm>
              </p:grpSpPr>
              <p:sp>
                <p:nvSpPr>
                  <p:cNvPr id="136" name="Rechteck 135"/>
                  <p:cNvSpPr/>
                  <p:nvPr/>
                </p:nvSpPr>
                <p:spPr>
                  <a:xfrm>
                    <a:off x="0" y="0"/>
                    <a:ext cx="180000" cy="1800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37" name="Rechteck 136"/>
                  <p:cNvSpPr/>
                  <p:nvPr/>
                </p:nvSpPr>
                <p:spPr>
                  <a:xfrm>
                    <a:off x="269272" y="0"/>
                    <a:ext cx="179705" cy="17970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38" name="Rechteck 137"/>
                  <p:cNvSpPr/>
                  <p:nvPr/>
                </p:nvSpPr>
                <p:spPr>
                  <a:xfrm>
                    <a:off x="521713" y="0"/>
                    <a:ext cx="179705" cy="17970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39" name="Rechteck 138"/>
                  <p:cNvSpPr/>
                  <p:nvPr/>
                </p:nvSpPr>
                <p:spPr>
                  <a:xfrm>
                    <a:off x="785375" y="0"/>
                    <a:ext cx="179705" cy="17970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31" name="Gruppieren 130"/>
                <p:cNvGrpSpPr/>
                <p:nvPr/>
              </p:nvGrpSpPr>
              <p:grpSpPr>
                <a:xfrm>
                  <a:off x="2070022" y="5610"/>
                  <a:ext cx="964567" cy="179705"/>
                  <a:chOff x="0" y="0"/>
                  <a:chExt cx="965080" cy="180000"/>
                </a:xfrm>
              </p:grpSpPr>
              <p:sp>
                <p:nvSpPr>
                  <p:cNvPr id="132" name="Rechteck 131"/>
                  <p:cNvSpPr/>
                  <p:nvPr/>
                </p:nvSpPr>
                <p:spPr>
                  <a:xfrm>
                    <a:off x="0" y="0"/>
                    <a:ext cx="180000" cy="1800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33" name="Rechteck 132"/>
                  <p:cNvSpPr/>
                  <p:nvPr/>
                </p:nvSpPr>
                <p:spPr>
                  <a:xfrm>
                    <a:off x="269272" y="0"/>
                    <a:ext cx="179705" cy="17970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34" name="Rechteck 133"/>
                  <p:cNvSpPr/>
                  <p:nvPr/>
                </p:nvSpPr>
                <p:spPr>
                  <a:xfrm>
                    <a:off x="521713" y="0"/>
                    <a:ext cx="179705" cy="17970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35" name="Rechteck 134"/>
                  <p:cNvSpPr/>
                  <p:nvPr/>
                </p:nvSpPr>
                <p:spPr>
                  <a:xfrm>
                    <a:off x="785375" y="0"/>
                    <a:ext cx="179705" cy="17970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</p:grpSp>
          </p:grpSp>
        </p:grpSp>
        <p:grpSp>
          <p:nvGrpSpPr>
            <p:cNvPr id="46" name="Gruppieren 45"/>
            <p:cNvGrpSpPr/>
            <p:nvPr/>
          </p:nvGrpSpPr>
          <p:grpSpPr>
            <a:xfrm>
              <a:off x="0" y="1195754"/>
              <a:ext cx="4812408" cy="774345"/>
              <a:chOff x="0" y="0"/>
              <a:chExt cx="4812408" cy="774345"/>
            </a:xfrm>
          </p:grpSpPr>
          <p:grpSp>
            <p:nvGrpSpPr>
              <p:cNvPr id="98" name="Gruppieren 97"/>
              <p:cNvGrpSpPr/>
              <p:nvPr/>
            </p:nvGrpSpPr>
            <p:grpSpPr>
              <a:xfrm>
                <a:off x="0" y="302929"/>
                <a:ext cx="1177247" cy="179705"/>
                <a:chOff x="0" y="-1"/>
                <a:chExt cx="1177247" cy="179705"/>
              </a:xfrm>
            </p:grpSpPr>
            <p:cxnSp>
              <p:nvCxnSpPr>
                <p:cNvPr id="120" name="Gerade Verbindung 119"/>
                <p:cNvCxnSpPr/>
                <p:nvPr/>
              </p:nvCxnSpPr>
              <p:spPr>
                <a:xfrm rot="19546138">
                  <a:off x="0" y="84147"/>
                  <a:ext cx="117724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1" name="Gruppieren 120"/>
                <p:cNvGrpSpPr/>
                <p:nvPr/>
              </p:nvGrpSpPr>
              <p:grpSpPr>
                <a:xfrm rot="19580054">
                  <a:off x="95367" y="-1"/>
                  <a:ext cx="964567" cy="179705"/>
                  <a:chOff x="0" y="0"/>
                  <a:chExt cx="965080" cy="180000"/>
                </a:xfrm>
              </p:grpSpPr>
              <p:sp>
                <p:nvSpPr>
                  <p:cNvPr id="122" name="Rechteck 121"/>
                  <p:cNvSpPr/>
                  <p:nvPr/>
                </p:nvSpPr>
                <p:spPr>
                  <a:xfrm>
                    <a:off x="0" y="0"/>
                    <a:ext cx="180000" cy="1800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23" name="Rechteck 122"/>
                  <p:cNvSpPr/>
                  <p:nvPr/>
                </p:nvSpPr>
                <p:spPr>
                  <a:xfrm>
                    <a:off x="269272" y="0"/>
                    <a:ext cx="179705" cy="17970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24" name="Rechteck 123"/>
                  <p:cNvSpPr/>
                  <p:nvPr/>
                </p:nvSpPr>
                <p:spPr>
                  <a:xfrm>
                    <a:off x="521713" y="0"/>
                    <a:ext cx="179705" cy="17970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25" name="Rechteck 124"/>
                  <p:cNvSpPr/>
                  <p:nvPr/>
                </p:nvSpPr>
                <p:spPr>
                  <a:xfrm>
                    <a:off x="785375" y="0"/>
                    <a:ext cx="179705" cy="17970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99" name="Gruppieren 98"/>
              <p:cNvGrpSpPr/>
              <p:nvPr/>
            </p:nvGrpSpPr>
            <p:grpSpPr>
              <a:xfrm>
                <a:off x="1391234" y="134635"/>
                <a:ext cx="742950" cy="543560"/>
                <a:chOff x="0" y="0"/>
                <a:chExt cx="742950" cy="543560"/>
              </a:xfrm>
            </p:grpSpPr>
            <p:cxnSp>
              <p:nvCxnSpPr>
                <p:cNvPr id="115" name="Gerade Verbindung 114"/>
                <p:cNvCxnSpPr/>
                <p:nvPr/>
              </p:nvCxnSpPr>
              <p:spPr>
                <a:xfrm flipH="1" flipV="1">
                  <a:off x="0" y="0"/>
                  <a:ext cx="742950" cy="54356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6" name="Gruppieren 115"/>
                <p:cNvGrpSpPr/>
                <p:nvPr/>
              </p:nvGrpSpPr>
              <p:grpSpPr>
                <a:xfrm rot="2075604">
                  <a:off x="22439" y="179516"/>
                  <a:ext cx="701040" cy="179705"/>
                  <a:chOff x="0" y="0"/>
                  <a:chExt cx="701418" cy="180000"/>
                </a:xfrm>
              </p:grpSpPr>
              <p:sp>
                <p:nvSpPr>
                  <p:cNvPr id="117" name="Rechteck 116"/>
                  <p:cNvSpPr/>
                  <p:nvPr/>
                </p:nvSpPr>
                <p:spPr>
                  <a:xfrm>
                    <a:off x="0" y="0"/>
                    <a:ext cx="180000" cy="1800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18" name="Rechteck 117"/>
                  <p:cNvSpPr/>
                  <p:nvPr/>
                </p:nvSpPr>
                <p:spPr>
                  <a:xfrm>
                    <a:off x="269272" y="0"/>
                    <a:ext cx="179705" cy="17970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19" name="Rechteck 118"/>
                  <p:cNvSpPr/>
                  <p:nvPr/>
                </p:nvSpPr>
                <p:spPr>
                  <a:xfrm>
                    <a:off x="521713" y="0"/>
                    <a:ext cx="179705" cy="17970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100" name="Gruppieren 99"/>
              <p:cNvGrpSpPr/>
              <p:nvPr/>
            </p:nvGrpSpPr>
            <p:grpSpPr>
              <a:xfrm>
                <a:off x="3635161" y="594640"/>
                <a:ext cx="1177247" cy="179705"/>
                <a:chOff x="0" y="0"/>
                <a:chExt cx="1177247" cy="179705"/>
              </a:xfrm>
            </p:grpSpPr>
            <p:cxnSp>
              <p:nvCxnSpPr>
                <p:cNvPr id="109" name="Gerade Verbindung 108"/>
                <p:cNvCxnSpPr/>
                <p:nvPr/>
              </p:nvCxnSpPr>
              <p:spPr>
                <a:xfrm rot="877209">
                  <a:off x="0" y="89757"/>
                  <a:ext cx="117724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0" name="Gruppieren 109"/>
                <p:cNvGrpSpPr/>
                <p:nvPr/>
              </p:nvGrpSpPr>
              <p:grpSpPr>
                <a:xfrm rot="950550">
                  <a:off x="117805" y="0"/>
                  <a:ext cx="964567" cy="179705"/>
                  <a:chOff x="0" y="0"/>
                  <a:chExt cx="965080" cy="180000"/>
                </a:xfrm>
              </p:grpSpPr>
              <p:sp>
                <p:nvSpPr>
                  <p:cNvPr id="111" name="Rechteck 110"/>
                  <p:cNvSpPr/>
                  <p:nvPr/>
                </p:nvSpPr>
                <p:spPr>
                  <a:xfrm>
                    <a:off x="0" y="0"/>
                    <a:ext cx="180000" cy="1800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12" name="Rechteck 111"/>
                  <p:cNvSpPr/>
                  <p:nvPr/>
                </p:nvSpPr>
                <p:spPr>
                  <a:xfrm>
                    <a:off x="269272" y="0"/>
                    <a:ext cx="179705" cy="17970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13" name="Rechteck 112"/>
                  <p:cNvSpPr/>
                  <p:nvPr/>
                </p:nvSpPr>
                <p:spPr>
                  <a:xfrm>
                    <a:off x="521713" y="0"/>
                    <a:ext cx="179705" cy="17970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14" name="Rechteck 113"/>
                  <p:cNvSpPr/>
                  <p:nvPr/>
                </p:nvSpPr>
                <p:spPr>
                  <a:xfrm>
                    <a:off x="785375" y="0"/>
                    <a:ext cx="179705" cy="17970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101" name="Gruppieren 100"/>
              <p:cNvGrpSpPr/>
              <p:nvPr/>
            </p:nvGrpSpPr>
            <p:grpSpPr>
              <a:xfrm>
                <a:off x="2417831" y="0"/>
                <a:ext cx="1450975" cy="465804"/>
                <a:chOff x="0" y="0"/>
                <a:chExt cx="1450975" cy="465804"/>
              </a:xfrm>
            </p:grpSpPr>
            <p:cxnSp>
              <p:nvCxnSpPr>
                <p:cNvPr id="102" name="Gerade Verbindung 101"/>
                <p:cNvCxnSpPr/>
                <p:nvPr/>
              </p:nvCxnSpPr>
              <p:spPr>
                <a:xfrm rot="19948467">
                  <a:off x="0" y="302930"/>
                  <a:ext cx="1450975" cy="952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3" name="Gruppieren 102"/>
                <p:cNvGrpSpPr/>
                <p:nvPr/>
              </p:nvGrpSpPr>
              <p:grpSpPr>
                <a:xfrm rot="20034502">
                  <a:off x="100976" y="286099"/>
                  <a:ext cx="964567" cy="179705"/>
                  <a:chOff x="0" y="0"/>
                  <a:chExt cx="965080" cy="180000"/>
                </a:xfrm>
              </p:grpSpPr>
              <p:sp>
                <p:nvSpPr>
                  <p:cNvPr id="105" name="Rechteck 104"/>
                  <p:cNvSpPr/>
                  <p:nvPr/>
                </p:nvSpPr>
                <p:spPr>
                  <a:xfrm>
                    <a:off x="0" y="0"/>
                    <a:ext cx="180000" cy="1800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06" name="Rechteck 105"/>
                  <p:cNvSpPr/>
                  <p:nvPr/>
                </p:nvSpPr>
                <p:spPr>
                  <a:xfrm>
                    <a:off x="269272" y="0"/>
                    <a:ext cx="179705" cy="17970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07" name="Rechteck 106"/>
                  <p:cNvSpPr/>
                  <p:nvPr/>
                </p:nvSpPr>
                <p:spPr>
                  <a:xfrm>
                    <a:off x="521713" y="0"/>
                    <a:ext cx="179705" cy="17970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08" name="Rechteck 107"/>
                  <p:cNvSpPr/>
                  <p:nvPr/>
                </p:nvSpPr>
                <p:spPr>
                  <a:xfrm>
                    <a:off x="785375" y="0"/>
                    <a:ext cx="179705" cy="17970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</p:grpSp>
            <p:sp>
              <p:nvSpPr>
                <p:cNvPr id="104" name="Rechteck 103"/>
                <p:cNvSpPr/>
                <p:nvPr/>
              </p:nvSpPr>
              <p:spPr>
                <a:xfrm rot="19967152">
                  <a:off x="1077084" y="0"/>
                  <a:ext cx="179070" cy="17907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</p:grpSp>
        </p:grpSp>
        <p:grpSp>
          <p:nvGrpSpPr>
            <p:cNvPr id="47" name="Gruppieren 46"/>
            <p:cNvGrpSpPr/>
            <p:nvPr/>
          </p:nvGrpSpPr>
          <p:grpSpPr>
            <a:xfrm>
              <a:off x="198603" y="3264532"/>
              <a:ext cx="3663060" cy="638505"/>
              <a:chOff x="0" y="0"/>
              <a:chExt cx="3663060" cy="638505"/>
            </a:xfrm>
          </p:grpSpPr>
          <p:grpSp>
            <p:nvGrpSpPr>
              <p:cNvPr id="48" name="Gruppieren 47"/>
              <p:cNvGrpSpPr/>
              <p:nvPr/>
            </p:nvGrpSpPr>
            <p:grpSpPr>
              <a:xfrm rot="293524">
                <a:off x="0" y="12413"/>
                <a:ext cx="303530" cy="179070"/>
                <a:chOff x="0" y="0"/>
                <a:chExt cx="303530" cy="179070"/>
              </a:xfrm>
            </p:grpSpPr>
            <p:cxnSp>
              <p:nvCxnSpPr>
                <p:cNvPr id="96" name="Gerade Verbindung 95"/>
                <p:cNvCxnSpPr/>
                <p:nvPr/>
              </p:nvCxnSpPr>
              <p:spPr>
                <a:xfrm>
                  <a:off x="0" y="91026"/>
                  <a:ext cx="30353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7" name="Rechteck 96"/>
                <p:cNvSpPr/>
                <p:nvPr/>
              </p:nvSpPr>
              <p:spPr>
                <a:xfrm>
                  <a:off x="62064" y="0"/>
                  <a:ext cx="179070" cy="17907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49" name="Gruppieren 48"/>
              <p:cNvGrpSpPr/>
              <p:nvPr/>
            </p:nvGrpSpPr>
            <p:grpSpPr>
              <a:xfrm rot="20652124">
                <a:off x="430306" y="37238"/>
                <a:ext cx="303530" cy="179070"/>
                <a:chOff x="0" y="0"/>
                <a:chExt cx="303530" cy="179070"/>
              </a:xfrm>
            </p:grpSpPr>
            <p:cxnSp>
              <p:nvCxnSpPr>
                <p:cNvPr id="94" name="Gerade Verbindung 93"/>
                <p:cNvCxnSpPr/>
                <p:nvPr/>
              </p:nvCxnSpPr>
              <p:spPr>
                <a:xfrm>
                  <a:off x="0" y="91026"/>
                  <a:ext cx="30353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" name="Rechteck 94"/>
                <p:cNvSpPr/>
                <p:nvPr/>
              </p:nvSpPr>
              <p:spPr>
                <a:xfrm>
                  <a:off x="62064" y="0"/>
                  <a:ext cx="179070" cy="17907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50" name="Gruppieren 49"/>
              <p:cNvGrpSpPr/>
              <p:nvPr/>
            </p:nvGrpSpPr>
            <p:grpSpPr>
              <a:xfrm rot="4097522">
                <a:off x="583396" y="355830"/>
                <a:ext cx="303530" cy="179070"/>
                <a:chOff x="0" y="0"/>
                <a:chExt cx="303530" cy="179070"/>
              </a:xfrm>
            </p:grpSpPr>
            <p:cxnSp>
              <p:nvCxnSpPr>
                <p:cNvPr id="92" name="Gerade Verbindung 91"/>
                <p:cNvCxnSpPr/>
                <p:nvPr/>
              </p:nvCxnSpPr>
              <p:spPr>
                <a:xfrm>
                  <a:off x="0" y="91026"/>
                  <a:ext cx="30353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Rechteck 92"/>
                <p:cNvSpPr/>
                <p:nvPr/>
              </p:nvSpPr>
              <p:spPr>
                <a:xfrm>
                  <a:off x="62064" y="0"/>
                  <a:ext cx="179070" cy="17907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51" name="Gruppieren 50"/>
              <p:cNvGrpSpPr/>
              <p:nvPr/>
            </p:nvGrpSpPr>
            <p:grpSpPr>
              <a:xfrm rot="2274481">
                <a:off x="99301" y="384793"/>
                <a:ext cx="303530" cy="179070"/>
                <a:chOff x="0" y="0"/>
                <a:chExt cx="303530" cy="179070"/>
              </a:xfrm>
            </p:grpSpPr>
            <p:cxnSp>
              <p:nvCxnSpPr>
                <p:cNvPr id="90" name="Gerade Verbindung 89"/>
                <p:cNvCxnSpPr/>
                <p:nvPr/>
              </p:nvCxnSpPr>
              <p:spPr>
                <a:xfrm>
                  <a:off x="0" y="91026"/>
                  <a:ext cx="30353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1" name="Rechteck 90"/>
                <p:cNvSpPr/>
                <p:nvPr/>
              </p:nvSpPr>
              <p:spPr>
                <a:xfrm>
                  <a:off x="62064" y="0"/>
                  <a:ext cx="179070" cy="17907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52" name="Gruppieren 51"/>
              <p:cNvGrpSpPr/>
              <p:nvPr/>
            </p:nvGrpSpPr>
            <p:grpSpPr>
              <a:xfrm rot="293524">
                <a:off x="1915689" y="33101"/>
                <a:ext cx="303530" cy="179070"/>
                <a:chOff x="0" y="0"/>
                <a:chExt cx="303530" cy="179070"/>
              </a:xfrm>
            </p:grpSpPr>
            <p:cxnSp>
              <p:nvCxnSpPr>
                <p:cNvPr id="88" name="Gerade Verbindung 87"/>
                <p:cNvCxnSpPr/>
                <p:nvPr/>
              </p:nvCxnSpPr>
              <p:spPr>
                <a:xfrm>
                  <a:off x="0" y="91026"/>
                  <a:ext cx="30353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9" name="Rechteck 88"/>
                <p:cNvSpPr/>
                <p:nvPr/>
              </p:nvSpPr>
              <p:spPr>
                <a:xfrm>
                  <a:off x="62064" y="0"/>
                  <a:ext cx="179070" cy="17907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53" name="Gruppieren 52"/>
              <p:cNvGrpSpPr/>
              <p:nvPr/>
            </p:nvGrpSpPr>
            <p:grpSpPr>
              <a:xfrm rot="20652124">
                <a:off x="2317032" y="173778"/>
                <a:ext cx="303530" cy="179070"/>
                <a:chOff x="0" y="0"/>
                <a:chExt cx="303530" cy="179070"/>
              </a:xfrm>
            </p:grpSpPr>
            <p:cxnSp>
              <p:nvCxnSpPr>
                <p:cNvPr id="86" name="Gerade Verbindung 85"/>
                <p:cNvCxnSpPr/>
                <p:nvPr/>
              </p:nvCxnSpPr>
              <p:spPr>
                <a:xfrm>
                  <a:off x="0" y="91026"/>
                  <a:ext cx="30353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7" name="Rechteck 86"/>
                <p:cNvSpPr/>
                <p:nvPr/>
              </p:nvSpPr>
              <p:spPr>
                <a:xfrm>
                  <a:off x="62064" y="0"/>
                  <a:ext cx="179070" cy="17907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54" name="Gruppieren 53"/>
              <p:cNvGrpSpPr/>
              <p:nvPr/>
            </p:nvGrpSpPr>
            <p:grpSpPr>
              <a:xfrm rot="4097522">
                <a:off x="2557010" y="368243"/>
                <a:ext cx="303530" cy="179070"/>
                <a:chOff x="0" y="0"/>
                <a:chExt cx="303530" cy="179070"/>
              </a:xfrm>
            </p:grpSpPr>
            <p:cxnSp>
              <p:nvCxnSpPr>
                <p:cNvPr id="84" name="Gerade Verbindung 83"/>
                <p:cNvCxnSpPr/>
                <p:nvPr/>
              </p:nvCxnSpPr>
              <p:spPr>
                <a:xfrm>
                  <a:off x="0" y="91026"/>
                  <a:ext cx="30353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" name="Rechteck 84"/>
                <p:cNvSpPr/>
                <p:nvPr/>
              </p:nvSpPr>
              <p:spPr>
                <a:xfrm>
                  <a:off x="62064" y="0"/>
                  <a:ext cx="179070" cy="17907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55" name="Gruppieren 54"/>
              <p:cNvGrpSpPr/>
              <p:nvPr/>
            </p:nvGrpSpPr>
            <p:grpSpPr>
              <a:xfrm rot="2274481">
                <a:off x="2014990" y="405481"/>
                <a:ext cx="303530" cy="179070"/>
                <a:chOff x="0" y="0"/>
                <a:chExt cx="303530" cy="179070"/>
              </a:xfrm>
            </p:grpSpPr>
            <p:cxnSp>
              <p:nvCxnSpPr>
                <p:cNvPr id="82" name="Gerade Verbindung 81"/>
                <p:cNvCxnSpPr/>
                <p:nvPr/>
              </p:nvCxnSpPr>
              <p:spPr>
                <a:xfrm>
                  <a:off x="0" y="91026"/>
                  <a:ext cx="30353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Rechteck 82"/>
                <p:cNvSpPr/>
                <p:nvPr/>
              </p:nvSpPr>
              <p:spPr>
                <a:xfrm>
                  <a:off x="62064" y="0"/>
                  <a:ext cx="179070" cy="17907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56" name="Gruppieren 55"/>
              <p:cNvGrpSpPr/>
              <p:nvPr/>
            </p:nvGrpSpPr>
            <p:grpSpPr>
              <a:xfrm rot="10800000">
                <a:off x="2904565" y="33101"/>
                <a:ext cx="758495" cy="605404"/>
                <a:chOff x="0" y="0"/>
                <a:chExt cx="758495" cy="605404"/>
              </a:xfrm>
            </p:grpSpPr>
            <p:grpSp>
              <p:nvGrpSpPr>
                <p:cNvPr id="70" name="Gruppieren 69"/>
                <p:cNvGrpSpPr/>
                <p:nvPr/>
              </p:nvGrpSpPr>
              <p:grpSpPr>
                <a:xfrm rot="293524">
                  <a:off x="0" y="0"/>
                  <a:ext cx="303530" cy="179070"/>
                  <a:chOff x="0" y="0"/>
                  <a:chExt cx="303530" cy="179070"/>
                </a:xfrm>
              </p:grpSpPr>
              <p:cxnSp>
                <p:nvCxnSpPr>
                  <p:cNvPr id="80" name="Gerade Verbindung 79"/>
                  <p:cNvCxnSpPr/>
                  <p:nvPr/>
                </p:nvCxnSpPr>
                <p:spPr>
                  <a:xfrm>
                    <a:off x="0" y="91026"/>
                    <a:ext cx="30353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1" name="Rechteck 80"/>
                  <p:cNvSpPr/>
                  <p:nvPr/>
                </p:nvSpPr>
                <p:spPr>
                  <a:xfrm>
                    <a:off x="62064" y="0"/>
                    <a:ext cx="179070" cy="17907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71" name="Gruppieren 70"/>
                <p:cNvGrpSpPr/>
                <p:nvPr/>
              </p:nvGrpSpPr>
              <p:grpSpPr>
                <a:xfrm rot="20652124">
                  <a:off x="364105" y="37238"/>
                  <a:ext cx="303530" cy="179070"/>
                  <a:chOff x="0" y="0"/>
                  <a:chExt cx="303530" cy="179070"/>
                </a:xfrm>
              </p:grpSpPr>
              <p:cxnSp>
                <p:nvCxnSpPr>
                  <p:cNvPr id="78" name="Gerade Verbindung 77"/>
                  <p:cNvCxnSpPr/>
                  <p:nvPr/>
                </p:nvCxnSpPr>
                <p:spPr>
                  <a:xfrm>
                    <a:off x="0" y="91026"/>
                    <a:ext cx="30353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9" name="Rechteck 78"/>
                  <p:cNvSpPr/>
                  <p:nvPr/>
                </p:nvSpPr>
                <p:spPr>
                  <a:xfrm>
                    <a:off x="62064" y="0"/>
                    <a:ext cx="179070" cy="17907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72" name="Gruppieren 71"/>
                <p:cNvGrpSpPr/>
                <p:nvPr/>
              </p:nvGrpSpPr>
              <p:grpSpPr>
                <a:xfrm rot="4097522">
                  <a:off x="517195" y="364104"/>
                  <a:ext cx="303530" cy="179070"/>
                  <a:chOff x="0" y="0"/>
                  <a:chExt cx="303530" cy="179070"/>
                </a:xfrm>
              </p:grpSpPr>
              <p:cxnSp>
                <p:nvCxnSpPr>
                  <p:cNvPr id="76" name="Gerade Verbindung 75"/>
                  <p:cNvCxnSpPr/>
                  <p:nvPr/>
                </p:nvCxnSpPr>
                <p:spPr>
                  <a:xfrm>
                    <a:off x="0" y="91026"/>
                    <a:ext cx="30353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7" name="Rechteck 76"/>
                  <p:cNvSpPr/>
                  <p:nvPr/>
                </p:nvSpPr>
                <p:spPr>
                  <a:xfrm>
                    <a:off x="62064" y="0"/>
                    <a:ext cx="179070" cy="17907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73" name="Gruppieren 72"/>
                <p:cNvGrpSpPr/>
                <p:nvPr/>
              </p:nvGrpSpPr>
              <p:grpSpPr>
                <a:xfrm rot="2274481">
                  <a:off x="99301" y="372380"/>
                  <a:ext cx="303530" cy="179070"/>
                  <a:chOff x="0" y="0"/>
                  <a:chExt cx="303530" cy="179070"/>
                </a:xfrm>
              </p:grpSpPr>
              <p:cxnSp>
                <p:nvCxnSpPr>
                  <p:cNvPr id="74" name="Gerade Verbindung 73"/>
                  <p:cNvCxnSpPr/>
                  <p:nvPr/>
                </p:nvCxnSpPr>
                <p:spPr>
                  <a:xfrm>
                    <a:off x="0" y="91026"/>
                    <a:ext cx="30353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5" name="Rechteck 74"/>
                  <p:cNvSpPr/>
                  <p:nvPr/>
                </p:nvSpPr>
                <p:spPr>
                  <a:xfrm>
                    <a:off x="62064" y="0"/>
                    <a:ext cx="179070" cy="17907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57" name="Gruppieren 56"/>
              <p:cNvGrpSpPr/>
              <p:nvPr/>
            </p:nvGrpSpPr>
            <p:grpSpPr>
              <a:xfrm rot="10800000">
                <a:off x="1050938" y="0"/>
                <a:ext cx="758191" cy="605155"/>
                <a:chOff x="0" y="0"/>
                <a:chExt cx="758495" cy="605404"/>
              </a:xfrm>
            </p:grpSpPr>
            <p:grpSp>
              <p:nvGrpSpPr>
                <p:cNvPr id="58" name="Gruppieren 57"/>
                <p:cNvGrpSpPr/>
                <p:nvPr/>
              </p:nvGrpSpPr>
              <p:grpSpPr>
                <a:xfrm rot="293524">
                  <a:off x="0" y="0"/>
                  <a:ext cx="303530" cy="179070"/>
                  <a:chOff x="0" y="0"/>
                  <a:chExt cx="303530" cy="179070"/>
                </a:xfrm>
              </p:grpSpPr>
              <p:cxnSp>
                <p:nvCxnSpPr>
                  <p:cNvPr id="68" name="Gerade Verbindung 67"/>
                  <p:cNvCxnSpPr/>
                  <p:nvPr/>
                </p:nvCxnSpPr>
                <p:spPr>
                  <a:xfrm>
                    <a:off x="0" y="91026"/>
                    <a:ext cx="30353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" name="Rechteck 68"/>
                  <p:cNvSpPr/>
                  <p:nvPr/>
                </p:nvSpPr>
                <p:spPr>
                  <a:xfrm>
                    <a:off x="62064" y="0"/>
                    <a:ext cx="179070" cy="17907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59" name="Gruppieren 58"/>
                <p:cNvGrpSpPr/>
                <p:nvPr/>
              </p:nvGrpSpPr>
              <p:grpSpPr>
                <a:xfrm rot="20652124">
                  <a:off x="364105" y="37238"/>
                  <a:ext cx="303530" cy="179070"/>
                  <a:chOff x="0" y="0"/>
                  <a:chExt cx="303530" cy="179070"/>
                </a:xfrm>
              </p:grpSpPr>
              <p:cxnSp>
                <p:nvCxnSpPr>
                  <p:cNvPr id="66" name="Gerade Verbindung 65"/>
                  <p:cNvCxnSpPr/>
                  <p:nvPr/>
                </p:nvCxnSpPr>
                <p:spPr>
                  <a:xfrm>
                    <a:off x="0" y="91026"/>
                    <a:ext cx="30353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7" name="Rechteck 66"/>
                  <p:cNvSpPr/>
                  <p:nvPr/>
                </p:nvSpPr>
                <p:spPr>
                  <a:xfrm>
                    <a:off x="62064" y="0"/>
                    <a:ext cx="179070" cy="17907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60" name="Gruppieren 59"/>
                <p:cNvGrpSpPr/>
                <p:nvPr/>
              </p:nvGrpSpPr>
              <p:grpSpPr>
                <a:xfrm rot="4097522">
                  <a:off x="517195" y="364104"/>
                  <a:ext cx="303530" cy="179070"/>
                  <a:chOff x="0" y="0"/>
                  <a:chExt cx="303530" cy="179070"/>
                </a:xfrm>
              </p:grpSpPr>
              <p:cxnSp>
                <p:nvCxnSpPr>
                  <p:cNvPr id="64" name="Gerade Verbindung 63"/>
                  <p:cNvCxnSpPr/>
                  <p:nvPr/>
                </p:nvCxnSpPr>
                <p:spPr>
                  <a:xfrm>
                    <a:off x="0" y="91026"/>
                    <a:ext cx="30353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5" name="Rechteck 64"/>
                  <p:cNvSpPr/>
                  <p:nvPr/>
                </p:nvSpPr>
                <p:spPr>
                  <a:xfrm>
                    <a:off x="62064" y="0"/>
                    <a:ext cx="179070" cy="17907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61" name="Gruppieren 60"/>
                <p:cNvGrpSpPr/>
                <p:nvPr/>
              </p:nvGrpSpPr>
              <p:grpSpPr>
                <a:xfrm rot="2274481">
                  <a:off x="99301" y="372380"/>
                  <a:ext cx="303530" cy="179070"/>
                  <a:chOff x="0" y="0"/>
                  <a:chExt cx="303530" cy="179070"/>
                </a:xfrm>
              </p:grpSpPr>
              <p:cxnSp>
                <p:nvCxnSpPr>
                  <p:cNvPr id="62" name="Gerade Verbindung 61"/>
                  <p:cNvCxnSpPr/>
                  <p:nvPr/>
                </p:nvCxnSpPr>
                <p:spPr>
                  <a:xfrm>
                    <a:off x="0" y="91026"/>
                    <a:ext cx="30353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Rechteck 62"/>
                  <p:cNvSpPr/>
                  <p:nvPr/>
                </p:nvSpPr>
                <p:spPr>
                  <a:xfrm>
                    <a:off x="62064" y="0"/>
                    <a:ext cx="179070" cy="17907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</p:grpSp>
          </p:grpSp>
        </p:grpSp>
      </p:grpSp>
      <p:pic>
        <p:nvPicPr>
          <p:cNvPr id="148" name="Grafik 14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81630"/>
            <a:ext cx="650875" cy="547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rafik 14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237" y="4581128"/>
            <a:ext cx="650875" cy="5473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" name="Gerade Verbindung mit Pfeil 149"/>
          <p:cNvCxnSpPr/>
          <p:nvPr/>
        </p:nvCxnSpPr>
        <p:spPr>
          <a:xfrm>
            <a:off x="5646943" y="2852384"/>
            <a:ext cx="0" cy="7410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Gerade Verbindung mit Pfeil 150"/>
          <p:cNvCxnSpPr/>
          <p:nvPr/>
        </p:nvCxnSpPr>
        <p:spPr>
          <a:xfrm>
            <a:off x="5711150" y="4484290"/>
            <a:ext cx="0" cy="7410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611560" y="2553866"/>
            <a:ext cx="25922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FF0000"/>
                </a:solidFill>
              </a:rPr>
              <a:t>Ausschnitt aus einem Stärke-Teilchen</a:t>
            </a:r>
          </a:p>
          <a:p>
            <a:endParaRPr lang="de-DE" sz="3200" dirty="0" smtClean="0">
              <a:solidFill>
                <a:srgbClr val="FF0000"/>
              </a:solidFill>
            </a:endParaRPr>
          </a:p>
          <a:p>
            <a:endParaRPr lang="de-DE" sz="3200" dirty="0">
              <a:solidFill>
                <a:srgbClr val="FF0000"/>
              </a:solidFill>
            </a:endParaRPr>
          </a:p>
          <a:p>
            <a:r>
              <a:rPr lang="de-DE" sz="3200" dirty="0" smtClean="0">
                <a:solidFill>
                  <a:srgbClr val="FF0000"/>
                </a:solidFill>
              </a:rPr>
              <a:t>Traubenzucker-Teilchen</a:t>
            </a:r>
            <a:endParaRPr lang="de-DE" sz="3200" dirty="0">
              <a:solidFill>
                <a:srgbClr val="FF0000"/>
              </a:solidFill>
            </a:endParaRPr>
          </a:p>
        </p:txBody>
      </p:sp>
      <p:cxnSp>
        <p:nvCxnSpPr>
          <p:cNvPr id="6" name="Gerade Verbindung 5"/>
          <p:cNvCxnSpPr/>
          <p:nvPr/>
        </p:nvCxnSpPr>
        <p:spPr>
          <a:xfrm flipV="1">
            <a:off x="2910948" y="2622857"/>
            <a:ext cx="1067977" cy="60144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Gerade Verbindung 151"/>
          <p:cNvCxnSpPr/>
          <p:nvPr/>
        </p:nvCxnSpPr>
        <p:spPr>
          <a:xfrm>
            <a:off x="2699792" y="5616479"/>
            <a:ext cx="817722" cy="30095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29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>
            <a:normAutofit/>
          </a:bodyPr>
          <a:lstStyle/>
          <a:p>
            <a:r>
              <a:rPr lang="de-DE" altLang="de-DE" sz="4800" b="1" dirty="0" smtClean="0"/>
              <a:t>Teilchenmodell anwenden</a:t>
            </a:r>
            <a:endParaRPr lang="de-DE" sz="4800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Gasaustausch in Lunge und Muskel</a:t>
            </a:r>
            <a:endParaRPr lang="de-DE" sz="3600" dirty="0"/>
          </a:p>
        </p:txBody>
      </p:sp>
      <p:grpSp>
        <p:nvGrpSpPr>
          <p:cNvPr id="80" name="Gruppieren 79"/>
          <p:cNvGrpSpPr/>
          <p:nvPr/>
        </p:nvGrpSpPr>
        <p:grpSpPr>
          <a:xfrm>
            <a:off x="2416820" y="2740358"/>
            <a:ext cx="3950971" cy="2558415"/>
            <a:chOff x="0" y="0"/>
            <a:chExt cx="3951182" cy="2558521"/>
          </a:xfrm>
        </p:grpSpPr>
        <p:grpSp>
          <p:nvGrpSpPr>
            <p:cNvPr id="81" name="Gruppieren 80"/>
            <p:cNvGrpSpPr/>
            <p:nvPr/>
          </p:nvGrpSpPr>
          <p:grpSpPr>
            <a:xfrm>
              <a:off x="0" y="0"/>
              <a:ext cx="2859193" cy="2537036"/>
              <a:chOff x="0" y="0"/>
              <a:chExt cx="2859193" cy="2537036"/>
            </a:xfrm>
          </p:grpSpPr>
          <p:sp>
            <p:nvSpPr>
              <p:cNvPr id="147" name="Freeform 178"/>
              <p:cNvSpPr>
                <a:spLocks/>
              </p:cNvSpPr>
              <p:nvPr/>
            </p:nvSpPr>
            <p:spPr bwMode="auto">
              <a:xfrm>
                <a:off x="0" y="8466"/>
                <a:ext cx="977265" cy="2528570"/>
              </a:xfrm>
              <a:custGeom>
                <a:avLst/>
                <a:gdLst>
                  <a:gd name="T0" fmla="*/ 332 w 1985"/>
                  <a:gd name="T1" fmla="*/ 3982 h 3982"/>
                  <a:gd name="T2" fmla="*/ 275 w 1985"/>
                  <a:gd name="T3" fmla="*/ 2172 h 3982"/>
                  <a:gd name="T4" fmla="*/ 1985 w 1985"/>
                  <a:gd name="T5" fmla="*/ 0 h 3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5" h="3982">
                    <a:moveTo>
                      <a:pt x="332" y="3982"/>
                    </a:moveTo>
                    <a:cubicBezTo>
                      <a:pt x="166" y="3409"/>
                      <a:pt x="0" y="2836"/>
                      <a:pt x="275" y="2172"/>
                    </a:cubicBezTo>
                    <a:cubicBezTo>
                      <a:pt x="550" y="1508"/>
                      <a:pt x="1267" y="754"/>
                      <a:pt x="1985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148" name="Freeform 179"/>
              <p:cNvSpPr>
                <a:spLocks/>
              </p:cNvSpPr>
              <p:nvPr/>
            </p:nvSpPr>
            <p:spPr bwMode="auto">
              <a:xfrm>
                <a:off x="1625600" y="8466"/>
                <a:ext cx="977265" cy="2528570"/>
              </a:xfrm>
              <a:custGeom>
                <a:avLst/>
                <a:gdLst>
                  <a:gd name="T0" fmla="*/ 332 w 1985"/>
                  <a:gd name="T1" fmla="*/ 3982 h 3982"/>
                  <a:gd name="T2" fmla="*/ 275 w 1985"/>
                  <a:gd name="T3" fmla="*/ 2172 h 3982"/>
                  <a:gd name="T4" fmla="*/ 1985 w 1985"/>
                  <a:gd name="T5" fmla="*/ 0 h 3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5" h="3982">
                    <a:moveTo>
                      <a:pt x="332" y="3982"/>
                    </a:moveTo>
                    <a:cubicBezTo>
                      <a:pt x="166" y="3409"/>
                      <a:pt x="0" y="2836"/>
                      <a:pt x="275" y="2172"/>
                    </a:cubicBezTo>
                    <a:cubicBezTo>
                      <a:pt x="550" y="1508"/>
                      <a:pt x="1267" y="754"/>
                      <a:pt x="1985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149" name="Freeform 180"/>
              <p:cNvSpPr>
                <a:spLocks/>
              </p:cNvSpPr>
              <p:nvPr/>
            </p:nvSpPr>
            <p:spPr bwMode="auto">
              <a:xfrm>
                <a:off x="1845733" y="0"/>
                <a:ext cx="1013460" cy="2528570"/>
              </a:xfrm>
              <a:custGeom>
                <a:avLst/>
                <a:gdLst>
                  <a:gd name="T0" fmla="*/ 332 w 1985"/>
                  <a:gd name="T1" fmla="*/ 3982 h 3982"/>
                  <a:gd name="T2" fmla="*/ 275 w 1985"/>
                  <a:gd name="T3" fmla="*/ 2172 h 3982"/>
                  <a:gd name="T4" fmla="*/ 1985 w 1985"/>
                  <a:gd name="T5" fmla="*/ 0 h 3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5" h="3982">
                    <a:moveTo>
                      <a:pt x="332" y="3982"/>
                    </a:moveTo>
                    <a:cubicBezTo>
                      <a:pt x="166" y="3409"/>
                      <a:pt x="0" y="2836"/>
                      <a:pt x="275" y="2172"/>
                    </a:cubicBezTo>
                    <a:cubicBezTo>
                      <a:pt x="550" y="1508"/>
                      <a:pt x="1267" y="754"/>
                      <a:pt x="1985" y="0"/>
                    </a:cubicBezTo>
                  </a:path>
                </a:pathLst>
              </a:custGeom>
              <a:noFill/>
              <a:ln w="762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</p:grpSp>
        <p:grpSp>
          <p:nvGrpSpPr>
            <p:cNvPr id="82" name="Gruppieren 81"/>
            <p:cNvGrpSpPr/>
            <p:nvPr/>
          </p:nvGrpSpPr>
          <p:grpSpPr>
            <a:xfrm>
              <a:off x="270933" y="42333"/>
              <a:ext cx="3680249" cy="2516188"/>
              <a:chOff x="0" y="0"/>
              <a:chExt cx="3680249" cy="2516188"/>
            </a:xfrm>
          </p:grpSpPr>
          <p:grpSp>
            <p:nvGrpSpPr>
              <p:cNvPr id="83" name="Group 587"/>
              <p:cNvGrpSpPr>
                <a:grpSpLocks/>
              </p:cNvGrpSpPr>
              <p:nvPr/>
            </p:nvGrpSpPr>
            <p:grpSpPr bwMode="auto">
              <a:xfrm>
                <a:off x="2644352" y="1430867"/>
                <a:ext cx="364490" cy="655955"/>
                <a:chOff x="7360" y="2747"/>
                <a:chExt cx="574" cy="1033"/>
              </a:xfrm>
            </p:grpSpPr>
            <p:sp>
              <p:nvSpPr>
                <p:cNvPr id="143" name="Oval 182"/>
                <p:cNvSpPr>
                  <a:spLocks noChangeArrowheads="1"/>
                </p:cNvSpPr>
                <p:nvPr/>
              </p:nvSpPr>
              <p:spPr bwMode="auto">
                <a:xfrm>
                  <a:off x="7360" y="2747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44" name="Oval 183"/>
                <p:cNvSpPr>
                  <a:spLocks noChangeArrowheads="1"/>
                </p:cNvSpPr>
                <p:nvPr/>
              </p:nvSpPr>
              <p:spPr bwMode="auto">
                <a:xfrm>
                  <a:off x="7651" y="2768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45" name="Oval 184"/>
                <p:cNvSpPr>
                  <a:spLocks noChangeArrowheads="1"/>
                </p:cNvSpPr>
                <p:nvPr/>
              </p:nvSpPr>
              <p:spPr bwMode="auto">
                <a:xfrm>
                  <a:off x="7402" y="3497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46" name="Oval 185"/>
                <p:cNvSpPr>
                  <a:spLocks noChangeArrowheads="1"/>
                </p:cNvSpPr>
                <p:nvPr/>
              </p:nvSpPr>
              <p:spPr bwMode="auto">
                <a:xfrm>
                  <a:off x="7630" y="3300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84" name="Gruppieren 83"/>
              <p:cNvGrpSpPr/>
              <p:nvPr/>
            </p:nvGrpSpPr>
            <p:grpSpPr>
              <a:xfrm>
                <a:off x="2119419" y="1422400"/>
                <a:ext cx="289771" cy="315172"/>
                <a:chOff x="0" y="0"/>
                <a:chExt cx="289771" cy="315172"/>
              </a:xfrm>
            </p:grpSpPr>
            <p:sp>
              <p:nvSpPr>
                <p:cNvPr id="141" name="Oval 18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79705" cy="17970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42" name="Oval 187"/>
                <p:cNvSpPr>
                  <a:spLocks noChangeArrowheads="1"/>
                </p:cNvSpPr>
                <p:nvPr/>
              </p:nvSpPr>
              <p:spPr bwMode="auto">
                <a:xfrm>
                  <a:off x="110066" y="135467"/>
                  <a:ext cx="179705" cy="17970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85" name="Group 188"/>
              <p:cNvGrpSpPr>
                <a:grpSpLocks/>
              </p:cNvGrpSpPr>
              <p:nvPr/>
            </p:nvGrpSpPr>
            <p:grpSpPr bwMode="auto">
              <a:xfrm>
                <a:off x="3364019" y="651933"/>
                <a:ext cx="316230" cy="304800"/>
                <a:chOff x="7308" y="4887"/>
                <a:chExt cx="498" cy="480"/>
              </a:xfrm>
            </p:grpSpPr>
            <p:sp>
              <p:nvSpPr>
                <p:cNvPr id="139" name="Oval 189"/>
                <p:cNvSpPr>
                  <a:spLocks noChangeArrowheads="1"/>
                </p:cNvSpPr>
                <p:nvPr/>
              </p:nvSpPr>
              <p:spPr bwMode="auto">
                <a:xfrm>
                  <a:off x="7308" y="5084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40" name="Oval 190"/>
                <p:cNvSpPr>
                  <a:spLocks noChangeArrowheads="1"/>
                </p:cNvSpPr>
                <p:nvPr/>
              </p:nvSpPr>
              <p:spPr bwMode="auto">
                <a:xfrm>
                  <a:off x="7523" y="4887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86" name="Gruppieren 85"/>
              <p:cNvGrpSpPr/>
              <p:nvPr/>
            </p:nvGrpSpPr>
            <p:grpSpPr>
              <a:xfrm>
                <a:off x="1501352" y="855133"/>
                <a:ext cx="340572" cy="255905"/>
                <a:chOff x="0" y="0"/>
                <a:chExt cx="340572" cy="255905"/>
              </a:xfrm>
            </p:grpSpPr>
            <p:sp>
              <p:nvSpPr>
                <p:cNvPr id="137" name="Oval 19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79705" cy="17970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38" name="Oval 192"/>
                <p:cNvSpPr>
                  <a:spLocks noChangeArrowheads="1"/>
                </p:cNvSpPr>
                <p:nvPr/>
              </p:nvSpPr>
              <p:spPr bwMode="auto">
                <a:xfrm>
                  <a:off x="160867" y="76200"/>
                  <a:ext cx="179705" cy="17970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87" name="Group 580"/>
              <p:cNvGrpSpPr>
                <a:grpSpLocks/>
              </p:cNvGrpSpPr>
              <p:nvPr/>
            </p:nvGrpSpPr>
            <p:grpSpPr bwMode="auto">
              <a:xfrm>
                <a:off x="451485" y="389467"/>
                <a:ext cx="316230" cy="296545"/>
                <a:chOff x="4013" y="2520"/>
                <a:chExt cx="498" cy="467"/>
              </a:xfrm>
            </p:grpSpPr>
            <p:sp>
              <p:nvSpPr>
                <p:cNvPr id="135" name="Oval 193"/>
                <p:cNvSpPr>
                  <a:spLocks noChangeArrowheads="1"/>
                </p:cNvSpPr>
                <p:nvPr/>
              </p:nvSpPr>
              <p:spPr bwMode="auto">
                <a:xfrm>
                  <a:off x="4013" y="2704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36" name="Oval 194"/>
                <p:cNvSpPr>
                  <a:spLocks noChangeArrowheads="1"/>
                </p:cNvSpPr>
                <p:nvPr/>
              </p:nvSpPr>
              <p:spPr bwMode="auto">
                <a:xfrm>
                  <a:off x="4228" y="2520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88" name="Group 195"/>
              <p:cNvGrpSpPr>
                <a:grpSpLocks/>
              </p:cNvGrpSpPr>
              <p:nvPr/>
            </p:nvGrpSpPr>
            <p:grpSpPr bwMode="auto">
              <a:xfrm>
                <a:off x="45085" y="2142067"/>
                <a:ext cx="535940" cy="207010"/>
                <a:chOff x="8589" y="4420"/>
                <a:chExt cx="844" cy="326"/>
              </a:xfrm>
            </p:grpSpPr>
            <p:sp>
              <p:nvSpPr>
                <p:cNvPr id="132" name="Oval 196"/>
                <p:cNvSpPr>
                  <a:spLocks noChangeArrowheads="1"/>
                </p:cNvSpPr>
                <p:nvPr/>
              </p:nvSpPr>
              <p:spPr bwMode="auto">
                <a:xfrm>
                  <a:off x="8589" y="4463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33" name="Oval 197"/>
                <p:cNvSpPr>
                  <a:spLocks noChangeArrowheads="1"/>
                </p:cNvSpPr>
                <p:nvPr/>
              </p:nvSpPr>
              <p:spPr bwMode="auto">
                <a:xfrm>
                  <a:off x="9150" y="4420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34" name="Oval 198"/>
                <p:cNvSpPr>
                  <a:spLocks noChangeArrowheads="1"/>
                </p:cNvSpPr>
                <p:nvPr/>
              </p:nvSpPr>
              <p:spPr bwMode="auto">
                <a:xfrm>
                  <a:off x="8859" y="4424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89" name="Group 199"/>
              <p:cNvGrpSpPr>
                <a:grpSpLocks/>
              </p:cNvGrpSpPr>
              <p:nvPr/>
            </p:nvGrpSpPr>
            <p:grpSpPr bwMode="auto">
              <a:xfrm rot="-2863579">
                <a:off x="688552" y="1879600"/>
                <a:ext cx="535940" cy="207010"/>
                <a:chOff x="8589" y="4420"/>
                <a:chExt cx="844" cy="326"/>
              </a:xfrm>
            </p:grpSpPr>
            <p:sp>
              <p:nvSpPr>
                <p:cNvPr id="129" name="Oval 200"/>
                <p:cNvSpPr>
                  <a:spLocks noChangeArrowheads="1"/>
                </p:cNvSpPr>
                <p:nvPr/>
              </p:nvSpPr>
              <p:spPr bwMode="auto">
                <a:xfrm>
                  <a:off x="8589" y="4463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30" name="Oval 201"/>
                <p:cNvSpPr>
                  <a:spLocks noChangeArrowheads="1"/>
                </p:cNvSpPr>
                <p:nvPr/>
              </p:nvSpPr>
              <p:spPr bwMode="auto">
                <a:xfrm>
                  <a:off x="9150" y="4420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31" name="Oval 202"/>
                <p:cNvSpPr>
                  <a:spLocks noChangeArrowheads="1"/>
                </p:cNvSpPr>
                <p:nvPr/>
              </p:nvSpPr>
              <p:spPr bwMode="auto">
                <a:xfrm>
                  <a:off x="8859" y="4424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90" name="Group 203"/>
              <p:cNvGrpSpPr>
                <a:grpSpLocks/>
              </p:cNvGrpSpPr>
              <p:nvPr/>
            </p:nvGrpSpPr>
            <p:grpSpPr bwMode="auto">
              <a:xfrm rot="7799214">
                <a:off x="231352" y="1557867"/>
                <a:ext cx="535940" cy="207010"/>
                <a:chOff x="8589" y="4420"/>
                <a:chExt cx="844" cy="326"/>
              </a:xfrm>
            </p:grpSpPr>
            <p:sp>
              <p:nvSpPr>
                <p:cNvPr id="126" name="Oval 204"/>
                <p:cNvSpPr>
                  <a:spLocks noChangeArrowheads="1"/>
                </p:cNvSpPr>
                <p:nvPr/>
              </p:nvSpPr>
              <p:spPr bwMode="auto">
                <a:xfrm>
                  <a:off x="8589" y="4463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27" name="Oval 205"/>
                <p:cNvSpPr>
                  <a:spLocks noChangeArrowheads="1"/>
                </p:cNvSpPr>
                <p:nvPr/>
              </p:nvSpPr>
              <p:spPr bwMode="auto">
                <a:xfrm>
                  <a:off x="9150" y="4420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28" name="Oval 206"/>
                <p:cNvSpPr>
                  <a:spLocks noChangeArrowheads="1"/>
                </p:cNvSpPr>
                <p:nvPr/>
              </p:nvSpPr>
              <p:spPr bwMode="auto">
                <a:xfrm>
                  <a:off x="8859" y="4424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91" name="Group 207"/>
              <p:cNvGrpSpPr>
                <a:grpSpLocks/>
              </p:cNvGrpSpPr>
              <p:nvPr/>
            </p:nvGrpSpPr>
            <p:grpSpPr bwMode="auto">
              <a:xfrm rot="4434551">
                <a:off x="586952" y="1032934"/>
                <a:ext cx="535940" cy="207010"/>
                <a:chOff x="8589" y="4420"/>
                <a:chExt cx="844" cy="326"/>
              </a:xfrm>
            </p:grpSpPr>
            <p:sp>
              <p:nvSpPr>
                <p:cNvPr id="123" name="Oval 208"/>
                <p:cNvSpPr>
                  <a:spLocks noChangeArrowheads="1"/>
                </p:cNvSpPr>
                <p:nvPr/>
              </p:nvSpPr>
              <p:spPr bwMode="auto">
                <a:xfrm>
                  <a:off x="8589" y="4463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24" name="Oval 209"/>
                <p:cNvSpPr>
                  <a:spLocks noChangeArrowheads="1"/>
                </p:cNvSpPr>
                <p:nvPr/>
              </p:nvSpPr>
              <p:spPr bwMode="auto">
                <a:xfrm>
                  <a:off x="9150" y="4420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25" name="Oval 210"/>
                <p:cNvSpPr>
                  <a:spLocks noChangeArrowheads="1"/>
                </p:cNvSpPr>
                <p:nvPr/>
              </p:nvSpPr>
              <p:spPr bwMode="auto">
                <a:xfrm>
                  <a:off x="8859" y="4424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92" name="Group 211"/>
              <p:cNvGrpSpPr>
                <a:grpSpLocks/>
              </p:cNvGrpSpPr>
              <p:nvPr/>
            </p:nvGrpSpPr>
            <p:grpSpPr bwMode="auto">
              <a:xfrm>
                <a:off x="1713019" y="440267"/>
                <a:ext cx="535940" cy="207010"/>
                <a:chOff x="8589" y="4420"/>
                <a:chExt cx="844" cy="326"/>
              </a:xfrm>
            </p:grpSpPr>
            <p:sp>
              <p:nvSpPr>
                <p:cNvPr id="120" name="Oval 212"/>
                <p:cNvSpPr>
                  <a:spLocks noChangeArrowheads="1"/>
                </p:cNvSpPr>
                <p:nvPr/>
              </p:nvSpPr>
              <p:spPr bwMode="auto">
                <a:xfrm>
                  <a:off x="8589" y="4463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21" name="Oval 213"/>
                <p:cNvSpPr>
                  <a:spLocks noChangeArrowheads="1"/>
                </p:cNvSpPr>
                <p:nvPr/>
              </p:nvSpPr>
              <p:spPr bwMode="auto">
                <a:xfrm>
                  <a:off x="9150" y="4420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22" name="Oval 214"/>
                <p:cNvSpPr>
                  <a:spLocks noChangeArrowheads="1"/>
                </p:cNvSpPr>
                <p:nvPr/>
              </p:nvSpPr>
              <p:spPr bwMode="auto">
                <a:xfrm>
                  <a:off x="8859" y="4424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93" name="Group 215"/>
              <p:cNvGrpSpPr>
                <a:grpSpLocks/>
              </p:cNvGrpSpPr>
              <p:nvPr/>
            </p:nvGrpSpPr>
            <p:grpSpPr bwMode="auto">
              <a:xfrm>
                <a:off x="1992419" y="2209800"/>
                <a:ext cx="535940" cy="207010"/>
                <a:chOff x="8589" y="4420"/>
                <a:chExt cx="844" cy="326"/>
              </a:xfrm>
            </p:grpSpPr>
            <p:sp>
              <p:nvSpPr>
                <p:cNvPr id="117" name="Oval 216"/>
                <p:cNvSpPr>
                  <a:spLocks noChangeArrowheads="1"/>
                </p:cNvSpPr>
                <p:nvPr/>
              </p:nvSpPr>
              <p:spPr bwMode="auto">
                <a:xfrm>
                  <a:off x="8589" y="4463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18" name="Oval 217"/>
                <p:cNvSpPr>
                  <a:spLocks noChangeArrowheads="1"/>
                </p:cNvSpPr>
                <p:nvPr/>
              </p:nvSpPr>
              <p:spPr bwMode="auto">
                <a:xfrm>
                  <a:off x="9150" y="4420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19" name="Oval 218"/>
                <p:cNvSpPr>
                  <a:spLocks noChangeArrowheads="1"/>
                </p:cNvSpPr>
                <p:nvPr/>
              </p:nvSpPr>
              <p:spPr bwMode="auto">
                <a:xfrm>
                  <a:off x="8859" y="4424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94" name="Group 219"/>
              <p:cNvGrpSpPr>
                <a:grpSpLocks/>
              </p:cNvGrpSpPr>
              <p:nvPr/>
            </p:nvGrpSpPr>
            <p:grpSpPr bwMode="auto">
              <a:xfrm rot="-1066279">
                <a:off x="2254885" y="795867"/>
                <a:ext cx="535940" cy="207010"/>
                <a:chOff x="8589" y="4420"/>
                <a:chExt cx="844" cy="326"/>
              </a:xfrm>
            </p:grpSpPr>
            <p:sp>
              <p:nvSpPr>
                <p:cNvPr id="114" name="Oval 220"/>
                <p:cNvSpPr>
                  <a:spLocks noChangeArrowheads="1"/>
                </p:cNvSpPr>
                <p:nvPr/>
              </p:nvSpPr>
              <p:spPr bwMode="auto">
                <a:xfrm>
                  <a:off x="8589" y="4463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15" name="Oval 221"/>
                <p:cNvSpPr>
                  <a:spLocks noChangeArrowheads="1"/>
                </p:cNvSpPr>
                <p:nvPr/>
              </p:nvSpPr>
              <p:spPr bwMode="auto">
                <a:xfrm>
                  <a:off x="9150" y="4420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16" name="Oval 222"/>
                <p:cNvSpPr>
                  <a:spLocks noChangeArrowheads="1"/>
                </p:cNvSpPr>
                <p:nvPr/>
              </p:nvSpPr>
              <p:spPr bwMode="auto">
                <a:xfrm>
                  <a:off x="8859" y="4424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95" name="Group 223"/>
              <p:cNvGrpSpPr>
                <a:grpSpLocks/>
              </p:cNvGrpSpPr>
              <p:nvPr/>
            </p:nvGrpSpPr>
            <p:grpSpPr bwMode="auto">
              <a:xfrm rot="3096078">
                <a:off x="-5715" y="1270000"/>
                <a:ext cx="316230" cy="304800"/>
                <a:chOff x="7308" y="4887"/>
                <a:chExt cx="498" cy="480"/>
              </a:xfrm>
            </p:grpSpPr>
            <p:sp>
              <p:nvSpPr>
                <p:cNvPr id="112" name="Oval 224"/>
                <p:cNvSpPr>
                  <a:spLocks noChangeArrowheads="1"/>
                </p:cNvSpPr>
                <p:nvPr/>
              </p:nvSpPr>
              <p:spPr bwMode="auto">
                <a:xfrm>
                  <a:off x="7308" y="5084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13" name="Oval 225"/>
                <p:cNvSpPr>
                  <a:spLocks noChangeArrowheads="1"/>
                </p:cNvSpPr>
                <p:nvPr/>
              </p:nvSpPr>
              <p:spPr bwMode="auto">
                <a:xfrm>
                  <a:off x="7523" y="4887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96" name="Group 581"/>
              <p:cNvGrpSpPr>
                <a:grpSpLocks/>
              </p:cNvGrpSpPr>
              <p:nvPr/>
            </p:nvGrpSpPr>
            <p:grpSpPr bwMode="auto">
              <a:xfrm rot="15279546">
                <a:off x="1166919" y="300567"/>
                <a:ext cx="316230" cy="296545"/>
                <a:chOff x="4013" y="2520"/>
                <a:chExt cx="498" cy="467"/>
              </a:xfrm>
            </p:grpSpPr>
            <p:sp>
              <p:nvSpPr>
                <p:cNvPr id="110" name="Oval 582"/>
                <p:cNvSpPr>
                  <a:spLocks noChangeArrowheads="1"/>
                </p:cNvSpPr>
                <p:nvPr/>
              </p:nvSpPr>
              <p:spPr bwMode="auto">
                <a:xfrm>
                  <a:off x="4013" y="2704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11" name="Oval 583"/>
                <p:cNvSpPr>
                  <a:spLocks noChangeArrowheads="1"/>
                </p:cNvSpPr>
                <p:nvPr/>
              </p:nvSpPr>
              <p:spPr bwMode="auto">
                <a:xfrm>
                  <a:off x="4228" y="2520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97" name="Group 584"/>
              <p:cNvGrpSpPr>
                <a:grpSpLocks/>
              </p:cNvGrpSpPr>
              <p:nvPr/>
            </p:nvGrpSpPr>
            <p:grpSpPr bwMode="auto">
              <a:xfrm rot="920454">
                <a:off x="722419" y="0"/>
                <a:ext cx="316230" cy="296545"/>
                <a:chOff x="4013" y="2520"/>
                <a:chExt cx="498" cy="467"/>
              </a:xfrm>
            </p:grpSpPr>
            <p:sp>
              <p:nvSpPr>
                <p:cNvPr id="108" name="Oval 585"/>
                <p:cNvSpPr>
                  <a:spLocks noChangeArrowheads="1"/>
                </p:cNvSpPr>
                <p:nvPr/>
              </p:nvSpPr>
              <p:spPr bwMode="auto">
                <a:xfrm>
                  <a:off x="4013" y="2704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9" name="Oval 586"/>
                <p:cNvSpPr>
                  <a:spLocks noChangeArrowheads="1"/>
                </p:cNvSpPr>
                <p:nvPr/>
              </p:nvSpPr>
              <p:spPr bwMode="auto">
                <a:xfrm>
                  <a:off x="4228" y="2520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98" name="Group 588"/>
              <p:cNvGrpSpPr>
                <a:grpSpLocks/>
              </p:cNvGrpSpPr>
              <p:nvPr/>
            </p:nvGrpSpPr>
            <p:grpSpPr bwMode="auto">
              <a:xfrm rot="12553247">
                <a:off x="2839085" y="431800"/>
                <a:ext cx="535940" cy="207010"/>
                <a:chOff x="8589" y="4420"/>
                <a:chExt cx="844" cy="326"/>
              </a:xfrm>
            </p:grpSpPr>
            <p:sp>
              <p:nvSpPr>
                <p:cNvPr id="105" name="Oval 589"/>
                <p:cNvSpPr>
                  <a:spLocks noChangeArrowheads="1"/>
                </p:cNvSpPr>
                <p:nvPr/>
              </p:nvSpPr>
              <p:spPr bwMode="auto">
                <a:xfrm>
                  <a:off x="8589" y="4463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6" name="Oval 590"/>
                <p:cNvSpPr>
                  <a:spLocks noChangeArrowheads="1"/>
                </p:cNvSpPr>
                <p:nvPr/>
              </p:nvSpPr>
              <p:spPr bwMode="auto">
                <a:xfrm>
                  <a:off x="9150" y="4420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7" name="Oval 591"/>
                <p:cNvSpPr>
                  <a:spLocks noChangeArrowheads="1"/>
                </p:cNvSpPr>
                <p:nvPr/>
              </p:nvSpPr>
              <p:spPr bwMode="auto">
                <a:xfrm>
                  <a:off x="8859" y="4424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99" name="Group 592"/>
              <p:cNvGrpSpPr>
                <a:grpSpLocks/>
              </p:cNvGrpSpPr>
              <p:nvPr/>
            </p:nvGrpSpPr>
            <p:grpSpPr bwMode="auto">
              <a:xfrm rot="3411180">
                <a:off x="1061085" y="2209800"/>
                <a:ext cx="316230" cy="296545"/>
                <a:chOff x="4013" y="2520"/>
                <a:chExt cx="498" cy="467"/>
              </a:xfrm>
            </p:grpSpPr>
            <p:sp>
              <p:nvSpPr>
                <p:cNvPr id="103" name="Oval 593"/>
                <p:cNvSpPr>
                  <a:spLocks noChangeArrowheads="1"/>
                </p:cNvSpPr>
                <p:nvPr/>
              </p:nvSpPr>
              <p:spPr bwMode="auto">
                <a:xfrm>
                  <a:off x="4013" y="2704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4" name="Oval 594"/>
                <p:cNvSpPr>
                  <a:spLocks noChangeArrowheads="1"/>
                </p:cNvSpPr>
                <p:nvPr/>
              </p:nvSpPr>
              <p:spPr bwMode="auto">
                <a:xfrm>
                  <a:off x="4228" y="2520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00" name="Group 595"/>
              <p:cNvGrpSpPr>
                <a:grpSpLocks/>
              </p:cNvGrpSpPr>
              <p:nvPr/>
            </p:nvGrpSpPr>
            <p:grpSpPr bwMode="auto">
              <a:xfrm rot="-2598919">
                <a:off x="2940685" y="2074333"/>
                <a:ext cx="316230" cy="304800"/>
                <a:chOff x="7308" y="4887"/>
                <a:chExt cx="498" cy="480"/>
              </a:xfrm>
            </p:grpSpPr>
            <p:sp>
              <p:nvSpPr>
                <p:cNvPr id="101" name="Oval 596"/>
                <p:cNvSpPr>
                  <a:spLocks noChangeArrowheads="1"/>
                </p:cNvSpPr>
                <p:nvPr/>
              </p:nvSpPr>
              <p:spPr bwMode="auto">
                <a:xfrm>
                  <a:off x="7308" y="5084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2" name="Oval 597"/>
                <p:cNvSpPr>
                  <a:spLocks noChangeArrowheads="1"/>
                </p:cNvSpPr>
                <p:nvPr/>
              </p:nvSpPr>
              <p:spPr bwMode="auto">
                <a:xfrm>
                  <a:off x="7523" y="4887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151" name="Rechteck 150"/>
          <p:cNvSpPr/>
          <p:nvPr/>
        </p:nvSpPr>
        <p:spPr>
          <a:xfrm>
            <a:off x="2149277" y="2740358"/>
            <a:ext cx="4438947" cy="254987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2" name="Textfeld 151"/>
          <p:cNvSpPr txBox="1"/>
          <p:nvPr/>
        </p:nvSpPr>
        <p:spPr>
          <a:xfrm>
            <a:off x="2149277" y="5373216"/>
            <a:ext cx="50150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Kapillare	    Luftraum des </a:t>
            </a:r>
          </a:p>
          <a:p>
            <a:r>
              <a:rPr lang="de-DE" sz="3200" dirty="0"/>
              <a:t>	</a:t>
            </a:r>
            <a:r>
              <a:rPr lang="de-DE" sz="3200" dirty="0" smtClean="0"/>
              <a:t>	 Lungenbläschens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68624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>
            <a:normAutofit/>
          </a:bodyPr>
          <a:lstStyle/>
          <a:p>
            <a:r>
              <a:rPr lang="de-DE" altLang="de-DE" sz="4800" b="1" dirty="0" smtClean="0"/>
              <a:t>Teilchenmodell anwenden</a:t>
            </a:r>
            <a:endParaRPr lang="de-DE" sz="4800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Gasaustausch in Lunge und Muskel</a:t>
            </a:r>
            <a:endParaRPr lang="de-DE" sz="3600" dirty="0"/>
          </a:p>
        </p:txBody>
      </p:sp>
      <p:cxnSp>
        <p:nvCxnSpPr>
          <p:cNvPr id="72" name="Gerade Verbindung mit Pfeil 71"/>
          <p:cNvCxnSpPr/>
          <p:nvPr/>
        </p:nvCxnSpPr>
        <p:spPr>
          <a:xfrm flipV="1">
            <a:off x="3649507" y="4730562"/>
            <a:ext cx="1152285" cy="6521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/>
          <p:nvPr/>
        </p:nvCxnSpPr>
        <p:spPr>
          <a:xfrm>
            <a:off x="4850468" y="3344078"/>
            <a:ext cx="666256" cy="858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/>
          <p:nvPr/>
        </p:nvCxnSpPr>
        <p:spPr>
          <a:xfrm flipH="1" flipV="1">
            <a:off x="3825410" y="4050545"/>
            <a:ext cx="1101030" cy="25837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uppieren 79"/>
          <p:cNvGrpSpPr/>
          <p:nvPr/>
        </p:nvGrpSpPr>
        <p:grpSpPr>
          <a:xfrm>
            <a:off x="2416820" y="2740358"/>
            <a:ext cx="3950971" cy="2558415"/>
            <a:chOff x="0" y="0"/>
            <a:chExt cx="3951182" cy="2558521"/>
          </a:xfrm>
        </p:grpSpPr>
        <p:grpSp>
          <p:nvGrpSpPr>
            <p:cNvPr id="81" name="Gruppieren 80"/>
            <p:cNvGrpSpPr/>
            <p:nvPr/>
          </p:nvGrpSpPr>
          <p:grpSpPr>
            <a:xfrm>
              <a:off x="0" y="0"/>
              <a:ext cx="2859193" cy="2537036"/>
              <a:chOff x="0" y="0"/>
              <a:chExt cx="2859193" cy="2537036"/>
            </a:xfrm>
          </p:grpSpPr>
          <p:sp>
            <p:nvSpPr>
              <p:cNvPr id="147" name="Freeform 178"/>
              <p:cNvSpPr>
                <a:spLocks/>
              </p:cNvSpPr>
              <p:nvPr/>
            </p:nvSpPr>
            <p:spPr bwMode="auto">
              <a:xfrm>
                <a:off x="0" y="8466"/>
                <a:ext cx="977265" cy="2528570"/>
              </a:xfrm>
              <a:custGeom>
                <a:avLst/>
                <a:gdLst>
                  <a:gd name="T0" fmla="*/ 332 w 1985"/>
                  <a:gd name="T1" fmla="*/ 3982 h 3982"/>
                  <a:gd name="T2" fmla="*/ 275 w 1985"/>
                  <a:gd name="T3" fmla="*/ 2172 h 3982"/>
                  <a:gd name="T4" fmla="*/ 1985 w 1985"/>
                  <a:gd name="T5" fmla="*/ 0 h 3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5" h="3982">
                    <a:moveTo>
                      <a:pt x="332" y="3982"/>
                    </a:moveTo>
                    <a:cubicBezTo>
                      <a:pt x="166" y="3409"/>
                      <a:pt x="0" y="2836"/>
                      <a:pt x="275" y="2172"/>
                    </a:cubicBezTo>
                    <a:cubicBezTo>
                      <a:pt x="550" y="1508"/>
                      <a:pt x="1267" y="754"/>
                      <a:pt x="1985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148" name="Freeform 179"/>
              <p:cNvSpPr>
                <a:spLocks/>
              </p:cNvSpPr>
              <p:nvPr/>
            </p:nvSpPr>
            <p:spPr bwMode="auto">
              <a:xfrm>
                <a:off x="1625600" y="8466"/>
                <a:ext cx="977265" cy="2528570"/>
              </a:xfrm>
              <a:custGeom>
                <a:avLst/>
                <a:gdLst>
                  <a:gd name="T0" fmla="*/ 332 w 1985"/>
                  <a:gd name="T1" fmla="*/ 3982 h 3982"/>
                  <a:gd name="T2" fmla="*/ 275 w 1985"/>
                  <a:gd name="T3" fmla="*/ 2172 h 3982"/>
                  <a:gd name="T4" fmla="*/ 1985 w 1985"/>
                  <a:gd name="T5" fmla="*/ 0 h 3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5" h="3982">
                    <a:moveTo>
                      <a:pt x="332" y="3982"/>
                    </a:moveTo>
                    <a:cubicBezTo>
                      <a:pt x="166" y="3409"/>
                      <a:pt x="0" y="2836"/>
                      <a:pt x="275" y="2172"/>
                    </a:cubicBezTo>
                    <a:cubicBezTo>
                      <a:pt x="550" y="1508"/>
                      <a:pt x="1267" y="754"/>
                      <a:pt x="1985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149" name="Freeform 180"/>
              <p:cNvSpPr>
                <a:spLocks/>
              </p:cNvSpPr>
              <p:nvPr/>
            </p:nvSpPr>
            <p:spPr bwMode="auto">
              <a:xfrm>
                <a:off x="1845733" y="0"/>
                <a:ext cx="1013460" cy="2528570"/>
              </a:xfrm>
              <a:custGeom>
                <a:avLst/>
                <a:gdLst>
                  <a:gd name="T0" fmla="*/ 332 w 1985"/>
                  <a:gd name="T1" fmla="*/ 3982 h 3982"/>
                  <a:gd name="T2" fmla="*/ 275 w 1985"/>
                  <a:gd name="T3" fmla="*/ 2172 h 3982"/>
                  <a:gd name="T4" fmla="*/ 1985 w 1985"/>
                  <a:gd name="T5" fmla="*/ 0 h 3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5" h="3982">
                    <a:moveTo>
                      <a:pt x="332" y="3982"/>
                    </a:moveTo>
                    <a:cubicBezTo>
                      <a:pt x="166" y="3409"/>
                      <a:pt x="0" y="2836"/>
                      <a:pt x="275" y="2172"/>
                    </a:cubicBezTo>
                    <a:cubicBezTo>
                      <a:pt x="550" y="1508"/>
                      <a:pt x="1267" y="754"/>
                      <a:pt x="1985" y="0"/>
                    </a:cubicBezTo>
                  </a:path>
                </a:pathLst>
              </a:custGeom>
              <a:noFill/>
              <a:ln w="762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</p:grpSp>
        <p:grpSp>
          <p:nvGrpSpPr>
            <p:cNvPr id="82" name="Gruppieren 81"/>
            <p:cNvGrpSpPr/>
            <p:nvPr/>
          </p:nvGrpSpPr>
          <p:grpSpPr>
            <a:xfrm>
              <a:off x="270933" y="42333"/>
              <a:ext cx="3680249" cy="2516188"/>
              <a:chOff x="0" y="0"/>
              <a:chExt cx="3680249" cy="2516188"/>
            </a:xfrm>
          </p:grpSpPr>
          <p:grpSp>
            <p:nvGrpSpPr>
              <p:cNvPr id="83" name="Group 587"/>
              <p:cNvGrpSpPr>
                <a:grpSpLocks/>
              </p:cNvGrpSpPr>
              <p:nvPr/>
            </p:nvGrpSpPr>
            <p:grpSpPr bwMode="auto">
              <a:xfrm>
                <a:off x="2644352" y="1430867"/>
                <a:ext cx="364490" cy="655955"/>
                <a:chOff x="7360" y="2747"/>
                <a:chExt cx="574" cy="1033"/>
              </a:xfrm>
            </p:grpSpPr>
            <p:sp>
              <p:nvSpPr>
                <p:cNvPr id="143" name="Oval 182"/>
                <p:cNvSpPr>
                  <a:spLocks noChangeArrowheads="1"/>
                </p:cNvSpPr>
                <p:nvPr/>
              </p:nvSpPr>
              <p:spPr bwMode="auto">
                <a:xfrm>
                  <a:off x="7360" y="2747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44" name="Oval 183"/>
                <p:cNvSpPr>
                  <a:spLocks noChangeArrowheads="1"/>
                </p:cNvSpPr>
                <p:nvPr/>
              </p:nvSpPr>
              <p:spPr bwMode="auto">
                <a:xfrm>
                  <a:off x="7651" y="2768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45" name="Oval 184"/>
                <p:cNvSpPr>
                  <a:spLocks noChangeArrowheads="1"/>
                </p:cNvSpPr>
                <p:nvPr/>
              </p:nvSpPr>
              <p:spPr bwMode="auto">
                <a:xfrm>
                  <a:off x="7402" y="3497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46" name="Oval 185"/>
                <p:cNvSpPr>
                  <a:spLocks noChangeArrowheads="1"/>
                </p:cNvSpPr>
                <p:nvPr/>
              </p:nvSpPr>
              <p:spPr bwMode="auto">
                <a:xfrm>
                  <a:off x="7630" y="3300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84" name="Gruppieren 83"/>
              <p:cNvGrpSpPr/>
              <p:nvPr/>
            </p:nvGrpSpPr>
            <p:grpSpPr>
              <a:xfrm>
                <a:off x="2119419" y="1422400"/>
                <a:ext cx="289771" cy="315172"/>
                <a:chOff x="0" y="0"/>
                <a:chExt cx="289771" cy="315172"/>
              </a:xfrm>
            </p:grpSpPr>
            <p:sp>
              <p:nvSpPr>
                <p:cNvPr id="141" name="Oval 18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79705" cy="17970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42" name="Oval 187"/>
                <p:cNvSpPr>
                  <a:spLocks noChangeArrowheads="1"/>
                </p:cNvSpPr>
                <p:nvPr/>
              </p:nvSpPr>
              <p:spPr bwMode="auto">
                <a:xfrm>
                  <a:off x="110066" y="135467"/>
                  <a:ext cx="179705" cy="17970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85" name="Group 188"/>
              <p:cNvGrpSpPr>
                <a:grpSpLocks/>
              </p:cNvGrpSpPr>
              <p:nvPr/>
            </p:nvGrpSpPr>
            <p:grpSpPr bwMode="auto">
              <a:xfrm>
                <a:off x="3364019" y="651933"/>
                <a:ext cx="316230" cy="304800"/>
                <a:chOff x="7308" y="4887"/>
                <a:chExt cx="498" cy="480"/>
              </a:xfrm>
            </p:grpSpPr>
            <p:sp>
              <p:nvSpPr>
                <p:cNvPr id="139" name="Oval 189"/>
                <p:cNvSpPr>
                  <a:spLocks noChangeArrowheads="1"/>
                </p:cNvSpPr>
                <p:nvPr/>
              </p:nvSpPr>
              <p:spPr bwMode="auto">
                <a:xfrm>
                  <a:off x="7308" y="5084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40" name="Oval 190"/>
                <p:cNvSpPr>
                  <a:spLocks noChangeArrowheads="1"/>
                </p:cNvSpPr>
                <p:nvPr/>
              </p:nvSpPr>
              <p:spPr bwMode="auto">
                <a:xfrm>
                  <a:off x="7523" y="4887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86" name="Gruppieren 85"/>
              <p:cNvGrpSpPr/>
              <p:nvPr/>
            </p:nvGrpSpPr>
            <p:grpSpPr>
              <a:xfrm>
                <a:off x="1501352" y="855133"/>
                <a:ext cx="340572" cy="255905"/>
                <a:chOff x="0" y="0"/>
                <a:chExt cx="340572" cy="255905"/>
              </a:xfrm>
            </p:grpSpPr>
            <p:sp>
              <p:nvSpPr>
                <p:cNvPr id="137" name="Oval 19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79705" cy="17970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38" name="Oval 192"/>
                <p:cNvSpPr>
                  <a:spLocks noChangeArrowheads="1"/>
                </p:cNvSpPr>
                <p:nvPr/>
              </p:nvSpPr>
              <p:spPr bwMode="auto">
                <a:xfrm>
                  <a:off x="160867" y="76200"/>
                  <a:ext cx="179705" cy="17970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87" name="Group 580"/>
              <p:cNvGrpSpPr>
                <a:grpSpLocks/>
              </p:cNvGrpSpPr>
              <p:nvPr/>
            </p:nvGrpSpPr>
            <p:grpSpPr bwMode="auto">
              <a:xfrm>
                <a:off x="451485" y="389467"/>
                <a:ext cx="316230" cy="296545"/>
                <a:chOff x="4013" y="2520"/>
                <a:chExt cx="498" cy="467"/>
              </a:xfrm>
            </p:grpSpPr>
            <p:sp>
              <p:nvSpPr>
                <p:cNvPr id="135" name="Oval 193"/>
                <p:cNvSpPr>
                  <a:spLocks noChangeArrowheads="1"/>
                </p:cNvSpPr>
                <p:nvPr/>
              </p:nvSpPr>
              <p:spPr bwMode="auto">
                <a:xfrm>
                  <a:off x="4013" y="2704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36" name="Oval 194"/>
                <p:cNvSpPr>
                  <a:spLocks noChangeArrowheads="1"/>
                </p:cNvSpPr>
                <p:nvPr/>
              </p:nvSpPr>
              <p:spPr bwMode="auto">
                <a:xfrm>
                  <a:off x="4228" y="2520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88" name="Group 195"/>
              <p:cNvGrpSpPr>
                <a:grpSpLocks/>
              </p:cNvGrpSpPr>
              <p:nvPr/>
            </p:nvGrpSpPr>
            <p:grpSpPr bwMode="auto">
              <a:xfrm>
                <a:off x="45085" y="2142067"/>
                <a:ext cx="535940" cy="207010"/>
                <a:chOff x="8589" y="4420"/>
                <a:chExt cx="844" cy="326"/>
              </a:xfrm>
            </p:grpSpPr>
            <p:sp>
              <p:nvSpPr>
                <p:cNvPr id="132" name="Oval 196"/>
                <p:cNvSpPr>
                  <a:spLocks noChangeArrowheads="1"/>
                </p:cNvSpPr>
                <p:nvPr/>
              </p:nvSpPr>
              <p:spPr bwMode="auto">
                <a:xfrm>
                  <a:off x="8589" y="4463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33" name="Oval 197"/>
                <p:cNvSpPr>
                  <a:spLocks noChangeArrowheads="1"/>
                </p:cNvSpPr>
                <p:nvPr/>
              </p:nvSpPr>
              <p:spPr bwMode="auto">
                <a:xfrm>
                  <a:off x="9150" y="4420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34" name="Oval 198"/>
                <p:cNvSpPr>
                  <a:spLocks noChangeArrowheads="1"/>
                </p:cNvSpPr>
                <p:nvPr/>
              </p:nvSpPr>
              <p:spPr bwMode="auto">
                <a:xfrm>
                  <a:off x="8859" y="4424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89" name="Group 199"/>
              <p:cNvGrpSpPr>
                <a:grpSpLocks/>
              </p:cNvGrpSpPr>
              <p:nvPr/>
            </p:nvGrpSpPr>
            <p:grpSpPr bwMode="auto">
              <a:xfrm rot="-2863579">
                <a:off x="688552" y="1879600"/>
                <a:ext cx="535940" cy="207010"/>
                <a:chOff x="8589" y="4420"/>
                <a:chExt cx="844" cy="326"/>
              </a:xfrm>
            </p:grpSpPr>
            <p:sp>
              <p:nvSpPr>
                <p:cNvPr id="129" name="Oval 200"/>
                <p:cNvSpPr>
                  <a:spLocks noChangeArrowheads="1"/>
                </p:cNvSpPr>
                <p:nvPr/>
              </p:nvSpPr>
              <p:spPr bwMode="auto">
                <a:xfrm>
                  <a:off x="8589" y="4463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30" name="Oval 201"/>
                <p:cNvSpPr>
                  <a:spLocks noChangeArrowheads="1"/>
                </p:cNvSpPr>
                <p:nvPr/>
              </p:nvSpPr>
              <p:spPr bwMode="auto">
                <a:xfrm>
                  <a:off x="9150" y="4420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31" name="Oval 202"/>
                <p:cNvSpPr>
                  <a:spLocks noChangeArrowheads="1"/>
                </p:cNvSpPr>
                <p:nvPr/>
              </p:nvSpPr>
              <p:spPr bwMode="auto">
                <a:xfrm>
                  <a:off x="8859" y="4424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90" name="Group 203"/>
              <p:cNvGrpSpPr>
                <a:grpSpLocks/>
              </p:cNvGrpSpPr>
              <p:nvPr/>
            </p:nvGrpSpPr>
            <p:grpSpPr bwMode="auto">
              <a:xfrm rot="7799214">
                <a:off x="231352" y="1557867"/>
                <a:ext cx="535940" cy="207010"/>
                <a:chOff x="8589" y="4420"/>
                <a:chExt cx="844" cy="326"/>
              </a:xfrm>
            </p:grpSpPr>
            <p:sp>
              <p:nvSpPr>
                <p:cNvPr id="126" name="Oval 204"/>
                <p:cNvSpPr>
                  <a:spLocks noChangeArrowheads="1"/>
                </p:cNvSpPr>
                <p:nvPr/>
              </p:nvSpPr>
              <p:spPr bwMode="auto">
                <a:xfrm>
                  <a:off x="8589" y="4463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27" name="Oval 205"/>
                <p:cNvSpPr>
                  <a:spLocks noChangeArrowheads="1"/>
                </p:cNvSpPr>
                <p:nvPr/>
              </p:nvSpPr>
              <p:spPr bwMode="auto">
                <a:xfrm>
                  <a:off x="9150" y="4420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28" name="Oval 206"/>
                <p:cNvSpPr>
                  <a:spLocks noChangeArrowheads="1"/>
                </p:cNvSpPr>
                <p:nvPr/>
              </p:nvSpPr>
              <p:spPr bwMode="auto">
                <a:xfrm>
                  <a:off x="8859" y="4424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91" name="Group 207"/>
              <p:cNvGrpSpPr>
                <a:grpSpLocks/>
              </p:cNvGrpSpPr>
              <p:nvPr/>
            </p:nvGrpSpPr>
            <p:grpSpPr bwMode="auto">
              <a:xfrm rot="4434551">
                <a:off x="586952" y="1032934"/>
                <a:ext cx="535940" cy="207010"/>
                <a:chOff x="8589" y="4420"/>
                <a:chExt cx="844" cy="326"/>
              </a:xfrm>
            </p:grpSpPr>
            <p:sp>
              <p:nvSpPr>
                <p:cNvPr id="123" name="Oval 208"/>
                <p:cNvSpPr>
                  <a:spLocks noChangeArrowheads="1"/>
                </p:cNvSpPr>
                <p:nvPr/>
              </p:nvSpPr>
              <p:spPr bwMode="auto">
                <a:xfrm>
                  <a:off x="8589" y="4463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24" name="Oval 209"/>
                <p:cNvSpPr>
                  <a:spLocks noChangeArrowheads="1"/>
                </p:cNvSpPr>
                <p:nvPr/>
              </p:nvSpPr>
              <p:spPr bwMode="auto">
                <a:xfrm>
                  <a:off x="9150" y="4420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25" name="Oval 210"/>
                <p:cNvSpPr>
                  <a:spLocks noChangeArrowheads="1"/>
                </p:cNvSpPr>
                <p:nvPr/>
              </p:nvSpPr>
              <p:spPr bwMode="auto">
                <a:xfrm>
                  <a:off x="8859" y="4424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92" name="Group 211"/>
              <p:cNvGrpSpPr>
                <a:grpSpLocks/>
              </p:cNvGrpSpPr>
              <p:nvPr/>
            </p:nvGrpSpPr>
            <p:grpSpPr bwMode="auto">
              <a:xfrm>
                <a:off x="1713019" y="440267"/>
                <a:ext cx="535940" cy="207010"/>
                <a:chOff x="8589" y="4420"/>
                <a:chExt cx="844" cy="326"/>
              </a:xfrm>
            </p:grpSpPr>
            <p:sp>
              <p:nvSpPr>
                <p:cNvPr id="120" name="Oval 212"/>
                <p:cNvSpPr>
                  <a:spLocks noChangeArrowheads="1"/>
                </p:cNvSpPr>
                <p:nvPr/>
              </p:nvSpPr>
              <p:spPr bwMode="auto">
                <a:xfrm>
                  <a:off x="8589" y="4463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21" name="Oval 213"/>
                <p:cNvSpPr>
                  <a:spLocks noChangeArrowheads="1"/>
                </p:cNvSpPr>
                <p:nvPr/>
              </p:nvSpPr>
              <p:spPr bwMode="auto">
                <a:xfrm>
                  <a:off x="9150" y="4420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22" name="Oval 214"/>
                <p:cNvSpPr>
                  <a:spLocks noChangeArrowheads="1"/>
                </p:cNvSpPr>
                <p:nvPr/>
              </p:nvSpPr>
              <p:spPr bwMode="auto">
                <a:xfrm>
                  <a:off x="8859" y="4424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93" name="Group 215"/>
              <p:cNvGrpSpPr>
                <a:grpSpLocks/>
              </p:cNvGrpSpPr>
              <p:nvPr/>
            </p:nvGrpSpPr>
            <p:grpSpPr bwMode="auto">
              <a:xfrm>
                <a:off x="1992419" y="2209800"/>
                <a:ext cx="535940" cy="207010"/>
                <a:chOff x="8589" y="4420"/>
                <a:chExt cx="844" cy="326"/>
              </a:xfrm>
            </p:grpSpPr>
            <p:sp>
              <p:nvSpPr>
                <p:cNvPr id="117" name="Oval 216"/>
                <p:cNvSpPr>
                  <a:spLocks noChangeArrowheads="1"/>
                </p:cNvSpPr>
                <p:nvPr/>
              </p:nvSpPr>
              <p:spPr bwMode="auto">
                <a:xfrm>
                  <a:off x="8589" y="4463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18" name="Oval 217"/>
                <p:cNvSpPr>
                  <a:spLocks noChangeArrowheads="1"/>
                </p:cNvSpPr>
                <p:nvPr/>
              </p:nvSpPr>
              <p:spPr bwMode="auto">
                <a:xfrm>
                  <a:off x="9150" y="4420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19" name="Oval 218"/>
                <p:cNvSpPr>
                  <a:spLocks noChangeArrowheads="1"/>
                </p:cNvSpPr>
                <p:nvPr/>
              </p:nvSpPr>
              <p:spPr bwMode="auto">
                <a:xfrm>
                  <a:off x="8859" y="4424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94" name="Group 219"/>
              <p:cNvGrpSpPr>
                <a:grpSpLocks/>
              </p:cNvGrpSpPr>
              <p:nvPr/>
            </p:nvGrpSpPr>
            <p:grpSpPr bwMode="auto">
              <a:xfrm rot="-1066279">
                <a:off x="2254885" y="795867"/>
                <a:ext cx="535940" cy="207010"/>
                <a:chOff x="8589" y="4420"/>
                <a:chExt cx="844" cy="326"/>
              </a:xfrm>
            </p:grpSpPr>
            <p:sp>
              <p:nvSpPr>
                <p:cNvPr id="114" name="Oval 220"/>
                <p:cNvSpPr>
                  <a:spLocks noChangeArrowheads="1"/>
                </p:cNvSpPr>
                <p:nvPr/>
              </p:nvSpPr>
              <p:spPr bwMode="auto">
                <a:xfrm>
                  <a:off x="8589" y="4463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15" name="Oval 221"/>
                <p:cNvSpPr>
                  <a:spLocks noChangeArrowheads="1"/>
                </p:cNvSpPr>
                <p:nvPr/>
              </p:nvSpPr>
              <p:spPr bwMode="auto">
                <a:xfrm>
                  <a:off x="9150" y="4420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16" name="Oval 222"/>
                <p:cNvSpPr>
                  <a:spLocks noChangeArrowheads="1"/>
                </p:cNvSpPr>
                <p:nvPr/>
              </p:nvSpPr>
              <p:spPr bwMode="auto">
                <a:xfrm>
                  <a:off x="8859" y="4424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95" name="Group 223"/>
              <p:cNvGrpSpPr>
                <a:grpSpLocks/>
              </p:cNvGrpSpPr>
              <p:nvPr/>
            </p:nvGrpSpPr>
            <p:grpSpPr bwMode="auto">
              <a:xfrm rot="3096078">
                <a:off x="-5715" y="1270000"/>
                <a:ext cx="316230" cy="304800"/>
                <a:chOff x="7308" y="4887"/>
                <a:chExt cx="498" cy="480"/>
              </a:xfrm>
            </p:grpSpPr>
            <p:sp>
              <p:nvSpPr>
                <p:cNvPr id="112" name="Oval 224"/>
                <p:cNvSpPr>
                  <a:spLocks noChangeArrowheads="1"/>
                </p:cNvSpPr>
                <p:nvPr/>
              </p:nvSpPr>
              <p:spPr bwMode="auto">
                <a:xfrm>
                  <a:off x="7308" y="5084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13" name="Oval 225"/>
                <p:cNvSpPr>
                  <a:spLocks noChangeArrowheads="1"/>
                </p:cNvSpPr>
                <p:nvPr/>
              </p:nvSpPr>
              <p:spPr bwMode="auto">
                <a:xfrm>
                  <a:off x="7523" y="4887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96" name="Group 581"/>
              <p:cNvGrpSpPr>
                <a:grpSpLocks/>
              </p:cNvGrpSpPr>
              <p:nvPr/>
            </p:nvGrpSpPr>
            <p:grpSpPr bwMode="auto">
              <a:xfrm rot="15279546">
                <a:off x="1166919" y="300567"/>
                <a:ext cx="316230" cy="296545"/>
                <a:chOff x="4013" y="2520"/>
                <a:chExt cx="498" cy="467"/>
              </a:xfrm>
            </p:grpSpPr>
            <p:sp>
              <p:nvSpPr>
                <p:cNvPr id="110" name="Oval 582"/>
                <p:cNvSpPr>
                  <a:spLocks noChangeArrowheads="1"/>
                </p:cNvSpPr>
                <p:nvPr/>
              </p:nvSpPr>
              <p:spPr bwMode="auto">
                <a:xfrm>
                  <a:off x="4013" y="2704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11" name="Oval 583"/>
                <p:cNvSpPr>
                  <a:spLocks noChangeArrowheads="1"/>
                </p:cNvSpPr>
                <p:nvPr/>
              </p:nvSpPr>
              <p:spPr bwMode="auto">
                <a:xfrm>
                  <a:off x="4228" y="2520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97" name="Group 584"/>
              <p:cNvGrpSpPr>
                <a:grpSpLocks/>
              </p:cNvGrpSpPr>
              <p:nvPr/>
            </p:nvGrpSpPr>
            <p:grpSpPr bwMode="auto">
              <a:xfrm rot="920454">
                <a:off x="722419" y="0"/>
                <a:ext cx="316230" cy="296545"/>
                <a:chOff x="4013" y="2520"/>
                <a:chExt cx="498" cy="467"/>
              </a:xfrm>
            </p:grpSpPr>
            <p:sp>
              <p:nvSpPr>
                <p:cNvPr id="108" name="Oval 585"/>
                <p:cNvSpPr>
                  <a:spLocks noChangeArrowheads="1"/>
                </p:cNvSpPr>
                <p:nvPr/>
              </p:nvSpPr>
              <p:spPr bwMode="auto">
                <a:xfrm>
                  <a:off x="4013" y="2704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9" name="Oval 586"/>
                <p:cNvSpPr>
                  <a:spLocks noChangeArrowheads="1"/>
                </p:cNvSpPr>
                <p:nvPr/>
              </p:nvSpPr>
              <p:spPr bwMode="auto">
                <a:xfrm>
                  <a:off x="4228" y="2520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98" name="Group 588"/>
              <p:cNvGrpSpPr>
                <a:grpSpLocks/>
              </p:cNvGrpSpPr>
              <p:nvPr/>
            </p:nvGrpSpPr>
            <p:grpSpPr bwMode="auto">
              <a:xfrm rot="12553247">
                <a:off x="2839085" y="431800"/>
                <a:ext cx="535940" cy="207010"/>
                <a:chOff x="8589" y="4420"/>
                <a:chExt cx="844" cy="326"/>
              </a:xfrm>
            </p:grpSpPr>
            <p:sp>
              <p:nvSpPr>
                <p:cNvPr id="105" name="Oval 589"/>
                <p:cNvSpPr>
                  <a:spLocks noChangeArrowheads="1"/>
                </p:cNvSpPr>
                <p:nvPr/>
              </p:nvSpPr>
              <p:spPr bwMode="auto">
                <a:xfrm>
                  <a:off x="8589" y="4463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6" name="Oval 590"/>
                <p:cNvSpPr>
                  <a:spLocks noChangeArrowheads="1"/>
                </p:cNvSpPr>
                <p:nvPr/>
              </p:nvSpPr>
              <p:spPr bwMode="auto">
                <a:xfrm>
                  <a:off x="9150" y="4420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7" name="Oval 591"/>
                <p:cNvSpPr>
                  <a:spLocks noChangeArrowheads="1"/>
                </p:cNvSpPr>
                <p:nvPr/>
              </p:nvSpPr>
              <p:spPr bwMode="auto">
                <a:xfrm>
                  <a:off x="8859" y="4424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99" name="Group 592"/>
              <p:cNvGrpSpPr>
                <a:grpSpLocks/>
              </p:cNvGrpSpPr>
              <p:nvPr/>
            </p:nvGrpSpPr>
            <p:grpSpPr bwMode="auto">
              <a:xfrm rot="3411180">
                <a:off x="1061085" y="2209800"/>
                <a:ext cx="316230" cy="296545"/>
                <a:chOff x="4013" y="2520"/>
                <a:chExt cx="498" cy="467"/>
              </a:xfrm>
            </p:grpSpPr>
            <p:sp>
              <p:nvSpPr>
                <p:cNvPr id="103" name="Oval 593"/>
                <p:cNvSpPr>
                  <a:spLocks noChangeArrowheads="1"/>
                </p:cNvSpPr>
                <p:nvPr/>
              </p:nvSpPr>
              <p:spPr bwMode="auto">
                <a:xfrm>
                  <a:off x="4013" y="2704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4" name="Oval 594"/>
                <p:cNvSpPr>
                  <a:spLocks noChangeArrowheads="1"/>
                </p:cNvSpPr>
                <p:nvPr/>
              </p:nvSpPr>
              <p:spPr bwMode="auto">
                <a:xfrm>
                  <a:off x="4228" y="2520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00" name="Group 595"/>
              <p:cNvGrpSpPr>
                <a:grpSpLocks/>
              </p:cNvGrpSpPr>
              <p:nvPr/>
            </p:nvGrpSpPr>
            <p:grpSpPr bwMode="auto">
              <a:xfrm rot="-2598919">
                <a:off x="2940685" y="2074333"/>
                <a:ext cx="316230" cy="304800"/>
                <a:chOff x="7308" y="4887"/>
                <a:chExt cx="498" cy="480"/>
              </a:xfrm>
            </p:grpSpPr>
            <p:sp>
              <p:nvSpPr>
                <p:cNvPr id="101" name="Oval 596"/>
                <p:cNvSpPr>
                  <a:spLocks noChangeArrowheads="1"/>
                </p:cNvSpPr>
                <p:nvPr/>
              </p:nvSpPr>
              <p:spPr bwMode="auto">
                <a:xfrm>
                  <a:off x="7308" y="5084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2" name="Oval 597"/>
                <p:cNvSpPr>
                  <a:spLocks noChangeArrowheads="1"/>
                </p:cNvSpPr>
                <p:nvPr/>
              </p:nvSpPr>
              <p:spPr bwMode="auto">
                <a:xfrm>
                  <a:off x="7523" y="4887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151" name="Rechteck 150"/>
          <p:cNvSpPr/>
          <p:nvPr/>
        </p:nvSpPr>
        <p:spPr>
          <a:xfrm>
            <a:off x="2149277" y="2740358"/>
            <a:ext cx="4438947" cy="254987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2" name="Textfeld 151"/>
          <p:cNvSpPr txBox="1"/>
          <p:nvPr/>
        </p:nvSpPr>
        <p:spPr>
          <a:xfrm>
            <a:off x="2149277" y="5373216"/>
            <a:ext cx="50150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Kapillare	    Luftraum des </a:t>
            </a:r>
          </a:p>
          <a:p>
            <a:r>
              <a:rPr lang="de-DE" sz="3200" dirty="0"/>
              <a:t>	</a:t>
            </a:r>
            <a:r>
              <a:rPr lang="de-DE" sz="3200" dirty="0" smtClean="0"/>
              <a:t>	 Lungenbläschens</a:t>
            </a:r>
            <a:endParaRPr lang="de-DE" sz="3200" dirty="0"/>
          </a:p>
        </p:txBody>
      </p:sp>
      <p:cxnSp>
        <p:nvCxnSpPr>
          <p:cNvPr id="78" name="Gerade Verbindung mit Pfeil 77"/>
          <p:cNvCxnSpPr>
            <a:stCxn id="137" idx="2"/>
          </p:cNvCxnSpPr>
          <p:nvPr/>
        </p:nvCxnSpPr>
        <p:spPr>
          <a:xfrm flipH="1" flipV="1">
            <a:off x="3738137" y="3499680"/>
            <a:ext cx="450874" cy="2279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0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>
            <a:normAutofit/>
          </a:bodyPr>
          <a:lstStyle/>
          <a:p>
            <a:r>
              <a:rPr lang="de-DE" altLang="de-DE" sz="4800" b="1" dirty="0" smtClean="0"/>
              <a:t>Teilchenmodell anwenden</a:t>
            </a:r>
            <a:endParaRPr lang="de-DE" sz="4800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Gasaustausch in Lunge und Muskel</a:t>
            </a:r>
            <a:endParaRPr lang="de-DE" sz="3600" dirty="0"/>
          </a:p>
        </p:txBody>
      </p:sp>
      <p:cxnSp>
        <p:nvCxnSpPr>
          <p:cNvPr id="72" name="Gerade Verbindung mit Pfeil 71"/>
          <p:cNvCxnSpPr/>
          <p:nvPr/>
        </p:nvCxnSpPr>
        <p:spPr>
          <a:xfrm flipV="1">
            <a:off x="3649507" y="4730562"/>
            <a:ext cx="1152285" cy="6521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/>
          <p:nvPr/>
        </p:nvCxnSpPr>
        <p:spPr>
          <a:xfrm>
            <a:off x="4850468" y="3344078"/>
            <a:ext cx="666256" cy="858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/>
          <p:nvPr/>
        </p:nvCxnSpPr>
        <p:spPr>
          <a:xfrm flipH="1" flipV="1">
            <a:off x="3825410" y="4050545"/>
            <a:ext cx="1101030" cy="25837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uppieren 79"/>
          <p:cNvGrpSpPr/>
          <p:nvPr/>
        </p:nvGrpSpPr>
        <p:grpSpPr>
          <a:xfrm>
            <a:off x="2416820" y="2740358"/>
            <a:ext cx="3950971" cy="2558415"/>
            <a:chOff x="0" y="0"/>
            <a:chExt cx="3951182" cy="2558521"/>
          </a:xfrm>
        </p:grpSpPr>
        <p:grpSp>
          <p:nvGrpSpPr>
            <p:cNvPr id="81" name="Gruppieren 80"/>
            <p:cNvGrpSpPr/>
            <p:nvPr/>
          </p:nvGrpSpPr>
          <p:grpSpPr>
            <a:xfrm>
              <a:off x="0" y="0"/>
              <a:ext cx="2859193" cy="2537036"/>
              <a:chOff x="0" y="0"/>
              <a:chExt cx="2859193" cy="2537036"/>
            </a:xfrm>
          </p:grpSpPr>
          <p:sp>
            <p:nvSpPr>
              <p:cNvPr id="147" name="Freeform 178"/>
              <p:cNvSpPr>
                <a:spLocks/>
              </p:cNvSpPr>
              <p:nvPr/>
            </p:nvSpPr>
            <p:spPr bwMode="auto">
              <a:xfrm>
                <a:off x="0" y="8466"/>
                <a:ext cx="977265" cy="2528570"/>
              </a:xfrm>
              <a:custGeom>
                <a:avLst/>
                <a:gdLst>
                  <a:gd name="T0" fmla="*/ 332 w 1985"/>
                  <a:gd name="T1" fmla="*/ 3982 h 3982"/>
                  <a:gd name="T2" fmla="*/ 275 w 1985"/>
                  <a:gd name="T3" fmla="*/ 2172 h 3982"/>
                  <a:gd name="T4" fmla="*/ 1985 w 1985"/>
                  <a:gd name="T5" fmla="*/ 0 h 3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5" h="3982">
                    <a:moveTo>
                      <a:pt x="332" y="3982"/>
                    </a:moveTo>
                    <a:cubicBezTo>
                      <a:pt x="166" y="3409"/>
                      <a:pt x="0" y="2836"/>
                      <a:pt x="275" y="2172"/>
                    </a:cubicBezTo>
                    <a:cubicBezTo>
                      <a:pt x="550" y="1508"/>
                      <a:pt x="1267" y="754"/>
                      <a:pt x="1985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148" name="Freeform 179"/>
              <p:cNvSpPr>
                <a:spLocks/>
              </p:cNvSpPr>
              <p:nvPr/>
            </p:nvSpPr>
            <p:spPr bwMode="auto">
              <a:xfrm>
                <a:off x="1625600" y="8466"/>
                <a:ext cx="977265" cy="2528570"/>
              </a:xfrm>
              <a:custGeom>
                <a:avLst/>
                <a:gdLst>
                  <a:gd name="T0" fmla="*/ 332 w 1985"/>
                  <a:gd name="T1" fmla="*/ 3982 h 3982"/>
                  <a:gd name="T2" fmla="*/ 275 w 1985"/>
                  <a:gd name="T3" fmla="*/ 2172 h 3982"/>
                  <a:gd name="T4" fmla="*/ 1985 w 1985"/>
                  <a:gd name="T5" fmla="*/ 0 h 3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5" h="3982">
                    <a:moveTo>
                      <a:pt x="332" y="3982"/>
                    </a:moveTo>
                    <a:cubicBezTo>
                      <a:pt x="166" y="3409"/>
                      <a:pt x="0" y="2836"/>
                      <a:pt x="275" y="2172"/>
                    </a:cubicBezTo>
                    <a:cubicBezTo>
                      <a:pt x="550" y="1508"/>
                      <a:pt x="1267" y="754"/>
                      <a:pt x="1985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149" name="Freeform 180"/>
              <p:cNvSpPr>
                <a:spLocks/>
              </p:cNvSpPr>
              <p:nvPr/>
            </p:nvSpPr>
            <p:spPr bwMode="auto">
              <a:xfrm>
                <a:off x="1845733" y="0"/>
                <a:ext cx="1013460" cy="2528570"/>
              </a:xfrm>
              <a:custGeom>
                <a:avLst/>
                <a:gdLst>
                  <a:gd name="T0" fmla="*/ 332 w 1985"/>
                  <a:gd name="T1" fmla="*/ 3982 h 3982"/>
                  <a:gd name="T2" fmla="*/ 275 w 1985"/>
                  <a:gd name="T3" fmla="*/ 2172 h 3982"/>
                  <a:gd name="T4" fmla="*/ 1985 w 1985"/>
                  <a:gd name="T5" fmla="*/ 0 h 3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5" h="3982">
                    <a:moveTo>
                      <a:pt x="332" y="3982"/>
                    </a:moveTo>
                    <a:cubicBezTo>
                      <a:pt x="166" y="3409"/>
                      <a:pt x="0" y="2836"/>
                      <a:pt x="275" y="2172"/>
                    </a:cubicBezTo>
                    <a:cubicBezTo>
                      <a:pt x="550" y="1508"/>
                      <a:pt x="1267" y="754"/>
                      <a:pt x="1985" y="0"/>
                    </a:cubicBezTo>
                  </a:path>
                </a:pathLst>
              </a:custGeom>
              <a:noFill/>
              <a:ln w="762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</p:grpSp>
        <p:grpSp>
          <p:nvGrpSpPr>
            <p:cNvPr id="82" name="Gruppieren 81"/>
            <p:cNvGrpSpPr/>
            <p:nvPr/>
          </p:nvGrpSpPr>
          <p:grpSpPr>
            <a:xfrm>
              <a:off x="270933" y="42333"/>
              <a:ext cx="3680249" cy="2516188"/>
              <a:chOff x="0" y="0"/>
              <a:chExt cx="3680249" cy="2516188"/>
            </a:xfrm>
          </p:grpSpPr>
          <p:grpSp>
            <p:nvGrpSpPr>
              <p:cNvPr id="83" name="Group 587"/>
              <p:cNvGrpSpPr>
                <a:grpSpLocks/>
              </p:cNvGrpSpPr>
              <p:nvPr/>
            </p:nvGrpSpPr>
            <p:grpSpPr bwMode="auto">
              <a:xfrm>
                <a:off x="2644352" y="1430867"/>
                <a:ext cx="364490" cy="655955"/>
                <a:chOff x="7360" y="2747"/>
                <a:chExt cx="574" cy="1033"/>
              </a:xfrm>
            </p:grpSpPr>
            <p:sp>
              <p:nvSpPr>
                <p:cNvPr id="143" name="Oval 182"/>
                <p:cNvSpPr>
                  <a:spLocks noChangeArrowheads="1"/>
                </p:cNvSpPr>
                <p:nvPr/>
              </p:nvSpPr>
              <p:spPr bwMode="auto">
                <a:xfrm>
                  <a:off x="7360" y="2747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44" name="Oval 183"/>
                <p:cNvSpPr>
                  <a:spLocks noChangeArrowheads="1"/>
                </p:cNvSpPr>
                <p:nvPr/>
              </p:nvSpPr>
              <p:spPr bwMode="auto">
                <a:xfrm>
                  <a:off x="7651" y="2768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45" name="Oval 184"/>
                <p:cNvSpPr>
                  <a:spLocks noChangeArrowheads="1"/>
                </p:cNvSpPr>
                <p:nvPr/>
              </p:nvSpPr>
              <p:spPr bwMode="auto">
                <a:xfrm>
                  <a:off x="7402" y="3497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46" name="Oval 185"/>
                <p:cNvSpPr>
                  <a:spLocks noChangeArrowheads="1"/>
                </p:cNvSpPr>
                <p:nvPr/>
              </p:nvSpPr>
              <p:spPr bwMode="auto">
                <a:xfrm>
                  <a:off x="7630" y="3300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84" name="Gruppieren 83"/>
              <p:cNvGrpSpPr/>
              <p:nvPr/>
            </p:nvGrpSpPr>
            <p:grpSpPr>
              <a:xfrm>
                <a:off x="2119419" y="1422400"/>
                <a:ext cx="289771" cy="315172"/>
                <a:chOff x="0" y="0"/>
                <a:chExt cx="289771" cy="315172"/>
              </a:xfrm>
            </p:grpSpPr>
            <p:sp>
              <p:nvSpPr>
                <p:cNvPr id="141" name="Oval 18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79705" cy="17970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42" name="Oval 187"/>
                <p:cNvSpPr>
                  <a:spLocks noChangeArrowheads="1"/>
                </p:cNvSpPr>
                <p:nvPr/>
              </p:nvSpPr>
              <p:spPr bwMode="auto">
                <a:xfrm>
                  <a:off x="110066" y="135467"/>
                  <a:ext cx="179705" cy="17970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85" name="Group 188"/>
              <p:cNvGrpSpPr>
                <a:grpSpLocks/>
              </p:cNvGrpSpPr>
              <p:nvPr/>
            </p:nvGrpSpPr>
            <p:grpSpPr bwMode="auto">
              <a:xfrm>
                <a:off x="3364019" y="651933"/>
                <a:ext cx="316230" cy="304800"/>
                <a:chOff x="7308" y="4887"/>
                <a:chExt cx="498" cy="480"/>
              </a:xfrm>
            </p:grpSpPr>
            <p:sp>
              <p:nvSpPr>
                <p:cNvPr id="139" name="Oval 189"/>
                <p:cNvSpPr>
                  <a:spLocks noChangeArrowheads="1"/>
                </p:cNvSpPr>
                <p:nvPr/>
              </p:nvSpPr>
              <p:spPr bwMode="auto">
                <a:xfrm>
                  <a:off x="7308" y="5084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40" name="Oval 190"/>
                <p:cNvSpPr>
                  <a:spLocks noChangeArrowheads="1"/>
                </p:cNvSpPr>
                <p:nvPr/>
              </p:nvSpPr>
              <p:spPr bwMode="auto">
                <a:xfrm>
                  <a:off x="7523" y="4887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86" name="Gruppieren 85"/>
              <p:cNvGrpSpPr/>
              <p:nvPr/>
            </p:nvGrpSpPr>
            <p:grpSpPr>
              <a:xfrm>
                <a:off x="1501352" y="855133"/>
                <a:ext cx="340572" cy="255905"/>
                <a:chOff x="0" y="0"/>
                <a:chExt cx="340572" cy="255905"/>
              </a:xfrm>
            </p:grpSpPr>
            <p:sp>
              <p:nvSpPr>
                <p:cNvPr id="137" name="Oval 19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79705" cy="17970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38" name="Oval 192"/>
                <p:cNvSpPr>
                  <a:spLocks noChangeArrowheads="1"/>
                </p:cNvSpPr>
                <p:nvPr/>
              </p:nvSpPr>
              <p:spPr bwMode="auto">
                <a:xfrm>
                  <a:off x="160867" y="76200"/>
                  <a:ext cx="179705" cy="17970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87" name="Group 580"/>
              <p:cNvGrpSpPr>
                <a:grpSpLocks/>
              </p:cNvGrpSpPr>
              <p:nvPr/>
            </p:nvGrpSpPr>
            <p:grpSpPr bwMode="auto">
              <a:xfrm>
                <a:off x="451485" y="389467"/>
                <a:ext cx="316230" cy="296545"/>
                <a:chOff x="4013" y="2520"/>
                <a:chExt cx="498" cy="467"/>
              </a:xfrm>
            </p:grpSpPr>
            <p:sp>
              <p:nvSpPr>
                <p:cNvPr id="135" name="Oval 193"/>
                <p:cNvSpPr>
                  <a:spLocks noChangeArrowheads="1"/>
                </p:cNvSpPr>
                <p:nvPr/>
              </p:nvSpPr>
              <p:spPr bwMode="auto">
                <a:xfrm>
                  <a:off x="4013" y="2704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36" name="Oval 194"/>
                <p:cNvSpPr>
                  <a:spLocks noChangeArrowheads="1"/>
                </p:cNvSpPr>
                <p:nvPr/>
              </p:nvSpPr>
              <p:spPr bwMode="auto">
                <a:xfrm>
                  <a:off x="4228" y="2520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88" name="Group 195"/>
              <p:cNvGrpSpPr>
                <a:grpSpLocks/>
              </p:cNvGrpSpPr>
              <p:nvPr/>
            </p:nvGrpSpPr>
            <p:grpSpPr bwMode="auto">
              <a:xfrm>
                <a:off x="45085" y="2142067"/>
                <a:ext cx="535940" cy="207010"/>
                <a:chOff x="8589" y="4420"/>
                <a:chExt cx="844" cy="326"/>
              </a:xfrm>
            </p:grpSpPr>
            <p:sp>
              <p:nvSpPr>
                <p:cNvPr id="132" name="Oval 196"/>
                <p:cNvSpPr>
                  <a:spLocks noChangeArrowheads="1"/>
                </p:cNvSpPr>
                <p:nvPr/>
              </p:nvSpPr>
              <p:spPr bwMode="auto">
                <a:xfrm>
                  <a:off x="8589" y="4463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33" name="Oval 197"/>
                <p:cNvSpPr>
                  <a:spLocks noChangeArrowheads="1"/>
                </p:cNvSpPr>
                <p:nvPr/>
              </p:nvSpPr>
              <p:spPr bwMode="auto">
                <a:xfrm>
                  <a:off x="9150" y="4420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34" name="Oval 198"/>
                <p:cNvSpPr>
                  <a:spLocks noChangeArrowheads="1"/>
                </p:cNvSpPr>
                <p:nvPr/>
              </p:nvSpPr>
              <p:spPr bwMode="auto">
                <a:xfrm>
                  <a:off x="8859" y="4424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89" name="Group 199"/>
              <p:cNvGrpSpPr>
                <a:grpSpLocks/>
              </p:cNvGrpSpPr>
              <p:nvPr/>
            </p:nvGrpSpPr>
            <p:grpSpPr bwMode="auto">
              <a:xfrm rot="-2863579">
                <a:off x="688552" y="1879600"/>
                <a:ext cx="535940" cy="207010"/>
                <a:chOff x="8589" y="4420"/>
                <a:chExt cx="844" cy="326"/>
              </a:xfrm>
            </p:grpSpPr>
            <p:sp>
              <p:nvSpPr>
                <p:cNvPr id="129" name="Oval 200"/>
                <p:cNvSpPr>
                  <a:spLocks noChangeArrowheads="1"/>
                </p:cNvSpPr>
                <p:nvPr/>
              </p:nvSpPr>
              <p:spPr bwMode="auto">
                <a:xfrm>
                  <a:off x="8589" y="4463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30" name="Oval 201"/>
                <p:cNvSpPr>
                  <a:spLocks noChangeArrowheads="1"/>
                </p:cNvSpPr>
                <p:nvPr/>
              </p:nvSpPr>
              <p:spPr bwMode="auto">
                <a:xfrm>
                  <a:off x="9150" y="4420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31" name="Oval 202"/>
                <p:cNvSpPr>
                  <a:spLocks noChangeArrowheads="1"/>
                </p:cNvSpPr>
                <p:nvPr/>
              </p:nvSpPr>
              <p:spPr bwMode="auto">
                <a:xfrm>
                  <a:off x="8859" y="4424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90" name="Group 203"/>
              <p:cNvGrpSpPr>
                <a:grpSpLocks/>
              </p:cNvGrpSpPr>
              <p:nvPr/>
            </p:nvGrpSpPr>
            <p:grpSpPr bwMode="auto">
              <a:xfrm rot="7799214">
                <a:off x="231352" y="1557867"/>
                <a:ext cx="535940" cy="207010"/>
                <a:chOff x="8589" y="4420"/>
                <a:chExt cx="844" cy="326"/>
              </a:xfrm>
            </p:grpSpPr>
            <p:sp>
              <p:nvSpPr>
                <p:cNvPr id="126" name="Oval 204"/>
                <p:cNvSpPr>
                  <a:spLocks noChangeArrowheads="1"/>
                </p:cNvSpPr>
                <p:nvPr/>
              </p:nvSpPr>
              <p:spPr bwMode="auto">
                <a:xfrm>
                  <a:off x="8589" y="4463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27" name="Oval 205"/>
                <p:cNvSpPr>
                  <a:spLocks noChangeArrowheads="1"/>
                </p:cNvSpPr>
                <p:nvPr/>
              </p:nvSpPr>
              <p:spPr bwMode="auto">
                <a:xfrm>
                  <a:off x="9150" y="4420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28" name="Oval 206"/>
                <p:cNvSpPr>
                  <a:spLocks noChangeArrowheads="1"/>
                </p:cNvSpPr>
                <p:nvPr/>
              </p:nvSpPr>
              <p:spPr bwMode="auto">
                <a:xfrm>
                  <a:off x="8859" y="4424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91" name="Group 207"/>
              <p:cNvGrpSpPr>
                <a:grpSpLocks/>
              </p:cNvGrpSpPr>
              <p:nvPr/>
            </p:nvGrpSpPr>
            <p:grpSpPr bwMode="auto">
              <a:xfrm rot="4434551">
                <a:off x="586952" y="1032934"/>
                <a:ext cx="535940" cy="207010"/>
                <a:chOff x="8589" y="4420"/>
                <a:chExt cx="844" cy="326"/>
              </a:xfrm>
            </p:grpSpPr>
            <p:sp>
              <p:nvSpPr>
                <p:cNvPr id="123" name="Oval 208"/>
                <p:cNvSpPr>
                  <a:spLocks noChangeArrowheads="1"/>
                </p:cNvSpPr>
                <p:nvPr/>
              </p:nvSpPr>
              <p:spPr bwMode="auto">
                <a:xfrm>
                  <a:off x="8589" y="4463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24" name="Oval 209"/>
                <p:cNvSpPr>
                  <a:spLocks noChangeArrowheads="1"/>
                </p:cNvSpPr>
                <p:nvPr/>
              </p:nvSpPr>
              <p:spPr bwMode="auto">
                <a:xfrm>
                  <a:off x="9150" y="4420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25" name="Oval 210"/>
                <p:cNvSpPr>
                  <a:spLocks noChangeArrowheads="1"/>
                </p:cNvSpPr>
                <p:nvPr/>
              </p:nvSpPr>
              <p:spPr bwMode="auto">
                <a:xfrm>
                  <a:off x="8859" y="4424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92" name="Group 211"/>
              <p:cNvGrpSpPr>
                <a:grpSpLocks/>
              </p:cNvGrpSpPr>
              <p:nvPr/>
            </p:nvGrpSpPr>
            <p:grpSpPr bwMode="auto">
              <a:xfrm>
                <a:off x="1713019" y="440267"/>
                <a:ext cx="535940" cy="207010"/>
                <a:chOff x="8589" y="4420"/>
                <a:chExt cx="844" cy="326"/>
              </a:xfrm>
            </p:grpSpPr>
            <p:sp>
              <p:nvSpPr>
                <p:cNvPr id="120" name="Oval 212"/>
                <p:cNvSpPr>
                  <a:spLocks noChangeArrowheads="1"/>
                </p:cNvSpPr>
                <p:nvPr/>
              </p:nvSpPr>
              <p:spPr bwMode="auto">
                <a:xfrm>
                  <a:off x="8589" y="4463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21" name="Oval 213"/>
                <p:cNvSpPr>
                  <a:spLocks noChangeArrowheads="1"/>
                </p:cNvSpPr>
                <p:nvPr/>
              </p:nvSpPr>
              <p:spPr bwMode="auto">
                <a:xfrm>
                  <a:off x="9150" y="4420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22" name="Oval 214"/>
                <p:cNvSpPr>
                  <a:spLocks noChangeArrowheads="1"/>
                </p:cNvSpPr>
                <p:nvPr/>
              </p:nvSpPr>
              <p:spPr bwMode="auto">
                <a:xfrm>
                  <a:off x="8859" y="4424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93" name="Group 215"/>
              <p:cNvGrpSpPr>
                <a:grpSpLocks/>
              </p:cNvGrpSpPr>
              <p:nvPr/>
            </p:nvGrpSpPr>
            <p:grpSpPr bwMode="auto">
              <a:xfrm>
                <a:off x="1992419" y="2209800"/>
                <a:ext cx="535940" cy="207010"/>
                <a:chOff x="8589" y="4420"/>
                <a:chExt cx="844" cy="326"/>
              </a:xfrm>
            </p:grpSpPr>
            <p:sp>
              <p:nvSpPr>
                <p:cNvPr id="117" name="Oval 216"/>
                <p:cNvSpPr>
                  <a:spLocks noChangeArrowheads="1"/>
                </p:cNvSpPr>
                <p:nvPr/>
              </p:nvSpPr>
              <p:spPr bwMode="auto">
                <a:xfrm>
                  <a:off x="8589" y="4463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18" name="Oval 217"/>
                <p:cNvSpPr>
                  <a:spLocks noChangeArrowheads="1"/>
                </p:cNvSpPr>
                <p:nvPr/>
              </p:nvSpPr>
              <p:spPr bwMode="auto">
                <a:xfrm>
                  <a:off x="9150" y="4420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19" name="Oval 218"/>
                <p:cNvSpPr>
                  <a:spLocks noChangeArrowheads="1"/>
                </p:cNvSpPr>
                <p:nvPr/>
              </p:nvSpPr>
              <p:spPr bwMode="auto">
                <a:xfrm>
                  <a:off x="8859" y="4424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94" name="Group 219"/>
              <p:cNvGrpSpPr>
                <a:grpSpLocks/>
              </p:cNvGrpSpPr>
              <p:nvPr/>
            </p:nvGrpSpPr>
            <p:grpSpPr bwMode="auto">
              <a:xfrm rot="-1066279">
                <a:off x="2254885" y="795867"/>
                <a:ext cx="535940" cy="207010"/>
                <a:chOff x="8589" y="4420"/>
                <a:chExt cx="844" cy="326"/>
              </a:xfrm>
            </p:grpSpPr>
            <p:sp>
              <p:nvSpPr>
                <p:cNvPr id="114" name="Oval 220"/>
                <p:cNvSpPr>
                  <a:spLocks noChangeArrowheads="1"/>
                </p:cNvSpPr>
                <p:nvPr/>
              </p:nvSpPr>
              <p:spPr bwMode="auto">
                <a:xfrm>
                  <a:off x="8589" y="4463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15" name="Oval 221"/>
                <p:cNvSpPr>
                  <a:spLocks noChangeArrowheads="1"/>
                </p:cNvSpPr>
                <p:nvPr/>
              </p:nvSpPr>
              <p:spPr bwMode="auto">
                <a:xfrm>
                  <a:off x="9150" y="4420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16" name="Oval 222"/>
                <p:cNvSpPr>
                  <a:spLocks noChangeArrowheads="1"/>
                </p:cNvSpPr>
                <p:nvPr/>
              </p:nvSpPr>
              <p:spPr bwMode="auto">
                <a:xfrm>
                  <a:off x="8859" y="4424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95" name="Group 223"/>
              <p:cNvGrpSpPr>
                <a:grpSpLocks/>
              </p:cNvGrpSpPr>
              <p:nvPr/>
            </p:nvGrpSpPr>
            <p:grpSpPr bwMode="auto">
              <a:xfrm rot="3096078">
                <a:off x="-5715" y="1270000"/>
                <a:ext cx="316230" cy="304800"/>
                <a:chOff x="7308" y="4887"/>
                <a:chExt cx="498" cy="480"/>
              </a:xfrm>
            </p:grpSpPr>
            <p:sp>
              <p:nvSpPr>
                <p:cNvPr id="112" name="Oval 224"/>
                <p:cNvSpPr>
                  <a:spLocks noChangeArrowheads="1"/>
                </p:cNvSpPr>
                <p:nvPr/>
              </p:nvSpPr>
              <p:spPr bwMode="auto">
                <a:xfrm>
                  <a:off x="7308" y="5084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13" name="Oval 225"/>
                <p:cNvSpPr>
                  <a:spLocks noChangeArrowheads="1"/>
                </p:cNvSpPr>
                <p:nvPr/>
              </p:nvSpPr>
              <p:spPr bwMode="auto">
                <a:xfrm>
                  <a:off x="7523" y="4887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96" name="Group 581"/>
              <p:cNvGrpSpPr>
                <a:grpSpLocks/>
              </p:cNvGrpSpPr>
              <p:nvPr/>
            </p:nvGrpSpPr>
            <p:grpSpPr bwMode="auto">
              <a:xfrm rot="15279546">
                <a:off x="1166919" y="300567"/>
                <a:ext cx="316230" cy="296545"/>
                <a:chOff x="4013" y="2520"/>
                <a:chExt cx="498" cy="467"/>
              </a:xfrm>
            </p:grpSpPr>
            <p:sp>
              <p:nvSpPr>
                <p:cNvPr id="110" name="Oval 582"/>
                <p:cNvSpPr>
                  <a:spLocks noChangeArrowheads="1"/>
                </p:cNvSpPr>
                <p:nvPr/>
              </p:nvSpPr>
              <p:spPr bwMode="auto">
                <a:xfrm>
                  <a:off x="4013" y="2704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11" name="Oval 583"/>
                <p:cNvSpPr>
                  <a:spLocks noChangeArrowheads="1"/>
                </p:cNvSpPr>
                <p:nvPr/>
              </p:nvSpPr>
              <p:spPr bwMode="auto">
                <a:xfrm>
                  <a:off x="4228" y="2520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97" name="Group 584"/>
              <p:cNvGrpSpPr>
                <a:grpSpLocks/>
              </p:cNvGrpSpPr>
              <p:nvPr/>
            </p:nvGrpSpPr>
            <p:grpSpPr bwMode="auto">
              <a:xfrm rot="920454">
                <a:off x="722419" y="0"/>
                <a:ext cx="316230" cy="296545"/>
                <a:chOff x="4013" y="2520"/>
                <a:chExt cx="498" cy="467"/>
              </a:xfrm>
            </p:grpSpPr>
            <p:sp>
              <p:nvSpPr>
                <p:cNvPr id="108" name="Oval 585"/>
                <p:cNvSpPr>
                  <a:spLocks noChangeArrowheads="1"/>
                </p:cNvSpPr>
                <p:nvPr/>
              </p:nvSpPr>
              <p:spPr bwMode="auto">
                <a:xfrm>
                  <a:off x="4013" y="2704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9" name="Oval 586"/>
                <p:cNvSpPr>
                  <a:spLocks noChangeArrowheads="1"/>
                </p:cNvSpPr>
                <p:nvPr/>
              </p:nvSpPr>
              <p:spPr bwMode="auto">
                <a:xfrm>
                  <a:off x="4228" y="2520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98" name="Group 588"/>
              <p:cNvGrpSpPr>
                <a:grpSpLocks/>
              </p:cNvGrpSpPr>
              <p:nvPr/>
            </p:nvGrpSpPr>
            <p:grpSpPr bwMode="auto">
              <a:xfrm rot="12553247">
                <a:off x="2839085" y="431800"/>
                <a:ext cx="535940" cy="207010"/>
                <a:chOff x="8589" y="4420"/>
                <a:chExt cx="844" cy="326"/>
              </a:xfrm>
            </p:grpSpPr>
            <p:sp>
              <p:nvSpPr>
                <p:cNvPr id="105" name="Oval 589"/>
                <p:cNvSpPr>
                  <a:spLocks noChangeArrowheads="1"/>
                </p:cNvSpPr>
                <p:nvPr/>
              </p:nvSpPr>
              <p:spPr bwMode="auto">
                <a:xfrm>
                  <a:off x="8589" y="4463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6" name="Oval 590"/>
                <p:cNvSpPr>
                  <a:spLocks noChangeArrowheads="1"/>
                </p:cNvSpPr>
                <p:nvPr/>
              </p:nvSpPr>
              <p:spPr bwMode="auto">
                <a:xfrm>
                  <a:off x="9150" y="4420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7" name="Oval 591"/>
                <p:cNvSpPr>
                  <a:spLocks noChangeArrowheads="1"/>
                </p:cNvSpPr>
                <p:nvPr/>
              </p:nvSpPr>
              <p:spPr bwMode="auto">
                <a:xfrm>
                  <a:off x="8859" y="4424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99" name="Group 592"/>
              <p:cNvGrpSpPr>
                <a:grpSpLocks/>
              </p:cNvGrpSpPr>
              <p:nvPr/>
            </p:nvGrpSpPr>
            <p:grpSpPr bwMode="auto">
              <a:xfrm rot="3411180">
                <a:off x="1061085" y="2209800"/>
                <a:ext cx="316230" cy="296545"/>
                <a:chOff x="4013" y="2520"/>
                <a:chExt cx="498" cy="467"/>
              </a:xfrm>
            </p:grpSpPr>
            <p:sp>
              <p:nvSpPr>
                <p:cNvPr id="103" name="Oval 593"/>
                <p:cNvSpPr>
                  <a:spLocks noChangeArrowheads="1"/>
                </p:cNvSpPr>
                <p:nvPr/>
              </p:nvSpPr>
              <p:spPr bwMode="auto">
                <a:xfrm>
                  <a:off x="4013" y="2704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4" name="Oval 594"/>
                <p:cNvSpPr>
                  <a:spLocks noChangeArrowheads="1"/>
                </p:cNvSpPr>
                <p:nvPr/>
              </p:nvSpPr>
              <p:spPr bwMode="auto">
                <a:xfrm>
                  <a:off x="4228" y="2520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00" name="Group 595"/>
              <p:cNvGrpSpPr>
                <a:grpSpLocks/>
              </p:cNvGrpSpPr>
              <p:nvPr/>
            </p:nvGrpSpPr>
            <p:grpSpPr bwMode="auto">
              <a:xfrm rot="-2598919">
                <a:off x="2940685" y="2074333"/>
                <a:ext cx="316230" cy="304800"/>
                <a:chOff x="7308" y="4887"/>
                <a:chExt cx="498" cy="480"/>
              </a:xfrm>
            </p:grpSpPr>
            <p:sp>
              <p:nvSpPr>
                <p:cNvPr id="101" name="Oval 596"/>
                <p:cNvSpPr>
                  <a:spLocks noChangeArrowheads="1"/>
                </p:cNvSpPr>
                <p:nvPr/>
              </p:nvSpPr>
              <p:spPr bwMode="auto">
                <a:xfrm>
                  <a:off x="7308" y="5084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2" name="Oval 597"/>
                <p:cNvSpPr>
                  <a:spLocks noChangeArrowheads="1"/>
                </p:cNvSpPr>
                <p:nvPr/>
              </p:nvSpPr>
              <p:spPr bwMode="auto">
                <a:xfrm>
                  <a:off x="7523" y="4887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151" name="Rechteck 150"/>
          <p:cNvSpPr/>
          <p:nvPr/>
        </p:nvSpPr>
        <p:spPr>
          <a:xfrm>
            <a:off x="2149277" y="2740358"/>
            <a:ext cx="4438947" cy="254987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2" name="Textfeld 151"/>
          <p:cNvSpPr txBox="1"/>
          <p:nvPr/>
        </p:nvSpPr>
        <p:spPr>
          <a:xfrm>
            <a:off x="2149277" y="5373216"/>
            <a:ext cx="50150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Kapillare	    Luftraum des </a:t>
            </a:r>
          </a:p>
          <a:p>
            <a:r>
              <a:rPr lang="de-DE" sz="3200" dirty="0"/>
              <a:t>	</a:t>
            </a:r>
            <a:r>
              <a:rPr lang="de-DE" sz="3200" dirty="0" smtClean="0"/>
              <a:t>	 Lungenbläschens</a:t>
            </a:r>
            <a:endParaRPr lang="de-DE" sz="3200" dirty="0"/>
          </a:p>
        </p:txBody>
      </p:sp>
      <p:cxnSp>
        <p:nvCxnSpPr>
          <p:cNvPr id="78" name="Gerade Verbindung mit Pfeil 77"/>
          <p:cNvCxnSpPr>
            <a:stCxn id="137" idx="2"/>
          </p:cNvCxnSpPr>
          <p:nvPr/>
        </p:nvCxnSpPr>
        <p:spPr>
          <a:xfrm flipH="1" flipV="1">
            <a:off x="3738137" y="3499680"/>
            <a:ext cx="450874" cy="2279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feil nach oben 3"/>
          <p:cNvSpPr/>
          <p:nvPr/>
        </p:nvSpPr>
        <p:spPr>
          <a:xfrm rot="1827629">
            <a:off x="4127605" y="2324882"/>
            <a:ext cx="484632" cy="7273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07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>
            <a:normAutofit/>
          </a:bodyPr>
          <a:lstStyle/>
          <a:p>
            <a:r>
              <a:rPr lang="de-DE" altLang="de-DE" sz="4800" b="1" dirty="0" smtClean="0"/>
              <a:t>Teilchenmodell anwenden</a:t>
            </a:r>
            <a:endParaRPr lang="de-DE" sz="4800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Resorption im Darm</a:t>
            </a:r>
          </a:p>
        </p:txBody>
      </p:sp>
    </p:spTree>
    <p:extLst>
      <p:ext uri="{BB962C8B-B14F-4D97-AF65-F5344CB8AC3E}">
        <p14:creationId xmlns:p14="http://schemas.microsoft.com/office/powerpoint/2010/main" val="262237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de-DE" b="1" dirty="0"/>
              <a:t>Licht/Arbeitsmethoden</a:t>
            </a:r>
            <a:endParaRPr lang="de-DE" dirty="0"/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68960"/>
            <a:ext cx="3816424" cy="300388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499992" y="2276872"/>
            <a:ext cx="4320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VA: Millimeter-Papier durch 1, dann durch 2 Linsen betrachten.</a:t>
            </a:r>
          </a:p>
          <a:p>
            <a:r>
              <a:rPr lang="de-DE" sz="2800" dirty="0"/>
              <a:t>B: </a:t>
            </a:r>
            <a:endParaRPr lang="de-DE" sz="2800" dirty="0" smtClean="0"/>
          </a:p>
          <a:p>
            <a:r>
              <a:rPr lang="de-DE" sz="2800" dirty="0" smtClean="0"/>
              <a:t>2 </a:t>
            </a:r>
            <a:r>
              <a:rPr lang="de-DE" sz="2800" dirty="0"/>
              <a:t>Linsen können stärker vergrößern als 1 Linse allein.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67544" y="1556792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4000" b="1" dirty="0"/>
              <a:t>Licht: </a:t>
            </a:r>
            <a:r>
              <a:rPr lang="de-DE" altLang="de-DE" sz="4000" b="1" dirty="0" smtClean="0"/>
              <a:t>Abbildung </a:t>
            </a:r>
            <a:r>
              <a:rPr lang="de-DE" altLang="de-DE" sz="4000" b="1" dirty="0"/>
              <a:t>mit Linsen</a:t>
            </a:r>
            <a:endParaRPr lang="de-DE" sz="4000" b="1" dirty="0"/>
          </a:p>
        </p:txBody>
      </p:sp>
    </p:spTree>
    <p:extLst>
      <p:ext uri="{BB962C8B-B14F-4D97-AF65-F5344CB8AC3E}">
        <p14:creationId xmlns:p14="http://schemas.microsoft.com/office/powerpoint/2010/main" val="381579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>
            <a:normAutofit/>
          </a:bodyPr>
          <a:lstStyle/>
          <a:p>
            <a:r>
              <a:rPr lang="de-DE" altLang="de-DE" sz="4800" b="1" dirty="0" smtClean="0"/>
              <a:t>Teilchenmodell anwenden</a:t>
            </a:r>
            <a:endParaRPr lang="de-DE" sz="4800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Kaffee filtrieren </a:t>
            </a:r>
          </a:p>
          <a:p>
            <a:r>
              <a:rPr lang="de-DE" sz="3600" dirty="0" smtClean="0"/>
              <a:t>(Festigung, </a:t>
            </a:r>
          </a:p>
          <a:p>
            <a:r>
              <a:rPr lang="de-DE" sz="3600" dirty="0" smtClean="0"/>
              <a:t>2. Halbjahr)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3708400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08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>
            <a:normAutofit/>
          </a:bodyPr>
          <a:lstStyle/>
          <a:p>
            <a:r>
              <a:rPr lang="de-DE" altLang="de-DE" sz="4800" b="1" dirty="0" smtClean="0"/>
              <a:t>Teilchenmodell anwenden</a:t>
            </a:r>
            <a:endParaRPr lang="de-DE" sz="4800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Kaffee filtrieren </a:t>
            </a:r>
          </a:p>
          <a:p>
            <a:r>
              <a:rPr lang="de-DE" sz="3600" dirty="0" smtClean="0"/>
              <a:t>(Festigung, </a:t>
            </a:r>
          </a:p>
          <a:p>
            <a:r>
              <a:rPr lang="de-DE" sz="3600" dirty="0" smtClean="0"/>
              <a:t>2. Halbjahr)</a:t>
            </a: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684" y="1824454"/>
            <a:ext cx="4113747" cy="419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7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>
            <a:normAutofit/>
          </a:bodyPr>
          <a:lstStyle/>
          <a:p>
            <a:r>
              <a:rPr lang="de-DE" altLang="de-DE" sz="4800" b="1" dirty="0" smtClean="0"/>
              <a:t>Teilchenmodell anwenden</a:t>
            </a:r>
            <a:endParaRPr lang="de-DE" sz="4800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77048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Ggf. mikroskopieren:</a:t>
            </a:r>
          </a:p>
          <a:p>
            <a:r>
              <a:rPr lang="de-DE" sz="3600" dirty="0" smtClean="0"/>
              <a:t>Suspension mit </a:t>
            </a:r>
          </a:p>
          <a:p>
            <a:r>
              <a:rPr lang="de-DE" sz="3600" dirty="0" smtClean="0"/>
              <a:t>Kaffeekrümeln / </a:t>
            </a:r>
          </a:p>
          <a:p>
            <a:r>
              <a:rPr lang="de-DE" sz="3600" dirty="0" smtClean="0"/>
              <a:t>braunes Filtrat mit</a:t>
            </a:r>
          </a:p>
          <a:p>
            <a:r>
              <a:rPr lang="de-DE" sz="3600" dirty="0" smtClean="0"/>
              <a:t>Farbstoff-Teilchen </a:t>
            </a:r>
          </a:p>
          <a:p>
            <a:r>
              <a:rPr lang="de-DE" sz="3600" dirty="0" smtClean="0"/>
              <a:t>(die im Mikroskop</a:t>
            </a:r>
          </a:p>
          <a:p>
            <a:r>
              <a:rPr lang="de-DE" sz="3600" dirty="0"/>
              <a:t>n</a:t>
            </a:r>
            <a:r>
              <a:rPr lang="de-DE" sz="3600" dirty="0" smtClean="0"/>
              <a:t>icht sichtbar sind) </a:t>
            </a:r>
            <a:endParaRPr lang="de-DE" sz="3600" dirty="0" smtClean="0"/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684" y="1824454"/>
            <a:ext cx="4113747" cy="419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4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>
            <a:normAutofit/>
          </a:bodyPr>
          <a:lstStyle/>
          <a:p>
            <a:r>
              <a:rPr lang="de-DE" altLang="de-DE" sz="4800" b="1" dirty="0" smtClean="0"/>
              <a:t>Teilchenmodell anwenden</a:t>
            </a:r>
            <a:endParaRPr lang="de-DE" sz="4800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„Wettlauf der </a:t>
            </a:r>
          </a:p>
          <a:p>
            <a:r>
              <a:rPr lang="de-DE" sz="3600" dirty="0" smtClean="0"/>
              <a:t>Farben“: </a:t>
            </a:r>
          </a:p>
          <a:p>
            <a:r>
              <a:rPr lang="de-DE" sz="3600" dirty="0" smtClean="0"/>
              <a:t>Papier-</a:t>
            </a:r>
          </a:p>
          <a:p>
            <a:r>
              <a:rPr lang="de-DE" sz="3600" dirty="0" err="1" smtClean="0"/>
              <a:t>chromatographie</a:t>
            </a:r>
            <a:endParaRPr lang="de-DE" sz="36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2816"/>
            <a:ext cx="4336377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43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>
            <a:normAutofit/>
          </a:bodyPr>
          <a:lstStyle/>
          <a:p>
            <a:r>
              <a:rPr lang="de-DE" altLang="de-DE" sz="4800" b="1" dirty="0" smtClean="0"/>
              <a:t>Teilchenmodell anwenden</a:t>
            </a:r>
            <a:endParaRPr lang="de-DE" sz="4800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77048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„Wettlauf der </a:t>
            </a:r>
          </a:p>
          <a:p>
            <a:r>
              <a:rPr lang="de-DE" sz="3600" dirty="0" smtClean="0"/>
              <a:t>Farben“: </a:t>
            </a:r>
          </a:p>
          <a:p>
            <a:r>
              <a:rPr lang="de-DE" sz="3600" dirty="0" smtClean="0"/>
              <a:t>Papier-</a:t>
            </a:r>
          </a:p>
          <a:p>
            <a:r>
              <a:rPr lang="de-DE" sz="3600" dirty="0" err="1"/>
              <a:t>c</a:t>
            </a:r>
            <a:r>
              <a:rPr lang="de-DE" sz="3600" dirty="0" err="1" smtClean="0"/>
              <a:t>hromatographie</a:t>
            </a:r>
            <a:endParaRPr lang="de-DE" sz="3600" dirty="0" smtClean="0"/>
          </a:p>
          <a:p>
            <a:endParaRPr lang="de-DE" dirty="0"/>
          </a:p>
          <a:p>
            <a:r>
              <a:rPr lang="de-DE" sz="3600" dirty="0" smtClean="0"/>
              <a:t>„Ärmchen“ bei </a:t>
            </a:r>
          </a:p>
          <a:p>
            <a:r>
              <a:rPr lang="de-DE" sz="3600" dirty="0" smtClean="0"/>
              <a:t>Wasser- und </a:t>
            </a:r>
          </a:p>
          <a:p>
            <a:r>
              <a:rPr lang="de-DE" sz="3600" dirty="0" smtClean="0"/>
              <a:t>Farbstoffteilchen</a:t>
            </a:r>
          </a:p>
          <a:p>
            <a:r>
              <a:rPr lang="de-DE" sz="3600" dirty="0" smtClean="0"/>
              <a:t>(H-Brücken)</a:t>
            </a:r>
            <a:endParaRPr lang="de-DE" sz="36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2816"/>
            <a:ext cx="4336377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40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r>
              <a:rPr lang="de-DE" altLang="de-DE" sz="4800" b="1" dirty="0" smtClean="0"/>
              <a:t>Atome und Moleküle</a:t>
            </a:r>
            <a:endParaRPr lang="de-DE" sz="48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1115616" y="1412776"/>
            <a:ext cx="72728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altLang="de-DE" sz="3000" dirty="0"/>
              <a:t>Ein Kreis (eine Kugel) steht für ein </a:t>
            </a:r>
            <a:r>
              <a:rPr lang="de-DE" altLang="de-DE" sz="3000" b="1" dirty="0" smtClean="0"/>
              <a:t>Atom</a:t>
            </a:r>
          </a:p>
          <a:p>
            <a:pPr algn="ctr"/>
            <a:r>
              <a:rPr lang="de-DE" altLang="de-DE" sz="2800" i="1" dirty="0" smtClean="0"/>
              <a:t>(nicht für Moleküle verwenden)</a:t>
            </a:r>
            <a:endParaRPr lang="de-DE" altLang="de-DE" sz="2800" i="1" dirty="0"/>
          </a:p>
          <a:p>
            <a:endParaRPr lang="de-DE" dirty="0"/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1476375" y="2997275"/>
            <a:ext cx="503238" cy="5032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1476375" y="3933875"/>
            <a:ext cx="503238" cy="5032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619250" y="5084738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8" name="Textfeld 7"/>
          <p:cNvSpPr txBox="1"/>
          <p:nvPr/>
        </p:nvSpPr>
        <p:spPr>
          <a:xfrm>
            <a:off x="2771800" y="2996952"/>
            <a:ext cx="532859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200" dirty="0"/>
              <a:t>Kohlenstoff-Atom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0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200" dirty="0"/>
              <a:t>Sauerstoff-Atom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0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200" dirty="0"/>
              <a:t>Wasserstoff-Atom</a:t>
            </a:r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 rot="1285463">
            <a:off x="5364088" y="3507773"/>
            <a:ext cx="3240360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 smtClean="0"/>
              <a:t>fakultativ</a:t>
            </a:r>
            <a:endParaRPr lang="de-DE" sz="6000" b="1" dirty="0"/>
          </a:p>
        </p:txBody>
      </p:sp>
    </p:spTree>
    <p:extLst>
      <p:ext uri="{BB962C8B-B14F-4D97-AF65-F5344CB8AC3E}">
        <p14:creationId xmlns:p14="http://schemas.microsoft.com/office/powerpoint/2010/main" val="140114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r>
              <a:rPr lang="de-DE" altLang="de-DE" sz="4800" b="1" dirty="0"/>
              <a:t>Atome und Moleküle</a:t>
            </a:r>
            <a:endParaRPr lang="de-DE" sz="4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141277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468313" y="2349500"/>
            <a:ext cx="7920037" cy="2808288"/>
            <a:chOff x="2124" y="9447"/>
            <a:chExt cx="8490" cy="3033"/>
          </a:xfrm>
        </p:grpSpPr>
        <p:grpSp>
          <p:nvGrpSpPr>
            <p:cNvPr id="10" name="Group 5"/>
            <p:cNvGrpSpPr>
              <a:grpSpLocks/>
            </p:cNvGrpSpPr>
            <p:nvPr/>
          </p:nvGrpSpPr>
          <p:grpSpPr bwMode="auto">
            <a:xfrm>
              <a:off x="2124" y="11237"/>
              <a:ext cx="568" cy="283"/>
              <a:chOff x="3924" y="9098"/>
              <a:chExt cx="568" cy="283"/>
            </a:xfrm>
          </p:grpSpPr>
          <p:sp>
            <p:nvSpPr>
              <p:cNvPr id="105" name="Oval 6"/>
              <p:cNvSpPr>
                <a:spLocks noChangeArrowheads="1"/>
              </p:cNvSpPr>
              <p:nvPr/>
            </p:nvSpPr>
            <p:spPr bwMode="auto">
              <a:xfrm>
                <a:off x="3924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06" name="Oval 7"/>
              <p:cNvSpPr>
                <a:spLocks noChangeArrowheads="1"/>
              </p:cNvSpPr>
              <p:nvPr/>
            </p:nvSpPr>
            <p:spPr bwMode="auto">
              <a:xfrm>
                <a:off x="4209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2247" y="9672"/>
              <a:ext cx="1688" cy="835"/>
              <a:chOff x="2382" y="9949"/>
              <a:chExt cx="1688" cy="835"/>
            </a:xfrm>
          </p:grpSpPr>
          <p:grpSp>
            <p:nvGrpSpPr>
              <p:cNvPr id="75" name="Group 9"/>
              <p:cNvGrpSpPr>
                <a:grpSpLocks/>
              </p:cNvGrpSpPr>
              <p:nvPr/>
            </p:nvGrpSpPr>
            <p:grpSpPr bwMode="auto">
              <a:xfrm>
                <a:off x="2382" y="9950"/>
                <a:ext cx="286" cy="826"/>
                <a:chOff x="2382" y="9950"/>
                <a:chExt cx="286" cy="826"/>
              </a:xfrm>
            </p:grpSpPr>
            <p:sp>
              <p:nvSpPr>
                <p:cNvPr id="101" name="Oval 10"/>
                <p:cNvSpPr>
                  <a:spLocks noChangeArrowheads="1"/>
                </p:cNvSpPr>
                <p:nvPr/>
              </p:nvSpPr>
              <p:spPr bwMode="auto">
                <a:xfrm>
                  <a:off x="2385" y="10365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102" name="Oval 11"/>
                <p:cNvSpPr>
                  <a:spLocks noChangeArrowheads="1"/>
                </p:cNvSpPr>
                <p:nvPr/>
              </p:nvSpPr>
              <p:spPr bwMode="auto">
                <a:xfrm>
                  <a:off x="2453" y="9950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103" name="Oval 12"/>
                <p:cNvSpPr>
                  <a:spLocks noChangeArrowheads="1"/>
                </p:cNvSpPr>
                <p:nvPr/>
              </p:nvSpPr>
              <p:spPr bwMode="auto">
                <a:xfrm>
                  <a:off x="2382" y="10079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104" name="Oval 13"/>
                <p:cNvSpPr>
                  <a:spLocks noChangeArrowheads="1"/>
                </p:cNvSpPr>
                <p:nvPr/>
              </p:nvSpPr>
              <p:spPr bwMode="auto">
                <a:xfrm>
                  <a:off x="2476" y="10663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</p:grpSp>
          <p:grpSp>
            <p:nvGrpSpPr>
              <p:cNvPr id="76" name="Group 14"/>
              <p:cNvGrpSpPr>
                <a:grpSpLocks/>
              </p:cNvGrpSpPr>
              <p:nvPr/>
            </p:nvGrpSpPr>
            <p:grpSpPr bwMode="auto">
              <a:xfrm>
                <a:off x="2660" y="9958"/>
                <a:ext cx="286" cy="826"/>
                <a:chOff x="2382" y="9950"/>
                <a:chExt cx="286" cy="826"/>
              </a:xfrm>
            </p:grpSpPr>
            <p:sp>
              <p:nvSpPr>
                <p:cNvPr id="97" name="Oval 15"/>
                <p:cNvSpPr>
                  <a:spLocks noChangeArrowheads="1"/>
                </p:cNvSpPr>
                <p:nvPr/>
              </p:nvSpPr>
              <p:spPr bwMode="auto">
                <a:xfrm>
                  <a:off x="2385" y="10365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98" name="Oval 16"/>
                <p:cNvSpPr>
                  <a:spLocks noChangeArrowheads="1"/>
                </p:cNvSpPr>
                <p:nvPr/>
              </p:nvSpPr>
              <p:spPr bwMode="auto">
                <a:xfrm>
                  <a:off x="2453" y="9950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99" name="Oval 17"/>
                <p:cNvSpPr>
                  <a:spLocks noChangeArrowheads="1"/>
                </p:cNvSpPr>
                <p:nvPr/>
              </p:nvSpPr>
              <p:spPr bwMode="auto">
                <a:xfrm>
                  <a:off x="2382" y="10079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100" name="Oval 18"/>
                <p:cNvSpPr>
                  <a:spLocks noChangeArrowheads="1"/>
                </p:cNvSpPr>
                <p:nvPr/>
              </p:nvSpPr>
              <p:spPr bwMode="auto">
                <a:xfrm>
                  <a:off x="2476" y="10663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</p:grpSp>
          <p:grpSp>
            <p:nvGrpSpPr>
              <p:cNvPr id="77" name="Group 19"/>
              <p:cNvGrpSpPr>
                <a:grpSpLocks/>
              </p:cNvGrpSpPr>
              <p:nvPr/>
            </p:nvGrpSpPr>
            <p:grpSpPr bwMode="auto">
              <a:xfrm>
                <a:off x="2937" y="9950"/>
                <a:ext cx="286" cy="826"/>
                <a:chOff x="2382" y="9950"/>
                <a:chExt cx="286" cy="826"/>
              </a:xfrm>
            </p:grpSpPr>
            <p:sp>
              <p:nvSpPr>
                <p:cNvPr id="93" name="Oval 20"/>
                <p:cNvSpPr>
                  <a:spLocks noChangeArrowheads="1"/>
                </p:cNvSpPr>
                <p:nvPr/>
              </p:nvSpPr>
              <p:spPr bwMode="auto">
                <a:xfrm>
                  <a:off x="2385" y="10365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94" name="Oval 21"/>
                <p:cNvSpPr>
                  <a:spLocks noChangeArrowheads="1"/>
                </p:cNvSpPr>
                <p:nvPr/>
              </p:nvSpPr>
              <p:spPr bwMode="auto">
                <a:xfrm>
                  <a:off x="2453" y="9950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95" name="Oval 22"/>
                <p:cNvSpPr>
                  <a:spLocks noChangeArrowheads="1"/>
                </p:cNvSpPr>
                <p:nvPr/>
              </p:nvSpPr>
              <p:spPr bwMode="auto">
                <a:xfrm>
                  <a:off x="2382" y="10079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96" name="Oval 23"/>
                <p:cNvSpPr>
                  <a:spLocks noChangeArrowheads="1"/>
                </p:cNvSpPr>
                <p:nvPr/>
              </p:nvSpPr>
              <p:spPr bwMode="auto">
                <a:xfrm>
                  <a:off x="2476" y="10663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</p:grpSp>
          <p:grpSp>
            <p:nvGrpSpPr>
              <p:cNvPr id="78" name="Group 24"/>
              <p:cNvGrpSpPr>
                <a:grpSpLocks/>
              </p:cNvGrpSpPr>
              <p:nvPr/>
            </p:nvGrpSpPr>
            <p:grpSpPr bwMode="auto">
              <a:xfrm>
                <a:off x="3229" y="9949"/>
                <a:ext cx="286" cy="826"/>
                <a:chOff x="2382" y="9950"/>
                <a:chExt cx="286" cy="826"/>
              </a:xfrm>
            </p:grpSpPr>
            <p:sp>
              <p:nvSpPr>
                <p:cNvPr id="89" name="Oval 25"/>
                <p:cNvSpPr>
                  <a:spLocks noChangeArrowheads="1"/>
                </p:cNvSpPr>
                <p:nvPr/>
              </p:nvSpPr>
              <p:spPr bwMode="auto">
                <a:xfrm>
                  <a:off x="2385" y="10365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90" name="Oval 26"/>
                <p:cNvSpPr>
                  <a:spLocks noChangeArrowheads="1"/>
                </p:cNvSpPr>
                <p:nvPr/>
              </p:nvSpPr>
              <p:spPr bwMode="auto">
                <a:xfrm>
                  <a:off x="2453" y="9950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91" name="Oval 27"/>
                <p:cNvSpPr>
                  <a:spLocks noChangeArrowheads="1"/>
                </p:cNvSpPr>
                <p:nvPr/>
              </p:nvSpPr>
              <p:spPr bwMode="auto">
                <a:xfrm>
                  <a:off x="2382" y="10079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92" name="Oval 28"/>
                <p:cNvSpPr>
                  <a:spLocks noChangeArrowheads="1"/>
                </p:cNvSpPr>
                <p:nvPr/>
              </p:nvSpPr>
              <p:spPr bwMode="auto">
                <a:xfrm>
                  <a:off x="2476" y="10663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</p:grpSp>
          <p:grpSp>
            <p:nvGrpSpPr>
              <p:cNvPr id="79" name="Group 29"/>
              <p:cNvGrpSpPr>
                <a:grpSpLocks/>
              </p:cNvGrpSpPr>
              <p:nvPr/>
            </p:nvGrpSpPr>
            <p:grpSpPr bwMode="auto">
              <a:xfrm>
                <a:off x="3507" y="9950"/>
                <a:ext cx="286" cy="826"/>
                <a:chOff x="2382" y="9950"/>
                <a:chExt cx="286" cy="826"/>
              </a:xfrm>
            </p:grpSpPr>
            <p:sp>
              <p:nvSpPr>
                <p:cNvPr id="85" name="Oval 30"/>
                <p:cNvSpPr>
                  <a:spLocks noChangeArrowheads="1"/>
                </p:cNvSpPr>
                <p:nvPr/>
              </p:nvSpPr>
              <p:spPr bwMode="auto">
                <a:xfrm>
                  <a:off x="2385" y="10365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86" name="Oval 31"/>
                <p:cNvSpPr>
                  <a:spLocks noChangeArrowheads="1"/>
                </p:cNvSpPr>
                <p:nvPr/>
              </p:nvSpPr>
              <p:spPr bwMode="auto">
                <a:xfrm>
                  <a:off x="2453" y="9950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87" name="Oval 32"/>
                <p:cNvSpPr>
                  <a:spLocks noChangeArrowheads="1"/>
                </p:cNvSpPr>
                <p:nvPr/>
              </p:nvSpPr>
              <p:spPr bwMode="auto">
                <a:xfrm>
                  <a:off x="2382" y="10079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88" name="Oval 33"/>
                <p:cNvSpPr>
                  <a:spLocks noChangeArrowheads="1"/>
                </p:cNvSpPr>
                <p:nvPr/>
              </p:nvSpPr>
              <p:spPr bwMode="auto">
                <a:xfrm>
                  <a:off x="2476" y="10663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</p:grpSp>
          <p:grpSp>
            <p:nvGrpSpPr>
              <p:cNvPr id="80" name="Group 34"/>
              <p:cNvGrpSpPr>
                <a:grpSpLocks/>
              </p:cNvGrpSpPr>
              <p:nvPr/>
            </p:nvGrpSpPr>
            <p:grpSpPr bwMode="auto">
              <a:xfrm>
                <a:off x="3784" y="9950"/>
                <a:ext cx="286" cy="826"/>
                <a:chOff x="2382" y="9950"/>
                <a:chExt cx="286" cy="826"/>
              </a:xfrm>
            </p:grpSpPr>
            <p:sp>
              <p:nvSpPr>
                <p:cNvPr id="81" name="Oval 35"/>
                <p:cNvSpPr>
                  <a:spLocks noChangeArrowheads="1"/>
                </p:cNvSpPr>
                <p:nvPr/>
              </p:nvSpPr>
              <p:spPr bwMode="auto">
                <a:xfrm>
                  <a:off x="2385" y="10365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82" name="Oval 36"/>
                <p:cNvSpPr>
                  <a:spLocks noChangeArrowheads="1"/>
                </p:cNvSpPr>
                <p:nvPr/>
              </p:nvSpPr>
              <p:spPr bwMode="auto">
                <a:xfrm>
                  <a:off x="2453" y="9950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83" name="Oval 37"/>
                <p:cNvSpPr>
                  <a:spLocks noChangeArrowheads="1"/>
                </p:cNvSpPr>
                <p:nvPr/>
              </p:nvSpPr>
              <p:spPr bwMode="auto">
                <a:xfrm>
                  <a:off x="2382" y="10079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84" name="Oval 38"/>
                <p:cNvSpPr>
                  <a:spLocks noChangeArrowheads="1"/>
                </p:cNvSpPr>
                <p:nvPr/>
              </p:nvSpPr>
              <p:spPr bwMode="auto">
                <a:xfrm>
                  <a:off x="2476" y="10663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</p:grpSp>
        </p:grpSp>
        <p:grpSp>
          <p:nvGrpSpPr>
            <p:cNvPr id="12" name="Group 39"/>
            <p:cNvGrpSpPr>
              <a:grpSpLocks/>
            </p:cNvGrpSpPr>
            <p:nvPr/>
          </p:nvGrpSpPr>
          <p:grpSpPr bwMode="auto">
            <a:xfrm rot="3095573">
              <a:off x="2222" y="11874"/>
              <a:ext cx="568" cy="283"/>
              <a:chOff x="3924" y="9098"/>
              <a:chExt cx="568" cy="283"/>
            </a:xfrm>
          </p:grpSpPr>
          <p:sp>
            <p:nvSpPr>
              <p:cNvPr id="73" name="Oval 40"/>
              <p:cNvSpPr>
                <a:spLocks noChangeArrowheads="1"/>
              </p:cNvSpPr>
              <p:nvPr/>
            </p:nvSpPr>
            <p:spPr bwMode="auto">
              <a:xfrm>
                <a:off x="3924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74" name="Oval 41"/>
              <p:cNvSpPr>
                <a:spLocks noChangeArrowheads="1"/>
              </p:cNvSpPr>
              <p:nvPr/>
            </p:nvSpPr>
            <p:spPr bwMode="auto">
              <a:xfrm>
                <a:off x="4209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13" name="Group 42"/>
            <p:cNvGrpSpPr>
              <a:grpSpLocks/>
            </p:cNvGrpSpPr>
            <p:nvPr/>
          </p:nvGrpSpPr>
          <p:grpSpPr bwMode="auto">
            <a:xfrm rot="3284618">
              <a:off x="3699" y="11364"/>
              <a:ext cx="568" cy="283"/>
              <a:chOff x="3924" y="9098"/>
              <a:chExt cx="568" cy="283"/>
            </a:xfrm>
          </p:grpSpPr>
          <p:sp>
            <p:nvSpPr>
              <p:cNvPr id="71" name="Oval 43"/>
              <p:cNvSpPr>
                <a:spLocks noChangeArrowheads="1"/>
              </p:cNvSpPr>
              <p:nvPr/>
            </p:nvSpPr>
            <p:spPr bwMode="auto">
              <a:xfrm>
                <a:off x="3924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72" name="Oval 44"/>
              <p:cNvSpPr>
                <a:spLocks noChangeArrowheads="1"/>
              </p:cNvSpPr>
              <p:nvPr/>
            </p:nvSpPr>
            <p:spPr bwMode="auto">
              <a:xfrm>
                <a:off x="4209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14" name="Group 45"/>
            <p:cNvGrpSpPr>
              <a:grpSpLocks/>
            </p:cNvGrpSpPr>
            <p:nvPr/>
          </p:nvGrpSpPr>
          <p:grpSpPr bwMode="auto">
            <a:xfrm rot="-2168741">
              <a:off x="2844" y="11326"/>
              <a:ext cx="568" cy="283"/>
              <a:chOff x="3924" y="9098"/>
              <a:chExt cx="568" cy="283"/>
            </a:xfrm>
          </p:grpSpPr>
          <p:sp>
            <p:nvSpPr>
              <p:cNvPr id="69" name="Oval 46"/>
              <p:cNvSpPr>
                <a:spLocks noChangeArrowheads="1"/>
              </p:cNvSpPr>
              <p:nvPr/>
            </p:nvSpPr>
            <p:spPr bwMode="auto">
              <a:xfrm>
                <a:off x="3924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70" name="Oval 47"/>
              <p:cNvSpPr>
                <a:spLocks noChangeArrowheads="1"/>
              </p:cNvSpPr>
              <p:nvPr/>
            </p:nvSpPr>
            <p:spPr bwMode="auto">
              <a:xfrm>
                <a:off x="4209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15" name="Group 48"/>
            <p:cNvGrpSpPr>
              <a:grpSpLocks/>
            </p:cNvGrpSpPr>
            <p:nvPr/>
          </p:nvGrpSpPr>
          <p:grpSpPr bwMode="auto">
            <a:xfrm rot="-3687229">
              <a:off x="2979" y="12054"/>
              <a:ext cx="568" cy="283"/>
              <a:chOff x="3924" y="9098"/>
              <a:chExt cx="568" cy="283"/>
            </a:xfrm>
          </p:grpSpPr>
          <p:sp>
            <p:nvSpPr>
              <p:cNvPr id="67" name="Oval 49"/>
              <p:cNvSpPr>
                <a:spLocks noChangeArrowheads="1"/>
              </p:cNvSpPr>
              <p:nvPr/>
            </p:nvSpPr>
            <p:spPr bwMode="auto">
              <a:xfrm>
                <a:off x="3924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68" name="Oval 50"/>
              <p:cNvSpPr>
                <a:spLocks noChangeArrowheads="1"/>
              </p:cNvSpPr>
              <p:nvPr/>
            </p:nvSpPr>
            <p:spPr bwMode="auto">
              <a:xfrm>
                <a:off x="4209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16" name="Group 51"/>
            <p:cNvGrpSpPr>
              <a:grpSpLocks/>
            </p:cNvGrpSpPr>
            <p:nvPr/>
          </p:nvGrpSpPr>
          <p:grpSpPr bwMode="auto">
            <a:xfrm rot="-1518479">
              <a:off x="3691" y="12069"/>
              <a:ext cx="568" cy="283"/>
              <a:chOff x="3924" y="9098"/>
              <a:chExt cx="568" cy="283"/>
            </a:xfrm>
          </p:grpSpPr>
          <p:sp>
            <p:nvSpPr>
              <p:cNvPr id="65" name="Oval 52"/>
              <p:cNvSpPr>
                <a:spLocks noChangeArrowheads="1"/>
              </p:cNvSpPr>
              <p:nvPr/>
            </p:nvSpPr>
            <p:spPr bwMode="auto">
              <a:xfrm>
                <a:off x="3924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66" name="Oval 53"/>
              <p:cNvSpPr>
                <a:spLocks noChangeArrowheads="1"/>
              </p:cNvSpPr>
              <p:nvPr/>
            </p:nvSpPr>
            <p:spPr bwMode="auto">
              <a:xfrm>
                <a:off x="4209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17" name="Group 54"/>
            <p:cNvGrpSpPr>
              <a:grpSpLocks/>
            </p:cNvGrpSpPr>
            <p:nvPr/>
          </p:nvGrpSpPr>
          <p:grpSpPr bwMode="auto">
            <a:xfrm rot="-4717079">
              <a:off x="8828" y="11564"/>
              <a:ext cx="443" cy="343"/>
              <a:chOff x="6945" y="11435"/>
              <a:chExt cx="443" cy="343"/>
            </a:xfrm>
          </p:grpSpPr>
          <p:sp>
            <p:nvSpPr>
              <p:cNvPr id="62" name="Oval 55"/>
              <p:cNvSpPr>
                <a:spLocks noChangeArrowheads="1"/>
              </p:cNvSpPr>
              <p:nvPr/>
            </p:nvSpPr>
            <p:spPr bwMode="auto">
              <a:xfrm>
                <a:off x="7032" y="11495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63" name="Oval 56"/>
              <p:cNvSpPr>
                <a:spLocks noChangeArrowheads="1"/>
              </p:cNvSpPr>
              <p:nvPr/>
            </p:nvSpPr>
            <p:spPr bwMode="auto">
              <a:xfrm>
                <a:off x="6945" y="11457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64" name="Oval 57"/>
              <p:cNvSpPr>
                <a:spLocks noChangeArrowheads="1"/>
              </p:cNvSpPr>
              <p:nvPr/>
            </p:nvSpPr>
            <p:spPr bwMode="auto">
              <a:xfrm>
                <a:off x="7275" y="11435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18" name="Group 58"/>
            <p:cNvGrpSpPr>
              <a:grpSpLocks/>
            </p:cNvGrpSpPr>
            <p:nvPr/>
          </p:nvGrpSpPr>
          <p:grpSpPr bwMode="auto">
            <a:xfrm>
              <a:off x="6803" y="11915"/>
              <a:ext cx="443" cy="343"/>
              <a:chOff x="6945" y="11435"/>
              <a:chExt cx="443" cy="343"/>
            </a:xfrm>
          </p:grpSpPr>
          <p:sp>
            <p:nvSpPr>
              <p:cNvPr id="59" name="Oval 59"/>
              <p:cNvSpPr>
                <a:spLocks noChangeArrowheads="1"/>
              </p:cNvSpPr>
              <p:nvPr/>
            </p:nvSpPr>
            <p:spPr bwMode="auto">
              <a:xfrm>
                <a:off x="7032" y="11495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60" name="Oval 60"/>
              <p:cNvSpPr>
                <a:spLocks noChangeArrowheads="1"/>
              </p:cNvSpPr>
              <p:nvPr/>
            </p:nvSpPr>
            <p:spPr bwMode="auto">
              <a:xfrm>
                <a:off x="6945" y="11457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61" name="Oval 61"/>
              <p:cNvSpPr>
                <a:spLocks noChangeArrowheads="1"/>
              </p:cNvSpPr>
              <p:nvPr/>
            </p:nvSpPr>
            <p:spPr bwMode="auto">
              <a:xfrm>
                <a:off x="7275" y="11435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19" name="Group 62"/>
            <p:cNvGrpSpPr>
              <a:grpSpLocks/>
            </p:cNvGrpSpPr>
            <p:nvPr/>
          </p:nvGrpSpPr>
          <p:grpSpPr bwMode="auto">
            <a:xfrm rot="3003454">
              <a:off x="7553" y="11759"/>
              <a:ext cx="443" cy="343"/>
              <a:chOff x="6945" y="11435"/>
              <a:chExt cx="443" cy="343"/>
            </a:xfrm>
          </p:grpSpPr>
          <p:sp>
            <p:nvSpPr>
              <p:cNvPr id="56" name="Oval 63"/>
              <p:cNvSpPr>
                <a:spLocks noChangeArrowheads="1"/>
              </p:cNvSpPr>
              <p:nvPr/>
            </p:nvSpPr>
            <p:spPr bwMode="auto">
              <a:xfrm>
                <a:off x="7032" y="11495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57" name="Oval 64"/>
              <p:cNvSpPr>
                <a:spLocks noChangeArrowheads="1"/>
              </p:cNvSpPr>
              <p:nvPr/>
            </p:nvSpPr>
            <p:spPr bwMode="auto">
              <a:xfrm>
                <a:off x="6945" y="11457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58" name="Oval 65"/>
              <p:cNvSpPr>
                <a:spLocks noChangeArrowheads="1"/>
              </p:cNvSpPr>
              <p:nvPr/>
            </p:nvSpPr>
            <p:spPr bwMode="auto">
              <a:xfrm>
                <a:off x="7275" y="11435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20" name="Group 66"/>
            <p:cNvGrpSpPr>
              <a:grpSpLocks/>
            </p:cNvGrpSpPr>
            <p:nvPr/>
          </p:nvGrpSpPr>
          <p:grpSpPr bwMode="auto">
            <a:xfrm rot="-9114500">
              <a:off x="9164" y="12021"/>
              <a:ext cx="443" cy="343"/>
              <a:chOff x="6945" y="11435"/>
              <a:chExt cx="443" cy="343"/>
            </a:xfrm>
          </p:grpSpPr>
          <p:sp>
            <p:nvSpPr>
              <p:cNvPr id="53" name="Oval 67"/>
              <p:cNvSpPr>
                <a:spLocks noChangeArrowheads="1"/>
              </p:cNvSpPr>
              <p:nvPr/>
            </p:nvSpPr>
            <p:spPr bwMode="auto">
              <a:xfrm>
                <a:off x="7032" y="11495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54" name="Oval 68"/>
              <p:cNvSpPr>
                <a:spLocks noChangeArrowheads="1"/>
              </p:cNvSpPr>
              <p:nvPr/>
            </p:nvSpPr>
            <p:spPr bwMode="auto">
              <a:xfrm>
                <a:off x="6945" y="11457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55" name="Oval 69"/>
              <p:cNvSpPr>
                <a:spLocks noChangeArrowheads="1"/>
              </p:cNvSpPr>
              <p:nvPr/>
            </p:nvSpPr>
            <p:spPr bwMode="auto">
              <a:xfrm>
                <a:off x="7275" y="11435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21" name="Group 70"/>
            <p:cNvGrpSpPr>
              <a:grpSpLocks/>
            </p:cNvGrpSpPr>
            <p:nvPr/>
          </p:nvGrpSpPr>
          <p:grpSpPr bwMode="auto">
            <a:xfrm rot="-2567340">
              <a:off x="8303" y="11975"/>
              <a:ext cx="443" cy="343"/>
              <a:chOff x="6945" y="11435"/>
              <a:chExt cx="443" cy="343"/>
            </a:xfrm>
          </p:grpSpPr>
          <p:sp>
            <p:nvSpPr>
              <p:cNvPr id="50" name="Oval 71"/>
              <p:cNvSpPr>
                <a:spLocks noChangeArrowheads="1"/>
              </p:cNvSpPr>
              <p:nvPr/>
            </p:nvSpPr>
            <p:spPr bwMode="auto">
              <a:xfrm>
                <a:off x="7032" y="11495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51" name="Oval 72"/>
              <p:cNvSpPr>
                <a:spLocks noChangeArrowheads="1"/>
              </p:cNvSpPr>
              <p:nvPr/>
            </p:nvSpPr>
            <p:spPr bwMode="auto">
              <a:xfrm>
                <a:off x="6945" y="11457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52" name="Oval 73"/>
              <p:cNvSpPr>
                <a:spLocks noChangeArrowheads="1"/>
              </p:cNvSpPr>
              <p:nvPr/>
            </p:nvSpPr>
            <p:spPr bwMode="auto">
              <a:xfrm>
                <a:off x="7275" y="11435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22" name="Group 74"/>
            <p:cNvGrpSpPr>
              <a:grpSpLocks/>
            </p:cNvGrpSpPr>
            <p:nvPr/>
          </p:nvGrpSpPr>
          <p:grpSpPr bwMode="auto">
            <a:xfrm rot="9172234">
              <a:off x="9772" y="11644"/>
              <a:ext cx="443" cy="343"/>
              <a:chOff x="6945" y="11435"/>
              <a:chExt cx="443" cy="343"/>
            </a:xfrm>
          </p:grpSpPr>
          <p:sp>
            <p:nvSpPr>
              <p:cNvPr id="47" name="Oval 75"/>
              <p:cNvSpPr>
                <a:spLocks noChangeArrowheads="1"/>
              </p:cNvSpPr>
              <p:nvPr/>
            </p:nvSpPr>
            <p:spPr bwMode="auto">
              <a:xfrm>
                <a:off x="7032" y="11495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48" name="Oval 76"/>
              <p:cNvSpPr>
                <a:spLocks noChangeArrowheads="1"/>
              </p:cNvSpPr>
              <p:nvPr/>
            </p:nvSpPr>
            <p:spPr bwMode="auto">
              <a:xfrm>
                <a:off x="6945" y="11457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49" name="Oval 77"/>
              <p:cNvSpPr>
                <a:spLocks noChangeArrowheads="1"/>
              </p:cNvSpPr>
              <p:nvPr/>
            </p:nvSpPr>
            <p:spPr bwMode="auto">
              <a:xfrm>
                <a:off x="7275" y="11435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23" name="Group 78"/>
            <p:cNvGrpSpPr>
              <a:grpSpLocks/>
            </p:cNvGrpSpPr>
            <p:nvPr/>
          </p:nvGrpSpPr>
          <p:grpSpPr bwMode="auto">
            <a:xfrm rot="715806">
              <a:off x="6490" y="9700"/>
              <a:ext cx="844" cy="326"/>
              <a:chOff x="8589" y="4420"/>
              <a:chExt cx="844" cy="326"/>
            </a:xfrm>
          </p:grpSpPr>
          <p:sp>
            <p:nvSpPr>
              <p:cNvPr id="44" name="Oval 79"/>
              <p:cNvSpPr>
                <a:spLocks noChangeArrowheads="1"/>
              </p:cNvSpPr>
              <p:nvPr/>
            </p:nvSpPr>
            <p:spPr bwMode="auto">
              <a:xfrm>
                <a:off x="8589" y="4463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45" name="Oval 80"/>
              <p:cNvSpPr>
                <a:spLocks noChangeArrowheads="1"/>
              </p:cNvSpPr>
              <p:nvPr/>
            </p:nvSpPr>
            <p:spPr bwMode="auto">
              <a:xfrm>
                <a:off x="9150" y="4420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46" name="Oval 81"/>
              <p:cNvSpPr>
                <a:spLocks noChangeArrowheads="1"/>
              </p:cNvSpPr>
              <p:nvPr/>
            </p:nvSpPr>
            <p:spPr bwMode="auto">
              <a:xfrm>
                <a:off x="8859" y="4424"/>
                <a:ext cx="283" cy="28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24" name="Group 82"/>
            <p:cNvGrpSpPr>
              <a:grpSpLocks/>
            </p:cNvGrpSpPr>
            <p:nvPr/>
          </p:nvGrpSpPr>
          <p:grpSpPr bwMode="auto">
            <a:xfrm rot="-8154343">
              <a:off x="7818" y="9692"/>
              <a:ext cx="844" cy="326"/>
              <a:chOff x="8589" y="4420"/>
              <a:chExt cx="844" cy="326"/>
            </a:xfrm>
          </p:grpSpPr>
          <p:sp>
            <p:nvSpPr>
              <p:cNvPr id="41" name="Oval 83"/>
              <p:cNvSpPr>
                <a:spLocks noChangeArrowheads="1"/>
              </p:cNvSpPr>
              <p:nvPr/>
            </p:nvSpPr>
            <p:spPr bwMode="auto">
              <a:xfrm>
                <a:off x="8589" y="4463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42" name="Oval 84"/>
              <p:cNvSpPr>
                <a:spLocks noChangeArrowheads="1"/>
              </p:cNvSpPr>
              <p:nvPr/>
            </p:nvSpPr>
            <p:spPr bwMode="auto">
              <a:xfrm>
                <a:off x="9150" y="4420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43" name="Oval 85"/>
              <p:cNvSpPr>
                <a:spLocks noChangeArrowheads="1"/>
              </p:cNvSpPr>
              <p:nvPr/>
            </p:nvSpPr>
            <p:spPr bwMode="auto">
              <a:xfrm>
                <a:off x="8859" y="4424"/>
                <a:ext cx="283" cy="28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25" name="Group 86"/>
            <p:cNvGrpSpPr>
              <a:grpSpLocks/>
            </p:cNvGrpSpPr>
            <p:nvPr/>
          </p:nvGrpSpPr>
          <p:grpSpPr bwMode="auto">
            <a:xfrm rot="-2337247">
              <a:off x="7181" y="10150"/>
              <a:ext cx="844" cy="326"/>
              <a:chOff x="8589" y="4420"/>
              <a:chExt cx="844" cy="326"/>
            </a:xfrm>
          </p:grpSpPr>
          <p:sp>
            <p:nvSpPr>
              <p:cNvPr id="38" name="Oval 87"/>
              <p:cNvSpPr>
                <a:spLocks noChangeArrowheads="1"/>
              </p:cNvSpPr>
              <p:nvPr/>
            </p:nvSpPr>
            <p:spPr bwMode="auto">
              <a:xfrm>
                <a:off x="8589" y="4463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39" name="Oval 88"/>
              <p:cNvSpPr>
                <a:spLocks noChangeArrowheads="1"/>
              </p:cNvSpPr>
              <p:nvPr/>
            </p:nvSpPr>
            <p:spPr bwMode="auto">
              <a:xfrm>
                <a:off x="9150" y="4420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40" name="Oval 89"/>
              <p:cNvSpPr>
                <a:spLocks noChangeArrowheads="1"/>
              </p:cNvSpPr>
              <p:nvPr/>
            </p:nvSpPr>
            <p:spPr bwMode="auto">
              <a:xfrm>
                <a:off x="8859" y="4424"/>
                <a:ext cx="283" cy="28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26" name="Group 90"/>
            <p:cNvGrpSpPr>
              <a:grpSpLocks/>
            </p:cNvGrpSpPr>
            <p:nvPr/>
          </p:nvGrpSpPr>
          <p:grpSpPr bwMode="auto">
            <a:xfrm rot="-3632409">
              <a:off x="8478" y="9917"/>
              <a:ext cx="844" cy="326"/>
              <a:chOff x="8589" y="4420"/>
              <a:chExt cx="844" cy="326"/>
            </a:xfrm>
          </p:grpSpPr>
          <p:sp>
            <p:nvSpPr>
              <p:cNvPr id="35" name="Oval 91"/>
              <p:cNvSpPr>
                <a:spLocks noChangeArrowheads="1"/>
              </p:cNvSpPr>
              <p:nvPr/>
            </p:nvSpPr>
            <p:spPr bwMode="auto">
              <a:xfrm>
                <a:off x="8589" y="4463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36" name="Oval 92"/>
              <p:cNvSpPr>
                <a:spLocks noChangeArrowheads="1"/>
              </p:cNvSpPr>
              <p:nvPr/>
            </p:nvSpPr>
            <p:spPr bwMode="auto">
              <a:xfrm>
                <a:off x="9150" y="4420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37" name="Oval 93"/>
              <p:cNvSpPr>
                <a:spLocks noChangeArrowheads="1"/>
              </p:cNvSpPr>
              <p:nvPr/>
            </p:nvSpPr>
            <p:spPr bwMode="auto">
              <a:xfrm>
                <a:off x="8859" y="4424"/>
                <a:ext cx="283" cy="28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27" name="Group 94"/>
            <p:cNvGrpSpPr>
              <a:grpSpLocks/>
            </p:cNvGrpSpPr>
            <p:nvPr/>
          </p:nvGrpSpPr>
          <p:grpSpPr bwMode="auto">
            <a:xfrm rot="-573063">
              <a:off x="9303" y="9976"/>
              <a:ext cx="844" cy="326"/>
              <a:chOff x="8589" y="4420"/>
              <a:chExt cx="844" cy="326"/>
            </a:xfrm>
          </p:grpSpPr>
          <p:sp>
            <p:nvSpPr>
              <p:cNvPr id="32" name="Oval 95"/>
              <p:cNvSpPr>
                <a:spLocks noChangeArrowheads="1"/>
              </p:cNvSpPr>
              <p:nvPr/>
            </p:nvSpPr>
            <p:spPr bwMode="auto">
              <a:xfrm>
                <a:off x="8589" y="4463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33" name="Oval 96"/>
              <p:cNvSpPr>
                <a:spLocks noChangeArrowheads="1"/>
              </p:cNvSpPr>
              <p:nvPr/>
            </p:nvSpPr>
            <p:spPr bwMode="auto">
              <a:xfrm>
                <a:off x="9150" y="4420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34" name="Oval 97"/>
              <p:cNvSpPr>
                <a:spLocks noChangeArrowheads="1"/>
              </p:cNvSpPr>
              <p:nvPr/>
            </p:nvSpPr>
            <p:spPr bwMode="auto">
              <a:xfrm>
                <a:off x="8859" y="4424"/>
                <a:ext cx="283" cy="28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28" name="Group 98"/>
            <p:cNvGrpSpPr>
              <a:grpSpLocks/>
            </p:cNvGrpSpPr>
            <p:nvPr/>
          </p:nvGrpSpPr>
          <p:grpSpPr bwMode="auto">
            <a:xfrm rot="-7037480">
              <a:off x="10029" y="9706"/>
              <a:ext cx="844" cy="326"/>
              <a:chOff x="8589" y="4420"/>
              <a:chExt cx="844" cy="326"/>
            </a:xfrm>
          </p:grpSpPr>
          <p:sp>
            <p:nvSpPr>
              <p:cNvPr id="29" name="Oval 99"/>
              <p:cNvSpPr>
                <a:spLocks noChangeArrowheads="1"/>
              </p:cNvSpPr>
              <p:nvPr/>
            </p:nvSpPr>
            <p:spPr bwMode="auto">
              <a:xfrm>
                <a:off x="8589" y="4463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30" name="Oval 100"/>
              <p:cNvSpPr>
                <a:spLocks noChangeArrowheads="1"/>
              </p:cNvSpPr>
              <p:nvPr/>
            </p:nvSpPr>
            <p:spPr bwMode="auto">
              <a:xfrm>
                <a:off x="9150" y="4420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31" name="Oval 101"/>
              <p:cNvSpPr>
                <a:spLocks noChangeArrowheads="1"/>
              </p:cNvSpPr>
              <p:nvPr/>
            </p:nvSpPr>
            <p:spPr bwMode="auto">
              <a:xfrm>
                <a:off x="8859" y="4424"/>
                <a:ext cx="283" cy="28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</p:grpSp>
      <p:sp>
        <p:nvSpPr>
          <p:cNvPr id="107" name="AutoShape 102"/>
          <p:cNvSpPr>
            <a:spLocks noChangeArrowheads="1"/>
          </p:cNvSpPr>
          <p:nvPr/>
        </p:nvSpPr>
        <p:spPr bwMode="auto">
          <a:xfrm>
            <a:off x="2945957" y="3524449"/>
            <a:ext cx="1728788" cy="504825"/>
          </a:xfrm>
          <a:prstGeom prst="rightArrow">
            <a:avLst>
              <a:gd name="adj1" fmla="val 50000"/>
              <a:gd name="adj2" fmla="val 8561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</p:spTree>
    <p:extLst>
      <p:ext uri="{BB962C8B-B14F-4D97-AF65-F5344CB8AC3E}">
        <p14:creationId xmlns:p14="http://schemas.microsoft.com/office/powerpoint/2010/main" val="30625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r>
              <a:rPr lang="de-DE" altLang="de-DE" sz="4800" b="1" dirty="0"/>
              <a:t>Atome und Moleküle</a:t>
            </a:r>
            <a:endParaRPr lang="de-DE" sz="4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141277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468313" y="2349500"/>
            <a:ext cx="7920037" cy="2808288"/>
            <a:chOff x="2124" y="9447"/>
            <a:chExt cx="8490" cy="3033"/>
          </a:xfrm>
        </p:grpSpPr>
        <p:grpSp>
          <p:nvGrpSpPr>
            <p:cNvPr id="10" name="Group 5"/>
            <p:cNvGrpSpPr>
              <a:grpSpLocks/>
            </p:cNvGrpSpPr>
            <p:nvPr/>
          </p:nvGrpSpPr>
          <p:grpSpPr bwMode="auto">
            <a:xfrm>
              <a:off x="2124" y="11237"/>
              <a:ext cx="568" cy="283"/>
              <a:chOff x="3924" y="9098"/>
              <a:chExt cx="568" cy="283"/>
            </a:xfrm>
          </p:grpSpPr>
          <p:sp>
            <p:nvSpPr>
              <p:cNvPr id="105" name="Oval 6"/>
              <p:cNvSpPr>
                <a:spLocks noChangeArrowheads="1"/>
              </p:cNvSpPr>
              <p:nvPr/>
            </p:nvSpPr>
            <p:spPr bwMode="auto">
              <a:xfrm>
                <a:off x="3924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06" name="Oval 7"/>
              <p:cNvSpPr>
                <a:spLocks noChangeArrowheads="1"/>
              </p:cNvSpPr>
              <p:nvPr/>
            </p:nvSpPr>
            <p:spPr bwMode="auto">
              <a:xfrm>
                <a:off x="4209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2247" y="9672"/>
              <a:ext cx="1688" cy="835"/>
              <a:chOff x="2382" y="9949"/>
              <a:chExt cx="1688" cy="835"/>
            </a:xfrm>
          </p:grpSpPr>
          <p:grpSp>
            <p:nvGrpSpPr>
              <p:cNvPr id="75" name="Group 9"/>
              <p:cNvGrpSpPr>
                <a:grpSpLocks/>
              </p:cNvGrpSpPr>
              <p:nvPr/>
            </p:nvGrpSpPr>
            <p:grpSpPr bwMode="auto">
              <a:xfrm>
                <a:off x="2382" y="9950"/>
                <a:ext cx="286" cy="826"/>
                <a:chOff x="2382" y="9950"/>
                <a:chExt cx="286" cy="826"/>
              </a:xfrm>
            </p:grpSpPr>
            <p:sp>
              <p:nvSpPr>
                <p:cNvPr id="101" name="Oval 10"/>
                <p:cNvSpPr>
                  <a:spLocks noChangeArrowheads="1"/>
                </p:cNvSpPr>
                <p:nvPr/>
              </p:nvSpPr>
              <p:spPr bwMode="auto">
                <a:xfrm>
                  <a:off x="2385" y="10365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102" name="Oval 11"/>
                <p:cNvSpPr>
                  <a:spLocks noChangeArrowheads="1"/>
                </p:cNvSpPr>
                <p:nvPr/>
              </p:nvSpPr>
              <p:spPr bwMode="auto">
                <a:xfrm>
                  <a:off x="2453" y="9950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103" name="Oval 12"/>
                <p:cNvSpPr>
                  <a:spLocks noChangeArrowheads="1"/>
                </p:cNvSpPr>
                <p:nvPr/>
              </p:nvSpPr>
              <p:spPr bwMode="auto">
                <a:xfrm>
                  <a:off x="2382" y="10079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104" name="Oval 13"/>
                <p:cNvSpPr>
                  <a:spLocks noChangeArrowheads="1"/>
                </p:cNvSpPr>
                <p:nvPr/>
              </p:nvSpPr>
              <p:spPr bwMode="auto">
                <a:xfrm>
                  <a:off x="2476" y="10663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</p:grpSp>
          <p:grpSp>
            <p:nvGrpSpPr>
              <p:cNvPr id="76" name="Group 14"/>
              <p:cNvGrpSpPr>
                <a:grpSpLocks/>
              </p:cNvGrpSpPr>
              <p:nvPr/>
            </p:nvGrpSpPr>
            <p:grpSpPr bwMode="auto">
              <a:xfrm>
                <a:off x="2660" y="9958"/>
                <a:ext cx="286" cy="826"/>
                <a:chOff x="2382" y="9950"/>
                <a:chExt cx="286" cy="826"/>
              </a:xfrm>
            </p:grpSpPr>
            <p:sp>
              <p:nvSpPr>
                <p:cNvPr id="97" name="Oval 15"/>
                <p:cNvSpPr>
                  <a:spLocks noChangeArrowheads="1"/>
                </p:cNvSpPr>
                <p:nvPr/>
              </p:nvSpPr>
              <p:spPr bwMode="auto">
                <a:xfrm>
                  <a:off x="2385" y="10365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98" name="Oval 16"/>
                <p:cNvSpPr>
                  <a:spLocks noChangeArrowheads="1"/>
                </p:cNvSpPr>
                <p:nvPr/>
              </p:nvSpPr>
              <p:spPr bwMode="auto">
                <a:xfrm>
                  <a:off x="2453" y="9950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99" name="Oval 17"/>
                <p:cNvSpPr>
                  <a:spLocks noChangeArrowheads="1"/>
                </p:cNvSpPr>
                <p:nvPr/>
              </p:nvSpPr>
              <p:spPr bwMode="auto">
                <a:xfrm>
                  <a:off x="2382" y="10079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100" name="Oval 18"/>
                <p:cNvSpPr>
                  <a:spLocks noChangeArrowheads="1"/>
                </p:cNvSpPr>
                <p:nvPr/>
              </p:nvSpPr>
              <p:spPr bwMode="auto">
                <a:xfrm>
                  <a:off x="2476" y="10663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</p:grpSp>
          <p:grpSp>
            <p:nvGrpSpPr>
              <p:cNvPr id="77" name="Group 19"/>
              <p:cNvGrpSpPr>
                <a:grpSpLocks/>
              </p:cNvGrpSpPr>
              <p:nvPr/>
            </p:nvGrpSpPr>
            <p:grpSpPr bwMode="auto">
              <a:xfrm>
                <a:off x="2937" y="9950"/>
                <a:ext cx="286" cy="826"/>
                <a:chOff x="2382" y="9950"/>
                <a:chExt cx="286" cy="826"/>
              </a:xfrm>
            </p:grpSpPr>
            <p:sp>
              <p:nvSpPr>
                <p:cNvPr id="93" name="Oval 20"/>
                <p:cNvSpPr>
                  <a:spLocks noChangeArrowheads="1"/>
                </p:cNvSpPr>
                <p:nvPr/>
              </p:nvSpPr>
              <p:spPr bwMode="auto">
                <a:xfrm>
                  <a:off x="2385" y="10365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94" name="Oval 21"/>
                <p:cNvSpPr>
                  <a:spLocks noChangeArrowheads="1"/>
                </p:cNvSpPr>
                <p:nvPr/>
              </p:nvSpPr>
              <p:spPr bwMode="auto">
                <a:xfrm>
                  <a:off x="2453" y="9950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95" name="Oval 22"/>
                <p:cNvSpPr>
                  <a:spLocks noChangeArrowheads="1"/>
                </p:cNvSpPr>
                <p:nvPr/>
              </p:nvSpPr>
              <p:spPr bwMode="auto">
                <a:xfrm>
                  <a:off x="2382" y="10079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96" name="Oval 23"/>
                <p:cNvSpPr>
                  <a:spLocks noChangeArrowheads="1"/>
                </p:cNvSpPr>
                <p:nvPr/>
              </p:nvSpPr>
              <p:spPr bwMode="auto">
                <a:xfrm>
                  <a:off x="2476" y="10663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</p:grpSp>
          <p:grpSp>
            <p:nvGrpSpPr>
              <p:cNvPr id="78" name="Group 24"/>
              <p:cNvGrpSpPr>
                <a:grpSpLocks/>
              </p:cNvGrpSpPr>
              <p:nvPr/>
            </p:nvGrpSpPr>
            <p:grpSpPr bwMode="auto">
              <a:xfrm>
                <a:off x="3229" y="9949"/>
                <a:ext cx="286" cy="826"/>
                <a:chOff x="2382" y="9950"/>
                <a:chExt cx="286" cy="826"/>
              </a:xfrm>
            </p:grpSpPr>
            <p:sp>
              <p:nvSpPr>
                <p:cNvPr id="89" name="Oval 25"/>
                <p:cNvSpPr>
                  <a:spLocks noChangeArrowheads="1"/>
                </p:cNvSpPr>
                <p:nvPr/>
              </p:nvSpPr>
              <p:spPr bwMode="auto">
                <a:xfrm>
                  <a:off x="2385" y="10365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90" name="Oval 26"/>
                <p:cNvSpPr>
                  <a:spLocks noChangeArrowheads="1"/>
                </p:cNvSpPr>
                <p:nvPr/>
              </p:nvSpPr>
              <p:spPr bwMode="auto">
                <a:xfrm>
                  <a:off x="2453" y="9950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91" name="Oval 27"/>
                <p:cNvSpPr>
                  <a:spLocks noChangeArrowheads="1"/>
                </p:cNvSpPr>
                <p:nvPr/>
              </p:nvSpPr>
              <p:spPr bwMode="auto">
                <a:xfrm>
                  <a:off x="2382" y="10079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92" name="Oval 28"/>
                <p:cNvSpPr>
                  <a:spLocks noChangeArrowheads="1"/>
                </p:cNvSpPr>
                <p:nvPr/>
              </p:nvSpPr>
              <p:spPr bwMode="auto">
                <a:xfrm>
                  <a:off x="2476" y="10663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</p:grpSp>
          <p:grpSp>
            <p:nvGrpSpPr>
              <p:cNvPr id="79" name="Group 29"/>
              <p:cNvGrpSpPr>
                <a:grpSpLocks/>
              </p:cNvGrpSpPr>
              <p:nvPr/>
            </p:nvGrpSpPr>
            <p:grpSpPr bwMode="auto">
              <a:xfrm>
                <a:off x="3507" y="9950"/>
                <a:ext cx="286" cy="826"/>
                <a:chOff x="2382" y="9950"/>
                <a:chExt cx="286" cy="826"/>
              </a:xfrm>
            </p:grpSpPr>
            <p:sp>
              <p:nvSpPr>
                <p:cNvPr id="85" name="Oval 30"/>
                <p:cNvSpPr>
                  <a:spLocks noChangeArrowheads="1"/>
                </p:cNvSpPr>
                <p:nvPr/>
              </p:nvSpPr>
              <p:spPr bwMode="auto">
                <a:xfrm>
                  <a:off x="2385" y="10365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86" name="Oval 31"/>
                <p:cNvSpPr>
                  <a:spLocks noChangeArrowheads="1"/>
                </p:cNvSpPr>
                <p:nvPr/>
              </p:nvSpPr>
              <p:spPr bwMode="auto">
                <a:xfrm>
                  <a:off x="2453" y="9950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87" name="Oval 32"/>
                <p:cNvSpPr>
                  <a:spLocks noChangeArrowheads="1"/>
                </p:cNvSpPr>
                <p:nvPr/>
              </p:nvSpPr>
              <p:spPr bwMode="auto">
                <a:xfrm>
                  <a:off x="2382" y="10079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88" name="Oval 33"/>
                <p:cNvSpPr>
                  <a:spLocks noChangeArrowheads="1"/>
                </p:cNvSpPr>
                <p:nvPr/>
              </p:nvSpPr>
              <p:spPr bwMode="auto">
                <a:xfrm>
                  <a:off x="2476" y="10663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</p:grpSp>
          <p:grpSp>
            <p:nvGrpSpPr>
              <p:cNvPr id="80" name="Group 34"/>
              <p:cNvGrpSpPr>
                <a:grpSpLocks/>
              </p:cNvGrpSpPr>
              <p:nvPr/>
            </p:nvGrpSpPr>
            <p:grpSpPr bwMode="auto">
              <a:xfrm>
                <a:off x="3784" y="9950"/>
                <a:ext cx="286" cy="826"/>
                <a:chOff x="2382" y="9950"/>
                <a:chExt cx="286" cy="826"/>
              </a:xfrm>
            </p:grpSpPr>
            <p:sp>
              <p:nvSpPr>
                <p:cNvPr id="81" name="Oval 35"/>
                <p:cNvSpPr>
                  <a:spLocks noChangeArrowheads="1"/>
                </p:cNvSpPr>
                <p:nvPr/>
              </p:nvSpPr>
              <p:spPr bwMode="auto">
                <a:xfrm>
                  <a:off x="2385" y="10365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82" name="Oval 36"/>
                <p:cNvSpPr>
                  <a:spLocks noChangeArrowheads="1"/>
                </p:cNvSpPr>
                <p:nvPr/>
              </p:nvSpPr>
              <p:spPr bwMode="auto">
                <a:xfrm>
                  <a:off x="2453" y="9950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83" name="Oval 37"/>
                <p:cNvSpPr>
                  <a:spLocks noChangeArrowheads="1"/>
                </p:cNvSpPr>
                <p:nvPr/>
              </p:nvSpPr>
              <p:spPr bwMode="auto">
                <a:xfrm>
                  <a:off x="2382" y="10079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84" name="Oval 38"/>
                <p:cNvSpPr>
                  <a:spLocks noChangeArrowheads="1"/>
                </p:cNvSpPr>
                <p:nvPr/>
              </p:nvSpPr>
              <p:spPr bwMode="auto">
                <a:xfrm>
                  <a:off x="2476" y="10663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</p:grpSp>
        </p:grpSp>
        <p:grpSp>
          <p:nvGrpSpPr>
            <p:cNvPr id="12" name="Group 39"/>
            <p:cNvGrpSpPr>
              <a:grpSpLocks/>
            </p:cNvGrpSpPr>
            <p:nvPr/>
          </p:nvGrpSpPr>
          <p:grpSpPr bwMode="auto">
            <a:xfrm rot="3095573">
              <a:off x="2222" y="11874"/>
              <a:ext cx="568" cy="283"/>
              <a:chOff x="3924" y="9098"/>
              <a:chExt cx="568" cy="283"/>
            </a:xfrm>
          </p:grpSpPr>
          <p:sp>
            <p:nvSpPr>
              <p:cNvPr id="73" name="Oval 40"/>
              <p:cNvSpPr>
                <a:spLocks noChangeArrowheads="1"/>
              </p:cNvSpPr>
              <p:nvPr/>
            </p:nvSpPr>
            <p:spPr bwMode="auto">
              <a:xfrm>
                <a:off x="3924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74" name="Oval 41"/>
              <p:cNvSpPr>
                <a:spLocks noChangeArrowheads="1"/>
              </p:cNvSpPr>
              <p:nvPr/>
            </p:nvSpPr>
            <p:spPr bwMode="auto">
              <a:xfrm>
                <a:off x="4209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13" name="Group 42"/>
            <p:cNvGrpSpPr>
              <a:grpSpLocks/>
            </p:cNvGrpSpPr>
            <p:nvPr/>
          </p:nvGrpSpPr>
          <p:grpSpPr bwMode="auto">
            <a:xfrm rot="3284618">
              <a:off x="3699" y="11364"/>
              <a:ext cx="568" cy="283"/>
              <a:chOff x="3924" y="9098"/>
              <a:chExt cx="568" cy="283"/>
            </a:xfrm>
          </p:grpSpPr>
          <p:sp>
            <p:nvSpPr>
              <p:cNvPr id="71" name="Oval 43"/>
              <p:cNvSpPr>
                <a:spLocks noChangeArrowheads="1"/>
              </p:cNvSpPr>
              <p:nvPr/>
            </p:nvSpPr>
            <p:spPr bwMode="auto">
              <a:xfrm>
                <a:off x="3924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72" name="Oval 44"/>
              <p:cNvSpPr>
                <a:spLocks noChangeArrowheads="1"/>
              </p:cNvSpPr>
              <p:nvPr/>
            </p:nvSpPr>
            <p:spPr bwMode="auto">
              <a:xfrm>
                <a:off x="4209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14" name="Group 45"/>
            <p:cNvGrpSpPr>
              <a:grpSpLocks/>
            </p:cNvGrpSpPr>
            <p:nvPr/>
          </p:nvGrpSpPr>
          <p:grpSpPr bwMode="auto">
            <a:xfrm rot="-2168741">
              <a:off x="2844" y="11326"/>
              <a:ext cx="568" cy="283"/>
              <a:chOff x="3924" y="9098"/>
              <a:chExt cx="568" cy="283"/>
            </a:xfrm>
          </p:grpSpPr>
          <p:sp>
            <p:nvSpPr>
              <p:cNvPr id="69" name="Oval 46"/>
              <p:cNvSpPr>
                <a:spLocks noChangeArrowheads="1"/>
              </p:cNvSpPr>
              <p:nvPr/>
            </p:nvSpPr>
            <p:spPr bwMode="auto">
              <a:xfrm>
                <a:off x="3924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70" name="Oval 47"/>
              <p:cNvSpPr>
                <a:spLocks noChangeArrowheads="1"/>
              </p:cNvSpPr>
              <p:nvPr/>
            </p:nvSpPr>
            <p:spPr bwMode="auto">
              <a:xfrm>
                <a:off x="4209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15" name="Group 48"/>
            <p:cNvGrpSpPr>
              <a:grpSpLocks/>
            </p:cNvGrpSpPr>
            <p:nvPr/>
          </p:nvGrpSpPr>
          <p:grpSpPr bwMode="auto">
            <a:xfrm rot="-3687229">
              <a:off x="2979" y="12054"/>
              <a:ext cx="568" cy="283"/>
              <a:chOff x="3924" y="9098"/>
              <a:chExt cx="568" cy="283"/>
            </a:xfrm>
          </p:grpSpPr>
          <p:sp>
            <p:nvSpPr>
              <p:cNvPr id="67" name="Oval 49"/>
              <p:cNvSpPr>
                <a:spLocks noChangeArrowheads="1"/>
              </p:cNvSpPr>
              <p:nvPr/>
            </p:nvSpPr>
            <p:spPr bwMode="auto">
              <a:xfrm>
                <a:off x="3924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68" name="Oval 50"/>
              <p:cNvSpPr>
                <a:spLocks noChangeArrowheads="1"/>
              </p:cNvSpPr>
              <p:nvPr/>
            </p:nvSpPr>
            <p:spPr bwMode="auto">
              <a:xfrm>
                <a:off x="4209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16" name="Group 51"/>
            <p:cNvGrpSpPr>
              <a:grpSpLocks/>
            </p:cNvGrpSpPr>
            <p:nvPr/>
          </p:nvGrpSpPr>
          <p:grpSpPr bwMode="auto">
            <a:xfrm rot="-1518479">
              <a:off x="3691" y="12069"/>
              <a:ext cx="568" cy="283"/>
              <a:chOff x="3924" y="9098"/>
              <a:chExt cx="568" cy="283"/>
            </a:xfrm>
          </p:grpSpPr>
          <p:sp>
            <p:nvSpPr>
              <p:cNvPr id="65" name="Oval 52"/>
              <p:cNvSpPr>
                <a:spLocks noChangeArrowheads="1"/>
              </p:cNvSpPr>
              <p:nvPr/>
            </p:nvSpPr>
            <p:spPr bwMode="auto">
              <a:xfrm>
                <a:off x="3924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66" name="Oval 53"/>
              <p:cNvSpPr>
                <a:spLocks noChangeArrowheads="1"/>
              </p:cNvSpPr>
              <p:nvPr/>
            </p:nvSpPr>
            <p:spPr bwMode="auto">
              <a:xfrm>
                <a:off x="4209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17" name="Group 54"/>
            <p:cNvGrpSpPr>
              <a:grpSpLocks/>
            </p:cNvGrpSpPr>
            <p:nvPr/>
          </p:nvGrpSpPr>
          <p:grpSpPr bwMode="auto">
            <a:xfrm rot="-4717079">
              <a:off x="8828" y="11564"/>
              <a:ext cx="443" cy="343"/>
              <a:chOff x="6945" y="11435"/>
              <a:chExt cx="443" cy="343"/>
            </a:xfrm>
          </p:grpSpPr>
          <p:sp>
            <p:nvSpPr>
              <p:cNvPr id="62" name="Oval 55"/>
              <p:cNvSpPr>
                <a:spLocks noChangeArrowheads="1"/>
              </p:cNvSpPr>
              <p:nvPr/>
            </p:nvSpPr>
            <p:spPr bwMode="auto">
              <a:xfrm>
                <a:off x="7032" y="11495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63" name="Oval 56"/>
              <p:cNvSpPr>
                <a:spLocks noChangeArrowheads="1"/>
              </p:cNvSpPr>
              <p:nvPr/>
            </p:nvSpPr>
            <p:spPr bwMode="auto">
              <a:xfrm>
                <a:off x="6945" y="11457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64" name="Oval 57"/>
              <p:cNvSpPr>
                <a:spLocks noChangeArrowheads="1"/>
              </p:cNvSpPr>
              <p:nvPr/>
            </p:nvSpPr>
            <p:spPr bwMode="auto">
              <a:xfrm>
                <a:off x="7275" y="11435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18" name="Group 58"/>
            <p:cNvGrpSpPr>
              <a:grpSpLocks/>
            </p:cNvGrpSpPr>
            <p:nvPr/>
          </p:nvGrpSpPr>
          <p:grpSpPr bwMode="auto">
            <a:xfrm>
              <a:off x="6803" y="11915"/>
              <a:ext cx="443" cy="343"/>
              <a:chOff x="6945" y="11435"/>
              <a:chExt cx="443" cy="343"/>
            </a:xfrm>
          </p:grpSpPr>
          <p:sp>
            <p:nvSpPr>
              <p:cNvPr id="59" name="Oval 59"/>
              <p:cNvSpPr>
                <a:spLocks noChangeArrowheads="1"/>
              </p:cNvSpPr>
              <p:nvPr/>
            </p:nvSpPr>
            <p:spPr bwMode="auto">
              <a:xfrm>
                <a:off x="7032" y="11495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60" name="Oval 60"/>
              <p:cNvSpPr>
                <a:spLocks noChangeArrowheads="1"/>
              </p:cNvSpPr>
              <p:nvPr/>
            </p:nvSpPr>
            <p:spPr bwMode="auto">
              <a:xfrm>
                <a:off x="6945" y="11457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61" name="Oval 61"/>
              <p:cNvSpPr>
                <a:spLocks noChangeArrowheads="1"/>
              </p:cNvSpPr>
              <p:nvPr/>
            </p:nvSpPr>
            <p:spPr bwMode="auto">
              <a:xfrm>
                <a:off x="7275" y="11435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19" name="Group 62"/>
            <p:cNvGrpSpPr>
              <a:grpSpLocks/>
            </p:cNvGrpSpPr>
            <p:nvPr/>
          </p:nvGrpSpPr>
          <p:grpSpPr bwMode="auto">
            <a:xfrm rot="3003454">
              <a:off x="7553" y="11759"/>
              <a:ext cx="443" cy="343"/>
              <a:chOff x="6945" y="11435"/>
              <a:chExt cx="443" cy="343"/>
            </a:xfrm>
          </p:grpSpPr>
          <p:sp>
            <p:nvSpPr>
              <p:cNvPr id="56" name="Oval 63"/>
              <p:cNvSpPr>
                <a:spLocks noChangeArrowheads="1"/>
              </p:cNvSpPr>
              <p:nvPr/>
            </p:nvSpPr>
            <p:spPr bwMode="auto">
              <a:xfrm>
                <a:off x="7032" y="11495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57" name="Oval 64"/>
              <p:cNvSpPr>
                <a:spLocks noChangeArrowheads="1"/>
              </p:cNvSpPr>
              <p:nvPr/>
            </p:nvSpPr>
            <p:spPr bwMode="auto">
              <a:xfrm>
                <a:off x="6945" y="11457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58" name="Oval 65"/>
              <p:cNvSpPr>
                <a:spLocks noChangeArrowheads="1"/>
              </p:cNvSpPr>
              <p:nvPr/>
            </p:nvSpPr>
            <p:spPr bwMode="auto">
              <a:xfrm>
                <a:off x="7275" y="11435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20" name="Group 66"/>
            <p:cNvGrpSpPr>
              <a:grpSpLocks/>
            </p:cNvGrpSpPr>
            <p:nvPr/>
          </p:nvGrpSpPr>
          <p:grpSpPr bwMode="auto">
            <a:xfrm rot="-9114500">
              <a:off x="9164" y="12021"/>
              <a:ext cx="443" cy="343"/>
              <a:chOff x="6945" y="11435"/>
              <a:chExt cx="443" cy="343"/>
            </a:xfrm>
          </p:grpSpPr>
          <p:sp>
            <p:nvSpPr>
              <p:cNvPr id="53" name="Oval 67"/>
              <p:cNvSpPr>
                <a:spLocks noChangeArrowheads="1"/>
              </p:cNvSpPr>
              <p:nvPr/>
            </p:nvSpPr>
            <p:spPr bwMode="auto">
              <a:xfrm>
                <a:off x="7032" y="11495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54" name="Oval 68"/>
              <p:cNvSpPr>
                <a:spLocks noChangeArrowheads="1"/>
              </p:cNvSpPr>
              <p:nvPr/>
            </p:nvSpPr>
            <p:spPr bwMode="auto">
              <a:xfrm>
                <a:off x="6945" y="11457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55" name="Oval 69"/>
              <p:cNvSpPr>
                <a:spLocks noChangeArrowheads="1"/>
              </p:cNvSpPr>
              <p:nvPr/>
            </p:nvSpPr>
            <p:spPr bwMode="auto">
              <a:xfrm>
                <a:off x="7275" y="11435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21" name="Group 70"/>
            <p:cNvGrpSpPr>
              <a:grpSpLocks/>
            </p:cNvGrpSpPr>
            <p:nvPr/>
          </p:nvGrpSpPr>
          <p:grpSpPr bwMode="auto">
            <a:xfrm rot="-2567340">
              <a:off x="8303" y="11975"/>
              <a:ext cx="443" cy="343"/>
              <a:chOff x="6945" y="11435"/>
              <a:chExt cx="443" cy="343"/>
            </a:xfrm>
          </p:grpSpPr>
          <p:sp>
            <p:nvSpPr>
              <p:cNvPr id="50" name="Oval 71"/>
              <p:cNvSpPr>
                <a:spLocks noChangeArrowheads="1"/>
              </p:cNvSpPr>
              <p:nvPr/>
            </p:nvSpPr>
            <p:spPr bwMode="auto">
              <a:xfrm>
                <a:off x="7032" y="11495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51" name="Oval 72"/>
              <p:cNvSpPr>
                <a:spLocks noChangeArrowheads="1"/>
              </p:cNvSpPr>
              <p:nvPr/>
            </p:nvSpPr>
            <p:spPr bwMode="auto">
              <a:xfrm>
                <a:off x="6945" y="11457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52" name="Oval 73"/>
              <p:cNvSpPr>
                <a:spLocks noChangeArrowheads="1"/>
              </p:cNvSpPr>
              <p:nvPr/>
            </p:nvSpPr>
            <p:spPr bwMode="auto">
              <a:xfrm>
                <a:off x="7275" y="11435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22" name="Group 74"/>
            <p:cNvGrpSpPr>
              <a:grpSpLocks/>
            </p:cNvGrpSpPr>
            <p:nvPr/>
          </p:nvGrpSpPr>
          <p:grpSpPr bwMode="auto">
            <a:xfrm rot="9172234">
              <a:off x="9772" y="11644"/>
              <a:ext cx="443" cy="343"/>
              <a:chOff x="6945" y="11435"/>
              <a:chExt cx="443" cy="343"/>
            </a:xfrm>
          </p:grpSpPr>
          <p:sp>
            <p:nvSpPr>
              <p:cNvPr id="47" name="Oval 75"/>
              <p:cNvSpPr>
                <a:spLocks noChangeArrowheads="1"/>
              </p:cNvSpPr>
              <p:nvPr/>
            </p:nvSpPr>
            <p:spPr bwMode="auto">
              <a:xfrm>
                <a:off x="7032" y="11495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48" name="Oval 76"/>
              <p:cNvSpPr>
                <a:spLocks noChangeArrowheads="1"/>
              </p:cNvSpPr>
              <p:nvPr/>
            </p:nvSpPr>
            <p:spPr bwMode="auto">
              <a:xfrm>
                <a:off x="6945" y="11457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49" name="Oval 77"/>
              <p:cNvSpPr>
                <a:spLocks noChangeArrowheads="1"/>
              </p:cNvSpPr>
              <p:nvPr/>
            </p:nvSpPr>
            <p:spPr bwMode="auto">
              <a:xfrm>
                <a:off x="7275" y="11435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23" name="Group 78"/>
            <p:cNvGrpSpPr>
              <a:grpSpLocks/>
            </p:cNvGrpSpPr>
            <p:nvPr/>
          </p:nvGrpSpPr>
          <p:grpSpPr bwMode="auto">
            <a:xfrm rot="715806">
              <a:off x="6490" y="9700"/>
              <a:ext cx="844" cy="326"/>
              <a:chOff x="8589" y="4420"/>
              <a:chExt cx="844" cy="326"/>
            </a:xfrm>
          </p:grpSpPr>
          <p:sp>
            <p:nvSpPr>
              <p:cNvPr id="44" name="Oval 79"/>
              <p:cNvSpPr>
                <a:spLocks noChangeArrowheads="1"/>
              </p:cNvSpPr>
              <p:nvPr/>
            </p:nvSpPr>
            <p:spPr bwMode="auto">
              <a:xfrm>
                <a:off x="8589" y="4463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45" name="Oval 80"/>
              <p:cNvSpPr>
                <a:spLocks noChangeArrowheads="1"/>
              </p:cNvSpPr>
              <p:nvPr/>
            </p:nvSpPr>
            <p:spPr bwMode="auto">
              <a:xfrm>
                <a:off x="9150" y="4420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46" name="Oval 81"/>
              <p:cNvSpPr>
                <a:spLocks noChangeArrowheads="1"/>
              </p:cNvSpPr>
              <p:nvPr/>
            </p:nvSpPr>
            <p:spPr bwMode="auto">
              <a:xfrm>
                <a:off x="8859" y="4424"/>
                <a:ext cx="283" cy="28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24" name="Group 82"/>
            <p:cNvGrpSpPr>
              <a:grpSpLocks/>
            </p:cNvGrpSpPr>
            <p:nvPr/>
          </p:nvGrpSpPr>
          <p:grpSpPr bwMode="auto">
            <a:xfrm rot="-8154343">
              <a:off x="7818" y="9692"/>
              <a:ext cx="844" cy="326"/>
              <a:chOff x="8589" y="4420"/>
              <a:chExt cx="844" cy="326"/>
            </a:xfrm>
          </p:grpSpPr>
          <p:sp>
            <p:nvSpPr>
              <p:cNvPr id="41" name="Oval 83"/>
              <p:cNvSpPr>
                <a:spLocks noChangeArrowheads="1"/>
              </p:cNvSpPr>
              <p:nvPr/>
            </p:nvSpPr>
            <p:spPr bwMode="auto">
              <a:xfrm>
                <a:off x="8589" y="4463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42" name="Oval 84"/>
              <p:cNvSpPr>
                <a:spLocks noChangeArrowheads="1"/>
              </p:cNvSpPr>
              <p:nvPr/>
            </p:nvSpPr>
            <p:spPr bwMode="auto">
              <a:xfrm>
                <a:off x="9150" y="4420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43" name="Oval 85"/>
              <p:cNvSpPr>
                <a:spLocks noChangeArrowheads="1"/>
              </p:cNvSpPr>
              <p:nvPr/>
            </p:nvSpPr>
            <p:spPr bwMode="auto">
              <a:xfrm>
                <a:off x="8859" y="4424"/>
                <a:ext cx="283" cy="28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25" name="Group 86"/>
            <p:cNvGrpSpPr>
              <a:grpSpLocks/>
            </p:cNvGrpSpPr>
            <p:nvPr/>
          </p:nvGrpSpPr>
          <p:grpSpPr bwMode="auto">
            <a:xfrm rot="-2337247">
              <a:off x="7181" y="10150"/>
              <a:ext cx="844" cy="326"/>
              <a:chOff x="8589" y="4420"/>
              <a:chExt cx="844" cy="326"/>
            </a:xfrm>
          </p:grpSpPr>
          <p:sp>
            <p:nvSpPr>
              <p:cNvPr id="38" name="Oval 87"/>
              <p:cNvSpPr>
                <a:spLocks noChangeArrowheads="1"/>
              </p:cNvSpPr>
              <p:nvPr/>
            </p:nvSpPr>
            <p:spPr bwMode="auto">
              <a:xfrm>
                <a:off x="8589" y="4463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39" name="Oval 88"/>
              <p:cNvSpPr>
                <a:spLocks noChangeArrowheads="1"/>
              </p:cNvSpPr>
              <p:nvPr/>
            </p:nvSpPr>
            <p:spPr bwMode="auto">
              <a:xfrm>
                <a:off x="9150" y="4420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40" name="Oval 89"/>
              <p:cNvSpPr>
                <a:spLocks noChangeArrowheads="1"/>
              </p:cNvSpPr>
              <p:nvPr/>
            </p:nvSpPr>
            <p:spPr bwMode="auto">
              <a:xfrm>
                <a:off x="8859" y="4424"/>
                <a:ext cx="283" cy="28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26" name="Group 90"/>
            <p:cNvGrpSpPr>
              <a:grpSpLocks/>
            </p:cNvGrpSpPr>
            <p:nvPr/>
          </p:nvGrpSpPr>
          <p:grpSpPr bwMode="auto">
            <a:xfrm rot="-3632409">
              <a:off x="8478" y="9917"/>
              <a:ext cx="844" cy="326"/>
              <a:chOff x="8589" y="4420"/>
              <a:chExt cx="844" cy="326"/>
            </a:xfrm>
          </p:grpSpPr>
          <p:sp>
            <p:nvSpPr>
              <p:cNvPr id="35" name="Oval 91"/>
              <p:cNvSpPr>
                <a:spLocks noChangeArrowheads="1"/>
              </p:cNvSpPr>
              <p:nvPr/>
            </p:nvSpPr>
            <p:spPr bwMode="auto">
              <a:xfrm>
                <a:off x="8589" y="4463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36" name="Oval 92"/>
              <p:cNvSpPr>
                <a:spLocks noChangeArrowheads="1"/>
              </p:cNvSpPr>
              <p:nvPr/>
            </p:nvSpPr>
            <p:spPr bwMode="auto">
              <a:xfrm>
                <a:off x="9150" y="4420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37" name="Oval 93"/>
              <p:cNvSpPr>
                <a:spLocks noChangeArrowheads="1"/>
              </p:cNvSpPr>
              <p:nvPr/>
            </p:nvSpPr>
            <p:spPr bwMode="auto">
              <a:xfrm>
                <a:off x="8859" y="4424"/>
                <a:ext cx="283" cy="28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27" name="Group 94"/>
            <p:cNvGrpSpPr>
              <a:grpSpLocks/>
            </p:cNvGrpSpPr>
            <p:nvPr/>
          </p:nvGrpSpPr>
          <p:grpSpPr bwMode="auto">
            <a:xfrm rot="-573063">
              <a:off x="9303" y="9976"/>
              <a:ext cx="844" cy="326"/>
              <a:chOff x="8589" y="4420"/>
              <a:chExt cx="844" cy="326"/>
            </a:xfrm>
          </p:grpSpPr>
          <p:sp>
            <p:nvSpPr>
              <p:cNvPr id="32" name="Oval 95"/>
              <p:cNvSpPr>
                <a:spLocks noChangeArrowheads="1"/>
              </p:cNvSpPr>
              <p:nvPr/>
            </p:nvSpPr>
            <p:spPr bwMode="auto">
              <a:xfrm>
                <a:off x="8589" y="4463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33" name="Oval 96"/>
              <p:cNvSpPr>
                <a:spLocks noChangeArrowheads="1"/>
              </p:cNvSpPr>
              <p:nvPr/>
            </p:nvSpPr>
            <p:spPr bwMode="auto">
              <a:xfrm>
                <a:off x="9150" y="4420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34" name="Oval 97"/>
              <p:cNvSpPr>
                <a:spLocks noChangeArrowheads="1"/>
              </p:cNvSpPr>
              <p:nvPr/>
            </p:nvSpPr>
            <p:spPr bwMode="auto">
              <a:xfrm>
                <a:off x="8859" y="4424"/>
                <a:ext cx="283" cy="28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28" name="Group 98"/>
            <p:cNvGrpSpPr>
              <a:grpSpLocks/>
            </p:cNvGrpSpPr>
            <p:nvPr/>
          </p:nvGrpSpPr>
          <p:grpSpPr bwMode="auto">
            <a:xfrm rot="-7037480">
              <a:off x="10029" y="9706"/>
              <a:ext cx="844" cy="326"/>
              <a:chOff x="8589" y="4420"/>
              <a:chExt cx="844" cy="326"/>
            </a:xfrm>
          </p:grpSpPr>
          <p:sp>
            <p:nvSpPr>
              <p:cNvPr id="29" name="Oval 99"/>
              <p:cNvSpPr>
                <a:spLocks noChangeArrowheads="1"/>
              </p:cNvSpPr>
              <p:nvPr/>
            </p:nvSpPr>
            <p:spPr bwMode="auto">
              <a:xfrm>
                <a:off x="8589" y="4463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30" name="Oval 100"/>
              <p:cNvSpPr>
                <a:spLocks noChangeArrowheads="1"/>
              </p:cNvSpPr>
              <p:nvPr/>
            </p:nvSpPr>
            <p:spPr bwMode="auto">
              <a:xfrm>
                <a:off x="9150" y="4420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31" name="Oval 101"/>
              <p:cNvSpPr>
                <a:spLocks noChangeArrowheads="1"/>
              </p:cNvSpPr>
              <p:nvPr/>
            </p:nvSpPr>
            <p:spPr bwMode="auto">
              <a:xfrm>
                <a:off x="8859" y="4424"/>
                <a:ext cx="283" cy="28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</p:grpSp>
      <p:sp>
        <p:nvSpPr>
          <p:cNvPr id="107" name="AutoShape 102"/>
          <p:cNvSpPr>
            <a:spLocks noChangeArrowheads="1"/>
          </p:cNvSpPr>
          <p:nvPr/>
        </p:nvSpPr>
        <p:spPr bwMode="auto">
          <a:xfrm>
            <a:off x="2945957" y="3524449"/>
            <a:ext cx="1728788" cy="504825"/>
          </a:xfrm>
          <a:prstGeom prst="rightArrow">
            <a:avLst>
              <a:gd name="adj1" fmla="val 50000"/>
              <a:gd name="adj2" fmla="val 8561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3" name="Textfeld 2"/>
          <p:cNvSpPr txBox="1"/>
          <p:nvPr/>
        </p:nvSpPr>
        <p:spPr>
          <a:xfrm>
            <a:off x="1167031" y="5301208"/>
            <a:ext cx="6379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rgbClr val="FF0000"/>
                </a:solidFill>
              </a:rPr>
              <a:t>Verbalisieren!</a:t>
            </a:r>
            <a:endParaRPr lang="de-D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2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r>
              <a:rPr lang="de-DE" altLang="de-DE" sz="4800" b="1" dirty="0"/>
              <a:t>Atome und Moleküle</a:t>
            </a:r>
            <a:endParaRPr lang="de-DE" sz="4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141277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468313" y="2349500"/>
            <a:ext cx="7920037" cy="2808288"/>
            <a:chOff x="2124" y="9447"/>
            <a:chExt cx="8490" cy="3033"/>
          </a:xfrm>
        </p:grpSpPr>
        <p:grpSp>
          <p:nvGrpSpPr>
            <p:cNvPr id="10" name="Group 5"/>
            <p:cNvGrpSpPr>
              <a:grpSpLocks/>
            </p:cNvGrpSpPr>
            <p:nvPr/>
          </p:nvGrpSpPr>
          <p:grpSpPr bwMode="auto">
            <a:xfrm>
              <a:off x="2124" y="11237"/>
              <a:ext cx="568" cy="283"/>
              <a:chOff x="3924" y="9098"/>
              <a:chExt cx="568" cy="283"/>
            </a:xfrm>
          </p:grpSpPr>
          <p:sp>
            <p:nvSpPr>
              <p:cNvPr id="105" name="Oval 6"/>
              <p:cNvSpPr>
                <a:spLocks noChangeArrowheads="1"/>
              </p:cNvSpPr>
              <p:nvPr/>
            </p:nvSpPr>
            <p:spPr bwMode="auto">
              <a:xfrm>
                <a:off x="3924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06" name="Oval 7"/>
              <p:cNvSpPr>
                <a:spLocks noChangeArrowheads="1"/>
              </p:cNvSpPr>
              <p:nvPr/>
            </p:nvSpPr>
            <p:spPr bwMode="auto">
              <a:xfrm>
                <a:off x="4209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2247" y="9672"/>
              <a:ext cx="1688" cy="835"/>
              <a:chOff x="2382" y="9949"/>
              <a:chExt cx="1688" cy="835"/>
            </a:xfrm>
          </p:grpSpPr>
          <p:grpSp>
            <p:nvGrpSpPr>
              <p:cNvPr id="75" name="Group 9"/>
              <p:cNvGrpSpPr>
                <a:grpSpLocks/>
              </p:cNvGrpSpPr>
              <p:nvPr/>
            </p:nvGrpSpPr>
            <p:grpSpPr bwMode="auto">
              <a:xfrm>
                <a:off x="2382" y="9950"/>
                <a:ext cx="286" cy="826"/>
                <a:chOff x="2382" y="9950"/>
                <a:chExt cx="286" cy="826"/>
              </a:xfrm>
            </p:grpSpPr>
            <p:sp>
              <p:nvSpPr>
                <p:cNvPr id="101" name="Oval 10"/>
                <p:cNvSpPr>
                  <a:spLocks noChangeArrowheads="1"/>
                </p:cNvSpPr>
                <p:nvPr/>
              </p:nvSpPr>
              <p:spPr bwMode="auto">
                <a:xfrm>
                  <a:off x="2385" y="10365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102" name="Oval 11"/>
                <p:cNvSpPr>
                  <a:spLocks noChangeArrowheads="1"/>
                </p:cNvSpPr>
                <p:nvPr/>
              </p:nvSpPr>
              <p:spPr bwMode="auto">
                <a:xfrm>
                  <a:off x="2453" y="9950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103" name="Oval 12"/>
                <p:cNvSpPr>
                  <a:spLocks noChangeArrowheads="1"/>
                </p:cNvSpPr>
                <p:nvPr/>
              </p:nvSpPr>
              <p:spPr bwMode="auto">
                <a:xfrm>
                  <a:off x="2382" y="10079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104" name="Oval 13"/>
                <p:cNvSpPr>
                  <a:spLocks noChangeArrowheads="1"/>
                </p:cNvSpPr>
                <p:nvPr/>
              </p:nvSpPr>
              <p:spPr bwMode="auto">
                <a:xfrm>
                  <a:off x="2476" y="10663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</p:grpSp>
          <p:grpSp>
            <p:nvGrpSpPr>
              <p:cNvPr id="76" name="Group 14"/>
              <p:cNvGrpSpPr>
                <a:grpSpLocks/>
              </p:cNvGrpSpPr>
              <p:nvPr/>
            </p:nvGrpSpPr>
            <p:grpSpPr bwMode="auto">
              <a:xfrm>
                <a:off x="2660" y="9958"/>
                <a:ext cx="286" cy="826"/>
                <a:chOff x="2382" y="9950"/>
                <a:chExt cx="286" cy="826"/>
              </a:xfrm>
            </p:grpSpPr>
            <p:sp>
              <p:nvSpPr>
                <p:cNvPr id="97" name="Oval 15"/>
                <p:cNvSpPr>
                  <a:spLocks noChangeArrowheads="1"/>
                </p:cNvSpPr>
                <p:nvPr/>
              </p:nvSpPr>
              <p:spPr bwMode="auto">
                <a:xfrm>
                  <a:off x="2385" y="10365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98" name="Oval 16"/>
                <p:cNvSpPr>
                  <a:spLocks noChangeArrowheads="1"/>
                </p:cNvSpPr>
                <p:nvPr/>
              </p:nvSpPr>
              <p:spPr bwMode="auto">
                <a:xfrm>
                  <a:off x="2453" y="9950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99" name="Oval 17"/>
                <p:cNvSpPr>
                  <a:spLocks noChangeArrowheads="1"/>
                </p:cNvSpPr>
                <p:nvPr/>
              </p:nvSpPr>
              <p:spPr bwMode="auto">
                <a:xfrm>
                  <a:off x="2382" y="10079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100" name="Oval 18"/>
                <p:cNvSpPr>
                  <a:spLocks noChangeArrowheads="1"/>
                </p:cNvSpPr>
                <p:nvPr/>
              </p:nvSpPr>
              <p:spPr bwMode="auto">
                <a:xfrm>
                  <a:off x="2476" y="10663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</p:grpSp>
          <p:grpSp>
            <p:nvGrpSpPr>
              <p:cNvPr id="77" name="Group 19"/>
              <p:cNvGrpSpPr>
                <a:grpSpLocks/>
              </p:cNvGrpSpPr>
              <p:nvPr/>
            </p:nvGrpSpPr>
            <p:grpSpPr bwMode="auto">
              <a:xfrm>
                <a:off x="2937" y="9950"/>
                <a:ext cx="286" cy="826"/>
                <a:chOff x="2382" y="9950"/>
                <a:chExt cx="286" cy="826"/>
              </a:xfrm>
            </p:grpSpPr>
            <p:sp>
              <p:nvSpPr>
                <p:cNvPr id="93" name="Oval 20"/>
                <p:cNvSpPr>
                  <a:spLocks noChangeArrowheads="1"/>
                </p:cNvSpPr>
                <p:nvPr/>
              </p:nvSpPr>
              <p:spPr bwMode="auto">
                <a:xfrm>
                  <a:off x="2385" y="10365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94" name="Oval 21"/>
                <p:cNvSpPr>
                  <a:spLocks noChangeArrowheads="1"/>
                </p:cNvSpPr>
                <p:nvPr/>
              </p:nvSpPr>
              <p:spPr bwMode="auto">
                <a:xfrm>
                  <a:off x="2453" y="9950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95" name="Oval 22"/>
                <p:cNvSpPr>
                  <a:spLocks noChangeArrowheads="1"/>
                </p:cNvSpPr>
                <p:nvPr/>
              </p:nvSpPr>
              <p:spPr bwMode="auto">
                <a:xfrm>
                  <a:off x="2382" y="10079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96" name="Oval 23"/>
                <p:cNvSpPr>
                  <a:spLocks noChangeArrowheads="1"/>
                </p:cNvSpPr>
                <p:nvPr/>
              </p:nvSpPr>
              <p:spPr bwMode="auto">
                <a:xfrm>
                  <a:off x="2476" y="10663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</p:grpSp>
          <p:grpSp>
            <p:nvGrpSpPr>
              <p:cNvPr id="78" name="Group 24"/>
              <p:cNvGrpSpPr>
                <a:grpSpLocks/>
              </p:cNvGrpSpPr>
              <p:nvPr/>
            </p:nvGrpSpPr>
            <p:grpSpPr bwMode="auto">
              <a:xfrm>
                <a:off x="3229" y="9949"/>
                <a:ext cx="286" cy="826"/>
                <a:chOff x="2382" y="9950"/>
                <a:chExt cx="286" cy="826"/>
              </a:xfrm>
            </p:grpSpPr>
            <p:sp>
              <p:nvSpPr>
                <p:cNvPr id="89" name="Oval 25"/>
                <p:cNvSpPr>
                  <a:spLocks noChangeArrowheads="1"/>
                </p:cNvSpPr>
                <p:nvPr/>
              </p:nvSpPr>
              <p:spPr bwMode="auto">
                <a:xfrm>
                  <a:off x="2385" y="10365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90" name="Oval 26"/>
                <p:cNvSpPr>
                  <a:spLocks noChangeArrowheads="1"/>
                </p:cNvSpPr>
                <p:nvPr/>
              </p:nvSpPr>
              <p:spPr bwMode="auto">
                <a:xfrm>
                  <a:off x="2453" y="9950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91" name="Oval 27"/>
                <p:cNvSpPr>
                  <a:spLocks noChangeArrowheads="1"/>
                </p:cNvSpPr>
                <p:nvPr/>
              </p:nvSpPr>
              <p:spPr bwMode="auto">
                <a:xfrm>
                  <a:off x="2382" y="10079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92" name="Oval 28"/>
                <p:cNvSpPr>
                  <a:spLocks noChangeArrowheads="1"/>
                </p:cNvSpPr>
                <p:nvPr/>
              </p:nvSpPr>
              <p:spPr bwMode="auto">
                <a:xfrm>
                  <a:off x="2476" y="10663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</p:grpSp>
          <p:grpSp>
            <p:nvGrpSpPr>
              <p:cNvPr id="79" name="Group 29"/>
              <p:cNvGrpSpPr>
                <a:grpSpLocks/>
              </p:cNvGrpSpPr>
              <p:nvPr/>
            </p:nvGrpSpPr>
            <p:grpSpPr bwMode="auto">
              <a:xfrm>
                <a:off x="3507" y="9950"/>
                <a:ext cx="286" cy="826"/>
                <a:chOff x="2382" y="9950"/>
                <a:chExt cx="286" cy="826"/>
              </a:xfrm>
            </p:grpSpPr>
            <p:sp>
              <p:nvSpPr>
                <p:cNvPr id="85" name="Oval 30"/>
                <p:cNvSpPr>
                  <a:spLocks noChangeArrowheads="1"/>
                </p:cNvSpPr>
                <p:nvPr/>
              </p:nvSpPr>
              <p:spPr bwMode="auto">
                <a:xfrm>
                  <a:off x="2385" y="10365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86" name="Oval 31"/>
                <p:cNvSpPr>
                  <a:spLocks noChangeArrowheads="1"/>
                </p:cNvSpPr>
                <p:nvPr/>
              </p:nvSpPr>
              <p:spPr bwMode="auto">
                <a:xfrm>
                  <a:off x="2453" y="9950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87" name="Oval 32"/>
                <p:cNvSpPr>
                  <a:spLocks noChangeArrowheads="1"/>
                </p:cNvSpPr>
                <p:nvPr/>
              </p:nvSpPr>
              <p:spPr bwMode="auto">
                <a:xfrm>
                  <a:off x="2382" y="10079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88" name="Oval 33"/>
                <p:cNvSpPr>
                  <a:spLocks noChangeArrowheads="1"/>
                </p:cNvSpPr>
                <p:nvPr/>
              </p:nvSpPr>
              <p:spPr bwMode="auto">
                <a:xfrm>
                  <a:off x="2476" y="10663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</p:grpSp>
          <p:grpSp>
            <p:nvGrpSpPr>
              <p:cNvPr id="80" name="Group 34"/>
              <p:cNvGrpSpPr>
                <a:grpSpLocks/>
              </p:cNvGrpSpPr>
              <p:nvPr/>
            </p:nvGrpSpPr>
            <p:grpSpPr bwMode="auto">
              <a:xfrm>
                <a:off x="3784" y="9950"/>
                <a:ext cx="286" cy="826"/>
                <a:chOff x="2382" y="9950"/>
                <a:chExt cx="286" cy="826"/>
              </a:xfrm>
            </p:grpSpPr>
            <p:sp>
              <p:nvSpPr>
                <p:cNvPr id="81" name="Oval 35"/>
                <p:cNvSpPr>
                  <a:spLocks noChangeArrowheads="1"/>
                </p:cNvSpPr>
                <p:nvPr/>
              </p:nvSpPr>
              <p:spPr bwMode="auto">
                <a:xfrm>
                  <a:off x="2385" y="10365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82" name="Oval 36"/>
                <p:cNvSpPr>
                  <a:spLocks noChangeArrowheads="1"/>
                </p:cNvSpPr>
                <p:nvPr/>
              </p:nvSpPr>
              <p:spPr bwMode="auto">
                <a:xfrm>
                  <a:off x="2453" y="9950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83" name="Oval 37"/>
                <p:cNvSpPr>
                  <a:spLocks noChangeArrowheads="1"/>
                </p:cNvSpPr>
                <p:nvPr/>
              </p:nvSpPr>
              <p:spPr bwMode="auto">
                <a:xfrm>
                  <a:off x="2382" y="10079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84" name="Oval 38"/>
                <p:cNvSpPr>
                  <a:spLocks noChangeArrowheads="1"/>
                </p:cNvSpPr>
                <p:nvPr/>
              </p:nvSpPr>
              <p:spPr bwMode="auto">
                <a:xfrm>
                  <a:off x="2476" y="10663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</p:grpSp>
        </p:grpSp>
        <p:grpSp>
          <p:nvGrpSpPr>
            <p:cNvPr id="12" name="Group 39"/>
            <p:cNvGrpSpPr>
              <a:grpSpLocks/>
            </p:cNvGrpSpPr>
            <p:nvPr/>
          </p:nvGrpSpPr>
          <p:grpSpPr bwMode="auto">
            <a:xfrm rot="3095573">
              <a:off x="2222" y="11874"/>
              <a:ext cx="568" cy="283"/>
              <a:chOff x="3924" y="9098"/>
              <a:chExt cx="568" cy="283"/>
            </a:xfrm>
          </p:grpSpPr>
          <p:sp>
            <p:nvSpPr>
              <p:cNvPr id="73" name="Oval 40"/>
              <p:cNvSpPr>
                <a:spLocks noChangeArrowheads="1"/>
              </p:cNvSpPr>
              <p:nvPr/>
            </p:nvSpPr>
            <p:spPr bwMode="auto">
              <a:xfrm>
                <a:off x="3924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74" name="Oval 41"/>
              <p:cNvSpPr>
                <a:spLocks noChangeArrowheads="1"/>
              </p:cNvSpPr>
              <p:nvPr/>
            </p:nvSpPr>
            <p:spPr bwMode="auto">
              <a:xfrm>
                <a:off x="4209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13" name="Group 42"/>
            <p:cNvGrpSpPr>
              <a:grpSpLocks/>
            </p:cNvGrpSpPr>
            <p:nvPr/>
          </p:nvGrpSpPr>
          <p:grpSpPr bwMode="auto">
            <a:xfrm rot="3284618">
              <a:off x="3699" y="11364"/>
              <a:ext cx="568" cy="283"/>
              <a:chOff x="3924" y="9098"/>
              <a:chExt cx="568" cy="283"/>
            </a:xfrm>
          </p:grpSpPr>
          <p:sp>
            <p:nvSpPr>
              <p:cNvPr id="71" name="Oval 43"/>
              <p:cNvSpPr>
                <a:spLocks noChangeArrowheads="1"/>
              </p:cNvSpPr>
              <p:nvPr/>
            </p:nvSpPr>
            <p:spPr bwMode="auto">
              <a:xfrm>
                <a:off x="3924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72" name="Oval 44"/>
              <p:cNvSpPr>
                <a:spLocks noChangeArrowheads="1"/>
              </p:cNvSpPr>
              <p:nvPr/>
            </p:nvSpPr>
            <p:spPr bwMode="auto">
              <a:xfrm>
                <a:off x="4209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14" name="Group 45"/>
            <p:cNvGrpSpPr>
              <a:grpSpLocks/>
            </p:cNvGrpSpPr>
            <p:nvPr/>
          </p:nvGrpSpPr>
          <p:grpSpPr bwMode="auto">
            <a:xfrm rot="-2168741">
              <a:off x="2844" y="11326"/>
              <a:ext cx="568" cy="283"/>
              <a:chOff x="3924" y="9098"/>
              <a:chExt cx="568" cy="283"/>
            </a:xfrm>
          </p:grpSpPr>
          <p:sp>
            <p:nvSpPr>
              <p:cNvPr id="69" name="Oval 46"/>
              <p:cNvSpPr>
                <a:spLocks noChangeArrowheads="1"/>
              </p:cNvSpPr>
              <p:nvPr/>
            </p:nvSpPr>
            <p:spPr bwMode="auto">
              <a:xfrm>
                <a:off x="3924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70" name="Oval 47"/>
              <p:cNvSpPr>
                <a:spLocks noChangeArrowheads="1"/>
              </p:cNvSpPr>
              <p:nvPr/>
            </p:nvSpPr>
            <p:spPr bwMode="auto">
              <a:xfrm>
                <a:off x="4209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15" name="Group 48"/>
            <p:cNvGrpSpPr>
              <a:grpSpLocks/>
            </p:cNvGrpSpPr>
            <p:nvPr/>
          </p:nvGrpSpPr>
          <p:grpSpPr bwMode="auto">
            <a:xfrm rot="-3687229">
              <a:off x="2979" y="12054"/>
              <a:ext cx="568" cy="283"/>
              <a:chOff x="3924" y="9098"/>
              <a:chExt cx="568" cy="283"/>
            </a:xfrm>
          </p:grpSpPr>
          <p:sp>
            <p:nvSpPr>
              <p:cNvPr id="67" name="Oval 49"/>
              <p:cNvSpPr>
                <a:spLocks noChangeArrowheads="1"/>
              </p:cNvSpPr>
              <p:nvPr/>
            </p:nvSpPr>
            <p:spPr bwMode="auto">
              <a:xfrm>
                <a:off x="3924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68" name="Oval 50"/>
              <p:cNvSpPr>
                <a:spLocks noChangeArrowheads="1"/>
              </p:cNvSpPr>
              <p:nvPr/>
            </p:nvSpPr>
            <p:spPr bwMode="auto">
              <a:xfrm>
                <a:off x="4209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16" name="Group 51"/>
            <p:cNvGrpSpPr>
              <a:grpSpLocks/>
            </p:cNvGrpSpPr>
            <p:nvPr/>
          </p:nvGrpSpPr>
          <p:grpSpPr bwMode="auto">
            <a:xfrm rot="-1518479">
              <a:off x="3691" y="12069"/>
              <a:ext cx="568" cy="283"/>
              <a:chOff x="3924" y="9098"/>
              <a:chExt cx="568" cy="283"/>
            </a:xfrm>
          </p:grpSpPr>
          <p:sp>
            <p:nvSpPr>
              <p:cNvPr id="65" name="Oval 52"/>
              <p:cNvSpPr>
                <a:spLocks noChangeArrowheads="1"/>
              </p:cNvSpPr>
              <p:nvPr/>
            </p:nvSpPr>
            <p:spPr bwMode="auto">
              <a:xfrm>
                <a:off x="3924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66" name="Oval 53"/>
              <p:cNvSpPr>
                <a:spLocks noChangeArrowheads="1"/>
              </p:cNvSpPr>
              <p:nvPr/>
            </p:nvSpPr>
            <p:spPr bwMode="auto">
              <a:xfrm>
                <a:off x="4209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17" name="Group 54"/>
            <p:cNvGrpSpPr>
              <a:grpSpLocks/>
            </p:cNvGrpSpPr>
            <p:nvPr/>
          </p:nvGrpSpPr>
          <p:grpSpPr bwMode="auto">
            <a:xfrm rot="-4717079">
              <a:off x="8828" y="11564"/>
              <a:ext cx="443" cy="343"/>
              <a:chOff x="6945" y="11435"/>
              <a:chExt cx="443" cy="343"/>
            </a:xfrm>
          </p:grpSpPr>
          <p:sp>
            <p:nvSpPr>
              <p:cNvPr id="62" name="Oval 55"/>
              <p:cNvSpPr>
                <a:spLocks noChangeArrowheads="1"/>
              </p:cNvSpPr>
              <p:nvPr/>
            </p:nvSpPr>
            <p:spPr bwMode="auto">
              <a:xfrm>
                <a:off x="7032" y="11495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63" name="Oval 56"/>
              <p:cNvSpPr>
                <a:spLocks noChangeArrowheads="1"/>
              </p:cNvSpPr>
              <p:nvPr/>
            </p:nvSpPr>
            <p:spPr bwMode="auto">
              <a:xfrm>
                <a:off x="6945" y="11457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64" name="Oval 57"/>
              <p:cNvSpPr>
                <a:spLocks noChangeArrowheads="1"/>
              </p:cNvSpPr>
              <p:nvPr/>
            </p:nvSpPr>
            <p:spPr bwMode="auto">
              <a:xfrm>
                <a:off x="7275" y="11435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18" name="Group 58"/>
            <p:cNvGrpSpPr>
              <a:grpSpLocks/>
            </p:cNvGrpSpPr>
            <p:nvPr/>
          </p:nvGrpSpPr>
          <p:grpSpPr bwMode="auto">
            <a:xfrm>
              <a:off x="6803" y="11915"/>
              <a:ext cx="443" cy="343"/>
              <a:chOff x="6945" y="11435"/>
              <a:chExt cx="443" cy="343"/>
            </a:xfrm>
          </p:grpSpPr>
          <p:sp>
            <p:nvSpPr>
              <p:cNvPr id="59" name="Oval 59"/>
              <p:cNvSpPr>
                <a:spLocks noChangeArrowheads="1"/>
              </p:cNvSpPr>
              <p:nvPr/>
            </p:nvSpPr>
            <p:spPr bwMode="auto">
              <a:xfrm>
                <a:off x="7032" y="11495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60" name="Oval 60"/>
              <p:cNvSpPr>
                <a:spLocks noChangeArrowheads="1"/>
              </p:cNvSpPr>
              <p:nvPr/>
            </p:nvSpPr>
            <p:spPr bwMode="auto">
              <a:xfrm>
                <a:off x="6945" y="11457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61" name="Oval 61"/>
              <p:cNvSpPr>
                <a:spLocks noChangeArrowheads="1"/>
              </p:cNvSpPr>
              <p:nvPr/>
            </p:nvSpPr>
            <p:spPr bwMode="auto">
              <a:xfrm>
                <a:off x="7275" y="11435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19" name="Group 62"/>
            <p:cNvGrpSpPr>
              <a:grpSpLocks/>
            </p:cNvGrpSpPr>
            <p:nvPr/>
          </p:nvGrpSpPr>
          <p:grpSpPr bwMode="auto">
            <a:xfrm rot="3003454">
              <a:off x="7553" y="11759"/>
              <a:ext cx="443" cy="343"/>
              <a:chOff x="6945" y="11435"/>
              <a:chExt cx="443" cy="343"/>
            </a:xfrm>
          </p:grpSpPr>
          <p:sp>
            <p:nvSpPr>
              <p:cNvPr id="56" name="Oval 63"/>
              <p:cNvSpPr>
                <a:spLocks noChangeArrowheads="1"/>
              </p:cNvSpPr>
              <p:nvPr/>
            </p:nvSpPr>
            <p:spPr bwMode="auto">
              <a:xfrm>
                <a:off x="7032" y="11495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57" name="Oval 64"/>
              <p:cNvSpPr>
                <a:spLocks noChangeArrowheads="1"/>
              </p:cNvSpPr>
              <p:nvPr/>
            </p:nvSpPr>
            <p:spPr bwMode="auto">
              <a:xfrm>
                <a:off x="6945" y="11457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58" name="Oval 65"/>
              <p:cNvSpPr>
                <a:spLocks noChangeArrowheads="1"/>
              </p:cNvSpPr>
              <p:nvPr/>
            </p:nvSpPr>
            <p:spPr bwMode="auto">
              <a:xfrm>
                <a:off x="7275" y="11435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20" name="Group 66"/>
            <p:cNvGrpSpPr>
              <a:grpSpLocks/>
            </p:cNvGrpSpPr>
            <p:nvPr/>
          </p:nvGrpSpPr>
          <p:grpSpPr bwMode="auto">
            <a:xfrm rot="-9114500">
              <a:off x="9164" y="12021"/>
              <a:ext cx="443" cy="343"/>
              <a:chOff x="6945" y="11435"/>
              <a:chExt cx="443" cy="343"/>
            </a:xfrm>
          </p:grpSpPr>
          <p:sp>
            <p:nvSpPr>
              <p:cNvPr id="53" name="Oval 67"/>
              <p:cNvSpPr>
                <a:spLocks noChangeArrowheads="1"/>
              </p:cNvSpPr>
              <p:nvPr/>
            </p:nvSpPr>
            <p:spPr bwMode="auto">
              <a:xfrm>
                <a:off x="7032" y="11495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54" name="Oval 68"/>
              <p:cNvSpPr>
                <a:spLocks noChangeArrowheads="1"/>
              </p:cNvSpPr>
              <p:nvPr/>
            </p:nvSpPr>
            <p:spPr bwMode="auto">
              <a:xfrm>
                <a:off x="6945" y="11457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55" name="Oval 69"/>
              <p:cNvSpPr>
                <a:spLocks noChangeArrowheads="1"/>
              </p:cNvSpPr>
              <p:nvPr/>
            </p:nvSpPr>
            <p:spPr bwMode="auto">
              <a:xfrm>
                <a:off x="7275" y="11435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21" name="Group 70"/>
            <p:cNvGrpSpPr>
              <a:grpSpLocks/>
            </p:cNvGrpSpPr>
            <p:nvPr/>
          </p:nvGrpSpPr>
          <p:grpSpPr bwMode="auto">
            <a:xfrm rot="-2567340">
              <a:off x="8303" y="11975"/>
              <a:ext cx="443" cy="343"/>
              <a:chOff x="6945" y="11435"/>
              <a:chExt cx="443" cy="343"/>
            </a:xfrm>
          </p:grpSpPr>
          <p:sp>
            <p:nvSpPr>
              <p:cNvPr id="50" name="Oval 71"/>
              <p:cNvSpPr>
                <a:spLocks noChangeArrowheads="1"/>
              </p:cNvSpPr>
              <p:nvPr/>
            </p:nvSpPr>
            <p:spPr bwMode="auto">
              <a:xfrm>
                <a:off x="7032" y="11495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51" name="Oval 72"/>
              <p:cNvSpPr>
                <a:spLocks noChangeArrowheads="1"/>
              </p:cNvSpPr>
              <p:nvPr/>
            </p:nvSpPr>
            <p:spPr bwMode="auto">
              <a:xfrm>
                <a:off x="6945" y="11457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52" name="Oval 73"/>
              <p:cNvSpPr>
                <a:spLocks noChangeArrowheads="1"/>
              </p:cNvSpPr>
              <p:nvPr/>
            </p:nvSpPr>
            <p:spPr bwMode="auto">
              <a:xfrm>
                <a:off x="7275" y="11435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22" name="Group 74"/>
            <p:cNvGrpSpPr>
              <a:grpSpLocks/>
            </p:cNvGrpSpPr>
            <p:nvPr/>
          </p:nvGrpSpPr>
          <p:grpSpPr bwMode="auto">
            <a:xfrm rot="9172234">
              <a:off x="9772" y="11644"/>
              <a:ext cx="443" cy="343"/>
              <a:chOff x="6945" y="11435"/>
              <a:chExt cx="443" cy="343"/>
            </a:xfrm>
          </p:grpSpPr>
          <p:sp>
            <p:nvSpPr>
              <p:cNvPr id="47" name="Oval 75"/>
              <p:cNvSpPr>
                <a:spLocks noChangeArrowheads="1"/>
              </p:cNvSpPr>
              <p:nvPr/>
            </p:nvSpPr>
            <p:spPr bwMode="auto">
              <a:xfrm>
                <a:off x="7032" y="11495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48" name="Oval 76"/>
              <p:cNvSpPr>
                <a:spLocks noChangeArrowheads="1"/>
              </p:cNvSpPr>
              <p:nvPr/>
            </p:nvSpPr>
            <p:spPr bwMode="auto">
              <a:xfrm>
                <a:off x="6945" y="11457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49" name="Oval 77"/>
              <p:cNvSpPr>
                <a:spLocks noChangeArrowheads="1"/>
              </p:cNvSpPr>
              <p:nvPr/>
            </p:nvSpPr>
            <p:spPr bwMode="auto">
              <a:xfrm>
                <a:off x="7275" y="11435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23" name="Group 78"/>
            <p:cNvGrpSpPr>
              <a:grpSpLocks/>
            </p:cNvGrpSpPr>
            <p:nvPr/>
          </p:nvGrpSpPr>
          <p:grpSpPr bwMode="auto">
            <a:xfrm rot="715806">
              <a:off x="6490" y="9700"/>
              <a:ext cx="844" cy="326"/>
              <a:chOff x="8589" y="4420"/>
              <a:chExt cx="844" cy="326"/>
            </a:xfrm>
          </p:grpSpPr>
          <p:sp>
            <p:nvSpPr>
              <p:cNvPr id="44" name="Oval 79"/>
              <p:cNvSpPr>
                <a:spLocks noChangeArrowheads="1"/>
              </p:cNvSpPr>
              <p:nvPr/>
            </p:nvSpPr>
            <p:spPr bwMode="auto">
              <a:xfrm>
                <a:off x="8589" y="4463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45" name="Oval 80"/>
              <p:cNvSpPr>
                <a:spLocks noChangeArrowheads="1"/>
              </p:cNvSpPr>
              <p:nvPr/>
            </p:nvSpPr>
            <p:spPr bwMode="auto">
              <a:xfrm>
                <a:off x="9150" y="4420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46" name="Oval 81"/>
              <p:cNvSpPr>
                <a:spLocks noChangeArrowheads="1"/>
              </p:cNvSpPr>
              <p:nvPr/>
            </p:nvSpPr>
            <p:spPr bwMode="auto">
              <a:xfrm>
                <a:off x="8859" y="4424"/>
                <a:ext cx="283" cy="28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24" name="Group 82"/>
            <p:cNvGrpSpPr>
              <a:grpSpLocks/>
            </p:cNvGrpSpPr>
            <p:nvPr/>
          </p:nvGrpSpPr>
          <p:grpSpPr bwMode="auto">
            <a:xfrm rot="-8154343">
              <a:off x="7818" y="9692"/>
              <a:ext cx="844" cy="326"/>
              <a:chOff x="8589" y="4420"/>
              <a:chExt cx="844" cy="326"/>
            </a:xfrm>
          </p:grpSpPr>
          <p:sp>
            <p:nvSpPr>
              <p:cNvPr id="41" name="Oval 83"/>
              <p:cNvSpPr>
                <a:spLocks noChangeArrowheads="1"/>
              </p:cNvSpPr>
              <p:nvPr/>
            </p:nvSpPr>
            <p:spPr bwMode="auto">
              <a:xfrm>
                <a:off x="8589" y="4463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42" name="Oval 84"/>
              <p:cNvSpPr>
                <a:spLocks noChangeArrowheads="1"/>
              </p:cNvSpPr>
              <p:nvPr/>
            </p:nvSpPr>
            <p:spPr bwMode="auto">
              <a:xfrm>
                <a:off x="9150" y="4420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43" name="Oval 85"/>
              <p:cNvSpPr>
                <a:spLocks noChangeArrowheads="1"/>
              </p:cNvSpPr>
              <p:nvPr/>
            </p:nvSpPr>
            <p:spPr bwMode="auto">
              <a:xfrm>
                <a:off x="8859" y="4424"/>
                <a:ext cx="283" cy="28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25" name="Group 86"/>
            <p:cNvGrpSpPr>
              <a:grpSpLocks/>
            </p:cNvGrpSpPr>
            <p:nvPr/>
          </p:nvGrpSpPr>
          <p:grpSpPr bwMode="auto">
            <a:xfrm rot="-2337247">
              <a:off x="7181" y="10150"/>
              <a:ext cx="844" cy="326"/>
              <a:chOff x="8589" y="4420"/>
              <a:chExt cx="844" cy="326"/>
            </a:xfrm>
          </p:grpSpPr>
          <p:sp>
            <p:nvSpPr>
              <p:cNvPr id="38" name="Oval 87"/>
              <p:cNvSpPr>
                <a:spLocks noChangeArrowheads="1"/>
              </p:cNvSpPr>
              <p:nvPr/>
            </p:nvSpPr>
            <p:spPr bwMode="auto">
              <a:xfrm>
                <a:off x="8589" y="4463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39" name="Oval 88"/>
              <p:cNvSpPr>
                <a:spLocks noChangeArrowheads="1"/>
              </p:cNvSpPr>
              <p:nvPr/>
            </p:nvSpPr>
            <p:spPr bwMode="auto">
              <a:xfrm>
                <a:off x="9150" y="4420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40" name="Oval 89"/>
              <p:cNvSpPr>
                <a:spLocks noChangeArrowheads="1"/>
              </p:cNvSpPr>
              <p:nvPr/>
            </p:nvSpPr>
            <p:spPr bwMode="auto">
              <a:xfrm>
                <a:off x="8859" y="4424"/>
                <a:ext cx="283" cy="28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26" name="Group 90"/>
            <p:cNvGrpSpPr>
              <a:grpSpLocks/>
            </p:cNvGrpSpPr>
            <p:nvPr/>
          </p:nvGrpSpPr>
          <p:grpSpPr bwMode="auto">
            <a:xfrm rot="-3632409">
              <a:off x="8478" y="9917"/>
              <a:ext cx="844" cy="326"/>
              <a:chOff x="8589" y="4420"/>
              <a:chExt cx="844" cy="326"/>
            </a:xfrm>
          </p:grpSpPr>
          <p:sp>
            <p:nvSpPr>
              <p:cNvPr id="35" name="Oval 91"/>
              <p:cNvSpPr>
                <a:spLocks noChangeArrowheads="1"/>
              </p:cNvSpPr>
              <p:nvPr/>
            </p:nvSpPr>
            <p:spPr bwMode="auto">
              <a:xfrm>
                <a:off x="8589" y="4463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36" name="Oval 92"/>
              <p:cNvSpPr>
                <a:spLocks noChangeArrowheads="1"/>
              </p:cNvSpPr>
              <p:nvPr/>
            </p:nvSpPr>
            <p:spPr bwMode="auto">
              <a:xfrm>
                <a:off x="9150" y="4420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37" name="Oval 93"/>
              <p:cNvSpPr>
                <a:spLocks noChangeArrowheads="1"/>
              </p:cNvSpPr>
              <p:nvPr/>
            </p:nvSpPr>
            <p:spPr bwMode="auto">
              <a:xfrm>
                <a:off x="8859" y="4424"/>
                <a:ext cx="283" cy="28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27" name="Group 94"/>
            <p:cNvGrpSpPr>
              <a:grpSpLocks/>
            </p:cNvGrpSpPr>
            <p:nvPr/>
          </p:nvGrpSpPr>
          <p:grpSpPr bwMode="auto">
            <a:xfrm rot="-573063">
              <a:off x="9303" y="9976"/>
              <a:ext cx="844" cy="326"/>
              <a:chOff x="8589" y="4420"/>
              <a:chExt cx="844" cy="326"/>
            </a:xfrm>
          </p:grpSpPr>
          <p:sp>
            <p:nvSpPr>
              <p:cNvPr id="32" name="Oval 95"/>
              <p:cNvSpPr>
                <a:spLocks noChangeArrowheads="1"/>
              </p:cNvSpPr>
              <p:nvPr/>
            </p:nvSpPr>
            <p:spPr bwMode="auto">
              <a:xfrm>
                <a:off x="8589" y="4463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33" name="Oval 96"/>
              <p:cNvSpPr>
                <a:spLocks noChangeArrowheads="1"/>
              </p:cNvSpPr>
              <p:nvPr/>
            </p:nvSpPr>
            <p:spPr bwMode="auto">
              <a:xfrm>
                <a:off x="9150" y="4420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34" name="Oval 97"/>
              <p:cNvSpPr>
                <a:spLocks noChangeArrowheads="1"/>
              </p:cNvSpPr>
              <p:nvPr/>
            </p:nvSpPr>
            <p:spPr bwMode="auto">
              <a:xfrm>
                <a:off x="8859" y="4424"/>
                <a:ext cx="283" cy="28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28" name="Group 98"/>
            <p:cNvGrpSpPr>
              <a:grpSpLocks/>
            </p:cNvGrpSpPr>
            <p:nvPr/>
          </p:nvGrpSpPr>
          <p:grpSpPr bwMode="auto">
            <a:xfrm rot="-7037480">
              <a:off x="10029" y="9706"/>
              <a:ext cx="844" cy="326"/>
              <a:chOff x="8589" y="4420"/>
              <a:chExt cx="844" cy="326"/>
            </a:xfrm>
          </p:grpSpPr>
          <p:sp>
            <p:nvSpPr>
              <p:cNvPr id="29" name="Oval 99"/>
              <p:cNvSpPr>
                <a:spLocks noChangeArrowheads="1"/>
              </p:cNvSpPr>
              <p:nvPr/>
            </p:nvSpPr>
            <p:spPr bwMode="auto">
              <a:xfrm>
                <a:off x="8589" y="4463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30" name="Oval 100"/>
              <p:cNvSpPr>
                <a:spLocks noChangeArrowheads="1"/>
              </p:cNvSpPr>
              <p:nvPr/>
            </p:nvSpPr>
            <p:spPr bwMode="auto">
              <a:xfrm>
                <a:off x="9150" y="4420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31" name="Oval 101"/>
              <p:cNvSpPr>
                <a:spLocks noChangeArrowheads="1"/>
              </p:cNvSpPr>
              <p:nvPr/>
            </p:nvSpPr>
            <p:spPr bwMode="auto">
              <a:xfrm>
                <a:off x="8859" y="4424"/>
                <a:ext cx="283" cy="28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</p:grpSp>
      <p:sp>
        <p:nvSpPr>
          <p:cNvPr id="107" name="AutoShape 102"/>
          <p:cNvSpPr>
            <a:spLocks noChangeArrowheads="1"/>
          </p:cNvSpPr>
          <p:nvPr/>
        </p:nvSpPr>
        <p:spPr bwMode="auto">
          <a:xfrm>
            <a:off x="2945957" y="3524449"/>
            <a:ext cx="1728788" cy="504825"/>
          </a:xfrm>
          <a:prstGeom prst="rightArrow">
            <a:avLst>
              <a:gd name="adj1" fmla="val 50000"/>
              <a:gd name="adj2" fmla="val 8561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3" name="Rechteckige Legende 2"/>
          <p:cNvSpPr/>
          <p:nvPr/>
        </p:nvSpPr>
        <p:spPr>
          <a:xfrm>
            <a:off x="2843808" y="1484784"/>
            <a:ext cx="3139707" cy="1719332"/>
          </a:xfrm>
          <a:prstGeom prst="wedgeRectCallout">
            <a:avLst>
              <a:gd name="adj1" fmla="val -64359"/>
              <a:gd name="adj2" fmla="val 91894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945957" y="1556792"/>
            <a:ext cx="2961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Ein Sauerstoff-Molekül besteht aus zwei Sauerstoff-Atomen.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81888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r>
              <a:rPr lang="de-DE" altLang="de-DE" sz="4800" b="1" dirty="0"/>
              <a:t>Atome und Moleküle</a:t>
            </a:r>
            <a:endParaRPr lang="de-DE" sz="4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141277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468313" y="2349500"/>
            <a:ext cx="7920037" cy="2808288"/>
            <a:chOff x="2124" y="9447"/>
            <a:chExt cx="8490" cy="3033"/>
          </a:xfrm>
        </p:grpSpPr>
        <p:grpSp>
          <p:nvGrpSpPr>
            <p:cNvPr id="10" name="Group 5"/>
            <p:cNvGrpSpPr>
              <a:grpSpLocks/>
            </p:cNvGrpSpPr>
            <p:nvPr/>
          </p:nvGrpSpPr>
          <p:grpSpPr bwMode="auto">
            <a:xfrm>
              <a:off x="2124" y="11237"/>
              <a:ext cx="568" cy="283"/>
              <a:chOff x="3924" y="9098"/>
              <a:chExt cx="568" cy="283"/>
            </a:xfrm>
          </p:grpSpPr>
          <p:sp>
            <p:nvSpPr>
              <p:cNvPr id="105" name="Oval 6"/>
              <p:cNvSpPr>
                <a:spLocks noChangeArrowheads="1"/>
              </p:cNvSpPr>
              <p:nvPr/>
            </p:nvSpPr>
            <p:spPr bwMode="auto">
              <a:xfrm>
                <a:off x="3924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06" name="Oval 7"/>
              <p:cNvSpPr>
                <a:spLocks noChangeArrowheads="1"/>
              </p:cNvSpPr>
              <p:nvPr/>
            </p:nvSpPr>
            <p:spPr bwMode="auto">
              <a:xfrm>
                <a:off x="4209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2247" y="9672"/>
              <a:ext cx="1688" cy="835"/>
              <a:chOff x="2382" y="9949"/>
              <a:chExt cx="1688" cy="835"/>
            </a:xfrm>
          </p:grpSpPr>
          <p:grpSp>
            <p:nvGrpSpPr>
              <p:cNvPr id="75" name="Group 9"/>
              <p:cNvGrpSpPr>
                <a:grpSpLocks/>
              </p:cNvGrpSpPr>
              <p:nvPr/>
            </p:nvGrpSpPr>
            <p:grpSpPr bwMode="auto">
              <a:xfrm>
                <a:off x="2382" y="9950"/>
                <a:ext cx="286" cy="826"/>
                <a:chOff x="2382" y="9950"/>
                <a:chExt cx="286" cy="826"/>
              </a:xfrm>
            </p:grpSpPr>
            <p:sp>
              <p:nvSpPr>
                <p:cNvPr id="101" name="Oval 10"/>
                <p:cNvSpPr>
                  <a:spLocks noChangeArrowheads="1"/>
                </p:cNvSpPr>
                <p:nvPr/>
              </p:nvSpPr>
              <p:spPr bwMode="auto">
                <a:xfrm>
                  <a:off x="2385" y="10365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102" name="Oval 11"/>
                <p:cNvSpPr>
                  <a:spLocks noChangeArrowheads="1"/>
                </p:cNvSpPr>
                <p:nvPr/>
              </p:nvSpPr>
              <p:spPr bwMode="auto">
                <a:xfrm>
                  <a:off x="2453" y="9950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103" name="Oval 12"/>
                <p:cNvSpPr>
                  <a:spLocks noChangeArrowheads="1"/>
                </p:cNvSpPr>
                <p:nvPr/>
              </p:nvSpPr>
              <p:spPr bwMode="auto">
                <a:xfrm>
                  <a:off x="2382" y="10079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104" name="Oval 13"/>
                <p:cNvSpPr>
                  <a:spLocks noChangeArrowheads="1"/>
                </p:cNvSpPr>
                <p:nvPr/>
              </p:nvSpPr>
              <p:spPr bwMode="auto">
                <a:xfrm>
                  <a:off x="2476" y="10663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</p:grpSp>
          <p:grpSp>
            <p:nvGrpSpPr>
              <p:cNvPr id="76" name="Group 14"/>
              <p:cNvGrpSpPr>
                <a:grpSpLocks/>
              </p:cNvGrpSpPr>
              <p:nvPr/>
            </p:nvGrpSpPr>
            <p:grpSpPr bwMode="auto">
              <a:xfrm>
                <a:off x="2660" y="9958"/>
                <a:ext cx="286" cy="826"/>
                <a:chOff x="2382" y="9950"/>
                <a:chExt cx="286" cy="826"/>
              </a:xfrm>
            </p:grpSpPr>
            <p:sp>
              <p:nvSpPr>
                <p:cNvPr id="97" name="Oval 15"/>
                <p:cNvSpPr>
                  <a:spLocks noChangeArrowheads="1"/>
                </p:cNvSpPr>
                <p:nvPr/>
              </p:nvSpPr>
              <p:spPr bwMode="auto">
                <a:xfrm>
                  <a:off x="2385" y="10365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98" name="Oval 16"/>
                <p:cNvSpPr>
                  <a:spLocks noChangeArrowheads="1"/>
                </p:cNvSpPr>
                <p:nvPr/>
              </p:nvSpPr>
              <p:spPr bwMode="auto">
                <a:xfrm>
                  <a:off x="2453" y="9950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99" name="Oval 17"/>
                <p:cNvSpPr>
                  <a:spLocks noChangeArrowheads="1"/>
                </p:cNvSpPr>
                <p:nvPr/>
              </p:nvSpPr>
              <p:spPr bwMode="auto">
                <a:xfrm>
                  <a:off x="2382" y="10079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100" name="Oval 18"/>
                <p:cNvSpPr>
                  <a:spLocks noChangeArrowheads="1"/>
                </p:cNvSpPr>
                <p:nvPr/>
              </p:nvSpPr>
              <p:spPr bwMode="auto">
                <a:xfrm>
                  <a:off x="2476" y="10663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</p:grpSp>
          <p:grpSp>
            <p:nvGrpSpPr>
              <p:cNvPr id="77" name="Group 19"/>
              <p:cNvGrpSpPr>
                <a:grpSpLocks/>
              </p:cNvGrpSpPr>
              <p:nvPr/>
            </p:nvGrpSpPr>
            <p:grpSpPr bwMode="auto">
              <a:xfrm>
                <a:off x="2937" y="9950"/>
                <a:ext cx="286" cy="826"/>
                <a:chOff x="2382" y="9950"/>
                <a:chExt cx="286" cy="826"/>
              </a:xfrm>
            </p:grpSpPr>
            <p:sp>
              <p:nvSpPr>
                <p:cNvPr id="93" name="Oval 20"/>
                <p:cNvSpPr>
                  <a:spLocks noChangeArrowheads="1"/>
                </p:cNvSpPr>
                <p:nvPr/>
              </p:nvSpPr>
              <p:spPr bwMode="auto">
                <a:xfrm>
                  <a:off x="2385" y="10365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94" name="Oval 21"/>
                <p:cNvSpPr>
                  <a:spLocks noChangeArrowheads="1"/>
                </p:cNvSpPr>
                <p:nvPr/>
              </p:nvSpPr>
              <p:spPr bwMode="auto">
                <a:xfrm>
                  <a:off x="2453" y="9950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95" name="Oval 22"/>
                <p:cNvSpPr>
                  <a:spLocks noChangeArrowheads="1"/>
                </p:cNvSpPr>
                <p:nvPr/>
              </p:nvSpPr>
              <p:spPr bwMode="auto">
                <a:xfrm>
                  <a:off x="2382" y="10079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96" name="Oval 23"/>
                <p:cNvSpPr>
                  <a:spLocks noChangeArrowheads="1"/>
                </p:cNvSpPr>
                <p:nvPr/>
              </p:nvSpPr>
              <p:spPr bwMode="auto">
                <a:xfrm>
                  <a:off x="2476" y="10663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</p:grpSp>
          <p:grpSp>
            <p:nvGrpSpPr>
              <p:cNvPr id="78" name="Group 24"/>
              <p:cNvGrpSpPr>
                <a:grpSpLocks/>
              </p:cNvGrpSpPr>
              <p:nvPr/>
            </p:nvGrpSpPr>
            <p:grpSpPr bwMode="auto">
              <a:xfrm>
                <a:off x="3229" y="9949"/>
                <a:ext cx="286" cy="826"/>
                <a:chOff x="2382" y="9950"/>
                <a:chExt cx="286" cy="826"/>
              </a:xfrm>
            </p:grpSpPr>
            <p:sp>
              <p:nvSpPr>
                <p:cNvPr id="89" name="Oval 25"/>
                <p:cNvSpPr>
                  <a:spLocks noChangeArrowheads="1"/>
                </p:cNvSpPr>
                <p:nvPr/>
              </p:nvSpPr>
              <p:spPr bwMode="auto">
                <a:xfrm>
                  <a:off x="2385" y="10365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90" name="Oval 26"/>
                <p:cNvSpPr>
                  <a:spLocks noChangeArrowheads="1"/>
                </p:cNvSpPr>
                <p:nvPr/>
              </p:nvSpPr>
              <p:spPr bwMode="auto">
                <a:xfrm>
                  <a:off x="2453" y="9950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91" name="Oval 27"/>
                <p:cNvSpPr>
                  <a:spLocks noChangeArrowheads="1"/>
                </p:cNvSpPr>
                <p:nvPr/>
              </p:nvSpPr>
              <p:spPr bwMode="auto">
                <a:xfrm>
                  <a:off x="2382" y="10079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92" name="Oval 28"/>
                <p:cNvSpPr>
                  <a:spLocks noChangeArrowheads="1"/>
                </p:cNvSpPr>
                <p:nvPr/>
              </p:nvSpPr>
              <p:spPr bwMode="auto">
                <a:xfrm>
                  <a:off x="2476" y="10663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</p:grpSp>
          <p:grpSp>
            <p:nvGrpSpPr>
              <p:cNvPr id="79" name="Group 29"/>
              <p:cNvGrpSpPr>
                <a:grpSpLocks/>
              </p:cNvGrpSpPr>
              <p:nvPr/>
            </p:nvGrpSpPr>
            <p:grpSpPr bwMode="auto">
              <a:xfrm>
                <a:off x="3507" y="9950"/>
                <a:ext cx="286" cy="826"/>
                <a:chOff x="2382" y="9950"/>
                <a:chExt cx="286" cy="826"/>
              </a:xfrm>
            </p:grpSpPr>
            <p:sp>
              <p:nvSpPr>
                <p:cNvPr id="85" name="Oval 30"/>
                <p:cNvSpPr>
                  <a:spLocks noChangeArrowheads="1"/>
                </p:cNvSpPr>
                <p:nvPr/>
              </p:nvSpPr>
              <p:spPr bwMode="auto">
                <a:xfrm>
                  <a:off x="2385" y="10365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86" name="Oval 31"/>
                <p:cNvSpPr>
                  <a:spLocks noChangeArrowheads="1"/>
                </p:cNvSpPr>
                <p:nvPr/>
              </p:nvSpPr>
              <p:spPr bwMode="auto">
                <a:xfrm>
                  <a:off x="2453" y="9950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87" name="Oval 32"/>
                <p:cNvSpPr>
                  <a:spLocks noChangeArrowheads="1"/>
                </p:cNvSpPr>
                <p:nvPr/>
              </p:nvSpPr>
              <p:spPr bwMode="auto">
                <a:xfrm>
                  <a:off x="2382" y="10079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88" name="Oval 33"/>
                <p:cNvSpPr>
                  <a:spLocks noChangeArrowheads="1"/>
                </p:cNvSpPr>
                <p:nvPr/>
              </p:nvSpPr>
              <p:spPr bwMode="auto">
                <a:xfrm>
                  <a:off x="2476" y="10663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</p:grpSp>
          <p:grpSp>
            <p:nvGrpSpPr>
              <p:cNvPr id="80" name="Group 34"/>
              <p:cNvGrpSpPr>
                <a:grpSpLocks/>
              </p:cNvGrpSpPr>
              <p:nvPr/>
            </p:nvGrpSpPr>
            <p:grpSpPr bwMode="auto">
              <a:xfrm>
                <a:off x="3784" y="9950"/>
                <a:ext cx="286" cy="826"/>
                <a:chOff x="2382" y="9950"/>
                <a:chExt cx="286" cy="826"/>
              </a:xfrm>
            </p:grpSpPr>
            <p:sp>
              <p:nvSpPr>
                <p:cNvPr id="81" name="Oval 35"/>
                <p:cNvSpPr>
                  <a:spLocks noChangeArrowheads="1"/>
                </p:cNvSpPr>
                <p:nvPr/>
              </p:nvSpPr>
              <p:spPr bwMode="auto">
                <a:xfrm>
                  <a:off x="2385" y="10365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82" name="Oval 36"/>
                <p:cNvSpPr>
                  <a:spLocks noChangeArrowheads="1"/>
                </p:cNvSpPr>
                <p:nvPr/>
              </p:nvSpPr>
              <p:spPr bwMode="auto">
                <a:xfrm>
                  <a:off x="2453" y="9950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83" name="Oval 37"/>
                <p:cNvSpPr>
                  <a:spLocks noChangeArrowheads="1"/>
                </p:cNvSpPr>
                <p:nvPr/>
              </p:nvSpPr>
              <p:spPr bwMode="auto">
                <a:xfrm>
                  <a:off x="2382" y="10079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84" name="Oval 38"/>
                <p:cNvSpPr>
                  <a:spLocks noChangeArrowheads="1"/>
                </p:cNvSpPr>
                <p:nvPr/>
              </p:nvSpPr>
              <p:spPr bwMode="auto">
                <a:xfrm>
                  <a:off x="2476" y="10663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</p:grpSp>
        </p:grpSp>
        <p:grpSp>
          <p:nvGrpSpPr>
            <p:cNvPr id="12" name="Group 39"/>
            <p:cNvGrpSpPr>
              <a:grpSpLocks/>
            </p:cNvGrpSpPr>
            <p:nvPr/>
          </p:nvGrpSpPr>
          <p:grpSpPr bwMode="auto">
            <a:xfrm rot="3095573">
              <a:off x="2222" y="11874"/>
              <a:ext cx="568" cy="283"/>
              <a:chOff x="3924" y="9098"/>
              <a:chExt cx="568" cy="283"/>
            </a:xfrm>
          </p:grpSpPr>
          <p:sp>
            <p:nvSpPr>
              <p:cNvPr id="73" name="Oval 40"/>
              <p:cNvSpPr>
                <a:spLocks noChangeArrowheads="1"/>
              </p:cNvSpPr>
              <p:nvPr/>
            </p:nvSpPr>
            <p:spPr bwMode="auto">
              <a:xfrm>
                <a:off x="3924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74" name="Oval 41"/>
              <p:cNvSpPr>
                <a:spLocks noChangeArrowheads="1"/>
              </p:cNvSpPr>
              <p:nvPr/>
            </p:nvSpPr>
            <p:spPr bwMode="auto">
              <a:xfrm>
                <a:off x="4209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13" name="Group 42"/>
            <p:cNvGrpSpPr>
              <a:grpSpLocks/>
            </p:cNvGrpSpPr>
            <p:nvPr/>
          </p:nvGrpSpPr>
          <p:grpSpPr bwMode="auto">
            <a:xfrm rot="3284618">
              <a:off x="3699" y="11364"/>
              <a:ext cx="568" cy="283"/>
              <a:chOff x="3924" y="9098"/>
              <a:chExt cx="568" cy="283"/>
            </a:xfrm>
          </p:grpSpPr>
          <p:sp>
            <p:nvSpPr>
              <p:cNvPr id="71" name="Oval 43"/>
              <p:cNvSpPr>
                <a:spLocks noChangeArrowheads="1"/>
              </p:cNvSpPr>
              <p:nvPr/>
            </p:nvSpPr>
            <p:spPr bwMode="auto">
              <a:xfrm>
                <a:off x="3924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72" name="Oval 44"/>
              <p:cNvSpPr>
                <a:spLocks noChangeArrowheads="1"/>
              </p:cNvSpPr>
              <p:nvPr/>
            </p:nvSpPr>
            <p:spPr bwMode="auto">
              <a:xfrm>
                <a:off x="4209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14" name="Group 45"/>
            <p:cNvGrpSpPr>
              <a:grpSpLocks/>
            </p:cNvGrpSpPr>
            <p:nvPr/>
          </p:nvGrpSpPr>
          <p:grpSpPr bwMode="auto">
            <a:xfrm rot="-2168741">
              <a:off x="2844" y="11326"/>
              <a:ext cx="568" cy="283"/>
              <a:chOff x="3924" y="9098"/>
              <a:chExt cx="568" cy="283"/>
            </a:xfrm>
          </p:grpSpPr>
          <p:sp>
            <p:nvSpPr>
              <p:cNvPr id="69" name="Oval 46"/>
              <p:cNvSpPr>
                <a:spLocks noChangeArrowheads="1"/>
              </p:cNvSpPr>
              <p:nvPr/>
            </p:nvSpPr>
            <p:spPr bwMode="auto">
              <a:xfrm>
                <a:off x="3924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70" name="Oval 47"/>
              <p:cNvSpPr>
                <a:spLocks noChangeArrowheads="1"/>
              </p:cNvSpPr>
              <p:nvPr/>
            </p:nvSpPr>
            <p:spPr bwMode="auto">
              <a:xfrm>
                <a:off x="4209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15" name="Group 48"/>
            <p:cNvGrpSpPr>
              <a:grpSpLocks/>
            </p:cNvGrpSpPr>
            <p:nvPr/>
          </p:nvGrpSpPr>
          <p:grpSpPr bwMode="auto">
            <a:xfrm rot="-3687229">
              <a:off x="2979" y="12054"/>
              <a:ext cx="568" cy="283"/>
              <a:chOff x="3924" y="9098"/>
              <a:chExt cx="568" cy="283"/>
            </a:xfrm>
          </p:grpSpPr>
          <p:sp>
            <p:nvSpPr>
              <p:cNvPr id="67" name="Oval 49"/>
              <p:cNvSpPr>
                <a:spLocks noChangeArrowheads="1"/>
              </p:cNvSpPr>
              <p:nvPr/>
            </p:nvSpPr>
            <p:spPr bwMode="auto">
              <a:xfrm>
                <a:off x="3924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68" name="Oval 50"/>
              <p:cNvSpPr>
                <a:spLocks noChangeArrowheads="1"/>
              </p:cNvSpPr>
              <p:nvPr/>
            </p:nvSpPr>
            <p:spPr bwMode="auto">
              <a:xfrm>
                <a:off x="4209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16" name="Group 51"/>
            <p:cNvGrpSpPr>
              <a:grpSpLocks/>
            </p:cNvGrpSpPr>
            <p:nvPr/>
          </p:nvGrpSpPr>
          <p:grpSpPr bwMode="auto">
            <a:xfrm rot="-1518479">
              <a:off x="3691" y="12069"/>
              <a:ext cx="568" cy="283"/>
              <a:chOff x="3924" y="9098"/>
              <a:chExt cx="568" cy="283"/>
            </a:xfrm>
          </p:grpSpPr>
          <p:sp>
            <p:nvSpPr>
              <p:cNvPr id="65" name="Oval 52"/>
              <p:cNvSpPr>
                <a:spLocks noChangeArrowheads="1"/>
              </p:cNvSpPr>
              <p:nvPr/>
            </p:nvSpPr>
            <p:spPr bwMode="auto">
              <a:xfrm>
                <a:off x="3924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66" name="Oval 53"/>
              <p:cNvSpPr>
                <a:spLocks noChangeArrowheads="1"/>
              </p:cNvSpPr>
              <p:nvPr/>
            </p:nvSpPr>
            <p:spPr bwMode="auto">
              <a:xfrm>
                <a:off x="4209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17" name="Group 54"/>
            <p:cNvGrpSpPr>
              <a:grpSpLocks/>
            </p:cNvGrpSpPr>
            <p:nvPr/>
          </p:nvGrpSpPr>
          <p:grpSpPr bwMode="auto">
            <a:xfrm rot="-4717079">
              <a:off x="8828" y="11564"/>
              <a:ext cx="443" cy="343"/>
              <a:chOff x="6945" y="11435"/>
              <a:chExt cx="443" cy="343"/>
            </a:xfrm>
          </p:grpSpPr>
          <p:sp>
            <p:nvSpPr>
              <p:cNvPr id="62" name="Oval 55"/>
              <p:cNvSpPr>
                <a:spLocks noChangeArrowheads="1"/>
              </p:cNvSpPr>
              <p:nvPr/>
            </p:nvSpPr>
            <p:spPr bwMode="auto">
              <a:xfrm>
                <a:off x="7032" y="11495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63" name="Oval 56"/>
              <p:cNvSpPr>
                <a:spLocks noChangeArrowheads="1"/>
              </p:cNvSpPr>
              <p:nvPr/>
            </p:nvSpPr>
            <p:spPr bwMode="auto">
              <a:xfrm>
                <a:off x="6945" y="11457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64" name="Oval 57"/>
              <p:cNvSpPr>
                <a:spLocks noChangeArrowheads="1"/>
              </p:cNvSpPr>
              <p:nvPr/>
            </p:nvSpPr>
            <p:spPr bwMode="auto">
              <a:xfrm>
                <a:off x="7275" y="11435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18" name="Group 58"/>
            <p:cNvGrpSpPr>
              <a:grpSpLocks/>
            </p:cNvGrpSpPr>
            <p:nvPr/>
          </p:nvGrpSpPr>
          <p:grpSpPr bwMode="auto">
            <a:xfrm>
              <a:off x="6803" y="11915"/>
              <a:ext cx="443" cy="343"/>
              <a:chOff x="6945" y="11435"/>
              <a:chExt cx="443" cy="343"/>
            </a:xfrm>
          </p:grpSpPr>
          <p:sp>
            <p:nvSpPr>
              <p:cNvPr id="59" name="Oval 59"/>
              <p:cNvSpPr>
                <a:spLocks noChangeArrowheads="1"/>
              </p:cNvSpPr>
              <p:nvPr/>
            </p:nvSpPr>
            <p:spPr bwMode="auto">
              <a:xfrm>
                <a:off x="7032" y="11495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60" name="Oval 60"/>
              <p:cNvSpPr>
                <a:spLocks noChangeArrowheads="1"/>
              </p:cNvSpPr>
              <p:nvPr/>
            </p:nvSpPr>
            <p:spPr bwMode="auto">
              <a:xfrm>
                <a:off x="6945" y="11457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61" name="Oval 61"/>
              <p:cNvSpPr>
                <a:spLocks noChangeArrowheads="1"/>
              </p:cNvSpPr>
              <p:nvPr/>
            </p:nvSpPr>
            <p:spPr bwMode="auto">
              <a:xfrm>
                <a:off x="7275" y="11435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19" name="Group 62"/>
            <p:cNvGrpSpPr>
              <a:grpSpLocks/>
            </p:cNvGrpSpPr>
            <p:nvPr/>
          </p:nvGrpSpPr>
          <p:grpSpPr bwMode="auto">
            <a:xfrm rot="3003454">
              <a:off x="7553" y="11759"/>
              <a:ext cx="443" cy="343"/>
              <a:chOff x="6945" y="11435"/>
              <a:chExt cx="443" cy="343"/>
            </a:xfrm>
          </p:grpSpPr>
          <p:sp>
            <p:nvSpPr>
              <p:cNvPr id="56" name="Oval 63"/>
              <p:cNvSpPr>
                <a:spLocks noChangeArrowheads="1"/>
              </p:cNvSpPr>
              <p:nvPr/>
            </p:nvSpPr>
            <p:spPr bwMode="auto">
              <a:xfrm>
                <a:off x="7032" y="11495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57" name="Oval 64"/>
              <p:cNvSpPr>
                <a:spLocks noChangeArrowheads="1"/>
              </p:cNvSpPr>
              <p:nvPr/>
            </p:nvSpPr>
            <p:spPr bwMode="auto">
              <a:xfrm>
                <a:off x="6945" y="11457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58" name="Oval 65"/>
              <p:cNvSpPr>
                <a:spLocks noChangeArrowheads="1"/>
              </p:cNvSpPr>
              <p:nvPr/>
            </p:nvSpPr>
            <p:spPr bwMode="auto">
              <a:xfrm>
                <a:off x="7275" y="11435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20" name="Group 66"/>
            <p:cNvGrpSpPr>
              <a:grpSpLocks/>
            </p:cNvGrpSpPr>
            <p:nvPr/>
          </p:nvGrpSpPr>
          <p:grpSpPr bwMode="auto">
            <a:xfrm rot="-9114500">
              <a:off x="9164" y="12021"/>
              <a:ext cx="443" cy="343"/>
              <a:chOff x="6945" y="11435"/>
              <a:chExt cx="443" cy="343"/>
            </a:xfrm>
          </p:grpSpPr>
          <p:sp>
            <p:nvSpPr>
              <p:cNvPr id="53" name="Oval 67"/>
              <p:cNvSpPr>
                <a:spLocks noChangeArrowheads="1"/>
              </p:cNvSpPr>
              <p:nvPr/>
            </p:nvSpPr>
            <p:spPr bwMode="auto">
              <a:xfrm>
                <a:off x="7032" y="11495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54" name="Oval 68"/>
              <p:cNvSpPr>
                <a:spLocks noChangeArrowheads="1"/>
              </p:cNvSpPr>
              <p:nvPr/>
            </p:nvSpPr>
            <p:spPr bwMode="auto">
              <a:xfrm>
                <a:off x="6945" y="11457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55" name="Oval 69"/>
              <p:cNvSpPr>
                <a:spLocks noChangeArrowheads="1"/>
              </p:cNvSpPr>
              <p:nvPr/>
            </p:nvSpPr>
            <p:spPr bwMode="auto">
              <a:xfrm>
                <a:off x="7275" y="11435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21" name="Group 70"/>
            <p:cNvGrpSpPr>
              <a:grpSpLocks/>
            </p:cNvGrpSpPr>
            <p:nvPr/>
          </p:nvGrpSpPr>
          <p:grpSpPr bwMode="auto">
            <a:xfrm rot="-2567340">
              <a:off x="8303" y="11975"/>
              <a:ext cx="443" cy="343"/>
              <a:chOff x="6945" y="11435"/>
              <a:chExt cx="443" cy="343"/>
            </a:xfrm>
          </p:grpSpPr>
          <p:sp>
            <p:nvSpPr>
              <p:cNvPr id="50" name="Oval 71"/>
              <p:cNvSpPr>
                <a:spLocks noChangeArrowheads="1"/>
              </p:cNvSpPr>
              <p:nvPr/>
            </p:nvSpPr>
            <p:spPr bwMode="auto">
              <a:xfrm>
                <a:off x="7032" y="11495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51" name="Oval 72"/>
              <p:cNvSpPr>
                <a:spLocks noChangeArrowheads="1"/>
              </p:cNvSpPr>
              <p:nvPr/>
            </p:nvSpPr>
            <p:spPr bwMode="auto">
              <a:xfrm>
                <a:off x="6945" y="11457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52" name="Oval 73"/>
              <p:cNvSpPr>
                <a:spLocks noChangeArrowheads="1"/>
              </p:cNvSpPr>
              <p:nvPr/>
            </p:nvSpPr>
            <p:spPr bwMode="auto">
              <a:xfrm>
                <a:off x="7275" y="11435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22" name="Group 74"/>
            <p:cNvGrpSpPr>
              <a:grpSpLocks/>
            </p:cNvGrpSpPr>
            <p:nvPr/>
          </p:nvGrpSpPr>
          <p:grpSpPr bwMode="auto">
            <a:xfrm rot="9172234">
              <a:off x="9772" y="11644"/>
              <a:ext cx="443" cy="343"/>
              <a:chOff x="6945" y="11435"/>
              <a:chExt cx="443" cy="343"/>
            </a:xfrm>
          </p:grpSpPr>
          <p:sp>
            <p:nvSpPr>
              <p:cNvPr id="47" name="Oval 75"/>
              <p:cNvSpPr>
                <a:spLocks noChangeArrowheads="1"/>
              </p:cNvSpPr>
              <p:nvPr/>
            </p:nvSpPr>
            <p:spPr bwMode="auto">
              <a:xfrm>
                <a:off x="7032" y="11495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48" name="Oval 76"/>
              <p:cNvSpPr>
                <a:spLocks noChangeArrowheads="1"/>
              </p:cNvSpPr>
              <p:nvPr/>
            </p:nvSpPr>
            <p:spPr bwMode="auto">
              <a:xfrm>
                <a:off x="6945" y="11457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49" name="Oval 77"/>
              <p:cNvSpPr>
                <a:spLocks noChangeArrowheads="1"/>
              </p:cNvSpPr>
              <p:nvPr/>
            </p:nvSpPr>
            <p:spPr bwMode="auto">
              <a:xfrm>
                <a:off x="7275" y="11435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23" name="Group 78"/>
            <p:cNvGrpSpPr>
              <a:grpSpLocks/>
            </p:cNvGrpSpPr>
            <p:nvPr/>
          </p:nvGrpSpPr>
          <p:grpSpPr bwMode="auto">
            <a:xfrm rot="715806">
              <a:off x="6490" y="9700"/>
              <a:ext cx="844" cy="326"/>
              <a:chOff x="8589" y="4420"/>
              <a:chExt cx="844" cy="326"/>
            </a:xfrm>
          </p:grpSpPr>
          <p:sp>
            <p:nvSpPr>
              <p:cNvPr id="44" name="Oval 79"/>
              <p:cNvSpPr>
                <a:spLocks noChangeArrowheads="1"/>
              </p:cNvSpPr>
              <p:nvPr/>
            </p:nvSpPr>
            <p:spPr bwMode="auto">
              <a:xfrm>
                <a:off x="8589" y="4463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45" name="Oval 80"/>
              <p:cNvSpPr>
                <a:spLocks noChangeArrowheads="1"/>
              </p:cNvSpPr>
              <p:nvPr/>
            </p:nvSpPr>
            <p:spPr bwMode="auto">
              <a:xfrm>
                <a:off x="9150" y="4420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46" name="Oval 81"/>
              <p:cNvSpPr>
                <a:spLocks noChangeArrowheads="1"/>
              </p:cNvSpPr>
              <p:nvPr/>
            </p:nvSpPr>
            <p:spPr bwMode="auto">
              <a:xfrm>
                <a:off x="8859" y="4424"/>
                <a:ext cx="283" cy="28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24" name="Group 82"/>
            <p:cNvGrpSpPr>
              <a:grpSpLocks/>
            </p:cNvGrpSpPr>
            <p:nvPr/>
          </p:nvGrpSpPr>
          <p:grpSpPr bwMode="auto">
            <a:xfrm rot="-8154343">
              <a:off x="7818" y="9692"/>
              <a:ext cx="844" cy="326"/>
              <a:chOff x="8589" y="4420"/>
              <a:chExt cx="844" cy="326"/>
            </a:xfrm>
          </p:grpSpPr>
          <p:sp>
            <p:nvSpPr>
              <p:cNvPr id="41" name="Oval 83"/>
              <p:cNvSpPr>
                <a:spLocks noChangeArrowheads="1"/>
              </p:cNvSpPr>
              <p:nvPr/>
            </p:nvSpPr>
            <p:spPr bwMode="auto">
              <a:xfrm>
                <a:off x="8589" y="4463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42" name="Oval 84"/>
              <p:cNvSpPr>
                <a:spLocks noChangeArrowheads="1"/>
              </p:cNvSpPr>
              <p:nvPr/>
            </p:nvSpPr>
            <p:spPr bwMode="auto">
              <a:xfrm>
                <a:off x="9150" y="4420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43" name="Oval 85"/>
              <p:cNvSpPr>
                <a:spLocks noChangeArrowheads="1"/>
              </p:cNvSpPr>
              <p:nvPr/>
            </p:nvSpPr>
            <p:spPr bwMode="auto">
              <a:xfrm>
                <a:off x="8859" y="4424"/>
                <a:ext cx="283" cy="28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25" name="Group 86"/>
            <p:cNvGrpSpPr>
              <a:grpSpLocks/>
            </p:cNvGrpSpPr>
            <p:nvPr/>
          </p:nvGrpSpPr>
          <p:grpSpPr bwMode="auto">
            <a:xfrm rot="-2337247">
              <a:off x="7181" y="10150"/>
              <a:ext cx="844" cy="326"/>
              <a:chOff x="8589" y="4420"/>
              <a:chExt cx="844" cy="326"/>
            </a:xfrm>
          </p:grpSpPr>
          <p:sp>
            <p:nvSpPr>
              <p:cNvPr id="38" name="Oval 87"/>
              <p:cNvSpPr>
                <a:spLocks noChangeArrowheads="1"/>
              </p:cNvSpPr>
              <p:nvPr/>
            </p:nvSpPr>
            <p:spPr bwMode="auto">
              <a:xfrm>
                <a:off x="8589" y="4463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39" name="Oval 88"/>
              <p:cNvSpPr>
                <a:spLocks noChangeArrowheads="1"/>
              </p:cNvSpPr>
              <p:nvPr/>
            </p:nvSpPr>
            <p:spPr bwMode="auto">
              <a:xfrm>
                <a:off x="9150" y="4420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40" name="Oval 89"/>
              <p:cNvSpPr>
                <a:spLocks noChangeArrowheads="1"/>
              </p:cNvSpPr>
              <p:nvPr/>
            </p:nvSpPr>
            <p:spPr bwMode="auto">
              <a:xfrm>
                <a:off x="8859" y="4424"/>
                <a:ext cx="283" cy="28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26" name="Group 90"/>
            <p:cNvGrpSpPr>
              <a:grpSpLocks/>
            </p:cNvGrpSpPr>
            <p:nvPr/>
          </p:nvGrpSpPr>
          <p:grpSpPr bwMode="auto">
            <a:xfrm rot="-3632409">
              <a:off x="8478" y="9917"/>
              <a:ext cx="844" cy="326"/>
              <a:chOff x="8589" y="4420"/>
              <a:chExt cx="844" cy="326"/>
            </a:xfrm>
          </p:grpSpPr>
          <p:sp>
            <p:nvSpPr>
              <p:cNvPr id="35" name="Oval 91"/>
              <p:cNvSpPr>
                <a:spLocks noChangeArrowheads="1"/>
              </p:cNvSpPr>
              <p:nvPr/>
            </p:nvSpPr>
            <p:spPr bwMode="auto">
              <a:xfrm>
                <a:off x="8589" y="4463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36" name="Oval 92"/>
              <p:cNvSpPr>
                <a:spLocks noChangeArrowheads="1"/>
              </p:cNvSpPr>
              <p:nvPr/>
            </p:nvSpPr>
            <p:spPr bwMode="auto">
              <a:xfrm>
                <a:off x="9150" y="4420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37" name="Oval 93"/>
              <p:cNvSpPr>
                <a:spLocks noChangeArrowheads="1"/>
              </p:cNvSpPr>
              <p:nvPr/>
            </p:nvSpPr>
            <p:spPr bwMode="auto">
              <a:xfrm>
                <a:off x="8859" y="4424"/>
                <a:ext cx="283" cy="28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27" name="Group 94"/>
            <p:cNvGrpSpPr>
              <a:grpSpLocks/>
            </p:cNvGrpSpPr>
            <p:nvPr/>
          </p:nvGrpSpPr>
          <p:grpSpPr bwMode="auto">
            <a:xfrm rot="-573063">
              <a:off x="9303" y="9976"/>
              <a:ext cx="844" cy="326"/>
              <a:chOff x="8589" y="4420"/>
              <a:chExt cx="844" cy="326"/>
            </a:xfrm>
          </p:grpSpPr>
          <p:sp>
            <p:nvSpPr>
              <p:cNvPr id="32" name="Oval 95"/>
              <p:cNvSpPr>
                <a:spLocks noChangeArrowheads="1"/>
              </p:cNvSpPr>
              <p:nvPr/>
            </p:nvSpPr>
            <p:spPr bwMode="auto">
              <a:xfrm>
                <a:off x="8589" y="4463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33" name="Oval 96"/>
              <p:cNvSpPr>
                <a:spLocks noChangeArrowheads="1"/>
              </p:cNvSpPr>
              <p:nvPr/>
            </p:nvSpPr>
            <p:spPr bwMode="auto">
              <a:xfrm>
                <a:off x="9150" y="4420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34" name="Oval 97"/>
              <p:cNvSpPr>
                <a:spLocks noChangeArrowheads="1"/>
              </p:cNvSpPr>
              <p:nvPr/>
            </p:nvSpPr>
            <p:spPr bwMode="auto">
              <a:xfrm>
                <a:off x="8859" y="4424"/>
                <a:ext cx="283" cy="28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28" name="Group 98"/>
            <p:cNvGrpSpPr>
              <a:grpSpLocks/>
            </p:cNvGrpSpPr>
            <p:nvPr/>
          </p:nvGrpSpPr>
          <p:grpSpPr bwMode="auto">
            <a:xfrm rot="-7037480">
              <a:off x="10029" y="9706"/>
              <a:ext cx="844" cy="326"/>
              <a:chOff x="8589" y="4420"/>
              <a:chExt cx="844" cy="326"/>
            </a:xfrm>
          </p:grpSpPr>
          <p:sp>
            <p:nvSpPr>
              <p:cNvPr id="29" name="Oval 99"/>
              <p:cNvSpPr>
                <a:spLocks noChangeArrowheads="1"/>
              </p:cNvSpPr>
              <p:nvPr/>
            </p:nvSpPr>
            <p:spPr bwMode="auto">
              <a:xfrm>
                <a:off x="8589" y="4463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30" name="Oval 100"/>
              <p:cNvSpPr>
                <a:spLocks noChangeArrowheads="1"/>
              </p:cNvSpPr>
              <p:nvPr/>
            </p:nvSpPr>
            <p:spPr bwMode="auto">
              <a:xfrm>
                <a:off x="9150" y="4420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31" name="Oval 101"/>
              <p:cNvSpPr>
                <a:spLocks noChangeArrowheads="1"/>
              </p:cNvSpPr>
              <p:nvPr/>
            </p:nvSpPr>
            <p:spPr bwMode="auto">
              <a:xfrm>
                <a:off x="8859" y="4424"/>
                <a:ext cx="283" cy="28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</p:grpSp>
      <p:sp>
        <p:nvSpPr>
          <p:cNvPr id="107" name="AutoShape 102"/>
          <p:cNvSpPr>
            <a:spLocks noChangeArrowheads="1"/>
          </p:cNvSpPr>
          <p:nvPr/>
        </p:nvSpPr>
        <p:spPr bwMode="auto">
          <a:xfrm>
            <a:off x="2945957" y="3524449"/>
            <a:ext cx="1728788" cy="504825"/>
          </a:xfrm>
          <a:prstGeom prst="rightArrow">
            <a:avLst>
              <a:gd name="adj1" fmla="val 50000"/>
              <a:gd name="adj2" fmla="val 8561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3" name="Rechteckige Legende 2"/>
          <p:cNvSpPr/>
          <p:nvPr/>
        </p:nvSpPr>
        <p:spPr>
          <a:xfrm>
            <a:off x="3230855" y="3862964"/>
            <a:ext cx="5172768" cy="1798284"/>
          </a:xfrm>
          <a:prstGeom prst="wedgeRectCallout">
            <a:avLst>
              <a:gd name="adj1" fmla="val -68138"/>
              <a:gd name="adj2" fmla="val -97918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402988" y="4006881"/>
            <a:ext cx="49702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Ein Traubenzucker-Molekül </a:t>
            </a:r>
          </a:p>
          <a:p>
            <a:pPr algn="ctr"/>
            <a:r>
              <a:rPr lang="de-DE" sz="2400" dirty="0" smtClean="0"/>
              <a:t>besteht aus sechs Sauerstoff-Atomen, sechs Kohlenstoff-Atomen und zwölf Wasserstoff-Atomen.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9108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de-DE" b="1" dirty="0"/>
              <a:t>Licht/Arbeitsmethoden</a:t>
            </a:r>
            <a:endParaRPr lang="de-DE" dirty="0"/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68960"/>
            <a:ext cx="3816424" cy="300388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499992" y="2996952"/>
            <a:ext cx="432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Eigenschaften einer Linse:</a:t>
            </a:r>
          </a:p>
          <a:p>
            <a:r>
              <a:rPr lang="de-DE" sz="2800" dirty="0"/>
              <a:t>-   durchsichtig</a:t>
            </a:r>
          </a:p>
          <a:p>
            <a:r>
              <a:rPr lang="de-DE" sz="2800" dirty="0"/>
              <a:t>-   gekrümmt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67544" y="1556792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4000" b="1" dirty="0"/>
              <a:t>Licht: </a:t>
            </a:r>
            <a:r>
              <a:rPr lang="de-DE" altLang="de-DE" sz="4000" b="1" dirty="0" smtClean="0"/>
              <a:t>Abbildung </a:t>
            </a:r>
            <a:r>
              <a:rPr lang="de-DE" altLang="de-DE" sz="4000" b="1" dirty="0"/>
              <a:t>mit Linsen</a:t>
            </a:r>
            <a:endParaRPr lang="de-DE" sz="4000" b="1" dirty="0"/>
          </a:p>
        </p:txBody>
      </p:sp>
    </p:spTree>
    <p:extLst>
      <p:ext uri="{BB962C8B-B14F-4D97-AF65-F5344CB8AC3E}">
        <p14:creationId xmlns:p14="http://schemas.microsoft.com/office/powerpoint/2010/main" val="10751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r>
              <a:rPr lang="de-DE" altLang="de-DE" sz="4800" b="1" dirty="0"/>
              <a:t>Atome und Moleküle</a:t>
            </a:r>
            <a:endParaRPr lang="de-DE" sz="4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57694" y="566124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468313" y="2349500"/>
            <a:ext cx="7920037" cy="2808288"/>
            <a:chOff x="2124" y="9447"/>
            <a:chExt cx="8490" cy="3033"/>
          </a:xfrm>
        </p:grpSpPr>
        <p:grpSp>
          <p:nvGrpSpPr>
            <p:cNvPr id="10" name="Group 5"/>
            <p:cNvGrpSpPr>
              <a:grpSpLocks/>
            </p:cNvGrpSpPr>
            <p:nvPr/>
          </p:nvGrpSpPr>
          <p:grpSpPr bwMode="auto">
            <a:xfrm>
              <a:off x="2124" y="11237"/>
              <a:ext cx="568" cy="283"/>
              <a:chOff x="3924" y="9098"/>
              <a:chExt cx="568" cy="283"/>
            </a:xfrm>
          </p:grpSpPr>
          <p:sp>
            <p:nvSpPr>
              <p:cNvPr id="105" name="Oval 6"/>
              <p:cNvSpPr>
                <a:spLocks noChangeArrowheads="1"/>
              </p:cNvSpPr>
              <p:nvPr/>
            </p:nvSpPr>
            <p:spPr bwMode="auto">
              <a:xfrm>
                <a:off x="3924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06" name="Oval 7"/>
              <p:cNvSpPr>
                <a:spLocks noChangeArrowheads="1"/>
              </p:cNvSpPr>
              <p:nvPr/>
            </p:nvSpPr>
            <p:spPr bwMode="auto">
              <a:xfrm>
                <a:off x="4209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2247" y="9672"/>
              <a:ext cx="1688" cy="835"/>
              <a:chOff x="2382" y="9949"/>
              <a:chExt cx="1688" cy="835"/>
            </a:xfrm>
          </p:grpSpPr>
          <p:grpSp>
            <p:nvGrpSpPr>
              <p:cNvPr id="75" name="Group 9"/>
              <p:cNvGrpSpPr>
                <a:grpSpLocks/>
              </p:cNvGrpSpPr>
              <p:nvPr/>
            </p:nvGrpSpPr>
            <p:grpSpPr bwMode="auto">
              <a:xfrm>
                <a:off x="2382" y="9950"/>
                <a:ext cx="286" cy="826"/>
                <a:chOff x="2382" y="9950"/>
                <a:chExt cx="286" cy="826"/>
              </a:xfrm>
            </p:grpSpPr>
            <p:sp>
              <p:nvSpPr>
                <p:cNvPr id="101" name="Oval 10"/>
                <p:cNvSpPr>
                  <a:spLocks noChangeArrowheads="1"/>
                </p:cNvSpPr>
                <p:nvPr/>
              </p:nvSpPr>
              <p:spPr bwMode="auto">
                <a:xfrm>
                  <a:off x="2385" y="10365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102" name="Oval 11"/>
                <p:cNvSpPr>
                  <a:spLocks noChangeArrowheads="1"/>
                </p:cNvSpPr>
                <p:nvPr/>
              </p:nvSpPr>
              <p:spPr bwMode="auto">
                <a:xfrm>
                  <a:off x="2453" y="9950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103" name="Oval 12"/>
                <p:cNvSpPr>
                  <a:spLocks noChangeArrowheads="1"/>
                </p:cNvSpPr>
                <p:nvPr/>
              </p:nvSpPr>
              <p:spPr bwMode="auto">
                <a:xfrm>
                  <a:off x="2382" y="10079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104" name="Oval 13"/>
                <p:cNvSpPr>
                  <a:spLocks noChangeArrowheads="1"/>
                </p:cNvSpPr>
                <p:nvPr/>
              </p:nvSpPr>
              <p:spPr bwMode="auto">
                <a:xfrm>
                  <a:off x="2476" y="10663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</p:grpSp>
          <p:grpSp>
            <p:nvGrpSpPr>
              <p:cNvPr id="76" name="Group 14"/>
              <p:cNvGrpSpPr>
                <a:grpSpLocks/>
              </p:cNvGrpSpPr>
              <p:nvPr/>
            </p:nvGrpSpPr>
            <p:grpSpPr bwMode="auto">
              <a:xfrm>
                <a:off x="2660" y="9958"/>
                <a:ext cx="286" cy="826"/>
                <a:chOff x="2382" y="9950"/>
                <a:chExt cx="286" cy="826"/>
              </a:xfrm>
            </p:grpSpPr>
            <p:sp>
              <p:nvSpPr>
                <p:cNvPr id="97" name="Oval 15"/>
                <p:cNvSpPr>
                  <a:spLocks noChangeArrowheads="1"/>
                </p:cNvSpPr>
                <p:nvPr/>
              </p:nvSpPr>
              <p:spPr bwMode="auto">
                <a:xfrm>
                  <a:off x="2385" y="10365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98" name="Oval 16"/>
                <p:cNvSpPr>
                  <a:spLocks noChangeArrowheads="1"/>
                </p:cNvSpPr>
                <p:nvPr/>
              </p:nvSpPr>
              <p:spPr bwMode="auto">
                <a:xfrm>
                  <a:off x="2453" y="9950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99" name="Oval 17"/>
                <p:cNvSpPr>
                  <a:spLocks noChangeArrowheads="1"/>
                </p:cNvSpPr>
                <p:nvPr/>
              </p:nvSpPr>
              <p:spPr bwMode="auto">
                <a:xfrm>
                  <a:off x="2382" y="10079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100" name="Oval 18"/>
                <p:cNvSpPr>
                  <a:spLocks noChangeArrowheads="1"/>
                </p:cNvSpPr>
                <p:nvPr/>
              </p:nvSpPr>
              <p:spPr bwMode="auto">
                <a:xfrm>
                  <a:off x="2476" y="10663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</p:grpSp>
          <p:grpSp>
            <p:nvGrpSpPr>
              <p:cNvPr id="77" name="Group 19"/>
              <p:cNvGrpSpPr>
                <a:grpSpLocks/>
              </p:cNvGrpSpPr>
              <p:nvPr/>
            </p:nvGrpSpPr>
            <p:grpSpPr bwMode="auto">
              <a:xfrm>
                <a:off x="2937" y="9950"/>
                <a:ext cx="286" cy="826"/>
                <a:chOff x="2382" y="9950"/>
                <a:chExt cx="286" cy="826"/>
              </a:xfrm>
            </p:grpSpPr>
            <p:sp>
              <p:nvSpPr>
                <p:cNvPr id="93" name="Oval 20"/>
                <p:cNvSpPr>
                  <a:spLocks noChangeArrowheads="1"/>
                </p:cNvSpPr>
                <p:nvPr/>
              </p:nvSpPr>
              <p:spPr bwMode="auto">
                <a:xfrm>
                  <a:off x="2385" y="10365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94" name="Oval 21"/>
                <p:cNvSpPr>
                  <a:spLocks noChangeArrowheads="1"/>
                </p:cNvSpPr>
                <p:nvPr/>
              </p:nvSpPr>
              <p:spPr bwMode="auto">
                <a:xfrm>
                  <a:off x="2453" y="9950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95" name="Oval 22"/>
                <p:cNvSpPr>
                  <a:spLocks noChangeArrowheads="1"/>
                </p:cNvSpPr>
                <p:nvPr/>
              </p:nvSpPr>
              <p:spPr bwMode="auto">
                <a:xfrm>
                  <a:off x="2382" y="10079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96" name="Oval 23"/>
                <p:cNvSpPr>
                  <a:spLocks noChangeArrowheads="1"/>
                </p:cNvSpPr>
                <p:nvPr/>
              </p:nvSpPr>
              <p:spPr bwMode="auto">
                <a:xfrm>
                  <a:off x="2476" y="10663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</p:grpSp>
          <p:grpSp>
            <p:nvGrpSpPr>
              <p:cNvPr id="78" name="Group 24"/>
              <p:cNvGrpSpPr>
                <a:grpSpLocks/>
              </p:cNvGrpSpPr>
              <p:nvPr/>
            </p:nvGrpSpPr>
            <p:grpSpPr bwMode="auto">
              <a:xfrm>
                <a:off x="3229" y="9949"/>
                <a:ext cx="286" cy="826"/>
                <a:chOff x="2382" y="9950"/>
                <a:chExt cx="286" cy="826"/>
              </a:xfrm>
            </p:grpSpPr>
            <p:sp>
              <p:nvSpPr>
                <p:cNvPr id="89" name="Oval 25"/>
                <p:cNvSpPr>
                  <a:spLocks noChangeArrowheads="1"/>
                </p:cNvSpPr>
                <p:nvPr/>
              </p:nvSpPr>
              <p:spPr bwMode="auto">
                <a:xfrm>
                  <a:off x="2385" y="10365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90" name="Oval 26"/>
                <p:cNvSpPr>
                  <a:spLocks noChangeArrowheads="1"/>
                </p:cNvSpPr>
                <p:nvPr/>
              </p:nvSpPr>
              <p:spPr bwMode="auto">
                <a:xfrm>
                  <a:off x="2453" y="9950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91" name="Oval 27"/>
                <p:cNvSpPr>
                  <a:spLocks noChangeArrowheads="1"/>
                </p:cNvSpPr>
                <p:nvPr/>
              </p:nvSpPr>
              <p:spPr bwMode="auto">
                <a:xfrm>
                  <a:off x="2382" y="10079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92" name="Oval 28"/>
                <p:cNvSpPr>
                  <a:spLocks noChangeArrowheads="1"/>
                </p:cNvSpPr>
                <p:nvPr/>
              </p:nvSpPr>
              <p:spPr bwMode="auto">
                <a:xfrm>
                  <a:off x="2476" y="10663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</p:grpSp>
          <p:grpSp>
            <p:nvGrpSpPr>
              <p:cNvPr id="79" name="Group 29"/>
              <p:cNvGrpSpPr>
                <a:grpSpLocks/>
              </p:cNvGrpSpPr>
              <p:nvPr/>
            </p:nvGrpSpPr>
            <p:grpSpPr bwMode="auto">
              <a:xfrm>
                <a:off x="3507" y="9950"/>
                <a:ext cx="286" cy="826"/>
                <a:chOff x="2382" y="9950"/>
                <a:chExt cx="286" cy="826"/>
              </a:xfrm>
            </p:grpSpPr>
            <p:sp>
              <p:nvSpPr>
                <p:cNvPr id="85" name="Oval 30"/>
                <p:cNvSpPr>
                  <a:spLocks noChangeArrowheads="1"/>
                </p:cNvSpPr>
                <p:nvPr/>
              </p:nvSpPr>
              <p:spPr bwMode="auto">
                <a:xfrm>
                  <a:off x="2385" y="10365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86" name="Oval 31"/>
                <p:cNvSpPr>
                  <a:spLocks noChangeArrowheads="1"/>
                </p:cNvSpPr>
                <p:nvPr/>
              </p:nvSpPr>
              <p:spPr bwMode="auto">
                <a:xfrm>
                  <a:off x="2453" y="9950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87" name="Oval 32"/>
                <p:cNvSpPr>
                  <a:spLocks noChangeArrowheads="1"/>
                </p:cNvSpPr>
                <p:nvPr/>
              </p:nvSpPr>
              <p:spPr bwMode="auto">
                <a:xfrm>
                  <a:off x="2382" y="10079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88" name="Oval 33"/>
                <p:cNvSpPr>
                  <a:spLocks noChangeArrowheads="1"/>
                </p:cNvSpPr>
                <p:nvPr/>
              </p:nvSpPr>
              <p:spPr bwMode="auto">
                <a:xfrm>
                  <a:off x="2476" y="10663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</p:grpSp>
          <p:grpSp>
            <p:nvGrpSpPr>
              <p:cNvPr id="80" name="Group 34"/>
              <p:cNvGrpSpPr>
                <a:grpSpLocks/>
              </p:cNvGrpSpPr>
              <p:nvPr/>
            </p:nvGrpSpPr>
            <p:grpSpPr bwMode="auto">
              <a:xfrm>
                <a:off x="3784" y="9950"/>
                <a:ext cx="286" cy="826"/>
                <a:chOff x="2382" y="9950"/>
                <a:chExt cx="286" cy="826"/>
              </a:xfrm>
            </p:grpSpPr>
            <p:sp>
              <p:nvSpPr>
                <p:cNvPr id="81" name="Oval 35"/>
                <p:cNvSpPr>
                  <a:spLocks noChangeArrowheads="1"/>
                </p:cNvSpPr>
                <p:nvPr/>
              </p:nvSpPr>
              <p:spPr bwMode="auto">
                <a:xfrm>
                  <a:off x="2385" y="10365"/>
                  <a:ext cx="283" cy="28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82" name="Oval 36"/>
                <p:cNvSpPr>
                  <a:spLocks noChangeArrowheads="1"/>
                </p:cNvSpPr>
                <p:nvPr/>
              </p:nvSpPr>
              <p:spPr bwMode="auto">
                <a:xfrm>
                  <a:off x="2453" y="9950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83" name="Oval 37"/>
                <p:cNvSpPr>
                  <a:spLocks noChangeArrowheads="1"/>
                </p:cNvSpPr>
                <p:nvPr/>
              </p:nvSpPr>
              <p:spPr bwMode="auto">
                <a:xfrm>
                  <a:off x="2382" y="10079"/>
                  <a:ext cx="283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84" name="Oval 38"/>
                <p:cNvSpPr>
                  <a:spLocks noChangeArrowheads="1"/>
                </p:cNvSpPr>
                <p:nvPr/>
              </p:nvSpPr>
              <p:spPr bwMode="auto">
                <a:xfrm>
                  <a:off x="2476" y="10663"/>
                  <a:ext cx="113" cy="11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</p:grpSp>
        </p:grpSp>
        <p:grpSp>
          <p:nvGrpSpPr>
            <p:cNvPr id="12" name="Group 39"/>
            <p:cNvGrpSpPr>
              <a:grpSpLocks/>
            </p:cNvGrpSpPr>
            <p:nvPr/>
          </p:nvGrpSpPr>
          <p:grpSpPr bwMode="auto">
            <a:xfrm rot="3095573">
              <a:off x="2222" y="11874"/>
              <a:ext cx="568" cy="283"/>
              <a:chOff x="3924" y="9098"/>
              <a:chExt cx="568" cy="283"/>
            </a:xfrm>
          </p:grpSpPr>
          <p:sp>
            <p:nvSpPr>
              <p:cNvPr id="73" name="Oval 40"/>
              <p:cNvSpPr>
                <a:spLocks noChangeArrowheads="1"/>
              </p:cNvSpPr>
              <p:nvPr/>
            </p:nvSpPr>
            <p:spPr bwMode="auto">
              <a:xfrm>
                <a:off x="3924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74" name="Oval 41"/>
              <p:cNvSpPr>
                <a:spLocks noChangeArrowheads="1"/>
              </p:cNvSpPr>
              <p:nvPr/>
            </p:nvSpPr>
            <p:spPr bwMode="auto">
              <a:xfrm>
                <a:off x="4209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13" name="Group 42"/>
            <p:cNvGrpSpPr>
              <a:grpSpLocks/>
            </p:cNvGrpSpPr>
            <p:nvPr/>
          </p:nvGrpSpPr>
          <p:grpSpPr bwMode="auto">
            <a:xfrm rot="3284618">
              <a:off x="3699" y="11364"/>
              <a:ext cx="568" cy="283"/>
              <a:chOff x="3924" y="9098"/>
              <a:chExt cx="568" cy="283"/>
            </a:xfrm>
          </p:grpSpPr>
          <p:sp>
            <p:nvSpPr>
              <p:cNvPr id="71" name="Oval 43"/>
              <p:cNvSpPr>
                <a:spLocks noChangeArrowheads="1"/>
              </p:cNvSpPr>
              <p:nvPr/>
            </p:nvSpPr>
            <p:spPr bwMode="auto">
              <a:xfrm>
                <a:off x="3924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72" name="Oval 44"/>
              <p:cNvSpPr>
                <a:spLocks noChangeArrowheads="1"/>
              </p:cNvSpPr>
              <p:nvPr/>
            </p:nvSpPr>
            <p:spPr bwMode="auto">
              <a:xfrm>
                <a:off x="4209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14" name="Group 45"/>
            <p:cNvGrpSpPr>
              <a:grpSpLocks/>
            </p:cNvGrpSpPr>
            <p:nvPr/>
          </p:nvGrpSpPr>
          <p:grpSpPr bwMode="auto">
            <a:xfrm rot="-2168741">
              <a:off x="2844" y="11326"/>
              <a:ext cx="568" cy="283"/>
              <a:chOff x="3924" y="9098"/>
              <a:chExt cx="568" cy="283"/>
            </a:xfrm>
          </p:grpSpPr>
          <p:sp>
            <p:nvSpPr>
              <p:cNvPr id="69" name="Oval 46"/>
              <p:cNvSpPr>
                <a:spLocks noChangeArrowheads="1"/>
              </p:cNvSpPr>
              <p:nvPr/>
            </p:nvSpPr>
            <p:spPr bwMode="auto">
              <a:xfrm>
                <a:off x="3924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70" name="Oval 47"/>
              <p:cNvSpPr>
                <a:spLocks noChangeArrowheads="1"/>
              </p:cNvSpPr>
              <p:nvPr/>
            </p:nvSpPr>
            <p:spPr bwMode="auto">
              <a:xfrm>
                <a:off x="4209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15" name="Group 48"/>
            <p:cNvGrpSpPr>
              <a:grpSpLocks/>
            </p:cNvGrpSpPr>
            <p:nvPr/>
          </p:nvGrpSpPr>
          <p:grpSpPr bwMode="auto">
            <a:xfrm rot="-3687229">
              <a:off x="2979" y="12054"/>
              <a:ext cx="568" cy="283"/>
              <a:chOff x="3924" y="9098"/>
              <a:chExt cx="568" cy="283"/>
            </a:xfrm>
          </p:grpSpPr>
          <p:sp>
            <p:nvSpPr>
              <p:cNvPr id="67" name="Oval 49"/>
              <p:cNvSpPr>
                <a:spLocks noChangeArrowheads="1"/>
              </p:cNvSpPr>
              <p:nvPr/>
            </p:nvSpPr>
            <p:spPr bwMode="auto">
              <a:xfrm>
                <a:off x="3924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68" name="Oval 50"/>
              <p:cNvSpPr>
                <a:spLocks noChangeArrowheads="1"/>
              </p:cNvSpPr>
              <p:nvPr/>
            </p:nvSpPr>
            <p:spPr bwMode="auto">
              <a:xfrm>
                <a:off x="4209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16" name="Group 51"/>
            <p:cNvGrpSpPr>
              <a:grpSpLocks/>
            </p:cNvGrpSpPr>
            <p:nvPr/>
          </p:nvGrpSpPr>
          <p:grpSpPr bwMode="auto">
            <a:xfrm rot="-1518479">
              <a:off x="3691" y="12069"/>
              <a:ext cx="568" cy="283"/>
              <a:chOff x="3924" y="9098"/>
              <a:chExt cx="568" cy="283"/>
            </a:xfrm>
          </p:grpSpPr>
          <p:sp>
            <p:nvSpPr>
              <p:cNvPr id="65" name="Oval 52"/>
              <p:cNvSpPr>
                <a:spLocks noChangeArrowheads="1"/>
              </p:cNvSpPr>
              <p:nvPr/>
            </p:nvSpPr>
            <p:spPr bwMode="auto">
              <a:xfrm>
                <a:off x="3924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66" name="Oval 53"/>
              <p:cNvSpPr>
                <a:spLocks noChangeArrowheads="1"/>
              </p:cNvSpPr>
              <p:nvPr/>
            </p:nvSpPr>
            <p:spPr bwMode="auto">
              <a:xfrm>
                <a:off x="4209" y="9098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17" name="Group 54"/>
            <p:cNvGrpSpPr>
              <a:grpSpLocks/>
            </p:cNvGrpSpPr>
            <p:nvPr/>
          </p:nvGrpSpPr>
          <p:grpSpPr bwMode="auto">
            <a:xfrm rot="-4717079">
              <a:off x="8828" y="11564"/>
              <a:ext cx="443" cy="343"/>
              <a:chOff x="6945" y="11435"/>
              <a:chExt cx="443" cy="343"/>
            </a:xfrm>
          </p:grpSpPr>
          <p:sp>
            <p:nvSpPr>
              <p:cNvPr id="62" name="Oval 55"/>
              <p:cNvSpPr>
                <a:spLocks noChangeArrowheads="1"/>
              </p:cNvSpPr>
              <p:nvPr/>
            </p:nvSpPr>
            <p:spPr bwMode="auto">
              <a:xfrm>
                <a:off x="7032" y="11495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63" name="Oval 56"/>
              <p:cNvSpPr>
                <a:spLocks noChangeArrowheads="1"/>
              </p:cNvSpPr>
              <p:nvPr/>
            </p:nvSpPr>
            <p:spPr bwMode="auto">
              <a:xfrm>
                <a:off x="6945" y="11457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64" name="Oval 57"/>
              <p:cNvSpPr>
                <a:spLocks noChangeArrowheads="1"/>
              </p:cNvSpPr>
              <p:nvPr/>
            </p:nvSpPr>
            <p:spPr bwMode="auto">
              <a:xfrm>
                <a:off x="7275" y="11435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18" name="Group 58"/>
            <p:cNvGrpSpPr>
              <a:grpSpLocks/>
            </p:cNvGrpSpPr>
            <p:nvPr/>
          </p:nvGrpSpPr>
          <p:grpSpPr bwMode="auto">
            <a:xfrm>
              <a:off x="6803" y="11915"/>
              <a:ext cx="443" cy="343"/>
              <a:chOff x="6945" y="11435"/>
              <a:chExt cx="443" cy="343"/>
            </a:xfrm>
          </p:grpSpPr>
          <p:sp>
            <p:nvSpPr>
              <p:cNvPr id="59" name="Oval 59"/>
              <p:cNvSpPr>
                <a:spLocks noChangeArrowheads="1"/>
              </p:cNvSpPr>
              <p:nvPr/>
            </p:nvSpPr>
            <p:spPr bwMode="auto">
              <a:xfrm>
                <a:off x="7032" y="11495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60" name="Oval 60"/>
              <p:cNvSpPr>
                <a:spLocks noChangeArrowheads="1"/>
              </p:cNvSpPr>
              <p:nvPr/>
            </p:nvSpPr>
            <p:spPr bwMode="auto">
              <a:xfrm>
                <a:off x="6945" y="11457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61" name="Oval 61"/>
              <p:cNvSpPr>
                <a:spLocks noChangeArrowheads="1"/>
              </p:cNvSpPr>
              <p:nvPr/>
            </p:nvSpPr>
            <p:spPr bwMode="auto">
              <a:xfrm>
                <a:off x="7275" y="11435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19" name="Group 62"/>
            <p:cNvGrpSpPr>
              <a:grpSpLocks/>
            </p:cNvGrpSpPr>
            <p:nvPr/>
          </p:nvGrpSpPr>
          <p:grpSpPr bwMode="auto">
            <a:xfrm rot="3003454">
              <a:off x="7553" y="11759"/>
              <a:ext cx="443" cy="343"/>
              <a:chOff x="6945" y="11435"/>
              <a:chExt cx="443" cy="343"/>
            </a:xfrm>
          </p:grpSpPr>
          <p:sp>
            <p:nvSpPr>
              <p:cNvPr id="56" name="Oval 63"/>
              <p:cNvSpPr>
                <a:spLocks noChangeArrowheads="1"/>
              </p:cNvSpPr>
              <p:nvPr/>
            </p:nvSpPr>
            <p:spPr bwMode="auto">
              <a:xfrm>
                <a:off x="7032" y="11495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57" name="Oval 64"/>
              <p:cNvSpPr>
                <a:spLocks noChangeArrowheads="1"/>
              </p:cNvSpPr>
              <p:nvPr/>
            </p:nvSpPr>
            <p:spPr bwMode="auto">
              <a:xfrm>
                <a:off x="6945" y="11457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58" name="Oval 65"/>
              <p:cNvSpPr>
                <a:spLocks noChangeArrowheads="1"/>
              </p:cNvSpPr>
              <p:nvPr/>
            </p:nvSpPr>
            <p:spPr bwMode="auto">
              <a:xfrm>
                <a:off x="7275" y="11435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20" name="Group 66"/>
            <p:cNvGrpSpPr>
              <a:grpSpLocks/>
            </p:cNvGrpSpPr>
            <p:nvPr/>
          </p:nvGrpSpPr>
          <p:grpSpPr bwMode="auto">
            <a:xfrm rot="-9114500">
              <a:off x="9164" y="12021"/>
              <a:ext cx="443" cy="343"/>
              <a:chOff x="6945" y="11435"/>
              <a:chExt cx="443" cy="343"/>
            </a:xfrm>
          </p:grpSpPr>
          <p:sp>
            <p:nvSpPr>
              <p:cNvPr id="53" name="Oval 67"/>
              <p:cNvSpPr>
                <a:spLocks noChangeArrowheads="1"/>
              </p:cNvSpPr>
              <p:nvPr/>
            </p:nvSpPr>
            <p:spPr bwMode="auto">
              <a:xfrm>
                <a:off x="7032" y="11495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54" name="Oval 68"/>
              <p:cNvSpPr>
                <a:spLocks noChangeArrowheads="1"/>
              </p:cNvSpPr>
              <p:nvPr/>
            </p:nvSpPr>
            <p:spPr bwMode="auto">
              <a:xfrm>
                <a:off x="6945" y="11457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55" name="Oval 69"/>
              <p:cNvSpPr>
                <a:spLocks noChangeArrowheads="1"/>
              </p:cNvSpPr>
              <p:nvPr/>
            </p:nvSpPr>
            <p:spPr bwMode="auto">
              <a:xfrm>
                <a:off x="7275" y="11435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21" name="Group 70"/>
            <p:cNvGrpSpPr>
              <a:grpSpLocks/>
            </p:cNvGrpSpPr>
            <p:nvPr/>
          </p:nvGrpSpPr>
          <p:grpSpPr bwMode="auto">
            <a:xfrm rot="-2567340">
              <a:off x="8303" y="11975"/>
              <a:ext cx="443" cy="343"/>
              <a:chOff x="6945" y="11435"/>
              <a:chExt cx="443" cy="343"/>
            </a:xfrm>
          </p:grpSpPr>
          <p:sp>
            <p:nvSpPr>
              <p:cNvPr id="50" name="Oval 71"/>
              <p:cNvSpPr>
                <a:spLocks noChangeArrowheads="1"/>
              </p:cNvSpPr>
              <p:nvPr/>
            </p:nvSpPr>
            <p:spPr bwMode="auto">
              <a:xfrm>
                <a:off x="7032" y="11495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51" name="Oval 72"/>
              <p:cNvSpPr>
                <a:spLocks noChangeArrowheads="1"/>
              </p:cNvSpPr>
              <p:nvPr/>
            </p:nvSpPr>
            <p:spPr bwMode="auto">
              <a:xfrm>
                <a:off x="6945" y="11457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52" name="Oval 73"/>
              <p:cNvSpPr>
                <a:spLocks noChangeArrowheads="1"/>
              </p:cNvSpPr>
              <p:nvPr/>
            </p:nvSpPr>
            <p:spPr bwMode="auto">
              <a:xfrm>
                <a:off x="7275" y="11435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22" name="Group 74"/>
            <p:cNvGrpSpPr>
              <a:grpSpLocks/>
            </p:cNvGrpSpPr>
            <p:nvPr/>
          </p:nvGrpSpPr>
          <p:grpSpPr bwMode="auto">
            <a:xfrm rot="9172234">
              <a:off x="9772" y="11644"/>
              <a:ext cx="443" cy="343"/>
              <a:chOff x="6945" y="11435"/>
              <a:chExt cx="443" cy="343"/>
            </a:xfrm>
          </p:grpSpPr>
          <p:sp>
            <p:nvSpPr>
              <p:cNvPr id="47" name="Oval 75"/>
              <p:cNvSpPr>
                <a:spLocks noChangeArrowheads="1"/>
              </p:cNvSpPr>
              <p:nvPr/>
            </p:nvSpPr>
            <p:spPr bwMode="auto">
              <a:xfrm>
                <a:off x="7032" y="11495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48" name="Oval 76"/>
              <p:cNvSpPr>
                <a:spLocks noChangeArrowheads="1"/>
              </p:cNvSpPr>
              <p:nvPr/>
            </p:nvSpPr>
            <p:spPr bwMode="auto">
              <a:xfrm>
                <a:off x="6945" y="11457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49" name="Oval 77"/>
              <p:cNvSpPr>
                <a:spLocks noChangeArrowheads="1"/>
              </p:cNvSpPr>
              <p:nvPr/>
            </p:nvSpPr>
            <p:spPr bwMode="auto">
              <a:xfrm>
                <a:off x="7275" y="11435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23" name="Group 78"/>
            <p:cNvGrpSpPr>
              <a:grpSpLocks/>
            </p:cNvGrpSpPr>
            <p:nvPr/>
          </p:nvGrpSpPr>
          <p:grpSpPr bwMode="auto">
            <a:xfrm rot="715806">
              <a:off x="6490" y="9700"/>
              <a:ext cx="844" cy="326"/>
              <a:chOff x="8589" y="4420"/>
              <a:chExt cx="844" cy="326"/>
            </a:xfrm>
          </p:grpSpPr>
          <p:sp>
            <p:nvSpPr>
              <p:cNvPr id="44" name="Oval 79"/>
              <p:cNvSpPr>
                <a:spLocks noChangeArrowheads="1"/>
              </p:cNvSpPr>
              <p:nvPr/>
            </p:nvSpPr>
            <p:spPr bwMode="auto">
              <a:xfrm>
                <a:off x="8589" y="4463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45" name="Oval 80"/>
              <p:cNvSpPr>
                <a:spLocks noChangeArrowheads="1"/>
              </p:cNvSpPr>
              <p:nvPr/>
            </p:nvSpPr>
            <p:spPr bwMode="auto">
              <a:xfrm>
                <a:off x="9150" y="4420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46" name="Oval 81"/>
              <p:cNvSpPr>
                <a:spLocks noChangeArrowheads="1"/>
              </p:cNvSpPr>
              <p:nvPr/>
            </p:nvSpPr>
            <p:spPr bwMode="auto">
              <a:xfrm>
                <a:off x="8859" y="4424"/>
                <a:ext cx="283" cy="28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24" name="Group 82"/>
            <p:cNvGrpSpPr>
              <a:grpSpLocks/>
            </p:cNvGrpSpPr>
            <p:nvPr/>
          </p:nvGrpSpPr>
          <p:grpSpPr bwMode="auto">
            <a:xfrm rot="-8154343">
              <a:off x="7818" y="9692"/>
              <a:ext cx="844" cy="326"/>
              <a:chOff x="8589" y="4420"/>
              <a:chExt cx="844" cy="326"/>
            </a:xfrm>
          </p:grpSpPr>
          <p:sp>
            <p:nvSpPr>
              <p:cNvPr id="41" name="Oval 83"/>
              <p:cNvSpPr>
                <a:spLocks noChangeArrowheads="1"/>
              </p:cNvSpPr>
              <p:nvPr/>
            </p:nvSpPr>
            <p:spPr bwMode="auto">
              <a:xfrm>
                <a:off x="8589" y="4463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42" name="Oval 84"/>
              <p:cNvSpPr>
                <a:spLocks noChangeArrowheads="1"/>
              </p:cNvSpPr>
              <p:nvPr/>
            </p:nvSpPr>
            <p:spPr bwMode="auto">
              <a:xfrm>
                <a:off x="9150" y="4420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43" name="Oval 85"/>
              <p:cNvSpPr>
                <a:spLocks noChangeArrowheads="1"/>
              </p:cNvSpPr>
              <p:nvPr/>
            </p:nvSpPr>
            <p:spPr bwMode="auto">
              <a:xfrm>
                <a:off x="8859" y="4424"/>
                <a:ext cx="283" cy="28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25" name="Group 86"/>
            <p:cNvGrpSpPr>
              <a:grpSpLocks/>
            </p:cNvGrpSpPr>
            <p:nvPr/>
          </p:nvGrpSpPr>
          <p:grpSpPr bwMode="auto">
            <a:xfrm rot="-2337247">
              <a:off x="7181" y="10150"/>
              <a:ext cx="844" cy="326"/>
              <a:chOff x="8589" y="4420"/>
              <a:chExt cx="844" cy="326"/>
            </a:xfrm>
          </p:grpSpPr>
          <p:sp>
            <p:nvSpPr>
              <p:cNvPr id="38" name="Oval 87"/>
              <p:cNvSpPr>
                <a:spLocks noChangeArrowheads="1"/>
              </p:cNvSpPr>
              <p:nvPr/>
            </p:nvSpPr>
            <p:spPr bwMode="auto">
              <a:xfrm>
                <a:off x="8589" y="4463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39" name="Oval 88"/>
              <p:cNvSpPr>
                <a:spLocks noChangeArrowheads="1"/>
              </p:cNvSpPr>
              <p:nvPr/>
            </p:nvSpPr>
            <p:spPr bwMode="auto">
              <a:xfrm>
                <a:off x="9150" y="4420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40" name="Oval 89"/>
              <p:cNvSpPr>
                <a:spLocks noChangeArrowheads="1"/>
              </p:cNvSpPr>
              <p:nvPr/>
            </p:nvSpPr>
            <p:spPr bwMode="auto">
              <a:xfrm>
                <a:off x="8859" y="4424"/>
                <a:ext cx="283" cy="28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26" name="Group 90"/>
            <p:cNvGrpSpPr>
              <a:grpSpLocks/>
            </p:cNvGrpSpPr>
            <p:nvPr/>
          </p:nvGrpSpPr>
          <p:grpSpPr bwMode="auto">
            <a:xfrm rot="-3632409">
              <a:off x="8478" y="9917"/>
              <a:ext cx="844" cy="326"/>
              <a:chOff x="8589" y="4420"/>
              <a:chExt cx="844" cy="326"/>
            </a:xfrm>
          </p:grpSpPr>
          <p:sp>
            <p:nvSpPr>
              <p:cNvPr id="35" name="Oval 91"/>
              <p:cNvSpPr>
                <a:spLocks noChangeArrowheads="1"/>
              </p:cNvSpPr>
              <p:nvPr/>
            </p:nvSpPr>
            <p:spPr bwMode="auto">
              <a:xfrm>
                <a:off x="8589" y="4463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36" name="Oval 92"/>
              <p:cNvSpPr>
                <a:spLocks noChangeArrowheads="1"/>
              </p:cNvSpPr>
              <p:nvPr/>
            </p:nvSpPr>
            <p:spPr bwMode="auto">
              <a:xfrm>
                <a:off x="9150" y="4420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37" name="Oval 93"/>
              <p:cNvSpPr>
                <a:spLocks noChangeArrowheads="1"/>
              </p:cNvSpPr>
              <p:nvPr/>
            </p:nvSpPr>
            <p:spPr bwMode="auto">
              <a:xfrm>
                <a:off x="8859" y="4424"/>
                <a:ext cx="283" cy="28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27" name="Group 94"/>
            <p:cNvGrpSpPr>
              <a:grpSpLocks/>
            </p:cNvGrpSpPr>
            <p:nvPr/>
          </p:nvGrpSpPr>
          <p:grpSpPr bwMode="auto">
            <a:xfrm rot="-573063">
              <a:off x="9303" y="9976"/>
              <a:ext cx="844" cy="326"/>
              <a:chOff x="8589" y="4420"/>
              <a:chExt cx="844" cy="326"/>
            </a:xfrm>
          </p:grpSpPr>
          <p:sp>
            <p:nvSpPr>
              <p:cNvPr id="32" name="Oval 95"/>
              <p:cNvSpPr>
                <a:spLocks noChangeArrowheads="1"/>
              </p:cNvSpPr>
              <p:nvPr/>
            </p:nvSpPr>
            <p:spPr bwMode="auto">
              <a:xfrm>
                <a:off x="8589" y="4463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33" name="Oval 96"/>
              <p:cNvSpPr>
                <a:spLocks noChangeArrowheads="1"/>
              </p:cNvSpPr>
              <p:nvPr/>
            </p:nvSpPr>
            <p:spPr bwMode="auto">
              <a:xfrm>
                <a:off x="9150" y="4420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34" name="Oval 97"/>
              <p:cNvSpPr>
                <a:spLocks noChangeArrowheads="1"/>
              </p:cNvSpPr>
              <p:nvPr/>
            </p:nvSpPr>
            <p:spPr bwMode="auto">
              <a:xfrm>
                <a:off x="8859" y="4424"/>
                <a:ext cx="283" cy="28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28" name="Group 98"/>
            <p:cNvGrpSpPr>
              <a:grpSpLocks/>
            </p:cNvGrpSpPr>
            <p:nvPr/>
          </p:nvGrpSpPr>
          <p:grpSpPr bwMode="auto">
            <a:xfrm rot="-7037480">
              <a:off x="10029" y="9706"/>
              <a:ext cx="844" cy="326"/>
              <a:chOff x="8589" y="4420"/>
              <a:chExt cx="844" cy="326"/>
            </a:xfrm>
          </p:grpSpPr>
          <p:sp>
            <p:nvSpPr>
              <p:cNvPr id="29" name="Oval 99"/>
              <p:cNvSpPr>
                <a:spLocks noChangeArrowheads="1"/>
              </p:cNvSpPr>
              <p:nvPr/>
            </p:nvSpPr>
            <p:spPr bwMode="auto">
              <a:xfrm>
                <a:off x="8589" y="4463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30" name="Oval 100"/>
              <p:cNvSpPr>
                <a:spLocks noChangeArrowheads="1"/>
              </p:cNvSpPr>
              <p:nvPr/>
            </p:nvSpPr>
            <p:spPr bwMode="auto">
              <a:xfrm>
                <a:off x="9150" y="4420"/>
                <a:ext cx="283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31" name="Oval 101"/>
              <p:cNvSpPr>
                <a:spLocks noChangeArrowheads="1"/>
              </p:cNvSpPr>
              <p:nvPr/>
            </p:nvSpPr>
            <p:spPr bwMode="auto">
              <a:xfrm>
                <a:off x="8859" y="4424"/>
                <a:ext cx="283" cy="28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</p:grpSp>
      <p:sp>
        <p:nvSpPr>
          <p:cNvPr id="107" name="AutoShape 102"/>
          <p:cNvSpPr>
            <a:spLocks noChangeArrowheads="1"/>
          </p:cNvSpPr>
          <p:nvPr/>
        </p:nvSpPr>
        <p:spPr bwMode="auto">
          <a:xfrm>
            <a:off x="2945957" y="3524449"/>
            <a:ext cx="1728788" cy="504825"/>
          </a:xfrm>
          <a:prstGeom prst="rightArrow">
            <a:avLst>
              <a:gd name="adj1" fmla="val 50000"/>
              <a:gd name="adj2" fmla="val 8561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3" name="Textfeld 2"/>
          <p:cNvSpPr txBox="1"/>
          <p:nvPr/>
        </p:nvSpPr>
        <p:spPr>
          <a:xfrm>
            <a:off x="449278" y="5450111"/>
            <a:ext cx="7923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altLang="de-DE" sz="3200" b="1" dirty="0" smtClean="0">
                <a:solidFill>
                  <a:srgbClr val="FF0000"/>
                </a:solidFill>
              </a:rPr>
              <a:t>Quantifizieren (Binnendifferenzierung)!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423616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r>
              <a:rPr lang="de-DE" altLang="de-DE" sz="4800" b="1" dirty="0"/>
              <a:t>Atome und Moleküle</a:t>
            </a:r>
            <a:endParaRPr lang="de-DE" sz="4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141277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11560" y="1597442"/>
            <a:ext cx="3024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3600" dirty="0">
                <a:solidFill>
                  <a:srgbClr val="FF0000"/>
                </a:solidFill>
              </a:rPr>
              <a:t>Lego Duplo</a:t>
            </a:r>
            <a:r>
              <a:rPr lang="de-DE" altLang="de-DE" sz="3600" dirty="0"/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3600" dirty="0"/>
              <a:t>Ein Stein symbolisiert ein Atom</a:t>
            </a:r>
          </a:p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4139952" y="1782108"/>
            <a:ext cx="4104456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z="3200" i="1" dirty="0" smtClean="0"/>
              <a:t>Jede Gruppe definiert die Farblegende für sich selbst!</a:t>
            </a:r>
            <a:endParaRPr lang="de-DE" sz="3200" i="1" dirty="0"/>
          </a:p>
        </p:txBody>
      </p:sp>
    </p:spTree>
    <p:extLst>
      <p:ext uri="{BB962C8B-B14F-4D97-AF65-F5344CB8AC3E}">
        <p14:creationId xmlns:p14="http://schemas.microsoft.com/office/powerpoint/2010/main" val="337908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r>
              <a:rPr lang="de-DE" altLang="de-DE" sz="4800" b="1" dirty="0"/>
              <a:t>Atome und Moleküle</a:t>
            </a:r>
            <a:endParaRPr lang="de-DE" sz="4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141277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11560" y="1597442"/>
            <a:ext cx="3024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3600" dirty="0">
                <a:solidFill>
                  <a:srgbClr val="FF0000"/>
                </a:solidFill>
              </a:rPr>
              <a:t>Lego Duplo</a:t>
            </a:r>
            <a:r>
              <a:rPr lang="de-DE" altLang="de-DE" sz="3600" dirty="0"/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3600" dirty="0"/>
              <a:t>Ein Stein symbolisiert ein Atom</a:t>
            </a:r>
          </a:p>
          <a:p>
            <a:endParaRPr lang="de-DE" dirty="0"/>
          </a:p>
        </p:txBody>
      </p:sp>
      <p:pic>
        <p:nvPicPr>
          <p:cNvPr id="6" name="Picture 3" descr="Lego Duplo 00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628775"/>
            <a:ext cx="348456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4427984" y="4797152"/>
            <a:ext cx="4320480" cy="1584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991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r>
              <a:rPr lang="de-DE" altLang="de-DE" sz="4800" b="1" dirty="0"/>
              <a:t>Atome und Moleküle</a:t>
            </a:r>
            <a:endParaRPr lang="de-DE" sz="4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141277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7" name="Picture 7" descr="Lego Duplo 00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20838"/>
            <a:ext cx="3057525" cy="3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26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r>
              <a:rPr lang="de-DE" altLang="de-DE" sz="4800" b="1" dirty="0"/>
              <a:t>Atome und Moleküle</a:t>
            </a:r>
            <a:endParaRPr lang="de-DE" sz="4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141277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7" name="Picture 7" descr="Lego Duplo 00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20838"/>
            <a:ext cx="3057525" cy="3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708400" y="3284538"/>
            <a:ext cx="1800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3874765" y="3564885"/>
            <a:ext cx="27854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800" dirty="0"/>
              <a:t>„wird zu“</a:t>
            </a:r>
          </a:p>
          <a:p>
            <a:endParaRPr lang="de-DE" dirty="0"/>
          </a:p>
        </p:txBody>
      </p:sp>
      <p:pic>
        <p:nvPicPr>
          <p:cNvPr id="8" name="Picture 4" descr="Lego Duplo 00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4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628775"/>
            <a:ext cx="2703513" cy="34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61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r>
              <a:rPr lang="de-DE" altLang="de-DE" sz="4800" b="1" dirty="0"/>
              <a:t>Atome und Moleküle</a:t>
            </a:r>
            <a:endParaRPr lang="de-DE" sz="4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141277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9" name="Picture 7" descr="Lego Duplo 00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557338"/>
            <a:ext cx="5616575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95288" y="3573016"/>
            <a:ext cx="57608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3000" dirty="0"/>
              <a:t>Lego-Duplo-Modell eines Traubenzucker-Moleküls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399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r>
              <a:rPr lang="de-DE" altLang="de-DE" sz="4800" b="1" dirty="0"/>
              <a:t>Atome und Moleküle</a:t>
            </a:r>
            <a:endParaRPr lang="de-DE" sz="4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141277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9" name="Picture 7" descr="Lego Duplo 00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557338"/>
            <a:ext cx="5616575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95288" y="3573016"/>
            <a:ext cx="57608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3000" dirty="0"/>
              <a:t>Lego-Duplo-Modell eines Traubenzucker-Moleküls</a:t>
            </a:r>
          </a:p>
          <a:p>
            <a:endParaRPr lang="de-DE" dirty="0"/>
          </a:p>
        </p:txBody>
      </p:sp>
      <p:pic>
        <p:nvPicPr>
          <p:cNvPr id="6" name="Picture 4" descr="Lego Duplo 00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4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3163" y="2276475"/>
            <a:ext cx="2566987" cy="38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39552" y="4725144"/>
            <a:ext cx="4968552" cy="181588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2800" i="1" dirty="0" smtClean="0"/>
              <a:t>Der innere Bau des Moleküls wird in der Unterstufe nicht thematisiert. Beide Modelle sind also gleichwertig.</a:t>
            </a:r>
            <a:endParaRPr lang="de-DE" sz="2800" i="1" dirty="0"/>
          </a:p>
        </p:txBody>
      </p:sp>
    </p:spTree>
    <p:extLst>
      <p:ext uri="{BB962C8B-B14F-4D97-AF65-F5344CB8AC3E}">
        <p14:creationId xmlns:p14="http://schemas.microsoft.com/office/powerpoint/2010/main" val="318089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r>
              <a:rPr lang="de-DE" altLang="de-DE" sz="4800" b="1" dirty="0"/>
              <a:t>Atome und Moleküle</a:t>
            </a:r>
            <a:endParaRPr lang="de-DE" sz="4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141277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7" name="Picture 6" descr="Lego Duplo 00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484313"/>
            <a:ext cx="2720975" cy="391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995936" y="1484313"/>
            <a:ext cx="4176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Zur Verfügung stehen ein Traubenzucker-Molekül und 6 (oder beliebig viele) Sauerstoff-Moleküle.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28117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r>
              <a:rPr lang="de-DE" altLang="de-DE" sz="4800" b="1" dirty="0"/>
              <a:t>Atome und Moleküle</a:t>
            </a:r>
            <a:endParaRPr lang="de-DE" sz="4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141277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7" name="Picture 6" descr="Lego Duplo 00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484313"/>
            <a:ext cx="2720975" cy="391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203575" y="3500438"/>
            <a:ext cx="2663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8" name="Picture 4" descr="Lego Duplo 01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4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1412875"/>
            <a:ext cx="2471737" cy="39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940425" y="1341438"/>
            <a:ext cx="2808288" cy="1582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011863" y="2781300"/>
            <a:ext cx="1584325" cy="2808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7235825" y="4438650"/>
            <a:ext cx="1512888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3" name="Textfeld 2"/>
          <p:cNvSpPr txBox="1"/>
          <p:nvPr/>
        </p:nvSpPr>
        <p:spPr>
          <a:xfrm>
            <a:off x="3851920" y="4438650"/>
            <a:ext cx="4752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 smtClean="0"/>
              <a:t>Durch Umstecken sollen daraus Wasser- und Kohlenstoffdioxid-Moleküle entstehen.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75369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r>
              <a:rPr lang="de-DE" altLang="de-DE" sz="4800" b="1" dirty="0"/>
              <a:t>Atome und Moleküle</a:t>
            </a:r>
            <a:endParaRPr lang="de-DE" sz="4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141277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7" name="Picture 6" descr="Lego Duplo 00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484313"/>
            <a:ext cx="2720975" cy="391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203575" y="3500438"/>
            <a:ext cx="2663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8" name="Picture 4" descr="Lego Duplo 01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4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1412875"/>
            <a:ext cx="2471737" cy="39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195736" y="5517232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/>
              <a:t>Stoffumwandlung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13259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de-DE" b="1" dirty="0"/>
              <a:t>Licht/Arbeitsmethoden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67544" y="1556792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4000" b="1" dirty="0" smtClean="0"/>
              <a:t>Mikroskopieren</a:t>
            </a:r>
            <a:endParaRPr lang="de-DE" sz="4000" b="1" dirty="0"/>
          </a:p>
        </p:txBody>
      </p:sp>
      <p:pic>
        <p:nvPicPr>
          <p:cNvPr id="7" name="Picture 2" descr="http://www.bio-nickl.de/wordpress/wp-content/uploads/2017/07/Symbolbild-B5-Allg.-Bio-min-16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48880"/>
            <a:ext cx="2088232" cy="391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Mikrosko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2238559"/>
            <a:ext cx="3037049" cy="40639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156176" y="2264678"/>
            <a:ext cx="2520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Bau und Bedienung des Mikro-skops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43714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r>
              <a:rPr lang="de-DE" altLang="de-DE" sz="4800" b="1" dirty="0"/>
              <a:t>Atome und Moleküle</a:t>
            </a:r>
            <a:endParaRPr lang="de-DE" sz="4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141277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7" name="Picture 6" descr="Lego Duplo 00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484313"/>
            <a:ext cx="2720975" cy="391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203575" y="3500438"/>
            <a:ext cx="2663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8" name="Picture 4" descr="Lego Duplo 01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4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1412875"/>
            <a:ext cx="2471737" cy="39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195736" y="5517232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/>
              <a:t>Massenerhaltung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272762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47664" y="1412776"/>
            <a:ext cx="60486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/>
              <a:t>ENDE</a:t>
            </a:r>
          </a:p>
          <a:p>
            <a:pPr algn="ctr"/>
            <a:r>
              <a:rPr lang="de-DE" sz="9600" dirty="0"/>
              <a:t>von </a:t>
            </a:r>
            <a:r>
              <a:rPr lang="de-DE" sz="9600"/>
              <a:t>Teil </a:t>
            </a:r>
            <a:r>
              <a:rPr lang="de-DE" sz="9600" smtClean="0"/>
              <a:t>2</a:t>
            </a:r>
            <a:endParaRPr lang="de-DE" sz="9600" dirty="0"/>
          </a:p>
        </p:txBody>
      </p:sp>
    </p:spTree>
    <p:extLst>
      <p:ext uri="{BB962C8B-B14F-4D97-AF65-F5344CB8AC3E}">
        <p14:creationId xmlns:p14="http://schemas.microsoft.com/office/powerpoint/2010/main" val="4260825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de-DE" b="1" dirty="0"/>
              <a:t>Licht/Arbeitsmethoden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67544" y="1556792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4000" b="1" dirty="0" smtClean="0"/>
              <a:t>Mikroskopieren</a:t>
            </a:r>
            <a:endParaRPr lang="de-DE" sz="4000" b="1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935596" y="2636912"/>
            <a:ext cx="7272808" cy="2785378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de-DE" sz="4000" dirty="0" smtClean="0"/>
              <a:t>Sehr aufwendig in der Betreuung =&gt; geht </a:t>
            </a:r>
            <a:r>
              <a:rPr lang="de-DE" sz="4000" b="1" dirty="0" smtClean="0"/>
              <a:t>NUR</a:t>
            </a:r>
            <a:r>
              <a:rPr lang="de-DE" sz="4000" dirty="0" smtClean="0"/>
              <a:t> mit kleinen Gruppen.</a:t>
            </a:r>
          </a:p>
          <a:p>
            <a:r>
              <a:rPr lang="de-DE" sz="4000" dirty="0" smtClean="0"/>
              <a:t>Ggf. bekommt eine Hälfte der Klasse eine Stillarbeit.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238707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de-DE" b="1" dirty="0"/>
              <a:t>Licht/Arbeitsmethoden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67544" y="1556792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4000" b="1" dirty="0" smtClean="0"/>
              <a:t>Mikroskopieren</a:t>
            </a:r>
            <a:endParaRPr lang="de-DE" sz="40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6156176" y="2264678"/>
            <a:ext cx="2520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Millimeter-papier: Fasern werden sichtbar!</a:t>
            </a:r>
            <a:endParaRPr lang="de-DE" sz="3600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64678"/>
            <a:ext cx="5683470" cy="3196952"/>
          </a:xfrm>
        </p:spPr>
      </p:pic>
    </p:spTree>
    <p:extLst>
      <p:ext uri="{BB962C8B-B14F-4D97-AF65-F5344CB8AC3E}">
        <p14:creationId xmlns:p14="http://schemas.microsoft.com/office/powerpoint/2010/main" val="338155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de-DE" b="1" dirty="0"/>
              <a:t>Licht/Arbeitsmethoden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67544" y="1556792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4000" b="1" dirty="0" smtClean="0"/>
              <a:t>Mikroskopieren</a:t>
            </a:r>
            <a:endParaRPr lang="de-DE" sz="40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6156176" y="2264678"/>
            <a:ext cx="2520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Millimeter-papier: Fasern werden sichtbar!</a:t>
            </a:r>
            <a:endParaRPr lang="de-DE" sz="3600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64678"/>
            <a:ext cx="5683470" cy="3196952"/>
          </a:xfrm>
        </p:spPr>
      </p:pic>
      <p:cxnSp>
        <p:nvCxnSpPr>
          <p:cNvPr id="7" name="Gerade Verbindung mit Pfeil 6"/>
          <p:cNvCxnSpPr/>
          <p:nvPr/>
        </p:nvCxnSpPr>
        <p:spPr>
          <a:xfrm flipH="1" flipV="1">
            <a:off x="5148064" y="4941168"/>
            <a:ext cx="360040" cy="864096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22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de-DE" b="1" dirty="0"/>
              <a:t>Licht/Arbeitsmethoden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67544" y="1556792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4000" b="1" dirty="0" smtClean="0"/>
              <a:t>Mikroskopieren</a:t>
            </a:r>
            <a:endParaRPr lang="de-DE" sz="40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6156176" y="2264678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FF0000"/>
                </a:solidFill>
              </a:rPr>
              <a:t>NEU:</a:t>
            </a:r>
            <a:r>
              <a:rPr lang="de-DE" sz="3600" dirty="0" smtClean="0"/>
              <a:t> </a:t>
            </a:r>
            <a:r>
              <a:rPr lang="de-DE" sz="3600" b="1" dirty="0" smtClean="0"/>
              <a:t>„Die Welt im Mikroskop“</a:t>
            </a:r>
            <a:endParaRPr lang="de-DE" sz="3600" b="1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64678"/>
            <a:ext cx="5683470" cy="3196952"/>
          </a:xfrm>
        </p:spPr>
      </p:pic>
      <p:cxnSp>
        <p:nvCxnSpPr>
          <p:cNvPr id="7" name="Gerade Verbindung mit Pfeil 6"/>
          <p:cNvCxnSpPr/>
          <p:nvPr/>
        </p:nvCxnSpPr>
        <p:spPr>
          <a:xfrm flipH="1" flipV="1">
            <a:off x="5148064" y="4941168"/>
            <a:ext cx="360040" cy="864096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08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de-DE" b="1" dirty="0"/>
              <a:t>Licht/Arbeitsmethoden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67544" y="1556792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4000" b="1" dirty="0" smtClean="0"/>
              <a:t>Mikroskopieren</a:t>
            </a:r>
            <a:endParaRPr lang="de-DE" sz="40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6156176" y="2264678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FF0000"/>
                </a:solidFill>
              </a:rPr>
              <a:t>NEU:</a:t>
            </a:r>
            <a:r>
              <a:rPr lang="de-DE" sz="3600" dirty="0" smtClean="0"/>
              <a:t> </a:t>
            </a:r>
            <a:r>
              <a:rPr lang="de-DE" sz="3600" b="1" dirty="0" smtClean="0"/>
              <a:t>„Die Welt im Mikroskop</a:t>
            </a:r>
            <a:r>
              <a:rPr lang="de-DE" sz="3600" b="1" dirty="0" smtClean="0"/>
              <a:t>“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64678"/>
            <a:ext cx="5683470" cy="3196952"/>
          </a:xfrm>
        </p:spPr>
      </p:pic>
      <p:sp>
        <p:nvSpPr>
          <p:cNvPr id="4" name="Textfeld 3"/>
          <p:cNvSpPr txBox="1"/>
          <p:nvPr/>
        </p:nvSpPr>
        <p:spPr>
          <a:xfrm>
            <a:off x="323528" y="558924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Mit dem Millimeterpapier ist ein direkter Vergleich von makro- und mikroskopischem Bild direkt möglich. Und es ist ein Objekt, das keine besonderen Anforderungen stellt.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068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de-DE" b="1" dirty="0" smtClean="0"/>
              <a:t>Ablaufplan der Fortbildung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000" dirty="0" smtClean="0">
                <a:solidFill>
                  <a:schemeClr val="bg1">
                    <a:lumMod val="75000"/>
                  </a:schemeClr>
                </a:solidFill>
              </a:rPr>
              <a:t>Teil 1: Hintergründe zu NA und </a:t>
            </a:r>
            <a:r>
              <a:rPr lang="de-DE" sz="4000" dirty="0" err="1" smtClean="0">
                <a:solidFill>
                  <a:schemeClr val="bg1">
                    <a:lumMod val="75000"/>
                  </a:schemeClr>
                </a:solidFill>
              </a:rPr>
              <a:t>allge</a:t>
            </a:r>
            <a:r>
              <a:rPr lang="de-DE" sz="4000" dirty="0" smtClean="0">
                <a:solidFill>
                  <a:schemeClr val="bg1">
                    <a:lumMod val="75000"/>
                  </a:schemeClr>
                </a:solidFill>
              </a:rPr>
              <a:t>-meine Aspekte</a:t>
            </a:r>
          </a:p>
          <a:p>
            <a:pPr>
              <a:spcBef>
                <a:spcPts val="2400"/>
              </a:spcBef>
            </a:pPr>
            <a:r>
              <a:rPr lang="de-DE" sz="4000" dirty="0" smtClean="0"/>
              <a:t>Teil 2: Drei </a:t>
            </a:r>
            <a:r>
              <a:rPr lang="de-DE" sz="4000" dirty="0"/>
              <a:t>Welten, Stoff, Energie</a:t>
            </a:r>
            <a:endParaRPr lang="de-DE" sz="4000" dirty="0" smtClean="0"/>
          </a:p>
          <a:p>
            <a:pPr>
              <a:spcBef>
                <a:spcPts val="2400"/>
              </a:spcBef>
            </a:pPr>
            <a:r>
              <a:rPr lang="de-DE" sz="4000" dirty="0" smtClean="0">
                <a:solidFill>
                  <a:schemeClr val="bg1">
                    <a:lumMod val="75000"/>
                  </a:schemeClr>
                </a:solidFill>
              </a:rPr>
              <a:t>Teil 3: Nachweise</a:t>
            </a:r>
          </a:p>
          <a:p>
            <a:pPr>
              <a:spcBef>
                <a:spcPts val="2400"/>
              </a:spcBef>
            </a:pPr>
            <a:r>
              <a:rPr lang="de-DE" sz="4000" dirty="0" smtClean="0">
                <a:solidFill>
                  <a:schemeClr val="bg1">
                    <a:lumMod val="75000"/>
                  </a:schemeClr>
                </a:solidFill>
              </a:rPr>
              <a:t>Teil 4: Spracharbeit</a:t>
            </a:r>
            <a:endParaRPr lang="de-DE" sz="4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2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de-DE" b="1" dirty="0"/>
              <a:t>Licht/Arbeitsmethoden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67544" y="1556792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4000" dirty="0" smtClean="0"/>
              <a:t>Mikroskopieren</a:t>
            </a:r>
            <a:endParaRPr lang="de-DE" sz="4000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1" y="1412776"/>
            <a:ext cx="7987723" cy="4493095"/>
          </a:xfrm>
        </p:spPr>
      </p:pic>
      <p:sp>
        <p:nvSpPr>
          <p:cNvPr id="10" name="Textfeld 9"/>
          <p:cNvSpPr txBox="1"/>
          <p:nvPr/>
        </p:nvSpPr>
        <p:spPr>
          <a:xfrm>
            <a:off x="539552" y="6021288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/>
              <a:t>Mittlere Vergrößerung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71392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de-DE" b="1" dirty="0"/>
              <a:t>Licht/Arbeitsmethoden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67544" y="1556792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4000" b="1" dirty="0" smtClean="0"/>
              <a:t>Mikroskopieren</a:t>
            </a:r>
            <a:endParaRPr lang="de-DE" sz="40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467544" y="2429887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latin typeface="Courier New"/>
                <a:cs typeface="Courier New"/>
              </a:rPr>
              <a:t>• </a:t>
            </a:r>
            <a:r>
              <a:rPr lang="de-DE" sz="3600" dirty="0" smtClean="0"/>
              <a:t>Pflanzenzellen </a:t>
            </a:r>
          </a:p>
          <a:p>
            <a:pPr>
              <a:spcAft>
                <a:spcPts val="1800"/>
              </a:spcAft>
            </a:pPr>
            <a:r>
              <a:rPr lang="de-DE" sz="3600" i="1" dirty="0"/>
              <a:t> </a:t>
            </a:r>
            <a:r>
              <a:rPr lang="de-DE" sz="3600" i="1" dirty="0" smtClean="0"/>
              <a:t>      (z. B. Wasserpest)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3168352" cy="2380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3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de-DE" b="1" dirty="0"/>
              <a:t>Licht/Arbeitsmethoden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67544" y="1556792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4000" b="1" dirty="0" smtClean="0"/>
              <a:t>Mikroskopieren</a:t>
            </a:r>
            <a:endParaRPr lang="de-DE" sz="40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467544" y="2429887"/>
            <a:ext cx="4896544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latin typeface="Courier New"/>
                <a:cs typeface="Courier New"/>
              </a:rPr>
              <a:t>• </a:t>
            </a:r>
            <a:r>
              <a:rPr lang="de-DE" sz="3600" dirty="0" smtClean="0"/>
              <a:t>Pflanzenzellen </a:t>
            </a:r>
          </a:p>
          <a:p>
            <a:pPr>
              <a:spcAft>
                <a:spcPts val="1800"/>
              </a:spcAft>
            </a:pPr>
            <a:r>
              <a:rPr lang="de-DE" sz="3600" i="1" dirty="0"/>
              <a:t> </a:t>
            </a:r>
            <a:r>
              <a:rPr lang="de-DE" sz="3600" i="1" dirty="0" smtClean="0"/>
              <a:t>      (z. B. Wasserpest)</a:t>
            </a:r>
          </a:p>
          <a:p>
            <a:r>
              <a:rPr lang="de-DE" sz="3600" dirty="0">
                <a:latin typeface="Courier New"/>
                <a:cs typeface="Courier New"/>
              </a:rPr>
              <a:t>• </a:t>
            </a:r>
            <a:r>
              <a:rPr lang="de-DE" sz="3600" dirty="0" smtClean="0"/>
              <a:t>Tierzellen </a:t>
            </a:r>
            <a:r>
              <a:rPr lang="de-DE" sz="3600" i="1" dirty="0" smtClean="0"/>
              <a:t>(gefärbte </a:t>
            </a:r>
          </a:p>
          <a:p>
            <a:pPr>
              <a:spcAft>
                <a:spcPts val="1800"/>
              </a:spcAft>
            </a:pPr>
            <a:r>
              <a:rPr lang="de-DE" sz="3600" i="1" dirty="0" smtClean="0"/>
              <a:t>       Fertigpräparate)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378159" y="4909015"/>
            <a:ext cx="338437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00" dirty="0"/>
              <a:t>https://www.kenhub.com/de/start/c/muscle-tissue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083" y="1700808"/>
            <a:ext cx="3212529" cy="321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75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de-DE" b="1" dirty="0"/>
              <a:t>Licht/Arbeitsmethoden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67544" y="1556792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4000" b="1" dirty="0" smtClean="0"/>
              <a:t>Mikroskopieren</a:t>
            </a:r>
            <a:endParaRPr lang="de-DE" sz="40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467544" y="2429887"/>
            <a:ext cx="489654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latin typeface="Courier New"/>
                <a:cs typeface="Courier New"/>
              </a:rPr>
              <a:t>• </a:t>
            </a:r>
            <a:r>
              <a:rPr lang="de-DE" sz="3600" dirty="0" smtClean="0"/>
              <a:t>Pflanzenzellen </a:t>
            </a:r>
          </a:p>
          <a:p>
            <a:pPr>
              <a:spcAft>
                <a:spcPts val="1800"/>
              </a:spcAft>
            </a:pPr>
            <a:r>
              <a:rPr lang="de-DE" sz="3600" i="1" dirty="0"/>
              <a:t> </a:t>
            </a:r>
            <a:r>
              <a:rPr lang="de-DE" sz="3600" i="1" dirty="0" smtClean="0"/>
              <a:t>      (z. B. Wasserpest)</a:t>
            </a:r>
          </a:p>
          <a:p>
            <a:r>
              <a:rPr lang="de-DE" sz="3600" dirty="0">
                <a:latin typeface="Courier New"/>
                <a:cs typeface="Courier New"/>
              </a:rPr>
              <a:t>• </a:t>
            </a:r>
            <a:r>
              <a:rPr lang="de-DE" sz="3600" dirty="0" smtClean="0"/>
              <a:t>Tierzellen </a:t>
            </a:r>
            <a:r>
              <a:rPr lang="de-DE" sz="3600" i="1" dirty="0" smtClean="0"/>
              <a:t>(gefärbte </a:t>
            </a:r>
          </a:p>
          <a:p>
            <a:pPr>
              <a:spcAft>
                <a:spcPts val="1800"/>
              </a:spcAft>
            </a:pPr>
            <a:r>
              <a:rPr lang="de-DE" sz="3600" i="1" dirty="0" smtClean="0"/>
              <a:t>       Fertigpräparate) </a:t>
            </a:r>
          </a:p>
          <a:p>
            <a:r>
              <a:rPr lang="de-DE" sz="3600" dirty="0">
                <a:latin typeface="Courier New"/>
                <a:cs typeface="Courier New"/>
              </a:rPr>
              <a:t>• </a:t>
            </a:r>
            <a:r>
              <a:rPr lang="de-DE" sz="3600" dirty="0" smtClean="0"/>
              <a:t>Zwiebelhaut-Zellen 	</a:t>
            </a:r>
            <a:r>
              <a:rPr lang="de-DE" sz="3600" i="1" dirty="0" smtClean="0"/>
              <a:t>(frisch)</a:t>
            </a:r>
            <a:endParaRPr lang="de-DE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5580112" y="4107686"/>
            <a:ext cx="331236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00" dirty="0"/>
              <a:t>http://mayerw.de/mikro/zwiebel.html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35255"/>
            <a:ext cx="2880320" cy="235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13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de-DE" b="1" dirty="0"/>
              <a:t>Licht/Arbeitsmethoden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/>
              <a:t>Mikroskopieren:</a:t>
            </a:r>
            <a:r>
              <a:rPr lang="de-DE" sz="4000" dirty="0" smtClean="0"/>
              <a:t> eigenes Haar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425332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de-DE" b="1" dirty="0"/>
              <a:t>Licht/Arbeitsmethoden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/>
              <a:t>Mikroskopieren:</a:t>
            </a:r>
            <a:r>
              <a:rPr lang="de-DE" sz="4000" dirty="0" smtClean="0"/>
              <a:t> eigenes Haar</a:t>
            </a:r>
            <a:endParaRPr lang="de-DE" sz="4000" dirty="0"/>
          </a:p>
        </p:txBody>
      </p:sp>
      <p:sp>
        <p:nvSpPr>
          <p:cNvPr id="3" name="Textfeld 2"/>
          <p:cNvSpPr txBox="1"/>
          <p:nvPr/>
        </p:nvSpPr>
        <p:spPr>
          <a:xfrm>
            <a:off x="3563888" y="2348880"/>
            <a:ext cx="4824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Auf Millimeterpapier legen, die Breite des Haares abschätzen und auf dem AB einzeichnen.</a:t>
            </a:r>
            <a:endParaRPr lang="de-DE" sz="3600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83568" y="2456051"/>
            <a:ext cx="2160270" cy="2166620"/>
            <a:chOff x="0" y="0"/>
            <a:chExt cx="2160270" cy="2166620"/>
          </a:xfrm>
        </p:grpSpPr>
        <p:sp>
          <p:nvSpPr>
            <p:cNvPr id="7" name="Rectangle 47"/>
            <p:cNvSpPr>
              <a:spLocks noChangeArrowheads="1"/>
            </p:cNvSpPr>
            <p:nvPr/>
          </p:nvSpPr>
          <p:spPr bwMode="auto">
            <a:xfrm>
              <a:off x="0" y="0"/>
              <a:ext cx="2160270" cy="2160270"/>
            </a:xfrm>
            <a:prstGeom prst="rect">
              <a:avLst/>
            </a:prstGeom>
            <a:solidFill>
              <a:srgbClr val="FFFFFF"/>
            </a:solidFill>
            <a:ln w="127000">
              <a:solidFill>
                <a:srgbClr val="96969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8" name="Rectangle 48"/>
            <p:cNvSpPr>
              <a:spLocks noChangeArrowheads="1"/>
            </p:cNvSpPr>
            <p:nvPr/>
          </p:nvSpPr>
          <p:spPr bwMode="auto">
            <a:xfrm>
              <a:off x="0" y="742950"/>
              <a:ext cx="2160270" cy="720090"/>
            </a:xfrm>
            <a:prstGeom prst="rect">
              <a:avLst/>
            </a:prstGeom>
            <a:solidFill>
              <a:srgbClr val="FFFFFF"/>
            </a:solidFill>
            <a:ln w="127000">
              <a:solidFill>
                <a:srgbClr val="96969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9" name="Rectangle 49"/>
            <p:cNvSpPr>
              <a:spLocks noChangeArrowheads="1"/>
            </p:cNvSpPr>
            <p:nvPr/>
          </p:nvSpPr>
          <p:spPr bwMode="auto">
            <a:xfrm>
              <a:off x="717550" y="6350"/>
              <a:ext cx="720090" cy="216027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0">
              <a:solidFill>
                <a:srgbClr val="96969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8246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de-DE" b="1" dirty="0"/>
              <a:t>Licht/Arbeitsmethoden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Vertiefte Kenntnis und Erfahrungen mit der „Welt im Mikroskop“:</a:t>
            </a:r>
          </a:p>
          <a:p>
            <a:endParaRPr lang="de-DE" sz="4000" dirty="0"/>
          </a:p>
          <a:p>
            <a:pPr algn="ctr"/>
            <a:r>
              <a:rPr lang="de-DE" sz="4000" dirty="0"/>
              <a:t>b</a:t>
            </a:r>
            <a:r>
              <a:rPr lang="de-DE" sz="4000" dirty="0" smtClean="0"/>
              <a:t>is etwa </a:t>
            </a:r>
            <a:r>
              <a:rPr lang="de-DE" sz="4000" b="1" dirty="0" smtClean="0"/>
              <a:t>Mitte Oktober</a:t>
            </a:r>
            <a:endParaRPr lang="de-DE" sz="4000" b="1" dirty="0"/>
          </a:p>
        </p:txBody>
      </p:sp>
    </p:spTree>
    <p:extLst>
      <p:ext uri="{BB962C8B-B14F-4D97-AF65-F5344CB8AC3E}">
        <p14:creationId xmlns:p14="http://schemas.microsoft.com/office/powerpoint/2010/main" val="225381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FF66"/>
          </a:solidFill>
        </p:spPr>
        <p:txBody>
          <a:bodyPr/>
          <a:lstStyle/>
          <a:p>
            <a:r>
              <a:rPr lang="de-DE" b="1" dirty="0" smtClean="0"/>
              <a:t>Stoffe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/>
              <a:t>Stoff-Begriff thematisieren:</a:t>
            </a:r>
          </a:p>
          <a:p>
            <a:endParaRPr lang="de-DE" sz="4000" b="1" dirty="0" smtClean="0"/>
          </a:p>
          <a:p>
            <a:r>
              <a:rPr lang="de-DE" sz="4000" b="1" dirty="0" smtClean="0"/>
              <a:t>Der Stoff, -e:</a:t>
            </a:r>
          </a:p>
          <a:p>
            <a:endParaRPr lang="de-DE" b="1" dirty="0" smtClean="0"/>
          </a:p>
          <a:p>
            <a:r>
              <a:rPr lang="de-DE" sz="4000" dirty="0"/>
              <a:t>h</a:t>
            </a:r>
            <a:r>
              <a:rPr lang="de-DE" sz="4000" dirty="0" smtClean="0"/>
              <a:t>ier nicht „Textil“,</a:t>
            </a:r>
          </a:p>
          <a:p>
            <a:endParaRPr lang="de-DE" dirty="0"/>
          </a:p>
          <a:p>
            <a:r>
              <a:rPr lang="de-DE" sz="4000" dirty="0"/>
              <a:t>s</a:t>
            </a:r>
            <a:r>
              <a:rPr lang="de-DE" sz="4000" dirty="0" smtClean="0"/>
              <a:t>ondern Synonym zu Substanz, Material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40051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FF66"/>
          </a:solidFill>
        </p:spPr>
        <p:txBody>
          <a:bodyPr/>
          <a:lstStyle/>
          <a:p>
            <a:r>
              <a:rPr lang="de-DE" b="1" dirty="0" smtClean="0"/>
              <a:t>Stoffe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/>
              <a:t>Stoff-Umwandlung einführen:</a:t>
            </a:r>
          </a:p>
          <a:p>
            <a:pPr>
              <a:spcBef>
                <a:spcPct val="50000"/>
              </a:spcBef>
            </a:pPr>
            <a:r>
              <a:rPr lang="de-DE" altLang="de-DE" sz="4000" dirty="0" smtClean="0">
                <a:cs typeface="Arial" charset="0"/>
              </a:rPr>
              <a:t>►	</a:t>
            </a:r>
            <a:r>
              <a:rPr lang="de-DE" altLang="de-DE" sz="4000" dirty="0" smtClean="0"/>
              <a:t>Eine </a:t>
            </a:r>
            <a:r>
              <a:rPr lang="de-DE" altLang="de-DE" sz="4000" dirty="0"/>
              <a:t>Kerze brennt</a:t>
            </a:r>
            <a:r>
              <a:rPr lang="de-DE" altLang="de-DE" sz="4000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de-DE" altLang="de-DE" sz="4000" dirty="0"/>
              <a:t>	</a:t>
            </a:r>
            <a:endParaRPr lang="de-DE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54157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FF66"/>
          </a:solidFill>
        </p:spPr>
        <p:txBody>
          <a:bodyPr/>
          <a:lstStyle/>
          <a:p>
            <a:r>
              <a:rPr lang="de-DE" b="1" dirty="0" smtClean="0"/>
              <a:t>Stoffe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/>
              <a:t>Stoff-Umwandlung einführen:</a:t>
            </a:r>
          </a:p>
          <a:p>
            <a:pPr>
              <a:spcBef>
                <a:spcPct val="50000"/>
              </a:spcBef>
            </a:pPr>
            <a:r>
              <a:rPr lang="de-DE" altLang="de-DE" sz="4000" dirty="0" smtClean="0">
                <a:cs typeface="Arial" charset="0"/>
              </a:rPr>
              <a:t>►	</a:t>
            </a:r>
            <a:r>
              <a:rPr lang="de-DE" altLang="de-DE" sz="4000" dirty="0" smtClean="0"/>
              <a:t>Eine </a:t>
            </a:r>
            <a:r>
              <a:rPr lang="de-DE" altLang="de-DE" sz="4000" dirty="0"/>
              <a:t>Kerze brennt</a:t>
            </a:r>
            <a:r>
              <a:rPr lang="de-DE" altLang="de-DE" sz="4000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de-DE" altLang="de-DE" sz="4000" dirty="0"/>
              <a:t>	</a:t>
            </a:r>
            <a:r>
              <a:rPr lang="de-DE" altLang="de-DE" sz="4000" dirty="0" smtClean="0"/>
              <a:t>„Wachs“ wird weniger, Sauerstoff 	wird verbraucht. Gasförmige 	Stoffe entstehen und entweichen.</a:t>
            </a:r>
            <a:endParaRPr lang="de-DE" altLang="de-DE" sz="4000" dirty="0"/>
          </a:p>
          <a:p>
            <a:endParaRPr lang="de-DE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26143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de-DE" b="1" dirty="0" smtClean="0"/>
              <a:t>Die drei „Welten“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dirty="0" smtClean="0"/>
              <a:t>Die Kinder kennen bisher nur die „sichtbare Welt“ (makroskopische Betrachtungsebene).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41934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FF66"/>
          </a:solidFill>
        </p:spPr>
        <p:txBody>
          <a:bodyPr/>
          <a:lstStyle/>
          <a:p>
            <a:r>
              <a:rPr lang="de-DE" b="1" dirty="0" smtClean="0"/>
              <a:t>Stoffe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/>
              <a:t>Stoff-Umwandlung immer wieder thematisieren:</a:t>
            </a:r>
          </a:p>
          <a:p>
            <a:pPr>
              <a:spcBef>
                <a:spcPct val="50000"/>
              </a:spcBef>
            </a:pPr>
            <a:r>
              <a:rPr lang="de-DE" altLang="de-DE" sz="4000" dirty="0" smtClean="0">
                <a:cs typeface="Arial" charset="0"/>
              </a:rPr>
              <a:t>►	</a:t>
            </a:r>
            <a:r>
              <a:rPr lang="de-DE" altLang="de-DE" sz="4000" dirty="0" smtClean="0"/>
              <a:t>Backpulver </a:t>
            </a:r>
            <a:r>
              <a:rPr lang="de-DE" altLang="de-DE" sz="4000" dirty="0"/>
              <a:t>reagiert mit Essig.</a:t>
            </a:r>
          </a:p>
          <a:p>
            <a:pPr>
              <a:spcBef>
                <a:spcPct val="50000"/>
              </a:spcBef>
            </a:pPr>
            <a:r>
              <a:rPr lang="de-DE" altLang="de-DE" sz="4000" dirty="0"/>
              <a:t>► </a:t>
            </a:r>
            <a:r>
              <a:rPr lang="de-DE" altLang="de-DE" sz="4000" dirty="0" smtClean="0"/>
              <a:t>	Salzsäure </a:t>
            </a:r>
            <a:r>
              <a:rPr lang="de-DE" altLang="de-DE" sz="4000" dirty="0"/>
              <a:t>reagiert mit Kalk</a:t>
            </a:r>
            <a:r>
              <a:rPr lang="de-DE" altLang="de-DE" sz="4000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de-DE" altLang="de-DE" sz="4000" dirty="0"/>
              <a:t>► </a:t>
            </a:r>
            <a:r>
              <a:rPr lang="de-DE" altLang="de-DE" sz="4000" dirty="0" smtClean="0"/>
              <a:t>	Stärke wird verdaut.</a:t>
            </a:r>
            <a:endParaRPr lang="de-DE" altLang="de-DE" sz="4000" dirty="0"/>
          </a:p>
          <a:p>
            <a:pPr>
              <a:spcBef>
                <a:spcPct val="50000"/>
              </a:spcBef>
            </a:pPr>
            <a:r>
              <a:rPr lang="de-DE" altLang="de-DE" sz="4000" dirty="0"/>
              <a:t>► </a:t>
            </a:r>
            <a:r>
              <a:rPr lang="de-DE" altLang="de-DE" sz="4000" dirty="0" smtClean="0"/>
              <a:t>	Zellatmung …</a:t>
            </a:r>
            <a:endParaRPr lang="de-DE" altLang="de-DE" sz="4000" dirty="0"/>
          </a:p>
          <a:p>
            <a:endParaRPr lang="de-DE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157443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FF66"/>
          </a:solidFill>
        </p:spPr>
        <p:txBody>
          <a:bodyPr/>
          <a:lstStyle/>
          <a:p>
            <a:r>
              <a:rPr lang="de-DE" b="1" dirty="0" smtClean="0"/>
              <a:t>Stoffe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/>
              <a:t>Stoff-Umwandlung immer wieder thematisieren:</a:t>
            </a:r>
          </a:p>
          <a:p>
            <a:pPr>
              <a:spcBef>
                <a:spcPct val="50000"/>
              </a:spcBef>
            </a:pPr>
            <a:r>
              <a:rPr lang="de-DE" altLang="de-DE" sz="4000" dirty="0" smtClean="0">
                <a:cs typeface="Arial" charset="0"/>
              </a:rPr>
              <a:t>Oft wiederholen, </a:t>
            </a:r>
            <a:r>
              <a:rPr lang="de-DE" altLang="de-DE" sz="4000" dirty="0" err="1"/>
              <a:t>dass</a:t>
            </a:r>
            <a:r>
              <a:rPr lang="de-DE" altLang="de-DE" sz="4000" dirty="0"/>
              <a:t> die </a:t>
            </a:r>
            <a:r>
              <a:rPr lang="de-DE" altLang="de-DE" sz="4000" dirty="0" smtClean="0"/>
              <a:t>Ausgangs-stoffe </a:t>
            </a:r>
            <a:r>
              <a:rPr lang="de-DE" altLang="de-DE" sz="4000" dirty="0"/>
              <a:t>verschwinden und neue Stoffe daraus entstehen.</a:t>
            </a:r>
          </a:p>
          <a:p>
            <a:pPr>
              <a:spcBef>
                <a:spcPct val="50000"/>
              </a:spcBef>
            </a:pPr>
            <a:endParaRPr lang="de-DE" altLang="de-DE" sz="4000" dirty="0"/>
          </a:p>
          <a:p>
            <a:endParaRPr lang="de-DE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155908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FF66"/>
          </a:solidFill>
        </p:spPr>
        <p:txBody>
          <a:bodyPr/>
          <a:lstStyle/>
          <a:p>
            <a:r>
              <a:rPr lang="de-DE" b="1" dirty="0" smtClean="0"/>
              <a:t>Stoffe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/>
              <a:t>Stoff-Umwandlung als chemische Wortgleichung schreiben </a:t>
            </a:r>
            <a:r>
              <a:rPr lang="de-DE" sz="4000" i="1" dirty="0" smtClean="0"/>
              <a:t>(eilt nicht)</a:t>
            </a:r>
            <a:r>
              <a:rPr lang="de-DE" sz="4000" b="1" dirty="0" smtClean="0"/>
              <a:t>:</a:t>
            </a:r>
          </a:p>
          <a:p>
            <a:pPr>
              <a:spcBef>
                <a:spcPct val="50000"/>
              </a:spcBef>
            </a:pPr>
            <a:endParaRPr lang="de-DE" altLang="de-DE" sz="4000" dirty="0"/>
          </a:p>
          <a:p>
            <a:endParaRPr lang="de-DE" sz="40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40" y="3140968"/>
            <a:ext cx="8709025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41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FF66"/>
          </a:solidFill>
        </p:spPr>
        <p:txBody>
          <a:bodyPr/>
          <a:lstStyle/>
          <a:p>
            <a:r>
              <a:rPr lang="de-DE" b="1" dirty="0" smtClean="0"/>
              <a:t>Stoffe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/>
              <a:t>Stoff-Umwandlung als chemische Wortgleichung schreiben </a:t>
            </a:r>
            <a:r>
              <a:rPr lang="de-DE" sz="4000" i="1" dirty="0"/>
              <a:t>(eilt nicht)</a:t>
            </a:r>
            <a:r>
              <a:rPr lang="de-DE" sz="4000" b="1" dirty="0" smtClean="0"/>
              <a:t>:</a:t>
            </a:r>
          </a:p>
          <a:p>
            <a:pPr>
              <a:spcBef>
                <a:spcPct val="50000"/>
              </a:spcBef>
            </a:pPr>
            <a:endParaRPr lang="de-DE" altLang="de-DE" sz="4000" dirty="0"/>
          </a:p>
          <a:p>
            <a:endParaRPr lang="de-DE" sz="40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40" y="3140968"/>
            <a:ext cx="8709025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bgerundete rechteckige Legende 2"/>
          <p:cNvSpPr/>
          <p:nvPr/>
        </p:nvSpPr>
        <p:spPr>
          <a:xfrm>
            <a:off x="1187624" y="4941168"/>
            <a:ext cx="2880320" cy="1440160"/>
          </a:xfrm>
          <a:prstGeom prst="wedgeRoundRectCallout">
            <a:avLst>
              <a:gd name="adj1" fmla="val 56116"/>
              <a:gd name="adj2" fmla="val -119606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403648" y="5085184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/>
              <a:t>Reaktionspfeil</a:t>
            </a:r>
          </a:p>
          <a:p>
            <a:pPr algn="ctr"/>
            <a:r>
              <a:rPr lang="de-DE" sz="3200" dirty="0" smtClean="0"/>
              <a:t>„wird zu“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828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FF66"/>
          </a:solidFill>
        </p:spPr>
        <p:txBody>
          <a:bodyPr/>
          <a:lstStyle/>
          <a:p>
            <a:r>
              <a:rPr lang="de-DE" b="1" dirty="0" smtClean="0"/>
              <a:t>Stoffe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/>
              <a:t>Stoff-Umwandlung als chemische Wortgleichung schreiben </a:t>
            </a:r>
            <a:r>
              <a:rPr lang="de-DE" sz="4000" i="1" dirty="0"/>
              <a:t>(eilt nicht)</a:t>
            </a:r>
            <a:r>
              <a:rPr lang="de-DE" sz="4000" b="1" dirty="0" smtClean="0"/>
              <a:t>:</a:t>
            </a:r>
          </a:p>
          <a:p>
            <a:pPr>
              <a:spcBef>
                <a:spcPct val="50000"/>
              </a:spcBef>
            </a:pPr>
            <a:endParaRPr lang="de-DE" altLang="de-DE" sz="4000" dirty="0"/>
          </a:p>
          <a:p>
            <a:endParaRPr lang="de-DE" sz="40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40" y="3140968"/>
            <a:ext cx="8709025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bgerundete rechteckige Legende 2"/>
          <p:cNvSpPr/>
          <p:nvPr/>
        </p:nvSpPr>
        <p:spPr>
          <a:xfrm>
            <a:off x="1187624" y="4941168"/>
            <a:ext cx="2880320" cy="1440160"/>
          </a:xfrm>
          <a:prstGeom prst="wedgeRoundRectCallout">
            <a:avLst>
              <a:gd name="adj1" fmla="val -17145"/>
              <a:gd name="adj2" fmla="val -116815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367644" y="5301208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/>
              <a:t>Plus-Zeichen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7526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b="1" dirty="0" smtClean="0"/>
              <a:t>Teilchenmodell: Wasser</a:t>
            </a:r>
            <a:endParaRPr lang="de-DE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/>
              <a:t>Wie kommt der Zucker durch den Filter?</a:t>
            </a:r>
            <a:endParaRPr lang="de-DE" sz="36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371388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355976" y="2348880"/>
            <a:ext cx="44276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i="1" dirty="0" err="1" smtClean="0"/>
              <a:t>Bewusst</a:t>
            </a:r>
            <a:r>
              <a:rPr lang="de-DE" sz="3600" i="1" dirty="0" smtClean="0"/>
              <a:t> leicht durchschaubarer Versuch, um alle </a:t>
            </a:r>
            <a:r>
              <a:rPr lang="de-DE" sz="3600" i="1" dirty="0" err="1" smtClean="0"/>
              <a:t>Kon-zentration</a:t>
            </a:r>
            <a:r>
              <a:rPr lang="de-DE" sz="3600" i="1" dirty="0" smtClean="0"/>
              <a:t> für den neuen Aspekt „Teil-</a:t>
            </a:r>
            <a:r>
              <a:rPr lang="de-DE" sz="3600" i="1" dirty="0" err="1" smtClean="0"/>
              <a:t>chen</a:t>
            </a:r>
            <a:r>
              <a:rPr lang="de-DE" sz="3600" i="1" dirty="0" smtClean="0"/>
              <a:t>“ zu haben.</a:t>
            </a: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423069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b="1" dirty="0" smtClean="0"/>
              <a:t>Teilchenmodell: Wasser</a:t>
            </a:r>
            <a:endParaRPr lang="de-DE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/>
              <a:t>Wie kommt der Zucker durch den Filter?</a:t>
            </a:r>
            <a:endParaRPr lang="de-DE" sz="36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371388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355976" y="2348880"/>
            <a:ext cx="44276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Spatelspitze Zucker in Filterpapier;</a:t>
            </a:r>
          </a:p>
          <a:p>
            <a:r>
              <a:rPr lang="de-DE" sz="3600" dirty="0" smtClean="0"/>
              <a:t>Trichter in Erlenmeyer-kolben;</a:t>
            </a: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85291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b="1" dirty="0"/>
              <a:t>Teilchenmodell: Wasser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/>
              <a:t>Wie kommt der Zucker durch den Filter?</a:t>
            </a:r>
            <a:endParaRPr lang="de-DE" sz="36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371388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355976" y="2348880"/>
            <a:ext cx="44276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Spatelspitze Zucker in Filterpapier;</a:t>
            </a:r>
          </a:p>
          <a:p>
            <a:r>
              <a:rPr lang="de-DE" sz="3600" dirty="0" smtClean="0"/>
              <a:t>Trichter in Erlenmeyer-kolben;</a:t>
            </a:r>
          </a:p>
          <a:p>
            <a:r>
              <a:rPr lang="de-DE" sz="3600" dirty="0"/>
              <a:t>s</a:t>
            </a:r>
            <a:r>
              <a:rPr lang="de-DE" sz="3600" dirty="0" smtClean="0"/>
              <a:t>chütteln …</a:t>
            </a: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20049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b="1" dirty="0"/>
              <a:t>Teilchenmodell: Wasser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/>
              <a:t>Wie kommt der Zucker durch den Filter?</a:t>
            </a:r>
            <a:endParaRPr lang="de-DE" sz="36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371388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355976" y="2348880"/>
            <a:ext cx="44276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B1: Die </a:t>
            </a:r>
            <a:r>
              <a:rPr lang="de-DE" sz="3600" dirty="0" smtClean="0"/>
              <a:t>Zuckerkrümel* </a:t>
            </a:r>
            <a:r>
              <a:rPr lang="de-DE" sz="3600" dirty="0" smtClean="0"/>
              <a:t>gehen nicht durch das Filterpapier</a:t>
            </a:r>
          </a:p>
          <a:p>
            <a:endParaRPr lang="de-DE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5292080" y="4941168"/>
            <a:ext cx="3491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smtClean="0"/>
              <a:t>* „Krümel“ ist eine Formulierung, die auch auf gemahlene Kaffee-bohnen </a:t>
            </a:r>
            <a:r>
              <a:rPr lang="de-DE" i="1" dirty="0" err="1" smtClean="0"/>
              <a:t>passt</a:t>
            </a:r>
            <a:r>
              <a:rPr lang="de-DE" i="1" dirty="0" smtClean="0"/>
              <a:t> (s. u.) und in keiner Weise nach „Teilchen“ klingt.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243433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b="1" dirty="0"/>
              <a:t>Teilchenmodell: Wasser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/>
              <a:t>Wie kommt der Zucker durch den Filter?</a:t>
            </a:r>
            <a:endParaRPr lang="de-DE" sz="36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371388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355976" y="2348880"/>
            <a:ext cx="44276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E</a:t>
            </a:r>
            <a:r>
              <a:rPr lang="de-DE" sz="3600" dirty="0" smtClean="0"/>
              <a:t>1: Die Zuckerkrümel sind viel größer als die Poren im Filterpapier.</a:t>
            </a: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01980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de-DE" b="1" dirty="0" smtClean="0"/>
              <a:t>Die drei „Welten“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de-DE" sz="4000" dirty="0" smtClean="0"/>
              <a:t>Die Kinder kennen bisher nur die „sichtbare Welt“ (makroskopische Betrachtungsebene).</a:t>
            </a:r>
          </a:p>
          <a:p>
            <a:pPr marL="0" indent="0">
              <a:buNone/>
            </a:pPr>
            <a:r>
              <a:rPr lang="de-DE" sz="4000" dirty="0" smtClean="0"/>
              <a:t>In der 5. Klasse kommen dazu:</a:t>
            </a:r>
          </a:p>
          <a:p>
            <a:pPr marL="720000"/>
            <a:r>
              <a:rPr lang="de-DE" sz="4000" dirty="0"/>
              <a:t>d</a:t>
            </a:r>
            <a:r>
              <a:rPr lang="de-DE" sz="4000" dirty="0" smtClean="0"/>
              <a:t>ie „Welt im Mikroskop“</a:t>
            </a:r>
          </a:p>
          <a:p>
            <a:pPr marL="720000"/>
            <a:r>
              <a:rPr lang="de-DE" sz="4000" dirty="0"/>
              <a:t>d</a:t>
            </a:r>
            <a:r>
              <a:rPr lang="de-DE" sz="4000" dirty="0" smtClean="0"/>
              <a:t>ie „Welt der Teilchen“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235535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b="1" dirty="0"/>
              <a:t>Teilchenmodell: Wasser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/>
              <a:t>Wie kommt der Zucker durch den Filter?</a:t>
            </a:r>
            <a:endParaRPr lang="de-DE" sz="36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371388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355976" y="2348880"/>
            <a:ext cx="44276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Schüler entwickeln einen Versuchsaufbau, bei dem der Zucker durch den Filter geht.</a:t>
            </a: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00863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b="1" dirty="0"/>
              <a:t>Teilchenmodell: Wasser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/>
              <a:t>Wie kommt der Zucker durch den Filter?</a:t>
            </a:r>
            <a:endParaRPr lang="de-DE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4355976" y="2348880"/>
            <a:ext cx="44276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Spatelspitze Zucker in Filterpapier;</a:t>
            </a:r>
          </a:p>
          <a:p>
            <a:r>
              <a:rPr lang="de-DE" sz="3600" dirty="0" smtClean="0"/>
              <a:t>Trichter in Erlenmeyer-kolben;</a:t>
            </a:r>
          </a:p>
          <a:p>
            <a:r>
              <a:rPr lang="de-DE" sz="3600" dirty="0" smtClean="0"/>
              <a:t>Wasser drauf gießen</a:t>
            </a:r>
          </a:p>
          <a:p>
            <a:endParaRPr lang="de-DE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276510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49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b="1" dirty="0"/>
              <a:t>Teilchenmodell: Wasser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/>
              <a:t>Wie kommt der Zucker durch den Filter?</a:t>
            </a:r>
            <a:endParaRPr lang="de-DE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4355976" y="2348880"/>
            <a:ext cx="44276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B2: Die Zuckerkrümel verschwinden.</a:t>
            </a:r>
          </a:p>
          <a:p>
            <a:endParaRPr lang="de-DE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276510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53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b="1" dirty="0"/>
              <a:t>Teilchenmodell: Wasser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/>
              <a:t>Wie kommt der Zucker durch den Filter?</a:t>
            </a:r>
            <a:endParaRPr lang="de-DE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4355976" y="2348880"/>
            <a:ext cx="44276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E</a:t>
            </a:r>
            <a:r>
              <a:rPr lang="de-DE" sz="3600" dirty="0" smtClean="0"/>
              <a:t>2: Zuckerkrümel bestehen aus sehr vielen Zuckerteilchen, die so klein sind, </a:t>
            </a:r>
            <a:r>
              <a:rPr lang="de-DE" sz="3600" dirty="0" err="1" smtClean="0"/>
              <a:t>dass</a:t>
            </a:r>
            <a:r>
              <a:rPr lang="de-DE" sz="3600" dirty="0" smtClean="0"/>
              <a:t> man sie mit keinem Mikroskop sehen kann.</a:t>
            </a:r>
          </a:p>
          <a:p>
            <a:endParaRPr lang="de-DE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276510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71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b="1" dirty="0"/>
              <a:t>Teilchenmodell: Wasser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/>
              <a:t>Wie kommt der Zucker durch den Filter?</a:t>
            </a:r>
            <a:endParaRPr lang="de-DE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4355976" y="2348880"/>
            <a:ext cx="44276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E</a:t>
            </a:r>
            <a:r>
              <a:rPr lang="de-DE" sz="3600" dirty="0" smtClean="0"/>
              <a:t>2: Wasser besteht aus winzigen Wasser-teilchen.</a:t>
            </a:r>
          </a:p>
          <a:p>
            <a:endParaRPr lang="de-DE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276510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49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b="1" dirty="0"/>
              <a:t>Teilchenmodell: Wasser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/>
              <a:t>Wie kommt der Zucker durch den Filter?</a:t>
            </a:r>
            <a:endParaRPr lang="de-DE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4355976" y="2348880"/>
            <a:ext cx="44276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E</a:t>
            </a:r>
            <a:r>
              <a:rPr lang="de-DE" sz="3600" dirty="0" smtClean="0"/>
              <a:t>2: Die Wasser-Teilchen lösen die Zucker-Teilchen aus den Zuckerkrümeln heraus. </a:t>
            </a:r>
          </a:p>
          <a:p>
            <a:endParaRPr lang="de-DE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276510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58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b="1" dirty="0"/>
              <a:t>Teilchenmodell: Wasser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/>
              <a:t>Wie kommt der Zucker durch den Filter?</a:t>
            </a:r>
            <a:endParaRPr lang="de-DE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4355976" y="2348880"/>
            <a:ext cx="44276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E</a:t>
            </a:r>
            <a:r>
              <a:rPr lang="de-DE" sz="3600" dirty="0" smtClean="0"/>
              <a:t>2: Die winzigen Zucker-Teilchen (und die winzigen Wasser-Teilchen) gehen durch die Poren im Filter-papier.</a:t>
            </a:r>
          </a:p>
          <a:p>
            <a:endParaRPr lang="de-DE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276510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28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b="1" dirty="0"/>
              <a:t>Teilchenmodell: Wasser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/>
              <a:t>Wie kommt der Zucker durch den Filter?</a:t>
            </a:r>
          </a:p>
          <a:p>
            <a:r>
              <a:rPr lang="de-DE" sz="3600" b="1" dirty="0" smtClean="0"/>
              <a:t>  Darstellung im Modell:</a:t>
            </a:r>
            <a:endParaRPr lang="de-DE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493" y="2780928"/>
            <a:ext cx="4154590" cy="270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70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b="1" dirty="0"/>
              <a:t>Teilchenmodell: Wasser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/>
              <a:t>Wie kommt der Zucker durch den Filter?</a:t>
            </a:r>
          </a:p>
          <a:p>
            <a:r>
              <a:rPr lang="de-DE" sz="3600" b="1" dirty="0" smtClean="0"/>
              <a:t>  Darstellung im Modell:</a:t>
            </a:r>
            <a:endParaRPr lang="de-DE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493" y="2780928"/>
            <a:ext cx="4154590" cy="270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827584" y="2613105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Filterpapier mit Poren</a:t>
            </a:r>
            <a:endParaRPr lang="de-DE" sz="3600" dirty="0"/>
          </a:p>
        </p:txBody>
      </p:sp>
      <p:cxnSp>
        <p:nvCxnSpPr>
          <p:cNvPr id="5" name="Gerade Verbindung 4"/>
          <p:cNvCxnSpPr/>
          <p:nvPr/>
        </p:nvCxnSpPr>
        <p:spPr>
          <a:xfrm flipV="1">
            <a:off x="2195736" y="3213270"/>
            <a:ext cx="2592288" cy="28773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39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b="1" dirty="0"/>
              <a:t>Teilchenmodell: Wasser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/>
              <a:t>Wie kommt der Zucker durch den Filter?</a:t>
            </a:r>
          </a:p>
          <a:p>
            <a:r>
              <a:rPr lang="de-DE" sz="3600" b="1" dirty="0" smtClean="0"/>
              <a:t>  Darstellung im Modell:</a:t>
            </a:r>
            <a:endParaRPr lang="de-DE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493" y="2780928"/>
            <a:ext cx="4154590" cy="270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827584" y="2613105"/>
            <a:ext cx="33843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Filterpapier mit Poren</a:t>
            </a:r>
          </a:p>
          <a:p>
            <a:endParaRPr lang="de-DE" sz="3600" dirty="0" smtClean="0"/>
          </a:p>
          <a:p>
            <a:r>
              <a:rPr lang="de-DE" sz="3600" dirty="0" smtClean="0"/>
              <a:t>Zuckerkrümel aus Zucker-Teilchen</a:t>
            </a:r>
            <a:endParaRPr lang="de-DE" sz="3600" dirty="0"/>
          </a:p>
        </p:txBody>
      </p:sp>
      <p:cxnSp>
        <p:nvCxnSpPr>
          <p:cNvPr id="5" name="Gerade Verbindung 4"/>
          <p:cNvCxnSpPr/>
          <p:nvPr/>
        </p:nvCxnSpPr>
        <p:spPr>
          <a:xfrm flipV="1">
            <a:off x="2195736" y="3213270"/>
            <a:ext cx="2592288" cy="28773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 flipV="1">
            <a:off x="3347864" y="3861048"/>
            <a:ext cx="2592288" cy="1296144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69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de-DE" b="1" dirty="0" smtClean="0"/>
              <a:t>Die drei „Welten“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de-DE" sz="4000" dirty="0" smtClean="0"/>
              <a:t>Behutsame Hinführung zu diesen völlig neuen Betrachtungs-Ebenen: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62051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b="1" dirty="0"/>
              <a:t>Teilchenmodell: Wasser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/>
              <a:t>Wie kommt der Zucker durch den Filter?</a:t>
            </a:r>
          </a:p>
          <a:p>
            <a:r>
              <a:rPr lang="de-DE" sz="3600" b="1" dirty="0" smtClean="0"/>
              <a:t>  Darstellung im Modell:</a:t>
            </a:r>
            <a:endParaRPr lang="de-DE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493" y="2780928"/>
            <a:ext cx="4154590" cy="270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827584" y="3834914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Wasser-Teilchen</a:t>
            </a:r>
          </a:p>
          <a:p>
            <a:endParaRPr lang="de-DE" sz="3600" dirty="0" smtClean="0"/>
          </a:p>
        </p:txBody>
      </p:sp>
      <p:cxnSp>
        <p:nvCxnSpPr>
          <p:cNvPr id="5" name="Gerade Verbindung 4"/>
          <p:cNvCxnSpPr/>
          <p:nvPr/>
        </p:nvCxnSpPr>
        <p:spPr>
          <a:xfrm flipV="1">
            <a:off x="3995936" y="3789040"/>
            <a:ext cx="864096" cy="346124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00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b="1" dirty="0"/>
              <a:t>Teilchenmodell: Wasser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/>
              <a:t>Wie kommt der Zucker durch den Filter?</a:t>
            </a:r>
          </a:p>
          <a:p>
            <a:r>
              <a:rPr lang="de-DE" sz="3600" b="1" dirty="0" smtClean="0"/>
              <a:t>  Darstellung im Modell:</a:t>
            </a:r>
            <a:endParaRPr lang="de-DE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493" y="2780928"/>
            <a:ext cx="4154590" cy="270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827584" y="3834914"/>
            <a:ext cx="3384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Wasser-Teilchen</a:t>
            </a:r>
          </a:p>
          <a:p>
            <a:endParaRPr lang="de-DE" sz="3600" dirty="0" smtClean="0"/>
          </a:p>
          <a:p>
            <a:r>
              <a:rPr lang="de-DE" sz="3600" b="1" dirty="0" smtClean="0">
                <a:solidFill>
                  <a:srgbClr val="FF0000"/>
                </a:solidFill>
              </a:rPr>
              <a:t>Niemals in Blau!</a:t>
            </a:r>
          </a:p>
        </p:txBody>
      </p:sp>
      <p:cxnSp>
        <p:nvCxnSpPr>
          <p:cNvPr id="5" name="Gerade Verbindung 4"/>
          <p:cNvCxnSpPr/>
          <p:nvPr/>
        </p:nvCxnSpPr>
        <p:spPr>
          <a:xfrm flipV="1">
            <a:off x="3995936" y="3789040"/>
            <a:ext cx="864096" cy="346124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62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b="1" dirty="0"/>
              <a:t>Teilchenmodell: Wasser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/>
              <a:t>Wie kommt der Zucker durch den Filter?</a:t>
            </a:r>
          </a:p>
          <a:p>
            <a:r>
              <a:rPr lang="de-DE" sz="3600" b="1" dirty="0" smtClean="0"/>
              <a:t>  Darstellung im Modell:</a:t>
            </a:r>
            <a:endParaRPr lang="de-DE" sz="3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95090"/>
            <a:ext cx="3950367" cy="26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32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b="1" dirty="0"/>
              <a:t>Teilchenmodell: Wasser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/>
              <a:t>Schülerfrage:</a:t>
            </a:r>
          </a:p>
          <a:p>
            <a:pPr algn="ctr"/>
            <a:r>
              <a:rPr lang="de-DE" sz="3600" dirty="0" smtClean="0"/>
              <a:t>Woher weiß man das, wenn man die Teilchen nicht sehen kann?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01912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b="1" dirty="0"/>
              <a:t>Teilchenmodell: Wasser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/>
              <a:t>Schülerfrage:</a:t>
            </a:r>
          </a:p>
          <a:p>
            <a:pPr algn="ctr"/>
            <a:r>
              <a:rPr lang="de-DE" sz="3600" dirty="0" smtClean="0"/>
              <a:t>Woher weiß man das, wenn man die Teilchen nicht sehen kann?</a:t>
            </a:r>
          </a:p>
          <a:p>
            <a:pPr algn="ctr"/>
            <a:endParaRPr lang="de-DE" sz="3600" dirty="0"/>
          </a:p>
          <a:p>
            <a:r>
              <a:rPr lang="de-DE" sz="3600" dirty="0" smtClean="0"/>
              <a:t>Der Forscher beobachtet, beschreibt und bildet ein Denkmodell.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408101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b="1" dirty="0"/>
              <a:t>Teilchenmodell: Wasser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/>
              <a:t>Schülerfrage:</a:t>
            </a:r>
          </a:p>
          <a:p>
            <a:pPr algn="ctr"/>
            <a:r>
              <a:rPr lang="de-DE" sz="3600" dirty="0" smtClean="0"/>
              <a:t>Woher weiß man das, wenn man die Teilchen nicht sehen kann?</a:t>
            </a:r>
          </a:p>
          <a:p>
            <a:pPr algn="ctr"/>
            <a:endParaRPr lang="de-DE" sz="3600" dirty="0"/>
          </a:p>
          <a:p>
            <a:r>
              <a:rPr lang="de-DE" sz="3600" dirty="0" smtClean="0"/>
              <a:t>Der Forscher beobachtet, beschreibt und bildet ein Denkmodell.</a:t>
            </a:r>
          </a:p>
          <a:p>
            <a:r>
              <a:rPr lang="de-DE" sz="3600" dirty="0" smtClean="0"/>
              <a:t>Dann probiert er das Denkmodell aus. 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03377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b="1" dirty="0"/>
              <a:t>Teilchenmodell: Wasser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/>
              <a:t>Schülerfrage:</a:t>
            </a:r>
          </a:p>
          <a:p>
            <a:pPr algn="ctr"/>
            <a:r>
              <a:rPr lang="de-DE" sz="3600" dirty="0" smtClean="0"/>
              <a:t>Woher weiß man das, wenn man die Teilchen nicht sehen kann?</a:t>
            </a:r>
          </a:p>
          <a:p>
            <a:pPr algn="ctr"/>
            <a:endParaRPr lang="de-DE" sz="3600" dirty="0"/>
          </a:p>
          <a:p>
            <a:r>
              <a:rPr lang="de-DE" sz="3600" dirty="0" smtClean="0"/>
              <a:t>Der Forscher beobachtet, beschreibt und bildet ein Denkmodell.</a:t>
            </a:r>
          </a:p>
          <a:p>
            <a:r>
              <a:rPr lang="de-DE" sz="3600" dirty="0" smtClean="0"/>
              <a:t>Dann probiert er das Denkmodell aus. Das Teilchen-Modell funktioniert sehr gut. 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28240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b="1" dirty="0"/>
              <a:t>Teilchenmodell: Wasser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/>
              <a:t>Ikon für die „Welt der Teilchen“: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139" y="2204864"/>
            <a:ext cx="4432100" cy="321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84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b="1" dirty="0"/>
              <a:t>Teilchenmodell: Wasser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808"/>
            <a:ext cx="8229600" cy="303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62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b="1" dirty="0"/>
              <a:t>Teilchenmodell: Wasser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808"/>
            <a:ext cx="8229600" cy="303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67544" y="4869160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    </a:t>
            </a:r>
            <a:r>
              <a:rPr lang="de-DE" sz="4000" dirty="0" smtClean="0">
                <a:solidFill>
                  <a:srgbClr val="0000FF"/>
                </a:solidFill>
              </a:rPr>
              <a:t>Grund-	   Oktober	   Oktober/</a:t>
            </a:r>
            <a:endParaRPr lang="de-DE" sz="4000" dirty="0">
              <a:solidFill>
                <a:srgbClr val="0000FF"/>
              </a:solidFill>
            </a:endParaRPr>
          </a:p>
          <a:p>
            <a:r>
              <a:rPr lang="de-DE" sz="4000" dirty="0" smtClean="0">
                <a:solidFill>
                  <a:srgbClr val="0000FF"/>
                </a:solidFill>
              </a:rPr>
              <a:t>    schule					   November</a:t>
            </a:r>
            <a:endParaRPr lang="de-DE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3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de-DE" b="1" dirty="0" smtClean="0"/>
              <a:t>Die drei „Welten“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de-DE" sz="4000" dirty="0" smtClean="0"/>
              <a:t>Behutsame Hinführung zu diesen völlig neuen Betrachtungs-Ebenen: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de-DE" sz="4000" dirty="0" smtClean="0"/>
              <a:t>Zunächst Eroberung der Welt im Mikroskop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70296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99FF"/>
          </a:solidFill>
        </p:spPr>
        <p:txBody>
          <a:bodyPr/>
          <a:lstStyle/>
          <a:p>
            <a:r>
              <a:rPr lang="de-DE" b="1" dirty="0" smtClean="0"/>
              <a:t>Energie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/>
              <a:t>Energie-Begriff neu einführen</a:t>
            </a:r>
          </a:p>
          <a:p>
            <a:pPr>
              <a:spcBef>
                <a:spcPct val="50000"/>
              </a:spcBef>
            </a:pPr>
            <a:endParaRPr lang="de-DE" altLang="de-DE" sz="4000" dirty="0"/>
          </a:p>
          <a:p>
            <a:endParaRPr lang="de-DE" sz="4000" b="1" dirty="0" smtClean="0"/>
          </a:p>
        </p:txBody>
      </p:sp>
      <p:pic>
        <p:nvPicPr>
          <p:cNvPr id="7" name="Grafi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6872"/>
            <a:ext cx="8064896" cy="187220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67544" y="4293096"/>
            <a:ext cx="70567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flussab</a:t>
            </a:r>
            <a:r>
              <a:rPr lang="de-DE" sz="2800" dirty="0"/>
              <a:t>         </a:t>
            </a:r>
            <a:r>
              <a:rPr lang="de-DE" sz="2800" dirty="0" smtClean="0"/>
              <a:t>         </a:t>
            </a:r>
            <a:r>
              <a:rPr lang="de-DE" sz="2800" dirty="0" err="1"/>
              <a:t>über‘n</a:t>
            </a:r>
            <a:r>
              <a:rPr lang="de-DE" sz="2800" dirty="0"/>
              <a:t> See      </a:t>
            </a:r>
            <a:r>
              <a:rPr lang="de-DE" sz="2800" dirty="0" smtClean="0"/>
              <a:t>        </a:t>
            </a:r>
            <a:r>
              <a:rPr lang="de-DE" sz="2800" dirty="0" err="1"/>
              <a:t>flussauf</a:t>
            </a:r>
            <a:endParaRPr lang="de-DE" sz="2800" dirty="0"/>
          </a:p>
          <a:p>
            <a:endParaRPr lang="de-DE" sz="2800" dirty="0"/>
          </a:p>
          <a:p>
            <a:pPr algn="ctr"/>
            <a:r>
              <a:rPr lang="de-DE" sz="2800" dirty="0"/>
              <a:t>Welche Energie bewegt das Boot?</a:t>
            </a:r>
          </a:p>
          <a:p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7524328" y="2276872"/>
            <a:ext cx="108012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460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99FF"/>
          </a:solidFill>
        </p:spPr>
        <p:txBody>
          <a:bodyPr/>
          <a:lstStyle/>
          <a:p>
            <a:r>
              <a:rPr lang="de-DE" b="1" dirty="0" smtClean="0"/>
              <a:t>Energie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/>
              <a:t>Energie-Begriff neu einführen</a:t>
            </a:r>
          </a:p>
          <a:p>
            <a:pPr>
              <a:spcBef>
                <a:spcPct val="50000"/>
              </a:spcBef>
            </a:pPr>
            <a:endParaRPr lang="de-DE" altLang="de-DE" sz="4000" dirty="0"/>
          </a:p>
          <a:p>
            <a:endParaRPr lang="de-DE" sz="4000" b="1" dirty="0" smtClean="0"/>
          </a:p>
        </p:txBody>
      </p:sp>
      <p:pic>
        <p:nvPicPr>
          <p:cNvPr id="7" name="Grafi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6872"/>
            <a:ext cx="8064896" cy="187220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67544" y="4293096"/>
            <a:ext cx="7056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flussab</a:t>
            </a:r>
            <a:r>
              <a:rPr lang="de-DE" sz="2800" dirty="0"/>
              <a:t>         </a:t>
            </a:r>
            <a:r>
              <a:rPr lang="de-DE" sz="2800" dirty="0" smtClean="0"/>
              <a:t>         </a:t>
            </a:r>
            <a:r>
              <a:rPr lang="de-DE" sz="2800" dirty="0" err="1"/>
              <a:t>über‘n</a:t>
            </a:r>
            <a:r>
              <a:rPr lang="de-DE" sz="2800" dirty="0"/>
              <a:t> See    </a:t>
            </a:r>
            <a:r>
              <a:rPr lang="de-DE" sz="2800" dirty="0" smtClean="0"/>
              <a:t>          </a:t>
            </a:r>
            <a:r>
              <a:rPr lang="de-DE" sz="2800" dirty="0" err="1"/>
              <a:t>flussauf</a:t>
            </a:r>
            <a:endParaRPr lang="de-DE" sz="2800" dirty="0"/>
          </a:p>
          <a:p>
            <a:endParaRPr lang="de-DE" sz="2800" dirty="0"/>
          </a:p>
          <a:p>
            <a:pPr algn="ctr"/>
            <a:r>
              <a:rPr lang="de-DE" sz="2800" dirty="0"/>
              <a:t>Welche Energie bewegt das Boot</a:t>
            </a:r>
            <a:r>
              <a:rPr lang="de-DE" sz="2800" dirty="0" smtClean="0"/>
              <a:t>?</a:t>
            </a:r>
          </a:p>
          <a:p>
            <a:pPr algn="ctr"/>
            <a:r>
              <a:rPr lang="de-DE" sz="2800" dirty="0" smtClean="0">
                <a:solidFill>
                  <a:srgbClr val="FF0000"/>
                </a:solidFill>
              </a:rPr>
              <a:t>Bewegungs-Energie </a:t>
            </a:r>
            <a:r>
              <a:rPr lang="de-DE" sz="2800" dirty="0">
                <a:solidFill>
                  <a:srgbClr val="FF0000"/>
                </a:solidFill>
              </a:rPr>
              <a:t>des Wassers, des Winds, des </a:t>
            </a:r>
            <a:r>
              <a:rPr lang="de-DE" sz="2800" dirty="0" smtClean="0">
                <a:solidFill>
                  <a:srgbClr val="FF0000"/>
                </a:solidFill>
              </a:rPr>
              <a:t>Motors</a:t>
            </a:r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7524328" y="2276872"/>
            <a:ext cx="108012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969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99FF"/>
          </a:solidFill>
        </p:spPr>
        <p:txBody>
          <a:bodyPr/>
          <a:lstStyle/>
          <a:p>
            <a:r>
              <a:rPr lang="de-DE" b="1" dirty="0" smtClean="0"/>
              <a:t>Energie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/>
              <a:t>Energie-Begriff neu einführen</a:t>
            </a:r>
          </a:p>
          <a:p>
            <a:pPr>
              <a:spcBef>
                <a:spcPct val="50000"/>
              </a:spcBef>
            </a:pPr>
            <a:endParaRPr lang="de-DE" altLang="de-DE" sz="4000" dirty="0"/>
          </a:p>
          <a:p>
            <a:endParaRPr lang="de-DE" sz="4000" b="1" dirty="0" smtClean="0"/>
          </a:p>
        </p:txBody>
      </p:sp>
      <p:pic>
        <p:nvPicPr>
          <p:cNvPr id="7" name="Grafi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6872"/>
            <a:ext cx="8064896" cy="187220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076056" y="4293095"/>
            <a:ext cx="3456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/>
              <a:t>Welche Energie-Formen beobachten wir bei der Kerzenflamme?</a:t>
            </a:r>
          </a:p>
          <a:p>
            <a:pPr algn="r"/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88405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99FF"/>
          </a:solidFill>
        </p:spPr>
        <p:txBody>
          <a:bodyPr/>
          <a:lstStyle/>
          <a:p>
            <a:r>
              <a:rPr lang="de-DE" b="1" dirty="0" smtClean="0"/>
              <a:t>Energie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/>
              <a:t>Energie-Begriff neu einführen</a:t>
            </a:r>
          </a:p>
          <a:p>
            <a:pPr>
              <a:spcBef>
                <a:spcPct val="50000"/>
              </a:spcBef>
            </a:pPr>
            <a:endParaRPr lang="de-DE" altLang="de-DE" sz="4000" dirty="0"/>
          </a:p>
          <a:p>
            <a:endParaRPr lang="de-DE" sz="4000" b="1" dirty="0" smtClean="0"/>
          </a:p>
        </p:txBody>
      </p:sp>
      <p:pic>
        <p:nvPicPr>
          <p:cNvPr id="7" name="Grafi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6872"/>
            <a:ext cx="8064896" cy="187220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076056" y="4293095"/>
            <a:ext cx="3456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/>
              <a:t>Welche Energie-Formen beobachten wir bei der Kerzenflamme?</a:t>
            </a:r>
          </a:p>
          <a:p>
            <a:pPr algn="r"/>
            <a:endParaRPr lang="de-DE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740581" y="4919954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solidFill>
                  <a:srgbClr val="FF0000"/>
                </a:solidFill>
              </a:rPr>
              <a:t>Wärme-Energie und </a:t>
            </a:r>
            <a:endParaRPr lang="de-DE" sz="2800" dirty="0" smtClean="0">
              <a:solidFill>
                <a:srgbClr val="FF0000"/>
              </a:solidFill>
            </a:endParaRPr>
          </a:p>
          <a:p>
            <a:pPr algn="ctr"/>
            <a:r>
              <a:rPr lang="de-DE" sz="2800" dirty="0" smtClean="0">
                <a:solidFill>
                  <a:srgbClr val="FF0000"/>
                </a:solidFill>
              </a:rPr>
              <a:t>Licht-Energie</a:t>
            </a:r>
            <a:endParaRPr lang="de-DE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33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99FF"/>
          </a:solidFill>
        </p:spPr>
        <p:txBody>
          <a:bodyPr/>
          <a:lstStyle/>
          <a:p>
            <a:r>
              <a:rPr lang="de-DE" b="1" dirty="0" smtClean="0"/>
              <a:t>Energie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/>
              <a:t>Energie-Begriff neu einführen</a:t>
            </a:r>
          </a:p>
          <a:p>
            <a:pPr>
              <a:spcBef>
                <a:spcPct val="50000"/>
              </a:spcBef>
            </a:pPr>
            <a:endParaRPr lang="de-DE" altLang="de-DE" sz="4000" dirty="0"/>
          </a:p>
          <a:p>
            <a:endParaRPr lang="de-DE" sz="4000" b="1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611560" y="2339002"/>
            <a:ext cx="813690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/>
              <a:t>Was brennt?</a:t>
            </a:r>
          </a:p>
          <a:p>
            <a:endParaRPr lang="de-DE" sz="3000" dirty="0"/>
          </a:p>
          <a:p>
            <a:r>
              <a:rPr lang="de-DE" sz="3000" b="1" dirty="0"/>
              <a:t>Papier</a:t>
            </a:r>
            <a:r>
              <a:rPr lang="de-DE" sz="3000" dirty="0"/>
              <a:t>	brennt: </a:t>
            </a:r>
            <a:r>
              <a:rPr lang="de-DE" sz="3000" dirty="0">
                <a:solidFill>
                  <a:srgbClr val="0000FF"/>
                </a:solidFill>
              </a:rPr>
              <a:t>enthält viel chemische Energie</a:t>
            </a:r>
          </a:p>
          <a:p>
            <a:endParaRPr lang="de-DE" sz="3000" dirty="0"/>
          </a:p>
          <a:p>
            <a:r>
              <a:rPr lang="de-DE" sz="3000" b="1" dirty="0" err="1"/>
              <a:t>Erdnuss</a:t>
            </a:r>
            <a:r>
              <a:rPr lang="de-DE" sz="3000" dirty="0"/>
              <a:t>	brennt: </a:t>
            </a:r>
            <a:r>
              <a:rPr lang="de-DE" sz="3000" dirty="0">
                <a:solidFill>
                  <a:srgbClr val="0000FF"/>
                </a:solidFill>
              </a:rPr>
              <a:t>enthält viel chemische Energie</a:t>
            </a:r>
          </a:p>
          <a:p>
            <a:r>
              <a:rPr lang="de-DE" sz="3000" dirty="0"/>
              <a:t>		</a:t>
            </a:r>
          </a:p>
          <a:p>
            <a:r>
              <a:rPr lang="de-DE" sz="3000" b="1" dirty="0"/>
              <a:t>Eisen</a:t>
            </a:r>
            <a:r>
              <a:rPr lang="de-DE" sz="3000" dirty="0"/>
              <a:t>		brennt nicht: </a:t>
            </a:r>
            <a:r>
              <a:rPr lang="de-DE" sz="3000" dirty="0">
                <a:solidFill>
                  <a:srgbClr val="0000FF"/>
                </a:solidFill>
              </a:rPr>
              <a:t>enthält sehr wenig </a:t>
            </a:r>
            <a:r>
              <a:rPr lang="de-DE" sz="3000" dirty="0" err="1" smtClean="0">
                <a:solidFill>
                  <a:srgbClr val="0000FF"/>
                </a:solidFill>
              </a:rPr>
              <a:t>chemi</a:t>
            </a:r>
            <a:r>
              <a:rPr lang="de-DE" sz="3000" dirty="0" smtClean="0">
                <a:solidFill>
                  <a:srgbClr val="0000FF"/>
                </a:solidFill>
              </a:rPr>
              <a:t>-</a:t>
            </a:r>
            <a:r>
              <a:rPr lang="de-DE" sz="3000" dirty="0">
                <a:solidFill>
                  <a:srgbClr val="0000FF"/>
                </a:solidFill>
              </a:rPr>
              <a:t>		</a:t>
            </a:r>
            <a:r>
              <a:rPr lang="de-DE" sz="3000" dirty="0" err="1" smtClean="0">
                <a:solidFill>
                  <a:srgbClr val="0000FF"/>
                </a:solidFill>
              </a:rPr>
              <a:t>sche</a:t>
            </a:r>
            <a:r>
              <a:rPr lang="de-DE" sz="3000" dirty="0" smtClean="0">
                <a:solidFill>
                  <a:srgbClr val="0000FF"/>
                </a:solidFill>
              </a:rPr>
              <a:t> </a:t>
            </a:r>
            <a:r>
              <a:rPr lang="de-DE" sz="3000" dirty="0">
                <a:solidFill>
                  <a:srgbClr val="0000FF"/>
                </a:solidFill>
              </a:rPr>
              <a:t>Energie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6688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99FF"/>
          </a:solidFill>
        </p:spPr>
        <p:txBody>
          <a:bodyPr/>
          <a:lstStyle/>
          <a:p>
            <a:r>
              <a:rPr lang="de-DE" b="1" dirty="0" smtClean="0"/>
              <a:t>Energie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/>
              <a:t>Energie-Formen </a:t>
            </a:r>
            <a:r>
              <a:rPr lang="de-DE" sz="4000" b="1" dirty="0"/>
              <a:t>neu einführen</a:t>
            </a:r>
          </a:p>
          <a:p>
            <a:pPr>
              <a:spcBef>
                <a:spcPct val="50000"/>
              </a:spcBef>
            </a:pPr>
            <a:endParaRPr lang="de-DE" altLang="de-DE" sz="4000" dirty="0"/>
          </a:p>
          <a:p>
            <a:endParaRPr lang="de-DE" sz="4000" b="1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611560" y="2337842"/>
            <a:ext cx="813690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Licht-Energie</a:t>
            </a:r>
            <a:r>
              <a:rPr lang="de-DE" sz="3200" dirty="0"/>
              <a:t>		</a:t>
            </a:r>
            <a:r>
              <a:rPr lang="de-DE" sz="3200" dirty="0" smtClean="0"/>
              <a:t>	Wärme-Energie</a:t>
            </a:r>
            <a:endParaRPr lang="de-DE" sz="3200" dirty="0"/>
          </a:p>
          <a:p>
            <a:endParaRPr lang="de-DE" sz="3200" dirty="0"/>
          </a:p>
          <a:p>
            <a:r>
              <a:rPr lang="de-DE" sz="3200" dirty="0"/>
              <a:t>e</a:t>
            </a:r>
            <a:r>
              <a:rPr lang="de-DE" sz="3200" dirty="0" smtClean="0"/>
              <a:t>lektrische </a:t>
            </a:r>
            <a:r>
              <a:rPr lang="de-DE" sz="3200" dirty="0"/>
              <a:t>Energie	</a:t>
            </a:r>
            <a:r>
              <a:rPr lang="de-DE" sz="3200" dirty="0" smtClean="0"/>
              <a:t>	Bewegungs-Energie</a:t>
            </a:r>
            <a:endParaRPr lang="de-DE" sz="3200" dirty="0"/>
          </a:p>
          <a:p>
            <a:endParaRPr lang="de-DE" sz="3000" dirty="0"/>
          </a:p>
          <a:p>
            <a:endParaRPr lang="de-DE" sz="3000" dirty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84331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99FF"/>
          </a:solidFill>
        </p:spPr>
        <p:txBody>
          <a:bodyPr/>
          <a:lstStyle/>
          <a:p>
            <a:r>
              <a:rPr lang="de-DE" b="1" dirty="0" smtClean="0"/>
              <a:t>Energie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/>
              <a:t>Energie-Formen </a:t>
            </a:r>
            <a:r>
              <a:rPr lang="de-DE" sz="4000" b="1" dirty="0"/>
              <a:t>neu einführen</a:t>
            </a:r>
          </a:p>
          <a:p>
            <a:pPr>
              <a:spcBef>
                <a:spcPct val="50000"/>
              </a:spcBef>
            </a:pPr>
            <a:endParaRPr lang="de-DE" altLang="de-DE" sz="4000" dirty="0"/>
          </a:p>
          <a:p>
            <a:endParaRPr lang="de-DE" sz="4000" b="1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611560" y="2337842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Licht-Energie</a:t>
            </a:r>
            <a:r>
              <a:rPr lang="de-DE" sz="3200" dirty="0"/>
              <a:t>		</a:t>
            </a:r>
            <a:r>
              <a:rPr lang="de-DE" sz="3200" dirty="0" smtClean="0"/>
              <a:t>	Wärme-Energie</a:t>
            </a:r>
            <a:endParaRPr lang="de-DE" sz="3200" dirty="0"/>
          </a:p>
          <a:p>
            <a:endParaRPr lang="de-DE" sz="3200" dirty="0"/>
          </a:p>
          <a:p>
            <a:r>
              <a:rPr lang="de-DE" sz="3200" dirty="0"/>
              <a:t>e</a:t>
            </a:r>
            <a:r>
              <a:rPr lang="de-DE" sz="3200" dirty="0" smtClean="0"/>
              <a:t>lektrische </a:t>
            </a:r>
            <a:r>
              <a:rPr lang="de-DE" sz="3200" dirty="0"/>
              <a:t>Energie	</a:t>
            </a:r>
            <a:r>
              <a:rPr lang="de-DE" sz="3200" dirty="0" smtClean="0"/>
              <a:t>	Bewegungs-Energie</a:t>
            </a:r>
            <a:endParaRPr lang="de-DE" sz="3200" dirty="0"/>
          </a:p>
          <a:p>
            <a:endParaRPr lang="de-DE" sz="3200" dirty="0"/>
          </a:p>
          <a:p>
            <a:r>
              <a:rPr lang="de-DE" sz="3200" dirty="0"/>
              <a:t>c</a:t>
            </a:r>
            <a:r>
              <a:rPr lang="de-DE" sz="3200" dirty="0" smtClean="0"/>
              <a:t>hemische </a:t>
            </a:r>
            <a:r>
              <a:rPr lang="de-DE" sz="3200" dirty="0"/>
              <a:t>Energie</a:t>
            </a:r>
            <a:r>
              <a:rPr lang="de-DE" sz="3000" dirty="0"/>
              <a:t>	</a:t>
            </a:r>
            <a:r>
              <a:rPr lang="de-DE" sz="3000" dirty="0" smtClean="0"/>
              <a:t>	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14655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99FF"/>
          </a:solidFill>
        </p:spPr>
        <p:txBody>
          <a:bodyPr/>
          <a:lstStyle/>
          <a:p>
            <a:r>
              <a:rPr lang="de-DE" b="1" dirty="0" smtClean="0"/>
              <a:t>Energie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/>
              <a:t>Energie-Formen </a:t>
            </a:r>
            <a:r>
              <a:rPr lang="de-DE" sz="4000" b="1" dirty="0"/>
              <a:t>neu einführen</a:t>
            </a:r>
          </a:p>
          <a:p>
            <a:pPr>
              <a:spcBef>
                <a:spcPct val="50000"/>
              </a:spcBef>
            </a:pPr>
            <a:endParaRPr lang="de-DE" altLang="de-DE" sz="4000" dirty="0"/>
          </a:p>
          <a:p>
            <a:endParaRPr lang="de-DE" sz="4000" b="1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611560" y="2337842"/>
            <a:ext cx="813690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Licht-Energie</a:t>
            </a:r>
            <a:r>
              <a:rPr lang="de-DE" sz="3200" dirty="0"/>
              <a:t>		</a:t>
            </a:r>
            <a:r>
              <a:rPr lang="de-DE" sz="3200" dirty="0" smtClean="0"/>
              <a:t>	Wärme-Energie</a:t>
            </a:r>
            <a:endParaRPr lang="de-DE" sz="3200" dirty="0"/>
          </a:p>
          <a:p>
            <a:endParaRPr lang="de-DE" sz="3200" dirty="0"/>
          </a:p>
          <a:p>
            <a:r>
              <a:rPr lang="de-DE" sz="3200" dirty="0"/>
              <a:t>e</a:t>
            </a:r>
            <a:r>
              <a:rPr lang="de-DE" sz="3200" dirty="0" smtClean="0"/>
              <a:t>lektrische </a:t>
            </a:r>
            <a:r>
              <a:rPr lang="de-DE" sz="3200" dirty="0"/>
              <a:t>Energie	</a:t>
            </a:r>
            <a:r>
              <a:rPr lang="de-DE" sz="3200" dirty="0" smtClean="0"/>
              <a:t>	Bewegungs-Energie</a:t>
            </a:r>
            <a:endParaRPr lang="de-DE" sz="3200" dirty="0"/>
          </a:p>
          <a:p>
            <a:endParaRPr lang="de-DE" sz="3200" dirty="0"/>
          </a:p>
          <a:p>
            <a:r>
              <a:rPr lang="de-DE" sz="3200" dirty="0"/>
              <a:t>c</a:t>
            </a:r>
            <a:r>
              <a:rPr lang="de-DE" sz="3200" dirty="0" smtClean="0"/>
              <a:t>hemische </a:t>
            </a:r>
            <a:r>
              <a:rPr lang="de-DE" sz="3200" dirty="0"/>
              <a:t>Energie	</a:t>
            </a:r>
            <a:r>
              <a:rPr lang="de-DE" sz="3200" dirty="0" smtClean="0"/>
              <a:t>	Zell-Energie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83340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99FF"/>
          </a:solidFill>
        </p:spPr>
        <p:txBody>
          <a:bodyPr/>
          <a:lstStyle/>
          <a:p>
            <a:r>
              <a:rPr lang="de-DE" b="1" dirty="0" smtClean="0"/>
              <a:t>Energie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/>
              <a:t>Energie-Formen </a:t>
            </a:r>
            <a:r>
              <a:rPr lang="de-DE" sz="4000" b="1" dirty="0"/>
              <a:t>neu einführen</a:t>
            </a:r>
          </a:p>
          <a:p>
            <a:pPr>
              <a:spcBef>
                <a:spcPct val="50000"/>
              </a:spcBef>
            </a:pPr>
            <a:endParaRPr lang="de-DE" altLang="de-DE" sz="4000" dirty="0"/>
          </a:p>
          <a:p>
            <a:endParaRPr lang="de-DE" sz="4000" b="1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611560" y="2337842"/>
            <a:ext cx="813690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Licht-Energie</a:t>
            </a:r>
            <a:r>
              <a:rPr lang="de-DE" sz="3200" dirty="0"/>
              <a:t>		</a:t>
            </a:r>
            <a:r>
              <a:rPr lang="de-DE" sz="3200" dirty="0" smtClean="0"/>
              <a:t>	Wärme-Energie</a:t>
            </a:r>
            <a:endParaRPr lang="de-DE" sz="3200" dirty="0"/>
          </a:p>
          <a:p>
            <a:endParaRPr lang="de-DE" sz="3200" dirty="0"/>
          </a:p>
          <a:p>
            <a:r>
              <a:rPr lang="de-DE" sz="3200" dirty="0"/>
              <a:t>e</a:t>
            </a:r>
            <a:r>
              <a:rPr lang="de-DE" sz="3200" dirty="0" smtClean="0"/>
              <a:t>lektrische </a:t>
            </a:r>
            <a:r>
              <a:rPr lang="de-DE" sz="3200" dirty="0"/>
              <a:t>Energie	</a:t>
            </a:r>
            <a:r>
              <a:rPr lang="de-DE" sz="3200" dirty="0" smtClean="0"/>
              <a:t>	Bewegungs-Energie</a:t>
            </a:r>
            <a:endParaRPr lang="de-DE" sz="3200" dirty="0"/>
          </a:p>
          <a:p>
            <a:endParaRPr lang="de-DE" sz="3200" dirty="0"/>
          </a:p>
          <a:p>
            <a:r>
              <a:rPr lang="de-DE" sz="3200" dirty="0"/>
              <a:t>c</a:t>
            </a:r>
            <a:r>
              <a:rPr lang="de-DE" sz="3200" dirty="0" smtClean="0"/>
              <a:t>hemische </a:t>
            </a:r>
            <a:r>
              <a:rPr lang="de-DE" sz="3200" dirty="0"/>
              <a:t>Energie	</a:t>
            </a:r>
            <a:r>
              <a:rPr lang="de-DE" sz="3200" dirty="0" smtClean="0"/>
              <a:t>	Zell-Energie</a:t>
            </a:r>
          </a:p>
          <a:p>
            <a:endParaRPr lang="de-DE" sz="2800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3779912" y="5212357"/>
            <a:ext cx="3781271" cy="1440160"/>
          </a:xfrm>
          <a:prstGeom prst="wedgeRoundRectCallout">
            <a:avLst>
              <a:gd name="adj1" fmla="val -51410"/>
              <a:gd name="adj2" fmla="val -80532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3906351" y="5229200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008000"/>
                </a:solidFill>
              </a:rPr>
              <a:t>„Innere Energie“ der Chemiker </a:t>
            </a:r>
          </a:p>
          <a:p>
            <a:pPr algn="ctr"/>
            <a:r>
              <a:rPr lang="de-DE" sz="2800" b="1" dirty="0" smtClean="0">
                <a:solidFill>
                  <a:srgbClr val="008000"/>
                </a:solidFill>
              </a:rPr>
              <a:t>(nicht der Physiker!)</a:t>
            </a:r>
            <a:endParaRPr lang="de-DE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79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99FF"/>
          </a:solidFill>
        </p:spPr>
        <p:txBody>
          <a:bodyPr/>
          <a:lstStyle/>
          <a:p>
            <a:r>
              <a:rPr lang="de-DE" b="1" dirty="0" smtClean="0"/>
              <a:t>Energie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/>
              <a:t>Energie-Formen </a:t>
            </a:r>
            <a:r>
              <a:rPr lang="de-DE" sz="4000" b="1" dirty="0"/>
              <a:t>neu einführen</a:t>
            </a:r>
          </a:p>
          <a:p>
            <a:pPr>
              <a:spcBef>
                <a:spcPct val="50000"/>
              </a:spcBef>
            </a:pPr>
            <a:endParaRPr lang="de-DE" altLang="de-DE" sz="4000" dirty="0"/>
          </a:p>
          <a:p>
            <a:endParaRPr lang="de-DE" sz="4000" b="1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611560" y="2337842"/>
            <a:ext cx="813690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Licht-Energie</a:t>
            </a:r>
            <a:r>
              <a:rPr lang="de-DE" sz="3200" dirty="0"/>
              <a:t>		</a:t>
            </a:r>
            <a:r>
              <a:rPr lang="de-DE" sz="3200" dirty="0" smtClean="0"/>
              <a:t>	Wärme-Energie</a:t>
            </a:r>
            <a:endParaRPr lang="de-DE" sz="3200" dirty="0"/>
          </a:p>
          <a:p>
            <a:endParaRPr lang="de-DE" sz="3200" dirty="0"/>
          </a:p>
          <a:p>
            <a:r>
              <a:rPr lang="de-DE" sz="3200" dirty="0"/>
              <a:t>e</a:t>
            </a:r>
            <a:r>
              <a:rPr lang="de-DE" sz="3200" dirty="0" smtClean="0"/>
              <a:t>lektrische </a:t>
            </a:r>
            <a:r>
              <a:rPr lang="de-DE" sz="3200" dirty="0"/>
              <a:t>Energie	</a:t>
            </a:r>
            <a:r>
              <a:rPr lang="de-DE" sz="3200" dirty="0" smtClean="0"/>
              <a:t>	Bewegungs-Energie</a:t>
            </a:r>
            <a:endParaRPr lang="de-DE" sz="3200" dirty="0"/>
          </a:p>
          <a:p>
            <a:endParaRPr lang="de-DE" sz="3200" dirty="0"/>
          </a:p>
          <a:p>
            <a:r>
              <a:rPr lang="de-DE" sz="3200" dirty="0"/>
              <a:t>c</a:t>
            </a:r>
            <a:r>
              <a:rPr lang="de-DE" sz="3200" dirty="0" smtClean="0"/>
              <a:t>hemische </a:t>
            </a:r>
            <a:r>
              <a:rPr lang="de-DE" sz="3200" dirty="0"/>
              <a:t>Energie	</a:t>
            </a:r>
            <a:r>
              <a:rPr lang="de-DE" sz="3200" dirty="0" smtClean="0"/>
              <a:t>	Zell-Energie</a:t>
            </a:r>
          </a:p>
          <a:p>
            <a:endParaRPr lang="de-DE" sz="2800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1619672" y="5209619"/>
            <a:ext cx="3781271" cy="1440160"/>
          </a:xfrm>
          <a:prstGeom prst="wedgeRoundRectCallout">
            <a:avLst>
              <a:gd name="adj1" fmla="val 45053"/>
              <a:gd name="adj2" fmla="val -89602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746111" y="5427221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008000"/>
                </a:solidFill>
              </a:rPr>
              <a:t>ATP-System</a:t>
            </a:r>
          </a:p>
          <a:p>
            <a:pPr algn="ctr"/>
            <a:r>
              <a:rPr lang="de-DE" sz="2800" b="1" dirty="0" smtClean="0">
                <a:solidFill>
                  <a:srgbClr val="008000"/>
                </a:solidFill>
              </a:rPr>
              <a:t>(Mittelstufe)</a:t>
            </a:r>
            <a:endParaRPr lang="de-DE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88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de-DE" b="1" dirty="0" smtClean="0"/>
              <a:t>Die drei „Welten“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de-DE" sz="4000" dirty="0" smtClean="0"/>
              <a:t>Behutsame Hinführung zu diesen völlig neuen Betrachtungs-Ebenen: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de-DE" sz="4000" dirty="0" smtClean="0"/>
              <a:t>Zunächst Eroberung der Welt im Mikroskop,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de-DE" sz="4000" dirty="0" smtClean="0"/>
              <a:t>danach Hinführung zum Teilchen-Modell.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56221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99FF"/>
          </a:solidFill>
        </p:spPr>
        <p:txBody>
          <a:bodyPr/>
          <a:lstStyle/>
          <a:p>
            <a:r>
              <a:rPr lang="de-DE" b="1" dirty="0" smtClean="0"/>
              <a:t>Energie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/>
              <a:t>Energie-Formen </a:t>
            </a:r>
            <a:r>
              <a:rPr lang="de-DE" sz="4000" b="1" dirty="0"/>
              <a:t>neu einführen</a:t>
            </a:r>
          </a:p>
          <a:p>
            <a:pPr>
              <a:spcBef>
                <a:spcPct val="50000"/>
              </a:spcBef>
            </a:pPr>
            <a:endParaRPr lang="de-DE" altLang="de-DE" sz="4000" dirty="0"/>
          </a:p>
          <a:p>
            <a:endParaRPr lang="de-DE" sz="4000" b="1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611560" y="2337842"/>
            <a:ext cx="813690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Licht-Energie</a:t>
            </a:r>
            <a:r>
              <a:rPr lang="de-DE" sz="3200" dirty="0"/>
              <a:t>		</a:t>
            </a:r>
            <a:r>
              <a:rPr lang="de-DE" sz="3200" dirty="0" smtClean="0"/>
              <a:t>	Wärme-Energie</a:t>
            </a:r>
            <a:endParaRPr lang="de-DE" sz="3200" dirty="0"/>
          </a:p>
          <a:p>
            <a:endParaRPr lang="de-DE" sz="3200" dirty="0"/>
          </a:p>
          <a:p>
            <a:r>
              <a:rPr lang="de-DE" sz="3200" dirty="0"/>
              <a:t>e</a:t>
            </a:r>
            <a:r>
              <a:rPr lang="de-DE" sz="3200" dirty="0" smtClean="0"/>
              <a:t>lektrische </a:t>
            </a:r>
            <a:r>
              <a:rPr lang="de-DE" sz="3200" dirty="0"/>
              <a:t>Energie	</a:t>
            </a:r>
            <a:r>
              <a:rPr lang="de-DE" sz="3200" dirty="0" smtClean="0"/>
              <a:t>	Bewegungs-Energie</a:t>
            </a:r>
            <a:endParaRPr lang="de-DE" sz="3200" dirty="0"/>
          </a:p>
          <a:p>
            <a:endParaRPr lang="de-DE" sz="3200" dirty="0"/>
          </a:p>
          <a:p>
            <a:r>
              <a:rPr lang="de-DE" sz="3200" dirty="0"/>
              <a:t>c</a:t>
            </a:r>
            <a:r>
              <a:rPr lang="de-DE" sz="3200" dirty="0" smtClean="0"/>
              <a:t>hemische </a:t>
            </a:r>
            <a:r>
              <a:rPr lang="de-DE" sz="3200" dirty="0"/>
              <a:t>Energie	</a:t>
            </a:r>
            <a:r>
              <a:rPr lang="de-DE" sz="3200" dirty="0" smtClean="0"/>
              <a:t>	Zell-Energie</a:t>
            </a:r>
          </a:p>
          <a:p>
            <a:endParaRPr lang="de-DE" sz="2800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1619672" y="5209619"/>
            <a:ext cx="3781271" cy="1440160"/>
          </a:xfrm>
          <a:prstGeom prst="wedgeRoundRectCallout">
            <a:avLst>
              <a:gd name="adj1" fmla="val 45053"/>
              <a:gd name="adj2" fmla="val -89602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746111" y="5229200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008000"/>
                </a:solidFill>
              </a:rPr>
              <a:t>Wird nur von Zellen bereit gestellt und nur von Zellen verwendet.</a:t>
            </a:r>
            <a:endParaRPr lang="de-DE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51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99FF"/>
          </a:solidFill>
        </p:spPr>
        <p:txBody>
          <a:bodyPr/>
          <a:lstStyle/>
          <a:p>
            <a:r>
              <a:rPr lang="de-DE" b="1" dirty="0" smtClean="0"/>
              <a:t>Energie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/>
              <a:t>Energie-Einheit </a:t>
            </a:r>
            <a:r>
              <a:rPr lang="de-DE" sz="4000" b="1" dirty="0"/>
              <a:t>neu einführen</a:t>
            </a:r>
          </a:p>
          <a:p>
            <a:pPr>
              <a:spcBef>
                <a:spcPct val="50000"/>
              </a:spcBef>
            </a:pPr>
            <a:endParaRPr lang="de-DE" altLang="de-DE" sz="4000" dirty="0"/>
          </a:p>
          <a:p>
            <a:endParaRPr lang="de-DE" sz="4000" b="1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587812" y="2336681"/>
            <a:ext cx="81369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Größen </a:t>
            </a:r>
            <a:r>
              <a:rPr lang="de-DE" sz="3200" b="1" dirty="0" smtClean="0"/>
              <a:t>        </a:t>
            </a:r>
            <a:r>
              <a:rPr lang="de-DE" sz="3200" b="1" dirty="0" smtClean="0">
                <a:solidFill>
                  <a:schemeClr val="bg1"/>
                </a:solidFill>
              </a:rPr>
              <a:t>und</a:t>
            </a:r>
            <a:r>
              <a:rPr lang="de-DE" sz="3200" b="1" dirty="0" smtClean="0"/>
              <a:t>         Einheiten </a:t>
            </a:r>
            <a:r>
              <a:rPr lang="de-DE" sz="3200" b="1" dirty="0"/>
              <a:t>/ </a:t>
            </a:r>
            <a:r>
              <a:rPr lang="de-DE" sz="3200" b="1" dirty="0" smtClean="0"/>
              <a:t>Symbole</a:t>
            </a:r>
            <a:endParaRPr lang="de-DE" sz="3200" b="1" dirty="0"/>
          </a:p>
          <a:p>
            <a:endParaRPr lang="de-DE" sz="3200" dirty="0"/>
          </a:p>
          <a:p>
            <a:r>
              <a:rPr lang="de-DE" sz="3200" dirty="0"/>
              <a:t>die Länge			Meter / m</a:t>
            </a:r>
          </a:p>
          <a:p>
            <a:r>
              <a:rPr lang="de-DE" sz="3200" dirty="0"/>
              <a:t>die Fläche			Quadratmeter / m</a:t>
            </a:r>
            <a:r>
              <a:rPr lang="de-DE" sz="3200" baseline="30000" dirty="0"/>
              <a:t>2</a:t>
            </a:r>
          </a:p>
          <a:p>
            <a:r>
              <a:rPr lang="de-DE" sz="3200" dirty="0"/>
              <a:t>die Temperatur		Grad Celsius / °</a:t>
            </a:r>
            <a:r>
              <a:rPr lang="de-DE" sz="3200" dirty="0" smtClean="0"/>
              <a:t>C</a:t>
            </a:r>
          </a:p>
          <a:p>
            <a:endParaRPr lang="de-DE" sz="3200" dirty="0"/>
          </a:p>
          <a:p>
            <a:endParaRPr lang="de-DE" sz="3200" dirty="0" smtClean="0"/>
          </a:p>
        </p:txBody>
      </p:sp>
    </p:spTree>
    <p:extLst>
      <p:ext uri="{BB962C8B-B14F-4D97-AF65-F5344CB8AC3E}">
        <p14:creationId xmlns:p14="http://schemas.microsoft.com/office/powerpoint/2010/main" val="319933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99FF"/>
          </a:solidFill>
        </p:spPr>
        <p:txBody>
          <a:bodyPr/>
          <a:lstStyle/>
          <a:p>
            <a:r>
              <a:rPr lang="de-DE" b="1" dirty="0" smtClean="0"/>
              <a:t>Energie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/>
              <a:t>Energie-Einheit </a:t>
            </a:r>
            <a:r>
              <a:rPr lang="de-DE" sz="4000" b="1" dirty="0"/>
              <a:t>neu einführen</a:t>
            </a:r>
          </a:p>
          <a:p>
            <a:pPr>
              <a:spcBef>
                <a:spcPct val="50000"/>
              </a:spcBef>
            </a:pPr>
            <a:endParaRPr lang="de-DE" altLang="de-DE" sz="4000" dirty="0"/>
          </a:p>
          <a:p>
            <a:endParaRPr lang="de-DE" sz="4000" b="1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587812" y="2336681"/>
            <a:ext cx="81369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Größen </a:t>
            </a:r>
            <a:r>
              <a:rPr lang="de-DE" sz="3200" b="1" dirty="0" smtClean="0">
                <a:solidFill>
                  <a:srgbClr val="FF0000"/>
                </a:solidFill>
              </a:rPr>
              <a:t>        </a:t>
            </a:r>
            <a:r>
              <a:rPr lang="de-DE" sz="3200" b="1" dirty="0" smtClean="0">
                <a:solidFill>
                  <a:schemeClr val="bg1"/>
                </a:solidFill>
              </a:rPr>
              <a:t>und </a:t>
            </a:r>
            <a:r>
              <a:rPr lang="de-DE" sz="3200" b="1" dirty="0" smtClean="0">
                <a:solidFill>
                  <a:srgbClr val="FF0000"/>
                </a:solidFill>
              </a:rPr>
              <a:t>        Einheiten </a:t>
            </a:r>
            <a:r>
              <a:rPr lang="de-DE" sz="3200" b="1" dirty="0">
                <a:solidFill>
                  <a:srgbClr val="FF0000"/>
                </a:solidFill>
              </a:rPr>
              <a:t>/ </a:t>
            </a:r>
            <a:r>
              <a:rPr lang="de-DE" sz="3200" b="1" dirty="0" smtClean="0">
                <a:solidFill>
                  <a:srgbClr val="FF0000"/>
                </a:solidFill>
              </a:rPr>
              <a:t>Symbole</a:t>
            </a:r>
            <a:endParaRPr lang="de-DE" sz="3200" b="1" dirty="0">
              <a:solidFill>
                <a:srgbClr val="FF0000"/>
              </a:solidFill>
            </a:endParaRPr>
          </a:p>
          <a:p>
            <a:endParaRPr lang="de-DE" sz="3200" dirty="0"/>
          </a:p>
          <a:p>
            <a:r>
              <a:rPr lang="de-DE" sz="3200" dirty="0"/>
              <a:t>die Länge			Meter / m</a:t>
            </a:r>
          </a:p>
          <a:p>
            <a:r>
              <a:rPr lang="de-DE" sz="3200" dirty="0"/>
              <a:t>die Fläche			Quadratmeter / m</a:t>
            </a:r>
            <a:r>
              <a:rPr lang="de-DE" sz="3200" baseline="30000" dirty="0"/>
              <a:t>2</a:t>
            </a:r>
          </a:p>
          <a:p>
            <a:r>
              <a:rPr lang="de-DE" sz="3200" dirty="0"/>
              <a:t>die Temperatur		Grad Celsius / °</a:t>
            </a:r>
            <a:r>
              <a:rPr lang="de-DE" sz="3200" dirty="0" smtClean="0"/>
              <a:t>C</a:t>
            </a:r>
          </a:p>
          <a:p>
            <a:endParaRPr lang="de-DE" sz="3200" dirty="0"/>
          </a:p>
          <a:p>
            <a:pPr algn="ctr"/>
            <a:r>
              <a:rPr lang="de-DE" sz="3200" dirty="0" smtClean="0">
                <a:solidFill>
                  <a:srgbClr val="FF0000"/>
                </a:solidFill>
              </a:rPr>
              <a:t>Bekannt aus der Grundschule, aber nicht die Oberbegriffe. Kategorisieren einüben!</a:t>
            </a:r>
          </a:p>
        </p:txBody>
      </p:sp>
    </p:spTree>
    <p:extLst>
      <p:ext uri="{BB962C8B-B14F-4D97-AF65-F5344CB8AC3E}">
        <p14:creationId xmlns:p14="http://schemas.microsoft.com/office/powerpoint/2010/main" val="53819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99FF"/>
          </a:solidFill>
        </p:spPr>
        <p:txBody>
          <a:bodyPr/>
          <a:lstStyle/>
          <a:p>
            <a:r>
              <a:rPr lang="de-DE" b="1" dirty="0" smtClean="0"/>
              <a:t>Energie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/>
              <a:t>Energie-Einheit </a:t>
            </a:r>
            <a:r>
              <a:rPr lang="de-DE" sz="4000" b="1" dirty="0"/>
              <a:t>neu einführen</a:t>
            </a:r>
          </a:p>
          <a:p>
            <a:pPr>
              <a:spcBef>
                <a:spcPct val="50000"/>
              </a:spcBef>
            </a:pPr>
            <a:endParaRPr lang="de-DE" altLang="de-DE" sz="4000" dirty="0"/>
          </a:p>
          <a:p>
            <a:endParaRPr lang="de-DE" sz="4000" b="1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587812" y="2336681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Größen </a:t>
            </a:r>
            <a:r>
              <a:rPr lang="de-DE" sz="3200" b="1" dirty="0" smtClean="0"/>
              <a:t>        </a:t>
            </a:r>
            <a:r>
              <a:rPr lang="de-DE" sz="3200" b="1" dirty="0" smtClean="0">
                <a:solidFill>
                  <a:schemeClr val="bg1"/>
                </a:solidFill>
              </a:rPr>
              <a:t>und</a:t>
            </a:r>
            <a:r>
              <a:rPr lang="de-DE" sz="3200" b="1" dirty="0" smtClean="0"/>
              <a:t>         Einheiten </a:t>
            </a:r>
            <a:r>
              <a:rPr lang="de-DE" sz="3200" b="1" dirty="0"/>
              <a:t>/ </a:t>
            </a:r>
            <a:r>
              <a:rPr lang="de-DE" sz="3200" b="1" dirty="0" smtClean="0"/>
              <a:t>Symbole</a:t>
            </a:r>
            <a:endParaRPr lang="de-DE" sz="3200" b="1" dirty="0"/>
          </a:p>
          <a:p>
            <a:endParaRPr lang="de-DE" sz="3200" dirty="0"/>
          </a:p>
          <a:p>
            <a:r>
              <a:rPr lang="de-DE" sz="3200" dirty="0"/>
              <a:t>die Länge			Meter / m</a:t>
            </a:r>
          </a:p>
          <a:p>
            <a:r>
              <a:rPr lang="de-DE" sz="3200" dirty="0"/>
              <a:t>die Fläche			Quadratmeter / m</a:t>
            </a:r>
            <a:r>
              <a:rPr lang="de-DE" sz="3200" baseline="30000" dirty="0"/>
              <a:t>2</a:t>
            </a:r>
          </a:p>
          <a:p>
            <a:r>
              <a:rPr lang="de-DE" sz="3200" dirty="0"/>
              <a:t>die Temperatur		Grad Celsius / °</a:t>
            </a:r>
            <a:r>
              <a:rPr lang="de-DE" sz="3200" dirty="0" smtClean="0"/>
              <a:t>C</a:t>
            </a:r>
          </a:p>
          <a:p>
            <a:endParaRPr lang="de-DE" sz="3200" dirty="0"/>
          </a:p>
          <a:p>
            <a:pPr algn="ctr"/>
            <a:r>
              <a:rPr lang="de-DE" sz="3200" dirty="0" smtClean="0">
                <a:solidFill>
                  <a:srgbClr val="FF0000"/>
                </a:solidFill>
              </a:rPr>
              <a:t>In </a:t>
            </a:r>
            <a:r>
              <a:rPr lang="de-DE" sz="3200" dirty="0" smtClean="0">
                <a:solidFill>
                  <a:srgbClr val="FF0000"/>
                </a:solidFill>
              </a:rPr>
              <a:t>Mathematik erst am </a:t>
            </a:r>
            <a:r>
              <a:rPr lang="de-DE" sz="3200" dirty="0">
                <a:solidFill>
                  <a:srgbClr val="FF0000"/>
                </a:solidFill>
              </a:rPr>
              <a:t>Ende der 5. </a:t>
            </a:r>
            <a:r>
              <a:rPr lang="de-DE" sz="3200" dirty="0" smtClean="0">
                <a:solidFill>
                  <a:srgbClr val="FF0000"/>
                </a:solidFill>
              </a:rPr>
              <a:t>Klasse</a:t>
            </a:r>
            <a:r>
              <a:rPr lang="de-DE" sz="3200" dirty="0" smtClean="0">
                <a:solidFill>
                  <a:srgbClr val="FF0000"/>
                </a:solidFill>
              </a:rPr>
              <a:t>!</a:t>
            </a:r>
          </a:p>
          <a:p>
            <a:pPr algn="ctr"/>
            <a:r>
              <a:rPr lang="de-DE" sz="3200" dirty="0" smtClean="0">
                <a:solidFill>
                  <a:srgbClr val="FF0000"/>
                </a:solidFill>
              </a:rPr>
              <a:t>Ziemlich schwer für die Schüler!</a:t>
            </a:r>
            <a:endParaRPr lang="de-DE" sz="3200" dirty="0">
              <a:solidFill>
                <a:srgbClr val="FF0000"/>
              </a:solidFill>
            </a:endParaRPr>
          </a:p>
          <a:p>
            <a:endParaRPr lang="de-DE" sz="3200" dirty="0" smtClean="0"/>
          </a:p>
        </p:txBody>
      </p:sp>
    </p:spTree>
    <p:extLst>
      <p:ext uri="{BB962C8B-B14F-4D97-AF65-F5344CB8AC3E}">
        <p14:creationId xmlns:p14="http://schemas.microsoft.com/office/powerpoint/2010/main" val="359264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99FF"/>
          </a:solidFill>
        </p:spPr>
        <p:txBody>
          <a:bodyPr/>
          <a:lstStyle/>
          <a:p>
            <a:r>
              <a:rPr lang="de-DE" b="1" dirty="0" smtClean="0"/>
              <a:t>Energie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/>
              <a:t>Energie-Einheit </a:t>
            </a:r>
            <a:r>
              <a:rPr lang="de-DE" sz="4000" b="1" dirty="0"/>
              <a:t>neu einführen</a:t>
            </a:r>
          </a:p>
          <a:p>
            <a:pPr>
              <a:spcBef>
                <a:spcPct val="50000"/>
              </a:spcBef>
            </a:pPr>
            <a:endParaRPr lang="de-DE" altLang="de-DE" sz="4000" dirty="0"/>
          </a:p>
          <a:p>
            <a:endParaRPr lang="de-DE" sz="4000" b="1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587812" y="2336681"/>
            <a:ext cx="813690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Größen </a:t>
            </a:r>
            <a:r>
              <a:rPr lang="de-DE" sz="3200" b="1" dirty="0" smtClean="0"/>
              <a:t>        </a:t>
            </a:r>
            <a:r>
              <a:rPr lang="de-DE" sz="3200" b="1" dirty="0" smtClean="0">
                <a:solidFill>
                  <a:schemeClr val="bg1"/>
                </a:solidFill>
              </a:rPr>
              <a:t>und</a:t>
            </a:r>
            <a:r>
              <a:rPr lang="de-DE" sz="3200" b="1" dirty="0" smtClean="0"/>
              <a:t>         Einheiten </a:t>
            </a:r>
            <a:r>
              <a:rPr lang="de-DE" sz="3200" b="1" dirty="0"/>
              <a:t>/ </a:t>
            </a:r>
            <a:r>
              <a:rPr lang="de-DE" sz="3200" b="1" dirty="0" smtClean="0"/>
              <a:t>Symbole</a:t>
            </a:r>
            <a:endParaRPr lang="de-DE" sz="3200" b="1" dirty="0"/>
          </a:p>
          <a:p>
            <a:endParaRPr lang="de-DE" sz="3200" dirty="0"/>
          </a:p>
          <a:p>
            <a:r>
              <a:rPr lang="de-DE" sz="3200" dirty="0"/>
              <a:t>die Länge			Meter / m</a:t>
            </a:r>
          </a:p>
          <a:p>
            <a:r>
              <a:rPr lang="de-DE" sz="3200" dirty="0"/>
              <a:t>die Fläche			Quadratmeter / m</a:t>
            </a:r>
            <a:r>
              <a:rPr lang="de-DE" sz="3200" baseline="30000" dirty="0"/>
              <a:t>2</a:t>
            </a:r>
          </a:p>
          <a:p>
            <a:r>
              <a:rPr lang="de-DE" sz="3200" dirty="0"/>
              <a:t>die Temperatur		Grad Celsius / °</a:t>
            </a:r>
            <a:r>
              <a:rPr lang="de-DE" sz="3200" dirty="0" smtClean="0"/>
              <a:t>C</a:t>
            </a:r>
          </a:p>
          <a:p>
            <a:endParaRPr lang="de-DE" dirty="0"/>
          </a:p>
          <a:p>
            <a:r>
              <a:rPr lang="de-DE" sz="3200" dirty="0">
                <a:solidFill>
                  <a:srgbClr val="FF0000"/>
                </a:solidFill>
              </a:rPr>
              <a:t>und in NA neu:</a:t>
            </a:r>
          </a:p>
          <a:p>
            <a:r>
              <a:rPr lang="de-DE" sz="3200" b="1" dirty="0"/>
              <a:t>die Energiemenge	Kilojoule / kJ</a:t>
            </a:r>
          </a:p>
          <a:p>
            <a:endParaRPr lang="de-DE" sz="3200" dirty="0" smtClean="0"/>
          </a:p>
        </p:txBody>
      </p:sp>
    </p:spTree>
    <p:extLst>
      <p:ext uri="{BB962C8B-B14F-4D97-AF65-F5344CB8AC3E}">
        <p14:creationId xmlns:p14="http://schemas.microsoft.com/office/powerpoint/2010/main" val="59168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99FF"/>
          </a:solidFill>
        </p:spPr>
        <p:txBody>
          <a:bodyPr/>
          <a:lstStyle/>
          <a:p>
            <a:r>
              <a:rPr lang="de-DE" b="1" dirty="0" smtClean="0"/>
              <a:t>Energie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/>
              <a:t>Energie-Umwandlung einführen</a:t>
            </a:r>
          </a:p>
          <a:p>
            <a:pPr>
              <a:spcBef>
                <a:spcPct val="50000"/>
              </a:spcBef>
            </a:pPr>
            <a:endParaRPr lang="de-DE" altLang="de-DE" sz="4000" dirty="0"/>
          </a:p>
          <a:p>
            <a:endParaRPr lang="de-DE" sz="4000" b="1" dirty="0" smtClean="0"/>
          </a:p>
        </p:txBody>
      </p:sp>
      <p:pic>
        <p:nvPicPr>
          <p:cNvPr id="4" name="Picture 3" descr="Energieumwandlung0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99568"/>
            <a:ext cx="6264275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272058" y="5229200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Turbine		Generator		Lampe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06352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99FF"/>
          </a:solidFill>
        </p:spPr>
        <p:txBody>
          <a:bodyPr/>
          <a:lstStyle/>
          <a:p>
            <a:r>
              <a:rPr lang="de-DE" b="1" dirty="0" smtClean="0"/>
              <a:t>Energie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/>
              <a:t>Energie-Umwandlung einführen</a:t>
            </a:r>
          </a:p>
          <a:p>
            <a:pPr>
              <a:spcBef>
                <a:spcPct val="50000"/>
              </a:spcBef>
            </a:pPr>
            <a:endParaRPr lang="de-DE" altLang="de-DE" sz="4000" dirty="0"/>
          </a:p>
          <a:p>
            <a:endParaRPr lang="de-DE" sz="4000" b="1" dirty="0" smtClean="0"/>
          </a:p>
        </p:txBody>
      </p:sp>
      <p:pic>
        <p:nvPicPr>
          <p:cNvPr id="4" name="Picture 3" descr="Energieumwandlung0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99568"/>
            <a:ext cx="6264275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83568" y="5085184"/>
            <a:ext cx="80280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Bewegungs-	        elektrische	  	  Licht-   </a:t>
            </a:r>
          </a:p>
          <a:p>
            <a:r>
              <a:rPr lang="de-DE" sz="3200" dirty="0"/>
              <a:t> </a:t>
            </a:r>
            <a:r>
              <a:rPr lang="de-DE" sz="3200" dirty="0" smtClean="0"/>
              <a:t>    Energie			 Energie		Energie</a:t>
            </a:r>
            <a:endParaRPr lang="de-DE" sz="3200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2987824" y="5301208"/>
            <a:ext cx="1152128" cy="360040"/>
            <a:chOff x="2987824" y="5229200"/>
            <a:chExt cx="1152128" cy="360040"/>
          </a:xfrm>
        </p:grpSpPr>
        <p:cxnSp>
          <p:nvCxnSpPr>
            <p:cNvPr id="6" name="Gerade Verbindung mit Pfeil 5"/>
            <p:cNvCxnSpPr/>
            <p:nvPr/>
          </p:nvCxnSpPr>
          <p:spPr>
            <a:xfrm>
              <a:off x="2987824" y="5589240"/>
              <a:ext cx="1152128" cy="0"/>
            </a:xfrm>
            <a:prstGeom prst="straightConnector1">
              <a:avLst/>
            </a:prstGeom>
            <a:ln w="38100" cap="flat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Ellipse 6"/>
            <p:cNvSpPr/>
            <p:nvPr/>
          </p:nvSpPr>
          <p:spPr>
            <a:xfrm>
              <a:off x="3347864" y="5229200"/>
              <a:ext cx="360000" cy="36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6012160" y="5263753"/>
            <a:ext cx="1152128" cy="360040"/>
            <a:chOff x="2987824" y="5229200"/>
            <a:chExt cx="1152128" cy="360040"/>
          </a:xfrm>
        </p:grpSpPr>
        <p:cxnSp>
          <p:nvCxnSpPr>
            <p:cNvPr id="12" name="Gerade Verbindung mit Pfeil 11"/>
            <p:cNvCxnSpPr/>
            <p:nvPr/>
          </p:nvCxnSpPr>
          <p:spPr>
            <a:xfrm>
              <a:off x="2987824" y="5589240"/>
              <a:ext cx="1152128" cy="0"/>
            </a:xfrm>
            <a:prstGeom prst="straightConnector1">
              <a:avLst/>
            </a:prstGeom>
            <a:ln w="38100" cap="flat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lipse 12"/>
            <p:cNvSpPr/>
            <p:nvPr/>
          </p:nvSpPr>
          <p:spPr>
            <a:xfrm>
              <a:off x="3347864" y="5229200"/>
              <a:ext cx="360000" cy="36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26526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99FF"/>
          </a:solidFill>
        </p:spPr>
        <p:txBody>
          <a:bodyPr/>
          <a:lstStyle/>
          <a:p>
            <a:r>
              <a:rPr lang="de-DE" b="1" dirty="0" smtClean="0"/>
              <a:t>Energie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/>
              <a:t>Energie-Umwandlung einführen</a:t>
            </a:r>
          </a:p>
          <a:p>
            <a:pPr>
              <a:spcBef>
                <a:spcPct val="50000"/>
              </a:spcBef>
            </a:pPr>
            <a:endParaRPr lang="de-DE" altLang="de-DE" sz="4000" dirty="0"/>
          </a:p>
          <a:p>
            <a:endParaRPr lang="de-DE" sz="4000" b="1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683568" y="5085184"/>
            <a:ext cx="80280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Bewegungs-	        elektrische	  	  Licht-   </a:t>
            </a:r>
          </a:p>
          <a:p>
            <a:r>
              <a:rPr lang="de-DE" sz="3200" dirty="0"/>
              <a:t> </a:t>
            </a:r>
            <a:r>
              <a:rPr lang="de-DE" sz="3200" dirty="0" smtClean="0"/>
              <a:t>    Energie			 Energie		Energie</a:t>
            </a:r>
            <a:endParaRPr lang="de-DE" sz="3200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2987824" y="5301208"/>
            <a:ext cx="1152128" cy="360040"/>
            <a:chOff x="2987824" y="5229200"/>
            <a:chExt cx="1152128" cy="360040"/>
          </a:xfrm>
        </p:grpSpPr>
        <p:cxnSp>
          <p:nvCxnSpPr>
            <p:cNvPr id="6" name="Gerade Verbindung mit Pfeil 5"/>
            <p:cNvCxnSpPr/>
            <p:nvPr/>
          </p:nvCxnSpPr>
          <p:spPr>
            <a:xfrm>
              <a:off x="2987824" y="5589240"/>
              <a:ext cx="1152128" cy="0"/>
            </a:xfrm>
            <a:prstGeom prst="straightConnector1">
              <a:avLst/>
            </a:prstGeom>
            <a:ln w="38100" cap="flat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Ellipse 6"/>
            <p:cNvSpPr/>
            <p:nvPr/>
          </p:nvSpPr>
          <p:spPr>
            <a:xfrm>
              <a:off x="3347864" y="5229200"/>
              <a:ext cx="360000" cy="36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6012160" y="5263753"/>
            <a:ext cx="1152128" cy="360040"/>
            <a:chOff x="2987824" y="5229200"/>
            <a:chExt cx="1152128" cy="360040"/>
          </a:xfrm>
        </p:grpSpPr>
        <p:cxnSp>
          <p:nvCxnSpPr>
            <p:cNvPr id="12" name="Gerade Verbindung mit Pfeil 11"/>
            <p:cNvCxnSpPr/>
            <p:nvPr/>
          </p:nvCxnSpPr>
          <p:spPr>
            <a:xfrm>
              <a:off x="2987824" y="5589240"/>
              <a:ext cx="1152128" cy="0"/>
            </a:xfrm>
            <a:prstGeom prst="straightConnector1">
              <a:avLst/>
            </a:prstGeom>
            <a:ln w="38100" cap="flat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lipse 12"/>
            <p:cNvSpPr/>
            <p:nvPr/>
          </p:nvSpPr>
          <p:spPr>
            <a:xfrm>
              <a:off x="3347864" y="5229200"/>
              <a:ext cx="360000" cy="36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" name="Textfeld 4"/>
          <p:cNvSpPr txBox="1"/>
          <p:nvPr/>
        </p:nvSpPr>
        <p:spPr>
          <a:xfrm>
            <a:off x="683568" y="2536160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i="1" dirty="0" smtClean="0">
                <a:solidFill>
                  <a:srgbClr val="FF0000"/>
                </a:solidFill>
              </a:rPr>
              <a:t>Schleifenpfeil</a:t>
            </a:r>
            <a:r>
              <a:rPr lang="de-DE" sz="4000" i="1" dirty="0" smtClean="0"/>
              <a:t>,</a:t>
            </a:r>
          </a:p>
          <a:p>
            <a:r>
              <a:rPr lang="de-DE" sz="4000" i="1" dirty="0"/>
              <a:t>u</a:t>
            </a:r>
            <a:r>
              <a:rPr lang="de-DE" sz="4000" i="1" dirty="0" smtClean="0"/>
              <a:t>m Energie-Umwandlungen von Stoff-Umwandlungen abzugrenzen</a:t>
            </a:r>
            <a:endParaRPr lang="de-DE" sz="4000" i="1" dirty="0"/>
          </a:p>
        </p:txBody>
      </p:sp>
    </p:spTree>
    <p:extLst>
      <p:ext uri="{BB962C8B-B14F-4D97-AF65-F5344CB8AC3E}">
        <p14:creationId xmlns:p14="http://schemas.microsoft.com/office/powerpoint/2010/main" val="132426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99FF"/>
          </a:solidFill>
        </p:spPr>
        <p:txBody>
          <a:bodyPr/>
          <a:lstStyle/>
          <a:p>
            <a:r>
              <a:rPr lang="de-DE" b="1" dirty="0" smtClean="0"/>
              <a:t>Energie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/>
              <a:t>Energie-Umwandlung im Praktikum</a:t>
            </a:r>
          </a:p>
          <a:p>
            <a:pPr>
              <a:spcBef>
                <a:spcPct val="50000"/>
              </a:spcBef>
            </a:pPr>
            <a:endParaRPr lang="de-DE" altLang="de-DE" sz="4000" dirty="0"/>
          </a:p>
          <a:p>
            <a:endParaRPr lang="de-DE" sz="40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204865"/>
            <a:ext cx="2448272" cy="304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uppieren 6"/>
          <p:cNvGrpSpPr/>
          <p:nvPr/>
        </p:nvGrpSpPr>
        <p:grpSpPr>
          <a:xfrm>
            <a:off x="3891970" y="5229200"/>
            <a:ext cx="1152128" cy="360040"/>
            <a:chOff x="2987824" y="5229200"/>
            <a:chExt cx="1152128" cy="360040"/>
          </a:xfrm>
        </p:grpSpPr>
        <p:cxnSp>
          <p:nvCxnSpPr>
            <p:cNvPr id="8" name="Gerade Verbindung mit Pfeil 7"/>
            <p:cNvCxnSpPr/>
            <p:nvPr/>
          </p:nvCxnSpPr>
          <p:spPr>
            <a:xfrm>
              <a:off x="2987824" y="5589240"/>
              <a:ext cx="1152128" cy="0"/>
            </a:xfrm>
            <a:prstGeom prst="straightConnector1">
              <a:avLst/>
            </a:prstGeom>
            <a:ln w="38100" cap="flat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lipse 8"/>
            <p:cNvSpPr/>
            <p:nvPr/>
          </p:nvSpPr>
          <p:spPr>
            <a:xfrm>
              <a:off x="3347864" y="5229200"/>
              <a:ext cx="360000" cy="36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" name="Rechteck 4"/>
          <p:cNvSpPr/>
          <p:nvPr/>
        </p:nvSpPr>
        <p:spPr>
          <a:xfrm>
            <a:off x="500965" y="5253575"/>
            <a:ext cx="34949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ts val="1800"/>
              </a:spcAft>
            </a:pPr>
            <a:r>
              <a:rPr lang="de-DE" altLang="de-DE" sz="3200" dirty="0" smtClean="0"/>
              <a:t>Chemische Energie	</a:t>
            </a:r>
            <a:endParaRPr lang="de-DE" altLang="de-DE" sz="3200" dirty="0"/>
          </a:p>
        </p:txBody>
      </p:sp>
      <p:sp>
        <p:nvSpPr>
          <p:cNvPr id="3" name="Textfeld 2"/>
          <p:cNvSpPr txBox="1"/>
          <p:nvPr/>
        </p:nvSpPr>
        <p:spPr>
          <a:xfrm>
            <a:off x="5220072" y="5027111"/>
            <a:ext cx="331236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3200" dirty="0" smtClean="0"/>
              <a:t>Licht-Energie  +</a:t>
            </a:r>
            <a:endParaRPr lang="de-DE" altLang="de-DE" sz="3200" dirty="0"/>
          </a:p>
          <a:p>
            <a:r>
              <a:rPr lang="de-DE" altLang="de-DE" sz="3200" dirty="0" smtClean="0"/>
              <a:t>Wärme-Energie</a:t>
            </a:r>
            <a:endParaRPr lang="de-DE" altLang="de-DE" sz="3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261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99FF"/>
          </a:solidFill>
        </p:spPr>
        <p:txBody>
          <a:bodyPr/>
          <a:lstStyle/>
          <a:p>
            <a:r>
              <a:rPr lang="de-DE" b="1" dirty="0" smtClean="0"/>
              <a:t>Energie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/>
              <a:t>Energie-Umwandlung im Praktikum</a:t>
            </a:r>
          </a:p>
          <a:p>
            <a:pPr>
              <a:spcBef>
                <a:spcPct val="50000"/>
              </a:spcBef>
            </a:pPr>
            <a:endParaRPr lang="de-DE" altLang="de-DE" sz="4000" dirty="0"/>
          </a:p>
          <a:p>
            <a:endParaRPr lang="de-DE" sz="4000" b="1" dirty="0" smtClean="0"/>
          </a:p>
        </p:txBody>
      </p:sp>
      <p:sp>
        <p:nvSpPr>
          <p:cNvPr id="5" name="Rechteck 4"/>
          <p:cNvSpPr/>
          <p:nvPr/>
        </p:nvSpPr>
        <p:spPr>
          <a:xfrm>
            <a:off x="502697" y="3748673"/>
            <a:ext cx="45665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3200" dirty="0"/>
              <a:t>Wir reiben unsere Hände </a:t>
            </a:r>
            <a:r>
              <a:rPr lang="de-DE" altLang="de-DE" sz="3200" dirty="0" smtClean="0"/>
              <a:t>etwa 30 </a:t>
            </a:r>
            <a:r>
              <a:rPr lang="de-DE" altLang="de-DE" sz="3200" dirty="0" smtClean="0"/>
              <a:t>Sekunden </a:t>
            </a:r>
            <a:r>
              <a:rPr lang="de-DE" altLang="de-DE" sz="3200" dirty="0"/>
              <a:t>lang schnell und fest </a:t>
            </a:r>
            <a:r>
              <a:rPr lang="de-DE" altLang="de-DE" sz="3200" dirty="0" err="1" smtClean="0"/>
              <a:t>anein-ander</a:t>
            </a:r>
            <a:r>
              <a:rPr lang="de-DE" altLang="de-DE" sz="3200" dirty="0"/>
              <a:t>.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689" y="2132856"/>
            <a:ext cx="3169920" cy="367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de-DE" b="1" dirty="0"/>
              <a:t>Licht/Arbeitsmethoden</a:t>
            </a:r>
            <a:endParaRPr lang="de-DE" dirty="0"/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68960"/>
            <a:ext cx="3816424" cy="300388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926814" y="3068960"/>
            <a:ext cx="3744416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/>
              <a:t>Zunächst auch möglich mit der ganzen Klasse.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67544" y="1556792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4000" b="1" dirty="0" smtClean="0"/>
              <a:t>Licht: </a:t>
            </a:r>
            <a:r>
              <a:rPr lang="de-DE" altLang="de-DE" sz="4000" b="1" dirty="0"/>
              <a:t>Abbildung mit Linsen</a:t>
            </a:r>
            <a:endParaRPr lang="de-DE" sz="4000" b="1" dirty="0"/>
          </a:p>
        </p:txBody>
      </p:sp>
    </p:spTree>
    <p:extLst>
      <p:ext uri="{BB962C8B-B14F-4D97-AF65-F5344CB8AC3E}">
        <p14:creationId xmlns:p14="http://schemas.microsoft.com/office/powerpoint/2010/main" val="381881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99FF"/>
          </a:solidFill>
        </p:spPr>
        <p:txBody>
          <a:bodyPr/>
          <a:lstStyle/>
          <a:p>
            <a:r>
              <a:rPr lang="de-DE" b="1" dirty="0" smtClean="0"/>
              <a:t>Energie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/>
              <a:t>Energie-Umwandlung im Praktikum</a:t>
            </a:r>
          </a:p>
          <a:p>
            <a:pPr>
              <a:spcBef>
                <a:spcPct val="50000"/>
              </a:spcBef>
            </a:pPr>
            <a:endParaRPr lang="de-DE" altLang="de-DE" sz="4000" dirty="0"/>
          </a:p>
          <a:p>
            <a:endParaRPr lang="de-DE" sz="4000" b="1" dirty="0" smtClean="0"/>
          </a:p>
        </p:txBody>
      </p:sp>
      <p:sp>
        <p:nvSpPr>
          <p:cNvPr id="5" name="Rechteck 4"/>
          <p:cNvSpPr/>
          <p:nvPr/>
        </p:nvSpPr>
        <p:spPr>
          <a:xfrm>
            <a:off x="611560" y="3724459"/>
            <a:ext cx="80280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3200" dirty="0" smtClean="0">
                <a:solidFill>
                  <a:schemeClr val="bg1"/>
                </a:solidFill>
              </a:rPr>
              <a:t>Licht-			chemische			   Zell-</a:t>
            </a:r>
          </a:p>
          <a:p>
            <a:r>
              <a:rPr lang="de-DE" altLang="de-DE" sz="3200" dirty="0" smtClean="0">
                <a:solidFill>
                  <a:schemeClr val="bg1"/>
                </a:solidFill>
              </a:rPr>
              <a:t>Energie		    Energie			Energie</a:t>
            </a:r>
          </a:p>
          <a:p>
            <a:endParaRPr lang="de-DE" altLang="de-DE" sz="3200" dirty="0">
              <a:solidFill>
                <a:schemeClr val="bg1"/>
              </a:solidFill>
            </a:endParaRPr>
          </a:p>
          <a:p>
            <a:r>
              <a:rPr lang="de-DE" altLang="de-DE" sz="3200" dirty="0" smtClean="0"/>
              <a:t>		Bewegungs-		Wärme-</a:t>
            </a:r>
          </a:p>
          <a:p>
            <a:r>
              <a:rPr lang="de-DE" altLang="de-DE" sz="3200" dirty="0" smtClean="0"/>
              <a:t>    		    Energie			 Energie</a:t>
            </a:r>
            <a:endParaRPr lang="de-DE" altLang="de-DE" sz="3200" dirty="0"/>
          </a:p>
        </p:txBody>
      </p:sp>
      <p:grpSp>
        <p:nvGrpSpPr>
          <p:cNvPr id="20" name="Gruppieren 19"/>
          <p:cNvGrpSpPr/>
          <p:nvPr/>
        </p:nvGrpSpPr>
        <p:grpSpPr>
          <a:xfrm>
            <a:off x="4787984" y="5345347"/>
            <a:ext cx="1152128" cy="360040"/>
            <a:chOff x="2987824" y="5229200"/>
            <a:chExt cx="1152128" cy="360040"/>
          </a:xfrm>
        </p:grpSpPr>
        <p:cxnSp>
          <p:nvCxnSpPr>
            <p:cNvPr id="21" name="Gerade Verbindung mit Pfeil 20"/>
            <p:cNvCxnSpPr/>
            <p:nvPr/>
          </p:nvCxnSpPr>
          <p:spPr>
            <a:xfrm>
              <a:off x="2987824" y="5589240"/>
              <a:ext cx="1152128" cy="0"/>
            </a:xfrm>
            <a:prstGeom prst="straightConnector1">
              <a:avLst/>
            </a:prstGeom>
            <a:ln w="38100" cap="flat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Ellipse 21"/>
            <p:cNvSpPr/>
            <p:nvPr/>
          </p:nvSpPr>
          <p:spPr>
            <a:xfrm>
              <a:off x="3347864" y="5229200"/>
              <a:ext cx="360000" cy="36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97" y="2132856"/>
            <a:ext cx="2358361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3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99FF"/>
          </a:solidFill>
        </p:spPr>
        <p:txBody>
          <a:bodyPr/>
          <a:lstStyle/>
          <a:p>
            <a:r>
              <a:rPr lang="de-DE" b="1" dirty="0" smtClean="0"/>
              <a:t>Energie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/>
              <a:t>Energie-Umwandlung im Praktikum</a:t>
            </a:r>
          </a:p>
          <a:p>
            <a:pPr>
              <a:spcBef>
                <a:spcPct val="50000"/>
              </a:spcBef>
            </a:pPr>
            <a:endParaRPr lang="de-DE" altLang="de-DE" sz="4000" dirty="0"/>
          </a:p>
          <a:p>
            <a:endParaRPr lang="de-DE" sz="4000" b="1" dirty="0" smtClean="0"/>
          </a:p>
        </p:txBody>
      </p:sp>
      <p:sp>
        <p:nvSpPr>
          <p:cNvPr id="5" name="Rechteck 4"/>
          <p:cNvSpPr/>
          <p:nvPr/>
        </p:nvSpPr>
        <p:spPr>
          <a:xfrm>
            <a:off x="611560" y="3724459"/>
            <a:ext cx="80280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3200" dirty="0" smtClean="0">
                <a:solidFill>
                  <a:schemeClr val="bg1"/>
                </a:solidFill>
              </a:rPr>
              <a:t>Licht-			chemische</a:t>
            </a:r>
            <a:r>
              <a:rPr lang="de-DE" altLang="de-DE" sz="3200" dirty="0" smtClean="0"/>
              <a:t>			   Zell-</a:t>
            </a:r>
          </a:p>
          <a:p>
            <a:r>
              <a:rPr lang="de-DE" altLang="de-DE" sz="3200" dirty="0" smtClean="0">
                <a:solidFill>
                  <a:schemeClr val="bg1"/>
                </a:solidFill>
              </a:rPr>
              <a:t>Energie		    Energie</a:t>
            </a:r>
            <a:r>
              <a:rPr lang="de-DE" altLang="de-DE" sz="3200" dirty="0" smtClean="0"/>
              <a:t>			Energie</a:t>
            </a:r>
          </a:p>
          <a:p>
            <a:endParaRPr lang="de-DE" altLang="de-DE" sz="3200" dirty="0"/>
          </a:p>
          <a:p>
            <a:r>
              <a:rPr lang="de-DE" altLang="de-DE" sz="3200" dirty="0" smtClean="0"/>
              <a:t>		Bewegungs-		Wärme-</a:t>
            </a:r>
          </a:p>
          <a:p>
            <a:r>
              <a:rPr lang="de-DE" altLang="de-DE" sz="3200" dirty="0" smtClean="0"/>
              <a:t>    		    Energie			 Energie</a:t>
            </a:r>
            <a:endParaRPr lang="de-DE" altLang="de-DE" sz="3200" dirty="0"/>
          </a:p>
        </p:txBody>
      </p:sp>
      <p:grpSp>
        <p:nvGrpSpPr>
          <p:cNvPr id="17" name="Gruppieren 16"/>
          <p:cNvGrpSpPr/>
          <p:nvPr/>
        </p:nvGrpSpPr>
        <p:grpSpPr>
          <a:xfrm>
            <a:off x="899592" y="5345387"/>
            <a:ext cx="1152128" cy="360040"/>
            <a:chOff x="2987824" y="5229200"/>
            <a:chExt cx="1152128" cy="360040"/>
          </a:xfrm>
        </p:grpSpPr>
        <p:cxnSp>
          <p:nvCxnSpPr>
            <p:cNvPr id="18" name="Gerade Verbindung mit Pfeil 17"/>
            <p:cNvCxnSpPr/>
            <p:nvPr/>
          </p:nvCxnSpPr>
          <p:spPr>
            <a:xfrm>
              <a:off x="2987824" y="5589240"/>
              <a:ext cx="1152128" cy="0"/>
            </a:xfrm>
            <a:prstGeom prst="straightConnector1">
              <a:avLst/>
            </a:prstGeom>
            <a:ln w="38100" cap="flat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lipse 18"/>
            <p:cNvSpPr/>
            <p:nvPr/>
          </p:nvSpPr>
          <p:spPr>
            <a:xfrm>
              <a:off x="3347864" y="5229200"/>
              <a:ext cx="360000" cy="36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4787984" y="5345347"/>
            <a:ext cx="1152128" cy="360040"/>
            <a:chOff x="2987824" y="5229200"/>
            <a:chExt cx="1152128" cy="360040"/>
          </a:xfrm>
        </p:grpSpPr>
        <p:cxnSp>
          <p:nvCxnSpPr>
            <p:cNvPr id="21" name="Gerade Verbindung mit Pfeil 20"/>
            <p:cNvCxnSpPr/>
            <p:nvPr/>
          </p:nvCxnSpPr>
          <p:spPr>
            <a:xfrm>
              <a:off x="2987824" y="5589240"/>
              <a:ext cx="1152128" cy="0"/>
            </a:xfrm>
            <a:prstGeom prst="straightConnector1">
              <a:avLst/>
            </a:prstGeom>
            <a:ln w="38100" cap="flat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Ellipse 21"/>
            <p:cNvSpPr/>
            <p:nvPr/>
          </p:nvSpPr>
          <p:spPr>
            <a:xfrm>
              <a:off x="3347864" y="5229200"/>
              <a:ext cx="360000" cy="36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97" y="2132856"/>
            <a:ext cx="2358361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2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99FF"/>
          </a:solidFill>
        </p:spPr>
        <p:txBody>
          <a:bodyPr/>
          <a:lstStyle/>
          <a:p>
            <a:r>
              <a:rPr lang="de-DE" b="1" dirty="0" smtClean="0"/>
              <a:t>Energie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/>
              <a:t>Energie-Umwandlung im Praktikum</a:t>
            </a:r>
          </a:p>
          <a:p>
            <a:pPr>
              <a:spcBef>
                <a:spcPct val="50000"/>
              </a:spcBef>
            </a:pPr>
            <a:endParaRPr lang="de-DE" altLang="de-DE" sz="4000" dirty="0"/>
          </a:p>
          <a:p>
            <a:endParaRPr lang="de-DE" sz="4000" b="1" dirty="0" smtClean="0"/>
          </a:p>
        </p:txBody>
      </p:sp>
      <p:sp>
        <p:nvSpPr>
          <p:cNvPr id="5" name="Rechteck 4"/>
          <p:cNvSpPr/>
          <p:nvPr/>
        </p:nvSpPr>
        <p:spPr>
          <a:xfrm>
            <a:off x="611560" y="3724459"/>
            <a:ext cx="80280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3200" dirty="0" smtClean="0"/>
              <a:t>			chemische			   Zell-</a:t>
            </a:r>
          </a:p>
          <a:p>
            <a:r>
              <a:rPr lang="de-DE" altLang="de-DE" sz="3200" dirty="0" smtClean="0"/>
              <a:t>	</a:t>
            </a:r>
            <a:r>
              <a:rPr lang="de-DE" altLang="de-DE" sz="3200" dirty="0" smtClean="0"/>
              <a:t>		    Energie			Energie</a:t>
            </a:r>
          </a:p>
          <a:p>
            <a:endParaRPr lang="de-DE" altLang="de-DE" sz="3200" dirty="0"/>
          </a:p>
          <a:p>
            <a:r>
              <a:rPr lang="de-DE" altLang="de-DE" sz="3200" dirty="0" smtClean="0"/>
              <a:t>		Bewegungs-		Wärme-</a:t>
            </a:r>
          </a:p>
          <a:p>
            <a:r>
              <a:rPr lang="de-DE" altLang="de-DE" sz="3200" dirty="0" smtClean="0"/>
              <a:t>    		    Energie			 Energie</a:t>
            </a:r>
            <a:endParaRPr lang="de-DE" altLang="de-DE" sz="3200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5220072" y="4005024"/>
            <a:ext cx="1152128" cy="360040"/>
            <a:chOff x="2987824" y="5229200"/>
            <a:chExt cx="1152128" cy="360040"/>
          </a:xfrm>
        </p:grpSpPr>
        <p:cxnSp>
          <p:nvCxnSpPr>
            <p:cNvPr id="11" name="Gerade Verbindung mit Pfeil 10"/>
            <p:cNvCxnSpPr/>
            <p:nvPr/>
          </p:nvCxnSpPr>
          <p:spPr>
            <a:xfrm>
              <a:off x="2987824" y="5589240"/>
              <a:ext cx="1152128" cy="0"/>
            </a:xfrm>
            <a:prstGeom prst="straightConnector1">
              <a:avLst/>
            </a:prstGeom>
            <a:ln w="38100" cap="flat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lipse 11"/>
            <p:cNvSpPr/>
            <p:nvPr/>
          </p:nvSpPr>
          <p:spPr>
            <a:xfrm>
              <a:off x="3347864" y="5229200"/>
              <a:ext cx="360000" cy="36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899592" y="5345387"/>
            <a:ext cx="1152128" cy="360040"/>
            <a:chOff x="2987824" y="5229200"/>
            <a:chExt cx="1152128" cy="360040"/>
          </a:xfrm>
        </p:grpSpPr>
        <p:cxnSp>
          <p:nvCxnSpPr>
            <p:cNvPr id="18" name="Gerade Verbindung mit Pfeil 17"/>
            <p:cNvCxnSpPr/>
            <p:nvPr/>
          </p:nvCxnSpPr>
          <p:spPr>
            <a:xfrm>
              <a:off x="2987824" y="5589240"/>
              <a:ext cx="1152128" cy="0"/>
            </a:xfrm>
            <a:prstGeom prst="straightConnector1">
              <a:avLst/>
            </a:prstGeom>
            <a:ln w="38100" cap="flat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lipse 18"/>
            <p:cNvSpPr/>
            <p:nvPr/>
          </p:nvSpPr>
          <p:spPr>
            <a:xfrm>
              <a:off x="3347864" y="5229200"/>
              <a:ext cx="360000" cy="36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4787984" y="5345347"/>
            <a:ext cx="1152128" cy="360040"/>
            <a:chOff x="2987824" y="5229200"/>
            <a:chExt cx="1152128" cy="360040"/>
          </a:xfrm>
        </p:grpSpPr>
        <p:cxnSp>
          <p:nvCxnSpPr>
            <p:cNvPr id="21" name="Gerade Verbindung mit Pfeil 20"/>
            <p:cNvCxnSpPr/>
            <p:nvPr/>
          </p:nvCxnSpPr>
          <p:spPr>
            <a:xfrm>
              <a:off x="2987824" y="5589240"/>
              <a:ext cx="1152128" cy="0"/>
            </a:xfrm>
            <a:prstGeom prst="straightConnector1">
              <a:avLst/>
            </a:prstGeom>
            <a:ln w="38100" cap="flat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Ellipse 21"/>
            <p:cNvSpPr/>
            <p:nvPr/>
          </p:nvSpPr>
          <p:spPr>
            <a:xfrm>
              <a:off x="3347864" y="5229200"/>
              <a:ext cx="360000" cy="36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97" y="2132856"/>
            <a:ext cx="2358361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2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99FF"/>
          </a:solidFill>
        </p:spPr>
        <p:txBody>
          <a:bodyPr/>
          <a:lstStyle/>
          <a:p>
            <a:r>
              <a:rPr lang="de-DE" b="1" dirty="0" smtClean="0"/>
              <a:t>Energie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02697" y="1412776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/>
              <a:t>Energie-Umwandlung im Praktikum</a:t>
            </a:r>
          </a:p>
          <a:p>
            <a:pPr>
              <a:spcBef>
                <a:spcPct val="50000"/>
              </a:spcBef>
            </a:pPr>
            <a:endParaRPr lang="de-DE" altLang="de-DE" sz="4000" dirty="0"/>
          </a:p>
          <a:p>
            <a:endParaRPr lang="de-DE" sz="4000" b="1" dirty="0" smtClean="0"/>
          </a:p>
        </p:txBody>
      </p:sp>
      <p:sp>
        <p:nvSpPr>
          <p:cNvPr id="5" name="Rechteck 4"/>
          <p:cNvSpPr/>
          <p:nvPr/>
        </p:nvSpPr>
        <p:spPr>
          <a:xfrm>
            <a:off x="611560" y="3724459"/>
            <a:ext cx="80280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3200" dirty="0" smtClean="0"/>
              <a:t>			chemische			   Zell-</a:t>
            </a:r>
          </a:p>
          <a:p>
            <a:r>
              <a:rPr lang="de-DE" altLang="de-DE" sz="3200" dirty="0" smtClean="0"/>
              <a:t>	</a:t>
            </a:r>
            <a:r>
              <a:rPr lang="de-DE" altLang="de-DE" sz="3200" dirty="0" smtClean="0"/>
              <a:t>		    Energie			Energie</a:t>
            </a:r>
          </a:p>
          <a:p>
            <a:endParaRPr lang="de-DE" altLang="de-DE" sz="3200" dirty="0"/>
          </a:p>
          <a:p>
            <a:r>
              <a:rPr lang="de-DE" altLang="de-DE" sz="3200" dirty="0" smtClean="0"/>
              <a:t>		Bewegungs-		Wärme-</a:t>
            </a:r>
          </a:p>
          <a:p>
            <a:r>
              <a:rPr lang="de-DE" altLang="de-DE" sz="3200" dirty="0" smtClean="0"/>
              <a:t>    		    Energie			 Energie</a:t>
            </a:r>
            <a:endParaRPr lang="de-DE" altLang="de-DE" sz="3200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732240" y="2563453"/>
            <a:ext cx="1152128" cy="360040"/>
            <a:chOff x="2987824" y="5229200"/>
            <a:chExt cx="1152128" cy="360040"/>
          </a:xfrm>
        </p:grpSpPr>
        <p:cxnSp>
          <p:nvCxnSpPr>
            <p:cNvPr id="7" name="Gerade Verbindung mit Pfeil 6"/>
            <p:cNvCxnSpPr/>
            <p:nvPr/>
          </p:nvCxnSpPr>
          <p:spPr>
            <a:xfrm>
              <a:off x="2987824" y="5589240"/>
              <a:ext cx="1152128" cy="0"/>
            </a:xfrm>
            <a:prstGeom prst="straightConnector1">
              <a:avLst/>
            </a:prstGeom>
            <a:ln w="38100" cap="flat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lipse 7"/>
            <p:cNvSpPr/>
            <p:nvPr/>
          </p:nvSpPr>
          <p:spPr>
            <a:xfrm>
              <a:off x="3347864" y="5229200"/>
              <a:ext cx="360000" cy="36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5220072" y="4005024"/>
            <a:ext cx="1152128" cy="360040"/>
            <a:chOff x="2987824" y="5229200"/>
            <a:chExt cx="1152128" cy="360040"/>
          </a:xfrm>
        </p:grpSpPr>
        <p:cxnSp>
          <p:nvCxnSpPr>
            <p:cNvPr id="11" name="Gerade Verbindung mit Pfeil 10"/>
            <p:cNvCxnSpPr/>
            <p:nvPr/>
          </p:nvCxnSpPr>
          <p:spPr>
            <a:xfrm>
              <a:off x="2987824" y="5589240"/>
              <a:ext cx="1152128" cy="0"/>
            </a:xfrm>
            <a:prstGeom prst="straightConnector1">
              <a:avLst/>
            </a:prstGeom>
            <a:ln w="38100" cap="flat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lipse 11"/>
            <p:cNvSpPr/>
            <p:nvPr/>
          </p:nvSpPr>
          <p:spPr>
            <a:xfrm>
              <a:off x="3347864" y="5229200"/>
              <a:ext cx="360000" cy="36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899592" y="5345387"/>
            <a:ext cx="1152128" cy="360040"/>
            <a:chOff x="2987824" y="5229200"/>
            <a:chExt cx="1152128" cy="360040"/>
          </a:xfrm>
        </p:grpSpPr>
        <p:cxnSp>
          <p:nvCxnSpPr>
            <p:cNvPr id="18" name="Gerade Verbindung mit Pfeil 17"/>
            <p:cNvCxnSpPr/>
            <p:nvPr/>
          </p:nvCxnSpPr>
          <p:spPr>
            <a:xfrm>
              <a:off x="2987824" y="5589240"/>
              <a:ext cx="1152128" cy="0"/>
            </a:xfrm>
            <a:prstGeom prst="straightConnector1">
              <a:avLst/>
            </a:prstGeom>
            <a:ln w="38100" cap="flat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lipse 18"/>
            <p:cNvSpPr/>
            <p:nvPr/>
          </p:nvSpPr>
          <p:spPr>
            <a:xfrm>
              <a:off x="3347864" y="5229200"/>
              <a:ext cx="360000" cy="36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4787984" y="5345347"/>
            <a:ext cx="1152128" cy="360040"/>
            <a:chOff x="2987824" y="5229200"/>
            <a:chExt cx="1152128" cy="360040"/>
          </a:xfrm>
        </p:grpSpPr>
        <p:cxnSp>
          <p:nvCxnSpPr>
            <p:cNvPr id="21" name="Gerade Verbindung mit Pfeil 20"/>
            <p:cNvCxnSpPr/>
            <p:nvPr/>
          </p:nvCxnSpPr>
          <p:spPr>
            <a:xfrm>
              <a:off x="2987824" y="5589240"/>
              <a:ext cx="1152128" cy="0"/>
            </a:xfrm>
            <a:prstGeom prst="straightConnector1">
              <a:avLst/>
            </a:prstGeom>
            <a:ln w="38100" cap="flat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Ellipse 21"/>
            <p:cNvSpPr/>
            <p:nvPr/>
          </p:nvSpPr>
          <p:spPr>
            <a:xfrm>
              <a:off x="3347864" y="5229200"/>
              <a:ext cx="360000" cy="36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4941223" y="2219125"/>
            <a:ext cx="16377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3200" dirty="0" smtClean="0"/>
              <a:t>Licht-</a:t>
            </a:r>
          </a:p>
          <a:p>
            <a:r>
              <a:rPr lang="de-DE" sz="3200" dirty="0" smtClean="0"/>
              <a:t>Energie</a:t>
            </a:r>
            <a:endParaRPr lang="de-DE" sz="3200" dirty="0"/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97" y="2132856"/>
            <a:ext cx="2358361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3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r>
              <a:rPr lang="de-DE" altLang="de-DE" sz="4800" b="1" dirty="0" smtClean="0"/>
              <a:t>Zeitplan</a:t>
            </a:r>
            <a:endParaRPr lang="de-DE" sz="4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67544" y="1556792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Okt		Welt im Mikroskop</a:t>
            </a:r>
          </a:p>
          <a:p>
            <a:r>
              <a:rPr lang="de-DE" sz="3600" dirty="0" smtClean="0"/>
              <a:t>Okt		Stoff-Begriff</a:t>
            </a:r>
          </a:p>
          <a:p>
            <a:r>
              <a:rPr lang="de-DE" sz="3600" dirty="0" smtClean="0"/>
              <a:t>Nov		Welt der Teilchen</a:t>
            </a:r>
          </a:p>
          <a:p>
            <a:r>
              <a:rPr lang="de-DE" sz="3600" dirty="0" smtClean="0"/>
              <a:t>Nov		Stoff-Umwandlung</a:t>
            </a:r>
          </a:p>
          <a:p>
            <a:r>
              <a:rPr lang="de-DE" sz="3600" dirty="0" smtClean="0"/>
              <a:t>Nov		Energie-Begriff</a:t>
            </a:r>
          </a:p>
          <a:p>
            <a:r>
              <a:rPr lang="de-DE" sz="3600" dirty="0" smtClean="0"/>
              <a:t>Dez		Energie-Umwandlung</a:t>
            </a:r>
          </a:p>
          <a:p>
            <a:endParaRPr lang="de-DE" sz="3600" dirty="0"/>
          </a:p>
          <a:p>
            <a:r>
              <a:rPr lang="de-DE" sz="3600" dirty="0" smtClean="0"/>
              <a:t>ab Jan	Wiederholung, Anwendung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53868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r>
              <a:rPr lang="de-DE" altLang="de-DE" sz="4800" b="1" dirty="0" smtClean="0"/>
              <a:t>Teilchenmodell anwenden</a:t>
            </a:r>
            <a:endParaRPr lang="de-DE" sz="4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1115616" y="1556792"/>
            <a:ext cx="6984776" cy="452431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„Die Schülerinnen und Schüler </a:t>
            </a:r>
            <a:r>
              <a:rPr lang="de-DE" sz="3600" dirty="0"/>
              <a:t>verwenden das Teilchenmodell zur Veranschaulichung und </a:t>
            </a:r>
            <a:r>
              <a:rPr lang="de-DE" sz="3600" dirty="0" smtClean="0"/>
              <a:t>Beschrei-</a:t>
            </a:r>
            <a:r>
              <a:rPr lang="de-DE" sz="3600" dirty="0" err="1" smtClean="0"/>
              <a:t>bung</a:t>
            </a:r>
            <a:r>
              <a:rPr lang="de-DE" sz="3600" dirty="0" smtClean="0"/>
              <a:t> </a:t>
            </a:r>
            <a:r>
              <a:rPr lang="de-DE" sz="3600" dirty="0"/>
              <a:t>des Aufbaus der Materie aus verschiedenen Teilchen und nutzen dies zur Erklärung einfacher Natur- und </a:t>
            </a:r>
            <a:r>
              <a:rPr lang="de-DE" sz="3600" dirty="0" smtClean="0"/>
              <a:t>Alltagsphänomene</a:t>
            </a:r>
            <a:r>
              <a:rPr lang="de-DE" sz="3600" dirty="0" smtClean="0"/>
              <a:t>.“</a:t>
            </a:r>
          </a:p>
          <a:p>
            <a:pPr algn="r"/>
            <a:r>
              <a:rPr lang="de-DE" sz="3600" dirty="0" err="1" smtClean="0"/>
              <a:t>LehrplanPLUS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92499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r>
              <a:rPr lang="de-DE" altLang="de-DE" sz="4800" b="1" dirty="0"/>
              <a:t>Teilchenmodell anwenden</a:t>
            </a:r>
            <a:endParaRPr lang="de-DE" sz="4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1115616" y="1556792"/>
            <a:ext cx="6984776" cy="397031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3600" i="1" dirty="0"/>
              <a:t>Obligat: </a:t>
            </a:r>
          </a:p>
          <a:p>
            <a:pPr algn="ctr"/>
            <a:r>
              <a:rPr lang="de-DE" sz="3600" b="1" dirty="0"/>
              <a:t>allgemeine Teilchen</a:t>
            </a:r>
          </a:p>
          <a:p>
            <a:endParaRPr lang="de-DE" sz="3600" dirty="0"/>
          </a:p>
          <a:p>
            <a:pPr algn="ctr"/>
            <a:endParaRPr lang="de-DE" sz="3600" b="1" dirty="0" smtClean="0"/>
          </a:p>
          <a:p>
            <a:pPr algn="ctr"/>
            <a:endParaRPr lang="de-DE" sz="3600" b="1" dirty="0"/>
          </a:p>
          <a:p>
            <a:pPr algn="ctr"/>
            <a:endParaRPr lang="de-DE" sz="3600" b="1" dirty="0" smtClean="0"/>
          </a:p>
          <a:p>
            <a:pPr algn="ctr"/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4688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r>
              <a:rPr lang="de-DE" altLang="de-DE" sz="4800" b="1" dirty="0"/>
              <a:t>Teilchenmodell anwenden</a:t>
            </a:r>
            <a:endParaRPr lang="de-DE" sz="4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1115616" y="1556792"/>
            <a:ext cx="6984776" cy="397031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3600" i="1" dirty="0"/>
              <a:t>Obligat: </a:t>
            </a:r>
          </a:p>
          <a:p>
            <a:pPr algn="ctr"/>
            <a:r>
              <a:rPr lang="de-DE" sz="3600" b="1" dirty="0"/>
              <a:t>allgemeine Teilchen</a:t>
            </a:r>
          </a:p>
          <a:p>
            <a:endParaRPr lang="de-DE" sz="3600" dirty="0"/>
          </a:p>
          <a:p>
            <a:r>
              <a:rPr lang="de-DE" sz="3600" i="1" dirty="0"/>
              <a:t>Bei normalen und guten Klassen sinnvoll, aber nicht </a:t>
            </a:r>
            <a:r>
              <a:rPr lang="de-DE" sz="3600" i="1" dirty="0" smtClean="0"/>
              <a:t>vorgeschrieben</a:t>
            </a:r>
            <a:r>
              <a:rPr lang="de-DE" sz="3600" i="1" dirty="0"/>
              <a:t>:</a:t>
            </a:r>
          </a:p>
          <a:p>
            <a:pPr algn="ctr"/>
            <a:r>
              <a:rPr lang="de-DE" sz="3600" b="1" dirty="0"/>
              <a:t>Atome und </a:t>
            </a:r>
            <a:r>
              <a:rPr lang="de-DE" sz="3600" b="1" dirty="0" smtClean="0"/>
              <a:t>Moleküle</a:t>
            </a:r>
          </a:p>
          <a:p>
            <a:pPr algn="ctr"/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167882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r>
              <a:rPr lang="de-DE" altLang="de-DE" sz="4800" b="1" dirty="0" smtClean="0"/>
              <a:t>Aggregatzustände</a:t>
            </a:r>
            <a:endParaRPr lang="de-DE" sz="4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67544" y="1556792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3600" dirty="0" err="1"/>
              <a:t>Rggl</a:t>
            </a:r>
            <a:r>
              <a:rPr lang="de-DE" altLang="de-DE" sz="3600" dirty="0"/>
              <a:t>. mit Schnee ganz füllen oder mit Eis-stückchen (</a:t>
            </a:r>
            <a:r>
              <a:rPr lang="de-DE" altLang="de-DE" sz="3600" dirty="0" err="1"/>
              <a:t>Eiscrusher</a:t>
            </a:r>
            <a:r>
              <a:rPr lang="de-DE" altLang="de-DE" sz="3600" dirty="0"/>
              <a:t>!) 2 cm hoch füllen.</a:t>
            </a:r>
          </a:p>
          <a:p>
            <a:endParaRPr lang="de-DE" altLang="de-DE" sz="3600" dirty="0"/>
          </a:p>
          <a:p>
            <a:endParaRPr lang="de-DE" sz="3600" dirty="0"/>
          </a:p>
          <a:p>
            <a:pPr algn="ctr"/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334249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r>
              <a:rPr lang="de-DE" altLang="de-DE" sz="4800" b="1" dirty="0" smtClean="0"/>
              <a:t>Aggregatzustände</a:t>
            </a:r>
            <a:endParaRPr lang="de-DE" sz="4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67544" y="1556792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3600" dirty="0" err="1"/>
              <a:t>Rggl</a:t>
            </a:r>
            <a:r>
              <a:rPr lang="de-DE" altLang="de-DE" sz="3600" dirty="0"/>
              <a:t>. mit Schnee ganz füllen oder mit Eis-stückchen (</a:t>
            </a:r>
            <a:r>
              <a:rPr lang="de-DE" altLang="de-DE" sz="3600" dirty="0" err="1"/>
              <a:t>Eiscrusher</a:t>
            </a:r>
            <a:r>
              <a:rPr lang="de-DE" altLang="de-DE" sz="3600" dirty="0"/>
              <a:t>!) 2 cm hoch füllen.</a:t>
            </a:r>
          </a:p>
          <a:p>
            <a:endParaRPr lang="de-DE" altLang="de-DE" sz="3600" dirty="0"/>
          </a:p>
          <a:p>
            <a:r>
              <a:rPr lang="de-DE" altLang="de-DE" sz="3600" dirty="0"/>
              <a:t>Mit Kerzenflamme </a:t>
            </a:r>
            <a:r>
              <a:rPr lang="de-DE" altLang="de-DE" sz="3600" dirty="0" smtClean="0"/>
              <a:t>oder Heizplatte </a:t>
            </a:r>
            <a:r>
              <a:rPr lang="de-DE" altLang="de-DE" sz="3600" dirty="0" err="1" smtClean="0"/>
              <a:t>erhit-zen</a:t>
            </a:r>
            <a:r>
              <a:rPr lang="de-DE" altLang="de-DE" sz="3600" dirty="0"/>
              <a:t>.</a:t>
            </a:r>
          </a:p>
          <a:p>
            <a:r>
              <a:rPr lang="de-DE" altLang="de-DE" sz="3600" dirty="0"/>
              <a:t>Mit Thermometer (nicht am Boden!) alle 1 oder 2 Minuten die Temperatur messen</a:t>
            </a:r>
            <a:r>
              <a:rPr lang="de-DE" altLang="de-DE" sz="3600" dirty="0" smtClean="0"/>
              <a:t>.</a:t>
            </a: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85770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de-DE" b="1" dirty="0"/>
              <a:t>Licht/Arbeitsmethoden</a:t>
            </a:r>
            <a:endParaRPr lang="de-DE" dirty="0"/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68960"/>
            <a:ext cx="3816424" cy="300388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499992" y="2276872"/>
            <a:ext cx="432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VA: Einen nahen und einen fernen Gegenstand durch die Linse einer Lupe betrachten.</a:t>
            </a:r>
          </a:p>
          <a:p>
            <a:endParaRPr lang="de-DE" sz="2800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467544" y="1556792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4000" b="1" dirty="0" smtClean="0"/>
              <a:t>Licht: </a:t>
            </a:r>
            <a:r>
              <a:rPr lang="de-DE" altLang="de-DE" sz="4000" b="1" dirty="0"/>
              <a:t>Abbildung mit Linsen</a:t>
            </a:r>
            <a:endParaRPr lang="de-DE" sz="4000" b="1" dirty="0"/>
          </a:p>
        </p:txBody>
      </p:sp>
    </p:spTree>
    <p:extLst>
      <p:ext uri="{BB962C8B-B14F-4D97-AF65-F5344CB8AC3E}">
        <p14:creationId xmlns:p14="http://schemas.microsoft.com/office/powerpoint/2010/main" val="219287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r>
              <a:rPr lang="de-DE" altLang="de-DE" sz="4800" b="1" dirty="0"/>
              <a:t>Aggregatzustände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2593958" cy="389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2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r>
              <a:rPr lang="de-DE" altLang="de-DE" sz="4800" b="1" dirty="0"/>
              <a:t>Aggregatzustände</a:t>
            </a:r>
          </a:p>
        </p:txBody>
      </p:sp>
      <p:pic>
        <p:nvPicPr>
          <p:cNvPr id="5" name="Grafi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2593958" cy="389818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067944" y="1628800"/>
            <a:ext cx="44644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Problem 1:</a:t>
            </a:r>
          </a:p>
          <a:p>
            <a:r>
              <a:rPr lang="de-DE" sz="3600" dirty="0" smtClean="0"/>
              <a:t>Kondenswasser tropft in die </a:t>
            </a:r>
            <a:r>
              <a:rPr lang="de-DE" sz="3600" dirty="0" smtClean="0"/>
              <a:t>Flamme =&gt; die Flamme erlischt.</a:t>
            </a:r>
          </a:p>
          <a:p>
            <a:endParaRPr lang="de-DE" sz="3600" dirty="0" smtClean="0"/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44378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r>
              <a:rPr lang="de-DE" altLang="de-DE" sz="4800" b="1" dirty="0"/>
              <a:t>Aggregatzustände</a:t>
            </a:r>
          </a:p>
        </p:txBody>
      </p:sp>
      <p:pic>
        <p:nvPicPr>
          <p:cNvPr id="5" name="Grafi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2593958" cy="389818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067944" y="1628800"/>
            <a:ext cx="44644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Problem 2:</a:t>
            </a:r>
          </a:p>
          <a:p>
            <a:r>
              <a:rPr lang="de-DE" sz="3600" dirty="0" smtClean="0"/>
              <a:t>Thermometer sitzt am </a:t>
            </a:r>
            <a:r>
              <a:rPr lang="de-DE" sz="3600" dirty="0" err="1" smtClean="0"/>
              <a:t>Rggl</a:t>
            </a:r>
            <a:r>
              <a:rPr lang="de-DE" sz="3600" dirty="0" smtClean="0"/>
              <a:t>.-Boden </a:t>
            </a:r>
            <a:r>
              <a:rPr lang="de-DE" sz="3600" dirty="0" smtClean="0"/>
              <a:t>auf =&gt; die gemessene Tempera-</a:t>
            </a:r>
            <a:r>
              <a:rPr lang="de-DE" sz="3600" dirty="0" err="1" smtClean="0"/>
              <a:t>tur</a:t>
            </a:r>
            <a:r>
              <a:rPr lang="de-DE" sz="3600" dirty="0" smtClean="0"/>
              <a:t> ist viel zu hoch.</a:t>
            </a:r>
            <a:endParaRPr lang="de-DE" sz="3600" dirty="0" smtClean="0"/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65881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r>
              <a:rPr lang="de-DE" altLang="de-DE" sz="4800" b="1" dirty="0"/>
              <a:t>Aggregatzustände</a:t>
            </a:r>
          </a:p>
        </p:txBody>
      </p:sp>
      <p:pic>
        <p:nvPicPr>
          <p:cNvPr id="5" name="Grafi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2593958" cy="389818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067944" y="1628800"/>
            <a:ext cx="44644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Problem 3:</a:t>
            </a:r>
          </a:p>
          <a:p>
            <a:r>
              <a:rPr lang="de-DE" sz="3600" dirty="0" smtClean="0"/>
              <a:t>Die Probe wird nicht </a:t>
            </a:r>
            <a:r>
              <a:rPr lang="de-DE" sz="3600" dirty="0" smtClean="0"/>
              <a:t>durchmischt =&gt; die gemessene Tempera-</a:t>
            </a:r>
            <a:r>
              <a:rPr lang="de-DE" sz="3600" dirty="0" err="1" smtClean="0"/>
              <a:t>tur</a:t>
            </a:r>
            <a:r>
              <a:rPr lang="de-DE" sz="3600" dirty="0" smtClean="0"/>
              <a:t> ist nicht relevant.</a:t>
            </a:r>
            <a:endParaRPr lang="de-DE" sz="3600" dirty="0" smtClean="0"/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84846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r>
              <a:rPr lang="de-DE" altLang="de-DE" sz="4800" b="1" dirty="0"/>
              <a:t>Aggregatzustände</a:t>
            </a:r>
          </a:p>
        </p:txBody>
      </p:sp>
      <p:pic>
        <p:nvPicPr>
          <p:cNvPr id="5" name="Grafi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2593958" cy="389818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067944" y="1628800"/>
            <a:ext cx="44644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Problem 4:</a:t>
            </a:r>
          </a:p>
          <a:p>
            <a:r>
              <a:rPr lang="de-DE" sz="3600" dirty="0" smtClean="0"/>
              <a:t>Zeitintervalle werden falsch </a:t>
            </a:r>
            <a:r>
              <a:rPr lang="de-DE" sz="3600" dirty="0" smtClean="0"/>
              <a:t>interpretiert: 1 min lang erhitzen, messen, dann 2 min lang erhitzen, messen, usw.</a:t>
            </a:r>
            <a:endParaRPr lang="de-DE" sz="3600" dirty="0" smtClean="0"/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407211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r>
              <a:rPr lang="de-DE" altLang="de-DE" sz="4800" b="1" dirty="0"/>
              <a:t>Aggregatzustände</a:t>
            </a:r>
          </a:p>
        </p:txBody>
      </p:sp>
      <p:pic>
        <p:nvPicPr>
          <p:cNvPr id="5" name="Grafi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2593958" cy="389818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067944" y="1628800"/>
            <a:ext cx="44644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Problem 5:</a:t>
            </a:r>
          </a:p>
          <a:p>
            <a:r>
              <a:rPr lang="de-DE" sz="3600" dirty="0" smtClean="0"/>
              <a:t>Während das Thermo-meter abgelesen wird, wird die Wärmequelle entfernt.</a:t>
            </a: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86736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r>
              <a:rPr lang="de-DE" altLang="de-DE" sz="4800" b="1" dirty="0"/>
              <a:t>Aggregatzustände</a:t>
            </a:r>
          </a:p>
        </p:txBody>
      </p:sp>
      <p:pic>
        <p:nvPicPr>
          <p:cNvPr id="5" name="Grafi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2593958" cy="389818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067944" y="1628800"/>
            <a:ext cx="44644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Problem 6:</a:t>
            </a:r>
          </a:p>
          <a:p>
            <a:r>
              <a:rPr lang="de-DE" sz="3600" dirty="0" smtClean="0"/>
              <a:t>Der Abstand zur </a:t>
            </a:r>
            <a:r>
              <a:rPr lang="de-DE" sz="3600" dirty="0" smtClean="0"/>
              <a:t>Wärmequelle </a:t>
            </a:r>
            <a:r>
              <a:rPr lang="de-DE" sz="3600" dirty="0" smtClean="0"/>
              <a:t>ist nicht konstant</a:t>
            </a:r>
            <a:r>
              <a:rPr lang="de-DE" sz="3600" dirty="0" smtClean="0"/>
              <a:t>. (Deshalb Stativ verwenden.)</a:t>
            </a:r>
            <a:endParaRPr lang="de-DE" sz="3600" dirty="0" smtClean="0"/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400493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r>
              <a:rPr lang="de-DE" altLang="de-DE" sz="4800" b="1" dirty="0"/>
              <a:t>Aggregatzustände</a:t>
            </a:r>
          </a:p>
        </p:txBody>
      </p:sp>
      <p:pic>
        <p:nvPicPr>
          <p:cNvPr id="5" name="Grafi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2593958" cy="389818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067944" y="1628800"/>
            <a:ext cx="4464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Problem 7:</a:t>
            </a:r>
          </a:p>
          <a:p>
            <a:r>
              <a:rPr lang="de-DE" sz="3600" dirty="0" smtClean="0"/>
              <a:t>Der Flamme brennt unterschiedlich </a:t>
            </a:r>
            <a:r>
              <a:rPr lang="de-DE" sz="3600" dirty="0" smtClean="0"/>
              <a:t>stark: systematischer Fehler.</a:t>
            </a:r>
            <a:endParaRPr lang="de-DE" sz="3600" dirty="0" smtClean="0"/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29812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r>
              <a:rPr lang="de-DE" altLang="de-DE" sz="4800" b="1" dirty="0"/>
              <a:t>Aggregatzustände</a:t>
            </a:r>
          </a:p>
        </p:txBody>
      </p:sp>
      <p:pic>
        <p:nvPicPr>
          <p:cNvPr id="5" name="Grafi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2593958" cy="389818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067944" y="1628800"/>
            <a:ext cx="4824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Problem 8:</a:t>
            </a:r>
          </a:p>
          <a:p>
            <a:r>
              <a:rPr lang="de-DE" sz="3600" dirty="0" smtClean="0"/>
              <a:t>Thermometer wird falsch </a:t>
            </a:r>
            <a:r>
              <a:rPr lang="de-DE" sz="3600" dirty="0" smtClean="0"/>
              <a:t>abgelesen: 2,4 °C</a:t>
            </a:r>
            <a:endParaRPr lang="de-DE" sz="3600" dirty="0" smtClean="0"/>
          </a:p>
          <a:p>
            <a:endParaRPr lang="de-DE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90032"/>
            <a:ext cx="3456384" cy="293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06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r>
              <a:rPr lang="de-DE" altLang="de-DE" sz="4800" b="1" dirty="0"/>
              <a:t>Aggregatzustände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de-DE" altLang="de-DE" sz="3600" dirty="0"/>
              <a:t>Tabelle in Säulendiagramm umsetzen als Hausaufgabe.</a:t>
            </a:r>
          </a:p>
        </p:txBody>
      </p:sp>
    </p:spTree>
    <p:extLst>
      <p:ext uri="{BB962C8B-B14F-4D97-AF65-F5344CB8AC3E}">
        <p14:creationId xmlns:p14="http://schemas.microsoft.com/office/powerpoint/2010/main" val="318306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2144</Words>
  <Application>Microsoft Office PowerPoint</Application>
  <PresentationFormat>Bildschirmpräsentation (4:3)</PresentationFormat>
  <Paragraphs>612</Paragraphs>
  <Slides>141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141</vt:i4>
      </vt:variant>
    </vt:vector>
  </HeadingPairs>
  <TitlesOfParts>
    <vt:vector size="142" baseType="lpstr">
      <vt:lpstr>Larissa</vt:lpstr>
      <vt:lpstr>PowerPoint-Präsentation</vt:lpstr>
      <vt:lpstr>Ablaufplan der Fortbildung</vt:lpstr>
      <vt:lpstr>Die drei „Welten“</vt:lpstr>
      <vt:lpstr>Die drei „Welten“</vt:lpstr>
      <vt:lpstr>Die drei „Welten“</vt:lpstr>
      <vt:lpstr>Die drei „Welten“</vt:lpstr>
      <vt:lpstr>Die drei „Welten“</vt:lpstr>
      <vt:lpstr>Licht/Arbeitsmethoden</vt:lpstr>
      <vt:lpstr>Licht/Arbeitsmethoden</vt:lpstr>
      <vt:lpstr>Licht/Arbeitsmethoden</vt:lpstr>
      <vt:lpstr>Licht/Arbeitsmethoden</vt:lpstr>
      <vt:lpstr>Licht/Arbeitsmethoden</vt:lpstr>
      <vt:lpstr>Licht/Arbeitsmethoden</vt:lpstr>
      <vt:lpstr>Licht/Arbeitsmethoden</vt:lpstr>
      <vt:lpstr>Licht/Arbeitsmethoden</vt:lpstr>
      <vt:lpstr>Licht/Arbeitsmethoden</vt:lpstr>
      <vt:lpstr>Licht/Arbeitsmethoden</vt:lpstr>
      <vt:lpstr>Licht/Arbeitsmethoden</vt:lpstr>
      <vt:lpstr>Licht/Arbeitsmethoden</vt:lpstr>
      <vt:lpstr>Licht/Arbeitsmethoden</vt:lpstr>
      <vt:lpstr>Licht/Arbeitsmethoden</vt:lpstr>
      <vt:lpstr>Licht/Arbeitsmethoden</vt:lpstr>
      <vt:lpstr>Licht/Arbeitsmethoden</vt:lpstr>
      <vt:lpstr>Licht/Arbeitsmethoden</vt:lpstr>
      <vt:lpstr>Licht/Arbeitsmethoden</vt:lpstr>
      <vt:lpstr>Licht/Arbeitsmethoden</vt:lpstr>
      <vt:lpstr>Stoffe</vt:lpstr>
      <vt:lpstr>Stoffe</vt:lpstr>
      <vt:lpstr>Stoffe</vt:lpstr>
      <vt:lpstr>Stoffe</vt:lpstr>
      <vt:lpstr>Stoffe</vt:lpstr>
      <vt:lpstr>Stoffe</vt:lpstr>
      <vt:lpstr>Stoffe</vt:lpstr>
      <vt:lpstr>Stoffe</vt:lpstr>
      <vt:lpstr>Teilchenmodell: Wasser</vt:lpstr>
      <vt:lpstr>Teilchenmodell: Wasser</vt:lpstr>
      <vt:lpstr>Teilchenmodell: Wasser</vt:lpstr>
      <vt:lpstr>Teilchenmodell: Wasser</vt:lpstr>
      <vt:lpstr>Teilchenmodell: Wasser</vt:lpstr>
      <vt:lpstr>Teilchenmodell: Wasser</vt:lpstr>
      <vt:lpstr>Teilchenmodell: Wasser</vt:lpstr>
      <vt:lpstr>Teilchenmodell: Wasser</vt:lpstr>
      <vt:lpstr>Teilchenmodell: Wasser</vt:lpstr>
      <vt:lpstr>Teilchenmodell: Wasser</vt:lpstr>
      <vt:lpstr>Teilchenmodell: Wasser</vt:lpstr>
      <vt:lpstr>Teilchenmodell: Wasser</vt:lpstr>
      <vt:lpstr>Teilchenmodell: Wasser</vt:lpstr>
      <vt:lpstr>Teilchenmodell: Wasser</vt:lpstr>
      <vt:lpstr>Teilchenmodell: Wasser</vt:lpstr>
      <vt:lpstr>Teilchenmodell: Wasser</vt:lpstr>
      <vt:lpstr>Teilchenmodell: Wasser</vt:lpstr>
      <vt:lpstr>Teilchenmodell: Wasser</vt:lpstr>
      <vt:lpstr>Teilchenmodell: Wasser</vt:lpstr>
      <vt:lpstr>Teilchenmodell: Wasser</vt:lpstr>
      <vt:lpstr>Teilchenmodell: Wasser</vt:lpstr>
      <vt:lpstr>Teilchenmodell: Wasser</vt:lpstr>
      <vt:lpstr>Teilchenmodell: Wasser</vt:lpstr>
      <vt:lpstr>Teilchenmodell: Wasser</vt:lpstr>
      <vt:lpstr>Teilchenmodell: Wasser</vt:lpstr>
      <vt:lpstr>Energie</vt:lpstr>
      <vt:lpstr>Energie</vt:lpstr>
      <vt:lpstr>Energie</vt:lpstr>
      <vt:lpstr>Energie</vt:lpstr>
      <vt:lpstr>Energie</vt:lpstr>
      <vt:lpstr>Energie</vt:lpstr>
      <vt:lpstr>Energie</vt:lpstr>
      <vt:lpstr>Energie</vt:lpstr>
      <vt:lpstr>Energie</vt:lpstr>
      <vt:lpstr>Energie</vt:lpstr>
      <vt:lpstr>Energie</vt:lpstr>
      <vt:lpstr>Energie</vt:lpstr>
      <vt:lpstr>Energie</vt:lpstr>
      <vt:lpstr>Energie</vt:lpstr>
      <vt:lpstr>Energie</vt:lpstr>
      <vt:lpstr>Energie</vt:lpstr>
      <vt:lpstr>Energie</vt:lpstr>
      <vt:lpstr>Energie</vt:lpstr>
      <vt:lpstr>Energie</vt:lpstr>
      <vt:lpstr>Energie</vt:lpstr>
      <vt:lpstr>Energie</vt:lpstr>
      <vt:lpstr>Energie</vt:lpstr>
      <vt:lpstr>Energie</vt:lpstr>
      <vt:lpstr>Energie</vt:lpstr>
      <vt:lpstr>Zeitplan</vt:lpstr>
      <vt:lpstr>Teilchenmodell anwenden</vt:lpstr>
      <vt:lpstr>Teilchenmodell anwenden</vt:lpstr>
      <vt:lpstr>Teilchenmodell anwenden</vt:lpstr>
      <vt:lpstr>Aggregatzustände</vt:lpstr>
      <vt:lpstr>Aggregatzustände</vt:lpstr>
      <vt:lpstr>Aggregatzustände</vt:lpstr>
      <vt:lpstr>Aggregatzustände</vt:lpstr>
      <vt:lpstr>Aggregatzustände</vt:lpstr>
      <vt:lpstr>Aggregatzustände</vt:lpstr>
      <vt:lpstr>Aggregatzustände</vt:lpstr>
      <vt:lpstr>Aggregatzustände</vt:lpstr>
      <vt:lpstr>Aggregatzustände</vt:lpstr>
      <vt:lpstr>Aggregatzustände</vt:lpstr>
      <vt:lpstr>Aggregatzustände</vt:lpstr>
      <vt:lpstr>Aggregatzustände</vt:lpstr>
      <vt:lpstr>Aggregatzustände</vt:lpstr>
      <vt:lpstr>Aggregatzustände</vt:lpstr>
      <vt:lpstr>Aggregatzustände</vt:lpstr>
      <vt:lpstr>Aggregatzustände</vt:lpstr>
      <vt:lpstr>Aggregatzustände</vt:lpstr>
      <vt:lpstr>Aggregatzustände</vt:lpstr>
      <vt:lpstr>Aggregatzustände</vt:lpstr>
      <vt:lpstr>Aggregatzustände</vt:lpstr>
      <vt:lpstr>Aggregatzustände</vt:lpstr>
      <vt:lpstr>Aggregatzustände</vt:lpstr>
      <vt:lpstr>Aggregatzustände</vt:lpstr>
      <vt:lpstr>Aggregatzustände</vt:lpstr>
      <vt:lpstr>Aggregatzustände</vt:lpstr>
      <vt:lpstr>Aggregatzustände</vt:lpstr>
      <vt:lpstr>Teilchenmodell anwenden</vt:lpstr>
      <vt:lpstr>Teilchenmodell anwenden</vt:lpstr>
      <vt:lpstr>Teilchenmodell anwenden</vt:lpstr>
      <vt:lpstr>Teilchenmodell anwenden</vt:lpstr>
      <vt:lpstr>Teilchenmodell anwenden</vt:lpstr>
      <vt:lpstr>Teilchenmodell anwenden</vt:lpstr>
      <vt:lpstr>Teilchenmodell anwenden</vt:lpstr>
      <vt:lpstr>Teilchenmodell anwenden</vt:lpstr>
      <vt:lpstr>Teilchenmodell anwenden</vt:lpstr>
      <vt:lpstr>Teilchenmodell anwenden</vt:lpstr>
      <vt:lpstr>Teilchenmodell anwenden</vt:lpstr>
      <vt:lpstr>Atome und Moleküle</vt:lpstr>
      <vt:lpstr>Atome und Moleküle</vt:lpstr>
      <vt:lpstr>Atome und Moleküle</vt:lpstr>
      <vt:lpstr>Atome und Moleküle</vt:lpstr>
      <vt:lpstr>Atome und Moleküle</vt:lpstr>
      <vt:lpstr>Atome und Moleküle</vt:lpstr>
      <vt:lpstr>Atome und Moleküle</vt:lpstr>
      <vt:lpstr>Atome und Moleküle</vt:lpstr>
      <vt:lpstr>Atome und Moleküle</vt:lpstr>
      <vt:lpstr>Atome und Moleküle</vt:lpstr>
      <vt:lpstr>Atome und Moleküle</vt:lpstr>
      <vt:lpstr>Atome und Moleküle</vt:lpstr>
      <vt:lpstr>Atome und Moleküle</vt:lpstr>
      <vt:lpstr>Atome und Moleküle</vt:lpstr>
      <vt:lpstr>Atome und Moleküle</vt:lpstr>
      <vt:lpstr>Atome und Moleküle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</dc:creator>
  <cp:lastModifiedBy>Thomas</cp:lastModifiedBy>
  <cp:revision>70</cp:revision>
  <dcterms:created xsi:type="dcterms:W3CDTF">2019-06-16T11:32:44Z</dcterms:created>
  <dcterms:modified xsi:type="dcterms:W3CDTF">2019-06-25T18:35:22Z</dcterms:modified>
</cp:coreProperties>
</file>