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94" r:id="rId3"/>
    <p:sldId id="461" r:id="rId4"/>
    <p:sldId id="452" r:id="rId5"/>
    <p:sldId id="451" r:id="rId6"/>
    <p:sldId id="396" r:id="rId7"/>
    <p:sldId id="462" r:id="rId8"/>
    <p:sldId id="475" r:id="rId9"/>
    <p:sldId id="477" r:id="rId10"/>
    <p:sldId id="476" r:id="rId11"/>
    <p:sldId id="454" r:id="rId12"/>
    <p:sldId id="398" r:id="rId13"/>
    <p:sldId id="463" r:id="rId14"/>
    <p:sldId id="399" r:id="rId15"/>
    <p:sldId id="400" r:id="rId16"/>
    <p:sldId id="464" r:id="rId17"/>
    <p:sldId id="391" r:id="rId18"/>
    <p:sldId id="453" r:id="rId19"/>
    <p:sldId id="470" r:id="rId20"/>
    <p:sldId id="465" r:id="rId21"/>
    <p:sldId id="467" r:id="rId22"/>
    <p:sldId id="468" r:id="rId23"/>
    <p:sldId id="478" r:id="rId24"/>
    <p:sldId id="469" r:id="rId25"/>
    <p:sldId id="472" r:id="rId26"/>
    <p:sldId id="466" r:id="rId27"/>
    <p:sldId id="395" r:id="rId28"/>
    <p:sldId id="448" r:id="rId29"/>
    <p:sldId id="293" r:id="rId30"/>
    <p:sldId id="401" r:id="rId31"/>
    <p:sldId id="447" r:id="rId32"/>
    <p:sldId id="402" r:id="rId33"/>
    <p:sldId id="294" r:id="rId34"/>
    <p:sldId id="434" r:id="rId35"/>
    <p:sldId id="435" r:id="rId36"/>
    <p:sldId id="436" r:id="rId37"/>
    <p:sldId id="437" r:id="rId38"/>
    <p:sldId id="438" r:id="rId39"/>
    <p:sldId id="443" r:id="rId40"/>
    <p:sldId id="297" r:id="rId41"/>
    <p:sldId id="409" r:id="rId42"/>
    <p:sldId id="412" r:id="rId43"/>
    <p:sldId id="410" r:id="rId44"/>
    <p:sldId id="413" r:id="rId45"/>
    <p:sldId id="411" r:id="rId46"/>
    <p:sldId id="414" r:id="rId47"/>
    <p:sldId id="416" r:id="rId48"/>
    <p:sldId id="415" r:id="rId49"/>
    <p:sldId id="417" r:id="rId50"/>
    <p:sldId id="418" r:id="rId51"/>
    <p:sldId id="419" r:id="rId52"/>
    <p:sldId id="474" r:id="rId53"/>
    <p:sldId id="420" r:id="rId54"/>
    <p:sldId id="426" r:id="rId55"/>
    <p:sldId id="421" r:id="rId56"/>
    <p:sldId id="422" r:id="rId57"/>
    <p:sldId id="423" r:id="rId58"/>
    <p:sldId id="424" r:id="rId59"/>
    <p:sldId id="425" r:id="rId60"/>
    <p:sldId id="427" r:id="rId61"/>
    <p:sldId id="428" r:id="rId62"/>
    <p:sldId id="429" r:id="rId63"/>
    <p:sldId id="449" r:id="rId64"/>
    <p:sldId id="432" r:id="rId65"/>
    <p:sldId id="430" r:id="rId66"/>
    <p:sldId id="431" r:id="rId67"/>
    <p:sldId id="450" r:id="rId68"/>
    <p:sldId id="439" r:id="rId69"/>
    <p:sldId id="440" r:id="rId70"/>
    <p:sldId id="441" r:id="rId71"/>
    <p:sldId id="442" r:id="rId72"/>
    <p:sldId id="444" r:id="rId73"/>
    <p:sldId id="445" r:id="rId74"/>
    <p:sldId id="446" r:id="rId7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8000"/>
    <a:srgbClr val="CCFF66"/>
    <a:srgbClr val="0000FF"/>
    <a:srgbClr val="B0ADEB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66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40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53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57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3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02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40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52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55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82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91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46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D40AB-EA5A-49AE-886C-098943A8D588}" type="datetimeFigureOut">
              <a:rPr lang="de-DE" smtClean="0"/>
              <a:t>20.11.2019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90C30-587F-4F64-BB75-D6412E74B1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03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87624" y="836712"/>
            <a:ext cx="66247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0" b="1" dirty="0"/>
              <a:t>Biologie Unterstufe</a:t>
            </a:r>
          </a:p>
          <a:p>
            <a:pPr algn="ctr"/>
            <a:r>
              <a:rPr lang="de-DE" sz="8000" b="1" dirty="0"/>
              <a:t>im </a:t>
            </a:r>
            <a:r>
              <a:rPr lang="de-DE" sz="8000" b="1" dirty="0" err="1"/>
              <a:t>LehrplanPLUS</a:t>
            </a:r>
            <a:endParaRPr lang="de-DE" sz="8000" b="1" dirty="0"/>
          </a:p>
        </p:txBody>
      </p:sp>
    </p:spTree>
    <p:extLst>
      <p:ext uri="{BB962C8B-B14F-4D97-AF65-F5344CB8AC3E}">
        <p14:creationId xmlns:p14="http://schemas.microsoft.com/office/powerpoint/2010/main" val="3822983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TIPPS zur 5.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Viel Zeit einplanen: </a:t>
            </a:r>
          </a:p>
          <a:p>
            <a:pPr marL="1485900" lvl="2" indent="-571500">
              <a:buFont typeface="Symbol" panose="05050102010706020507" pitchFamily="18" charset="2"/>
              <a:buChar char="-"/>
            </a:pPr>
            <a:r>
              <a:rPr lang="de-DE" sz="3600" dirty="0"/>
              <a:t>Langsamkeit</a:t>
            </a:r>
          </a:p>
          <a:p>
            <a:pPr marL="1485900" lvl="2" indent="-571500">
              <a:buFont typeface="Symbol" panose="05050102010706020507" pitchFamily="18" charset="2"/>
              <a:buChar char="-"/>
            </a:pPr>
            <a:r>
              <a:rPr lang="de-DE" sz="3600" dirty="0"/>
              <a:t>Kompetenz-Training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Lernen lernen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Eigenverantwortung lernen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Verantwortung für andere lernen</a:t>
            </a:r>
          </a:p>
        </p:txBody>
      </p:sp>
    </p:spTree>
    <p:extLst>
      <p:ext uri="{BB962C8B-B14F-4D97-AF65-F5344CB8AC3E}">
        <p14:creationId xmlns:p14="http://schemas.microsoft.com/office/powerpoint/2010/main" val="3271512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TIPPS zur 5.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sehr früh einführen: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Anforderungen an Lebewesen (IKONS)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Versuchsprotokoll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Stoff- und Energie-Begriff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schrittweise 3 Betrachtungs-Ebenen („Welten“) mit Teilchenmodell (IKONS)</a:t>
            </a:r>
          </a:p>
        </p:txBody>
      </p:sp>
    </p:spTree>
    <p:extLst>
      <p:ext uri="{BB962C8B-B14F-4D97-AF65-F5344CB8AC3E}">
        <p14:creationId xmlns:p14="http://schemas.microsoft.com/office/powerpoint/2010/main" val="986542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TIPPS zur 5.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F0000"/>
                </a:solidFill>
              </a:rPr>
              <a:t>Reihenfolge ändern in Menschenkunde: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Information</a:t>
            </a:r>
            <a:r>
              <a:rPr lang="de-DE" sz="3600" dirty="0"/>
              <a:t> (Sinne) </a:t>
            </a:r>
            <a:r>
              <a:rPr lang="de-DE" sz="3600" u="sng" dirty="0"/>
              <a:t>nach hinten</a:t>
            </a:r>
            <a:r>
              <a:rPr lang="de-DE" sz="3600" dirty="0"/>
              <a:t>, da Reiz-Reaktions-Kette sehr abstrakt</a:t>
            </a:r>
          </a:p>
          <a:p>
            <a:endParaRPr lang="de-DE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208095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TIPPS zur 5.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F0000"/>
                </a:solidFill>
              </a:rPr>
              <a:t>Reihenfolge ändern in Menschenkunde: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Information</a:t>
            </a:r>
            <a:r>
              <a:rPr lang="de-DE" sz="3600" dirty="0"/>
              <a:t> (Sinne) </a:t>
            </a:r>
            <a:r>
              <a:rPr lang="de-DE" sz="3600" u="sng" dirty="0"/>
              <a:t>nach hinten</a:t>
            </a:r>
            <a:r>
              <a:rPr lang="de-DE" sz="3600" dirty="0"/>
              <a:t>, da </a:t>
            </a:r>
            <a:r>
              <a:rPr lang="de-DE" sz="3600"/>
              <a:t>Reiz-Reaktions-Kette sehr </a:t>
            </a:r>
            <a:r>
              <a:rPr lang="de-DE" sz="3600" dirty="0"/>
              <a:t>abstrakt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Zellatmung</a:t>
            </a:r>
            <a:r>
              <a:rPr lang="de-DE" sz="3600" dirty="0"/>
              <a:t> ans Ende von „</a:t>
            </a:r>
            <a:r>
              <a:rPr lang="de-DE" sz="3600" dirty="0" err="1"/>
              <a:t>Stoffwech-sel</a:t>
            </a:r>
            <a:r>
              <a:rPr lang="de-DE" sz="3600" dirty="0"/>
              <a:t>“, quasi als letzte Erklärung für die Stoff-Aufnahme und -Abgabe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277867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16" y="627410"/>
            <a:ext cx="7391400" cy="524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4456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41" y="593502"/>
            <a:ext cx="7407275" cy="521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501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7E7C995-DB72-466A-A4E4-2DF5F54E94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0859"/>
            <a:ext cx="9144000" cy="335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358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5C9DA60-C730-44BB-8D8D-B33776291C6F}"/>
              </a:ext>
            </a:extLst>
          </p:cNvPr>
          <p:cNvSpPr txBox="1"/>
          <p:nvPr/>
        </p:nvSpPr>
        <p:spPr>
          <a:xfrm>
            <a:off x="1151620" y="1772816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mit Erfahrungen aus dem vergangenen Schuljahr aus unterschiedlichen Schulen</a:t>
            </a:r>
          </a:p>
        </p:txBody>
      </p:sp>
    </p:spTree>
    <p:extLst>
      <p:ext uri="{BB962C8B-B14F-4D97-AF65-F5344CB8AC3E}">
        <p14:creationId xmlns:p14="http://schemas.microsoft.com/office/powerpoint/2010/main" val="2274364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Botanik</a:t>
            </a:r>
          </a:p>
          <a:p>
            <a:r>
              <a:rPr lang="de-DE" sz="3600" dirty="0"/>
              <a:t>geht gut gleich am Anfang: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Anschluss an die 5. Klasse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Samen und Früchte als Frischmaterial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Photosynthese früh =&gt; kann noch ein bis zwei Mal wiederholt werden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636380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Botanik</a:t>
            </a:r>
          </a:p>
          <a:p>
            <a:r>
              <a:rPr lang="de-DE" sz="3600" b="1" dirty="0">
                <a:solidFill>
                  <a:srgbClr val="FF0000"/>
                </a:solidFill>
              </a:rPr>
              <a:t>Achtung</a:t>
            </a:r>
            <a:r>
              <a:rPr lang="de-DE" sz="3600" dirty="0"/>
              <a:t>: Nicht verzetteln beim Praktikum mit Samen und Früchten und Modellbau!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10227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de-DE" b="1" dirty="0"/>
              <a:t>Anforderungen an Lebewesen </a:t>
            </a:r>
            <a:br>
              <a:rPr lang="de-DE" b="1" dirty="0"/>
            </a:br>
            <a:r>
              <a:rPr lang="de-DE" b="1" dirty="0"/>
              <a:t>als Roter Faden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877453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chemeClr val="bg1">
                    <a:lumMod val="75000"/>
                  </a:schemeClr>
                </a:solidFill>
              </a:rPr>
              <a:t>Botanik</a:t>
            </a:r>
          </a:p>
          <a:p>
            <a:r>
              <a:rPr lang="de-DE" sz="3600" dirty="0"/>
              <a:t>	</a:t>
            </a:r>
            <a:endParaRPr lang="de-DE" sz="2000" dirty="0"/>
          </a:p>
          <a:p>
            <a:r>
              <a:rPr lang="de-DE" sz="3600" b="1" dirty="0"/>
              <a:t>Wirbeltiere/Evolution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Gliederung nach 4 Anforderungen, nicht nach Wirbeltierklassen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471910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chemeClr val="bg1">
                    <a:lumMod val="75000"/>
                  </a:schemeClr>
                </a:solidFill>
              </a:rPr>
              <a:t>Botanik</a:t>
            </a:r>
          </a:p>
          <a:p>
            <a:r>
              <a:rPr lang="de-DE" sz="3600" dirty="0"/>
              <a:t>	</a:t>
            </a:r>
            <a:endParaRPr lang="de-DE" sz="2000" dirty="0"/>
          </a:p>
          <a:p>
            <a:r>
              <a:rPr lang="de-DE" sz="3600" b="1" dirty="0"/>
              <a:t>Wirbeltiere/Evolution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Gliederung nach 4 Anforderungen, nicht nach Wirbeltierklassen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600" dirty="0"/>
              <a:t>	geht gut bei Fortbewegung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600" dirty="0"/>
              <a:t>	ist sehr zeitintensiv beim Rest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45009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chemeClr val="bg1">
                    <a:lumMod val="75000"/>
                  </a:schemeClr>
                </a:solidFill>
              </a:rPr>
              <a:t>Botanik</a:t>
            </a:r>
          </a:p>
          <a:p>
            <a:r>
              <a:rPr lang="de-DE" sz="3600" dirty="0"/>
              <a:t>	</a:t>
            </a:r>
            <a:endParaRPr lang="de-DE" sz="2000" dirty="0"/>
          </a:p>
          <a:p>
            <a:r>
              <a:rPr lang="de-DE" sz="3600" b="1" dirty="0"/>
              <a:t>Wirbeltiere/Evolution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Gliederung nach 4 Anforderungen, nicht nach Wirbeltierklassen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600" dirty="0"/>
              <a:t>	jede Einzel- bzw. Doppelstunde </a:t>
            </a:r>
            <a:r>
              <a:rPr lang="de-DE" sz="3600" dirty="0" err="1"/>
              <a:t>funkti</a:t>
            </a:r>
            <a:r>
              <a:rPr lang="de-DE" sz="3600" dirty="0"/>
              <a:t>-	</a:t>
            </a:r>
            <a:r>
              <a:rPr lang="de-DE" sz="3600" dirty="0" err="1"/>
              <a:t>niert</a:t>
            </a:r>
            <a:r>
              <a:rPr lang="de-DE" sz="3600" dirty="0"/>
              <a:t> für sich genommen gut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991516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chemeClr val="bg1">
                    <a:lumMod val="75000"/>
                  </a:schemeClr>
                </a:solidFill>
              </a:rPr>
              <a:t>Botanik</a:t>
            </a:r>
          </a:p>
          <a:p>
            <a:r>
              <a:rPr lang="de-DE" sz="3600" dirty="0"/>
              <a:t>	</a:t>
            </a:r>
            <a:endParaRPr lang="de-DE" sz="2000" dirty="0"/>
          </a:p>
          <a:p>
            <a:r>
              <a:rPr lang="de-DE" sz="3600" b="1" dirty="0"/>
              <a:t>Wirbeltiere/Evolution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Gliederung nach 4 Anforderungen, nicht nach Wirbeltierklassen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600" dirty="0"/>
              <a:t>	jede Einzel- bzw. Doppelstunde </a:t>
            </a:r>
            <a:r>
              <a:rPr lang="de-DE" sz="3600" dirty="0" err="1"/>
              <a:t>funkti</a:t>
            </a:r>
            <a:r>
              <a:rPr lang="de-DE" sz="3600" dirty="0"/>
              <a:t>-	</a:t>
            </a:r>
            <a:r>
              <a:rPr lang="de-DE" sz="3600" dirty="0" err="1"/>
              <a:t>niert</a:t>
            </a:r>
            <a:r>
              <a:rPr lang="de-DE" sz="3600" dirty="0"/>
              <a:t> für </a:t>
            </a:r>
            <a:r>
              <a:rPr lang="de-DE" sz="3600"/>
              <a:t>sich genommen gut</a:t>
            </a:r>
            <a:endParaRPr lang="de-DE" sz="3600" dirty="0"/>
          </a:p>
          <a:p>
            <a:pPr marL="571500" indent="-571500">
              <a:buFont typeface="Symbol" panose="05050102010706020507" pitchFamily="18" charset="2"/>
              <a:buChar char="-"/>
            </a:pPr>
            <a:r>
              <a:rPr lang="de-DE" sz="3600" dirty="0"/>
              <a:t>	aber kein Roter Faden für die Schüler</a:t>
            </a:r>
          </a:p>
          <a:p>
            <a:pPr marL="571500" indent="-571500">
              <a:buFont typeface="Symbol" panose="05050102010706020507" pitchFamily="18" charset="2"/>
              <a:buChar char="-"/>
            </a:pPr>
            <a:endParaRPr lang="de-DE" sz="3600" dirty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404953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chemeClr val="bg1">
                    <a:lumMod val="75000"/>
                  </a:schemeClr>
                </a:solidFill>
              </a:rPr>
              <a:t>Botanik</a:t>
            </a:r>
          </a:p>
          <a:p>
            <a:r>
              <a:rPr lang="de-DE" sz="3600" dirty="0"/>
              <a:t>	</a:t>
            </a:r>
            <a:endParaRPr lang="de-DE" sz="2000" dirty="0"/>
          </a:p>
          <a:p>
            <a:r>
              <a:rPr lang="de-DE" sz="3600" b="1" dirty="0"/>
              <a:t>Wirbeltiere/Evolution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ggf. die 5 Klassen anfangs einführen; jedenfalls vorhandene Begriffe zulassen (Säugetier, Vogel, Fisch)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79020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chemeClr val="bg1">
                    <a:lumMod val="75000"/>
                  </a:schemeClr>
                </a:solidFill>
              </a:rPr>
              <a:t>Botanik</a:t>
            </a:r>
          </a:p>
          <a:p>
            <a:r>
              <a:rPr lang="de-DE" sz="3600" dirty="0"/>
              <a:t>	</a:t>
            </a:r>
            <a:endParaRPr lang="de-DE" sz="2000" dirty="0"/>
          </a:p>
          <a:p>
            <a:r>
              <a:rPr lang="de-DE" sz="3600" b="1" dirty="0"/>
              <a:t>Wirbeltiere/Evolution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Begriff „Angepasstheit“ und nicht „Anpassung“!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045655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6.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8947" y="1340768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chemeClr val="bg1">
                    <a:lumMod val="75000"/>
                  </a:schemeClr>
                </a:solidFill>
              </a:rPr>
              <a:t>Botanik</a:t>
            </a:r>
          </a:p>
          <a:p>
            <a:r>
              <a:rPr lang="de-DE" sz="3600" dirty="0">
                <a:solidFill>
                  <a:schemeClr val="bg1">
                    <a:lumMod val="75000"/>
                  </a:schemeClr>
                </a:solidFill>
              </a:rPr>
              <a:t>	</a:t>
            </a:r>
            <a:endParaRPr lang="de-DE" sz="20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de-DE" sz="3600" b="1" dirty="0">
                <a:solidFill>
                  <a:schemeClr val="bg1">
                    <a:lumMod val="75000"/>
                  </a:schemeClr>
                </a:solidFill>
              </a:rPr>
              <a:t>Wirbeltiere/Evolution</a:t>
            </a:r>
          </a:p>
          <a:p>
            <a:r>
              <a:rPr lang="de-DE" sz="3600" dirty="0"/>
              <a:t>	</a:t>
            </a:r>
            <a:endParaRPr lang="de-DE" sz="2000" dirty="0"/>
          </a:p>
          <a:p>
            <a:r>
              <a:rPr lang="de-DE" sz="3600" b="1" dirty="0"/>
              <a:t>Gewässer</a:t>
            </a:r>
            <a:endParaRPr lang="de-DE" sz="3600" dirty="0"/>
          </a:p>
          <a:p>
            <a:r>
              <a:rPr lang="de-DE" sz="3600" b="1" dirty="0"/>
              <a:t>	</a:t>
            </a:r>
            <a:r>
              <a:rPr lang="de-DE" sz="3600" dirty="0"/>
              <a:t>teilweise integriert in Wirbeltiere;</a:t>
            </a:r>
          </a:p>
          <a:p>
            <a:r>
              <a:rPr lang="de-DE" sz="3600" dirty="0"/>
              <a:t>	Freiland-Arbeit</a:t>
            </a:r>
          </a:p>
        </p:txBody>
      </p:sp>
    </p:spTree>
    <p:extLst>
      <p:ext uri="{BB962C8B-B14F-4D97-AF65-F5344CB8AC3E}">
        <p14:creationId xmlns:p14="http://schemas.microsoft.com/office/powerpoint/2010/main" val="424243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de-DE" b="1" dirty="0"/>
              <a:t>Änderungen im LehrplanPLUS (6) </a:t>
            </a:r>
            <a:br>
              <a:rPr lang="de-DE" b="1" dirty="0"/>
            </a:br>
            <a:r>
              <a:rPr lang="de-DE" b="1" dirty="0"/>
              <a:t>zum September 2018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83568" y="2327389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NEU: Hinweise auf digitale Nach-</a:t>
            </a:r>
            <a:r>
              <a:rPr lang="de-DE" sz="3600" dirty="0" err="1"/>
              <a:t>schlagewerke</a:t>
            </a:r>
            <a:r>
              <a:rPr lang="de-DE" sz="3600" dirty="0"/>
              <a:t> und Darstellungs-formen</a:t>
            </a:r>
          </a:p>
          <a:p>
            <a:endParaRPr lang="de-DE" sz="20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Verzicht auf Atome und Moleküle</a:t>
            </a:r>
          </a:p>
          <a:p>
            <a:endParaRPr lang="de-DE" sz="20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Verzicht auf gemeinsames Projekt mit Informatik</a:t>
            </a:r>
          </a:p>
        </p:txBody>
      </p:sp>
    </p:spTree>
    <p:extLst>
      <p:ext uri="{BB962C8B-B14F-4D97-AF65-F5344CB8AC3E}">
        <p14:creationId xmlns:p14="http://schemas.microsoft.com/office/powerpoint/2010/main" val="3990175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B0ADEB"/>
          </a:solidFill>
        </p:spPr>
        <p:txBody>
          <a:bodyPr/>
          <a:lstStyle/>
          <a:p>
            <a:r>
              <a:rPr lang="de-DE" b="1" dirty="0"/>
              <a:t>Wirbeltiere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059832" y="1682224"/>
            <a:ext cx="525658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	</a:t>
            </a:r>
          </a:p>
          <a:p>
            <a:pPr>
              <a:spcAft>
                <a:spcPts val="1800"/>
              </a:spcAft>
            </a:pPr>
            <a:r>
              <a:rPr lang="de-DE" sz="3200" b="1" dirty="0"/>
              <a:t>Grundprinzip: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sz="3200" dirty="0"/>
              <a:t>beobachten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sz="3200" dirty="0"/>
              <a:t>beschreiben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sz="3200" dirty="0"/>
              <a:t>erklären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sz="3200" dirty="0"/>
              <a:t>vergleichen</a:t>
            </a:r>
          </a:p>
        </p:txBody>
      </p:sp>
    </p:spTree>
    <p:extLst>
      <p:ext uri="{BB962C8B-B14F-4D97-AF65-F5344CB8AC3E}">
        <p14:creationId xmlns:p14="http://schemas.microsoft.com/office/powerpoint/2010/main" val="11197479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21905" y="1844824"/>
            <a:ext cx="75608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Das ISB empfiehlt:</a:t>
            </a:r>
          </a:p>
          <a:p>
            <a:endParaRPr lang="de-DE" sz="2000" dirty="0"/>
          </a:p>
          <a:p>
            <a:r>
              <a:rPr lang="de-DE" sz="3200" b="1" dirty="0"/>
              <a:t>Referenz-Arten</a:t>
            </a:r>
            <a:r>
              <a:rPr lang="de-DE" sz="3200" dirty="0"/>
              <a:t> für jede Wirbeltier-Klasse, um wesentliche Klassen-Charakteristika kennenzulernen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9204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de-DE" b="1" dirty="0"/>
              <a:t>Anforderungen an Lebewesen </a:t>
            </a:r>
            <a:br>
              <a:rPr lang="de-DE" b="1" dirty="0"/>
            </a:br>
            <a:r>
              <a:rPr lang="de-DE" b="1" dirty="0"/>
              <a:t>als Roter Faden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2132856"/>
            <a:ext cx="828092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dirty="0"/>
              <a:t>taucht immer wieder auf:</a:t>
            </a:r>
          </a:p>
          <a:p>
            <a:r>
              <a:rPr lang="de-DE" sz="3200" dirty="0"/>
              <a:t>5. Klasse: 		Biologie allgemein</a:t>
            </a:r>
          </a:p>
          <a:p>
            <a:r>
              <a:rPr lang="de-DE" sz="3200" dirty="0"/>
              <a:t>5. Klasse: 		Mensch</a:t>
            </a:r>
          </a:p>
          <a:p>
            <a:r>
              <a:rPr lang="de-DE" sz="3200" dirty="0"/>
              <a:t>5./6. Klasse: 	Blütenpflanzen</a:t>
            </a:r>
          </a:p>
          <a:p>
            <a:r>
              <a:rPr lang="de-DE" sz="3200" dirty="0"/>
              <a:t>6. Klasse: 		Wirbeltiere</a:t>
            </a:r>
          </a:p>
          <a:p>
            <a:r>
              <a:rPr lang="de-DE" sz="3200" dirty="0"/>
              <a:t>Mittelstufe: 	Gliedertiere</a:t>
            </a:r>
          </a:p>
        </p:txBody>
      </p:sp>
    </p:spTree>
    <p:extLst>
      <p:ext uri="{BB962C8B-B14F-4D97-AF65-F5344CB8AC3E}">
        <p14:creationId xmlns:p14="http://schemas.microsoft.com/office/powerpoint/2010/main" val="1945427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21905" y="1844824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Das ISB empfiehlt:</a:t>
            </a:r>
          </a:p>
          <a:p>
            <a:endParaRPr lang="de-DE" sz="2000" dirty="0"/>
          </a:p>
          <a:p>
            <a:r>
              <a:rPr lang="de-DE" sz="3200" b="1" dirty="0"/>
              <a:t>Referenz-Arten</a:t>
            </a:r>
            <a:r>
              <a:rPr lang="de-DE" sz="3200" dirty="0"/>
              <a:t> für jede Wirbeltier-Klasse, um wesentliche Klassen-Charakteristika kennenzulernen</a:t>
            </a:r>
          </a:p>
          <a:p>
            <a:endParaRPr lang="de-DE" sz="2000" dirty="0"/>
          </a:p>
          <a:p>
            <a:r>
              <a:rPr lang="de-DE" sz="3200" b="1" i="1" dirty="0"/>
              <a:t>Kompetenz-Erwartungen: </a:t>
            </a:r>
          </a:p>
          <a:p>
            <a:r>
              <a:rPr lang="de-DE" sz="3200" i="1" dirty="0"/>
              <a:t>„Die </a:t>
            </a:r>
            <a:r>
              <a:rPr lang="de-DE" sz="3200" i="1" dirty="0" err="1"/>
              <a:t>Sch</a:t>
            </a:r>
            <a:r>
              <a:rPr lang="de-DE" sz="3200" i="1" dirty="0"/>
              <a:t>. vergleichen </a:t>
            </a:r>
            <a:r>
              <a:rPr lang="de-DE" sz="3200" i="1" u="sng" dirty="0"/>
              <a:t>Vertreter aus unter-schiedlichen Wirbeltierklassen </a:t>
            </a:r>
            <a:r>
              <a:rPr lang="de-DE" sz="3200" i="1" dirty="0"/>
              <a:t>hinsichtlich ihrer speziellen </a:t>
            </a:r>
            <a:r>
              <a:rPr lang="de-DE" sz="3200" i="1" dirty="0" err="1"/>
              <a:t>Angepasstheit</a:t>
            </a:r>
            <a:r>
              <a:rPr lang="de-DE" sz="3200" i="1" dirty="0"/>
              <a:t> …“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119580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21905" y="1844824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Das ISB empfiehlt:</a:t>
            </a:r>
          </a:p>
          <a:p>
            <a:endParaRPr lang="de-DE" sz="2000" dirty="0"/>
          </a:p>
          <a:p>
            <a:r>
              <a:rPr lang="de-DE" sz="3200" b="1" dirty="0"/>
              <a:t>Referenz-Arten</a:t>
            </a:r>
            <a:r>
              <a:rPr lang="de-DE" sz="3200" dirty="0"/>
              <a:t> für jede Wirbeltier-Klasse, um wesentliche Klassen-Charakteristika kennenzulernen</a:t>
            </a:r>
          </a:p>
          <a:p>
            <a:endParaRPr lang="de-DE" sz="2000" dirty="0"/>
          </a:p>
          <a:p>
            <a:r>
              <a:rPr lang="de-DE" sz="3200" b="1" i="1" dirty="0"/>
              <a:t>Kompetenz-Erwartungen: </a:t>
            </a:r>
          </a:p>
          <a:p>
            <a:r>
              <a:rPr lang="de-DE" sz="3200" i="1" dirty="0"/>
              <a:t>„Die </a:t>
            </a:r>
            <a:r>
              <a:rPr lang="de-DE" sz="3200" i="1" dirty="0" err="1"/>
              <a:t>Sch</a:t>
            </a:r>
            <a:r>
              <a:rPr lang="de-DE" sz="3200" i="1" dirty="0"/>
              <a:t>. </a:t>
            </a:r>
            <a:r>
              <a:rPr lang="de-DE" sz="3200" b="1" i="1" dirty="0">
                <a:solidFill>
                  <a:srgbClr val="0000FF"/>
                </a:solidFill>
              </a:rPr>
              <a:t>vergleichen</a:t>
            </a:r>
            <a:r>
              <a:rPr lang="de-DE" sz="3200" i="1" dirty="0">
                <a:solidFill>
                  <a:srgbClr val="0000FF"/>
                </a:solidFill>
              </a:rPr>
              <a:t> </a:t>
            </a:r>
            <a:r>
              <a:rPr lang="de-DE" sz="3200" i="1" u="sng" dirty="0"/>
              <a:t>Vertreter aus unter-schiedlichen Wirbeltierklassen </a:t>
            </a:r>
            <a:r>
              <a:rPr lang="de-DE" sz="3200" i="1" dirty="0"/>
              <a:t>hinsichtlich ihrer speziellen </a:t>
            </a:r>
            <a:r>
              <a:rPr lang="de-DE" sz="3200" i="1" dirty="0" err="1"/>
              <a:t>Angepasstheit</a:t>
            </a:r>
            <a:r>
              <a:rPr lang="de-DE" sz="3200" i="1" dirty="0"/>
              <a:t> …“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6516988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21904" y="1844824"/>
            <a:ext cx="7882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Sicher nicht:</a:t>
            </a:r>
          </a:p>
          <a:p>
            <a:endParaRPr lang="de-DE" sz="3200" b="1" dirty="0">
              <a:solidFill>
                <a:srgbClr val="FF0000"/>
              </a:solidFill>
            </a:endParaRPr>
          </a:p>
          <a:p>
            <a:r>
              <a:rPr lang="de-DE" sz="3200" b="1" dirty="0">
                <a:solidFill>
                  <a:srgbClr val="FF0000"/>
                </a:solidFill>
              </a:rPr>
              <a:t>Den Wolf zerstückeln in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b="1" dirty="0">
                <a:solidFill>
                  <a:srgbClr val="FF0000"/>
                </a:solidFill>
              </a:rPr>
              <a:t>Laufbeine bei aktiver Bewegung,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b="1" dirty="0">
                <a:solidFill>
                  <a:srgbClr val="FF0000"/>
                </a:solidFill>
              </a:rPr>
              <a:t>Spürnase und Gehör bei Information,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b="1" dirty="0" err="1">
                <a:solidFill>
                  <a:srgbClr val="FF0000"/>
                </a:solidFill>
              </a:rPr>
              <a:t>Gebiss</a:t>
            </a:r>
            <a:r>
              <a:rPr lang="de-DE" sz="3200" b="1" dirty="0">
                <a:solidFill>
                  <a:srgbClr val="FF0000"/>
                </a:solidFill>
              </a:rPr>
              <a:t> und Rudeljagd bei Stoffwechsel.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616743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Die Einteilung ist nach wie vor der Lehrkraft überlassen!</a:t>
            </a:r>
          </a:p>
          <a:p>
            <a:endParaRPr lang="de-DE" sz="3200" dirty="0"/>
          </a:p>
          <a:p>
            <a:r>
              <a:rPr lang="de-DE" sz="3200" dirty="0"/>
              <a:t>Im Extrem: Gliederung nach den Wirbeltier-Klassen, aber stets mit klassenübergreifen-dem Vergleich.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7087526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Einführung:</a:t>
            </a:r>
          </a:p>
          <a:p>
            <a:endParaRPr lang="de-DE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Was ist ein </a:t>
            </a:r>
            <a:r>
              <a:rPr lang="de-DE" sz="3200" u="sng" dirty="0"/>
              <a:t>Wirbeltier</a:t>
            </a:r>
            <a:r>
              <a:rPr lang="de-DE" sz="3200" dirty="0"/>
              <a:t>? Abgrenzung z. B. von Muscheln, Würmern usw.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95774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Einführung:</a:t>
            </a:r>
          </a:p>
          <a:p>
            <a:endParaRPr lang="de-DE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Was ist ein </a:t>
            </a:r>
            <a:r>
              <a:rPr lang="de-DE" sz="3200" u="sng" dirty="0"/>
              <a:t>Wirbeltier</a:t>
            </a:r>
            <a:r>
              <a:rPr lang="de-DE" sz="3200" dirty="0"/>
              <a:t>? Abgrenzung z. B. von Muscheln, Würmern usw.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ggf. </a:t>
            </a:r>
            <a:r>
              <a:rPr lang="de-DE" sz="3200" u="sng" dirty="0"/>
              <a:t>5 Klassen </a:t>
            </a:r>
            <a:r>
              <a:rPr lang="de-DE" sz="3200" dirty="0"/>
              <a:t>der Wirbeltiere mit Fach-begriffen nach 1 Merkmal (z. B. Körper- Oberfläche)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540903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Formulierung z. B.:</a:t>
            </a:r>
          </a:p>
          <a:p>
            <a:endParaRPr lang="de-DE" sz="3200" dirty="0"/>
          </a:p>
          <a:p>
            <a:r>
              <a:rPr lang="de-DE" sz="3200" dirty="0">
                <a:highlight>
                  <a:srgbClr val="FFFF00"/>
                </a:highlight>
              </a:rPr>
              <a:t>„Ein Wirbeltier mit Haaren aus Hornstoff ist ein Säugetier.“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524169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Formulierung z. B.:</a:t>
            </a:r>
          </a:p>
          <a:p>
            <a:endParaRPr lang="de-DE" sz="3200" dirty="0"/>
          </a:p>
          <a:p>
            <a:r>
              <a:rPr lang="de-DE" sz="3200" dirty="0">
                <a:highlight>
                  <a:srgbClr val="FFFF00"/>
                </a:highlight>
              </a:rPr>
              <a:t>„Ein Wirbeltier mit Haaren aus Hornstoff ist ein Säugetier.“</a:t>
            </a:r>
          </a:p>
          <a:p>
            <a:endParaRPr lang="de-DE" sz="3200" dirty="0"/>
          </a:p>
          <a:p>
            <a:r>
              <a:rPr lang="de-DE" sz="3200" b="1" dirty="0">
                <a:solidFill>
                  <a:srgbClr val="FF0000"/>
                </a:solidFill>
              </a:rPr>
              <a:t>Nicht: „Säugetiere sind Wirbeltiere mit Haaren aus Hornstoff.“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9516552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Im weiteren Verlauf die angesprochenen Tierarten ihren jeweiligen Klassen zuordnen.</a:t>
            </a:r>
            <a:endParaRPr lang="de-DE" sz="3200" b="1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4473482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48929" y="1844824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Sicher gut, auch wenn es nicht im Lehrplan steht:</a:t>
            </a:r>
          </a:p>
          <a:p>
            <a:endParaRPr lang="de-DE" sz="3200" dirty="0"/>
          </a:p>
          <a:p>
            <a:r>
              <a:rPr lang="de-DE" sz="3200" u="sng" dirty="0"/>
              <a:t>Definition des Art-Begriffs:</a:t>
            </a:r>
          </a:p>
          <a:p>
            <a:r>
              <a:rPr lang="de-DE" sz="3200" dirty="0"/>
              <a:t>Tiere, die sehr ähnlich (aber nicht gleich) aussehen und fruchtbare Nachkommen erzeugen, gehören zur gleichen Art.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86514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de-DE" b="1" dirty="0"/>
              <a:t>Anforderungen an Lebewesen </a:t>
            </a:r>
            <a:br>
              <a:rPr lang="de-DE" b="1" dirty="0"/>
            </a:br>
            <a:r>
              <a:rPr lang="de-DE" b="1" dirty="0"/>
              <a:t>als Roter Faden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Wesentliche, ständig wiederkehrende Aspekte</a:t>
            </a:r>
          </a:p>
          <a:p>
            <a:r>
              <a:rPr lang="de-DE" sz="3200" dirty="0"/>
              <a:t>v</a:t>
            </a:r>
            <a:r>
              <a:rPr lang="de-DE" sz="3200"/>
              <a:t>isualisieren</a:t>
            </a:r>
            <a:r>
              <a:rPr lang="de-DE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047148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de-DE" sz="3600" dirty="0"/>
              <a:t>alternativ: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Einstieg mit der Referenz-Art (aber keine echte Monographie!)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Ausblick mit anderen Arten der gleichen Klasse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Vergleich mit Arten anderer Klassen (direkt im </a:t>
            </a:r>
            <a:r>
              <a:rPr lang="de-DE" sz="3600" dirty="0" err="1"/>
              <a:t>Anschluss</a:t>
            </a:r>
            <a:r>
              <a:rPr lang="de-DE" sz="3600" dirty="0"/>
              <a:t> oder am Ende)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3769687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an Land</a:t>
            </a:r>
          </a:p>
          <a:p>
            <a:endParaRPr lang="de-DE" sz="1200" dirty="0"/>
          </a:p>
          <a:p>
            <a:r>
              <a:rPr lang="de-DE" sz="3600" dirty="0"/>
              <a:t>Bekannte Tierarten wählen, Struktur-Funktions-Beziehungen herstellen  (An-</a:t>
            </a:r>
            <a:r>
              <a:rPr lang="de-DE" sz="3600" dirty="0" err="1"/>
              <a:t>gepasstheiten</a:t>
            </a:r>
            <a:r>
              <a:rPr lang="de-DE" sz="3600" dirty="0"/>
              <a:t>).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5206638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an Land</a:t>
            </a:r>
          </a:p>
          <a:p>
            <a:endParaRPr lang="de-DE" sz="1200" dirty="0"/>
          </a:p>
          <a:p>
            <a:r>
              <a:rPr lang="de-DE" sz="3600" dirty="0"/>
              <a:t>Bekannte Tierarten wählen, Struktur-Funktions-Beziehungen herstellen  (An-</a:t>
            </a:r>
            <a:r>
              <a:rPr lang="de-DE" sz="3600" dirty="0" err="1"/>
              <a:t>gepasstheiten</a:t>
            </a:r>
            <a:r>
              <a:rPr lang="de-DE" sz="3600" dirty="0"/>
              <a:t>).</a:t>
            </a:r>
          </a:p>
          <a:p>
            <a:endParaRPr lang="de-DE" sz="1200" dirty="0"/>
          </a:p>
          <a:p>
            <a:r>
              <a:rPr lang="de-DE" sz="3600" dirty="0"/>
              <a:t>z. B. Dauerlauf, Sprint, kriechen, springen …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876441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im Wasser</a:t>
            </a:r>
          </a:p>
          <a:p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71111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im Wasser</a:t>
            </a:r>
          </a:p>
          <a:p>
            <a:endParaRPr lang="de-DE" dirty="0"/>
          </a:p>
          <a:p>
            <a:r>
              <a:rPr lang="de-DE" sz="3600" dirty="0"/>
              <a:t>Eine Fischart als Referenzart.</a:t>
            </a:r>
          </a:p>
          <a:p>
            <a:r>
              <a:rPr lang="de-DE" sz="3600" dirty="0"/>
              <a:t>Problemorientierter Unterricht: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Wasserwiderstand (Experimente) und Strömungslinien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Antrieb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lenken und bremsen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5487447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im Wasser</a:t>
            </a:r>
          </a:p>
          <a:p>
            <a:endParaRPr lang="de-DE" sz="3600" dirty="0"/>
          </a:p>
          <a:p>
            <a:r>
              <a:rPr lang="de-DE" sz="3600" dirty="0"/>
              <a:t>Kurzer Vergleich mit bekannten </a:t>
            </a:r>
            <a:r>
              <a:rPr lang="de-DE" sz="3600" dirty="0" err="1"/>
              <a:t>Ver</a:t>
            </a:r>
            <a:r>
              <a:rPr lang="de-DE" sz="3600" dirty="0"/>
              <a:t>-tretern anderer Klassen wie Pinguin, Fischotter, Wal, Krokodil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4615655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 der Luft</a:t>
            </a:r>
          </a:p>
          <a:p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8325374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 der Luft</a:t>
            </a:r>
          </a:p>
          <a:p>
            <a:endParaRPr lang="de-DE" sz="3600" dirty="0"/>
          </a:p>
          <a:p>
            <a:r>
              <a:rPr lang="de-DE" sz="3600" dirty="0"/>
              <a:t>Eigenschaften der Luft: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Luft ist nicht Nichts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Luftwiderstand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Luftdruck</a:t>
            </a:r>
          </a:p>
          <a:p>
            <a:r>
              <a:rPr lang="de-DE" sz="3600" b="1" dirty="0">
                <a:solidFill>
                  <a:srgbClr val="008000"/>
                </a:solidFill>
              </a:rPr>
              <a:t>Schülerpraktikum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4964718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 der Luft</a:t>
            </a:r>
          </a:p>
          <a:p>
            <a:endParaRPr lang="de-DE" sz="3600" dirty="0"/>
          </a:p>
          <a:p>
            <a:r>
              <a:rPr lang="de-DE" sz="3600" dirty="0"/>
              <a:t>Eine Vogelart als Referenzart, z. B. Mäusebussard.</a:t>
            </a:r>
          </a:p>
          <a:p>
            <a:endParaRPr lang="de-DE" sz="2000" dirty="0"/>
          </a:p>
          <a:p>
            <a:r>
              <a:rPr lang="de-DE" sz="3600" dirty="0"/>
              <a:t>Flug beobachten &gt; beschreiben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771786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 der Luft</a:t>
            </a:r>
          </a:p>
          <a:p>
            <a:endParaRPr lang="de-DE" sz="3600" dirty="0"/>
          </a:p>
          <a:p>
            <a:r>
              <a:rPr lang="de-DE" sz="3600" dirty="0"/>
              <a:t>Eigenschaften der Vogelfeder: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leicht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reparierbar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undurchlässig für Luft und Wasser</a:t>
            </a:r>
          </a:p>
          <a:p>
            <a:r>
              <a:rPr lang="de-DE" sz="3600" b="1" dirty="0">
                <a:solidFill>
                  <a:srgbClr val="008000"/>
                </a:solidFill>
              </a:rPr>
              <a:t>Schülerpraktikum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64073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de-DE" b="1" dirty="0"/>
              <a:t>Anforderungen an Lebewesen </a:t>
            </a:r>
            <a:br>
              <a:rPr lang="de-DE" b="1" dirty="0"/>
            </a:br>
            <a:r>
              <a:rPr lang="de-DE" b="1" dirty="0"/>
              <a:t>als Roter Faden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  <a:p>
            <a:r>
              <a:rPr lang="de-DE" sz="3200" dirty="0"/>
              <a:t>Aktive Bewegung		Fortpflanzung …</a:t>
            </a:r>
          </a:p>
          <a:p>
            <a:endParaRPr lang="de-DE" sz="3200" dirty="0"/>
          </a:p>
          <a:p>
            <a:endParaRPr lang="de-DE" sz="3200" dirty="0"/>
          </a:p>
          <a:p>
            <a:endParaRPr lang="de-DE" sz="3200" dirty="0"/>
          </a:p>
          <a:p>
            <a:endParaRPr lang="de-DE" sz="1200" dirty="0"/>
          </a:p>
          <a:p>
            <a:r>
              <a:rPr lang="de-DE" sz="3200" dirty="0"/>
              <a:t>Information …			Stoffwechsel</a:t>
            </a:r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55648"/>
            <a:ext cx="1296144" cy="1317368"/>
          </a:xfrm>
          <a:prstGeom prst="rect">
            <a:avLst/>
          </a:prstGeom>
        </p:spPr>
      </p:pic>
      <p:pic>
        <p:nvPicPr>
          <p:cNvPr id="7" name="Grafi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55648"/>
            <a:ext cx="1728192" cy="1389376"/>
          </a:xfrm>
          <a:prstGeom prst="rect">
            <a:avLst/>
          </a:prstGeom>
        </p:spPr>
      </p:pic>
      <p:pic>
        <p:nvPicPr>
          <p:cNvPr id="8" name="Grafik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04" y="4509120"/>
            <a:ext cx="1944216" cy="1008112"/>
          </a:xfrm>
          <a:prstGeom prst="rect">
            <a:avLst/>
          </a:prstGeom>
        </p:spPr>
      </p:pic>
      <p:pic>
        <p:nvPicPr>
          <p:cNvPr id="9" name="Grafik 8" descr="C:\Users\Thomas\Desktop\Documents\Bio-Nickl.de\00 Neue Dokumente ab 1.1.2018\Ikon Stoffwechsel Feu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93096"/>
            <a:ext cx="1512168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96336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 der Luft</a:t>
            </a:r>
          </a:p>
          <a:p>
            <a:endParaRPr lang="de-DE" sz="3600" dirty="0"/>
          </a:p>
          <a:p>
            <a:r>
              <a:rPr lang="de-DE" sz="3600" dirty="0"/>
              <a:t>Warum fällt der Vogel nicht vom Himmel, obwohl er schwerer ist als Luft?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2954894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 der Luft</a:t>
            </a:r>
          </a:p>
          <a:p>
            <a:endParaRPr lang="de-DE" sz="3600" dirty="0"/>
          </a:p>
          <a:p>
            <a:r>
              <a:rPr lang="de-DE" sz="3600" dirty="0"/>
              <a:t>Warum fällt der Vogel nicht vom Himmel, obwohl er schwerer ist als Luft?</a:t>
            </a:r>
          </a:p>
          <a:p>
            <a:endParaRPr lang="de-DE" sz="2000" dirty="0"/>
          </a:p>
          <a:p>
            <a:r>
              <a:rPr lang="de-DE" sz="3600" dirty="0"/>
              <a:t>Kräfte am Flügel: Gewichts-Kraft gegen Auftriebs-Kraft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5013027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Aktive Bewegung</a:t>
            </a:r>
          </a:p>
          <a:p>
            <a:endParaRPr lang="de-DE" sz="3600" b="1" dirty="0"/>
          </a:p>
          <a:p>
            <a:r>
              <a:rPr lang="de-DE" sz="3600" dirty="0"/>
              <a:t>Zeitbedarf: </a:t>
            </a:r>
          </a:p>
          <a:p>
            <a:r>
              <a:rPr lang="de-DE" sz="3600" dirty="0"/>
              <a:t>Sollte 8 Stunden nicht übersteigen!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361516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Stoffwechsel</a:t>
            </a:r>
          </a:p>
          <a:p>
            <a:endParaRPr lang="de-DE" sz="3600" dirty="0"/>
          </a:p>
          <a:p>
            <a:r>
              <a:rPr lang="de-DE" sz="3600" dirty="0"/>
              <a:t>Sehr umfangreiches Kapitel!</a:t>
            </a:r>
          </a:p>
          <a:p>
            <a:r>
              <a:rPr lang="de-DE" sz="3600" dirty="0"/>
              <a:t>Hier eine plakative Gliederung zu schaffen, ist problematisch!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5732297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7" y="1628800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Stoffwechsel</a:t>
            </a:r>
          </a:p>
          <a:p>
            <a:endParaRPr lang="de-DE" sz="3600" dirty="0"/>
          </a:p>
          <a:p>
            <a:r>
              <a:rPr lang="de-DE" sz="3600" dirty="0"/>
              <a:t>Sehr umfangreiches Kapitel!</a:t>
            </a:r>
          </a:p>
          <a:p>
            <a:r>
              <a:rPr lang="de-DE" sz="3600" dirty="0"/>
              <a:t>Hier eine plakative Gliederung zu schaffen, ist problematisch!</a:t>
            </a:r>
          </a:p>
          <a:p>
            <a:endParaRPr lang="de-DE" dirty="0"/>
          </a:p>
          <a:p>
            <a:r>
              <a:rPr lang="de-DE" sz="3600" b="1" dirty="0"/>
              <a:t>Schwerpunkt</a:t>
            </a:r>
            <a:r>
              <a:rPr lang="de-DE" sz="3600" dirty="0"/>
              <a:t>: </a:t>
            </a:r>
          </a:p>
          <a:p>
            <a:r>
              <a:rPr lang="de-DE" sz="3600" dirty="0"/>
              <a:t>Beschaffung von Nahrung </a:t>
            </a:r>
          </a:p>
          <a:p>
            <a:r>
              <a:rPr lang="de-DE" sz="3600" dirty="0"/>
              <a:t>(und Atmung)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51841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Stoffwechsel</a:t>
            </a:r>
          </a:p>
          <a:p>
            <a:endParaRPr lang="de-DE" sz="3600" dirty="0"/>
          </a:p>
          <a:p>
            <a:r>
              <a:rPr lang="de-DE" sz="3600" dirty="0"/>
              <a:t>Vielleicht hier verstärkt über Referenz-Arten arbeiten und an ihnen die (vielen!) neuen Fachbegriffe erarbeiten.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0517268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Stoffwechsel</a:t>
            </a:r>
          </a:p>
          <a:p>
            <a:endParaRPr lang="de-DE" sz="3600" dirty="0"/>
          </a:p>
          <a:p>
            <a:r>
              <a:rPr lang="de-DE" sz="3600" dirty="0"/>
              <a:t>Vielleicht hier verstärkt über Referenz-Arten arbeiten und an ihnen die (vielen!) neuen Fachbegriffe erarbeiten.</a:t>
            </a:r>
          </a:p>
          <a:p>
            <a:endParaRPr lang="de-DE" sz="2000" dirty="0"/>
          </a:p>
          <a:p>
            <a:r>
              <a:rPr lang="de-DE" sz="3600" dirty="0"/>
              <a:t>Plus: übergeordnete Kapitel wie „Umgang mit Energiemangel“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3629633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Stoffwechsel</a:t>
            </a:r>
          </a:p>
          <a:p>
            <a:endParaRPr lang="de-DE" sz="3600" dirty="0"/>
          </a:p>
          <a:p>
            <a:r>
              <a:rPr lang="de-DE" sz="3600" dirty="0"/>
              <a:t>Am Ende bzw. mittendrin </a:t>
            </a:r>
            <a:r>
              <a:rPr lang="de-DE" sz="3600" u="sng" dirty="0"/>
              <a:t>Vergleiche</a:t>
            </a:r>
            <a:r>
              <a:rPr lang="de-DE" sz="3600" dirty="0"/>
              <a:t> anstellen.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614065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Stoffwechsel</a:t>
            </a:r>
          </a:p>
          <a:p>
            <a:endParaRPr lang="de-DE" sz="3600" dirty="0"/>
          </a:p>
          <a:p>
            <a:r>
              <a:rPr lang="de-DE" sz="3600" b="1" dirty="0">
                <a:solidFill>
                  <a:srgbClr val="FF0000"/>
                </a:solidFill>
              </a:rPr>
              <a:t>ABER: </a:t>
            </a:r>
          </a:p>
          <a:p>
            <a:r>
              <a:rPr lang="de-DE" sz="3600" b="1" dirty="0">
                <a:solidFill>
                  <a:srgbClr val="FF0000"/>
                </a:solidFill>
              </a:rPr>
              <a:t>Das alles ist sehr, sehr zeitaufwendig!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892058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Information</a:t>
            </a:r>
          </a:p>
          <a:p>
            <a:endParaRPr lang="de-DE" sz="3600" dirty="0"/>
          </a:p>
          <a:p>
            <a:pPr>
              <a:spcAft>
                <a:spcPts val="1800"/>
              </a:spcAft>
            </a:pPr>
            <a:r>
              <a:rPr lang="de-DE" sz="3600" dirty="0"/>
              <a:t>Sehe ich als eigenes Kapitel nicht effektiv. Besser integrieren in das Kapitel Stoff-wechsel, also Nahrungs-Beschaffung. </a:t>
            </a:r>
          </a:p>
          <a:p>
            <a:r>
              <a:rPr lang="de-DE" sz="3600" i="1" dirty="0"/>
              <a:t>(Der Schutz vor </a:t>
            </a:r>
            <a:r>
              <a:rPr lang="de-DE" sz="3600" i="1" dirty="0" err="1"/>
              <a:t>Fressfeinden</a:t>
            </a:r>
            <a:r>
              <a:rPr lang="de-DE" sz="3600" i="1" dirty="0"/>
              <a:t> scheint im </a:t>
            </a:r>
            <a:r>
              <a:rPr lang="de-DE" sz="3600" i="1" dirty="0" err="1"/>
              <a:t>LehrplanPLUS</a:t>
            </a:r>
            <a:r>
              <a:rPr lang="de-DE" sz="3600" i="1" dirty="0"/>
              <a:t> weggefallen zu sein).</a:t>
            </a:r>
            <a:endParaRPr lang="de-DE" sz="3600" b="1" i="1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53024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TIPPS zur 5. Klasse</a:t>
            </a:r>
          </a:p>
        </p:txBody>
      </p:sp>
    </p:spTree>
    <p:extLst>
      <p:ext uri="{BB962C8B-B14F-4D97-AF65-F5344CB8AC3E}">
        <p14:creationId xmlns:p14="http://schemas.microsoft.com/office/powerpoint/2010/main" val="9942591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Fortpflanzung, Wachstum und Individual-Entwicklung </a:t>
            </a:r>
          </a:p>
          <a:p>
            <a:endParaRPr lang="de-DE" sz="3600" dirty="0"/>
          </a:p>
          <a:p>
            <a:r>
              <a:rPr lang="de-DE" sz="3600" dirty="0"/>
              <a:t>Entweder als eigenes Kapitel mit wenigen Beispielen wie </a:t>
            </a:r>
            <a:r>
              <a:rPr lang="de-DE" sz="3600" u="sng" dirty="0"/>
              <a:t>Haushuhn</a:t>
            </a:r>
            <a:r>
              <a:rPr lang="de-DE" sz="3600" dirty="0"/>
              <a:t> und </a:t>
            </a:r>
            <a:r>
              <a:rPr lang="de-DE" sz="3600" u="sng" dirty="0"/>
              <a:t>Frosch</a:t>
            </a:r>
            <a:r>
              <a:rPr lang="de-DE" sz="3600" dirty="0"/>
              <a:t>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7684796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Fortpflanzung, Wachstum und Individual-Entwicklung </a:t>
            </a:r>
          </a:p>
          <a:p>
            <a:endParaRPr lang="de-DE" sz="3600" dirty="0"/>
          </a:p>
          <a:p>
            <a:r>
              <a:rPr lang="de-DE" sz="3600" dirty="0"/>
              <a:t>Entweder als eigenes Kapitel mit wenigen Beispielen wie </a:t>
            </a:r>
            <a:r>
              <a:rPr lang="de-DE" sz="3600" u="sng" dirty="0"/>
              <a:t>Haushuhn</a:t>
            </a:r>
            <a:r>
              <a:rPr lang="de-DE" sz="3600" dirty="0"/>
              <a:t> und </a:t>
            </a:r>
            <a:r>
              <a:rPr lang="de-DE" sz="3600" u="sng" dirty="0"/>
              <a:t>Frosch</a:t>
            </a:r>
            <a:r>
              <a:rPr lang="de-DE" sz="3600" dirty="0"/>
              <a:t>.</a:t>
            </a:r>
          </a:p>
          <a:p>
            <a:r>
              <a:rPr lang="de-DE" sz="3600" dirty="0"/>
              <a:t>Oder die letzten drei Anforderungen ganz zusammenfassen (Referenzarten, </a:t>
            </a:r>
            <a:r>
              <a:rPr lang="de-DE" sz="3600" dirty="0" err="1"/>
              <a:t>Ver</a:t>
            </a:r>
            <a:r>
              <a:rPr lang="de-DE" sz="3600" dirty="0"/>
              <a:t>-gleiche).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B0ADE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/>
              <a:t>Wirbeltiere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43457111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11821283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Grundidee 1</a:t>
            </a:r>
          </a:p>
          <a:p>
            <a:r>
              <a:rPr lang="de-DE" sz="3600" dirty="0"/>
              <a:t>Die Natürliche Systematik ist fern vom Schüler-Alltag.</a:t>
            </a:r>
          </a:p>
          <a:p>
            <a:endParaRPr lang="de-DE" sz="3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17297465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7991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Grundidee 1</a:t>
            </a:r>
          </a:p>
          <a:p>
            <a:r>
              <a:rPr lang="de-DE" sz="3600" dirty="0"/>
              <a:t>Die Natürliche Systematik ist fern vom Schüler-Alltag.</a:t>
            </a:r>
          </a:p>
          <a:p>
            <a:r>
              <a:rPr lang="de-DE" sz="3600" dirty="0"/>
              <a:t>=&gt;	Nicht nach der Systematik gliedern.</a:t>
            </a:r>
          </a:p>
          <a:p>
            <a:r>
              <a:rPr lang="de-DE" sz="3600" dirty="0"/>
              <a:t>=&gt;	In der Tierkunde nur „Klasse“.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14379215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Grundidee 1</a:t>
            </a:r>
          </a:p>
          <a:p>
            <a:r>
              <a:rPr lang="de-DE" sz="3600" dirty="0"/>
              <a:t>Die Natürliche Systematik ist fern vom Schüler-Alltag.</a:t>
            </a:r>
          </a:p>
          <a:p>
            <a:r>
              <a:rPr lang="de-DE" sz="3600" dirty="0"/>
              <a:t>=&gt;	Nicht nach der Systematik gliedern.</a:t>
            </a:r>
          </a:p>
          <a:p>
            <a:r>
              <a:rPr lang="de-DE" sz="3600" dirty="0"/>
              <a:t>=&gt;	In der Tierkunde nur „Klasse“.</a:t>
            </a:r>
          </a:p>
          <a:p>
            <a:endParaRPr lang="de-DE" dirty="0"/>
          </a:p>
          <a:p>
            <a:r>
              <a:rPr lang="de-DE" sz="3600" b="1" dirty="0">
                <a:solidFill>
                  <a:srgbClr val="FF0000"/>
                </a:solidFill>
              </a:rPr>
              <a:t>Gegenargument</a:t>
            </a:r>
            <a:r>
              <a:rPr lang="de-DE" sz="3600" dirty="0">
                <a:solidFill>
                  <a:srgbClr val="FF0000"/>
                </a:solidFill>
              </a:rPr>
              <a:t>: </a:t>
            </a:r>
          </a:p>
          <a:p>
            <a:r>
              <a:rPr lang="de-DE" sz="3600" dirty="0">
                <a:solidFill>
                  <a:srgbClr val="FF0000"/>
                </a:solidFill>
              </a:rPr>
              <a:t>Was schülerfern, aber wichtig ist, müsste intensiv geübt werden.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201598640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Grundidee 2</a:t>
            </a:r>
          </a:p>
          <a:p>
            <a:r>
              <a:rPr lang="de-DE" sz="3600" dirty="0"/>
              <a:t>Kognitiver Konflikt:</a:t>
            </a:r>
          </a:p>
          <a:p>
            <a:pPr>
              <a:spcAft>
                <a:spcPts val="1200"/>
              </a:spcAft>
            </a:pPr>
            <a:r>
              <a:rPr lang="de-DE" sz="3600" dirty="0"/>
              <a:t>Bisher konnten Körperstrukturen durch die </a:t>
            </a:r>
            <a:r>
              <a:rPr lang="de-DE" sz="3600" dirty="0" err="1"/>
              <a:t>Angepasstheit</a:t>
            </a:r>
            <a:r>
              <a:rPr lang="de-DE" sz="3600" dirty="0"/>
              <a:t> erklärt werden.</a:t>
            </a:r>
          </a:p>
          <a:p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330562027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Grundidee 2</a:t>
            </a:r>
          </a:p>
          <a:p>
            <a:r>
              <a:rPr lang="de-DE" sz="3600" dirty="0"/>
              <a:t>Kognitiver Konflikt:</a:t>
            </a:r>
          </a:p>
          <a:p>
            <a:pPr>
              <a:spcAft>
                <a:spcPts val="1200"/>
              </a:spcAft>
            </a:pPr>
            <a:r>
              <a:rPr lang="de-DE" sz="3600" dirty="0"/>
              <a:t>Bisher konnten Körperstrukturen durch die </a:t>
            </a:r>
            <a:r>
              <a:rPr lang="de-DE" sz="3600" dirty="0" err="1"/>
              <a:t>Angepasstheit</a:t>
            </a:r>
            <a:r>
              <a:rPr lang="de-DE" sz="3600" dirty="0"/>
              <a:t> erklärt werden.</a:t>
            </a:r>
          </a:p>
          <a:p>
            <a:r>
              <a:rPr lang="de-DE" sz="3600" b="1" dirty="0">
                <a:solidFill>
                  <a:srgbClr val="FF0000"/>
                </a:solidFill>
              </a:rPr>
              <a:t>Aber:</a:t>
            </a:r>
            <a:r>
              <a:rPr lang="de-DE" sz="3600" b="1" dirty="0"/>
              <a:t> </a:t>
            </a:r>
            <a:r>
              <a:rPr lang="de-DE" sz="3600" dirty="0"/>
              <a:t>Warum hat die Forelle Knochen-schuppen in schleimiger Haut, der Pinguin Federn, das Krokodil Hornschuppen, der Frosch eine feuchte, nackte Haut?</a:t>
            </a:r>
          </a:p>
          <a:p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332409825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Grundidee 2</a:t>
            </a:r>
          </a:p>
          <a:p>
            <a:pPr>
              <a:spcAft>
                <a:spcPts val="1200"/>
              </a:spcAft>
            </a:pPr>
            <a:r>
              <a:rPr lang="de-DE" sz="3600" dirty="0"/>
              <a:t>Nicht erklärbar </a:t>
            </a:r>
            <a:r>
              <a:rPr lang="de-DE" sz="3600"/>
              <a:t>über Angepasstheit</a:t>
            </a:r>
            <a:r>
              <a:rPr lang="de-DE" sz="3600" dirty="0"/>
              <a:t>!</a:t>
            </a:r>
          </a:p>
          <a:p>
            <a:pPr>
              <a:spcAft>
                <a:spcPts val="1200"/>
              </a:spcAft>
            </a:pPr>
            <a:r>
              <a:rPr lang="de-DE" sz="3600" dirty="0"/>
              <a:t>=&gt;	Es gibt auch andere Einflüsse und 	zwar die Verwandtschaft.</a:t>
            </a:r>
          </a:p>
          <a:p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15762696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Grundidee 2</a:t>
            </a:r>
          </a:p>
          <a:p>
            <a:pPr>
              <a:spcAft>
                <a:spcPts val="1200"/>
              </a:spcAft>
            </a:pPr>
            <a:r>
              <a:rPr lang="de-DE" sz="3600" dirty="0"/>
              <a:t>Nicht erklärbar über </a:t>
            </a:r>
            <a:r>
              <a:rPr lang="de-DE" sz="3600" dirty="0" err="1"/>
              <a:t>Angepasstheit</a:t>
            </a:r>
            <a:r>
              <a:rPr lang="de-DE" sz="3600" dirty="0"/>
              <a:t>.</a:t>
            </a:r>
          </a:p>
          <a:p>
            <a:pPr>
              <a:spcAft>
                <a:spcPts val="1200"/>
              </a:spcAft>
            </a:pPr>
            <a:r>
              <a:rPr lang="de-DE" sz="3600" dirty="0"/>
              <a:t>=&gt;	Es gibt auch andere Einflüsse und 	zwar die Verwandtschaft.</a:t>
            </a:r>
          </a:p>
          <a:p>
            <a:pPr>
              <a:spcAft>
                <a:spcPts val="1200"/>
              </a:spcAft>
            </a:pPr>
            <a:r>
              <a:rPr lang="de-DE" sz="3600" dirty="0">
                <a:solidFill>
                  <a:srgbClr val="FF0000"/>
                </a:solidFill>
              </a:rPr>
              <a:t>Gegenargument:</a:t>
            </a:r>
            <a:r>
              <a:rPr lang="de-DE" sz="3600" dirty="0"/>
              <a:t> </a:t>
            </a:r>
            <a:r>
              <a:rPr lang="de-DE" sz="3600" dirty="0">
                <a:solidFill>
                  <a:srgbClr val="FF0000"/>
                </a:solidFill>
              </a:rPr>
              <a:t>Damit wird die </a:t>
            </a:r>
            <a:r>
              <a:rPr lang="de-DE" sz="3600" dirty="0" err="1">
                <a:solidFill>
                  <a:srgbClr val="FF0000"/>
                </a:solidFill>
              </a:rPr>
              <a:t>Ver-wandtschaft</a:t>
            </a:r>
            <a:r>
              <a:rPr lang="de-DE" sz="3600" dirty="0">
                <a:solidFill>
                  <a:srgbClr val="FF0000"/>
                </a:solidFill>
              </a:rPr>
              <a:t> vage angesprochen, aber nicht klar verdeutlicht.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300165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TIPPS zur 5.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Viel Zeit einplanen: </a:t>
            </a:r>
          </a:p>
          <a:p>
            <a:pPr marL="1485900" lvl="2" indent="-571500">
              <a:buFont typeface="Symbol" panose="05050102010706020507" pitchFamily="18" charset="2"/>
              <a:buChar char="-"/>
            </a:pPr>
            <a:r>
              <a:rPr lang="de-DE" sz="3600" dirty="0"/>
              <a:t>Langsamkeit</a:t>
            </a:r>
          </a:p>
          <a:p>
            <a:pPr marL="1485900" lvl="2" indent="-571500">
              <a:buFont typeface="Symbol" panose="05050102010706020507" pitchFamily="18" charset="2"/>
              <a:buChar char="-"/>
            </a:pPr>
            <a:r>
              <a:rPr lang="de-DE" sz="3600" dirty="0"/>
              <a:t>Kompetenz-Training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4342546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i="1" dirty="0"/>
              <a:t>„vereinfachte Modellvorstellung der </a:t>
            </a:r>
            <a:r>
              <a:rPr lang="de-DE" sz="3600" i="1" dirty="0" err="1"/>
              <a:t>Evolutionsmechanis­men</a:t>
            </a:r>
            <a:r>
              <a:rPr lang="de-DE" sz="3600" i="1" dirty="0"/>
              <a:t>: mögliche Vorteile durch variierte Merkmale“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326745223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i="1" dirty="0"/>
              <a:t>„vereinfachte Modellvorstellung der </a:t>
            </a:r>
            <a:r>
              <a:rPr lang="de-DE" sz="3600" i="1" dirty="0" err="1"/>
              <a:t>Evolutionsmechanis­men</a:t>
            </a:r>
            <a:r>
              <a:rPr lang="de-DE" sz="3600" i="1" dirty="0"/>
              <a:t>: mögliche Vorteile durch variierte Merkmale“</a:t>
            </a:r>
          </a:p>
          <a:p>
            <a:endParaRPr lang="de-DE" sz="3600" i="1" dirty="0"/>
          </a:p>
          <a:p>
            <a:r>
              <a:rPr lang="de-DE" sz="3600" dirty="0"/>
              <a:t>Möglichst schon bei den Fallbeispielen durchexerzieren und am Ende nur noch das Prinzip zusammenfassen.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15429696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i="1" dirty="0"/>
              <a:t>„Nutztiere und Heimtiere: Züchtung, Merkmale und Verhal­ten, Bedeutung für den Menschen, verantwortliche und tiergerechte Haltung und Pflege“ 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168970309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 Unterrichtspläne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7276" y="1628800"/>
            <a:ext cx="80819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i="1" dirty="0"/>
              <a:t>„Nutztiere und Heimtiere: Züchtung, Merkmale und Verhal­ten, Bedeutung für den Menschen, verantwortliche und tiergerechte Haltung und Pflege“ </a:t>
            </a:r>
          </a:p>
          <a:p>
            <a:endParaRPr lang="de-DE" sz="3600" dirty="0"/>
          </a:p>
          <a:p>
            <a:r>
              <a:rPr lang="de-DE" sz="3600" dirty="0"/>
              <a:t>Zeitproblem!!!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CCFF6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Wirbeltiere: Verwandtschaft</a:t>
            </a:r>
          </a:p>
        </p:txBody>
      </p:sp>
    </p:spTree>
    <p:extLst>
      <p:ext uri="{BB962C8B-B14F-4D97-AF65-F5344CB8AC3E}">
        <p14:creationId xmlns:p14="http://schemas.microsoft.com/office/powerpoint/2010/main" val="312814276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27584" y="515719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Thomas Nickl, November 2019</a:t>
            </a:r>
          </a:p>
        </p:txBody>
      </p:sp>
    </p:spTree>
    <p:extLst>
      <p:ext uri="{BB962C8B-B14F-4D97-AF65-F5344CB8AC3E}">
        <p14:creationId xmlns:p14="http://schemas.microsoft.com/office/powerpoint/2010/main" val="1818131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TIPPS zur 5.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Viel Zeit einplanen: </a:t>
            </a:r>
          </a:p>
          <a:p>
            <a:pPr marL="1485900" lvl="2" indent="-571500">
              <a:buFont typeface="Symbol" panose="05050102010706020507" pitchFamily="18" charset="2"/>
              <a:buChar char="-"/>
            </a:pPr>
            <a:r>
              <a:rPr lang="de-DE" sz="3600" dirty="0"/>
              <a:t>Langsamkeit</a:t>
            </a:r>
          </a:p>
          <a:p>
            <a:pPr marL="1485900" lvl="2" indent="-571500">
              <a:buFont typeface="Symbol" panose="05050102010706020507" pitchFamily="18" charset="2"/>
              <a:buChar char="-"/>
            </a:pPr>
            <a:r>
              <a:rPr lang="de-DE" sz="3600" dirty="0"/>
              <a:t>Kompetenz-Training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Lernen lernen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49612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TIPPS zur 5. Klasse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556792"/>
            <a:ext cx="82089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Viel Zeit einplanen: </a:t>
            </a:r>
          </a:p>
          <a:p>
            <a:pPr marL="1485900" lvl="2" indent="-571500">
              <a:buFont typeface="Symbol" panose="05050102010706020507" pitchFamily="18" charset="2"/>
              <a:buChar char="-"/>
            </a:pPr>
            <a:r>
              <a:rPr lang="de-DE" sz="3600" dirty="0"/>
              <a:t>Langsamkeit</a:t>
            </a:r>
          </a:p>
          <a:p>
            <a:pPr marL="1485900" lvl="2" indent="-571500">
              <a:buFont typeface="Symbol" panose="05050102010706020507" pitchFamily="18" charset="2"/>
              <a:buChar char="-"/>
            </a:pPr>
            <a:r>
              <a:rPr lang="de-DE" sz="3600" dirty="0"/>
              <a:t>Kompetenz-Training</a:t>
            </a:r>
          </a:p>
          <a:p>
            <a:endParaRPr lang="de-DE" sz="1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Lernen lernen</a:t>
            </a:r>
          </a:p>
          <a:p>
            <a:pPr lvl="1"/>
            <a:r>
              <a:rPr lang="de-DE" sz="3600" dirty="0"/>
              <a:t>	z. B. wiederholen zuhause: laut und in 	ganzen Sätzen erklären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92634425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1656</Words>
  <Application>Microsoft Office PowerPoint</Application>
  <PresentationFormat>Bildschirmpräsentation (4:3)</PresentationFormat>
  <Paragraphs>417</Paragraphs>
  <Slides>74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74</vt:i4>
      </vt:variant>
    </vt:vector>
  </HeadingPairs>
  <TitlesOfParts>
    <vt:vector size="79" baseType="lpstr">
      <vt:lpstr>Arial</vt:lpstr>
      <vt:lpstr>Calibri</vt:lpstr>
      <vt:lpstr>Symbol</vt:lpstr>
      <vt:lpstr>Wingdings</vt:lpstr>
      <vt:lpstr>Larissa</vt:lpstr>
      <vt:lpstr>PowerPoint-Präsentation</vt:lpstr>
      <vt:lpstr>Anforderungen an Lebewesen  als Roter Faden</vt:lpstr>
      <vt:lpstr>Anforderungen an Lebewesen  als Roter Faden</vt:lpstr>
      <vt:lpstr>Anforderungen an Lebewesen  als Roter Faden</vt:lpstr>
      <vt:lpstr>Anforderungen an Lebewesen  als Roter Faden</vt:lpstr>
      <vt:lpstr>TIPPS zur 5. Klasse</vt:lpstr>
      <vt:lpstr>TIPPS zur 5. Klasse</vt:lpstr>
      <vt:lpstr>TIPPS zur 5. Klasse</vt:lpstr>
      <vt:lpstr>TIPPS zur 5. Klasse</vt:lpstr>
      <vt:lpstr>TIPPS zur 5. Klasse</vt:lpstr>
      <vt:lpstr>TIPPS zur 5. Klasse</vt:lpstr>
      <vt:lpstr>TIPPS zur 5. Klasse</vt:lpstr>
      <vt:lpstr>TIPPS zur 5. Klasse</vt:lpstr>
      <vt:lpstr>PowerPoint-Präsentation</vt:lpstr>
      <vt:lpstr>PowerPoint-Präsentation</vt:lpstr>
      <vt:lpstr>PowerPoint-Präsentation</vt:lpstr>
      <vt:lpstr>Übersicht 6. Klasse</vt:lpstr>
      <vt:lpstr>Übersicht 6. Klasse</vt:lpstr>
      <vt:lpstr>Übersicht 6. Klasse</vt:lpstr>
      <vt:lpstr>Übersicht 6. Klasse</vt:lpstr>
      <vt:lpstr>Übersicht 6. Klasse</vt:lpstr>
      <vt:lpstr>Übersicht 6. Klasse</vt:lpstr>
      <vt:lpstr>Übersicht 6. Klasse</vt:lpstr>
      <vt:lpstr>Übersicht 6. Klasse</vt:lpstr>
      <vt:lpstr>Übersicht 6. Klasse</vt:lpstr>
      <vt:lpstr>Übersicht 6. Klasse</vt:lpstr>
      <vt:lpstr>Änderungen im LehrplanPLUS (6)  zum September 2018</vt:lpstr>
      <vt:lpstr>Wirbeltiere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2 Unterrichtspläne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</dc:creator>
  <cp:lastModifiedBy>Thomas Nickl</cp:lastModifiedBy>
  <cp:revision>165</cp:revision>
  <dcterms:created xsi:type="dcterms:W3CDTF">2017-06-25T09:51:01Z</dcterms:created>
  <dcterms:modified xsi:type="dcterms:W3CDTF">2019-11-20T09:05:21Z</dcterms:modified>
</cp:coreProperties>
</file>