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48" r:id="rId3"/>
    <p:sldId id="409" r:id="rId4"/>
    <p:sldId id="390" r:id="rId5"/>
    <p:sldId id="391" r:id="rId6"/>
    <p:sldId id="392" r:id="rId7"/>
    <p:sldId id="394" r:id="rId8"/>
    <p:sldId id="299" r:id="rId9"/>
    <p:sldId id="396" r:id="rId10"/>
    <p:sldId id="352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400" r:id="rId25"/>
    <p:sldId id="431" r:id="rId26"/>
    <p:sldId id="401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5" r:id="rId35"/>
    <p:sldId id="404" r:id="rId36"/>
    <p:sldId id="405" r:id="rId37"/>
    <p:sldId id="326" r:id="rId38"/>
    <p:sldId id="406" r:id="rId39"/>
    <p:sldId id="327" r:id="rId40"/>
    <p:sldId id="328" r:id="rId41"/>
    <p:sldId id="407" r:id="rId42"/>
    <p:sldId id="329" r:id="rId43"/>
    <p:sldId id="408" r:id="rId44"/>
    <p:sldId id="332" r:id="rId45"/>
    <p:sldId id="426" r:id="rId46"/>
    <p:sldId id="427" r:id="rId47"/>
    <p:sldId id="428" r:id="rId48"/>
    <p:sldId id="432" r:id="rId49"/>
    <p:sldId id="433" r:id="rId50"/>
    <p:sldId id="333" r:id="rId51"/>
    <p:sldId id="334" r:id="rId52"/>
    <p:sldId id="414" r:id="rId53"/>
    <p:sldId id="429" r:id="rId54"/>
    <p:sldId id="415" r:id="rId55"/>
    <p:sldId id="430" r:id="rId56"/>
    <p:sldId id="335" r:id="rId57"/>
    <p:sldId id="412" r:id="rId58"/>
    <p:sldId id="413" r:id="rId59"/>
    <p:sldId id="410" r:id="rId60"/>
    <p:sldId id="411" r:id="rId61"/>
    <p:sldId id="33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16" r:id="rId70"/>
    <p:sldId id="337" r:id="rId71"/>
    <p:sldId id="338" r:id="rId72"/>
    <p:sldId id="339" r:id="rId73"/>
    <p:sldId id="434" r:id="rId74"/>
    <p:sldId id="437" r:id="rId75"/>
    <p:sldId id="435" r:id="rId76"/>
    <p:sldId id="438" r:id="rId77"/>
    <p:sldId id="442" r:id="rId78"/>
    <p:sldId id="439" r:id="rId79"/>
    <p:sldId id="440" r:id="rId80"/>
    <p:sldId id="441" r:id="rId81"/>
    <p:sldId id="444" r:id="rId82"/>
    <p:sldId id="445" r:id="rId83"/>
    <p:sldId id="446" r:id="rId84"/>
    <p:sldId id="448" r:id="rId85"/>
    <p:sldId id="425" r:id="rId8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99FF99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0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4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5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4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40AB-EA5A-49AE-886C-098943A8D588}" type="datetimeFigureOut">
              <a:rPr lang="de-DE" smtClean="0"/>
              <a:t>21.11.2019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0C30-587F-4F64-BB75-D6412E74B1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36625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Ökologie</a:t>
            </a:r>
          </a:p>
          <a:p>
            <a:pPr algn="ctr"/>
            <a:r>
              <a:rPr lang="de-DE" sz="7200" dirty="0"/>
              <a:t>im </a:t>
            </a:r>
            <a:r>
              <a:rPr lang="de-DE" sz="7200" dirty="0" err="1"/>
              <a:t>LehrplanPLUS</a:t>
            </a:r>
            <a:endParaRPr lang="de-DE" sz="7200" dirty="0"/>
          </a:p>
          <a:p>
            <a:pPr algn="ctr"/>
            <a:r>
              <a:rPr lang="de-DE" sz="7200" dirty="0"/>
              <a:t>der Unterstufe</a:t>
            </a:r>
          </a:p>
        </p:txBody>
      </p:sp>
    </p:spTree>
    <p:extLst>
      <p:ext uri="{BB962C8B-B14F-4D97-AF65-F5344CB8AC3E}">
        <p14:creationId xmlns:p14="http://schemas.microsoft.com/office/powerpoint/2010/main" val="382298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200" dirty="0"/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Die Schulbücher lassen einen hier gewaltig im Stich!</a:t>
            </a:r>
          </a:p>
        </p:txBody>
      </p:sp>
    </p:spTree>
    <p:extLst>
      <p:ext uri="{BB962C8B-B14F-4D97-AF65-F5344CB8AC3E}">
        <p14:creationId xmlns:p14="http://schemas.microsoft.com/office/powerpoint/2010/main" val="231702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1856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</a:t>
            </a:r>
            <a:r>
              <a:rPr lang="de-DE" sz="3200" dirty="0" err="1">
                <a:solidFill>
                  <a:srgbClr val="FF0000"/>
                </a:solidFill>
              </a:rPr>
              <a:t>überbordenen</a:t>
            </a:r>
            <a:r>
              <a:rPr lang="de-DE" sz="3200" dirty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2084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</a:t>
            </a:r>
            <a:r>
              <a:rPr lang="de-DE" sz="3200" dirty="0" err="1">
                <a:solidFill>
                  <a:srgbClr val="FF0000"/>
                </a:solidFill>
              </a:rPr>
              <a:t>überbordenen</a:t>
            </a:r>
            <a:r>
              <a:rPr lang="de-DE" sz="3200" dirty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großen Fahrten zu Biotopen!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4262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Gräser bestimmen lassen!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</a:t>
            </a:r>
            <a:r>
              <a:rPr lang="de-DE" sz="3200" dirty="0" err="1">
                <a:solidFill>
                  <a:srgbClr val="FF0000"/>
                </a:solidFill>
              </a:rPr>
              <a:t>überbordenen</a:t>
            </a:r>
            <a:r>
              <a:rPr lang="de-DE" sz="3200" dirty="0">
                <a:solidFill>
                  <a:srgbClr val="FF0000"/>
                </a:solidFill>
              </a:rPr>
              <a:t> Protokolle!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Keine großen Fahrten zu Biotopen!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Orientieren Sie sich auf keinen Fall </a:t>
            </a: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an den neuen Lehrbüchern!!!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5582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8000"/>
                </a:solidFill>
              </a:rPr>
              <a:t>Als Grünland (im weiteren Sinne) gelten auch Sportplatz oder Grünanlagen.</a:t>
            </a:r>
          </a:p>
          <a:p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717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Als Grünland (im weiteren Sinne) gelten auch Sportplatz oder Grünanlagen.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„Artenvielfalt im Grünland“ entspricht den Beispielen für Pflanzenfamilien.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879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Als Grünland (im weiteren Sinne) gelten auch Sportplatz oder Grünanlagen.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„Artenvielfalt im Grünland“ entspricht den Beispielen für Pflanzenfamilien.</a:t>
            </a:r>
          </a:p>
          <a:p>
            <a:pPr>
              <a:spcAft>
                <a:spcPts val="600"/>
              </a:spcAft>
            </a:pPr>
            <a:endParaRPr lang="de-DE" sz="2000" dirty="0">
              <a:solidFill>
                <a:srgbClr val="00800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Untersuchung nur weniger Ökofaktoren, diese aber im Vergleich.</a:t>
            </a:r>
          </a:p>
          <a:p>
            <a:pPr>
              <a:spcAft>
                <a:spcPts val="600"/>
              </a:spcAft>
            </a:pP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263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Zunächst die neuen </a:t>
            </a:r>
            <a:r>
              <a:rPr lang="de-DE" sz="3200" u="sng" dirty="0"/>
              <a:t>Fachbegriffe</a:t>
            </a:r>
            <a:r>
              <a:rPr lang="de-DE" sz="3200" dirty="0"/>
              <a:t> im Kontext: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Lebensraum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Umweltfaktoren</a:t>
            </a:r>
            <a:r>
              <a:rPr lang="de-DE" sz="3200" dirty="0">
                <a:solidFill>
                  <a:srgbClr val="008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056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Zunächst die neuen </a:t>
            </a:r>
            <a:r>
              <a:rPr lang="de-DE" sz="3200" u="sng" dirty="0"/>
              <a:t>Fachbegriffe</a:t>
            </a:r>
            <a:r>
              <a:rPr lang="de-DE" sz="3200" dirty="0"/>
              <a:t> im Kontext: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Lebensraum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Ökosystem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Umweltfaktoren</a:t>
            </a:r>
            <a:r>
              <a:rPr lang="de-DE" sz="3200" dirty="0">
                <a:solidFill>
                  <a:srgbClr val="008000"/>
                </a:solidFill>
              </a:rPr>
              <a:t>	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i="1" dirty="0"/>
              <a:t>vgl. Geographie, Lernbereich 4 „Ländliche Räume in Bayern und Deutschland“</a:t>
            </a:r>
            <a:endParaRPr lang="de-DE" sz="28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1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Dann möglichst einfache </a:t>
            </a:r>
            <a:r>
              <a:rPr lang="de-DE" sz="3200" u="sng" dirty="0"/>
              <a:t>Definition</a:t>
            </a:r>
            <a:r>
              <a:rPr lang="de-DE" sz="3200" dirty="0"/>
              <a:t> des Begriffs „Grünland“: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vom Menschen genutzt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von Gräsern beherrscht (natürlich auch von Kräutern = „Blumen“ besiedelt)</a:t>
            </a:r>
          </a:p>
        </p:txBody>
      </p:sp>
    </p:spTree>
    <p:extLst>
      <p:ext uri="{BB962C8B-B14F-4D97-AF65-F5344CB8AC3E}">
        <p14:creationId xmlns:p14="http://schemas.microsoft.com/office/powerpoint/2010/main" val="103974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Dann möglichst einfache </a:t>
            </a:r>
            <a:r>
              <a:rPr lang="de-DE" sz="3200" u="sng" dirty="0"/>
              <a:t>Gliederung</a:t>
            </a:r>
            <a:r>
              <a:rPr lang="de-DE" sz="3200" dirty="0"/>
              <a:t> des Grünlands: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Wiesen (werden gemäht)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Weiden (werden von Nutztieren beweidet)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naturnahes Grünland</a:t>
            </a:r>
          </a:p>
        </p:txBody>
      </p:sp>
    </p:spTree>
    <p:extLst>
      <p:ext uri="{BB962C8B-B14F-4D97-AF65-F5344CB8AC3E}">
        <p14:creationId xmlns:p14="http://schemas.microsoft.com/office/powerpoint/2010/main" val="2803935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Dann möglichst einfache </a:t>
            </a:r>
            <a:r>
              <a:rPr lang="de-DE" sz="3200" u="sng" dirty="0"/>
              <a:t>Gliederung</a:t>
            </a:r>
            <a:r>
              <a:rPr lang="de-DE" sz="3200" dirty="0"/>
              <a:t> des Grünlands:</a:t>
            </a:r>
          </a:p>
          <a:p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Wiesen (werden gemäht)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Weiden (werden von Nutztieren beweidet)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naturnahes Grünland</a:t>
            </a:r>
          </a:p>
          <a:p>
            <a:pPr>
              <a:spcBef>
                <a:spcPts val="600"/>
              </a:spcBef>
            </a:pPr>
            <a:r>
              <a:rPr lang="de-DE" sz="3200" dirty="0">
                <a:solidFill>
                  <a:srgbClr val="FF0000"/>
                </a:solidFill>
              </a:rPr>
              <a:t>	… und keine Unterscheidung </a:t>
            </a:r>
          </a:p>
          <a:p>
            <a:pPr>
              <a:spcBef>
                <a:spcPts val="600"/>
              </a:spcBef>
            </a:pPr>
            <a:r>
              <a:rPr lang="de-DE" sz="3200" dirty="0">
                <a:solidFill>
                  <a:srgbClr val="FF0000"/>
                </a:solidFill>
              </a:rPr>
              <a:t>	von Heu und Grummet!</a:t>
            </a:r>
          </a:p>
        </p:txBody>
      </p:sp>
    </p:spTree>
    <p:extLst>
      <p:ext uri="{BB962C8B-B14F-4D97-AF65-F5344CB8AC3E}">
        <p14:creationId xmlns:p14="http://schemas.microsoft.com/office/powerpoint/2010/main" val="403233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Weitere Gliederung </a:t>
            </a:r>
            <a:r>
              <a:rPr lang="de-DE" sz="3200" dirty="0"/>
              <a:t>des Grünlands: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intensiv bzw.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extensiv genutztes Grünland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einschließlich der Bewirtschaftungs-Methoden (Maschinen-Einsatz, Dünger)</a:t>
            </a:r>
          </a:p>
        </p:txBody>
      </p:sp>
    </p:spTree>
    <p:extLst>
      <p:ext uri="{BB962C8B-B14F-4D97-AF65-F5344CB8AC3E}">
        <p14:creationId xmlns:p14="http://schemas.microsoft.com/office/powerpoint/2010/main" val="229899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Intensive Nutzung</a:t>
            </a:r>
            <a:r>
              <a:rPr lang="de-DE" sz="3200" dirty="0"/>
              <a:t>: </a:t>
            </a:r>
          </a:p>
          <a:p>
            <a:r>
              <a:rPr lang="de-DE" sz="3200" dirty="0"/>
              <a:t>viel Dünger, oft gemäht (5-7 mal)</a:t>
            </a:r>
          </a:p>
          <a:p>
            <a:r>
              <a:rPr lang="de-DE" sz="3200" dirty="0"/>
              <a:t>=&gt; wenige Arten, </a:t>
            </a:r>
            <a:r>
              <a:rPr lang="de-DE" sz="3200" dirty="0" err="1"/>
              <a:t>Grundwasserverschmut-zung</a:t>
            </a:r>
            <a:r>
              <a:rPr lang="de-DE" sz="3200" dirty="0"/>
              <a:t>, keine Blüten als Insekten-Nahrung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48748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704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Intensive Nutzung</a:t>
            </a:r>
            <a:r>
              <a:rPr lang="de-DE" sz="3200" dirty="0"/>
              <a:t>: </a:t>
            </a:r>
          </a:p>
          <a:p>
            <a:r>
              <a:rPr lang="de-DE" sz="3200" dirty="0"/>
              <a:t>viel Dünger, oft gemäht (5-7 mal)</a:t>
            </a:r>
          </a:p>
          <a:p>
            <a:r>
              <a:rPr lang="de-DE" sz="3200" dirty="0"/>
              <a:t>=&gt; wenige Arten, </a:t>
            </a:r>
            <a:r>
              <a:rPr lang="de-DE" sz="3200" dirty="0" err="1"/>
              <a:t>Grundwasserverschmut-zung</a:t>
            </a:r>
            <a:r>
              <a:rPr lang="de-DE" sz="3200" dirty="0"/>
              <a:t>, keine Blüten als Insekten-Nahrung</a:t>
            </a:r>
          </a:p>
          <a:p>
            <a:endParaRPr lang="de-DE" sz="2000" dirty="0"/>
          </a:p>
          <a:p>
            <a:r>
              <a:rPr lang="de-DE" sz="3200" u="sng" dirty="0"/>
              <a:t>Extensive Nutzung</a:t>
            </a:r>
            <a:r>
              <a:rPr lang="de-DE" sz="3200" dirty="0"/>
              <a:t>:</a:t>
            </a:r>
          </a:p>
          <a:p>
            <a:r>
              <a:rPr lang="de-DE" sz="3200" dirty="0"/>
              <a:t>ohne Dünger, wenig Ertrag, sehr große Flächen (Almwirtschaft)</a:t>
            </a:r>
          </a:p>
          <a:p>
            <a:r>
              <a:rPr lang="de-DE" sz="3200" dirty="0"/>
              <a:t>=&gt; viele Arten, Blüten als Insekten-Nahrung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6285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r>
              <a:rPr lang="de-DE" sz="3200" u="sng" dirty="0"/>
              <a:t>Naturnahes Grünland</a:t>
            </a:r>
            <a:r>
              <a:rPr lang="de-DE" sz="3200" dirty="0"/>
              <a:t>:</a:t>
            </a:r>
          </a:p>
          <a:p>
            <a:r>
              <a:rPr lang="de-DE" sz="3200" dirty="0"/>
              <a:t>Lebensraum für Pflanzen und Tiere</a:t>
            </a:r>
          </a:p>
        </p:txBody>
      </p:sp>
    </p:spTree>
    <p:extLst>
      <p:ext uri="{BB962C8B-B14F-4D97-AF65-F5344CB8AC3E}">
        <p14:creationId xmlns:p14="http://schemas.microsoft.com/office/powerpoint/2010/main" val="3734741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87421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Welche Fläche?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Was erreicht das Schülerherz?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Pflanzen oder auch Tiere?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Was tut der Schüler konkret?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Zecken, Stechmücken, Pollenallergie?</a:t>
            </a:r>
          </a:p>
        </p:txBody>
      </p:sp>
    </p:spTree>
    <p:extLst>
      <p:ext uri="{BB962C8B-B14F-4D97-AF65-F5344CB8AC3E}">
        <p14:creationId xmlns:p14="http://schemas.microsoft.com/office/powerpoint/2010/main" val="230876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dirty="0"/>
              <a:t>Exkursion ist in </a:t>
            </a:r>
            <a:r>
              <a:rPr lang="de-DE" sz="3200" u="sng" dirty="0"/>
              <a:t>Geographie</a:t>
            </a:r>
            <a:r>
              <a:rPr lang="de-DE" sz="3200" dirty="0"/>
              <a:t> vorgeschrieben =&gt; ggf. fächerübergreifend veranstalten</a:t>
            </a:r>
          </a:p>
        </p:txBody>
      </p:sp>
    </p:spTree>
    <p:extLst>
      <p:ext uri="{BB962C8B-B14F-4D97-AF65-F5344CB8AC3E}">
        <p14:creationId xmlns:p14="http://schemas.microsoft.com/office/powerpoint/2010/main" val="414338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3887505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3200" dirty="0"/>
              <a:t>Exkursion ist in </a:t>
            </a:r>
            <a:r>
              <a:rPr lang="de-DE" sz="3200" u="sng" dirty="0"/>
              <a:t>Geographie</a:t>
            </a:r>
            <a:r>
              <a:rPr lang="de-DE" sz="3200" dirty="0"/>
              <a:t> vorgeschrieben =&gt; ggf. fächerübergreifend veranstalten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Handyfotos und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9927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>
              <a:spcAft>
                <a:spcPts val="600"/>
              </a:spcAft>
            </a:pPr>
            <a:r>
              <a:rPr lang="de-DE" sz="3200" dirty="0"/>
              <a:t>Exkursion ist in </a:t>
            </a:r>
            <a:r>
              <a:rPr lang="de-DE" sz="3200" u="sng" dirty="0"/>
              <a:t>Geographie</a:t>
            </a:r>
            <a:r>
              <a:rPr lang="de-DE" sz="3200" dirty="0"/>
              <a:t> vorgeschrieben =&gt; ggf. fächerübergreifend veranstalten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Handyfotos und Präsentation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Geo-Caching (Handy, GPS)</a:t>
            </a:r>
          </a:p>
        </p:txBody>
      </p:sp>
    </p:spTree>
    <p:extLst>
      <p:ext uri="{BB962C8B-B14F-4D97-AF65-F5344CB8AC3E}">
        <p14:creationId xmlns:p14="http://schemas.microsoft.com/office/powerpoint/2010/main" val="13343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 </a:t>
            </a:r>
            <a:r>
              <a:rPr lang="de-DE" sz="3200" dirty="0"/>
              <a:t>messen (Boden-feuchte, Lichtstärke, Temperatur, Nieder-schlag, Bodenbeschaffenheit, z. B. Kalk)</a:t>
            </a:r>
          </a:p>
        </p:txBody>
      </p:sp>
    </p:spTree>
    <p:extLst>
      <p:ext uri="{BB962C8B-B14F-4D97-AF65-F5344CB8AC3E}">
        <p14:creationId xmlns:p14="http://schemas.microsoft.com/office/powerpoint/2010/main" val="475268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 </a:t>
            </a:r>
            <a:r>
              <a:rPr lang="de-DE" sz="3200" dirty="0"/>
              <a:t>messen (Boden-feuchte, Lichtstärke, Temperatur, Nieder-schlag, Bodenbeschaffenheit, z. B. Kalk)</a:t>
            </a:r>
          </a:p>
          <a:p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nur 2 oder 3 davon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vergleichend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Bezug zu Lebensform bzw. Vitalität</a:t>
            </a:r>
          </a:p>
        </p:txBody>
      </p:sp>
    </p:spTree>
    <p:extLst>
      <p:ext uri="{BB962C8B-B14F-4D97-AF65-F5344CB8AC3E}">
        <p14:creationId xmlns:p14="http://schemas.microsoft.com/office/powerpoint/2010/main" val="3802849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</p:txBody>
      </p:sp>
    </p:spTree>
    <p:extLst>
      <p:ext uri="{BB962C8B-B14F-4D97-AF65-F5344CB8AC3E}">
        <p14:creationId xmlns:p14="http://schemas.microsoft.com/office/powerpoint/2010/main" val="340174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r>
              <a:rPr lang="de-DE" sz="3200" dirty="0"/>
              <a:t>ISB-Konzept: Jede Arbeitsgruppe widmet sich „ihrer“ Blumen-Art.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41231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r>
              <a:rPr lang="de-DE" sz="3200" dirty="0"/>
              <a:t>ISB-Konzept: Jede Arbeitsgruppe widmet sich „ihrer“ Blumen-Art.</a:t>
            </a:r>
          </a:p>
          <a:p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Phantasienamen geben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Häufigkeit pro m</a:t>
            </a:r>
            <a:r>
              <a:rPr lang="de-DE" sz="3200" b="1" baseline="30000" dirty="0">
                <a:solidFill>
                  <a:srgbClr val="00B050"/>
                </a:solidFill>
              </a:rPr>
              <a:t>2</a:t>
            </a:r>
            <a:r>
              <a:rPr lang="de-DE" sz="3200" b="1" dirty="0">
                <a:solidFill>
                  <a:srgbClr val="00B050"/>
                </a:solidFill>
              </a:rPr>
              <a:t> an zwei</a:t>
            </a:r>
            <a:r>
              <a:rPr lang="de-DE" sz="3200" b="1">
                <a:solidFill>
                  <a:srgbClr val="00B050"/>
                </a:solidFill>
              </a:rPr>
              <a:t>, drei Stand-orten </a:t>
            </a:r>
            <a:r>
              <a:rPr lang="de-DE" sz="3200" b="1" dirty="0">
                <a:solidFill>
                  <a:srgbClr val="00B050"/>
                </a:solidFill>
              </a:rPr>
              <a:t>zählen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daraus Eigenschaften ableiten</a:t>
            </a:r>
          </a:p>
        </p:txBody>
      </p:sp>
    </p:spTree>
    <p:extLst>
      <p:ext uri="{BB962C8B-B14F-4D97-AF65-F5344CB8AC3E}">
        <p14:creationId xmlns:p14="http://schemas.microsoft.com/office/powerpoint/2010/main" val="3803286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verschiedene blühende Pflanzen begründet ihren Pflanzenfamilien zuordnen</a:t>
            </a:r>
          </a:p>
        </p:txBody>
      </p:sp>
    </p:spTree>
    <p:extLst>
      <p:ext uri="{BB962C8B-B14F-4D97-AF65-F5344CB8AC3E}">
        <p14:creationId xmlns:p14="http://schemas.microsoft.com/office/powerpoint/2010/main" val="3930565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verschiedene blühende Pflanzen begründet ihren Pflanzenfamilien zuordnen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drei bis vier einfache Familien wie Rosen-Gewächse, Kreuzblüten-Gewächse, Lippenblüten-Gewächse …</a:t>
            </a:r>
          </a:p>
        </p:txBody>
      </p:sp>
    </p:spTree>
    <p:extLst>
      <p:ext uri="{BB962C8B-B14F-4D97-AF65-F5344CB8AC3E}">
        <p14:creationId xmlns:p14="http://schemas.microsoft.com/office/powerpoint/2010/main" val="1864489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Stockwerke in der Wiese entdecken und beschreiben bzw. fotografieren</a:t>
            </a:r>
          </a:p>
        </p:txBody>
      </p:sp>
    </p:spTree>
    <p:extLst>
      <p:ext uri="{BB962C8B-B14F-4D97-AF65-F5344CB8AC3E}">
        <p14:creationId xmlns:p14="http://schemas.microsoft.com/office/powerpoint/2010/main" val="44362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</a:t>
            </a:r>
            <a:r>
              <a:rPr lang="de-DE" sz="3200" dirty="0">
                <a:solidFill>
                  <a:srgbClr val="FF0000"/>
                </a:solidFill>
              </a:rPr>
              <a:t>Pflanzenarten</a:t>
            </a:r>
            <a:r>
              <a:rPr lang="de-DE" sz="3200" dirty="0"/>
              <a:t>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983470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Blüten aufgrund ihres Aussehens den Bestäubungsarten zuordnen</a:t>
            </a:r>
          </a:p>
        </p:txBody>
      </p:sp>
    </p:spTree>
    <p:extLst>
      <p:ext uri="{BB962C8B-B14F-4D97-AF65-F5344CB8AC3E}">
        <p14:creationId xmlns:p14="http://schemas.microsoft.com/office/powerpoint/2010/main" val="2861101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Blüten aufgrund ihres Aussehens den Bestäubungsarten zuordnen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FF0000"/>
                </a:solidFill>
              </a:rPr>
              <a:t>Achtung bei Allergikern!</a:t>
            </a:r>
          </a:p>
        </p:txBody>
      </p:sp>
    </p:spTree>
    <p:extLst>
      <p:ext uri="{BB962C8B-B14F-4D97-AF65-F5344CB8AC3E}">
        <p14:creationId xmlns:p14="http://schemas.microsoft.com/office/powerpoint/2010/main" val="1022918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zufällig beobachtete Tiere erfassen und ggf. in einfache Nahrungskette einfügen</a:t>
            </a:r>
          </a:p>
        </p:txBody>
      </p:sp>
    </p:spTree>
    <p:extLst>
      <p:ext uri="{BB962C8B-B14F-4D97-AF65-F5344CB8AC3E}">
        <p14:creationId xmlns:p14="http://schemas.microsoft.com/office/powerpoint/2010/main" val="1553608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dirty="0"/>
              <a:t>Hinweise: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Pflanzenbestimmungs-App in Verbindung mit einfachem Bestimmungsbuch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Zeitraum: Mai - Juni</a:t>
            </a:r>
          </a:p>
        </p:txBody>
      </p:sp>
    </p:spTree>
    <p:extLst>
      <p:ext uri="{BB962C8B-B14F-4D97-AF65-F5344CB8AC3E}">
        <p14:creationId xmlns:p14="http://schemas.microsoft.com/office/powerpoint/2010/main" val="1548634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dirty="0"/>
              <a:t>Hinweise: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Laminierte Ausdrucke ersetzen </a:t>
            </a:r>
            <a:r>
              <a:rPr lang="de-DE" sz="3200" dirty="0" err="1"/>
              <a:t>Beamer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altes Bettlaken ersetzt Arbeitstisch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Becherlupen </a:t>
            </a:r>
          </a:p>
        </p:txBody>
      </p:sp>
    </p:spTree>
    <p:extLst>
      <p:ext uri="{BB962C8B-B14F-4D97-AF65-F5344CB8AC3E}">
        <p14:creationId xmlns:p14="http://schemas.microsoft.com/office/powerpoint/2010/main" val="854371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</p:txBody>
      </p:sp>
    </p:spTree>
    <p:extLst>
      <p:ext uri="{BB962C8B-B14F-4D97-AF65-F5344CB8AC3E}">
        <p14:creationId xmlns:p14="http://schemas.microsoft.com/office/powerpoint/2010/main" val="3528655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Fundort in einer Lage-skizze eintragen</a:t>
            </a:r>
          </a:p>
        </p:txBody>
      </p:sp>
    </p:spTree>
    <p:extLst>
      <p:ext uri="{BB962C8B-B14F-4D97-AF65-F5344CB8AC3E}">
        <p14:creationId xmlns:p14="http://schemas.microsoft.com/office/powerpoint/2010/main" val="3231018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b="1" dirty="0"/>
              <a:t>Alternative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Arbeitsblatt mit Fotos von z. B. 8 blühen-den Arten und deren Namen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Fundort in einer Lage-skizze eintragen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Arbeitsauftrag: am Fundort Besonnung abschätzen und Bodentemperatur über großem Nagel messen</a:t>
            </a:r>
          </a:p>
        </p:txBody>
      </p:sp>
    </p:spTree>
    <p:extLst>
      <p:ext uri="{BB962C8B-B14F-4D97-AF65-F5344CB8AC3E}">
        <p14:creationId xmlns:p14="http://schemas.microsoft.com/office/powerpoint/2010/main" val="1570508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871533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  <a:p>
            <a:r>
              <a:rPr lang="de-DE" sz="3200" b="1" dirty="0"/>
              <a:t>Arbeitsaufträge: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wenige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(scheinbar) einfach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klar formuliert und strukturiert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anschließende Auswertung</a:t>
            </a:r>
          </a:p>
        </p:txBody>
      </p:sp>
    </p:spTree>
    <p:extLst>
      <p:ext uri="{BB962C8B-B14F-4D97-AF65-F5344CB8AC3E}">
        <p14:creationId xmlns:p14="http://schemas.microsoft.com/office/powerpoint/2010/main" val="260226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</a:t>
            </a:r>
            <a:r>
              <a:rPr lang="de-DE" sz="3200" dirty="0">
                <a:solidFill>
                  <a:srgbClr val="FF0000"/>
                </a:solidFill>
              </a:rPr>
              <a:t>Pflanzenarten</a:t>
            </a:r>
            <a:r>
              <a:rPr lang="de-DE" sz="3200" dirty="0"/>
              <a:t>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  <p:sp>
        <p:nvSpPr>
          <p:cNvPr id="4" name="Abgerundete rechteckige Legende 3"/>
          <p:cNvSpPr/>
          <p:nvPr/>
        </p:nvSpPr>
        <p:spPr>
          <a:xfrm>
            <a:off x="1763688" y="3181623"/>
            <a:ext cx="4464496" cy="2088232"/>
          </a:xfrm>
          <a:prstGeom prst="wedgeRoundRectCallout">
            <a:avLst>
              <a:gd name="adj1" fmla="val 43988"/>
              <a:gd name="adj2" fmla="val -78007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979712" y="3269307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„Arten“ nicht wörtlich nehmen, besser: </a:t>
            </a:r>
            <a:r>
              <a:rPr lang="de-DE" sz="2800" b="1" u="sng" dirty="0"/>
              <a:t>Formen-kenntnis</a:t>
            </a:r>
            <a:r>
              <a:rPr lang="de-DE" sz="2800" b="1" dirty="0"/>
              <a:t> bzw. Zuordnung zu einer </a:t>
            </a:r>
            <a:r>
              <a:rPr lang="de-DE" sz="2800" b="1" u="sng" dirty="0"/>
              <a:t>Pflanzenfamilie</a:t>
            </a:r>
            <a:r>
              <a:rPr lang="de-D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5092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993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15616" y="5949280"/>
            <a:ext cx="669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Der </a:t>
            </a:r>
            <a:r>
              <a:rPr lang="de-DE" sz="2800" dirty="0" err="1"/>
              <a:t>Abtsdorfer</a:t>
            </a:r>
            <a:r>
              <a:rPr lang="de-DE" sz="2800" dirty="0"/>
              <a:t> See</a:t>
            </a:r>
          </a:p>
        </p:txBody>
      </p:sp>
    </p:spTree>
    <p:extLst>
      <p:ext uri="{BB962C8B-B14F-4D97-AF65-F5344CB8AC3E}">
        <p14:creationId xmlns:p14="http://schemas.microsoft.com/office/powerpoint/2010/main" val="2625097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Bach, Fluss, Teich, See</a:t>
            </a:r>
          </a:p>
          <a:p>
            <a:endParaRPr lang="de-DE" sz="3200" dirty="0"/>
          </a:p>
          <a:p>
            <a:r>
              <a:rPr lang="de-DE" sz="3200" dirty="0"/>
              <a:t>Zecken, Mücken, Pollenallergie</a:t>
            </a:r>
          </a:p>
          <a:p>
            <a:endParaRPr lang="de-DE" sz="3200" dirty="0"/>
          </a:p>
          <a:p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sz="4000" b="1" dirty="0">
                <a:solidFill>
                  <a:srgbClr val="FF0000"/>
                </a:solidFill>
                <a:latin typeface="Calibri" panose="020F0502020204030204" pitchFamily="34" charset="0"/>
                <a:cs typeface="Courier New"/>
              </a:rPr>
              <a:t>	Sicherheit!</a:t>
            </a:r>
            <a:endParaRPr lang="de-DE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39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33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43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55121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</a:rPr>
              <a:t>flache Ufer: keine Gefahr</a:t>
            </a:r>
          </a:p>
        </p:txBody>
      </p:sp>
    </p:spTree>
    <p:extLst>
      <p:ext uri="{BB962C8B-B14F-4D97-AF65-F5344CB8AC3E}">
        <p14:creationId xmlns:p14="http://schemas.microsoft.com/office/powerpoint/2010/main" val="2893453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79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600400" cy="540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20072" y="119675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steile Ufer: große Gefahr</a:t>
            </a:r>
          </a:p>
        </p:txBody>
      </p:sp>
    </p:spTree>
    <p:extLst>
      <p:ext uri="{BB962C8B-B14F-4D97-AF65-F5344CB8AC3E}">
        <p14:creationId xmlns:p14="http://schemas.microsoft.com/office/powerpoint/2010/main" val="1116296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71102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</a:t>
            </a:r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nicht Boot</a:t>
            </a:r>
            <a:r>
              <a:rPr lang="de-DE" sz="3200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</p:txBody>
      </p:sp>
    </p:spTree>
    <p:extLst>
      <p:ext uri="{BB962C8B-B14F-4D97-AF65-F5344CB8AC3E}">
        <p14:creationId xmlns:p14="http://schemas.microsoft.com/office/powerpoint/2010/main" val="3282958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384376" cy="507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592288" cy="51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19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Fließgeschwindigkeit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404454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</a:t>
            </a:r>
            <a:r>
              <a:rPr lang="de-DE" sz="3200" b="1" dirty="0">
                <a:solidFill>
                  <a:srgbClr val="00B050"/>
                </a:solidFill>
              </a:rPr>
              <a:t>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38288424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Wassertemperatur (Ufer, Steg, nicht Boot)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Sichttiefe (</a:t>
            </a:r>
            <a:r>
              <a:rPr lang="de-DE" sz="3200" dirty="0" err="1">
                <a:latin typeface="Calibri" panose="020F0502020204030204" pitchFamily="34" charset="0"/>
              </a:rPr>
              <a:t>Secchi</a:t>
            </a:r>
            <a:r>
              <a:rPr lang="de-DE" sz="3200" dirty="0">
                <a:latin typeface="Calibri" panose="020F0502020204030204" pitchFamily="34" charset="0"/>
              </a:rPr>
              <a:t>-Scheibe vom Steg aus)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latin typeface="Calibri" panose="020F0502020204030204" pitchFamily="34" charset="0"/>
              </a:rPr>
              <a:t>Fließgeschwindigkeit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rgbClr val="FF0000"/>
                </a:solidFill>
                <a:latin typeface="Calibri" panose="020F0502020204030204" pitchFamily="34" charset="0"/>
              </a:rPr>
              <a:t>Sauerstoff-Gehalt (mit Elektrode): aufwendig, unzuverlässig =&gt; lieber nicht</a:t>
            </a:r>
          </a:p>
        </p:txBody>
      </p:sp>
    </p:spTree>
    <p:extLst>
      <p:ext uri="{BB962C8B-B14F-4D97-AF65-F5344CB8AC3E}">
        <p14:creationId xmlns:p14="http://schemas.microsoft.com/office/powerpoint/2010/main" val="22652818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Wirbeltiere (Zufalls-Beobachtung)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Wirbellose (Fluginsekten, Steine umdrehen)</a:t>
            </a:r>
          </a:p>
        </p:txBody>
      </p:sp>
    </p:spTree>
    <p:extLst>
      <p:ext uri="{BB962C8B-B14F-4D97-AF65-F5344CB8AC3E}">
        <p14:creationId xmlns:p14="http://schemas.microsoft.com/office/powerpoint/2010/main" val="1677427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08712" cy="4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59492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Seminarlehrer am </a:t>
            </a:r>
            <a:r>
              <a:rPr lang="de-DE" sz="2800" dirty="0" err="1"/>
              <a:t>Wimbach</a:t>
            </a:r>
            <a:r>
              <a:rPr lang="de-DE" sz="2800" dirty="0"/>
              <a:t> bei Berchtesgaden</a:t>
            </a:r>
          </a:p>
        </p:txBody>
      </p:sp>
    </p:spTree>
    <p:extLst>
      <p:ext uri="{BB962C8B-B14F-4D97-AF65-F5344CB8AC3E}">
        <p14:creationId xmlns:p14="http://schemas.microsoft.com/office/powerpoint/2010/main" val="3617867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10" y="1268760"/>
            <a:ext cx="6543550" cy="49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4247217"/>
            <a:ext cx="252028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Freilebende Larven von Steinfliegen oder Libellen</a:t>
            </a:r>
          </a:p>
        </p:txBody>
      </p:sp>
    </p:spTree>
    <p:extLst>
      <p:ext uri="{BB962C8B-B14F-4D97-AF65-F5344CB8AC3E}">
        <p14:creationId xmlns:p14="http://schemas.microsoft.com/office/powerpoint/2010/main" val="4281339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Larve einer Köcher-fliege im Köcher</a:t>
            </a:r>
          </a:p>
        </p:txBody>
      </p:sp>
    </p:spTree>
    <p:extLst>
      <p:ext uri="{BB962C8B-B14F-4D97-AF65-F5344CB8AC3E}">
        <p14:creationId xmlns:p14="http://schemas.microsoft.com/office/powerpoint/2010/main" val="3146916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62303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667415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436510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Larve einer Köcher-fliege im Köcher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28651" y="1772816"/>
            <a:ext cx="3263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Bachmuschel:</a:t>
            </a:r>
          </a:p>
          <a:p>
            <a:pPr algn="r"/>
            <a:r>
              <a:rPr lang="de-DE" sz="3200" dirty="0"/>
              <a:t>langsam fließend</a:t>
            </a:r>
          </a:p>
        </p:txBody>
      </p:sp>
    </p:spTree>
    <p:extLst>
      <p:ext uri="{BB962C8B-B14F-4D97-AF65-F5344CB8AC3E}">
        <p14:creationId xmlns:p14="http://schemas.microsoft.com/office/powerpoint/2010/main" val="4127078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</a:p>
        </p:txBody>
      </p:sp>
    </p:spTree>
    <p:extLst>
      <p:ext uri="{BB962C8B-B14F-4D97-AF65-F5344CB8AC3E}">
        <p14:creationId xmlns:p14="http://schemas.microsoft.com/office/powerpoint/2010/main" val="122189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</p:txBody>
      </p:sp>
    </p:spTree>
    <p:extLst>
      <p:ext uri="{BB962C8B-B14F-4D97-AF65-F5344CB8AC3E}">
        <p14:creationId xmlns:p14="http://schemas.microsoft.com/office/powerpoint/2010/main" val="3903568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772816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Wichtiger als die genaue Bestimmung sind </a:t>
            </a:r>
            <a:r>
              <a:rPr lang="de-DE" sz="3200" b="1" dirty="0"/>
              <a:t>Struktur-Funktions-Beziehungen</a:t>
            </a:r>
            <a:r>
              <a:rPr lang="de-DE" sz="3200" dirty="0"/>
              <a:t>, z. B.:</a:t>
            </a:r>
          </a:p>
          <a:p>
            <a:endParaRPr lang="de-DE" sz="2000" dirty="0"/>
          </a:p>
          <a:p>
            <a:r>
              <a:rPr lang="de-DE" sz="3200" dirty="0"/>
              <a:t>flacher Körper als </a:t>
            </a:r>
            <a:r>
              <a:rPr lang="de-DE" sz="3200" dirty="0" err="1"/>
              <a:t>Angepasstheit</a:t>
            </a:r>
            <a:r>
              <a:rPr lang="de-DE" sz="3200" dirty="0"/>
              <a:t> an starke Strömung</a:t>
            </a:r>
          </a:p>
          <a:p>
            <a:endParaRPr lang="de-DE" sz="3200" dirty="0"/>
          </a:p>
          <a:p>
            <a:r>
              <a:rPr lang="de-DE" sz="3200" dirty="0"/>
              <a:t>oder ein Vergleich zweier unterschiedlicher Gewässer.</a:t>
            </a:r>
          </a:p>
        </p:txBody>
      </p:sp>
    </p:spTree>
    <p:extLst>
      <p:ext uri="{BB962C8B-B14F-4D97-AF65-F5344CB8AC3E}">
        <p14:creationId xmlns:p14="http://schemas.microsoft.com/office/powerpoint/2010/main" val="1696464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biotische Ökofaktoren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Pflanzen am Ufer und im Uferbereich: Unterschiede im Bau von Land- und Wasserpflanzen (zerteilte Blätter bei starker Strömung, Schwimmblätter…)</a:t>
            </a:r>
          </a:p>
        </p:txBody>
      </p:sp>
    </p:spTree>
    <p:extLst>
      <p:ext uri="{BB962C8B-B14F-4D97-AF65-F5344CB8AC3E}">
        <p14:creationId xmlns:p14="http://schemas.microsoft.com/office/powerpoint/2010/main" val="157558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Lerninhalte zu den Kompetenzen:</a:t>
            </a:r>
          </a:p>
          <a:p>
            <a:endParaRPr lang="de-DE" sz="2000" u="sng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ausgewählte einheimische Pflanzenarten des Grünlands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Grundbegriffe zu einem Ökosystem: Lebensraum, Lebensgemeinschaft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rgbClr val="00B050"/>
                </a:solidFill>
              </a:rPr>
              <a:t>intensiv und extensiv bewirtschaftetes Grünland, Bewirtschaftungsmethoden </a:t>
            </a:r>
          </a:p>
        </p:txBody>
      </p:sp>
    </p:spTree>
    <p:extLst>
      <p:ext uri="{BB962C8B-B14F-4D97-AF65-F5344CB8AC3E}">
        <p14:creationId xmlns:p14="http://schemas.microsoft.com/office/powerpoint/2010/main" val="37240666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Freilandarbeit</a:t>
            </a:r>
          </a:p>
          <a:p>
            <a:endParaRPr lang="de-DE" sz="2000" b="1" dirty="0"/>
          </a:p>
          <a:p>
            <a:r>
              <a:rPr lang="de-DE" sz="3200" u="sng" dirty="0"/>
              <a:t>Aufarbeitung im Unterricht:</a:t>
            </a:r>
            <a:endParaRPr lang="de-DE" sz="3200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Präsentationen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Zusammenhänge herstellen (Standorte im Vergleich, Land und Wasser, Nahrungs-kette usw.)</a:t>
            </a:r>
          </a:p>
        </p:txBody>
      </p:sp>
    </p:spTree>
    <p:extLst>
      <p:ext uri="{BB962C8B-B14F-4D97-AF65-F5344CB8AC3E}">
        <p14:creationId xmlns:p14="http://schemas.microsoft.com/office/powerpoint/2010/main" val="1762414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3000" dirty="0"/>
              <a:t>„Die Sichttiefe ist dort besonders gering, wo viel Licht hinfällt, weil dort die Algen besser wachsen.“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„Je näher der Gegenstand am Ufer schwimmt, desto langsamer bewegt er sich.“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„Im warmen Wasser ist weniger Sauerstoff.“</a:t>
            </a:r>
          </a:p>
          <a:p>
            <a:pPr>
              <a:spcBef>
                <a:spcPts val="600"/>
              </a:spcBef>
            </a:pPr>
            <a:endParaRPr lang="de-DE" sz="1200" dirty="0"/>
          </a:p>
          <a:p>
            <a:pPr>
              <a:spcBef>
                <a:spcPts val="600"/>
              </a:spcBef>
            </a:pPr>
            <a:r>
              <a:rPr lang="de-DE" sz="3000" dirty="0"/>
              <a:t>„Der flutende Hahnenfuß hat stark zerfaserte Blätter, damit ihn die Strömung nicht mitreißt.“</a:t>
            </a:r>
          </a:p>
        </p:txBody>
      </p:sp>
    </p:spTree>
    <p:extLst>
      <p:ext uri="{BB962C8B-B14F-4D97-AF65-F5344CB8AC3E}">
        <p14:creationId xmlns:p14="http://schemas.microsoft.com/office/powerpoint/2010/main" val="4273868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ggf. Nutzung des Gewässers durch den Menschen (nicht im Lehrplan):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Mühle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Verkehrsweg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Bewässerung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Entwässerung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Freizeitnutzung …</a:t>
            </a:r>
          </a:p>
        </p:txBody>
      </p:sp>
    </p:spTree>
    <p:extLst>
      <p:ext uri="{BB962C8B-B14F-4D97-AF65-F5344CB8AC3E}">
        <p14:creationId xmlns:p14="http://schemas.microsoft.com/office/powerpoint/2010/main" val="38398127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FF"/>
                </a:solidFill>
              </a:rPr>
              <a:t>6. Klasse: Gewässer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highlight>
                  <a:srgbClr val="FFFF00"/>
                </a:highlight>
              </a:rPr>
              <a:t>Weniger ist mehr!</a:t>
            </a:r>
          </a:p>
          <a:p>
            <a:endParaRPr lang="de-DE" sz="3200" b="1" dirty="0"/>
          </a:p>
          <a:p>
            <a:r>
              <a:rPr lang="de-DE" sz="3200" b="1" dirty="0"/>
              <a:t>Arbeitsaufträge: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wenige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(scheinbar) einfach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klar formuliert und strukturiert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/>
              <a:t>anschließende Auswertung</a:t>
            </a:r>
          </a:p>
        </p:txBody>
      </p:sp>
    </p:spTree>
    <p:extLst>
      <p:ext uri="{BB962C8B-B14F-4D97-AF65-F5344CB8AC3E}">
        <p14:creationId xmlns:p14="http://schemas.microsoft.com/office/powerpoint/2010/main" val="14385275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980728"/>
            <a:ext cx="7200800" cy="36625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/>
              <a:t>Ökologie</a:t>
            </a:r>
          </a:p>
          <a:p>
            <a:pPr algn="ctr"/>
            <a:r>
              <a:rPr lang="de-DE" sz="7200" dirty="0"/>
              <a:t>im </a:t>
            </a:r>
            <a:r>
              <a:rPr lang="de-DE" sz="7200" dirty="0" err="1"/>
              <a:t>LehrplanPLUS</a:t>
            </a:r>
            <a:endParaRPr lang="de-DE" sz="7200" dirty="0"/>
          </a:p>
          <a:p>
            <a:pPr algn="ctr"/>
            <a:r>
              <a:rPr lang="de-DE" sz="7200" dirty="0"/>
              <a:t>der Mittelstufe</a:t>
            </a:r>
          </a:p>
        </p:txBody>
      </p:sp>
    </p:spTree>
    <p:extLst>
      <p:ext uri="{BB962C8B-B14F-4D97-AF65-F5344CB8AC3E}">
        <p14:creationId xmlns:p14="http://schemas.microsoft.com/office/powerpoint/2010/main" val="18649987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864605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278088" y="3674616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Sinnvoll:</a:t>
            </a:r>
          </a:p>
          <a:p>
            <a:r>
              <a:rPr lang="de-DE" sz="3200" dirty="0"/>
              <a:t>Wiederholung von Grundwissen</a:t>
            </a:r>
          </a:p>
          <a:p>
            <a:r>
              <a:rPr lang="de-DE" sz="3200" dirty="0"/>
              <a:t>(Lebensraum, -gemeinschaft, Ökosystem; </a:t>
            </a:r>
            <a:r>
              <a:rPr lang="de-DE" sz="3200" dirty="0" err="1"/>
              <a:t>Nahrungsbeziehun</a:t>
            </a:r>
            <a:r>
              <a:rPr lang="de-DE" sz="3200" dirty="0"/>
              <a:t>-gen; Formenkenntnis) </a:t>
            </a:r>
          </a:p>
        </p:txBody>
      </p:sp>
    </p:spTree>
    <p:extLst>
      <p:ext uri="{BB962C8B-B14F-4D97-AF65-F5344CB8AC3E}">
        <p14:creationId xmlns:p14="http://schemas.microsoft.com/office/powerpoint/2010/main" val="2174628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134072" y="3645024"/>
            <a:ext cx="5976664" cy="2880320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380928" y="3972977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Dabei dieses Grundwissen erweitern (Nahrungskette, Nahrungsnetz; Produzenten, Konsumenten, Destruenten …)</a:t>
            </a:r>
          </a:p>
        </p:txBody>
      </p:sp>
    </p:spTree>
    <p:extLst>
      <p:ext uri="{BB962C8B-B14F-4D97-AF65-F5344CB8AC3E}">
        <p14:creationId xmlns:p14="http://schemas.microsoft.com/office/powerpoint/2010/main" val="8785699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591780" y="2924944"/>
            <a:ext cx="5976664" cy="136815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854152" y="2980983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Sukzession:</a:t>
            </a:r>
          </a:p>
          <a:p>
            <a:r>
              <a:rPr lang="de-DE" sz="3200" dirty="0"/>
              <a:t>Es gibt </a:t>
            </a:r>
            <a:r>
              <a:rPr lang="de-DE" sz="3200" b="1" dirty="0">
                <a:solidFill>
                  <a:srgbClr val="FF0000"/>
                </a:solidFill>
              </a:rPr>
              <a:t>kein</a:t>
            </a:r>
            <a:r>
              <a:rPr lang="de-DE" sz="3200" dirty="0"/>
              <a:t> </a:t>
            </a:r>
            <a:r>
              <a:rPr lang="de-DE" sz="3200" dirty="0" err="1"/>
              <a:t>Klimaxstadium</a:t>
            </a:r>
            <a:r>
              <a:rPr lang="de-DE" sz="32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31156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57347" y="3089235"/>
            <a:ext cx="5976664" cy="172819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782144" y="3168501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„Artenkenntnis“ erweitern: </a:t>
            </a:r>
          </a:p>
          <a:p>
            <a:r>
              <a:rPr lang="de-DE" sz="3200" dirty="0"/>
              <a:t>nicht unbedingt echte Arten, besser „Formenkenntnis“</a:t>
            </a:r>
          </a:p>
        </p:txBody>
      </p:sp>
    </p:spTree>
    <p:extLst>
      <p:ext uri="{BB962C8B-B14F-4D97-AF65-F5344CB8AC3E}">
        <p14:creationId xmlns:p14="http://schemas.microsoft.com/office/powerpoint/2010/main" val="137277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Kompetenzerwartungen</a:t>
            </a:r>
            <a:r>
              <a:rPr lang="de-DE" sz="3200" dirty="0"/>
              <a:t>:</a:t>
            </a:r>
          </a:p>
          <a:p>
            <a:endParaRPr lang="de-DE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 charakterisieren mit Bestimmungsübungen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Gefühl für Notwendigkeit des Schutzes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Ökofaktoren im Grünland erkunden mit Protokoll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Bewirtschaftungsmethoden vergleichen	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527136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915816" y="3429000"/>
            <a:ext cx="5976664" cy="1275869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43477" y="3528325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besten mit Freiland-Arbeit im Umkreis der Schule.</a:t>
            </a:r>
          </a:p>
        </p:txBody>
      </p:sp>
    </p:spTree>
    <p:extLst>
      <p:ext uri="{BB962C8B-B14F-4D97-AF65-F5344CB8AC3E}">
        <p14:creationId xmlns:p14="http://schemas.microsoft.com/office/powerpoint/2010/main" val="18030340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891160" y="3823305"/>
            <a:ext cx="5976664" cy="2448272"/>
          </a:xfrm>
          <a:prstGeom prst="wedgeRectCallout">
            <a:avLst>
              <a:gd name="adj1" fmla="val -39108"/>
              <a:gd name="adj2" fmla="val -96624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3035176" y="3970223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Interessens-Konflikte zwischen Ökonomie, Ökologie, Sozialem:</a:t>
            </a:r>
          </a:p>
          <a:p>
            <a:r>
              <a:rPr lang="de-DE" sz="3200" dirty="0"/>
              <a:t>schülerzentriertes Auswerten von Quellen</a:t>
            </a:r>
          </a:p>
        </p:txBody>
      </p:sp>
    </p:spTree>
    <p:extLst>
      <p:ext uri="{BB962C8B-B14F-4D97-AF65-F5344CB8AC3E}">
        <p14:creationId xmlns:p14="http://schemas.microsoft.com/office/powerpoint/2010/main" val="1961750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4858"/>
              <a:gd name="adj2" fmla="val -7116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3970223"/>
            <a:ext cx="6312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 B.	CO</a:t>
            </a:r>
            <a:r>
              <a:rPr lang="de-DE" sz="3200" baseline="-25000" dirty="0"/>
              <a:t>2</a:t>
            </a:r>
            <a:r>
              <a:rPr lang="de-DE" sz="3200" dirty="0"/>
              <a:t>-Problematik</a:t>
            </a:r>
          </a:p>
          <a:p>
            <a:r>
              <a:rPr lang="de-DE" sz="3200" dirty="0"/>
              <a:t>	Eintrag von Schadstoffen</a:t>
            </a:r>
          </a:p>
          <a:p>
            <a:r>
              <a:rPr lang="de-DE" sz="3200" dirty="0"/>
              <a:t>	Flächenverbrauch</a:t>
            </a:r>
          </a:p>
          <a:p>
            <a:r>
              <a:rPr lang="de-DE" sz="3200" dirty="0"/>
              <a:t>	Neobiota</a:t>
            </a:r>
          </a:p>
          <a:p>
            <a:r>
              <a:rPr lang="de-DE" sz="3200" dirty="0"/>
              <a:t>	Recycling</a:t>
            </a:r>
          </a:p>
        </p:txBody>
      </p:sp>
    </p:spTree>
    <p:extLst>
      <p:ext uri="{BB962C8B-B14F-4D97-AF65-F5344CB8AC3E}">
        <p14:creationId xmlns:p14="http://schemas.microsoft.com/office/powerpoint/2010/main" val="25727137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Veränderung in der Zusammensetzung von Ökosystemen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bg1">
                    <a:lumMod val="65000"/>
                  </a:schemeClr>
                </a:solidFill>
              </a:rPr>
              <a:t>Eingriffe des Menschen (ortsnah)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nachhaltige Entwicklung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de-DE" sz="3200" dirty="0"/>
          </a:p>
        </p:txBody>
      </p:sp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32CF853D-CE86-493A-B9F9-1EA313839477}"/>
              </a:ext>
            </a:extLst>
          </p:cNvPr>
          <p:cNvSpPr/>
          <p:nvPr/>
        </p:nvSpPr>
        <p:spPr>
          <a:xfrm>
            <a:off x="2327755" y="3823304"/>
            <a:ext cx="5976664" cy="2760057"/>
          </a:xfrm>
          <a:prstGeom prst="wedgeRectCallout">
            <a:avLst>
              <a:gd name="adj1" fmla="val -36133"/>
              <a:gd name="adj2" fmla="val -72083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63AB89-C6F8-4C7B-AF65-E236814BFFE4}"/>
              </a:ext>
            </a:extLst>
          </p:cNvPr>
          <p:cNvSpPr txBox="1"/>
          <p:nvPr/>
        </p:nvSpPr>
        <p:spPr>
          <a:xfrm>
            <a:off x="2555776" y="4172280"/>
            <a:ext cx="53165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Ökologischer Fußabdruck:</a:t>
            </a:r>
          </a:p>
          <a:p>
            <a:r>
              <a:rPr lang="de-DE" sz="3200" dirty="0"/>
              <a:t>Internetseite, mehrere Durchläufe und anschließende Diskussion</a:t>
            </a:r>
          </a:p>
        </p:txBody>
      </p:sp>
    </p:spTree>
    <p:extLst>
      <p:ext uri="{BB962C8B-B14F-4D97-AF65-F5344CB8AC3E}">
        <p14:creationId xmlns:p14="http://schemas.microsoft.com/office/powerpoint/2010/main" val="24417095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8. Klasse: Ökosysteme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89B6539-0795-43D3-A02E-94C87AF66948}"/>
              </a:ext>
            </a:extLst>
          </p:cNvPr>
          <p:cNvSpPr txBox="1"/>
          <p:nvPr/>
        </p:nvSpPr>
        <p:spPr>
          <a:xfrm>
            <a:off x="791580" y="2060848"/>
            <a:ext cx="7560840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Orientieren Sie sich auch hier nicht an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31267478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44008" y="55172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Nickl,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54482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B050"/>
                </a:solidFill>
              </a:rPr>
              <a:t>5. Klasse: Grünland 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75608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Kompetenzerwartungen</a:t>
            </a:r>
            <a:r>
              <a:rPr lang="de-DE" sz="3200" dirty="0"/>
              <a:t>:</a:t>
            </a:r>
          </a:p>
          <a:p>
            <a:endParaRPr lang="de-DE" sz="20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Lebensgemeinschaft charakterisieren mit Bestimmungsübungen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Gefühl für Notwendigkeit des Schutzes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Ökofaktoren im Grünland erkunden mit Protokoll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Bewirtschaftungsmethoden vergleichen</a:t>
            </a:r>
          </a:p>
          <a:p>
            <a:pPr algn="ctr">
              <a:spcAft>
                <a:spcPts val="600"/>
              </a:spcAft>
            </a:pPr>
            <a:r>
              <a:rPr lang="de-DE" sz="3200" b="1" dirty="0">
                <a:solidFill>
                  <a:srgbClr val="00B050"/>
                </a:solidFill>
              </a:rPr>
              <a:t>Nicht übertreiben! Wenige einfache Unter-suchungen, einfaches Protokoll!</a:t>
            </a:r>
          </a:p>
        </p:txBody>
      </p:sp>
    </p:spTree>
    <p:extLst>
      <p:ext uri="{BB962C8B-B14F-4D97-AF65-F5344CB8AC3E}">
        <p14:creationId xmlns:p14="http://schemas.microsoft.com/office/powerpoint/2010/main" val="15374201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1924</Words>
  <Application>Microsoft Office PowerPoint</Application>
  <PresentationFormat>Bildschirmpräsentation (4:3)</PresentationFormat>
  <Paragraphs>439</Paragraphs>
  <Slides>85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85</vt:i4>
      </vt:variant>
    </vt:vector>
  </HeadingPairs>
  <TitlesOfParts>
    <vt:vector size="91" baseType="lpstr">
      <vt:lpstr>Arial</vt:lpstr>
      <vt:lpstr>Calibri</vt:lpstr>
      <vt:lpstr>Symbol</vt:lpstr>
      <vt:lpstr>Times New Roman</vt:lpstr>
      <vt:lpstr>Wingdings</vt:lpstr>
      <vt:lpstr>Larissa</vt:lpstr>
      <vt:lpstr>PowerPoint-Präsentation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5. Klasse: Grünland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6. Klasse: Gewässer </vt:lpstr>
      <vt:lpstr>PowerPoint-Präsentation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8. Klasse: Ökosysteme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 Nickl</cp:lastModifiedBy>
  <cp:revision>140</cp:revision>
  <dcterms:created xsi:type="dcterms:W3CDTF">2017-06-25T09:51:01Z</dcterms:created>
  <dcterms:modified xsi:type="dcterms:W3CDTF">2019-11-21T20:00:43Z</dcterms:modified>
</cp:coreProperties>
</file>