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3" r:id="rId6"/>
    <p:sldId id="264" r:id="rId7"/>
    <p:sldId id="265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0FF00"/>
    <a:srgbClr val="808080"/>
    <a:srgbClr val="FF00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23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070F2-CA02-4E37-B602-60E6B08D617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79794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340735-5575-48B2-9384-47021234631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9515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9FBFC8-6843-443D-B59B-ADFE16325C0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77220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8AA7D-AE8B-48F3-8B8B-AEDFDFBE78B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7533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F127E5-BD8A-431D-9D3B-D81C6448BB6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09914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34B4C-2C68-42A0-BC95-53102410EE0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40717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3E249-4348-49A1-A009-7159D622479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9457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3413E-585C-4E76-B2AC-5945878009F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03032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7EFA72-8D78-40AF-84C3-1E7A2BF4AAF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0274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86AD40-0085-49C2-9800-D51F83E96A9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63320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476A9E-F72F-49F5-8778-05B63647769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8902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 alt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DE" alt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8B76F76-3435-4D89-BF19-639E99D327C0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sz="8000"/>
              <a:t>Besonderheiten bei Eukaryoten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68313" y="2420938"/>
            <a:ext cx="3959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468313" y="260350"/>
            <a:ext cx="45354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4400">
                <a:solidFill>
                  <a:schemeClr val="tx2"/>
                </a:solidFill>
              </a:rPr>
              <a:t>Eukaryot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468313" y="1341438"/>
            <a:ext cx="1079500" cy="287337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547813" y="1341438"/>
            <a:ext cx="1008062" cy="2873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8439" name="Group 7"/>
          <p:cNvGrpSpPr>
            <a:grpSpLocks/>
          </p:cNvGrpSpPr>
          <p:nvPr/>
        </p:nvGrpSpPr>
        <p:grpSpPr bwMode="auto">
          <a:xfrm>
            <a:off x="2555875" y="1341438"/>
            <a:ext cx="6264275" cy="288925"/>
            <a:chOff x="1610" y="845"/>
            <a:chExt cx="3946" cy="182"/>
          </a:xfrm>
        </p:grpSpPr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1791" y="845"/>
              <a:ext cx="227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2018" y="845"/>
              <a:ext cx="590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4513" y="845"/>
              <a:ext cx="317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443" name="Rectangle 11"/>
            <p:cNvSpPr>
              <a:spLocks noChangeArrowheads="1"/>
            </p:cNvSpPr>
            <p:nvPr/>
          </p:nvSpPr>
          <p:spPr bwMode="auto">
            <a:xfrm>
              <a:off x="3560" y="845"/>
              <a:ext cx="590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444" name="Rectangle 12"/>
            <p:cNvSpPr>
              <a:spLocks noChangeArrowheads="1"/>
            </p:cNvSpPr>
            <p:nvPr/>
          </p:nvSpPr>
          <p:spPr bwMode="auto">
            <a:xfrm>
              <a:off x="2608" y="845"/>
              <a:ext cx="136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445" name="Rectangle 13"/>
            <p:cNvSpPr>
              <a:spLocks noChangeArrowheads="1"/>
            </p:cNvSpPr>
            <p:nvPr/>
          </p:nvSpPr>
          <p:spPr bwMode="auto">
            <a:xfrm>
              <a:off x="4830" y="845"/>
              <a:ext cx="726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446" name="Rectangle 14"/>
            <p:cNvSpPr>
              <a:spLocks noChangeArrowheads="1"/>
            </p:cNvSpPr>
            <p:nvPr/>
          </p:nvSpPr>
          <p:spPr bwMode="auto">
            <a:xfrm>
              <a:off x="4150" y="845"/>
              <a:ext cx="363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447" name="Rectangle 15"/>
            <p:cNvSpPr>
              <a:spLocks noChangeArrowheads="1"/>
            </p:cNvSpPr>
            <p:nvPr/>
          </p:nvSpPr>
          <p:spPr bwMode="auto">
            <a:xfrm>
              <a:off x="2744" y="845"/>
              <a:ext cx="816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448" name="Rectangle 16"/>
            <p:cNvSpPr>
              <a:spLocks noChangeArrowheads="1"/>
            </p:cNvSpPr>
            <p:nvPr/>
          </p:nvSpPr>
          <p:spPr bwMode="auto">
            <a:xfrm>
              <a:off x="1610" y="845"/>
              <a:ext cx="181" cy="182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8449" name="Group 17"/>
          <p:cNvGrpSpPr>
            <a:grpSpLocks/>
          </p:cNvGrpSpPr>
          <p:nvPr/>
        </p:nvGrpSpPr>
        <p:grpSpPr bwMode="auto">
          <a:xfrm>
            <a:off x="1619250" y="1557338"/>
            <a:ext cx="4032250" cy="1008062"/>
            <a:chOff x="1202" y="981"/>
            <a:chExt cx="2540" cy="635"/>
          </a:xfrm>
        </p:grpSpPr>
        <p:sp>
          <p:nvSpPr>
            <p:cNvPr id="18450" name="Oval 18"/>
            <p:cNvSpPr>
              <a:spLocks noChangeArrowheads="1"/>
            </p:cNvSpPr>
            <p:nvPr/>
          </p:nvSpPr>
          <p:spPr bwMode="auto">
            <a:xfrm>
              <a:off x="1202" y="981"/>
              <a:ext cx="635" cy="635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451" name="AutoShape 19"/>
            <p:cNvSpPr>
              <a:spLocks noChangeArrowheads="1"/>
            </p:cNvSpPr>
            <p:nvPr/>
          </p:nvSpPr>
          <p:spPr bwMode="auto">
            <a:xfrm>
              <a:off x="1746" y="1208"/>
              <a:ext cx="1996" cy="136"/>
            </a:xfrm>
            <a:prstGeom prst="rightArrow">
              <a:avLst>
                <a:gd name="adj1" fmla="val 50000"/>
                <a:gd name="adj2" fmla="val 366912"/>
              </a:avLst>
            </a:prstGeom>
            <a:solidFill>
              <a:srgbClr val="FFCC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395288" y="2636838"/>
            <a:ext cx="20161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de-DE" altLang="de-DE" sz="2800"/>
              <a:t>prä-m-RNA</a:t>
            </a:r>
          </a:p>
        </p:txBody>
      </p:sp>
      <p:grpSp>
        <p:nvGrpSpPr>
          <p:cNvPr id="18463" name="Group 31"/>
          <p:cNvGrpSpPr>
            <a:grpSpLocks/>
          </p:cNvGrpSpPr>
          <p:nvPr/>
        </p:nvGrpSpPr>
        <p:grpSpPr bwMode="auto">
          <a:xfrm>
            <a:off x="2555875" y="2779713"/>
            <a:ext cx="6264275" cy="288925"/>
            <a:chOff x="1610" y="1751"/>
            <a:chExt cx="3946" cy="182"/>
          </a:xfrm>
        </p:grpSpPr>
        <p:sp>
          <p:nvSpPr>
            <p:cNvPr id="18453" name="Rectangle 21"/>
            <p:cNvSpPr>
              <a:spLocks noChangeArrowheads="1"/>
            </p:cNvSpPr>
            <p:nvPr/>
          </p:nvSpPr>
          <p:spPr bwMode="auto">
            <a:xfrm>
              <a:off x="1791" y="1751"/>
              <a:ext cx="227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454" name="Rectangle 22"/>
            <p:cNvSpPr>
              <a:spLocks noChangeArrowheads="1"/>
            </p:cNvSpPr>
            <p:nvPr/>
          </p:nvSpPr>
          <p:spPr bwMode="auto">
            <a:xfrm>
              <a:off x="2018" y="1751"/>
              <a:ext cx="590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455" name="Rectangle 23"/>
            <p:cNvSpPr>
              <a:spLocks noChangeArrowheads="1"/>
            </p:cNvSpPr>
            <p:nvPr/>
          </p:nvSpPr>
          <p:spPr bwMode="auto">
            <a:xfrm>
              <a:off x="4513" y="1751"/>
              <a:ext cx="317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456" name="Rectangle 24"/>
            <p:cNvSpPr>
              <a:spLocks noChangeArrowheads="1"/>
            </p:cNvSpPr>
            <p:nvPr/>
          </p:nvSpPr>
          <p:spPr bwMode="auto">
            <a:xfrm>
              <a:off x="3560" y="1751"/>
              <a:ext cx="590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457" name="Rectangle 25"/>
            <p:cNvSpPr>
              <a:spLocks noChangeArrowheads="1"/>
            </p:cNvSpPr>
            <p:nvPr/>
          </p:nvSpPr>
          <p:spPr bwMode="auto">
            <a:xfrm>
              <a:off x="2608" y="1751"/>
              <a:ext cx="136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458" name="Rectangle 26"/>
            <p:cNvSpPr>
              <a:spLocks noChangeArrowheads="1"/>
            </p:cNvSpPr>
            <p:nvPr/>
          </p:nvSpPr>
          <p:spPr bwMode="auto">
            <a:xfrm>
              <a:off x="4830" y="1751"/>
              <a:ext cx="726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459" name="Rectangle 27"/>
            <p:cNvSpPr>
              <a:spLocks noChangeArrowheads="1"/>
            </p:cNvSpPr>
            <p:nvPr/>
          </p:nvSpPr>
          <p:spPr bwMode="auto">
            <a:xfrm>
              <a:off x="4150" y="1751"/>
              <a:ext cx="363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460" name="Rectangle 28"/>
            <p:cNvSpPr>
              <a:spLocks noChangeArrowheads="1"/>
            </p:cNvSpPr>
            <p:nvPr/>
          </p:nvSpPr>
          <p:spPr bwMode="auto">
            <a:xfrm>
              <a:off x="2744" y="1751"/>
              <a:ext cx="816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461" name="Rectangle 29"/>
            <p:cNvSpPr>
              <a:spLocks noChangeArrowheads="1"/>
            </p:cNvSpPr>
            <p:nvPr/>
          </p:nvSpPr>
          <p:spPr bwMode="auto">
            <a:xfrm>
              <a:off x="1610" y="1751"/>
              <a:ext cx="181" cy="182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8462" name="AutoShape 30"/>
          <p:cNvSpPr>
            <a:spLocks noChangeArrowheads="1"/>
          </p:cNvSpPr>
          <p:nvPr/>
        </p:nvSpPr>
        <p:spPr bwMode="auto">
          <a:xfrm>
            <a:off x="5219700" y="3284538"/>
            <a:ext cx="431800" cy="865187"/>
          </a:xfrm>
          <a:prstGeom prst="downArrow">
            <a:avLst>
              <a:gd name="adj1" fmla="val 50000"/>
              <a:gd name="adj2" fmla="val 50092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465" name="Rectangle 33"/>
          <p:cNvSpPr>
            <a:spLocks noChangeArrowheads="1"/>
          </p:cNvSpPr>
          <p:nvPr/>
        </p:nvSpPr>
        <p:spPr bwMode="auto">
          <a:xfrm>
            <a:off x="2843213" y="4292600"/>
            <a:ext cx="360362" cy="2873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467" name="Rectangle 35"/>
          <p:cNvSpPr>
            <a:spLocks noChangeArrowheads="1"/>
          </p:cNvSpPr>
          <p:nvPr/>
        </p:nvSpPr>
        <p:spPr bwMode="auto">
          <a:xfrm>
            <a:off x="7164388" y="4292600"/>
            <a:ext cx="503237" cy="2873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468" name="Rectangle 36"/>
          <p:cNvSpPr>
            <a:spLocks noChangeArrowheads="1"/>
          </p:cNvSpPr>
          <p:nvPr/>
        </p:nvSpPr>
        <p:spPr bwMode="auto">
          <a:xfrm>
            <a:off x="5651500" y="4292600"/>
            <a:ext cx="936625" cy="2873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469" name="Rectangle 37"/>
          <p:cNvSpPr>
            <a:spLocks noChangeArrowheads="1"/>
          </p:cNvSpPr>
          <p:nvPr/>
        </p:nvSpPr>
        <p:spPr bwMode="auto">
          <a:xfrm>
            <a:off x="4140200" y="4292600"/>
            <a:ext cx="215900" cy="2873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468313" y="2420938"/>
            <a:ext cx="3959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468313" y="260350"/>
            <a:ext cx="45354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4400">
                <a:solidFill>
                  <a:schemeClr val="tx2"/>
                </a:solidFill>
              </a:rPr>
              <a:t>Eukaryot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468313" y="1341438"/>
            <a:ext cx="1079500" cy="287337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547813" y="1341438"/>
            <a:ext cx="1008062" cy="2873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9463" name="Group 7"/>
          <p:cNvGrpSpPr>
            <a:grpSpLocks/>
          </p:cNvGrpSpPr>
          <p:nvPr/>
        </p:nvGrpSpPr>
        <p:grpSpPr bwMode="auto">
          <a:xfrm>
            <a:off x="2555875" y="1341438"/>
            <a:ext cx="6264275" cy="288925"/>
            <a:chOff x="1610" y="845"/>
            <a:chExt cx="3946" cy="182"/>
          </a:xfrm>
        </p:grpSpPr>
        <p:sp>
          <p:nvSpPr>
            <p:cNvPr id="19464" name="Rectangle 8"/>
            <p:cNvSpPr>
              <a:spLocks noChangeArrowheads="1"/>
            </p:cNvSpPr>
            <p:nvPr/>
          </p:nvSpPr>
          <p:spPr bwMode="auto">
            <a:xfrm>
              <a:off x="1791" y="845"/>
              <a:ext cx="227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465" name="Rectangle 9"/>
            <p:cNvSpPr>
              <a:spLocks noChangeArrowheads="1"/>
            </p:cNvSpPr>
            <p:nvPr/>
          </p:nvSpPr>
          <p:spPr bwMode="auto">
            <a:xfrm>
              <a:off x="2018" y="845"/>
              <a:ext cx="590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466" name="Rectangle 10"/>
            <p:cNvSpPr>
              <a:spLocks noChangeArrowheads="1"/>
            </p:cNvSpPr>
            <p:nvPr/>
          </p:nvSpPr>
          <p:spPr bwMode="auto">
            <a:xfrm>
              <a:off x="4513" y="845"/>
              <a:ext cx="317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467" name="Rectangle 11"/>
            <p:cNvSpPr>
              <a:spLocks noChangeArrowheads="1"/>
            </p:cNvSpPr>
            <p:nvPr/>
          </p:nvSpPr>
          <p:spPr bwMode="auto">
            <a:xfrm>
              <a:off x="3560" y="845"/>
              <a:ext cx="590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468" name="Rectangle 12"/>
            <p:cNvSpPr>
              <a:spLocks noChangeArrowheads="1"/>
            </p:cNvSpPr>
            <p:nvPr/>
          </p:nvSpPr>
          <p:spPr bwMode="auto">
            <a:xfrm>
              <a:off x="2608" y="845"/>
              <a:ext cx="136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469" name="Rectangle 13"/>
            <p:cNvSpPr>
              <a:spLocks noChangeArrowheads="1"/>
            </p:cNvSpPr>
            <p:nvPr/>
          </p:nvSpPr>
          <p:spPr bwMode="auto">
            <a:xfrm>
              <a:off x="4830" y="845"/>
              <a:ext cx="726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470" name="Rectangle 14"/>
            <p:cNvSpPr>
              <a:spLocks noChangeArrowheads="1"/>
            </p:cNvSpPr>
            <p:nvPr/>
          </p:nvSpPr>
          <p:spPr bwMode="auto">
            <a:xfrm>
              <a:off x="4150" y="845"/>
              <a:ext cx="363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471" name="Rectangle 15"/>
            <p:cNvSpPr>
              <a:spLocks noChangeArrowheads="1"/>
            </p:cNvSpPr>
            <p:nvPr/>
          </p:nvSpPr>
          <p:spPr bwMode="auto">
            <a:xfrm>
              <a:off x="2744" y="845"/>
              <a:ext cx="816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472" name="Rectangle 16"/>
            <p:cNvSpPr>
              <a:spLocks noChangeArrowheads="1"/>
            </p:cNvSpPr>
            <p:nvPr/>
          </p:nvSpPr>
          <p:spPr bwMode="auto">
            <a:xfrm>
              <a:off x="1610" y="845"/>
              <a:ext cx="181" cy="182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9473" name="Group 17"/>
          <p:cNvGrpSpPr>
            <a:grpSpLocks/>
          </p:cNvGrpSpPr>
          <p:nvPr/>
        </p:nvGrpSpPr>
        <p:grpSpPr bwMode="auto">
          <a:xfrm>
            <a:off x="1619250" y="1557338"/>
            <a:ext cx="4032250" cy="1008062"/>
            <a:chOff x="1202" y="981"/>
            <a:chExt cx="2540" cy="635"/>
          </a:xfrm>
        </p:grpSpPr>
        <p:sp>
          <p:nvSpPr>
            <p:cNvPr id="19474" name="Oval 18"/>
            <p:cNvSpPr>
              <a:spLocks noChangeArrowheads="1"/>
            </p:cNvSpPr>
            <p:nvPr/>
          </p:nvSpPr>
          <p:spPr bwMode="auto">
            <a:xfrm>
              <a:off x="1202" y="981"/>
              <a:ext cx="635" cy="635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475" name="AutoShape 19"/>
            <p:cNvSpPr>
              <a:spLocks noChangeArrowheads="1"/>
            </p:cNvSpPr>
            <p:nvPr/>
          </p:nvSpPr>
          <p:spPr bwMode="auto">
            <a:xfrm>
              <a:off x="1746" y="1208"/>
              <a:ext cx="1996" cy="136"/>
            </a:xfrm>
            <a:prstGeom prst="rightArrow">
              <a:avLst>
                <a:gd name="adj1" fmla="val 50000"/>
                <a:gd name="adj2" fmla="val 366912"/>
              </a:avLst>
            </a:prstGeom>
            <a:solidFill>
              <a:srgbClr val="FFCC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395288" y="2636838"/>
            <a:ext cx="20161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de-DE" altLang="de-DE" sz="2800"/>
              <a:t>prä-m-RNA</a:t>
            </a:r>
          </a:p>
        </p:txBody>
      </p:sp>
      <p:grpSp>
        <p:nvGrpSpPr>
          <p:cNvPr id="19477" name="Group 21"/>
          <p:cNvGrpSpPr>
            <a:grpSpLocks/>
          </p:cNvGrpSpPr>
          <p:nvPr/>
        </p:nvGrpSpPr>
        <p:grpSpPr bwMode="auto">
          <a:xfrm>
            <a:off x="2555875" y="2779713"/>
            <a:ext cx="6264275" cy="288925"/>
            <a:chOff x="1610" y="1751"/>
            <a:chExt cx="3946" cy="182"/>
          </a:xfrm>
        </p:grpSpPr>
        <p:sp>
          <p:nvSpPr>
            <p:cNvPr id="19478" name="Rectangle 22"/>
            <p:cNvSpPr>
              <a:spLocks noChangeArrowheads="1"/>
            </p:cNvSpPr>
            <p:nvPr/>
          </p:nvSpPr>
          <p:spPr bwMode="auto">
            <a:xfrm>
              <a:off x="1791" y="1751"/>
              <a:ext cx="227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479" name="Rectangle 23"/>
            <p:cNvSpPr>
              <a:spLocks noChangeArrowheads="1"/>
            </p:cNvSpPr>
            <p:nvPr/>
          </p:nvSpPr>
          <p:spPr bwMode="auto">
            <a:xfrm>
              <a:off x="2018" y="1751"/>
              <a:ext cx="590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480" name="Rectangle 24"/>
            <p:cNvSpPr>
              <a:spLocks noChangeArrowheads="1"/>
            </p:cNvSpPr>
            <p:nvPr/>
          </p:nvSpPr>
          <p:spPr bwMode="auto">
            <a:xfrm>
              <a:off x="4513" y="1751"/>
              <a:ext cx="317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481" name="Rectangle 25"/>
            <p:cNvSpPr>
              <a:spLocks noChangeArrowheads="1"/>
            </p:cNvSpPr>
            <p:nvPr/>
          </p:nvSpPr>
          <p:spPr bwMode="auto">
            <a:xfrm>
              <a:off x="3560" y="1751"/>
              <a:ext cx="590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482" name="Rectangle 26"/>
            <p:cNvSpPr>
              <a:spLocks noChangeArrowheads="1"/>
            </p:cNvSpPr>
            <p:nvPr/>
          </p:nvSpPr>
          <p:spPr bwMode="auto">
            <a:xfrm>
              <a:off x="2608" y="1751"/>
              <a:ext cx="136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483" name="Rectangle 27"/>
            <p:cNvSpPr>
              <a:spLocks noChangeArrowheads="1"/>
            </p:cNvSpPr>
            <p:nvPr/>
          </p:nvSpPr>
          <p:spPr bwMode="auto">
            <a:xfrm>
              <a:off x="4830" y="1751"/>
              <a:ext cx="726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484" name="Rectangle 28"/>
            <p:cNvSpPr>
              <a:spLocks noChangeArrowheads="1"/>
            </p:cNvSpPr>
            <p:nvPr/>
          </p:nvSpPr>
          <p:spPr bwMode="auto">
            <a:xfrm>
              <a:off x="4150" y="1751"/>
              <a:ext cx="363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485" name="Rectangle 29"/>
            <p:cNvSpPr>
              <a:spLocks noChangeArrowheads="1"/>
            </p:cNvSpPr>
            <p:nvPr/>
          </p:nvSpPr>
          <p:spPr bwMode="auto">
            <a:xfrm>
              <a:off x="2744" y="1751"/>
              <a:ext cx="816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486" name="Rectangle 30"/>
            <p:cNvSpPr>
              <a:spLocks noChangeArrowheads="1"/>
            </p:cNvSpPr>
            <p:nvPr/>
          </p:nvSpPr>
          <p:spPr bwMode="auto">
            <a:xfrm>
              <a:off x="1610" y="1751"/>
              <a:ext cx="181" cy="182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9487" name="AutoShape 31"/>
          <p:cNvSpPr>
            <a:spLocks noChangeArrowheads="1"/>
          </p:cNvSpPr>
          <p:nvPr/>
        </p:nvSpPr>
        <p:spPr bwMode="auto">
          <a:xfrm>
            <a:off x="5219700" y="3284538"/>
            <a:ext cx="431800" cy="865187"/>
          </a:xfrm>
          <a:prstGeom prst="downArrow">
            <a:avLst>
              <a:gd name="adj1" fmla="val 50000"/>
              <a:gd name="adj2" fmla="val 50092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488" name="Rectangle 32"/>
          <p:cNvSpPr>
            <a:spLocks noChangeArrowheads="1"/>
          </p:cNvSpPr>
          <p:nvPr/>
        </p:nvSpPr>
        <p:spPr bwMode="auto">
          <a:xfrm>
            <a:off x="3419475" y="4292600"/>
            <a:ext cx="360363" cy="2873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489" name="Rectangle 33"/>
          <p:cNvSpPr>
            <a:spLocks noChangeArrowheads="1"/>
          </p:cNvSpPr>
          <p:nvPr/>
        </p:nvSpPr>
        <p:spPr bwMode="auto">
          <a:xfrm>
            <a:off x="6732588" y="4292600"/>
            <a:ext cx="503237" cy="2873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490" name="Rectangle 34"/>
          <p:cNvSpPr>
            <a:spLocks noChangeArrowheads="1"/>
          </p:cNvSpPr>
          <p:nvPr/>
        </p:nvSpPr>
        <p:spPr bwMode="auto">
          <a:xfrm>
            <a:off x="5219700" y="4292600"/>
            <a:ext cx="936625" cy="2873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491" name="Rectangle 35"/>
          <p:cNvSpPr>
            <a:spLocks noChangeArrowheads="1"/>
          </p:cNvSpPr>
          <p:nvPr/>
        </p:nvSpPr>
        <p:spPr bwMode="auto">
          <a:xfrm>
            <a:off x="4427538" y="4292600"/>
            <a:ext cx="215900" cy="2873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468313" y="2420938"/>
            <a:ext cx="3959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468313" y="260350"/>
            <a:ext cx="45354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4400">
                <a:solidFill>
                  <a:schemeClr val="tx2"/>
                </a:solidFill>
              </a:rPr>
              <a:t>Eukaryot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468313" y="1341438"/>
            <a:ext cx="1079500" cy="287337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1547813" y="1341438"/>
            <a:ext cx="1008062" cy="2873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0487" name="Group 7"/>
          <p:cNvGrpSpPr>
            <a:grpSpLocks/>
          </p:cNvGrpSpPr>
          <p:nvPr/>
        </p:nvGrpSpPr>
        <p:grpSpPr bwMode="auto">
          <a:xfrm>
            <a:off x="2555875" y="1341438"/>
            <a:ext cx="6264275" cy="288925"/>
            <a:chOff x="1610" y="845"/>
            <a:chExt cx="3946" cy="182"/>
          </a:xfrm>
        </p:grpSpPr>
        <p:sp>
          <p:nvSpPr>
            <p:cNvPr id="20488" name="Rectangle 8"/>
            <p:cNvSpPr>
              <a:spLocks noChangeArrowheads="1"/>
            </p:cNvSpPr>
            <p:nvPr/>
          </p:nvSpPr>
          <p:spPr bwMode="auto">
            <a:xfrm>
              <a:off x="1791" y="845"/>
              <a:ext cx="227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489" name="Rectangle 9"/>
            <p:cNvSpPr>
              <a:spLocks noChangeArrowheads="1"/>
            </p:cNvSpPr>
            <p:nvPr/>
          </p:nvSpPr>
          <p:spPr bwMode="auto">
            <a:xfrm>
              <a:off x="2018" y="845"/>
              <a:ext cx="590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490" name="Rectangle 10"/>
            <p:cNvSpPr>
              <a:spLocks noChangeArrowheads="1"/>
            </p:cNvSpPr>
            <p:nvPr/>
          </p:nvSpPr>
          <p:spPr bwMode="auto">
            <a:xfrm>
              <a:off x="4513" y="845"/>
              <a:ext cx="317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491" name="Rectangle 11"/>
            <p:cNvSpPr>
              <a:spLocks noChangeArrowheads="1"/>
            </p:cNvSpPr>
            <p:nvPr/>
          </p:nvSpPr>
          <p:spPr bwMode="auto">
            <a:xfrm>
              <a:off x="3560" y="845"/>
              <a:ext cx="590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492" name="Rectangle 12"/>
            <p:cNvSpPr>
              <a:spLocks noChangeArrowheads="1"/>
            </p:cNvSpPr>
            <p:nvPr/>
          </p:nvSpPr>
          <p:spPr bwMode="auto">
            <a:xfrm>
              <a:off x="2608" y="845"/>
              <a:ext cx="136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493" name="Rectangle 13"/>
            <p:cNvSpPr>
              <a:spLocks noChangeArrowheads="1"/>
            </p:cNvSpPr>
            <p:nvPr/>
          </p:nvSpPr>
          <p:spPr bwMode="auto">
            <a:xfrm>
              <a:off x="4830" y="845"/>
              <a:ext cx="726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494" name="Rectangle 14"/>
            <p:cNvSpPr>
              <a:spLocks noChangeArrowheads="1"/>
            </p:cNvSpPr>
            <p:nvPr/>
          </p:nvSpPr>
          <p:spPr bwMode="auto">
            <a:xfrm>
              <a:off x="4150" y="845"/>
              <a:ext cx="363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495" name="Rectangle 15"/>
            <p:cNvSpPr>
              <a:spLocks noChangeArrowheads="1"/>
            </p:cNvSpPr>
            <p:nvPr/>
          </p:nvSpPr>
          <p:spPr bwMode="auto">
            <a:xfrm>
              <a:off x="2744" y="845"/>
              <a:ext cx="816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496" name="Rectangle 16"/>
            <p:cNvSpPr>
              <a:spLocks noChangeArrowheads="1"/>
            </p:cNvSpPr>
            <p:nvPr/>
          </p:nvSpPr>
          <p:spPr bwMode="auto">
            <a:xfrm>
              <a:off x="1610" y="845"/>
              <a:ext cx="181" cy="182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0497" name="Group 17"/>
          <p:cNvGrpSpPr>
            <a:grpSpLocks/>
          </p:cNvGrpSpPr>
          <p:nvPr/>
        </p:nvGrpSpPr>
        <p:grpSpPr bwMode="auto">
          <a:xfrm>
            <a:off x="1619250" y="1557338"/>
            <a:ext cx="4032250" cy="1008062"/>
            <a:chOff x="1202" y="981"/>
            <a:chExt cx="2540" cy="635"/>
          </a:xfrm>
        </p:grpSpPr>
        <p:sp>
          <p:nvSpPr>
            <p:cNvPr id="20498" name="Oval 18"/>
            <p:cNvSpPr>
              <a:spLocks noChangeArrowheads="1"/>
            </p:cNvSpPr>
            <p:nvPr/>
          </p:nvSpPr>
          <p:spPr bwMode="auto">
            <a:xfrm>
              <a:off x="1202" y="981"/>
              <a:ext cx="635" cy="635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499" name="AutoShape 19"/>
            <p:cNvSpPr>
              <a:spLocks noChangeArrowheads="1"/>
            </p:cNvSpPr>
            <p:nvPr/>
          </p:nvSpPr>
          <p:spPr bwMode="auto">
            <a:xfrm>
              <a:off x="1746" y="1208"/>
              <a:ext cx="1996" cy="136"/>
            </a:xfrm>
            <a:prstGeom prst="rightArrow">
              <a:avLst>
                <a:gd name="adj1" fmla="val 50000"/>
                <a:gd name="adj2" fmla="val 366912"/>
              </a:avLst>
            </a:prstGeom>
            <a:solidFill>
              <a:srgbClr val="FFCC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395288" y="2636838"/>
            <a:ext cx="20161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de-DE" altLang="de-DE" sz="2800"/>
              <a:t>prä-m-RNA</a:t>
            </a:r>
          </a:p>
        </p:txBody>
      </p:sp>
      <p:grpSp>
        <p:nvGrpSpPr>
          <p:cNvPr id="20501" name="Group 21"/>
          <p:cNvGrpSpPr>
            <a:grpSpLocks/>
          </p:cNvGrpSpPr>
          <p:nvPr/>
        </p:nvGrpSpPr>
        <p:grpSpPr bwMode="auto">
          <a:xfrm>
            <a:off x="2555875" y="2779713"/>
            <a:ext cx="6264275" cy="288925"/>
            <a:chOff x="1610" y="1751"/>
            <a:chExt cx="3946" cy="182"/>
          </a:xfrm>
        </p:grpSpPr>
        <p:sp>
          <p:nvSpPr>
            <p:cNvPr id="20502" name="Rectangle 22"/>
            <p:cNvSpPr>
              <a:spLocks noChangeArrowheads="1"/>
            </p:cNvSpPr>
            <p:nvPr/>
          </p:nvSpPr>
          <p:spPr bwMode="auto">
            <a:xfrm>
              <a:off x="1791" y="1751"/>
              <a:ext cx="227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503" name="Rectangle 23"/>
            <p:cNvSpPr>
              <a:spLocks noChangeArrowheads="1"/>
            </p:cNvSpPr>
            <p:nvPr/>
          </p:nvSpPr>
          <p:spPr bwMode="auto">
            <a:xfrm>
              <a:off x="2018" y="1751"/>
              <a:ext cx="590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504" name="Rectangle 24"/>
            <p:cNvSpPr>
              <a:spLocks noChangeArrowheads="1"/>
            </p:cNvSpPr>
            <p:nvPr/>
          </p:nvSpPr>
          <p:spPr bwMode="auto">
            <a:xfrm>
              <a:off x="4513" y="1751"/>
              <a:ext cx="317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505" name="Rectangle 25"/>
            <p:cNvSpPr>
              <a:spLocks noChangeArrowheads="1"/>
            </p:cNvSpPr>
            <p:nvPr/>
          </p:nvSpPr>
          <p:spPr bwMode="auto">
            <a:xfrm>
              <a:off x="3560" y="1751"/>
              <a:ext cx="590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506" name="Rectangle 26"/>
            <p:cNvSpPr>
              <a:spLocks noChangeArrowheads="1"/>
            </p:cNvSpPr>
            <p:nvPr/>
          </p:nvSpPr>
          <p:spPr bwMode="auto">
            <a:xfrm>
              <a:off x="2608" y="1751"/>
              <a:ext cx="136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507" name="Rectangle 27"/>
            <p:cNvSpPr>
              <a:spLocks noChangeArrowheads="1"/>
            </p:cNvSpPr>
            <p:nvPr/>
          </p:nvSpPr>
          <p:spPr bwMode="auto">
            <a:xfrm>
              <a:off x="4830" y="1751"/>
              <a:ext cx="726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508" name="Rectangle 28"/>
            <p:cNvSpPr>
              <a:spLocks noChangeArrowheads="1"/>
            </p:cNvSpPr>
            <p:nvPr/>
          </p:nvSpPr>
          <p:spPr bwMode="auto">
            <a:xfrm>
              <a:off x="4150" y="1751"/>
              <a:ext cx="363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509" name="Rectangle 29"/>
            <p:cNvSpPr>
              <a:spLocks noChangeArrowheads="1"/>
            </p:cNvSpPr>
            <p:nvPr/>
          </p:nvSpPr>
          <p:spPr bwMode="auto">
            <a:xfrm>
              <a:off x="2744" y="1751"/>
              <a:ext cx="816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510" name="Rectangle 30"/>
            <p:cNvSpPr>
              <a:spLocks noChangeArrowheads="1"/>
            </p:cNvSpPr>
            <p:nvPr/>
          </p:nvSpPr>
          <p:spPr bwMode="auto">
            <a:xfrm>
              <a:off x="1610" y="1751"/>
              <a:ext cx="181" cy="182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0511" name="AutoShape 31"/>
          <p:cNvSpPr>
            <a:spLocks noChangeArrowheads="1"/>
          </p:cNvSpPr>
          <p:nvPr/>
        </p:nvSpPr>
        <p:spPr bwMode="auto">
          <a:xfrm>
            <a:off x="5219700" y="3284538"/>
            <a:ext cx="431800" cy="865187"/>
          </a:xfrm>
          <a:prstGeom prst="downArrow">
            <a:avLst>
              <a:gd name="adj1" fmla="val 50000"/>
              <a:gd name="adj2" fmla="val 50092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512" name="Rectangle 32"/>
          <p:cNvSpPr>
            <a:spLocks noChangeArrowheads="1"/>
          </p:cNvSpPr>
          <p:nvPr/>
        </p:nvSpPr>
        <p:spPr bwMode="auto">
          <a:xfrm>
            <a:off x="3995738" y="4292600"/>
            <a:ext cx="360362" cy="2873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513" name="Rectangle 33"/>
          <p:cNvSpPr>
            <a:spLocks noChangeArrowheads="1"/>
          </p:cNvSpPr>
          <p:nvPr/>
        </p:nvSpPr>
        <p:spPr bwMode="auto">
          <a:xfrm>
            <a:off x="6300788" y="4292600"/>
            <a:ext cx="503237" cy="2873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514" name="Rectangle 34"/>
          <p:cNvSpPr>
            <a:spLocks noChangeArrowheads="1"/>
          </p:cNvSpPr>
          <p:nvPr/>
        </p:nvSpPr>
        <p:spPr bwMode="auto">
          <a:xfrm>
            <a:off x="5076825" y="4292600"/>
            <a:ext cx="936625" cy="2873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515" name="Rectangle 35"/>
          <p:cNvSpPr>
            <a:spLocks noChangeArrowheads="1"/>
          </p:cNvSpPr>
          <p:nvPr/>
        </p:nvSpPr>
        <p:spPr bwMode="auto">
          <a:xfrm>
            <a:off x="4716463" y="4292600"/>
            <a:ext cx="215900" cy="2873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468313" y="2420938"/>
            <a:ext cx="3959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468313" y="260350"/>
            <a:ext cx="45354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4400">
                <a:solidFill>
                  <a:schemeClr val="tx2"/>
                </a:solidFill>
              </a:rPr>
              <a:t>Eukaryot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468313" y="1341438"/>
            <a:ext cx="1079500" cy="287337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547813" y="1341438"/>
            <a:ext cx="1008062" cy="2873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1511" name="Group 7"/>
          <p:cNvGrpSpPr>
            <a:grpSpLocks/>
          </p:cNvGrpSpPr>
          <p:nvPr/>
        </p:nvGrpSpPr>
        <p:grpSpPr bwMode="auto">
          <a:xfrm>
            <a:off x="2555875" y="1341438"/>
            <a:ext cx="6264275" cy="288925"/>
            <a:chOff x="1610" y="845"/>
            <a:chExt cx="3946" cy="182"/>
          </a:xfrm>
        </p:grpSpPr>
        <p:sp>
          <p:nvSpPr>
            <p:cNvPr id="21512" name="Rectangle 8"/>
            <p:cNvSpPr>
              <a:spLocks noChangeArrowheads="1"/>
            </p:cNvSpPr>
            <p:nvPr/>
          </p:nvSpPr>
          <p:spPr bwMode="auto">
            <a:xfrm>
              <a:off x="1791" y="845"/>
              <a:ext cx="227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513" name="Rectangle 9"/>
            <p:cNvSpPr>
              <a:spLocks noChangeArrowheads="1"/>
            </p:cNvSpPr>
            <p:nvPr/>
          </p:nvSpPr>
          <p:spPr bwMode="auto">
            <a:xfrm>
              <a:off x="2018" y="845"/>
              <a:ext cx="590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514" name="Rectangle 10"/>
            <p:cNvSpPr>
              <a:spLocks noChangeArrowheads="1"/>
            </p:cNvSpPr>
            <p:nvPr/>
          </p:nvSpPr>
          <p:spPr bwMode="auto">
            <a:xfrm>
              <a:off x="4513" y="845"/>
              <a:ext cx="317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515" name="Rectangle 11"/>
            <p:cNvSpPr>
              <a:spLocks noChangeArrowheads="1"/>
            </p:cNvSpPr>
            <p:nvPr/>
          </p:nvSpPr>
          <p:spPr bwMode="auto">
            <a:xfrm>
              <a:off x="3560" y="845"/>
              <a:ext cx="590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516" name="Rectangle 12"/>
            <p:cNvSpPr>
              <a:spLocks noChangeArrowheads="1"/>
            </p:cNvSpPr>
            <p:nvPr/>
          </p:nvSpPr>
          <p:spPr bwMode="auto">
            <a:xfrm>
              <a:off x="2608" y="845"/>
              <a:ext cx="136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517" name="Rectangle 13"/>
            <p:cNvSpPr>
              <a:spLocks noChangeArrowheads="1"/>
            </p:cNvSpPr>
            <p:nvPr/>
          </p:nvSpPr>
          <p:spPr bwMode="auto">
            <a:xfrm>
              <a:off x="4830" y="845"/>
              <a:ext cx="726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518" name="Rectangle 14"/>
            <p:cNvSpPr>
              <a:spLocks noChangeArrowheads="1"/>
            </p:cNvSpPr>
            <p:nvPr/>
          </p:nvSpPr>
          <p:spPr bwMode="auto">
            <a:xfrm>
              <a:off x="4150" y="845"/>
              <a:ext cx="363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519" name="Rectangle 15"/>
            <p:cNvSpPr>
              <a:spLocks noChangeArrowheads="1"/>
            </p:cNvSpPr>
            <p:nvPr/>
          </p:nvSpPr>
          <p:spPr bwMode="auto">
            <a:xfrm>
              <a:off x="2744" y="845"/>
              <a:ext cx="816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520" name="Rectangle 16"/>
            <p:cNvSpPr>
              <a:spLocks noChangeArrowheads="1"/>
            </p:cNvSpPr>
            <p:nvPr/>
          </p:nvSpPr>
          <p:spPr bwMode="auto">
            <a:xfrm>
              <a:off x="1610" y="845"/>
              <a:ext cx="181" cy="182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1521" name="Group 17"/>
          <p:cNvGrpSpPr>
            <a:grpSpLocks/>
          </p:cNvGrpSpPr>
          <p:nvPr/>
        </p:nvGrpSpPr>
        <p:grpSpPr bwMode="auto">
          <a:xfrm>
            <a:off x="1619250" y="1557338"/>
            <a:ext cx="4032250" cy="1008062"/>
            <a:chOff x="1202" y="981"/>
            <a:chExt cx="2540" cy="635"/>
          </a:xfrm>
        </p:grpSpPr>
        <p:sp>
          <p:nvSpPr>
            <p:cNvPr id="21522" name="Oval 18"/>
            <p:cNvSpPr>
              <a:spLocks noChangeArrowheads="1"/>
            </p:cNvSpPr>
            <p:nvPr/>
          </p:nvSpPr>
          <p:spPr bwMode="auto">
            <a:xfrm>
              <a:off x="1202" y="981"/>
              <a:ext cx="635" cy="635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523" name="AutoShape 19"/>
            <p:cNvSpPr>
              <a:spLocks noChangeArrowheads="1"/>
            </p:cNvSpPr>
            <p:nvPr/>
          </p:nvSpPr>
          <p:spPr bwMode="auto">
            <a:xfrm>
              <a:off x="1746" y="1208"/>
              <a:ext cx="1996" cy="136"/>
            </a:xfrm>
            <a:prstGeom prst="rightArrow">
              <a:avLst>
                <a:gd name="adj1" fmla="val 50000"/>
                <a:gd name="adj2" fmla="val 366912"/>
              </a:avLst>
            </a:prstGeom>
            <a:solidFill>
              <a:srgbClr val="FFCC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395288" y="2636838"/>
            <a:ext cx="20161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de-DE" altLang="de-DE" sz="2800"/>
              <a:t>prä-m-RNA</a:t>
            </a:r>
          </a:p>
        </p:txBody>
      </p:sp>
      <p:grpSp>
        <p:nvGrpSpPr>
          <p:cNvPr id="21525" name="Group 21"/>
          <p:cNvGrpSpPr>
            <a:grpSpLocks/>
          </p:cNvGrpSpPr>
          <p:nvPr/>
        </p:nvGrpSpPr>
        <p:grpSpPr bwMode="auto">
          <a:xfrm>
            <a:off x="2555875" y="2779713"/>
            <a:ext cx="6264275" cy="288925"/>
            <a:chOff x="1610" y="1751"/>
            <a:chExt cx="3946" cy="182"/>
          </a:xfrm>
        </p:grpSpPr>
        <p:sp>
          <p:nvSpPr>
            <p:cNvPr id="21526" name="Rectangle 22"/>
            <p:cNvSpPr>
              <a:spLocks noChangeArrowheads="1"/>
            </p:cNvSpPr>
            <p:nvPr/>
          </p:nvSpPr>
          <p:spPr bwMode="auto">
            <a:xfrm>
              <a:off x="1791" y="1751"/>
              <a:ext cx="227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527" name="Rectangle 23"/>
            <p:cNvSpPr>
              <a:spLocks noChangeArrowheads="1"/>
            </p:cNvSpPr>
            <p:nvPr/>
          </p:nvSpPr>
          <p:spPr bwMode="auto">
            <a:xfrm>
              <a:off x="2018" y="1751"/>
              <a:ext cx="590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528" name="Rectangle 24"/>
            <p:cNvSpPr>
              <a:spLocks noChangeArrowheads="1"/>
            </p:cNvSpPr>
            <p:nvPr/>
          </p:nvSpPr>
          <p:spPr bwMode="auto">
            <a:xfrm>
              <a:off x="4513" y="1751"/>
              <a:ext cx="317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529" name="Rectangle 25"/>
            <p:cNvSpPr>
              <a:spLocks noChangeArrowheads="1"/>
            </p:cNvSpPr>
            <p:nvPr/>
          </p:nvSpPr>
          <p:spPr bwMode="auto">
            <a:xfrm>
              <a:off x="3560" y="1751"/>
              <a:ext cx="590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530" name="Rectangle 26"/>
            <p:cNvSpPr>
              <a:spLocks noChangeArrowheads="1"/>
            </p:cNvSpPr>
            <p:nvPr/>
          </p:nvSpPr>
          <p:spPr bwMode="auto">
            <a:xfrm>
              <a:off x="2608" y="1751"/>
              <a:ext cx="136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531" name="Rectangle 27"/>
            <p:cNvSpPr>
              <a:spLocks noChangeArrowheads="1"/>
            </p:cNvSpPr>
            <p:nvPr/>
          </p:nvSpPr>
          <p:spPr bwMode="auto">
            <a:xfrm>
              <a:off x="4830" y="1751"/>
              <a:ext cx="726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532" name="Rectangle 28"/>
            <p:cNvSpPr>
              <a:spLocks noChangeArrowheads="1"/>
            </p:cNvSpPr>
            <p:nvPr/>
          </p:nvSpPr>
          <p:spPr bwMode="auto">
            <a:xfrm>
              <a:off x="4150" y="1751"/>
              <a:ext cx="363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533" name="Rectangle 29"/>
            <p:cNvSpPr>
              <a:spLocks noChangeArrowheads="1"/>
            </p:cNvSpPr>
            <p:nvPr/>
          </p:nvSpPr>
          <p:spPr bwMode="auto">
            <a:xfrm>
              <a:off x="2744" y="1751"/>
              <a:ext cx="816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534" name="Rectangle 30"/>
            <p:cNvSpPr>
              <a:spLocks noChangeArrowheads="1"/>
            </p:cNvSpPr>
            <p:nvPr/>
          </p:nvSpPr>
          <p:spPr bwMode="auto">
            <a:xfrm>
              <a:off x="1610" y="1751"/>
              <a:ext cx="181" cy="182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1535" name="AutoShape 31"/>
          <p:cNvSpPr>
            <a:spLocks noChangeArrowheads="1"/>
          </p:cNvSpPr>
          <p:nvPr/>
        </p:nvSpPr>
        <p:spPr bwMode="auto">
          <a:xfrm>
            <a:off x="5219700" y="3284538"/>
            <a:ext cx="431800" cy="865187"/>
          </a:xfrm>
          <a:prstGeom prst="downArrow">
            <a:avLst>
              <a:gd name="adj1" fmla="val 50000"/>
              <a:gd name="adj2" fmla="val 50092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536" name="Rectangle 32"/>
          <p:cNvSpPr>
            <a:spLocks noChangeArrowheads="1"/>
          </p:cNvSpPr>
          <p:nvPr/>
        </p:nvSpPr>
        <p:spPr bwMode="auto">
          <a:xfrm>
            <a:off x="4643438" y="4292600"/>
            <a:ext cx="360362" cy="2873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537" name="Rectangle 33"/>
          <p:cNvSpPr>
            <a:spLocks noChangeArrowheads="1"/>
          </p:cNvSpPr>
          <p:nvPr/>
        </p:nvSpPr>
        <p:spPr bwMode="auto">
          <a:xfrm>
            <a:off x="6156325" y="4292600"/>
            <a:ext cx="503238" cy="2873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538" name="Rectangle 34"/>
          <p:cNvSpPr>
            <a:spLocks noChangeArrowheads="1"/>
          </p:cNvSpPr>
          <p:nvPr/>
        </p:nvSpPr>
        <p:spPr bwMode="auto">
          <a:xfrm>
            <a:off x="5219700" y="4292600"/>
            <a:ext cx="936625" cy="2873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539" name="Rectangle 35"/>
          <p:cNvSpPr>
            <a:spLocks noChangeArrowheads="1"/>
          </p:cNvSpPr>
          <p:nvPr/>
        </p:nvSpPr>
        <p:spPr bwMode="auto">
          <a:xfrm>
            <a:off x="5003800" y="4292600"/>
            <a:ext cx="215900" cy="2873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540" name="Text Box 36"/>
          <p:cNvSpPr txBox="1">
            <a:spLocks noChangeArrowheads="1"/>
          </p:cNvSpPr>
          <p:nvPr/>
        </p:nvSpPr>
        <p:spPr bwMode="auto">
          <a:xfrm>
            <a:off x="1979613" y="3500438"/>
            <a:ext cx="208756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de-DE" altLang="de-DE" sz="2800">
                <a:solidFill>
                  <a:srgbClr val="FF0000"/>
                </a:solidFill>
              </a:rPr>
              <a:t>Spleißen (splicing)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468313" y="2420938"/>
            <a:ext cx="3959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395288" y="620713"/>
            <a:ext cx="20161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de-DE" altLang="de-DE" sz="2800"/>
              <a:t>prä-m-RNA</a:t>
            </a:r>
          </a:p>
        </p:txBody>
      </p:sp>
      <p:grpSp>
        <p:nvGrpSpPr>
          <p:cNvPr id="22549" name="Group 21"/>
          <p:cNvGrpSpPr>
            <a:grpSpLocks/>
          </p:cNvGrpSpPr>
          <p:nvPr/>
        </p:nvGrpSpPr>
        <p:grpSpPr bwMode="auto">
          <a:xfrm>
            <a:off x="2555875" y="763588"/>
            <a:ext cx="6264275" cy="288925"/>
            <a:chOff x="1610" y="1751"/>
            <a:chExt cx="3946" cy="182"/>
          </a:xfrm>
        </p:grpSpPr>
        <p:sp>
          <p:nvSpPr>
            <p:cNvPr id="22550" name="Rectangle 22"/>
            <p:cNvSpPr>
              <a:spLocks noChangeArrowheads="1"/>
            </p:cNvSpPr>
            <p:nvPr/>
          </p:nvSpPr>
          <p:spPr bwMode="auto">
            <a:xfrm>
              <a:off x="1791" y="1751"/>
              <a:ext cx="227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51" name="Rectangle 23"/>
            <p:cNvSpPr>
              <a:spLocks noChangeArrowheads="1"/>
            </p:cNvSpPr>
            <p:nvPr/>
          </p:nvSpPr>
          <p:spPr bwMode="auto">
            <a:xfrm>
              <a:off x="2018" y="1751"/>
              <a:ext cx="590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52" name="Rectangle 24"/>
            <p:cNvSpPr>
              <a:spLocks noChangeArrowheads="1"/>
            </p:cNvSpPr>
            <p:nvPr/>
          </p:nvSpPr>
          <p:spPr bwMode="auto">
            <a:xfrm>
              <a:off x="4513" y="1751"/>
              <a:ext cx="317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53" name="Rectangle 25"/>
            <p:cNvSpPr>
              <a:spLocks noChangeArrowheads="1"/>
            </p:cNvSpPr>
            <p:nvPr/>
          </p:nvSpPr>
          <p:spPr bwMode="auto">
            <a:xfrm>
              <a:off x="3560" y="1751"/>
              <a:ext cx="590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54" name="Rectangle 26"/>
            <p:cNvSpPr>
              <a:spLocks noChangeArrowheads="1"/>
            </p:cNvSpPr>
            <p:nvPr/>
          </p:nvSpPr>
          <p:spPr bwMode="auto">
            <a:xfrm>
              <a:off x="2608" y="1751"/>
              <a:ext cx="136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55" name="Rectangle 27"/>
            <p:cNvSpPr>
              <a:spLocks noChangeArrowheads="1"/>
            </p:cNvSpPr>
            <p:nvPr/>
          </p:nvSpPr>
          <p:spPr bwMode="auto">
            <a:xfrm>
              <a:off x="4830" y="1751"/>
              <a:ext cx="726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56" name="Rectangle 28"/>
            <p:cNvSpPr>
              <a:spLocks noChangeArrowheads="1"/>
            </p:cNvSpPr>
            <p:nvPr/>
          </p:nvSpPr>
          <p:spPr bwMode="auto">
            <a:xfrm>
              <a:off x="4150" y="1751"/>
              <a:ext cx="363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57" name="Rectangle 29"/>
            <p:cNvSpPr>
              <a:spLocks noChangeArrowheads="1"/>
            </p:cNvSpPr>
            <p:nvPr/>
          </p:nvSpPr>
          <p:spPr bwMode="auto">
            <a:xfrm>
              <a:off x="2744" y="1751"/>
              <a:ext cx="816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58" name="Rectangle 30"/>
            <p:cNvSpPr>
              <a:spLocks noChangeArrowheads="1"/>
            </p:cNvSpPr>
            <p:nvPr/>
          </p:nvSpPr>
          <p:spPr bwMode="auto">
            <a:xfrm>
              <a:off x="1610" y="1751"/>
              <a:ext cx="181" cy="182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2559" name="AutoShape 31"/>
          <p:cNvSpPr>
            <a:spLocks noChangeArrowheads="1"/>
          </p:cNvSpPr>
          <p:nvPr/>
        </p:nvSpPr>
        <p:spPr bwMode="auto">
          <a:xfrm>
            <a:off x="5219700" y="1268413"/>
            <a:ext cx="431800" cy="865187"/>
          </a:xfrm>
          <a:prstGeom prst="downArrow">
            <a:avLst>
              <a:gd name="adj1" fmla="val 50000"/>
              <a:gd name="adj2" fmla="val 50092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2567" name="Group 39"/>
          <p:cNvGrpSpPr>
            <a:grpSpLocks/>
          </p:cNvGrpSpPr>
          <p:nvPr/>
        </p:nvGrpSpPr>
        <p:grpSpPr bwMode="auto">
          <a:xfrm>
            <a:off x="4643438" y="2276475"/>
            <a:ext cx="2016125" cy="287338"/>
            <a:chOff x="2925" y="1434"/>
            <a:chExt cx="1270" cy="181"/>
          </a:xfrm>
        </p:grpSpPr>
        <p:sp>
          <p:nvSpPr>
            <p:cNvPr id="22560" name="Rectangle 32"/>
            <p:cNvSpPr>
              <a:spLocks noChangeArrowheads="1"/>
            </p:cNvSpPr>
            <p:nvPr/>
          </p:nvSpPr>
          <p:spPr bwMode="auto">
            <a:xfrm>
              <a:off x="2925" y="1434"/>
              <a:ext cx="227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61" name="Rectangle 33"/>
            <p:cNvSpPr>
              <a:spLocks noChangeArrowheads="1"/>
            </p:cNvSpPr>
            <p:nvPr/>
          </p:nvSpPr>
          <p:spPr bwMode="auto">
            <a:xfrm>
              <a:off x="3878" y="1434"/>
              <a:ext cx="317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62" name="Rectangle 34"/>
            <p:cNvSpPr>
              <a:spLocks noChangeArrowheads="1"/>
            </p:cNvSpPr>
            <p:nvPr/>
          </p:nvSpPr>
          <p:spPr bwMode="auto">
            <a:xfrm>
              <a:off x="3288" y="1434"/>
              <a:ext cx="590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63" name="Rectangle 35"/>
            <p:cNvSpPr>
              <a:spLocks noChangeArrowheads="1"/>
            </p:cNvSpPr>
            <p:nvPr/>
          </p:nvSpPr>
          <p:spPr bwMode="auto">
            <a:xfrm>
              <a:off x="3152" y="1434"/>
              <a:ext cx="136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2564" name="Text Box 36"/>
          <p:cNvSpPr txBox="1">
            <a:spLocks noChangeArrowheads="1"/>
          </p:cNvSpPr>
          <p:nvPr/>
        </p:nvSpPr>
        <p:spPr bwMode="auto">
          <a:xfrm>
            <a:off x="2195513" y="1484313"/>
            <a:ext cx="187166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de-DE" altLang="de-DE" sz="2800">
                <a:solidFill>
                  <a:srgbClr val="FF0000"/>
                </a:solidFill>
              </a:rPr>
              <a:t>Spleißen (splicing)</a:t>
            </a:r>
          </a:p>
        </p:txBody>
      </p:sp>
      <p:sp>
        <p:nvSpPr>
          <p:cNvPr id="22566" name="AutoShape 38"/>
          <p:cNvSpPr>
            <a:spLocks noChangeArrowheads="1"/>
          </p:cNvSpPr>
          <p:nvPr/>
        </p:nvSpPr>
        <p:spPr bwMode="auto">
          <a:xfrm>
            <a:off x="5219700" y="2779713"/>
            <a:ext cx="431800" cy="865187"/>
          </a:xfrm>
          <a:prstGeom prst="downArrow">
            <a:avLst>
              <a:gd name="adj1" fmla="val 50000"/>
              <a:gd name="adj2" fmla="val 50092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2568" name="Group 40"/>
          <p:cNvGrpSpPr>
            <a:grpSpLocks/>
          </p:cNvGrpSpPr>
          <p:nvPr/>
        </p:nvGrpSpPr>
        <p:grpSpPr bwMode="auto">
          <a:xfrm>
            <a:off x="4643438" y="4005263"/>
            <a:ext cx="2016125" cy="287337"/>
            <a:chOff x="2925" y="1434"/>
            <a:chExt cx="1270" cy="181"/>
          </a:xfrm>
        </p:grpSpPr>
        <p:sp>
          <p:nvSpPr>
            <p:cNvPr id="22569" name="Rectangle 41"/>
            <p:cNvSpPr>
              <a:spLocks noChangeArrowheads="1"/>
            </p:cNvSpPr>
            <p:nvPr/>
          </p:nvSpPr>
          <p:spPr bwMode="auto">
            <a:xfrm>
              <a:off x="2925" y="1434"/>
              <a:ext cx="227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70" name="Rectangle 42"/>
            <p:cNvSpPr>
              <a:spLocks noChangeArrowheads="1"/>
            </p:cNvSpPr>
            <p:nvPr/>
          </p:nvSpPr>
          <p:spPr bwMode="auto">
            <a:xfrm>
              <a:off x="3878" y="1434"/>
              <a:ext cx="317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71" name="Rectangle 43"/>
            <p:cNvSpPr>
              <a:spLocks noChangeArrowheads="1"/>
            </p:cNvSpPr>
            <p:nvPr/>
          </p:nvSpPr>
          <p:spPr bwMode="auto">
            <a:xfrm>
              <a:off x="3288" y="1434"/>
              <a:ext cx="590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72" name="Rectangle 44"/>
            <p:cNvSpPr>
              <a:spLocks noChangeArrowheads="1"/>
            </p:cNvSpPr>
            <p:nvPr/>
          </p:nvSpPr>
          <p:spPr bwMode="auto">
            <a:xfrm>
              <a:off x="3152" y="1434"/>
              <a:ext cx="136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2573" name="Oval 45"/>
          <p:cNvSpPr>
            <a:spLocks noChangeArrowheads="1"/>
          </p:cNvSpPr>
          <p:nvPr/>
        </p:nvSpPr>
        <p:spPr bwMode="auto">
          <a:xfrm>
            <a:off x="4283075" y="3933825"/>
            <a:ext cx="360363" cy="3603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74" name="Text Box 46"/>
          <p:cNvSpPr txBox="1">
            <a:spLocks noChangeArrowheads="1"/>
          </p:cNvSpPr>
          <p:nvPr/>
        </p:nvSpPr>
        <p:spPr bwMode="auto">
          <a:xfrm>
            <a:off x="1403350" y="3141663"/>
            <a:ext cx="2447925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de-DE" altLang="de-DE" sz="2800">
                <a:solidFill>
                  <a:srgbClr val="FF0000"/>
                </a:solidFill>
              </a:rPr>
              <a:t>Capping </a:t>
            </a:r>
            <a:r>
              <a:rPr lang="de-DE" altLang="de-DE" sz="2800"/>
              <a:t>Schutzkappe am 5‘-Ende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68313" y="2420938"/>
            <a:ext cx="3959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95288" y="620713"/>
            <a:ext cx="20161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de-DE" altLang="de-DE" sz="2800"/>
              <a:t>prä-m-RNA</a:t>
            </a:r>
          </a:p>
        </p:txBody>
      </p:sp>
      <p:grpSp>
        <p:nvGrpSpPr>
          <p:cNvPr id="23557" name="Group 5"/>
          <p:cNvGrpSpPr>
            <a:grpSpLocks/>
          </p:cNvGrpSpPr>
          <p:nvPr/>
        </p:nvGrpSpPr>
        <p:grpSpPr bwMode="auto">
          <a:xfrm>
            <a:off x="2555875" y="763588"/>
            <a:ext cx="6264275" cy="288925"/>
            <a:chOff x="1610" y="1751"/>
            <a:chExt cx="3946" cy="182"/>
          </a:xfrm>
        </p:grpSpPr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1791" y="1751"/>
              <a:ext cx="227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2018" y="1751"/>
              <a:ext cx="590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4513" y="1751"/>
              <a:ext cx="317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3560" y="1751"/>
              <a:ext cx="590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562" name="Rectangle 10"/>
            <p:cNvSpPr>
              <a:spLocks noChangeArrowheads="1"/>
            </p:cNvSpPr>
            <p:nvPr/>
          </p:nvSpPr>
          <p:spPr bwMode="auto">
            <a:xfrm>
              <a:off x="2608" y="1751"/>
              <a:ext cx="136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563" name="Rectangle 11"/>
            <p:cNvSpPr>
              <a:spLocks noChangeArrowheads="1"/>
            </p:cNvSpPr>
            <p:nvPr/>
          </p:nvSpPr>
          <p:spPr bwMode="auto">
            <a:xfrm>
              <a:off x="4830" y="1751"/>
              <a:ext cx="726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564" name="Rectangle 12"/>
            <p:cNvSpPr>
              <a:spLocks noChangeArrowheads="1"/>
            </p:cNvSpPr>
            <p:nvPr/>
          </p:nvSpPr>
          <p:spPr bwMode="auto">
            <a:xfrm>
              <a:off x="4150" y="1751"/>
              <a:ext cx="363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565" name="Rectangle 13"/>
            <p:cNvSpPr>
              <a:spLocks noChangeArrowheads="1"/>
            </p:cNvSpPr>
            <p:nvPr/>
          </p:nvSpPr>
          <p:spPr bwMode="auto">
            <a:xfrm>
              <a:off x="2744" y="1751"/>
              <a:ext cx="816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566" name="Rectangle 14"/>
            <p:cNvSpPr>
              <a:spLocks noChangeArrowheads="1"/>
            </p:cNvSpPr>
            <p:nvPr/>
          </p:nvSpPr>
          <p:spPr bwMode="auto">
            <a:xfrm>
              <a:off x="1610" y="1751"/>
              <a:ext cx="181" cy="182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3567" name="AutoShape 15"/>
          <p:cNvSpPr>
            <a:spLocks noChangeArrowheads="1"/>
          </p:cNvSpPr>
          <p:nvPr/>
        </p:nvSpPr>
        <p:spPr bwMode="auto">
          <a:xfrm>
            <a:off x="5219700" y="1268413"/>
            <a:ext cx="431800" cy="865187"/>
          </a:xfrm>
          <a:prstGeom prst="downArrow">
            <a:avLst>
              <a:gd name="adj1" fmla="val 50000"/>
              <a:gd name="adj2" fmla="val 50092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3568" name="Group 16"/>
          <p:cNvGrpSpPr>
            <a:grpSpLocks/>
          </p:cNvGrpSpPr>
          <p:nvPr/>
        </p:nvGrpSpPr>
        <p:grpSpPr bwMode="auto">
          <a:xfrm>
            <a:off x="4643438" y="2276475"/>
            <a:ext cx="2016125" cy="287338"/>
            <a:chOff x="2925" y="1434"/>
            <a:chExt cx="1270" cy="181"/>
          </a:xfrm>
        </p:grpSpPr>
        <p:sp>
          <p:nvSpPr>
            <p:cNvPr id="23569" name="Rectangle 17"/>
            <p:cNvSpPr>
              <a:spLocks noChangeArrowheads="1"/>
            </p:cNvSpPr>
            <p:nvPr/>
          </p:nvSpPr>
          <p:spPr bwMode="auto">
            <a:xfrm>
              <a:off x="2925" y="1434"/>
              <a:ext cx="227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570" name="Rectangle 18"/>
            <p:cNvSpPr>
              <a:spLocks noChangeArrowheads="1"/>
            </p:cNvSpPr>
            <p:nvPr/>
          </p:nvSpPr>
          <p:spPr bwMode="auto">
            <a:xfrm>
              <a:off x="3878" y="1434"/>
              <a:ext cx="317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571" name="Rectangle 19"/>
            <p:cNvSpPr>
              <a:spLocks noChangeArrowheads="1"/>
            </p:cNvSpPr>
            <p:nvPr/>
          </p:nvSpPr>
          <p:spPr bwMode="auto">
            <a:xfrm>
              <a:off x="3288" y="1434"/>
              <a:ext cx="590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572" name="Rectangle 20"/>
            <p:cNvSpPr>
              <a:spLocks noChangeArrowheads="1"/>
            </p:cNvSpPr>
            <p:nvPr/>
          </p:nvSpPr>
          <p:spPr bwMode="auto">
            <a:xfrm>
              <a:off x="3152" y="1434"/>
              <a:ext cx="136" cy="1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2195513" y="1484313"/>
            <a:ext cx="187166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de-DE" altLang="de-DE" sz="2800">
                <a:solidFill>
                  <a:srgbClr val="FF0000"/>
                </a:solidFill>
              </a:rPr>
              <a:t>Spleißen (splicing)</a:t>
            </a:r>
          </a:p>
        </p:txBody>
      </p:sp>
      <p:sp>
        <p:nvSpPr>
          <p:cNvPr id="23574" name="AutoShape 22"/>
          <p:cNvSpPr>
            <a:spLocks noChangeArrowheads="1"/>
          </p:cNvSpPr>
          <p:nvPr/>
        </p:nvSpPr>
        <p:spPr bwMode="auto">
          <a:xfrm>
            <a:off x="5219700" y="2779713"/>
            <a:ext cx="431800" cy="865187"/>
          </a:xfrm>
          <a:prstGeom prst="downArrow">
            <a:avLst>
              <a:gd name="adj1" fmla="val 50000"/>
              <a:gd name="adj2" fmla="val 50092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3583" name="Group 31"/>
          <p:cNvGrpSpPr>
            <a:grpSpLocks/>
          </p:cNvGrpSpPr>
          <p:nvPr/>
        </p:nvGrpSpPr>
        <p:grpSpPr bwMode="auto">
          <a:xfrm>
            <a:off x="4283075" y="3933825"/>
            <a:ext cx="2376488" cy="360363"/>
            <a:chOff x="2698" y="2478"/>
            <a:chExt cx="1497" cy="227"/>
          </a:xfrm>
        </p:grpSpPr>
        <p:grpSp>
          <p:nvGrpSpPr>
            <p:cNvPr id="23575" name="Group 23"/>
            <p:cNvGrpSpPr>
              <a:grpSpLocks/>
            </p:cNvGrpSpPr>
            <p:nvPr/>
          </p:nvGrpSpPr>
          <p:grpSpPr bwMode="auto">
            <a:xfrm>
              <a:off x="2925" y="2523"/>
              <a:ext cx="1270" cy="181"/>
              <a:chOff x="2925" y="1434"/>
              <a:chExt cx="1270" cy="181"/>
            </a:xfrm>
          </p:grpSpPr>
          <p:sp>
            <p:nvSpPr>
              <p:cNvPr id="23576" name="Rectangle 24"/>
              <p:cNvSpPr>
                <a:spLocks noChangeArrowheads="1"/>
              </p:cNvSpPr>
              <p:nvPr/>
            </p:nvSpPr>
            <p:spPr bwMode="auto">
              <a:xfrm>
                <a:off x="2925" y="1434"/>
                <a:ext cx="227" cy="181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3577" name="Rectangle 25"/>
              <p:cNvSpPr>
                <a:spLocks noChangeArrowheads="1"/>
              </p:cNvSpPr>
              <p:nvPr/>
            </p:nvSpPr>
            <p:spPr bwMode="auto">
              <a:xfrm>
                <a:off x="3878" y="1434"/>
                <a:ext cx="317" cy="181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3578" name="Rectangle 26"/>
              <p:cNvSpPr>
                <a:spLocks noChangeArrowheads="1"/>
              </p:cNvSpPr>
              <p:nvPr/>
            </p:nvSpPr>
            <p:spPr bwMode="auto">
              <a:xfrm>
                <a:off x="3288" y="1434"/>
                <a:ext cx="590" cy="181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3579" name="Rectangle 27"/>
              <p:cNvSpPr>
                <a:spLocks noChangeArrowheads="1"/>
              </p:cNvSpPr>
              <p:nvPr/>
            </p:nvSpPr>
            <p:spPr bwMode="auto">
              <a:xfrm>
                <a:off x="3152" y="1434"/>
                <a:ext cx="136" cy="181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23580" name="Oval 28"/>
            <p:cNvSpPr>
              <a:spLocks noChangeArrowheads="1"/>
            </p:cNvSpPr>
            <p:nvPr/>
          </p:nvSpPr>
          <p:spPr bwMode="auto">
            <a:xfrm>
              <a:off x="2698" y="2478"/>
              <a:ext cx="227" cy="22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1042988" y="3141663"/>
            <a:ext cx="2808287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de-DE" altLang="de-DE" sz="2800">
                <a:solidFill>
                  <a:srgbClr val="FF0000"/>
                </a:solidFill>
              </a:rPr>
              <a:t>Capping </a:t>
            </a:r>
            <a:r>
              <a:rPr lang="de-DE" altLang="de-DE" sz="2800"/>
              <a:t>Schutzkappe am 5‘-Ende</a:t>
            </a:r>
          </a:p>
        </p:txBody>
      </p:sp>
      <p:sp>
        <p:nvSpPr>
          <p:cNvPr id="23582" name="AutoShape 30"/>
          <p:cNvSpPr>
            <a:spLocks noChangeArrowheads="1"/>
          </p:cNvSpPr>
          <p:nvPr/>
        </p:nvSpPr>
        <p:spPr bwMode="auto">
          <a:xfrm>
            <a:off x="5219700" y="4508500"/>
            <a:ext cx="431800" cy="865188"/>
          </a:xfrm>
          <a:prstGeom prst="downArrow">
            <a:avLst>
              <a:gd name="adj1" fmla="val 50000"/>
              <a:gd name="adj2" fmla="val 50092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3584" name="Group 32"/>
          <p:cNvGrpSpPr>
            <a:grpSpLocks/>
          </p:cNvGrpSpPr>
          <p:nvPr/>
        </p:nvGrpSpPr>
        <p:grpSpPr bwMode="auto">
          <a:xfrm>
            <a:off x="4284663" y="5732463"/>
            <a:ext cx="2376487" cy="360362"/>
            <a:chOff x="2698" y="2478"/>
            <a:chExt cx="1497" cy="227"/>
          </a:xfrm>
        </p:grpSpPr>
        <p:grpSp>
          <p:nvGrpSpPr>
            <p:cNvPr id="23585" name="Group 33"/>
            <p:cNvGrpSpPr>
              <a:grpSpLocks/>
            </p:cNvGrpSpPr>
            <p:nvPr/>
          </p:nvGrpSpPr>
          <p:grpSpPr bwMode="auto">
            <a:xfrm>
              <a:off x="2925" y="2523"/>
              <a:ext cx="1270" cy="181"/>
              <a:chOff x="2925" y="1434"/>
              <a:chExt cx="1270" cy="181"/>
            </a:xfrm>
          </p:grpSpPr>
          <p:sp>
            <p:nvSpPr>
              <p:cNvPr id="23586" name="Rectangle 34"/>
              <p:cNvSpPr>
                <a:spLocks noChangeArrowheads="1"/>
              </p:cNvSpPr>
              <p:nvPr/>
            </p:nvSpPr>
            <p:spPr bwMode="auto">
              <a:xfrm>
                <a:off x="2925" y="1434"/>
                <a:ext cx="227" cy="181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3587" name="Rectangle 35"/>
              <p:cNvSpPr>
                <a:spLocks noChangeArrowheads="1"/>
              </p:cNvSpPr>
              <p:nvPr/>
            </p:nvSpPr>
            <p:spPr bwMode="auto">
              <a:xfrm>
                <a:off x="3878" y="1434"/>
                <a:ext cx="317" cy="181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3588" name="Rectangle 36"/>
              <p:cNvSpPr>
                <a:spLocks noChangeArrowheads="1"/>
              </p:cNvSpPr>
              <p:nvPr/>
            </p:nvSpPr>
            <p:spPr bwMode="auto">
              <a:xfrm>
                <a:off x="3288" y="1434"/>
                <a:ext cx="590" cy="181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3589" name="Rectangle 37"/>
              <p:cNvSpPr>
                <a:spLocks noChangeArrowheads="1"/>
              </p:cNvSpPr>
              <p:nvPr/>
            </p:nvSpPr>
            <p:spPr bwMode="auto">
              <a:xfrm>
                <a:off x="3152" y="1434"/>
                <a:ext cx="136" cy="181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23590" name="Oval 38"/>
            <p:cNvSpPr>
              <a:spLocks noChangeArrowheads="1"/>
            </p:cNvSpPr>
            <p:nvPr/>
          </p:nvSpPr>
          <p:spPr bwMode="auto">
            <a:xfrm>
              <a:off x="2698" y="2478"/>
              <a:ext cx="227" cy="22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3591" name="Rectangle 39"/>
          <p:cNvSpPr>
            <a:spLocks noChangeArrowheads="1"/>
          </p:cNvSpPr>
          <p:nvPr/>
        </p:nvSpPr>
        <p:spPr bwMode="auto">
          <a:xfrm>
            <a:off x="6659563" y="5805488"/>
            <a:ext cx="1800225" cy="2873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92" name="Text Box 40"/>
          <p:cNvSpPr txBox="1">
            <a:spLocks noChangeArrowheads="1"/>
          </p:cNvSpPr>
          <p:nvPr/>
        </p:nvSpPr>
        <p:spPr bwMode="auto">
          <a:xfrm>
            <a:off x="539750" y="4941888"/>
            <a:ext cx="3527425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de-DE" altLang="de-DE" sz="2800">
                <a:solidFill>
                  <a:srgbClr val="FF0000"/>
                </a:solidFill>
              </a:rPr>
              <a:t>Polyadenylierung</a:t>
            </a:r>
            <a:r>
              <a:rPr lang="de-DE" altLang="de-DE" sz="2800"/>
              <a:t> Poly-A-Schwanz am 3‘-Ende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468313" y="2420938"/>
            <a:ext cx="3959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grpSp>
        <p:nvGrpSpPr>
          <p:cNvPr id="24617" name="Group 41"/>
          <p:cNvGrpSpPr>
            <a:grpSpLocks/>
          </p:cNvGrpSpPr>
          <p:nvPr/>
        </p:nvGrpSpPr>
        <p:grpSpPr bwMode="auto">
          <a:xfrm>
            <a:off x="4284663" y="1052513"/>
            <a:ext cx="4175125" cy="360362"/>
            <a:chOff x="2699" y="3611"/>
            <a:chExt cx="2630" cy="227"/>
          </a:xfrm>
        </p:grpSpPr>
        <p:grpSp>
          <p:nvGrpSpPr>
            <p:cNvPr id="24608" name="Group 32"/>
            <p:cNvGrpSpPr>
              <a:grpSpLocks/>
            </p:cNvGrpSpPr>
            <p:nvPr/>
          </p:nvGrpSpPr>
          <p:grpSpPr bwMode="auto">
            <a:xfrm>
              <a:off x="2699" y="3611"/>
              <a:ext cx="1497" cy="227"/>
              <a:chOff x="2698" y="2478"/>
              <a:chExt cx="1497" cy="227"/>
            </a:xfrm>
          </p:grpSpPr>
          <p:grpSp>
            <p:nvGrpSpPr>
              <p:cNvPr id="24609" name="Group 33"/>
              <p:cNvGrpSpPr>
                <a:grpSpLocks/>
              </p:cNvGrpSpPr>
              <p:nvPr/>
            </p:nvGrpSpPr>
            <p:grpSpPr bwMode="auto">
              <a:xfrm>
                <a:off x="2925" y="2523"/>
                <a:ext cx="1270" cy="181"/>
                <a:chOff x="2925" y="1434"/>
                <a:chExt cx="1270" cy="181"/>
              </a:xfrm>
            </p:grpSpPr>
            <p:sp>
              <p:nvSpPr>
                <p:cNvPr id="24610" name="Rectangle 34"/>
                <p:cNvSpPr>
                  <a:spLocks noChangeArrowheads="1"/>
                </p:cNvSpPr>
                <p:nvPr/>
              </p:nvSpPr>
              <p:spPr bwMode="auto">
                <a:xfrm>
                  <a:off x="2925" y="1434"/>
                  <a:ext cx="227" cy="181"/>
                </a:xfrm>
                <a:prstGeom prst="rect">
                  <a:avLst/>
                </a:prstGeom>
                <a:solidFill>
                  <a:srgbClr val="00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24611" name="Rectangle 35"/>
                <p:cNvSpPr>
                  <a:spLocks noChangeArrowheads="1"/>
                </p:cNvSpPr>
                <p:nvPr/>
              </p:nvSpPr>
              <p:spPr bwMode="auto">
                <a:xfrm>
                  <a:off x="3878" y="1434"/>
                  <a:ext cx="317" cy="181"/>
                </a:xfrm>
                <a:prstGeom prst="rect">
                  <a:avLst/>
                </a:prstGeom>
                <a:solidFill>
                  <a:srgbClr val="00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24612" name="Rectangle 36"/>
                <p:cNvSpPr>
                  <a:spLocks noChangeArrowheads="1"/>
                </p:cNvSpPr>
                <p:nvPr/>
              </p:nvSpPr>
              <p:spPr bwMode="auto">
                <a:xfrm>
                  <a:off x="3288" y="1434"/>
                  <a:ext cx="590" cy="181"/>
                </a:xfrm>
                <a:prstGeom prst="rect">
                  <a:avLst/>
                </a:prstGeom>
                <a:solidFill>
                  <a:srgbClr val="00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24613" name="Rectangle 37"/>
                <p:cNvSpPr>
                  <a:spLocks noChangeArrowheads="1"/>
                </p:cNvSpPr>
                <p:nvPr/>
              </p:nvSpPr>
              <p:spPr bwMode="auto">
                <a:xfrm>
                  <a:off x="3152" y="1434"/>
                  <a:ext cx="136" cy="181"/>
                </a:xfrm>
                <a:prstGeom prst="rect">
                  <a:avLst/>
                </a:prstGeom>
                <a:solidFill>
                  <a:srgbClr val="00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24614" name="Oval 38"/>
              <p:cNvSpPr>
                <a:spLocks noChangeArrowheads="1"/>
              </p:cNvSpPr>
              <p:nvPr/>
            </p:nvSpPr>
            <p:spPr bwMode="auto">
              <a:xfrm>
                <a:off x="2698" y="2478"/>
                <a:ext cx="227" cy="227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24615" name="Rectangle 39"/>
            <p:cNvSpPr>
              <a:spLocks noChangeArrowheads="1"/>
            </p:cNvSpPr>
            <p:nvPr/>
          </p:nvSpPr>
          <p:spPr bwMode="auto">
            <a:xfrm>
              <a:off x="4195" y="3657"/>
              <a:ext cx="1134" cy="18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323850" y="549275"/>
            <a:ext cx="345598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de-DE" altLang="de-DE" sz="2800"/>
              <a:t>Fertig </a:t>
            </a:r>
            <a:r>
              <a:rPr lang="de-DE" altLang="de-DE" sz="2800">
                <a:solidFill>
                  <a:srgbClr val="FF0000"/>
                </a:solidFill>
              </a:rPr>
              <a:t>prozessierte</a:t>
            </a:r>
            <a:r>
              <a:rPr lang="de-DE" altLang="de-DE" sz="2800"/>
              <a:t> m-RNA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68313" y="2420938"/>
            <a:ext cx="3959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grpSp>
        <p:nvGrpSpPr>
          <p:cNvPr id="25603" name="Group 3"/>
          <p:cNvGrpSpPr>
            <a:grpSpLocks/>
          </p:cNvGrpSpPr>
          <p:nvPr/>
        </p:nvGrpSpPr>
        <p:grpSpPr bwMode="auto">
          <a:xfrm>
            <a:off x="4284663" y="1052513"/>
            <a:ext cx="4175125" cy="360362"/>
            <a:chOff x="2699" y="3611"/>
            <a:chExt cx="2630" cy="227"/>
          </a:xfrm>
        </p:grpSpPr>
        <p:grpSp>
          <p:nvGrpSpPr>
            <p:cNvPr id="25604" name="Group 4"/>
            <p:cNvGrpSpPr>
              <a:grpSpLocks/>
            </p:cNvGrpSpPr>
            <p:nvPr/>
          </p:nvGrpSpPr>
          <p:grpSpPr bwMode="auto">
            <a:xfrm>
              <a:off x="2699" y="3611"/>
              <a:ext cx="1497" cy="227"/>
              <a:chOff x="2698" y="2478"/>
              <a:chExt cx="1497" cy="227"/>
            </a:xfrm>
          </p:grpSpPr>
          <p:grpSp>
            <p:nvGrpSpPr>
              <p:cNvPr id="25605" name="Group 5"/>
              <p:cNvGrpSpPr>
                <a:grpSpLocks/>
              </p:cNvGrpSpPr>
              <p:nvPr/>
            </p:nvGrpSpPr>
            <p:grpSpPr bwMode="auto">
              <a:xfrm>
                <a:off x="2925" y="2523"/>
                <a:ext cx="1270" cy="181"/>
                <a:chOff x="2925" y="1434"/>
                <a:chExt cx="1270" cy="181"/>
              </a:xfrm>
            </p:grpSpPr>
            <p:sp>
              <p:nvSpPr>
                <p:cNvPr id="25606" name="Rectangle 6"/>
                <p:cNvSpPr>
                  <a:spLocks noChangeArrowheads="1"/>
                </p:cNvSpPr>
                <p:nvPr/>
              </p:nvSpPr>
              <p:spPr bwMode="auto">
                <a:xfrm>
                  <a:off x="2925" y="1434"/>
                  <a:ext cx="227" cy="181"/>
                </a:xfrm>
                <a:prstGeom prst="rect">
                  <a:avLst/>
                </a:prstGeom>
                <a:solidFill>
                  <a:srgbClr val="00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25607" name="Rectangle 7"/>
                <p:cNvSpPr>
                  <a:spLocks noChangeArrowheads="1"/>
                </p:cNvSpPr>
                <p:nvPr/>
              </p:nvSpPr>
              <p:spPr bwMode="auto">
                <a:xfrm>
                  <a:off x="3878" y="1434"/>
                  <a:ext cx="317" cy="181"/>
                </a:xfrm>
                <a:prstGeom prst="rect">
                  <a:avLst/>
                </a:prstGeom>
                <a:solidFill>
                  <a:srgbClr val="00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25608" name="Rectangle 8"/>
                <p:cNvSpPr>
                  <a:spLocks noChangeArrowheads="1"/>
                </p:cNvSpPr>
                <p:nvPr/>
              </p:nvSpPr>
              <p:spPr bwMode="auto">
                <a:xfrm>
                  <a:off x="3288" y="1434"/>
                  <a:ext cx="590" cy="181"/>
                </a:xfrm>
                <a:prstGeom prst="rect">
                  <a:avLst/>
                </a:prstGeom>
                <a:solidFill>
                  <a:srgbClr val="00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25609" name="Rectangle 9"/>
                <p:cNvSpPr>
                  <a:spLocks noChangeArrowheads="1"/>
                </p:cNvSpPr>
                <p:nvPr/>
              </p:nvSpPr>
              <p:spPr bwMode="auto">
                <a:xfrm>
                  <a:off x="3152" y="1434"/>
                  <a:ext cx="136" cy="181"/>
                </a:xfrm>
                <a:prstGeom prst="rect">
                  <a:avLst/>
                </a:prstGeom>
                <a:solidFill>
                  <a:srgbClr val="00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25610" name="Oval 10"/>
              <p:cNvSpPr>
                <a:spLocks noChangeArrowheads="1"/>
              </p:cNvSpPr>
              <p:nvPr/>
            </p:nvSpPr>
            <p:spPr bwMode="auto">
              <a:xfrm>
                <a:off x="2698" y="2478"/>
                <a:ext cx="227" cy="227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25611" name="Rectangle 11"/>
            <p:cNvSpPr>
              <a:spLocks noChangeArrowheads="1"/>
            </p:cNvSpPr>
            <p:nvPr/>
          </p:nvSpPr>
          <p:spPr bwMode="auto">
            <a:xfrm>
              <a:off x="4195" y="3657"/>
              <a:ext cx="1134" cy="18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323850" y="549275"/>
            <a:ext cx="345598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de-DE" altLang="de-DE" sz="2800"/>
              <a:t>Fertig </a:t>
            </a:r>
            <a:r>
              <a:rPr lang="de-DE" altLang="de-DE" sz="2800">
                <a:solidFill>
                  <a:srgbClr val="FF0000"/>
                </a:solidFill>
              </a:rPr>
              <a:t>prozessierte</a:t>
            </a:r>
            <a:r>
              <a:rPr lang="de-DE" altLang="de-DE" sz="2800"/>
              <a:t> m-RNA</a:t>
            </a:r>
          </a:p>
        </p:txBody>
      </p:sp>
      <p:sp>
        <p:nvSpPr>
          <p:cNvPr id="25613" name="AutoShape 13"/>
          <p:cNvSpPr>
            <a:spLocks/>
          </p:cNvSpPr>
          <p:nvPr/>
        </p:nvSpPr>
        <p:spPr bwMode="auto">
          <a:xfrm rot="5400000">
            <a:off x="5544344" y="729457"/>
            <a:ext cx="287337" cy="1943100"/>
          </a:xfrm>
          <a:prstGeom prst="rightBrace">
            <a:avLst>
              <a:gd name="adj1" fmla="val 5635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614" name="AutoShape 14"/>
          <p:cNvSpPr>
            <a:spLocks noChangeArrowheads="1"/>
          </p:cNvSpPr>
          <p:nvPr/>
        </p:nvSpPr>
        <p:spPr bwMode="auto">
          <a:xfrm>
            <a:off x="5508625" y="1989138"/>
            <a:ext cx="431800" cy="865187"/>
          </a:xfrm>
          <a:prstGeom prst="downArrow">
            <a:avLst>
              <a:gd name="adj1" fmla="val 50000"/>
              <a:gd name="adj2" fmla="val 50092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615" name="Oval 15"/>
          <p:cNvSpPr>
            <a:spLocks noChangeArrowheads="1"/>
          </p:cNvSpPr>
          <p:nvPr/>
        </p:nvSpPr>
        <p:spPr bwMode="auto">
          <a:xfrm>
            <a:off x="4319588" y="2997200"/>
            <a:ext cx="2952750" cy="9350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/>
              <a:t>Ribosomen</a:t>
            </a:r>
          </a:p>
        </p:txBody>
      </p:sp>
      <p:sp>
        <p:nvSpPr>
          <p:cNvPr id="25616" name="AutoShape 16"/>
          <p:cNvSpPr>
            <a:spLocks noChangeArrowheads="1"/>
          </p:cNvSpPr>
          <p:nvPr/>
        </p:nvSpPr>
        <p:spPr bwMode="auto">
          <a:xfrm>
            <a:off x="5616575" y="4076700"/>
            <a:ext cx="358775" cy="720725"/>
          </a:xfrm>
          <a:prstGeom prst="downArrow">
            <a:avLst>
              <a:gd name="adj1" fmla="val 50000"/>
              <a:gd name="adj2" fmla="val 50221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3708400" y="4781550"/>
            <a:ext cx="41052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800"/>
              <a:t>Protein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62950" cy="5675312"/>
          </a:xfrm>
        </p:spPr>
        <p:txBody>
          <a:bodyPr/>
          <a:lstStyle/>
          <a:p>
            <a:r>
              <a:rPr lang="de-DE" altLang="de-DE"/>
              <a:t>Warum kann man nicht einfach Eukaryoten-Gene in die DNA eines Bakteriums einbauen, wenn man möchte, dass es das zugehörige Protein produziert?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578100"/>
          </a:xfrm>
        </p:spPr>
        <p:txBody>
          <a:bodyPr/>
          <a:lstStyle/>
          <a:p>
            <a:r>
              <a:rPr lang="de-DE" altLang="de-DE"/>
              <a:t>Prokaryoten können m-RNA nicht spleißen, d.h. …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altLang="de-DE"/>
              <a:t>Prokaryot			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7174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de-DE" altLang="de-DE"/>
          </a:p>
        </p:txBody>
      </p:sp>
      <p:grpSp>
        <p:nvGrpSpPr>
          <p:cNvPr id="7178" name="Group 10"/>
          <p:cNvGrpSpPr>
            <a:grpSpLocks/>
          </p:cNvGrpSpPr>
          <p:nvPr/>
        </p:nvGrpSpPr>
        <p:grpSpPr bwMode="auto">
          <a:xfrm>
            <a:off x="468313" y="1412875"/>
            <a:ext cx="5183187" cy="287338"/>
            <a:chOff x="295" y="1117"/>
            <a:chExt cx="3265" cy="181"/>
          </a:xfrm>
        </p:grpSpPr>
        <p:sp>
          <p:nvSpPr>
            <p:cNvPr id="7175" name="Rectangle 7"/>
            <p:cNvSpPr>
              <a:spLocks noChangeArrowheads="1"/>
            </p:cNvSpPr>
            <p:nvPr/>
          </p:nvSpPr>
          <p:spPr bwMode="auto">
            <a:xfrm>
              <a:off x="295" y="1117"/>
              <a:ext cx="680" cy="181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975" y="1117"/>
              <a:ext cx="635" cy="18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77" name="Rectangle 9"/>
            <p:cNvSpPr>
              <a:spLocks noChangeArrowheads="1"/>
            </p:cNvSpPr>
            <p:nvPr/>
          </p:nvSpPr>
          <p:spPr bwMode="auto">
            <a:xfrm>
              <a:off x="1610" y="1117"/>
              <a:ext cx="1950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755650" y="1916113"/>
            <a:ext cx="39608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2800"/>
              <a:t>P        O                  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578100"/>
          </a:xfrm>
        </p:spPr>
        <p:txBody>
          <a:bodyPr/>
          <a:lstStyle/>
          <a:p>
            <a:r>
              <a:rPr lang="de-DE" altLang="de-DE"/>
              <a:t>Prokaryoten können m-RNA nicht spleißen, d.h. …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84313"/>
            <a:ext cx="8229600" cy="4525962"/>
          </a:xfrm>
        </p:spPr>
        <p:txBody>
          <a:bodyPr/>
          <a:lstStyle/>
          <a:p>
            <a:endParaRPr lang="de-DE" altLang="de-DE"/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468313" y="2636838"/>
            <a:ext cx="8135937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4400"/>
              <a:t>… sie können die Introns nicht ausschneiden.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altLang="de-DE"/>
              <a:t>Prokaryot			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8196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de-DE" altLang="de-DE"/>
          </a:p>
        </p:txBody>
      </p:sp>
      <p:grpSp>
        <p:nvGrpSpPr>
          <p:cNvPr id="8197" name="Group 5"/>
          <p:cNvGrpSpPr>
            <a:grpSpLocks/>
          </p:cNvGrpSpPr>
          <p:nvPr/>
        </p:nvGrpSpPr>
        <p:grpSpPr bwMode="auto">
          <a:xfrm>
            <a:off x="468313" y="1412875"/>
            <a:ext cx="5183187" cy="287338"/>
            <a:chOff x="295" y="1117"/>
            <a:chExt cx="3265" cy="181"/>
          </a:xfrm>
        </p:grpSpPr>
        <p:sp>
          <p:nvSpPr>
            <p:cNvPr id="8198" name="Rectangle 6"/>
            <p:cNvSpPr>
              <a:spLocks noChangeArrowheads="1"/>
            </p:cNvSpPr>
            <p:nvPr/>
          </p:nvSpPr>
          <p:spPr bwMode="auto">
            <a:xfrm>
              <a:off x="295" y="1117"/>
              <a:ext cx="680" cy="181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199" name="Rectangle 7"/>
            <p:cNvSpPr>
              <a:spLocks noChangeArrowheads="1"/>
            </p:cNvSpPr>
            <p:nvPr/>
          </p:nvSpPr>
          <p:spPr bwMode="auto">
            <a:xfrm>
              <a:off x="975" y="1117"/>
              <a:ext cx="635" cy="18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200" name="Rectangle 8"/>
            <p:cNvSpPr>
              <a:spLocks noChangeArrowheads="1"/>
            </p:cNvSpPr>
            <p:nvPr/>
          </p:nvSpPr>
          <p:spPr bwMode="auto">
            <a:xfrm>
              <a:off x="1610" y="1117"/>
              <a:ext cx="1950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755650" y="1916113"/>
            <a:ext cx="39608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2800"/>
              <a:t>P        O                  S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468313" y="3573463"/>
            <a:ext cx="1079500" cy="287337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1547813" y="3573463"/>
            <a:ext cx="1008062" cy="2873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2555875" y="3573463"/>
            <a:ext cx="647700" cy="2873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468313" y="2420938"/>
            <a:ext cx="3959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468313" y="2420938"/>
            <a:ext cx="45354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4400">
                <a:solidFill>
                  <a:schemeClr val="tx2"/>
                </a:solidFill>
              </a:rPr>
              <a:t>Eukaryot</a:t>
            </a:r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3203575" y="3573463"/>
            <a:ext cx="936625" cy="287337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7164388" y="3573463"/>
            <a:ext cx="503237" cy="2873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5651500" y="3573463"/>
            <a:ext cx="936625" cy="2873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215" name="Rectangle 23"/>
          <p:cNvSpPr>
            <a:spLocks noChangeArrowheads="1"/>
          </p:cNvSpPr>
          <p:nvPr/>
        </p:nvSpPr>
        <p:spPr bwMode="auto">
          <a:xfrm>
            <a:off x="4140200" y="3573463"/>
            <a:ext cx="215900" cy="2873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7667625" y="3573463"/>
            <a:ext cx="1152525" cy="287337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217" name="Rectangle 25"/>
          <p:cNvSpPr>
            <a:spLocks noChangeArrowheads="1"/>
          </p:cNvSpPr>
          <p:nvPr/>
        </p:nvSpPr>
        <p:spPr bwMode="auto">
          <a:xfrm>
            <a:off x="6588125" y="3573463"/>
            <a:ext cx="576263" cy="287337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218" name="Rectangle 26"/>
          <p:cNvSpPr>
            <a:spLocks noChangeArrowheads="1"/>
          </p:cNvSpPr>
          <p:nvPr/>
        </p:nvSpPr>
        <p:spPr bwMode="auto">
          <a:xfrm>
            <a:off x="4356100" y="3573463"/>
            <a:ext cx="1295400" cy="287337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755650" y="4076700"/>
            <a:ext cx="7129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2800"/>
              <a:t>P         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altLang="de-DE"/>
              <a:t>Prokaryot			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922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de-DE" altLang="de-DE"/>
          </a:p>
        </p:txBody>
      </p:sp>
      <p:grpSp>
        <p:nvGrpSpPr>
          <p:cNvPr id="9221" name="Group 5"/>
          <p:cNvGrpSpPr>
            <a:grpSpLocks/>
          </p:cNvGrpSpPr>
          <p:nvPr/>
        </p:nvGrpSpPr>
        <p:grpSpPr bwMode="auto">
          <a:xfrm>
            <a:off x="468313" y="1412875"/>
            <a:ext cx="5183187" cy="287338"/>
            <a:chOff x="295" y="1117"/>
            <a:chExt cx="3265" cy="181"/>
          </a:xfrm>
        </p:grpSpPr>
        <p:sp>
          <p:nvSpPr>
            <p:cNvPr id="9222" name="Rectangle 6"/>
            <p:cNvSpPr>
              <a:spLocks noChangeArrowheads="1"/>
            </p:cNvSpPr>
            <p:nvPr/>
          </p:nvSpPr>
          <p:spPr bwMode="auto">
            <a:xfrm>
              <a:off x="295" y="1117"/>
              <a:ext cx="680" cy="181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223" name="Rectangle 7"/>
            <p:cNvSpPr>
              <a:spLocks noChangeArrowheads="1"/>
            </p:cNvSpPr>
            <p:nvPr/>
          </p:nvSpPr>
          <p:spPr bwMode="auto">
            <a:xfrm>
              <a:off x="975" y="1117"/>
              <a:ext cx="635" cy="18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224" name="Rectangle 8"/>
            <p:cNvSpPr>
              <a:spLocks noChangeArrowheads="1"/>
            </p:cNvSpPr>
            <p:nvPr/>
          </p:nvSpPr>
          <p:spPr bwMode="auto">
            <a:xfrm>
              <a:off x="1610" y="1117"/>
              <a:ext cx="1950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755650" y="1916113"/>
            <a:ext cx="39608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2800"/>
              <a:t>P        O                  S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468313" y="3573463"/>
            <a:ext cx="1079500" cy="287337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1547813" y="3573463"/>
            <a:ext cx="1008062" cy="2873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2843213" y="3573463"/>
            <a:ext cx="360362" cy="2873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68313" y="2420938"/>
            <a:ext cx="3959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468313" y="2420938"/>
            <a:ext cx="45354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4400">
                <a:solidFill>
                  <a:schemeClr val="tx2"/>
                </a:solidFill>
              </a:rPr>
              <a:t>Eukaryot</a:t>
            </a: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3203575" y="3573463"/>
            <a:ext cx="936625" cy="287337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7164388" y="3573463"/>
            <a:ext cx="503237" cy="2873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5651500" y="3573463"/>
            <a:ext cx="936625" cy="2873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4140200" y="3573463"/>
            <a:ext cx="215900" cy="2873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7667625" y="3573463"/>
            <a:ext cx="1152525" cy="287337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6588125" y="3573463"/>
            <a:ext cx="576263" cy="287337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4356100" y="3573463"/>
            <a:ext cx="1295400" cy="287337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755650" y="4076700"/>
            <a:ext cx="80645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2800"/>
              <a:t>P         O   I</a:t>
            </a:r>
            <a:r>
              <a:rPr lang="de-DE" altLang="de-DE"/>
              <a:t>1  </a:t>
            </a:r>
            <a:r>
              <a:rPr lang="de-DE" altLang="de-DE" sz="2800"/>
              <a:t>E</a:t>
            </a:r>
            <a:r>
              <a:rPr lang="de-DE" altLang="de-DE"/>
              <a:t>1</a:t>
            </a:r>
            <a:r>
              <a:rPr lang="de-DE" altLang="de-DE" sz="2800"/>
              <a:t>     I</a:t>
            </a:r>
            <a:r>
              <a:rPr lang="de-DE" altLang="de-DE"/>
              <a:t>2</a:t>
            </a:r>
            <a:r>
              <a:rPr lang="de-DE" altLang="de-DE" sz="2800"/>
              <a:t>  E</a:t>
            </a:r>
            <a:r>
              <a:rPr lang="de-DE" altLang="de-DE"/>
              <a:t>2</a:t>
            </a:r>
            <a:r>
              <a:rPr lang="de-DE" altLang="de-DE" sz="2800"/>
              <a:t>    I</a:t>
            </a:r>
            <a:r>
              <a:rPr lang="de-DE" altLang="de-DE"/>
              <a:t>3</a:t>
            </a:r>
            <a:r>
              <a:rPr lang="de-DE" altLang="de-DE" sz="2800"/>
              <a:t>        E</a:t>
            </a:r>
            <a:r>
              <a:rPr lang="de-DE" altLang="de-DE"/>
              <a:t>3</a:t>
            </a:r>
            <a:r>
              <a:rPr lang="de-DE" altLang="de-DE" sz="2800"/>
              <a:t>     I</a:t>
            </a:r>
            <a:r>
              <a:rPr lang="de-DE" altLang="de-DE"/>
              <a:t>4</a:t>
            </a:r>
            <a:r>
              <a:rPr lang="de-DE" altLang="de-DE" sz="2800"/>
              <a:t>   E</a:t>
            </a:r>
            <a:r>
              <a:rPr lang="de-DE" altLang="de-DE"/>
              <a:t>4</a:t>
            </a:r>
            <a:r>
              <a:rPr lang="de-DE" altLang="de-DE" sz="2800"/>
              <a:t>    I</a:t>
            </a:r>
            <a:r>
              <a:rPr lang="de-DE" altLang="de-DE"/>
              <a:t>5</a:t>
            </a:r>
          </a:p>
        </p:txBody>
      </p:sp>
      <p:sp>
        <p:nvSpPr>
          <p:cNvPr id="9239" name="Rectangle 23"/>
          <p:cNvSpPr>
            <a:spLocks noChangeArrowheads="1"/>
          </p:cNvSpPr>
          <p:nvPr/>
        </p:nvSpPr>
        <p:spPr bwMode="auto">
          <a:xfrm>
            <a:off x="2555875" y="3573463"/>
            <a:ext cx="287338" cy="288925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68313" y="2420938"/>
            <a:ext cx="3959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68313" y="260350"/>
            <a:ext cx="45354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4400">
                <a:solidFill>
                  <a:schemeClr val="tx2"/>
                </a:solidFill>
              </a:rPr>
              <a:t>Eukaryot</a:t>
            </a:r>
          </a:p>
        </p:txBody>
      </p:sp>
      <p:grpSp>
        <p:nvGrpSpPr>
          <p:cNvPr id="11270" name="Group 6"/>
          <p:cNvGrpSpPr>
            <a:grpSpLocks/>
          </p:cNvGrpSpPr>
          <p:nvPr/>
        </p:nvGrpSpPr>
        <p:grpSpPr bwMode="auto">
          <a:xfrm>
            <a:off x="468313" y="1341438"/>
            <a:ext cx="8351837" cy="1022350"/>
            <a:chOff x="295" y="2251"/>
            <a:chExt cx="5261" cy="644"/>
          </a:xfrm>
        </p:grpSpPr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295" y="2251"/>
              <a:ext cx="680" cy="181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975" y="2251"/>
              <a:ext cx="635" cy="18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1791" y="2251"/>
              <a:ext cx="227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>
              <a:off x="2018" y="2251"/>
              <a:ext cx="590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4513" y="2251"/>
              <a:ext cx="317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3560" y="2251"/>
              <a:ext cx="590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2608" y="2251"/>
              <a:ext cx="136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78" name="Rectangle 14"/>
            <p:cNvSpPr>
              <a:spLocks noChangeArrowheads="1"/>
            </p:cNvSpPr>
            <p:nvPr/>
          </p:nvSpPr>
          <p:spPr bwMode="auto">
            <a:xfrm>
              <a:off x="4830" y="2251"/>
              <a:ext cx="726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79" name="Rectangle 15"/>
            <p:cNvSpPr>
              <a:spLocks noChangeArrowheads="1"/>
            </p:cNvSpPr>
            <p:nvPr/>
          </p:nvSpPr>
          <p:spPr bwMode="auto">
            <a:xfrm>
              <a:off x="4150" y="2251"/>
              <a:ext cx="363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80" name="Rectangle 16"/>
            <p:cNvSpPr>
              <a:spLocks noChangeArrowheads="1"/>
            </p:cNvSpPr>
            <p:nvPr/>
          </p:nvSpPr>
          <p:spPr bwMode="auto">
            <a:xfrm>
              <a:off x="2744" y="2251"/>
              <a:ext cx="816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81" name="Text Box 17"/>
            <p:cNvSpPr txBox="1">
              <a:spLocks noChangeArrowheads="1"/>
            </p:cNvSpPr>
            <p:nvPr/>
          </p:nvSpPr>
          <p:spPr bwMode="auto">
            <a:xfrm>
              <a:off x="476" y="2568"/>
              <a:ext cx="508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800"/>
                <a:t>P         O   I</a:t>
              </a:r>
              <a:r>
                <a:rPr lang="de-DE" altLang="de-DE"/>
                <a:t>1  </a:t>
              </a:r>
              <a:r>
                <a:rPr lang="de-DE" altLang="de-DE" sz="2800"/>
                <a:t>E</a:t>
              </a:r>
              <a:r>
                <a:rPr lang="de-DE" altLang="de-DE"/>
                <a:t>1</a:t>
              </a:r>
              <a:r>
                <a:rPr lang="de-DE" altLang="de-DE" sz="2800"/>
                <a:t>     I</a:t>
              </a:r>
              <a:r>
                <a:rPr lang="de-DE" altLang="de-DE"/>
                <a:t>2</a:t>
              </a:r>
              <a:r>
                <a:rPr lang="de-DE" altLang="de-DE" sz="2800"/>
                <a:t>  E</a:t>
              </a:r>
              <a:r>
                <a:rPr lang="de-DE" altLang="de-DE"/>
                <a:t>2</a:t>
              </a:r>
              <a:r>
                <a:rPr lang="de-DE" altLang="de-DE" sz="2800"/>
                <a:t>    I</a:t>
              </a:r>
              <a:r>
                <a:rPr lang="de-DE" altLang="de-DE"/>
                <a:t>3</a:t>
              </a:r>
              <a:r>
                <a:rPr lang="de-DE" altLang="de-DE" sz="2800"/>
                <a:t>        E</a:t>
              </a:r>
              <a:r>
                <a:rPr lang="de-DE" altLang="de-DE"/>
                <a:t>3</a:t>
              </a:r>
              <a:r>
                <a:rPr lang="de-DE" altLang="de-DE" sz="2800"/>
                <a:t>     I</a:t>
              </a:r>
              <a:r>
                <a:rPr lang="de-DE" altLang="de-DE"/>
                <a:t>4</a:t>
              </a:r>
              <a:r>
                <a:rPr lang="de-DE" altLang="de-DE" sz="2800"/>
                <a:t>   E</a:t>
              </a:r>
              <a:r>
                <a:rPr lang="de-DE" altLang="de-DE"/>
                <a:t>4</a:t>
              </a:r>
              <a:r>
                <a:rPr lang="de-DE" altLang="de-DE" sz="2800"/>
                <a:t>    I</a:t>
              </a:r>
              <a:r>
                <a:rPr lang="de-DE" altLang="de-DE"/>
                <a:t>5</a:t>
              </a:r>
            </a:p>
          </p:txBody>
        </p:sp>
        <p:sp>
          <p:nvSpPr>
            <p:cNvPr id="11282" name="Rectangle 18"/>
            <p:cNvSpPr>
              <a:spLocks noChangeArrowheads="1"/>
            </p:cNvSpPr>
            <p:nvPr/>
          </p:nvSpPr>
          <p:spPr bwMode="auto">
            <a:xfrm>
              <a:off x="1610" y="2251"/>
              <a:ext cx="181" cy="182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1283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539750" y="2708275"/>
            <a:ext cx="7993063" cy="15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2800"/>
              <a:t>Das </a:t>
            </a:r>
            <a:r>
              <a:rPr lang="de-DE" altLang="de-DE" sz="2800" b="1"/>
              <a:t>Intron</a:t>
            </a:r>
            <a:r>
              <a:rPr lang="de-DE" altLang="de-DE" sz="2800"/>
              <a:t>:</a:t>
            </a:r>
          </a:p>
          <a:p>
            <a:pPr>
              <a:spcBef>
                <a:spcPct val="50000"/>
              </a:spcBef>
            </a:pPr>
            <a:r>
              <a:rPr lang="de-DE" altLang="de-DE" sz="2800"/>
              <a:t>Abschnitt, der zwar transcribiert, aber nicht translatiert wird.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68313" y="2420938"/>
            <a:ext cx="3959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68313" y="260350"/>
            <a:ext cx="45354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4400">
                <a:solidFill>
                  <a:schemeClr val="tx2"/>
                </a:solidFill>
              </a:rPr>
              <a:t>Eukaryot</a:t>
            </a:r>
          </a:p>
        </p:txBody>
      </p:sp>
      <p:grpSp>
        <p:nvGrpSpPr>
          <p:cNvPr id="12294" name="Group 6"/>
          <p:cNvGrpSpPr>
            <a:grpSpLocks/>
          </p:cNvGrpSpPr>
          <p:nvPr/>
        </p:nvGrpSpPr>
        <p:grpSpPr bwMode="auto">
          <a:xfrm>
            <a:off x="468313" y="1341438"/>
            <a:ext cx="8351837" cy="1022350"/>
            <a:chOff x="295" y="2251"/>
            <a:chExt cx="5261" cy="644"/>
          </a:xfrm>
        </p:grpSpPr>
        <p:sp>
          <p:nvSpPr>
            <p:cNvPr id="12295" name="Rectangle 7"/>
            <p:cNvSpPr>
              <a:spLocks noChangeArrowheads="1"/>
            </p:cNvSpPr>
            <p:nvPr/>
          </p:nvSpPr>
          <p:spPr bwMode="auto">
            <a:xfrm>
              <a:off x="295" y="2251"/>
              <a:ext cx="680" cy="181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296" name="Rectangle 8"/>
            <p:cNvSpPr>
              <a:spLocks noChangeArrowheads="1"/>
            </p:cNvSpPr>
            <p:nvPr/>
          </p:nvSpPr>
          <p:spPr bwMode="auto">
            <a:xfrm>
              <a:off x="975" y="2251"/>
              <a:ext cx="635" cy="18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>
              <a:off x="1791" y="2251"/>
              <a:ext cx="227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298" name="Rectangle 10"/>
            <p:cNvSpPr>
              <a:spLocks noChangeArrowheads="1"/>
            </p:cNvSpPr>
            <p:nvPr/>
          </p:nvSpPr>
          <p:spPr bwMode="auto">
            <a:xfrm>
              <a:off x="2018" y="2251"/>
              <a:ext cx="590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299" name="Rectangle 11"/>
            <p:cNvSpPr>
              <a:spLocks noChangeArrowheads="1"/>
            </p:cNvSpPr>
            <p:nvPr/>
          </p:nvSpPr>
          <p:spPr bwMode="auto">
            <a:xfrm>
              <a:off x="4513" y="2251"/>
              <a:ext cx="317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300" name="Rectangle 12"/>
            <p:cNvSpPr>
              <a:spLocks noChangeArrowheads="1"/>
            </p:cNvSpPr>
            <p:nvPr/>
          </p:nvSpPr>
          <p:spPr bwMode="auto">
            <a:xfrm>
              <a:off x="3560" y="2251"/>
              <a:ext cx="590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301" name="Rectangle 13"/>
            <p:cNvSpPr>
              <a:spLocks noChangeArrowheads="1"/>
            </p:cNvSpPr>
            <p:nvPr/>
          </p:nvSpPr>
          <p:spPr bwMode="auto">
            <a:xfrm>
              <a:off x="2608" y="2251"/>
              <a:ext cx="136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302" name="Rectangle 14"/>
            <p:cNvSpPr>
              <a:spLocks noChangeArrowheads="1"/>
            </p:cNvSpPr>
            <p:nvPr/>
          </p:nvSpPr>
          <p:spPr bwMode="auto">
            <a:xfrm>
              <a:off x="4830" y="2251"/>
              <a:ext cx="726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303" name="Rectangle 15"/>
            <p:cNvSpPr>
              <a:spLocks noChangeArrowheads="1"/>
            </p:cNvSpPr>
            <p:nvPr/>
          </p:nvSpPr>
          <p:spPr bwMode="auto">
            <a:xfrm>
              <a:off x="4150" y="2251"/>
              <a:ext cx="363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304" name="Rectangle 16"/>
            <p:cNvSpPr>
              <a:spLocks noChangeArrowheads="1"/>
            </p:cNvSpPr>
            <p:nvPr/>
          </p:nvSpPr>
          <p:spPr bwMode="auto">
            <a:xfrm>
              <a:off x="2744" y="2251"/>
              <a:ext cx="816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305" name="Text Box 17"/>
            <p:cNvSpPr txBox="1">
              <a:spLocks noChangeArrowheads="1"/>
            </p:cNvSpPr>
            <p:nvPr/>
          </p:nvSpPr>
          <p:spPr bwMode="auto">
            <a:xfrm>
              <a:off x="476" y="2568"/>
              <a:ext cx="508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800"/>
                <a:t>P         O   I</a:t>
              </a:r>
              <a:r>
                <a:rPr lang="de-DE" altLang="de-DE"/>
                <a:t>1  </a:t>
              </a:r>
              <a:r>
                <a:rPr lang="de-DE" altLang="de-DE" sz="2800"/>
                <a:t>E</a:t>
              </a:r>
              <a:r>
                <a:rPr lang="de-DE" altLang="de-DE"/>
                <a:t>1</a:t>
              </a:r>
              <a:r>
                <a:rPr lang="de-DE" altLang="de-DE" sz="2800"/>
                <a:t>     I</a:t>
              </a:r>
              <a:r>
                <a:rPr lang="de-DE" altLang="de-DE"/>
                <a:t>2</a:t>
              </a:r>
              <a:r>
                <a:rPr lang="de-DE" altLang="de-DE" sz="2800"/>
                <a:t>  E</a:t>
              </a:r>
              <a:r>
                <a:rPr lang="de-DE" altLang="de-DE"/>
                <a:t>2</a:t>
              </a:r>
              <a:r>
                <a:rPr lang="de-DE" altLang="de-DE" sz="2800"/>
                <a:t>    I</a:t>
              </a:r>
              <a:r>
                <a:rPr lang="de-DE" altLang="de-DE"/>
                <a:t>3</a:t>
              </a:r>
              <a:r>
                <a:rPr lang="de-DE" altLang="de-DE" sz="2800"/>
                <a:t>        E</a:t>
              </a:r>
              <a:r>
                <a:rPr lang="de-DE" altLang="de-DE"/>
                <a:t>3</a:t>
              </a:r>
              <a:r>
                <a:rPr lang="de-DE" altLang="de-DE" sz="2800"/>
                <a:t>     I</a:t>
              </a:r>
              <a:r>
                <a:rPr lang="de-DE" altLang="de-DE"/>
                <a:t>4</a:t>
              </a:r>
              <a:r>
                <a:rPr lang="de-DE" altLang="de-DE" sz="2800"/>
                <a:t>   E</a:t>
              </a:r>
              <a:r>
                <a:rPr lang="de-DE" altLang="de-DE"/>
                <a:t>4</a:t>
              </a:r>
              <a:r>
                <a:rPr lang="de-DE" altLang="de-DE" sz="2800"/>
                <a:t>    I</a:t>
              </a:r>
              <a:r>
                <a:rPr lang="de-DE" altLang="de-DE"/>
                <a:t>5</a:t>
              </a:r>
            </a:p>
          </p:txBody>
        </p:sp>
        <p:sp>
          <p:nvSpPr>
            <p:cNvPr id="12306" name="Rectangle 18"/>
            <p:cNvSpPr>
              <a:spLocks noChangeArrowheads="1"/>
            </p:cNvSpPr>
            <p:nvPr/>
          </p:nvSpPr>
          <p:spPr bwMode="auto">
            <a:xfrm>
              <a:off x="1610" y="2251"/>
              <a:ext cx="181" cy="182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2307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539750" y="2708275"/>
            <a:ext cx="7993063" cy="287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2800"/>
              <a:t>Das </a:t>
            </a:r>
            <a:r>
              <a:rPr lang="de-DE" altLang="de-DE" sz="2800" b="1"/>
              <a:t>Intron</a:t>
            </a:r>
            <a:r>
              <a:rPr lang="de-DE" altLang="de-DE" sz="2800"/>
              <a:t>:</a:t>
            </a:r>
          </a:p>
          <a:p>
            <a:pPr>
              <a:spcBef>
                <a:spcPct val="50000"/>
              </a:spcBef>
            </a:pPr>
            <a:r>
              <a:rPr lang="de-DE" altLang="de-DE" sz="2800"/>
              <a:t>Abschnitt, der zwar transcribiert, aber nicht translatiert wird.</a:t>
            </a:r>
          </a:p>
          <a:p>
            <a:pPr>
              <a:spcBef>
                <a:spcPct val="50000"/>
              </a:spcBef>
            </a:pPr>
            <a:r>
              <a:rPr lang="de-DE" altLang="de-DE" sz="2800"/>
              <a:t>Das </a:t>
            </a:r>
            <a:r>
              <a:rPr lang="de-DE" altLang="de-DE" sz="2800" b="1"/>
              <a:t>Exon</a:t>
            </a:r>
            <a:r>
              <a:rPr lang="de-DE" altLang="de-DE" sz="2800"/>
              <a:t>:</a:t>
            </a:r>
          </a:p>
          <a:p>
            <a:pPr>
              <a:spcBef>
                <a:spcPct val="50000"/>
              </a:spcBef>
            </a:pPr>
            <a:r>
              <a:rPr lang="de-DE" altLang="de-DE" sz="2800"/>
              <a:t>Abschnitt, der transcribiert und translatiert wird.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3" name="Rectangle 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68313" y="2420938"/>
            <a:ext cx="3959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68313" y="260350"/>
            <a:ext cx="45354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4400">
                <a:solidFill>
                  <a:schemeClr val="tx2"/>
                </a:solidFill>
              </a:rPr>
              <a:t>Eukaryot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468313" y="1341438"/>
            <a:ext cx="1079500" cy="287337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1547813" y="1341438"/>
            <a:ext cx="1008062" cy="2873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2843213" y="1341438"/>
            <a:ext cx="360362" cy="2873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3203575" y="1341438"/>
            <a:ext cx="936625" cy="287337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7164388" y="1341438"/>
            <a:ext cx="503237" cy="2873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5651500" y="1341438"/>
            <a:ext cx="936625" cy="2873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4140200" y="1341438"/>
            <a:ext cx="215900" cy="287337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7667625" y="1341438"/>
            <a:ext cx="1152525" cy="287337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6588125" y="1341438"/>
            <a:ext cx="576263" cy="287337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4356100" y="1341438"/>
            <a:ext cx="1295400" cy="287337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2555875" y="1341438"/>
            <a:ext cx="287338" cy="288925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3334" name="Group 22"/>
          <p:cNvGrpSpPr>
            <a:grpSpLocks/>
          </p:cNvGrpSpPr>
          <p:nvPr/>
        </p:nvGrpSpPr>
        <p:grpSpPr bwMode="auto">
          <a:xfrm>
            <a:off x="1619250" y="1557338"/>
            <a:ext cx="4032250" cy="1008062"/>
            <a:chOff x="1202" y="981"/>
            <a:chExt cx="2540" cy="635"/>
          </a:xfrm>
        </p:grpSpPr>
        <p:sp>
          <p:nvSpPr>
            <p:cNvPr id="13335" name="Oval 23"/>
            <p:cNvSpPr>
              <a:spLocks noChangeArrowheads="1"/>
            </p:cNvSpPr>
            <p:nvPr/>
          </p:nvSpPr>
          <p:spPr bwMode="auto">
            <a:xfrm>
              <a:off x="1202" y="981"/>
              <a:ext cx="635" cy="635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336" name="AutoShape 24"/>
            <p:cNvSpPr>
              <a:spLocks noChangeArrowheads="1"/>
            </p:cNvSpPr>
            <p:nvPr/>
          </p:nvSpPr>
          <p:spPr bwMode="auto">
            <a:xfrm>
              <a:off x="1746" y="1208"/>
              <a:ext cx="1996" cy="136"/>
            </a:xfrm>
            <a:prstGeom prst="rightArrow">
              <a:avLst>
                <a:gd name="adj1" fmla="val 50000"/>
                <a:gd name="adj2" fmla="val 366912"/>
              </a:avLst>
            </a:prstGeom>
            <a:solidFill>
              <a:srgbClr val="FFCC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68313" y="2420938"/>
            <a:ext cx="3959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468313" y="260350"/>
            <a:ext cx="45354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4400">
                <a:solidFill>
                  <a:schemeClr val="tx2"/>
                </a:solidFill>
              </a:rPr>
              <a:t>Eukaryot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468313" y="1341438"/>
            <a:ext cx="1079500" cy="287337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547813" y="1341438"/>
            <a:ext cx="1008062" cy="2873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6407" name="Group 23"/>
          <p:cNvGrpSpPr>
            <a:grpSpLocks/>
          </p:cNvGrpSpPr>
          <p:nvPr/>
        </p:nvGrpSpPr>
        <p:grpSpPr bwMode="auto">
          <a:xfrm>
            <a:off x="2555875" y="1341438"/>
            <a:ext cx="6264275" cy="288925"/>
            <a:chOff x="1610" y="845"/>
            <a:chExt cx="3946" cy="182"/>
          </a:xfrm>
        </p:grpSpPr>
        <p:sp>
          <p:nvSpPr>
            <p:cNvPr id="16391" name="Rectangle 7"/>
            <p:cNvSpPr>
              <a:spLocks noChangeArrowheads="1"/>
            </p:cNvSpPr>
            <p:nvPr/>
          </p:nvSpPr>
          <p:spPr bwMode="auto">
            <a:xfrm>
              <a:off x="1791" y="845"/>
              <a:ext cx="227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392" name="Rectangle 8"/>
            <p:cNvSpPr>
              <a:spLocks noChangeArrowheads="1"/>
            </p:cNvSpPr>
            <p:nvPr/>
          </p:nvSpPr>
          <p:spPr bwMode="auto">
            <a:xfrm>
              <a:off x="2018" y="845"/>
              <a:ext cx="590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393" name="Rectangle 9"/>
            <p:cNvSpPr>
              <a:spLocks noChangeArrowheads="1"/>
            </p:cNvSpPr>
            <p:nvPr/>
          </p:nvSpPr>
          <p:spPr bwMode="auto">
            <a:xfrm>
              <a:off x="4513" y="845"/>
              <a:ext cx="317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394" name="Rectangle 10"/>
            <p:cNvSpPr>
              <a:spLocks noChangeArrowheads="1"/>
            </p:cNvSpPr>
            <p:nvPr/>
          </p:nvSpPr>
          <p:spPr bwMode="auto">
            <a:xfrm>
              <a:off x="3560" y="845"/>
              <a:ext cx="590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395" name="Rectangle 11"/>
            <p:cNvSpPr>
              <a:spLocks noChangeArrowheads="1"/>
            </p:cNvSpPr>
            <p:nvPr/>
          </p:nvSpPr>
          <p:spPr bwMode="auto">
            <a:xfrm>
              <a:off x="2608" y="845"/>
              <a:ext cx="136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396" name="Rectangle 12"/>
            <p:cNvSpPr>
              <a:spLocks noChangeArrowheads="1"/>
            </p:cNvSpPr>
            <p:nvPr/>
          </p:nvSpPr>
          <p:spPr bwMode="auto">
            <a:xfrm>
              <a:off x="4830" y="845"/>
              <a:ext cx="726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397" name="Rectangle 13"/>
            <p:cNvSpPr>
              <a:spLocks noChangeArrowheads="1"/>
            </p:cNvSpPr>
            <p:nvPr/>
          </p:nvSpPr>
          <p:spPr bwMode="auto">
            <a:xfrm>
              <a:off x="4150" y="845"/>
              <a:ext cx="363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398" name="Rectangle 14"/>
            <p:cNvSpPr>
              <a:spLocks noChangeArrowheads="1"/>
            </p:cNvSpPr>
            <p:nvPr/>
          </p:nvSpPr>
          <p:spPr bwMode="auto">
            <a:xfrm>
              <a:off x="2744" y="845"/>
              <a:ext cx="816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399" name="Rectangle 15"/>
            <p:cNvSpPr>
              <a:spLocks noChangeArrowheads="1"/>
            </p:cNvSpPr>
            <p:nvPr/>
          </p:nvSpPr>
          <p:spPr bwMode="auto">
            <a:xfrm>
              <a:off x="1610" y="845"/>
              <a:ext cx="181" cy="182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6400" name="Group 16"/>
          <p:cNvGrpSpPr>
            <a:grpSpLocks/>
          </p:cNvGrpSpPr>
          <p:nvPr/>
        </p:nvGrpSpPr>
        <p:grpSpPr bwMode="auto">
          <a:xfrm>
            <a:off x="1619250" y="1557338"/>
            <a:ext cx="4032250" cy="1008062"/>
            <a:chOff x="1202" y="981"/>
            <a:chExt cx="2540" cy="635"/>
          </a:xfrm>
        </p:grpSpPr>
        <p:sp>
          <p:nvSpPr>
            <p:cNvPr id="16401" name="Oval 17"/>
            <p:cNvSpPr>
              <a:spLocks noChangeArrowheads="1"/>
            </p:cNvSpPr>
            <p:nvPr/>
          </p:nvSpPr>
          <p:spPr bwMode="auto">
            <a:xfrm>
              <a:off x="1202" y="981"/>
              <a:ext cx="635" cy="635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402" name="AutoShape 18"/>
            <p:cNvSpPr>
              <a:spLocks noChangeArrowheads="1"/>
            </p:cNvSpPr>
            <p:nvPr/>
          </p:nvSpPr>
          <p:spPr bwMode="auto">
            <a:xfrm>
              <a:off x="1746" y="1208"/>
              <a:ext cx="1996" cy="136"/>
            </a:xfrm>
            <a:prstGeom prst="rightArrow">
              <a:avLst>
                <a:gd name="adj1" fmla="val 50000"/>
                <a:gd name="adj2" fmla="val 366912"/>
              </a:avLst>
            </a:prstGeom>
            <a:solidFill>
              <a:srgbClr val="FFCC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6409" name="Rectangle 25"/>
          <p:cNvSpPr>
            <a:spLocks noChangeArrowheads="1"/>
          </p:cNvSpPr>
          <p:nvPr/>
        </p:nvSpPr>
        <p:spPr bwMode="auto">
          <a:xfrm>
            <a:off x="2843213" y="2779713"/>
            <a:ext cx="360362" cy="28733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3203575" y="2779713"/>
            <a:ext cx="936625" cy="287337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11" name="Rectangle 27"/>
          <p:cNvSpPr>
            <a:spLocks noChangeArrowheads="1"/>
          </p:cNvSpPr>
          <p:nvPr/>
        </p:nvSpPr>
        <p:spPr bwMode="auto">
          <a:xfrm>
            <a:off x="7164388" y="2779713"/>
            <a:ext cx="503237" cy="28733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5651500" y="2779713"/>
            <a:ext cx="936625" cy="28733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13" name="Rectangle 29"/>
          <p:cNvSpPr>
            <a:spLocks noChangeArrowheads="1"/>
          </p:cNvSpPr>
          <p:nvPr/>
        </p:nvSpPr>
        <p:spPr bwMode="auto">
          <a:xfrm>
            <a:off x="4140200" y="2779713"/>
            <a:ext cx="215900" cy="28733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14" name="Rectangle 30"/>
          <p:cNvSpPr>
            <a:spLocks noChangeArrowheads="1"/>
          </p:cNvSpPr>
          <p:nvPr/>
        </p:nvSpPr>
        <p:spPr bwMode="auto">
          <a:xfrm>
            <a:off x="7667625" y="2779713"/>
            <a:ext cx="1152525" cy="287337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15" name="Rectangle 31"/>
          <p:cNvSpPr>
            <a:spLocks noChangeArrowheads="1"/>
          </p:cNvSpPr>
          <p:nvPr/>
        </p:nvSpPr>
        <p:spPr bwMode="auto">
          <a:xfrm>
            <a:off x="6588125" y="2779713"/>
            <a:ext cx="576263" cy="287337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16" name="Rectangle 32"/>
          <p:cNvSpPr>
            <a:spLocks noChangeArrowheads="1"/>
          </p:cNvSpPr>
          <p:nvPr/>
        </p:nvSpPr>
        <p:spPr bwMode="auto">
          <a:xfrm>
            <a:off x="4356100" y="2779713"/>
            <a:ext cx="1295400" cy="287337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17" name="Rectangle 33"/>
          <p:cNvSpPr>
            <a:spLocks noChangeArrowheads="1"/>
          </p:cNvSpPr>
          <p:nvPr/>
        </p:nvSpPr>
        <p:spPr bwMode="auto">
          <a:xfrm>
            <a:off x="2555875" y="2779713"/>
            <a:ext cx="287338" cy="288925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250825" y="1989138"/>
            <a:ext cx="1192213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3000" b="1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6419" name="Line 35"/>
          <p:cNvSpPr>
            <a:spLocks noChangeShapeType="1"/>
          </p:cNvSpPr>
          <p:nvPr/>
        </p:nvSpPr>
        <p:spPr bwMode="auto">
          <a:xfrm>
            <a:off x="1331913" y="2924175"/>
            <a:ext cx="10080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468313" y="2420938"/>
            <a:ext cx="3959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68313" y="260350"/>
            <a:ext cx="45354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4400">
                <a:solidFill>
                  <a:schemeClr val="tx2"/>
                </a:solidFill>
              </a:rPr>
              <a:t>Eukaryot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468313" y="1341438"/>
            <a:ext cx="1079500" cy="287337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1547813" y="1341438"/>
            <a:ext cx="1008062" cy="2873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7415" name="Group 7"/>
          <p:cNvGrpSpPr>
            <a:grpSpLocks/>
          </p:cNvGrpSpPr>
          <p:nvPr/>
        </p:nvGrpSpPr>
        <p:grpSpPr bwMode="auto">
          <a:xfrm>
            <a:off x="2555875" y="1341438"/>
            <a:ext cx="6264275" cy="288925"/>
            <a:chOff x="1610" y="845"/>
            <a:chExt cx="3946" cy="182"/>
          </a:xfrm>
        </p:grpSpPr>
        <p:sp>
          <p:nvSpPr>
            <p:cNvPr id="17416" name="Rectangle 8"/>
            <p:cNvSpPr>
              <a:spLocks noChangeArrowheads="1"/>
            </p:cNvSpPr>
            <p:nvPr/>
          </p:nvSpPr>
          <p:spPr bwMode="auto">
            <a:xfrm>
              <a:off x="1791" y="845"/>
              <a:ext cx="227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2018" y="845"/>
              <a:ext cx="590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4513" y="845"/>
              <a:ext cx="317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3560" y="845"/>
              <a:ext cx="590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2608" y="845"/>
              <a:ext cx="136" cy="181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4830" y="845"/>
              <a:ext cx="726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4150" y="845"/>
              <a:ext cx="363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2744" y="845"/>
              <a:ext cx="816" cy="18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1610" y="845"/>
              <a:ext cx="181" cy="182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7425" name="Group 17"/>
          <p:cNvGrpSpPr>
            <a:grpSpLocks/>
          </p:cNvGrpSpPr>
          <p:nvPr/>
        </p:nvGrpSpPr>
        <p:grpSpPr bwMode="auto">
          <a:xfrm>
            <a:off x="1619250" y="1557338"/>
            <a:ext cx="4032250" cy="1008062"/>
            <a:chOff x="1202" y="981"/>
            <a:chExt cx="2540" cy="635"/>
          </a:xfrm>
        </p:grpSpPr>
        <p:sp>
          <p:nvSpPr>
            <p:cNvPr id="17426" name="Oval 18"/>
            <p:cNvSpPr>
              <a:spLocks noChangeArrowheads="1"/>
            </p:cNvSpPr>
            <p:nvPr/>
          </p:nvSpPr>
          <p:spPr bwMode="auto">
            <a:xfrm>
              <a:off x="1202" y="981"/>
              <a:ext cx="635" cy="635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7427" name="AutoShape 19"/>
            <p:cNvSpPr>
              <a:spLocks noChangeArrowheads="1"/>
            </p:cNvSpPr>
            <p:nvPr/>
          </p:nvSpPr>
          <p:spPr bwMode="auto">
            <a:xfrm>
              <a:off x="1746" y="1208"/>
              <a:ext cx="1996" cy="136"/>
            </a:xfrm>
            <a:prstGeom prst="rightArrow">
              <a:avLst>
                <a:gd name="adj1" fmla="val 50000"/>
                <a:gd name="adj2" fmla="val 366912"/>
              </a:avLst>
            </a:prstGeom>
            <a:solidFill>
              <a:srgbClr val="FFCC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395288" y="2636838"/>
            <a:ext cx="20161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de-DE" altLang="de-DE" sz="2800"/>
              <a:t>prä-m-RNA</a:t>
            </a:r>
          </a:p>
        </p:txBody>
      </p:sp>
      <p:sp>
        <p:nvSpPr>
          <p:cNvPr id="17429" name="Rectangle 21"/>
          <p:cNvSpPr>
            <a:spLocks noChangeArrowheads="1"/>
          </p:cNvSpPr>
          <p:nvPr/>
        </p:nvSpPr>
        <p:spPr bwMode="auto">
          <a:xfrm>
            <a:off x="2843213" y="2779713"/>
            <a:ext cx="360362" cy="28733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430" name="Rectangle 22"/>
          <p:cNvSpPr>
            <a:spLocks noChangeArrowheads="1"/>
          </p:cNvSpPr>
          <p:nvPr/>
        </p:nvSpPr>
        <p:spPr bwMode="auto">
          <a:xfrm>
            <a:off x="3203575" y="2779713"/>
            <a:ext cx="936625" cy="287337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431" name="Rectangle 23"/>
          <p:cNvSpPr>
            <a:spLocks noChangeArrowheads="1"/>
          </p:cNvSpPr>
          <p:nvPr/>
        </p:nvSpPr>
        <p:spPr bwMode="auto">
          <a:xfrm>
            <a:off x="7164388" y="2779713"/>
            <a:ext cx="503237" cy="28733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432" name="Rectangle 24"/>
          <p:cNvSpPr>
            <a:spLocks noChangeArrowheads="1"/>
          </p:cNvSpPr>
          <p:nvPr/>
        </p:nvSpPr>
        <p:spPr bwMode="auto">
          <a:xfrm>
            <a:off x="5651500" y="2779713"/>
            <a:ext cx="936625" cy="28733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433" name="Rectangle 25"/>
          <p:cNvSpPr>
            <a:spLocks noChangeArrowheads="1"/>
          </p:cNvSpPr>
          <p:nvPr/>
        </p:nvSpPr>
        <p:spPr bwMode="auto">
          <a:xfrm>
            <a:off x="4140200" y="2779713"/>
            <a:ext cx="215900" cy="28733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434" name="Rectangle 26"/>
          <p:cNvSpPr>
            <a:spLocks noChangeArrowheads="1"/>
          </p:cNvSpPr>
          <p:nvPr/>
        </p:nvSpPr>
        <p:spPr bwMode="auto">
          <a:xfrm>
            <a:off x="7667625" y="2779713"/>
            <a:ext cx="1152525" cy="287337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435" name="Rectangle 27"/>
          <p:cNvSpPr>
            <a:spLocks noChangeArrowheads="1"/>
          </p:cNvSpPr>
          <p:nvPr/>
        </p:nvSpPr>
        <p:spPr bwMode="auto">
          <a:xfrm>
            <a:off x="6588125" y="2779713"/>
            <a:ext cx="576263" cy="287337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436" name="Rectangle 28"/>
          <p:cNvSpPr>
            <a:spLocks noChangeArrowheads="1"/>
          </p:cNvSpPr>
          <p:nvPr/>
        </p:nvSpPr>
        <p:spPr bwMode="auto">
          <a:xfrm>
            <a:off x="4356100" y="2779713"/>
            <a:ext cx="1295400" cy="287337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437" name="Rectangle 29"/>
          <p:cNvSpPr>
            <a:spLocks noChangeArrowheads="1"/>
          </p:cNvSpPr>
          <p:nvPr/>
        </p:nvSpPr>
        <p:spPr bwMode="auto">
          <a:xfrm>
            <a:off x="2555875" y="2779713"/>
            <a:ext cx="287338" cy="288925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Microsoft Office PowerPoint</Application>
  <PresentationFormat>Bildschirmpräsentation (4:3)</PresentationFormat>
  <Paragraphs>50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2" baseType="lpstr">
      <vt:lpstr>Arial</vt:lpstr>
      <vt:lpstr>Standarddesign</vt:lpstr>
      <vt:lpstr>Besonderheiten bei Eukaryoten</vt:lpstr>
      <vt:lpstr>Prokaryot   </vt:lpstr>
      <vt:lpstr>Prokaryot   </vt:lpstr>
      <vt:lpstr>Prokaryot  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Warum kann man nicht einfach Eukaryoten-Gene in die DNA eines Bakteriums einbauen, wenn man möchte, dass es das zugehörige Protein produziert?</vt:lpstr>
      <vt:lpstr>Prokaryoten können m-RNA nicht spleißen, d.h. …</vt:lpstr>
      <vt:lpstr>Prokaryoten können m-RNA nicht spleißen, d.h.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Besonderheiten bei Eukaryoten</dc:title>
  <dc:creator>Thomas Nickl</dc:creator>
  <cp:lastModifiedBy>Thomas Nickl</cp:lastModifiedBy>
  <cp:revision>7</cp:revision>
  <dcterms:created xsi:type="dcterms:W3CDTF">2010-02-04T13:48:17Z</dcterms:created>
  <dcterms:modified xsi:type="dcterms:W3CDTF">2019-12-10T09:23:49Z</dcterms:modified>
</cp:coreProperties>
</file>