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7" r:id="rId11"/>
    <p:sldId id="268" r:id="rId12"/>
    <p:sldId id="264" r:id="rId13"/>
    <p:sldId id="272" r:id="rId14"/>
    <p:sldId id="273" r:id="rId15"/>
    <p:sldId id="265" r:id="rId16"/>
    <p:sldId id="274" r:id="rId17"/>
    <p:sldId id="275" r:id="rId18"/>
    <p:sldId id="269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70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3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67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66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33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649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53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87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37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81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55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46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A548B-CC01-4225-9D48-D4547A236139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44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Autofit/>
          </a:bodyPr>
          <a:lstStyle/>
          <a:p>
            <a:r>
              <a:rPr lang="de-DE" sz="8000" dirty="0"/>
              <a:t>Chromosomen-Zustände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66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539552" y="530677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Wie viele Chromosomen </a:t>
            </a:r>
            <a:r>
              <a:rPr lang="de-DE" sz="2800" dirty="0" err="1"/>
              <a:t>umfasst</a:t>
            </a:r>
            <a:r>
              <a:rPr lang="de-DE" sz="2800" dirty="0"/>
              <a:t> 1 Chromosomensatz hier?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39552" y="479715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3 Chromosomen</a:t>
            </a:r>
          </a:p>
        </p:txBody>
      </p:sp>
    </p:spTree>
    <p:extLst>
      <p:ext uri="{BB962C8B-B14F-4D97-AF65-F5344CB8AC3E}">
        <p14:creationId xmlns:p14="http://schemas.microsoft.com/office/powerpoint/2010/main" val="783722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539552" y="530677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Wie viele Chromosomen </a:t>
            </a:r>
            <a:r>
              <a:rPr lang="de-DE" sz="2800" dirty="0" err="1"/>
              <a:t>umfasst</a:t>
            </a:r>
            <a:r>
              <a:rPr lang="de-DE" sz="2800" dirty="0"/>
              <a:t> 1 Chromosomensatz hier?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39552" y="479715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3 Chromosomen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691680" y="1268760"/>
            <a:ext cx="59766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2</a:t>
            </a: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				       3</a:t>
            </a:r>
          </a:p>
        </p:txBody>
      </p:sp>
    </p:spTree>
    <p:extLst>
      <p:ext uri="{BB962C8B-B14F-4D97-AF65-F5344CB8AC3E}">
        <p14:creationId xmlns:p14="http://schemas.microsoft.com/office/powerpoint/2010/main" val="4278575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1855593">
            <a:off x="5097905" y="2510780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041421" y="2933756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683568" y="40466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Chromosomen-Zustand?</a:t>
            </a:r>
          </a:p>
        </p:txBody>
      </p:sp>
    </p:spTree>
    <p:extLst>
      <p:ext uri="{BB962C8B-B14F-4D97-AF65-F5344CB8AC3E}">
        <p14:creationId xmlns:p14="http://schemas.microsoft.com/office/powerpoint/2010/main" val="3642352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1855593">
            <a:off x="5097905" y="2510780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041421" y="2933756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683568" y="40466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Chromosomen-Zustand?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531816" y="1196752"/>
            <a:ext cx="3096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Zwei-</a:t>
            </a:r>
            <a:r>
              <a:rPr lang="de-DE" sz="2800" dirty="0" err="1"/>
              <a:t>Chromatid</a:t>
            </a:r>
            <a:r>
              <a:rPr lang="de-DE" sz="2800" dirty="0"/>
              <a:t>-Chromosomen</a:t>
            </a:r>
          </a:p>
        </p:txBody>
      </p:sp>
    </p:spTree>
    <p:extLst>
      <p:ext uri="{BB962C8B-B14F-4D97-AF65-F5344CB8AC3E}">
        <p14:creationId xmlns:p14="http://schemas.microsoft.com/office/powerpoint/2010/main" val="3836530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1855593">
            <a:off x="5097905" y="2510780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041421" y="2933756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683568" y="40466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Chromosomen-Zustand?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531816" y="1196752"/>
            <a:ext cx="3096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Zwei-</a:t>
            </a:r>
            <a:r>
              <a:rPr lang="de-DE" sz="2800" dirty="0" err="1"/>
              <a:t>Chromatid</a:t>
            </a:r>
            <a:r>
              <a:rPr lang="de-DE" sz="2800" dirty="0"/>
              <a:t>-Chromosomen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971600" y="5169116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haploid (von jedem Chromosomentyp nur 1 Exemplar vorhanden)</a:t>
            </a:r>
          </a:p>
        </p:txBody>
      </p:sp>
    </p:spTree>
    <p:extLst>
      <p:ext uri="{BB962C8B-B14F-4D97-AF65-F5344CB8AC3E}">
        <p14:creationId xmlns:p14="http://schemas.microsoft.com/office/powerpoint/2010/main" val="1033372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419661" y="1831219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452828" y="4813528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FFC00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3346899">
            <a:off x="6716181" y="3266403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17527825">
            <a:off x="5800335" y="2849003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20944897">
            <a:off x="1049984" y="1464271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16492546">
            <a:off x="1201681" y="-478456"/>
            <a:ext cx="580087" cy="2418463"/>
            <a:chOff x="2627784" y="989767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1" name="Gruppieren 50"/>
          <p:cNvGrpSpPr/>
          <p:nvPr/>
        </p:nvGrpSpPr>
        <p:grpSpPr>
          <a:xfrm rot="11778436">
            <a:off x="7551299" y="4029355"/>
            <a:ext cx="580087" cy="2418463"/>
            <a:chOff x="2627784" y="989767"/>
            <a:chExt cx="580087" cy="2418463"/>
          </a:xfrm>
          <a:solidFill>
            <a:srgbClr val="FFC000"/>
          </a:solidFill>
        </p:grpSpPr>
        <p:sp>
          <p:nvSpPr>
            <p:cNvPr id="52" name="Ellipse 51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6" name="Gruppieren 55"/>
          <p:cNvGrpSpPr/>
          <p:nvPr/>
        </p:nvGrpSpPr>
        <p:grpSpPr>
          <a:xfrm rot="10167407">
            <a:off x="3571501" y="2888429"/>
            <a:ext cx="534127" cy="2266573"/>
            <a:chOff x="5362875" y="1162970"/>
            <a:chExt cx="534127" cy="2266573"/>
          </a:xfrm>
          <a:solidFill>
            <a:srgbClr val="FFC000"/>
          </a:solidFill>
        </p:grpSpPr>
        <p:sp>
          <p:nvSpPr>
            <p:cNvPr id="57" name="Ellipse 5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1" name="Gruppieren 60"/>
          <p:cNvGrpSpPr/>
          <p:nvPr/>
        </p:nvGrpSpPr>
        <p:grpSpPr>
          <a:xfrm rot="17152843">
            <a:off x="6514828" y="1548114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2" name="Ellipse 61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Ellipse 63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Ellipse 64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506875" y="260648"/>
            <a:ext cx="42415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200" dirty="0"/>
              <a:t>Chromosomen-Zustand?</a:t>
            </a:r>
          </a:p>
        </p:txBody>
      </p:sp>
    </p:spTree>
    <p:extLst>
      <p:ext uri="{BB962C8B-B14F-4D97-AF65-F5344CB8AC3E}">
        <p14:creationId xmlns:p14="http://schemas.microsoft.com/office/powerpoint/2010/main" val="1705657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419661" y="1831219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452828" y="4813528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FFC00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3346899">
            <a:off x="6716181" y="3266403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17527825">
            <a:off x="5800335" y="2849003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20944897">
            <a:off x="1049984" y="1464271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16492546">
            <a:off x="1201681" y="-478456"/>
            <a:ext cx="580087" cy="2418463"/>
            <a:chOff x="2627784" y="989767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1" name="Gruppieren 50"/>
          <p:cNvGrpSpPr/>
          <p:nvPr/>
        </p:nvGrpSpPr>
        <p:grpSpPr>
          <a:xfrm rot="11778436">
            <a:off x="7551299" y="4029355"/>
            <a:ext cx="580087" cy="2418463"/>
            <a:chOff x="2627784" y="989767"/>
            <a:chExt cx="580087" cy="2418463"/>
          </a:xfrm>
          <a:solidFill>
            <a:srgbClr val="FFC000"/>
          </a:solidFill>
        </p:grpSpPr>
        <p:sp>
          <p:nvSpPr>
            <p:cNvPr id="52" name="Ellipse 51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6" name="Gruppieren 55"/>
          <p:cNvGrpSpPr/>
          <p:nvPr/>
        </p:nvGrpSpPr>
        <p:grpSpPr>
          <a:xfrm rot="10167407">
            <a:off x="3571501" y="2888429"/>
            <a:ext cx="534127" cy="2266573"/>
            <a:chOff x="5362875" y="1162970"/>
            <a:chExt cx="534127" cy="2266573"/>
          </a:xfrm>
          <a:solidFill>
            <a:srgbClr val="FFC000"/>
          </a:solidFill>
        </p:grpSpPr>
        <p:sp>
          <p:nvSpPr>
            <p:cNvPr id="57" name="Ellipse 5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1" name="Gruppieren 60"/>
          <p:cNvGrpSpPr/>
          <p:nvPr/>
        </p:nvGrpSpPr>
        <p:grpSpPr>
          <a:xfrm rot="17152843">
            <a:off x="6514828" y="1548114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2" name="Ellipse 61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Ellipse 63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Ellipse 64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506875" y="260648"/>
            <a:ext cx="4241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2-Chromatid-Chromosomen</a:t>
            </a:r>
          </a:p>
        </p:txBody>
      </p:sp>
    </p:spTree>
    <p:extLst>
      <p:ext uri="{BB962C8B-B14F-4D97-AF65-F5344CB8AC3E}">
        <p14:creationId xmlns:p14="http://schemas.microsoft.com/office/powerpoint/2010/main" val="87816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419661" y="1831219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452828" y="4813528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FFC00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3346899">
            <a:off x="6716181" y="3266403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17527825">
            <a:off x="5800335" y="2849003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20944897">
            <a:off x="1049984" y="1464271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16492546">
            <a:off x="1201681" y="-478456"/>
            <a:ext cx="580087" cy="2418463"/>
            <a:chOff x="2627784" y="989767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1" name="Gruppieren 50"/>
          <p:cNvGrpSpPr/>
          <p:nvPr/>
        </p:nvGrpSpPr>
        <p:grpSpPr>
          <a:xfrm rot="11778436">
            <a:off x="7551299" y="4029355"/>
            <a:ext cx="580087" cy="2418463"/>
            <a:chOff x="2627784" y="989767"/>
            <a:chExt cx="580087" cy="2418463"/>
          </a:xfrm>
          <a:solidFill>
            <a:srgbClr val="FFC000"/>
          </a:solidFill>
        </p:grpSpPr>
        <p:sp>
          <p:nvSpPr>
            <p:cNvPr id="52" name="Ellipse 51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6" name="Gruppieren 55"/>
          <p:cNvGrpSpPr/>
          <p:nvPr/>
        </p:nvGrpSpPr>
        <p:grpSpPr>
          <a:xfrm rot="10167407">
            <a:off x="3571501" y="2888429"/>
            <a:ext cx="534127" cy="2266573"/>
            <a:chOff x="5362875" y="1162970"/>
            <a:chExt cx="534127" cy="2266573"/>
          </a:xfrm>
          <a:solidFill>
            <a:srgbClr val="FFC000"/>
          </a:solidFill>
        </p:grpSpPr>
        <p:sp>
          <p:nvSpPr>
            <p:cNvPr id="57" name="Ellipse 5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1" name="Gruppieren 60"/>
          <p:cNvGrpSpPr/>
          <p:nvPr/>
        </p:nvGrpSpPr>
        <p:grpSpPr>
          <a:xfrm rot="17152843">
            <a:off x="6514828" y="1548114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2" name="Ellipse 61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Ellipse 63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Ellipse 64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506875" y="260648"/>
            <a:ext cx="4241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/>
              <a:t>2-Chromatid-Chromosomen</a:t>
            </a:r>
            <a:endParaRPr lang="de-DE" sz="2800" dirty="0"/>
          </a:p>
        </p:txBody>
      </p:sp>
      <p:sp>
        <p:nvSpPr>
          <p:cNvPr id="7" name="Textfeld 6"/>
          <p:cNvSpPr txBox="1"/>
          <p:nvPr/>
        </p:nvSpPr>
        <p:spPr>
          <a:xfrm>
            <a:off x="467544" y="4331808"/>
            <a:ext cx="34050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/>
              <a:t>tetraploid</a:t>
            </a:r>
            <a:r>
              <a:rPr lang="de-DE" sz="2800" dirty="0"/>
              <a:t> (4 </a:t>
            </a:r>
            <a:r>
              <a:rPr lang="de-DE" sz="2800" dirty="0" err="1"/>
              <a:t>Exem-plare</a:t>
            </a:r>
            <a:r>
              <a:rPr lang="de-DE" sz="2800" dirty="0"/>
              <a:t> von jedem Chromosomentyp = </a:t>
            </a:r>
          </a:p>
          <a:p>
            <a:r>
              <a:rPr lang="de-DE" sz="2800" dirty="0"/>
              <a:t>4 Chromosomensätze</a:t>
            </a:r>
          </a:p>
        </p:txBody>
      </p:sp>
    </p:spTree>
    <p:extLst>
      <p:ext uri="{BB962C8B-B14F-4D97-AF65-F5344CB8AC3E}">
        <p14:creationId xmlns:p14="http://schemas.microsoft.com/office/powerpoint/2010/main" val="3166926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 rot="579409">
            <a:off x="4738589" y="3398890"/>
            <a:ext cx="216024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 rot="21102294">
            <a:off x="4641089" y="5101570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rot="1082910">
            <a:off x="2563693" y="1226143"/>
            <a:ext cx="216024" cy="8858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2267653">
            <a:off x="2210035" y="2002844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 rot="14907445">
            <a:off x="5862403" y="2611736"/>
            <a:ext cx="216024" cy="122083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3830330">
            <a:off x="6845517" y="2133823"/>
            <a:ext cx="200002" cy="10718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200" dirty="0"/>
              <a:t>Chromosomen-Zustand?</a:t>
            </a:r>
          </a:p>
        </p:txBody>
      </p:sp>
    </p:spTree>
    <p:extLst>
      <p:ext uri="{BB962C8B-B14F-4D97-AF65-F5344CB8AC3E}">
        <p14:creationId xmlns:p14="http://schemas.microsoft.com/office/powerpoint/2010/main" val="2558031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 rot="579409">
            <a:off x="4738589" y="3398890"/>
            <a:ext cx="216024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 rot="21102294">
            <a:off x="4641089" y="5101570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rot="1082910">
            <a:off x="2563693" y="1226143"/>
            <a:ext cx="216024" cy="8858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2267653">
            <a:off x="2210035" y="2002844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 rot="14907445">
            <a:off x="5862403" y="2611736"/>
            <a:ext cx="216024" cy="122083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3830330">
            <a:off x="6845517" y="2133823"/>
            <a:ext cx="200002" cy="10718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Ein-</a:t>
            </a:r>
            <a:r>
              <a:rPr lang="de-DE" sz="2800" dirty="0" err="1"/>
              <a:t>Chromatid</a:t>
            </a:r>
            <a:r>
              <a:rPr lang="de-DE" sz="2800" dirty="0"/>
              <a:t>-Chromosomen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06599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908720"/>
            <a:ext cx="7344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Aufbau der einzelnen Chromosomen:</a:t>
            </a:r>
          </a:p>
          <a:p>
            <a:endParaRPr lang="de-DE" sz="3200" dirty="0"/>
          </a:p>
          <a:p>
            <a:endParaRPr lang="de-DE" sz="3200" dirty="0"/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651216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 rot="579409">
            <a:off x="4738589" y="3398890"/>
            <a:ext cx="216024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 rot="21102294">
            <a:off x="4641089" y="5101570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rot="1082910">
            <a:off x="2563693" y="1226143"/>
            <a:ext cx="216024" cy="8858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2267653">
            <a:off x="2210035" y="2002844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 rot="14907445">
            <a:off x="5862403" y="2611736"/>
            <a:ext cx="216024" cy="122083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3830330">
            <a:off x="6845517" y="2133823"/>
            <a:ext cx="200002" cy="10718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Ein-</a:t>
            </a:r>
            <a:r>
              <a:rPr lang="de-DE" sz="2800" dirty="0" err="1"/>
              <a:t>Chromatid</a:t>
            </a:r>
            <a:r>
              <a:rPr lang="de-DE" sz="2800"/>
              <a:t>-Chromosomen</a:t>
            </a:r>
            <a:endParaRPr lang="de-DE" sz="3200" dirty="0"/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67544" y="4437112"/>
            <a:ext cx="34634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diploid (2 Exemplare von jedem Chromosomentyp = </a:t>
            </a:r>
          </a:p>
          <a:p>
            <a:r>
              <a:rPr lang="de-DE" sz="2800" dirty="0"/>
              <a:t>2 Chromosomensätze)</a:t>
            </a:r>
          </a:p>
        </p:txBody>
      </p:sp>
    </p:spTree>
    <p:extLst>
      <p:ext uri="{BB962C8B-B14F-4D97-AF65-F5344CB8AC3E}">
        <p14:creationId xmlns:p14="http://schemas.microsoft.com/office/powerpoint/2010/main" val="2535139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 rot="579409">
            <a:off x="4738589" y="3398890"/>
            <a:ext cx="216024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 rot="21102294">
            <a:off x="4641089" y="5101570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rot="1082910">
            <a:off x="2563693" y="1226143"/>
            <a:ext cx="216024" cy="8858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2267653">
            <a:off x="2210035" y="2002844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 rot="14907445">
            <a:off x="5862403" y="2611736"/>
            <a:ext cx="216024" cy="122083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3830330">
            <a:off x="6845517" y="2133823"/>
            <a:ext cx="200002" cy="10718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Ein-</a:t>
            </a:r>
            <a:r>
              <a:rPr lang="de-DE" sz="2800" dirty="0" err="1"/>
              <a:t>Chromatid</a:t>
            </a:r>
            <a:r>
              <a:rPr lang="de-DE" sz="2800"/>
              <a:t>-Chromosomen</a:t>
            </a:r>
            <a:endParaRPr lang="de-DE" sz="3200" dirty="0"/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67544" y="4437112"/>
            <a:ext cx="34634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diploid (2 Exemplare von jedem Chromosomentyp </a:t>
            </a:r>
            <a:r>
              <a:rPr lang="de-DE" sz="2800"/>
              <a:t>= </a:t>
            </a:r>
          </a:p>
          <a:p>
            <a:r>
              <a:rPr lang="de-DE" sz="2800"/>
              <a:t>2 </a:t>
            </a:r>
            <a:r>
              <a:rPr lang="de-DE" sz="2800" dirty="0"/>
              <a:t>Chromosomensätze)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971600" y="980728"/>
            <a:ext cx="62646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     2</a:t>
            </a:r>
          </a:p>
          <a:p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1</a:t>
            </a:r>
          </a:p>
          <a:p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		    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9162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 rot="579409">
            <a:off x="4738589" y="3398890"/>
            <a:ext cx="216024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 rot="21102294">
            <a:off x="4641089" y="5101570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rot="1082910">
            <a:off x="2563693" y="1226143"/>
            <a:ext cx="216024" cy="8858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2267653">
            <a:off x="2210035" y="2002844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 rot="14907445">
            <a:off x="5862403" y="2611736"/>
            <a:ext cx="216024" cy="122083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3830330">
            <a:off x="6845517" y="2133823"/>
            <a:ext cx="200002" cy="10718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Ein-</a:t>
            </a:r>
            <a:r>
              <a:rPr lang="de-DE" sz="2800" dirty="0" err="1"/>
              <a:t>Chromatid</a:t>
            </a:r>
            <a:r>
              <a:rPr lang="de-DE" sz="2800"/>
              <a:t>-Chromosomen</a:t>
            </a:r>
            <a:endParaRPr lang="de-DE" sz="3200" dirty="0"/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67544" y="4437112"/>
            <a:ext cx="34634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diploid (2 Exemplare von jedem Chromosomentyp </a:t>
            </a:r>
            <a:r>
              <a:rPr lang="de-DE" sz="2800"/>
              <a:t>= </a:t>
            </a:r>
          </a:p>
          <a:p>
            <a:r>
              <a:rPr lang="de-DE" sz="2800"/>
              <a:t>2 </a:t>
            </a:r>
            <a:r>
              <a:rPr lang="de-DE" sz="2800" dirty="0"/>
              <a:t>Chromosomensätze)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971600" y="980728"/>
            <a:ext cx="62646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     2</a:t>
            </a: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de-DE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		     </a:t>
            </a:r>
            <a:r>
              <a:rPr lang="de-DE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1</a:t>
            </a: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    </a:t>
            </a:r>
            <a:r>
              <a:rPr lang="de-DE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		    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2661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Chromosomen-Zustand?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97520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Ein-</a:t>
            </a:r>
            <a:r>
              <a:rPr lang="de-DE" sz="2800" dirty="0" err="1"/>
              <a:t>Chromatid</a:t>
            </a:r>
            <a:r>
              <a:rPr lang="de-DE" sz="2800" dirty="0"/>
              <a:t>-Chromosomen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3890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Ein-</a:t>
            </a:r>
            <a:r>
              <a:rPr lang="de-DE" sz="2800" dirty="0" err="1"/>
              <a:t>Chromatid</a:t>
            </a:r>
            <a:r>
              <a:rPr lang="de-DE" sz="2800"/>
              <a:t>-Chromosomen</a:t>
            </a:r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11560" y="4542821"/>
            <a:ext cx="40744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haploid (1 Exemplar von jedem Chromosomentyp = 1 Chromosomensatz)</a:t>
            </a:r>
          </a:p>
        </p:txBody>
      </p:sp>
    </p:spTree>
    <p:extLst>
      <p:ext uri="{BB962C8B-B14F-4D97-AF65-F5344CB8AC3E}">
        <p14:creationId xmlns:p14="http://schemas.microsoft.com/office/powerpoint/2010/main" val="524759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20964292">
            <a:off x="6655474" y="3843561"/>
            <a:ext cx="580087" cy="2418463"/>
            <a:chOff x="1188754" y="996311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7461293">
            <a:off x="3290134" y="3554708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8793576">
            <a:off x="975096" y="1296719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91630" y="404664"/>
            <a:ext cx="34247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Chromosomen-Zustand?</a:t>
            </a:r>
          </a:p>
        </p:txBody>
      </p:sp>
    </p:spTree>
    <p:extLst>
      <p:ext uri="{BB962C8B-B14F-4D97-AF65-F5344CB8AC3E}">
        <p14:creationId xmlns:p14="http://schemas.microsoft.com/office/powerpoint/2010/main" val="18244019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20964292">
            <a:off x="6655474" y="3843561"/>
            <a:ext cx="580087" cy="2418463"/>
            <a:chOff x="1188754" y="996311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7461293">
            <a:off x="3290134" y="3554708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8793576">
            <a:off x="975096" y="1296719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91630" y="404664"/>
            <a:ext cx="34247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Zwei-</a:t>
            </a:r>
            <a:r>
              <a:rPr lang="de-DE" sz="2800" dirty="0" err="1"/>
              <a:t>Chromatid</a:t>
            </a:r>
            <a:r>
              <a:rPr lang="de-DE" sz="2800" dirty="0"/>
              <a:t>-Chromosomen</a:t>
            </a:r>
          </a:p>
        </p:txBody>
      </p:sp>
    </p:spTree>
    <p:extLst>
      <p:ext uri="{BB962C8B-B14F-4D97-AF65-F5344CB8AC3E}">
        <p14:creationId xmlns:p14="http://schemas.microsoft.com/office/powerpoint/2010/main" val="1649594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20964292">
            <a:off x="6655474" y="3843561"/>
            <a:ext cx="580087" cy="2418463"/>
            <a:chOff x="1188754" y="996311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7461293">
            <a:off x="3290134" y="3554708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8793576">
            <a:off x="975096" y="1296719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91630" y="404664"/>
            <a:ext cx="34247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Zwei-</a:t>
            </a:r>
            <a:r>
              <a:rPr lang="de-DE" sz="2800" dirty="0" err="1"/>
              <a:t>Chromatid</a:t>
            </a:r>
            <a:r>
              <a:rPr lang="de-DE" sz="2800" dirty="0"/>
              <a:t>-Chromosomen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3528" y="4852317"/>
            <a:ext cx="43070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triploid (3 Exemplare von jedem Chromosomentyp </a:t>
            </a:r>
          </a:p>
          <a:p>
            <a:r>
              <a:rPr lang="de-DE" sz="2800" dirty="0"/>
              <a:t>= 3 Chromosomensätze)</a:t>
            </a:r>
          </a:p>
        </p:txBody>
      </p:sp>
    </p:spTree>
    <p:extLst>
      <p:ext uri="{BB962C8B-B14F-4D97-AF65-F5344CB8AC3E}">
        <p14:creationId xmlns:p14="http://schemas.microsoft.com/office/powerpoint/2010/main" val="1667062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59632" y="1916832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0" b="1" dirty="0"/>
              <a:t>ENDE</a:t>
            </a:r>
          </a:p>
        </p:txBody>
      </p:sp>
    </p:spTree>
    <p:extLst>
      <p:ext uri="{BB962C8B-B14F-4D97-AF65-F5344CB8AC3E}">
        <p14:creationId xmlns:p14="http://schemas.microsoft.com/office/powerpoint/2010/main" val="2698735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908720"/>
            <a:ext cx="73448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Aufbau der einzelnen Chromosomen:</a:t>
            </a:r>
          </a:p>
          <a:p>
            <a:endParaRPr lang="de-DE" sz="3200" dirty="0"/>
          </a:p>
          <a:p>
            <a:r>
              <a:rPr lang="de-DE" sz="3200" dirty="0">
                <a:solidFill>
                  <a:srgbClr val="0000FF"/>
                </a:solidFill>
              </a:rPr>
              <a:t>Ein- / Zwei-</a:t>
            </a:r>
            <a:r>
              <a:rPr lang="de-DE" sz="3200" dirty="0" err="1">
                <a:solidFill>
                  <a:srgbClr val="0000FF"/>
                </a:solidFill>
              </a:rPr>
              <a:t>Chromatid</a:t>
            </a:r>
            <a:r>
              <a:rPr lang="de-DE" sz="3200" dirty="0">
                <a:solidFill>
                  <a:srgbClr val="0000FF"/>
                </a:solidFill>
              </a:rPr>
              <a:t>-Chromosomen</a:t>
            </a:r>
          </a:p>
          <a:p>
            <a:endParaRPr lang="de-DE" sz="3200" dirty="0"/>
          </a:p>
          <a:p>
            <a:endParaRPr lang="de-DE" sz="3200" dirty="0"/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304187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908720"/>
            <a:ext cx="73448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Aufbau der einzelnen Chromosomen:</a:t>
            </a:r>
          </a:p>
          <a:p>
            <a:endParaRPr lang="de-DE" sz="3200" dirty="0"/>
          </a:p>
          <a:p>
            <a:r>
              <a:rPr lang="de-DE" sz="3200" dirty="0">
                <a:solidFill>
                  <a:srgbClr val="0000FF"/>
                </a:solidFill>
              </a:rPr>
              <a:t>Ein- / Zwei-</a:t>
            </a:r>
            <a:r>
              <a:rPr lang="de-DE" sz="3200" dirty="0" err="1">
                <a:solidFill>
                  <a:srgbClr val="0000FF"/>
                </a:solidFill>
              </a:rPr>
              <a:t>Chromatid</a:t>
            </a:r>
            <a:r>
              <a:rPr lang="de-DE" sz="3200" dirty="0">
                <a:solidFill>
                  <a:srgbClr val="0000FF"/>
                </a:solidFill>
              </a:rPr>
              <a:t>-Chromosomen</a:t>
            </a:r>
          </a:p>
          <a:p>
            <a:endParaRPr lang="de-DE" sz="3200" dirty="0"/>
          </a:p>
          <a:p>
            <a:endParaRPr lang="de-DE" sz="3200" dirty="0"/>
          </a:p>
          <a:p>
            <a:r>
              <a:rPr lang="de-DE" sz="3200" dirty="0"/>
              <a:t>Anzahl der Chromosomensätze: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84621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908720"/>
            <a:ext cx="7344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Aufbau der einzelnen Chromosomen:</a:t>
            </a:r>
          </a:p>
          <a:p>
            <a:endParaRPr lang="de-DE" sz="3200" dirty="0"/>
          </a:p>
          <a:p>
            <a:r>
              <a:rPr lang="de-DE" sz="3200" dirty="0">
                <a:solidFill>
                  <a:srgbClr val="0000FF"/>
                </a:solidFill>
              </a:rPr>
              <a:t>Ein- / Zwei-</a:t>
            </a:r>
            <a:r>
              <a:rPr lang="de-DE" sz="3200" dirty="0" err="1">
                <a:solidFill>
                  <a:srgbClr val="0000FF"/>
                </a:solidFill>
              </a:rPr>
              <a:t>Chromatid</a:t>
            </a:r>
            <a:r>
              <a:rPr lang="de-DE" sz="3200" dirty="0">
                <a:solidFill>
                  <a:srgbClr val="0000FF"/>
                </a:solidFill>
              </a:rPr>
              <a:t>-Chromosomen</a:t>
            </a:r>
          </a:p>
          <a:p>
            <a:endParaRPr lang="de-DE" sz="3200" dirty="0"/>
          </a:p>
          <a:p>
            <a:endParaRPr lang="de-DE" sz="3200" dirty="0"/>
          </a:p>
          <a:p>
            <a:r>
              <a:rPr lang="de-DE" sz="3200" dirty="0"/>
              <a:t>Anzahl der Chromosomensätze:</a:t>
            </a:r>
          </a:p>
          <a:p>
            <a:endParaRPr lang="de-DE" sz="3200" dirty="0"/>
          </a:p>
          <a:p>
            <a:r>
              <a:rPr lang="de-DE" sz="3200" dirty="0">
                <a:solidFill>
                  <a:srgbClr val="0000FF"/>
                </a:solidFill>
              </a:rPr>
              <a:t>haploid / diploid / triploid / </a:t>
            </a:r>
            <a:r>
              <a:rPr lang="de-DE" sz="3200" dirty="0" err="1">
                <a:solidFill>
                  <a:srgbClr val="0000FF"/>
                </a:solidFill>
              </a:rPr>
              <a:t>tetraploid</a:t>
            </a:r>
            <a:endParaRPr lang="de-DE" sz="3200" dirty="0">
              <a:solidFill>
                <a:srgbClr val="0000FF"/>
              </a:solidFill>
            </a:endParaRP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512788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507496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68593" y="388982"/>
            <a:ext cx="4023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Zwei-</a:t>
            </a:r>
            <a:r>
              <a:rPr lang="de-DE" sz="2800" dirty="0" err="1"/>
              <a:t>Chromatid</a:t>
            </a:r>
            <a:r>
              <a:rPr lang="de-DE" sz="2800" dirty="0"/>
              <a:t>-</a:t>
            </a:r>
            <a:r>
              <a:rPr lang="de-DE" sz="2800" dirty="0" err="1"/>
              <a:t>Chromo-somen</a:t>
            </a:r>
            <a:r>
              <a:rPr lang="de-DE" sz="2800" dirty="0"/>
              <a:t> (jedes Chromosom besteht aus 2 Schwester-chromatiden)</a:t>
            </a:r>
          </a:p>
        </p:txBody>
      </p:sp>
    </p:spTree>
    <p:extLst>
      <p:ext uri="{BB962C8B-B14F-4D97-AF65-F5344CB8AC3E}">
        <p14:creationId xmlns:p14="http://schemas.microsoft.com/office/powerpoint/2010/main" val="168555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68593" y="388982"/>
            <a:ext cx="4023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Zwei-</a:t>
            </a:r>
            <a:r>
              <a:rPr lang="de-DE" sz="2800" dirty="0" err="1"/>
              <a:t>Chromatid</a:t>
            </a:r>
            <a:r>
              <a:rPr lang="de-DE" sz="2800" dirty="0"/>
              <a:t>-</a:t>
            </a:r>
            <a:r>
              <a:rPr lang="de-DE" sz="2800" dirty="0" err="1"/>
              <a:t>Chromo-somen</a:t>
            </a:r>
            <a:r>
              <a:rPr lang="de-DE" sz="2800" dirty="0"/>
              <a:t> (jedes Chromosom besteht aus 2 Schwester-chromatiden)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3528" y="4437112"/>
            <a:ext cx="38164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Diploid (von jedem Chromosomentyp sind zwei Exemplare vorhanden = es liegen 2 Chromosomensätze vor)</a:t>
            </a:r>
          </a:p>
        </p:txBody>
      </p:sp>
    </p:spTree>
    <p:extLst>
      <p:ext uri="{BB962C8B-B14F-4D97-AF65-F5344CB8AC3E}">
        <p14:creationId xmlns:p14="http://schemas.microsoft.com/office/powerpoint/2010/main" val="652323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539552" y="530677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Wie viele Chromosomen </a:t>
            </a:r>
            <a:r>
              <a:rPr lang="de-DE" sz="2800" dirty="0" err="1"/>
              <a:t>umfasst</a:t>
            </a:r>
            <a:r>
              <a:rPr lang="de-DE" sz="2800" dirty="0"/>
              <a:t> 1 Chromosomensatz hier?</a:t>
            </a:r>
          </a:p>
        </p:txBody>
      </p:sp>
    </p:spTree>
    <p:extLst>
      <p:ext uri="{BB962C8B-B14F-4D97-AF65-F5344CB8AC3E}">
        <p14:creationId xmlns:p14="http://schemas.microsoft.com/office/powerpoint/2010/main" val="343003500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Bildschirmpräsentation (4:3)</PresentationFormat>
  <Paragraphs>80</Paragraphs>
  <Slides>29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2" baseType="lpstr">
      <vt:lpstr>Arial</vt:lpstr>
      <vt:lpstr>Calibri</vt:lpstr>
      <vt:lpstr>Larissa</vt:lpstr>
      <vt:lpstr>Chromosomen-Zustände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Chromosomen-Zustände</dc:title>
  <dc:creator>Thomas</dc:creator>
  <cp:lastModifiedBy>Thomas Nickl</cp:lastModifiedBy>
  <cp:revision>4</cp:revision>
  <dcterms:created xsi:type="dcterms:W3CDTF">2015-11-22T08:53:04Z</dcterms:created>
  <dcterms:modified xsi:type="dcterms:W3CDTF">2019-12-10T10:43:51Z</dcterms:modified>
</cp:coreProperties>
</file>