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61" r:id="rId3"/>
    <p:sldId id="362" r:id="rId4"/>
    <p:sldId id="363" r:id="rId5"/>
    <p:sldId id="559" r:id="rId6"/>
    <p:sldId id="696" r:id="rId7"/>
    <p:sldId id="754" r:id="rId8"/>
    <p:sldId id="755" r:id="rId9"/>
    <p:sldId id="756" r:id="rId10"/>
    <p:sldId id="736" r:id="rId11"/>
    <p:sldId id="572" r:id="rId12"/>
    <p:sldId id="573" r:id="rId13"/>
    <p:sldId id="574" r:id="rId14"/>
    <p:sldId id="781" r:id="rId15"/>
    <p:sldId id="575" r:id="rId16"/>
    <p:sldId id="782" r:id="rId17"/>
    <p:sldId id="694" r:id="rId18"/>
    <p:sldId id="576" r:id="rId19"/>
    <p:sldId id="577" r:id="rId20"/>
    <p:sldId id="578" r:id="rId21"/>
    <p:sldId id="737" r:id="rId22"/>
    <p:sldId id="579" r:id="rId23"/>
    <p:sldId id="739" r:id="rId24"/>
    <p:sldId id="738" r:id="rId25"/>
    <p:sldId id="740" r:id="rId26"/>
    <p:sldId id="741" r:id="rId27"/>
    <p:sldId id="580" r:id="rId28"/>
    <p:sldId id="581" r:id="rId29"/>
    <p:sldId id="582" r:id="rId30"/>
    <p:sldId id="583" r:id="rId31"/>
    <p:sldId id="714" r:id="rId32"/>
    <p:sldId id="742" r:id="rId33"/>
    <p:sldId id="584" r:id="rId34"/>
    <p:sldId id="585" r:id="rId35"/>
    <p:sldId id="436" r:id="rId36"/>
    <p:sldId id="586" r:id="rId37"/>
    <p:sldId id="778" r:id="rId38"/>
    <p:sldId id="743" r:id="rId39"/>
    <p:sldId id="744" r:id="rId40"/>
    <p:sldId id="587" r:id="rId41"/>
    <p:sldId id="588" r:id="rId42"/>
    <p:sldId id="589" r:id="rId43"/>
    <p:sldId id="591" r:id="rId44"/>
    <p:sldId id="593" r:id="rId45"/>
    <p:sldId id="592" r:id="rId46"/>
    <p:sldId id="745" r:id="rId47"/>
    <p:sldId id="726" r:id="rId48"/>
    <p:sldId id="594" r:id="rId49"/>
    <p:sldId id="746" r:id="rId50"/>
    <p:sldId id="779" r:id="rId51"/>
    <p:sldId id="595" r:id="rId52"/>
    <p:sldId id="697" r:id="rId53"/>
    <p:sldId id="698" r:id="rId54"/>
    <p:sldId id="747" r:id="rId55"/>
    <p:sldId id="603" r:id="rId56"/>
    <p:sldId id="596" r:id="rId57"/>
    <p:sldId id="597" r:id="rId58"/>
    <p:sldId id="598" r:id="rId59"/>
    <p:sldId id="599" r:id="rId60"/>
    <p:sldId id="699" r:id="rId61"/>
    <p:sldId id="748" r:id="rId62"/>
    <p:sldId id="700" r:id="rId63"/>
    <p:sldId id="701" r:id="rId64"/>
    <p:sldId id="780" r:id="rId65"/>
    <p:sldId id="601" r:id="rId66"/>
    <p:sldId id="606" r:id="rId67"/>
    <p:sldId id="691" r:id="rId68"/>
    <p:sldId id="607" r:id="rId69"/>
    <p:sldId id="715" r:id="rId70"/>
    <p:sldId id="716" r:id="rId71"/>
    <p:sldId id="749" r:id="rId72"/>
    <p:sldId id="750" r:id="rId73"/>
    <p:sldId id="717" r:id="rId74"/>
    <p:sldId id="718" r:id="rId75"/>
    <p:sldId id="752" r:id="rId76"/>
    <p:sldId id="751" r:id="rId77"/>
    <p:sldId id="719" r:id="rId78"/>
    <p:sldId id="753" r:id="rId79"/>
    <p:sldId id="612" r:id="rId80"/>
    <p:sldId id="613" r:id="rId81"/>
    <p:sldId id="614" r:id="rId82"/>
    <p:sldId id="615" r:id="rId83"/>
    <p:sldId id="616" r:id="rId84"/>
    <p:sldId id="617" r:id="rId85"/>
    <p:sldId id="618" r:id="rId86"/>
    <p:sldId id="639" r:id="rId87"/>
    <p:sldId id="640" r:id="rId88"/>
    <p:sldId id="641" r:id="rId89"/>
    <p:sldId id="758" r:id="rId90"/>
    <p:sldId id="704" r:id="rId91"/>
    <p:sldId id="705" r:id="rId92"/>
    <p:sldId id="645" r:id="rId93"/>
    <p:sldId id="646" r:id="rId94"/>
    <p:sldId id="647" r:id="rId95"/>
    <p:sldId id="648" r:id="rId96"/>
    <p:sldId id="757" r:id="rId97"/>
    <p:sldId id="649" r:id="rId98"/>
    <p:sldId id="651" r:id="rId99"/>
    <p:sldId id="650" r:id="rId100"/>
    <p:sldId id="652" r:id="rId101"/>
    <p:sldId id="653" r:id="rId102"/>
    <p:sldId id="654" r:id="rId103"/>
    <p:sldId id="655" r:id="rId104"/>
    <p:sldId id="656" r:id="rId105"/>
    <p:sldId id="657" r:id="rId106"/>
    <p:sldId id="669" r:id="rId107"/>
    <p:sldId id="760" r:id="rId108"/>
    <p:sldId id="759" r:id="rId109"/>
    <p:sldId id="761" r:id="rId110"/>
    <p:sldId id="678" r:id="rId111"/>
    <p:sldId id="679" r:id="rId112"/>
    <p:sldId id="683" r:id="rId113"/>
    <p:sldId id="684" r:id="rId114"/>
    <p:sldId id="685" r:id="rId115"/>
    <p:sldId id="686" r:id="rId116"/>
    <p:sldId id="762" r:id="rId117"/>
    <p:sldId id="764" r:id="rId118"/>
    <p:sldId id="783" r:id="rId119"/>
    <p:sldId id="687" r:id="rId120"/>
    <p:sldId id="681" r:id="rId121"/>
    <p:sldId id="682" r:id="rId122"/>
    <p:sldId id="688" r:id="rId123"/>
    <p:sldId id="709" r:id="rId124"/>
    <p:sldId id="689" r:id="rId125"/>
    <p:sldId id="710" r:id="rId126"/>
    <p:sldId id="711" r:id="rId127"/>
    <p:sldId id="777" r:id="rId128"/>
    <p:sldId id="277" r:id="rId129"/>
    <p:sldId id="278" r:id="rId130"/>
    <p:sldId id="279" r:id="rId131"/>
    <p:sldId id="280" r:id="rId132"/>
    <p:sldId id="281" r:id="rId133"/>
    <p:sldId id="282" r:id="rId134"/>
    <p:sldId id="283" r:id="rId135"/>
    <p:sldId id="723" r:id="rId136"/>
    <p:sldId id="722" r:id="rId137"/>
    <p:sldId id="285" r:id="rId138"/>
    <p:sldId id="286" r:id="rId139"/>
    <p:sldId id="295" r:id="rId140"/>
    <p:sldId id="296" r:id="rId141"/>
    <p:sldId id="495" r:id="rId142"/>
    <p:sldId id="496" r:id="rId143"/>
    <p:sldId id="306" r:id="rId144"/>
    <p:sldId id="712" r:id="rId145"/>
    <p:sldId id="713" r:id="rId146"/>
    <p:sldId id="309" r:id="rId147"/>
    <p:sldId id="462" r:id="rId148"/>
    <p:sldId id="463" r:id="rId149"/>
    <p:sldId id="464" r:id="rId150"/>
    <p:sldId id="465" r:id="rId151"/>
    <p:sldId id="310" r:id="rId152"/>
    <p:sldId id="720" r:id="rId153"/>
    <p:sldId id="721" r:id="rId154"/>
    <p:sldId id="312" r:id="rId155"/>
    <p:sldId id="724" r:id="rId156"/>
    <p:sldId id="725" r:id="rId157"/>
    <p:sldId id="765" r:id="rId158"/>
    <p:sldId id="730" r:id="rId159"/>
    <p:sldId id="766" r:id="rId160"/>
    <p:sldId id="767" r:id="rId161"/>
    <p:sldId id="770" r:id="rId162"/>
    <p:sldId id="768" r:id="rId163"/>
    <p:sldId id="769" r:id="rId164"/>
    <p:sldId id="771" r:id="rId165"/>
    <p:sldId id="772" r:id="rId166"/>
    <p:sldId id="773" r:id="rId167"/>
    <p:sldId id="774" r:id="rId168"/>
    <p:sldId id="775" r:id="rId169"/>
    <p:sldId id="776" r:id="rId170"/>
    <p:sldId id="555" r:id="rId171"/>
    <p:sldId id="695" r:id="rId172"/>
    <p:sldId id="731" r:id="rId173"/>
    <p:sldId id="732" r:id="rId174"/>
    <p:sldId id="733" r:id="rId175"/>
    <p:sldId id="734" r:id="rId176"/>
    <p:sldId id="735" r:id="rId177"/>
    <p:sldId id="557" r:id="rId178"/>
  </p:sldIdLst>
  <p:sldSz cx="9144000" cy="6858000" type="screen4x3"/>
  <p:notesSz cx="6858000" cy="9144000"/>
  <p:defaultTextStyle>
    <a:defPPr>
      <a:defRPr lang="de-DE"/>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0000FF"/>
    <a:srgbClr val="009900"/>
    <a:srgbClr val="FF0000"/>
    <a:srgbClr val="663300"/>
    <a:srgbClr val="6600CC"/>
    <a:srgbClr val="660066"/>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702" autoAdjust="0"/>
  </p:normalViewPr>
  <p:slideViewPr>
    <p:cSldViewPr>
      <p:cViewPr varScale="1">
        <p:scale>
          <a:sx n="90" d="100"/>
          <a:sy n="90" d="100"/>
        </p:scale>
        <p:origin x="1234" y="62"/>
      </p:cViewPr>
      <p:guideLst>
        <p:guide orient="horz" pos="2160"/>
        <p:guide pos="2880"/>
      </p:guideLst>
    </p:cSldViewPr>
  </p:slideViewPr>
  <p:outlineViewPr>
    <p:cViewPr>
      <p:scale>
        <a:sx n="33" d="100"/>
        <a:sy n="33" d="100"/>
      </p:scale>
      <p:origin x="0" y="4115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theme" Target="theme/theme1.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tableStyles" Target="tableStyles.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72" Type="http://schemas.openxmlformats.org/officeDocument/2006/relationships/slide" Target="slides/slide17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presProps" Target="pres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viewProps" Target="viewProps.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 Type="http://schemas.openxmlformats.org/officeDocument/2006/relationships/slideMaster" Target="slideMasters/slideMaster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B7FCDA40-E183-4BE3-9C0F-6BB331A087E0}" type="slidenum">
              <a:rPr lang="de-DE"/>
              <a:pPr>
                <a:defRPr/>
              </a:pPr>
              <a:t>‹Nr.›</a:t>
            </a:fld>
            <a:endParaRPr lang="de-DE"/>
          </a:p>
        </p:txBody>
      </p:sp>
    </p:spTree>
    <p:extLst>
      <p:ext uri="{BB962C8B-B14F-4D97-AF65-F5344CB8AC3E}">
        <p14:creationId xmlns:p14="http://schemas.microsoft.com/office/powerpoint/2010/main" val="7126337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BC64F134-3CC5-4FAE-8CE2-27F09117D48E}" type="slidenum">
              <a:rPr lang="de-DE"/>
              <a:pPr>
                <a:defRPr/>
              </a:pPr>
              <a:t>‹Nr.›</a:t>
            </a:fld>
            <a:endParaRPr lang="de-DE"/>
          </a:p>
        </p:txBody>
      </p:sp>
    </p:spTree>
    <p:extLst>
      <p:ext uri="{BB962C8B-B14F-4D97-AF65-F5344CB8AC3E}">
        <p14:creationId xmlns:p14="http://schemas.microsoft.com/office/powerpoint/2010/main" val="21807021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8E491554-EE05-4AA5-A029-B71FC81AF743}" type="slidenum">
              <a:rPr lang="de-DE"/>
              <a:pPr>
                <a:defRPr/>
              </a:pPr>
              <a:t>‹Nr.›</a:t>
            </a:fld>
            <a:endParaRPr lang="de-DE"/>
          </a:p>
        </p:txBody>
      </p:sp>
    </p:spTree>
    <p:extLst>
      <p:ext uri="{BB962C8B-B14F-4D97-AF65-F5344CB8AC3E}">
        <p14:creationId xmlns:p14="http://schemas.microsoft.com/office/powerpoint/2010/main" val="18802840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457200" y="274638"/>
            <a:ext cx="8229600" cy="5851525"/>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3" name="Rectangle 4"/>
          <p:cNvSpPr>
            <a:spLocks noGrp="1" noChangeArrowheads="1"/>
          </p:cNvSpPr>
          <p:nvPr>
            <p:ph type="dt" sz="half" idx="10"/>
          </p:nvPr>
        </p:nvSpPr>
        <p:spPr>
          <a:ln/>
        </p:spPr>
        <p:txBody>
          <a:bodyPr/>
          <a:lstStyle>
            <a:lvl1pPr>
              <a:defRPr/>
            </a:lvl1pPr>
          </a:lstStyle>
          <a:p>
            <a:pPr>
              <a:defRPr/>
            </a:pPr>
            <a:endParaRPr lang="de-DE"/>
          </a:p>
        </p:txBody>
      </p:sp>
      <p:sp>
        <p:nvSpPr>
          <p:cNvPr id="4" name="Rectangle 5"/>
          <p:cNvSpPr>
            <a:spLocks noGrp="1" noChangeArrowheads="1"/>
          </p:cNvSpPr>
          <p:nvPr>
            <p:ph type="ftr" sz="quarter" idx="11"/>
          </p:nvPr>
        </p:nvSpPr>
        <p:spPr>
          <a:ln/>
        </p:spPr>
        <p:txBody>
          <a:bodyPr/>
          <a:lstStyle>
            <a:lvl1pPr>
              <a:defRPr/>
            </a:lvl1pPr>
          </a:lstStyle>
          <a:p>
            <a:pPr>
              <a:defRPr/>
            </a:pPr>
            <a:endParaRPr lang="de-DE"/>
          </a:p>
        </p:txBody>
      </p:sp>
      <p:sp>
        <p:nvSpPr>
          <p:cNvPr id="5" name="Rectangle 6"/>
          <p:cNvSpPr>
            <a:spLocks noGrp="1" noChangeArrowheads="1"/>
          </p:cNvSpPr>
          <p:nvPr>
            <p:ph type="sldNum" sz="quarter" idx="12"/>
          </p:nvPr>
        </p:nvSpPr>
        <p:spPr>
          <a:ln/>
        </p:spPr>
        <p:txBody>
          <a:bodyPr/>
          <a:lstStyle>
            <a:lvl1pPr>
              <a:defRPr/>
            </a:lvl1pPr>
          </a:lstStyle>
          <a:p>
            <a:pPr>
              <a:defRPr/>
            </a:pPr>
            <a:fld id="{370E9D08-919A-4362-8653-0CC093F39E68}" type="slidenum">
              <a:rPr lang="de-DE"/>
              <a:pPr>
                <a:defRPr/>
              </a:pPr>
              <a:t>‹Nr.›</a:t>
            </a:fld>
            <a:endParaRPr lang="de-DE"/>
          </a:p>
        </p:txBody>
      </p:sp>
    </p:spTree>
    <p:extLst>
      <p:ext uri="{BB962C8B-B14F-4D97-AF65-F5344CB8AC3E}">
        <p14:creationId xmlns:p14="http://schemas.microsoft.com/office/powerpoint/2010/main" val="476081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64F385E6-5CF5-4569-93AE-2EE68E960E7B}" type="slidenum">
              <a:rPr lang="de-DE"/>
              <a:pPr>
                <a:defRPr/>
              </a:pPr>
              <a:t>‹Nr.›</a:t>
            </a:fld>
            <a:endParaRPr lang="de-DE"/>
          </a:p>
        </p:txBody>
      </p:sp>
    </p:spTree>
    <p:extLst>
      <p:ext uri="{BB962C8B-B14F-4D97-AF65-F5344CB8AC3E}">
        <p14:creationId xmlns:p14="http://schemas.microsoft.com/office/powerpoint/2010/main" val="1775247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 bearbeiten</a:t>
            </a:r>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840F5D9F-12EC-4D9E-9345-288D5CACCE73}" type="slidenum">
              <a:rPr lang="de-DE"/>
              <a:pPr>
                <a:defRPr/>
              </a:pPr>
              <a:t>‹Nr.›</a:t>
            </a:fld>
            <a:endParaRPr lang="de-DE"/>
          </a:p>
        </p:txBody>
      </p:sp>
    </p:spTree>
    <p:extLst>
      <p:ext uri="{BB962C8B-B14F-4D97-AF65-F5344CB8AC3E}">
        <p14:creationId xmlns:p14="http://schemas.microsoft.com/office/powerpoint/2010/main" val="24813248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442DB96B-399B-4442-97B1-51AEED74648F}" type="slidenum">
              <a:rPr lang="de-DE"/>
              <a:pPr>
                <a:defRPr/>
              </a:pPr>
              <a:t>‹Nr.›</a:t>
            </a:fld>
            <a:endParaRPr lang="de-DE"/>
          </a:p>
        </p:txBody>
      </p:sp>
    </p:spTree>
    <p:extLst>
      <p:ext uri="{BB962C8B-B14F-4D97-AF65-F5344CB8AC3E}">
        <p14:creationId xmlns:p14="http://schemas.microsoft.com/office/powerpoint/2010/main" val="2044377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4"/>
          <p:cNvSpPr>
            <a:spLocks noGrp="1" noChangeArrowheads="1"/>
          </p:cNvSpPr>
          <p:nvPr>
            <p:ph type="dt" sz="half" idx="10"/>
          </p:nvPr>
        </p:nvSpPr>
        <p:spPr>
          <a:ln/>
        </p:spPr>
        <p:txBody>
          <a:bodyPr/>
          <a:lstStyle>
            <a:lvl1pPr>
              <a:defRPr/>
            </a:lvl1pPr>
          </a:lstStyle>
          <a:p>
            <a:pPr>
              <a:defRPr/>
            </a:pPr>
            <a:endParaRPr lang="de-DE"/>
          </a:p>
        </p:txBody>
      </p:sp>
      <p:sp>
        <p:nvSpPr>
          <p:cNvPr id="8" name="Rectangle 5"/>
          <p:cNvSpPr>
            <a:spLocks noGrp="1" noChangeArrowheads="1"/>
          </p:cNvSpPr>
          <p:nvPr>
            <p:ph type="ftr" sz="quarter" idx="11"/>
          </p:nvPr>
        </p:nvSpPr>
        <p:spPr>
          <a:ln/>
        </p:spPr>
        <p:txBody>
          <a:bodyPr/>
          <a:lstStyle>
            <a:lvl1pPr>
              <a:defRPr/>
            </a:lvl1pPr>
          </a:lstStyle>
          <a:p>
            <a:pPr>
              <a:defRPr/>
            </a:pPr>
            <a:endParaRPr lang="de-DE"/>
          </a:p>
        </p:txBody>
      </p:sp>
      <p:sp>
        <p:nvSpPr>
          <p:cNvPr id="9" name="Rectangle 6"/>
          <p:cNvSpPr>
            <a:spLocks noGrp="1" noChangeArrowheads="1"/>
          </p:cNvSpPr>
          <p:nvPr>
            <p:ph type="sldNum" sz="quarter" idx="12"/>
          </p:nvPr>
        </p:nvSpPr>
        <p:spPr>
          <a:ln/>
        </p:spPr>
        <p:txBody>
          <a:bodyPr/>
          <a:lstStyle>
            <a:lvl1pPr>
              <a:defRPr/>
            </a:lvl1pPr>
          </a:lstStyle>
          <a:p>
            <a:pPr>
              <a:defRPr/>
            </a:pPr>
            <a:fld id="{DB0F4B0A-5CE7-48B0-AAC2-A470E98108ED}" type="slidenum">
              <a:rPr lang="de-DE"/>
              <a:pPr>
                <a:defRPr/>
              </a:pPr>
              <a:t>‹Nr.›</a:t>
            </a:fld>
            <a:endParaRPr lang="de-DE"/>
          </a:p>
        </p:txBody>
      </p:sp>
    </p:spTree>
    <p:extLst>
      <p:ext uri="{BB962C8B-B14F-4D97-AF65-F5344CB8AC3E}">
        <p14:creationId xmlns:p14="http://schemas.microsoft.com/office/powerpoint/2010/main" val="35055546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Rectangle 4"/>
          <p:cNvSpPr>
            <a:spLocks noGrp="1" noChangeArrowheads="1"/>
          </p:cNvSpPr>
          <p:nvPr>
            <p:ph type="dt" sz="half" idx="10"/>
          </p:nvPr>
        </p:nvSpPr>
        <p:spPr>
          <a:ln/>
        </p:spPr>
        <p:txBody>
          <a:bodyPr/>
          <a:lstStyle>
            <a:lvl1pPr>
              <a:defRPr/>
            </a:lvl1pPr>
          </a:lstStyle>
          <a:p>
            <a:pPr>
              <a:defRPr/>
            </a:pPr>
            <a:endParaRPr lang="de-DE"/>
          </a:p>
        </p:txBody>
      </p:sp>
      <p:sp>
        <p:nvSpPr>
          <p:cNvPr id="4" name="Rectangle 5"/>
          <p:cNvSpPr>
            <a:spLocks noGrp="1" noChangeArrowheads="1"/>
          </p:cNvSpPr>
          <p:nvPr>
            <p:ph type="ftr" sz="quarter" idx="11"/>
          </p:nvPr>
        </p:nvSpPr>
        <p:spPr>
          <a:ln/>
        </p:spPr>
        <p:txBody>
          <a:bodyPr/>
          <a:lstStyle>
            <a:lvl1pPr>
              <a:defRPr/>
            </a:lvl1pPr>
          </a:lstStyle>
          <a:p>
            <a:pPr>
              <a:defRPr/>
            </a:pPr>
            <a:endParaRPr lang="de-DE"/>
          </a:p>
        </p:txBody>
      </p:sp>
      <p:sp>
        <p:nvSpPr>
          <p:cNvPr id="5" name="Rectangle 6"/>
          <p:cNvSpPr>
            <a:spLocks noGrp="1" noChangeArrowheads="1"/>
          </p:cNvSpPr>
          <p:nvPr>
            <p:ph type="sldNum" sz="quarter" idx="12"/>
          </p:nvPr>
        </p:nvSpPr>
        <p:spPr>
          <a:ln/>
        </p:spPr>
        <p:txBody>
          <a:bodyPr/>
          <a:lstStyle>
            <a:lvl1pPr>
              <a:defRPr/>
            </a:lvl1pPr>
          </a:lstStyle>
          <a:p>
            <a:pPr>
              <a:defRPr/>
            </a:pPr>
            <a:fld id="{198BDBBA-AC91-49EB-B512-7E25416BEE00}" type="slidenum">
              <a:rPr lang="de-DE"/>
              <a:pPr>
                <a:defRPr/>
              </a:pPr>
              <a:t>‹Nr.›</a:t>
            </a:fld>
            <a:endParaRPr lang="de-DE"/>
          </a:p>
        </p:txBody>
      </p:sp>
    </p:spTree>
    <p:extLst>
      <p:ext uri="{BB962C8B-B14F-4D97-AF65-F5344CB8AC3E}">
        <p14:creationId xmlns:p14="http://schemas.microsoft.com/office/powerpoint/2010/main" val="3684749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de-DE"/>
          </a:p>
        </p:txBody>
      </p:sp>
      <p:sp>
        <p:nvSpPr>
          <p:cNvPr id="3" name="Rectangle 5"/>
          <p:cNvSpPr>
            <a:spLocks noGrp="1" noChangeArrowheads="1"/>
          </p:cNvSpPr>
          <p:nvPr>
            <p:ph type="ftr" sz="quarter" idx="11"/>
          </p:nvPr>
        </p:nvSpPr>
        <p:spPr>
          <a:ln/>
        </p:spPr>
        <p:txBody>
          <a:bodyPr/>
          <a:lstStyle>
            <a:lvl1pPr>
              <a:defRPr/>
            </a:lvl1pPr>
          </a:lstStyle>
          <a:p>
            <a:pPr>
              <a:defRPr/>
            </a:pPr>
            <a:endParaRPr lang="de-DE"/>
          </a:p>
        </p:txBody>
      </p:sp>
      <p:sp>
        <p:nvSpPr>
          <p:cNvPr id="4" name="Rectangle 6"/>
          <p:cNvSpPr>
            <a:spLocks noGrp="1" noChangeArrowheads="1"/>
          </p:cNvSpPr>
          <p:nvPr>
            <p:ph type="sldNum" sz="quarter" idx="12"/>
          </p:nvPr>
        </p:nvSpPr>
        <p:spPr>
          <a:ln/>
        </p:spPr>
        <p:txBody>
          <a:bodyPr/>
          <a:lstStyle>
            <a:lvl1pPr>
              <a:defRPr/>
            </a:lvl1pPr>
          </a:lstStyle>
          <a:p>
            <a:pPr>
              <a:defRPr/>
            </a:pPr>
            <a:fld id="{A201EC6F-E3A8-40A2-BA3F-13C6F72D3217}" type="slidenum">
              <a:rPr lang="de-DE"/>
              <a:pPr>
                <a:defRPr/>
              </a:pPr>
              <a:t>‹Nr.›</a:t>
            </a:fld>
            <a:endParaRPr lang="de-DE"/>
          </a:p>
        </p:txBody>
      </p:sp>
    </p:spTree>
    <p:extLst>
      <p:ext uri="{BB962C8B-B14F-4D97-AF65-F5344CB8AC3E}">
        <p14:creationId xmlns:p14="http://schemas.microsoft.com/office/powerpoint/2010/main" val="2961172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81F27E78-012C-4E40-B1AE-132B4F0D89DD}" type="slidenum">
              <a:rPr lang="de-DE"/>
              <a:pPr>
                <a:defRPr/>
              </a:pPr>
              <a:t>‹Nr.›</a:t>
            </a:fld>
            <a:endParaRPr lang="de-DE"/>
          </a:p>
        </p:txBody>
      </p:sp>
    </p:spTree>
    <p:extLst>
      <p:ext uri="{BB962C8B-B14F-4D97-AF65-F5344CB8AC3E}">
        <p14:creationId xmlns:p14="http://schemas.microsoft.com/office/powerpoint/2010/main" val="370735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DE876FF8-05EA-444F-A1FA-0E30C093007E}" type="slidenum">
              <a:rPr lang="de-DE"/>
              <a:pPr>
                <a:defRPr/>
              </a:pPr>
              <a:t>‹Nr.›</a:t>
            </a:fld>
            <a:endParaRPr lang="de-DE"/>
          </a:p>
        </p:txBody>
      </p:sp>
    </p:spTree>
    <p:extLst>
      <p:ext uri="{BB962C8B-B14F-4D97-AF65-F5344CB8AC3E}">
        <p14:creationId xmlns:p14="http://schemas.microsoft.com/office/powerpoint/2010/main" val="19186663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altLang="de-DE"/>
              <a:t>Titelmasterformat durch Klicken bearbeiten</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a:t>Textmasterformate durch Klicken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de-DE"/>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de-DE"/>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F83C05DD-1DAB-471F-A2E7-AE6A5ED9915C}" type="slidenum">
              <a:rPr lang="de-DE"/>
              <a:pPr>
                <a:defRPr/>
              </a:pPr>
              <a:t>‹Nr.›</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1.jpg"/></Relationships>
</file>

<file path=ppt/slides/_rels/slide12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4.jpeg"/><Relationship Id="rId1" Type="http://schemas.openxmlformats.org/officeDocument/2006/relationships/slideLayout" Target="../slideLayouts/slideLayout2.xml"/><Relationship Id="rId5" Type="http://schemas.openxmlformats.org/officeDocument/2006/relationships/image" Target="../media/image36.jpg"/><Relationship Id="rId4" Type="http://schemas.openxmlformats.org/officeDocument/2006/relationships/image" Target="../media/image35.jpg"/></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17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17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r>
              <a:rPr lang="de-DE" altLang="de-DE" sz="7200" dirty="0">
                <a:solidFill>
                  <a:srgbClr val="009900"/>
                </a:solidFill>
              </a:rPr>
              <a:t>Naturwissen-</a:t>
            </a:r>
            <a:r>
              <a:rPr lang="de-DE" altLang="de-DE" sz="7200" dirty="0" err="1">
                <a:solidFill>
                  <a:srgbClr val="009900"/>
                </a:solidFill>
              </a:rPr>
              <a:t>schaftliches</a:t>
            </a:r>
            <a:r>
              <a:rPr lang="de-DE" altLang="de-DE" sz="7200" dirty="0">
                <a:solidFill>
                  <a:srgbClr val="009900"/>
                </a:solidFill>
              </a:rPr>
              <a:t> Arbeiten in Jgst.5 </a:t>
            </a:r>
            <a:br>
              <a:rPr lang="de-DE" altLang="de-DE" sz="7200" dirty="0">
                <a:solidFill>
                  <a:srgbClr val="009900"/>
                </a:solidFill>
              </a:rPr>
            </a:br>
            <a:br>
              <a:rPr lang="de-DE" altLang="de-DE" sz="2800" dirty="0">
                <a:solidFill>
                  <a:srgbClr val="009900"/>
                </a:solidFill>
              </a:rPr>
            </a:br>
            <a:r>
              <a:rPr lang="de-DE" altLang="de-DE" sz="7200" b="1" dirty="0" err="1">
                <a:solidFill>
                  <a:srgbClr val="009900"/>
                </a:solidFill>
              </a:rPr>
              <a:t>LehrplanPLUS</a:t>
            </a:r>
            <a:endParaRPr lang="de-DE" altLang="de-DE" sz="7200" b="1" dirty="0">
              <a:solidFill>
                <a:srgbClr val="009900"/>
              </a:solidFill>
            </a:endParaRPr>
          </a:p>
        </p:txBody>
      </p:sp>
      <p:sp>
        <p:nvSpPr>
          <p:cNvPr id="2051" name="Rectangle 3"/>
          <p:cNvSpPr>
            <a:spLocks noGrp="1" noChangeArrowheads="1"/>
          </p:cNvSpPr>
          <p:nvPr>
            <p:ph type="subTitle" idx="1"/>
          </p:nvPr>
        </p:nvSpPr>
        <p:spPr/>
        <p:txBody>
          <a:bodyPr/>
          <a:lstStyle/>
          <a:p>
            <a:pPr eaLnBrk="1" hangingPunct="1"/>
            <a:endParaRPr lang="de-DE" altLang="de-DE" dirty="0"/>
          </a:p>
        </p:txBody>
      </p:sp>
      <p:sp>
        <p:nvSpPr>
          <p:cNvPr id="2" name="Textfeld 1"/>
          <p:cNvSpPr txBox="1"/>
          <p:nvPr/>
        </p:nvSpPr>
        <p:spPr>
          <a:xfrm>
            <a:off x="611560" y="5666218"/>
            <a:ext cx="7704856" cy="369332"/>
          </a:xfrm>
          <a:prstGeom prst="rect">
            <a:avLst/>
          </a:prstGeom>
          <a:noFill/>
        </p:spPr>
        <p:txBody>
          <a:bodyPr wrap="square" rtlCol="0">
            <a:spAutoFit/>
          </a:bodyPr>
          <a:lstStyle/>
          <a:p>
            <a:r>
              <a:rPr lang="de-DE" dirty="0"/>
              <a:t>Thomas Nickl, 12. Dezember 2019</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55701306-72D3-4EDF-A93D-5FC33F56865D}"/>
              </a:ext>
            </a:extLst>
          </p:cNvPr>
          <p:cNvSpPr txBox="1"/>
          <p:nvPr/>
        </p:nvSpPr>
        <p:spPr>
          <a:xfrm>
            <a:off x="1115616" y="1124744"/>
            <a:ext cx="7056784" cy="3416320"/>
          </a:xfrm>
          <a:prstGeom prst="rect">
            <a:avLst/>
          </a:prstGeom>
          <a:noFill/>
        </p:spPr>
        <p:txBody>
          <a:bodyPr wrap="square" rtlCol="0">
            <a:spAutoFit/>
          </a:bodyPr>
          <a:lstStyle/>
          <a:p>
            <a:pPr algn="ctr"/>
            <a:r>
              <a:rPr lang="de-DE" sz="3600" b="1" dirty="0">
                <a:latin typeface="Comic Sans MS" panose="030F0702030302020204" pitchFamily="66" charset="0"/>
              </a:rPr>
              <a:t>Der LehrplanPLUS gliedert sich in zwei Abschnitte:</a:t>
            </a:r>
          </a:p>
          <a:p>
            <a:endParaRPr lang="de-DE" sz="3600" dirty="0">
              <a:latin typeface="Comic Sans MS" panose="030F0702030302020204" pitchFamily="66" charset="0"/>
            </a:endParaRPr>
          </a:p>
          <a:p>
            <a:pPr marL="571500" indent="-571500">
              <a:buFont typeface="Wingdings" panose="05000000000000000000" pitchFamily="2" charset="2"/>
              <a:buChar char="§"/>
            </a:pPr>
            <a:r>
              <a:rPr lang="de-DE" sz="3600" b="1" dirty="0">
                <a:highlight>
                  <a:srgbClr val="FFFF00"/>
                </a:highlight>
                <a:latin typeface="Comic Sans MS" panose="030F0702030302020204" pitchFamily="66" charset="0"/>
              </a:rPr>
              <a:t>Kompetenzerwartungen</a:t>
            </a:r>
          </a:p>
          <a:p>
            <a:endParaRPr lang="de-DE" sz="3600" dirty="0">
              <a:latin typeface="Comic Sans MS" panose="030F0702030302020204" pitchFamily="66" charset="0"/>
            </a:endParaRPr>
          </a:p>
          <a:p>
            <a:pPr marL="571500" indent="-571500">
              <a:buFont typeface="Wingdings" panose="05000000000000000000" pitchFamily="2" charset="2"/>
              <a:buChar char="§"/>
            </a:pPr>
            <a:r>
              <a:rPr lang="de-DE" sz="3600" b="1" dirty="0">
                <a:highlight>
                  <a:srgbClr val="FFFF00"/>
                </a:highlight>
                <a:latin typeface="Comic Sans MS" panose="030F0702030302020204" pitchFamily="66" charset="0"/>
              </a:rPr>
              <a:t>Inhalte zu den Kompetenzen</a:t>
            </a:r>
          </a:p>
        </p:txBody>
      </p:sp>
    </p:spTree>
    <p:extLst>
      <p:ext uri="{BB962C8B-B14F-4D97-AF65-F5344CB8AC3E}">
        <p14:creationId xmlns:p14="http://schemas.microsoft.com/office/powerpoint/2010/main" val="128355497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algn="l" eaLnBrk="1" hangingPunct="1"/>
            <a:r>
              <a:rPr lang="de-DE" dirty="0">
                <a:solidFill>
                  <a:srgbClr val="0000FF"/>
                </a:solidFill>
              </a:rPr>
              <a:t>Beispiel 4: Lebensmittel</a:t>
            </a:r>
            <a:endParaRPr lang="de-DE" altLang="de-DE" dirty="0">
              <a:solidFill>
                <a:srgbClr val="6600CC"/>
              </a:solidFill>
            </a:endParaRPr>
          </a:p>
        </p:txBody>
      </p:sp>
      <p:sp>
        <p:nvSpPr>
          <p:cNvPr id="4" name="Textfeld 3"/>
          <p:cNvSpPr txBox="1"/>
          <p:nvPr/>
        </p:nvSpPr>
        <p:spPr>
          <a:xfrm>
            <a:off x="467544" y="1556792"/>
            <a:ext cx="8352928" cy="2400657"/>
          </a:xfrm>
          <a:prstGeom prst="rect">
            <a:avLst/>
          </a:prstGeom>
          <a:noFill/>
        </p:spPr>
        <p:txBody>
          <a:bodyPr wrap="square" rtlCol="0">
            <a:spAutoFit/>
          </a:bodyPr>
          <a:lstStyle/>
          <a:p>
            <a:pPr marL="0" indent="0">
              <a:spcBef>
                <a:spcPts val="0"/>
              </a:spcBef>
              <a:spcAft>
                <a:spcPts val="1200"/>
              </a:spcAft>
              <a:buNone/>
            </a:pPr>
            <a:r>
              <a:rPr lang="de-DE" sz="2800" b="1" dirty="0">
                <a:latin typeface="Comic Sans MS" panose="030F0702030302020204" pitchFamily="66" charset="0"/>
              </a:rPr>
              <a:t>„</a:t>
            </a:r>
            <a:r>
              <a:rPr lang="de-DE" sz="2800" b="1" dirty="0" err="1">
                <a:latin typeface="Comic Sans MS" panose="030F0702030302020204" pitchFamily="66" charset="0"/>
              </a:rPr>
              <a:t>LehrplanPLUS</a:t>
            </a:r>
            <a:r>
              <a:rPr lang="de-DE" sz="2800" b="1" dirty="0">
                <a:latin typeface="Comic Sans MS" panose="030F0702030302020204" pitchFamily="66" charset="0"/>
              </a:rPr>
              <a:t>: </a:t>
            </a:r>
            <a:r>
              <a:rPr lang="de-DE" sz="2800" b="1" dirty="0">
                <a:highlight>
                  <a:srgbClr val="FFFF00"/>
                </a:highlight>
                <a:latin typeface="Comic Sans MS" panose="030F0702030302020204" pitchFamily="66" charset="0"/>
              </a:rPr>
              <a:t>Inhalte zu den Kompetenzen</a:t>
            </a:r>
            <a:endParaRPr lang="de-DE" sz="2800" dirty="0">
              <a:highlight>
                <a:srgbClr val="FFFF00"/>
              </a:highlight>
              <a:latin typeface="Comic Sans MS" panose="030F0702030302020204" pitchFamily="66" charset="0"/>
            </a:endParaRPr>
          </a:p>
          <a:p>
            <a:pPr marL="0" indent="0">
              <a:spcAft>
                <a:spcPts val="1200"/>
              </a:spcAft>
              <a:buNone/>
            </a:pPr>
            <a:r>
              <a:rPr lang="de-DE" sz="2800" dirty="0">
                <a:latin typeface="Comic Sans MS" panose="030F0702030302020204" pitchFamily="66" charset="0"/>
              </a:rPr>
              <a:t>naturwissenschaftlicher Erkenntnisweg: Frage, Hypothesen, naturwissenschaftliche Unter-suchung planen und durchführen, </a:t>
            </a:r>
            <a:r>
              <a:rPr lang="de-DE" sz="2800" dirty="0" err="1">
                <a:latin typeface="Comic Sans MS" panose="030F0702030302020204" pitchFamily="66" charset="0"/>
              </a:rPr>
              <a:t>Datenauswer-tung</a:t>
            </a:r>
            <a:r>
              <a:rPr lang="de-DE" sz="2800" dirty="0">
                <a:latin typeface="Comic Sans MS" panose="030F0702030302020204" pitchFamily="66" charset="0"/>
              </a:rPr>
              <a:t>, Folgerung“</a:t>
            </a:r>
            <a:endParaRPr lang="de-DE" altLang="de-DE" sz="2800" b="1"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151127689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algn="l" eaLnBrk="1" hangingPunct="1"/>
            <a:r>
              <a:rPr lang="de-DE" dirty="0">
                <a:solidFill>
                  <a:srgbClr val="0000FF"/>
                </a:solidFill>
              </a:rPr>
              <a:t>Beispiel 4: Lebensmittel</a:t>
            </a:r>
            <a:endParaRPr lang="de-DE" altLang="de-DE" dirty="0">
              <a:solidFill>
                <a:srgbClr val="6600CC"/>
              </a:solidFill>
            </a:endParaRPr>
          </a:p>
        </p:txBody>
      </p:sp>
      <p:sp>
        <p:nvSpPr>
          <p:cNvPr id="4" name="Textfeld 3"/>
          <p:cNvSpPr txBox="1"/>
          <p:nvPr/>
        </p:nvSpPr>
        <p:spPr>
          <a:xfrm>
            <a:off x="467544" y="1556792"/>
            <a:ext cx="8352928" cy="4154984"/>
          </a:xfrm>
          <a:prstGeom prst="rect">
            <a:avLst/>
          </a:prstGeom>
          <a:noFill/>
        </p:spPr>
        <p:txBody>
          <a:bodyPr wrap="square" rtlCol="0">
            <a:spAutoFit/>
          </a:bodyPr>
          <a:lstStyle/>
          <a:p>
            <a:pPr marL="0" indent="0">
              <a:spcBef>
                <a:spcPts val="0"/>
              </a:spcBef>
              <a:spcAft>
                <a:spcPts val="1200"/>
              </a:spcAft>
              <a:buNone/>
            </a:pPr>
            <a:r>
              <a:rPr lang="de-DE" sz="2800" b="1" dirty="0">
                <a:latin typeface="Comic Sans MS" panose="030F0702030302020204" pitchFamily="66" charset="0"/>
              </a:rPr>
              <a:t>„</a:t>
            </a:r>
            <a:r>
              <a:rPr lang="de-DE" sz="2800" b="1" dirty="0" err="1">
                <a:latin typeface="Comic Sans MS" panose="030F0702030302020204" pitchFamily="66" charset="0"/>
              </a:rPr>
              <a:t>LehrplanPLUS</a:t>
            </a:r>
            <a:r>
              <a:rPr lang="de-DE" sz="2800" b="1" dirty="0">
                <a:latin typeface="Comic Sans MS" panose="030F0702030302020204" pitchFamily="66" charset="0"/>
              </a:rPr>
              <a:t>: Inhalte zu den Kompetenzen</a:t>
            </a:r>
            <a:endParaRPr lang="de-DE" sz="2800" dirty="0">
              <a:latin typeface="Comic Sans MS" panose="030F0702030302020204" pitchFamily="66" charset="0"/>
            </a:endParaRPr>
          </a:p>
          <a:p>
            <a:pPr marL="0" indent="0">
              <a:spcAft>
                <a:spcPts val="1200"/>
              </a:spcAft>
              <a:buNone/>
            </a:pPr>
            <a:r>
              <a:rPr lang="de-DE" sz="2800" dirty="0">
                <a:latin typeface="Comic Sans MS" panose="030F0702030302020204" pitchFamily="66" charset="0"/>
              </a:rPr>
              <a:t>naturwissenschaftlicher Erkenntnisweg: </a:t>
            </a:r>
            <a:r>
              <a:rPr lang="de-DE" sz="2800" b="1" dirty="0">
                <a:solidFill>
                  <a:srgbClr val="00B050"/>
                </a:solidFill>
                <a:latin typeface="Comic Sans MS" panose="030F0702030302020204" pitchFamily="66" charset="0"/>
              </a:rPr>
              <a:t>Frage</a:t>
            </a:r>
            <a:r>
              <a:rPr lang="de-DE" sz="2800" dirty="0">
                <a:latin typeface="Comic Sans MS" panose="030F0702030302020204" pitchFamily="66" charset="0"/>
              </a:rPr>
              <a:t>, Hypothesen, naturwissenschaftliche Unter-suchung planen und durchführen, </a:t>
            </a:r>
            <a:r>
              <a:rPr lang="de-DE" sz="2800" dirty="0" err="1">
                <a:latin typeface="Comic Sans MS" panose="030F0702030302020204" pitchFamily="66" charset="0"/>
              </a:rPr>
              <a:t>Datenauswer-tung</a:t>
            </a:r>
            <a:r>
              <a:rPr lang="de-DE" sz="2800" dirty="0">
                <a:latin typeface="Comic Sans MS" panose="030F0702030302020204" pitchFamily="66" charset="0"/>
              </a:rPr>
              <a:t>, Folgerung“</a:t>
            </a:r>
          </a:p>
          <a:p>
            <a:pPr marL="0" indent="0">
              <a:spcAft>
                <a:spcPts val="1200"/>
              </a:spcAft>
              <a:buNone/>
            </a:pPr>
            <a:endParaRPr lang="de-DE" altLang="de-DE" sz="2800" b="1" dirty="0">
              <a:solidFill>
                <a:srgbClr val="FF0000"/>
              </a:solidFill>
            </a:endParaRPr>
          </a:p>
          <a:p>
            <a:pPr marL="0" indent="0">
              <a:spcAft>
                <a:spcPts val="1200"/>
              </a:spcAft>
              <a:buNone/>
            </a:pPr>
            <a:r>
              <a:rPr lang="de-DE" altLang="de-DE" sz="2800" b="1" dirty="0">
                <a:solidFill>
                  <a:srgbClr val="00B050"/>
                </a:solidFill>
              </a:rPr>
              <a:t>Welche Lebensmittel enthalten Stärke?</a:t>
            </a:r>
          </a:p>
          <a:p>
            <a:pPr marL="0" indent="0">
              <a:spcAft>
                <a:spcPts val="1200"/>
              </a:spcAft>
              <a:buNone/>
            </a:pPr>
            <a:r>
              <a:rPr lang="de-DE" altLang="de-DE" sz="2800" b="1" dirty="0">
                <a:solidFill>
                  <a:srgbClr val="00B050"/>
                </a:solidFill>
              </a:rPr>
              <a:t>Welche Lebensmittel enthalten Fett?</a:t>
            </a:r>
          </a:p>
        </p:txBody>
      </p:sp>
    </p:spTree>
    <p:extLst>
      <p:ext uri="{BB962C8B-B14F-4D97-AF65-F5344CB8AC3E}">
        <p14:creationId xmlns:p14="http://schemas.microsoft.com/office/powerpoint/2010/main" val="327371021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algn="l" eaLnBrk="1" hangingPunct="1"/>
            <a:r>
              <a:rPr lang="de-DE" dirty="0">
                <a:solidFill>
                  <a:srgbClr val="0000FF"/>
                </a:solidFill>
              </a:rPr>
              <a:t>Beispiel 4: Lebensmittel</a:t>
            </a:r>
            <a:endParaRPr lang="de-DE" altLang="de-DE" dirty="0">
              <a:solidFill>
                <a:srgbClr val="6600CC"/>
              </a:solidFill>
            </a:endParaRPr>
          </a:p>
        </p:txBody>
      </p:sp>
      <p:sp>
        <p:nvSpPr>
          <p:cNvPr id="4" name="Textfeld 3"/>
          <p:cNvSpPr txBox="1"/>
          <p:nvPr/>
        </p:nvSpPr>
        <p:spPr>
          <a:xfrm>
            <a:off x="467544" y="1556792"/>
            <a:ext cx="8352928" cy="3293209"/>
          </a:xfrm>
          <a:prstGeom prst="rect">
            <a:avLst/>
          </a:prstGeom>
          <a:noFill/>
        </p:spPr>
        <p:txBody>
          <a:bodyPr wrap="square" rtlCol="0">
            <a:spAutoFit/>
          </a:bodyPr>
          <a:lstStyle/>
          <a:p>
            <a:pPr marL="0" indent="0">
              <a:spcAft>
                <a:spcPts val="1200"/>
              </a:spcAft>
              <a:buNone/>
            </a:pPr>
            <a:r>
              <a:rPr lang="de-DE" altLang="de-DE" sz="2800" b="1" dirty="0">
                <a:solidFill>
                  <a:srgbClr val="00B050"/>
                </a:solidFill>
              </a:rPr>
              <a:t>Welche Lebensmittel enthalten </a:t>
            </a:r>
            <a:r>
              <a:rPr lang="de-DE" altLang="de-DE" sz="2800" b="1" u="sng" dirty="0">
                <a:solidFill>
                  <a:srgbClr val="00B050"/>
                </a:solidFill>
              </a:rPr>
              <a:t>Stärke</a:t>
            </a:r>
            <a:r>
              <a:rPr lang="de-DE" altLang="de-DE" sz="2800" b="1" dirty="0">
                <a:solidFill>
                  <a:srgbClr val="00B050"/>
                </a:solidFill>
              </a:rPr>
              <a:t>?</a:t>
            </a:r>
          </a:p>
          <a:p>
            <a:pPr marL="0" indent="0">
              <a:spcAft>
                <a:spcPts val="1200"/>
              </a:spcAft>
              <a:buNone/>
            </a:pPr>
            <a:r>
              <a:rPr lang="de-DE" altLang="de-DE" sz="2800" b="1" dirty="0">
                <a:solidFill>
                  <a:srgbClr val="0000FF"/>
                </a:solidFill>
              </a:rPr>
              <a:t>(Vertiefung und Anwendung)</a:t>
            </a:r>
          </a:p>
          <a:p>
            <a:pPr marL="0" indent="0">
              <a:spcAft>
                <a:spcPts val="1200"/>
              </a:spcAft>
              <a:buNone/>
            </a:pPr>
            <a:r>
              <a:rPr lang="de-DE" altLang="de-DE" sz="2800" dirty="0"/>
              <a:t>CHEMIE: Lebensmitteldetektive</a:t>
            </a:r>
          </a:p>
          <a:p>
            <a:pPr marL="0" indent="0">
              <a:spcAft>
                <a:spcPts val="1200"/>
              </a:spcAft>
              <a:buNone/>
            </a:pPr>
            <a:endParaRPr lang="de-DE" altLang="de-DE" sz="2800" dirty="0"/>
          </a:p>
          <a:p>
            <a:pPr marL="0" indent="0">
              <a:spcAft>
                <a:spcPts val="1200"/>
              </a:spcAft>
              <a:buNone/>
            </a:pPr>
            <a:r>
              <a:rPr lang="de-DE" altLang="de-DE" sz="2800" dirty="0"/>
              <a:t>VA: Wir geben zu verschiedenen Lebensmitteln Iod-Lösung.</a:t>
            </a:r>
          </a:p>
        </p:txBody>
      </p:sp>
    </p:spTree>
    <p:extLst>
      <p:ext uri="{BB962C8B-B14F-4D97-AF65-F5344CB8AC3E}">
        <p14:creationId xmlns:p14="http://schemas.microsoft.com/office/powerpoint/2010/main" val="287742267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algn="l" eaLnBrk="1" hangingPunct="1"/>
            <a:r>
              <a:rPr lang="de-DE" dirty="0">
                <a:solidFill>
                  <a:srgbClr val="0000FF"/>
                </a:solidFill>
              </a:rPr>
              <a:t>Beispiel 4: Lebensmittel</a:t>
            </a:r>
            <a:endParaRPr lang="de-DE" altLang="de-DE" dirty="0">
              <a:solidFill>
                <a:srgbClr val="6600CC"/>
              </a:solidFill>
            </a:endParaRPr>
          </a:p>
        </p:txBody>
      </p:sp>
      <p:sp>
        <p:nvSpPr>
          <p:cNvPr id="4" name="Textfeld 3"/>
          <p:cNvSpPr txBox="1"/>
          <p:nvPr/>
        </p:nvSpPr>
        <p:spPr>
          <a:xfrm>
            <a:off x="467544" y="1556792"/>
            <a:ext cx="8352928" cy="4893647"/>
          </a:xfrm>
          <a:prstGeom prst="rect">
            <a:avLst/>
          </a:prstGeom>
          <a:noFill/>
        </p:spPr>
        <p:txBody>
          <a:bodyPr wrap="square" rtlCol="0">
            <a:spAutoFit/>
          </a:bodyPr>
          <a:lstStyle/>
          <a:p>
            <a:pPr marL="0" indent="0">
              <a:spcAft>
                <a:spcPts val="1200"/>
              </a:spcAft>
              <a:buNone/>
            </a:pPr>
            <a:r>
              <a:rPr lang="de-DE" altLang="de-DE" sz="2800" b="1" dirty="0">
                <a:solidFill>
                  <a:srgbClr val="00B050"/>
                </a:solidFill>
              </a:rPr>
              <a:t>Welche Lebensmittel enthalten </a:t>
            </a:r>
            <a:r>
              <a:rPr lang="de-DE" altLang="de-DE" sz="2800" b="1" u="sng" dirty="0">
                <a:solidFill>
                  <a:srgbClr val="00B050"/>
                </a:solidFill>
              </a:rPr>
              <a:t>Stärke</a:t>
            </a:r>
            <a:r>
              <a:rPr lang="de-DE" altLang="de-DE" sz="2800" b="1" dirty="0">
                <a:solidFill>
                  <a:srgbClr val="00B050"/>
                </a:solidFill>
              </a:rPr>
              <a:t>?</a:t>
            </a:r>
          </a:p>
          <a:p>
            <a:pPr marL="0" indent="0">
              <a:spcAft>
                <a:spcPts val="1200"/>
              </a:spcAft>
              <a:buNone/>
            </a:pPr>
            <a:r>
              <a:rPr lang="de-DE" altLang="de-DE" sz="2800" b="1" dirty="0">
                <a:solidFill>
                  <a:srgbClr val="0000FF"/>
                </a:solidFill>
              </a:rPr>
              <a:t>(Vertiefung und Anwendung)</a:t>
            </a:r>
          </a:p>
          <a:p>
            <a:pPr>
              <a:spcAft>
                <a:spcPts val="1200"/>
              </a:spcAft>
            </a:pPr>
            <a:r>
              <a:rPr lang="de-DE" altLang="de-DE" sz="2800" dirty="0"/>
              <a:t>CHEMIE: Lebensmitteldetektive</a:t>
            </a:r>
          </a:p>
          <a:p>
            <a:pPr marL="0" indent="0">
              <a:spcAft>
                <a:spcPts val="1200"/>
              </a:spcAft>
              <a:buNone/>
            </a:pPr>
            <a:endParaRPr lang="de-DE" altLang="de-DE" sz="2800" dirty="0"/>
          </a:p>
          <a:p>
            <a:pPr marL="0" indent="0">
              <a:spcAft>
                <a:spcPts val="1200"/>
              </a:spcAft>
              <a:buNone/>
            </a:pPr>
            <a:r>
              <a:rPr lang="de-DE" altLang="de-DE" sz="2800" dirty="0"/>
              <a:t>VA: Wir geben zu verschiedenen Lebensmitteln Iod-Lösung.</a:t>
            </a:r>
          </a:p>
          <a:p>
            <a:pPr marL="0" indent="0">
              <a:spcAft>
                <a:spcPts val="1200"/>
              </a:spcAft>
              <a:buNone/>
            </a:pPr>
            <a:r>
              <a:rPr lang="de-DE" altLang="de-DE" sz="2800" u="sng" dirty="0"/>
              <a:t>Feste</a:t>
            </a:r>
            <a:r>
              <a:rPr lang="de-DE" altLang="de-DE" sz="2800" dirty="0"/>
              <a:t> Lebensmittel: Petrischale (Achtung: nicht vermischen!)</a:t>
            </a:r>
          </a:p>
          <a:p>
            <a:pPr marL="0" indent="0">
              <a:spcAft>
                <a:spcPts val="1200"/>
              </a:spcAft>
              <a:buNone/>
            </a:pPr>
            <a:r>
              <a:rPr lang="de-DE" altLang="de-DE" sz="2800" u="sng" dirty="0"/>
              <a:t>Flüssige</a:t>
            </a:r>
            <a:r>
              <a:rPr lang="de-DE" altLang="de-DE" sz="2800" dirty="0"/>
              <a:t> Lebensmittel: Reagenzglas</a:t>
            </a:r>
          </a:p>
        </p:txBody>
      </p:sp>
    </p:spTree>
    <p:extLst>
      <p:ext uri="{BB962C8B-B14F-4D97-AF65-F5344CB8AC3E}">
        <p14:creationId xmlns:p14="http://schemas.microsoft.com/office/powerpoint/2010/main" val="184139419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algn="l" eaLnBrk="1" hangingPunct="1"/>
            <a:r>
              <a:rPr lang="de-DE" dirty="0">
                <a:solidFill>
                  <a:srgbClr val="0000FF"/>
                </a:solidFill>
              </a:rPr>
              <a:t>Beispiel 4: Lebensmittel</a:t>
            </a:r>
            <a:endParaRPr lang="de-DE" altLang="de-DE" dirty="0">
              <a:solidFill>
                <a:srgbClr val="6600CC"/>
              </a:solidFill>
            </a:endParaRPr>
          </a:p>
        </p:txBody>
      </p:sp>
      <p:sp>
        <p:nvSpPr>
          <p:cNvPr id="4" name="Textfeld 3"/>
          <p:cNvSpPr txBox="1"/>
          <p:nvPr/>
        </p:nvSpPr>
        <p:spPr>
          <a:xfrm>
            <a:off x="467544" y="1556792"/>
            <a:ext cx="8352928" cy="3293209"/>
          </a:xfrm>
          <a:prstGeom prst="rect">
            <a:avLst/>
          </a:prstGeom>
          <a:noFill/>
        </p:spPr>
        <p:txBody>
          <a:bodyPr wrap="square" rtlCol="0">
            <a:spAutoFit/>
          </a:bodyPr>
          <a:lstStyle/>
          <a:p>
            <a:pPr marL="0" indent="0">
              <a:spcAft>
                <a:spcPts val="1200"/>
              </a:spcAft>
              <a:buNone/>
            </a:pPr>
            <a:r>
              <a:rPr lang="de-DE" altLang="de-DE" sz="2800" b="1" dirty="0">
                <a:solidFill>
                  <a:srgbClr val="00B050"/>
                </a:solidFill>
              </a:rPr>
              <a:t>Welche Lebensmittel enthalten </a:t>
            </a:r>
            <a:r>
              <a:rPr lang="de-DE" altLang="de-DE" sz="2800" b="1" u="sng" dirty="0">
                <a:solidFill>
                  <a:srgbClr val="00B050"/>
                </a:solidFill>
              </a:rPr>
              <a:t>Fett</a:t>
            </a:r>
            <a:r>
              <a:rPr lang="de-DE" altLang="de-DE" sz="2800" b="1" dirty="0">
                <a:solidFill>
                  <a:srgbClr val="00B050"/>
                </a:solidFill>
              </a:rPr>
              <a:t>?</a:t>
            </a:r>
          </a:p>
          <a:p>
            <a:pPr marL="0" indent="0">
              <a:spcAft>
                <a:spcPts val="1200"/>
              </a:spcAft>
              <a:buNone/>
            </a:pPr>
            <a:r>
              <a:rPr lang="de-DE" altLang="de-DE" sz="2800" b="1" dirty="0">
                <a:solidFill>
                  <a:srgbClr val="0000FF"/>
                </a:solidFill>
              </a:rPr>
              <a:t>(Vertiefung und Anwendung)</a:t>
            </a:r>
          </a:p>
          <a:p>
            <a:pPr>
              <a:spcAft>
                <a:spcPts val="1200"/>
              </a:spcAft>
            </a:pPr>
            <a:r>
              <a:rPr lang="de-DE" altLang="de-DE" sz="2800" dirty="0"/>
              <a:t>CHEMIE: Lebensmitteldetektive</a:t>
            </a:r>
          </a:p>
          <a:p>
            <a:pPr marL="0" indent="0">
              <a:spcAft>
                <a:spcPts val="1200"/>
              </a:spcAft>
              <a:buNone/>
            </a:pPr>
            <a:endParaRPr lang="de-DE" altLang="de-DE" sz="2800" dirty="0"/>
          </a:p>
          <a:p>
            <a:pPr marL="0" indent="0">
              <a:spcAft>
                <a:spcPts val="1200"/>
              </a:spcAft>
              <a:buNone/>
            </a:pPr>
            <a:r>
              <a:rPr lang="de-DE" altLang="de-DE" sz="2800" dirty="0"/>
              <a:t>VA: Wir drücken verschiedene Lebensmittel auf Schreibpapier und trocknen es.</a:t>
            </a:r>
          </a:p>
        </p:txBody>
      </p:sp>
    </p:spTree>
    <p:extLst>
      <p:ext uri="{BB962C8B-B14F-4D97-AF65-F5344CB8AC3E}">
        <p14:creationId xmlns:p14="http://schemas.microsoft.com/office/powerpoint/2010/main" val="389495766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algn="l" eaLnBrk="1" hangingPunct="1"/>
            <a:r>
              <a:rPr lang="de-DE" dirty="0">
                <a:solidFill>
                  <a:srgbClr val="0000FF"/>
                </a:solidFill>
              </a:rPr>
              <a:t>Beispiel 4: Lebensmittel</a:t>
            </a:r>
            <a:endParaRPr lang="de-DE" altLang="de-DE" dirty="0">
              <a:solidFill>
                <a:srgbClr val="6600CC"/>
              </a:solidFill>
            </a:endParaRPr>
          </a:p>
        </p:txBody>
      </p:sp>
      <p:sp>
        <p:nvSpPr>
          <p:cNvPr id="4" name="Textfeld 3"/>
          <p:cNvSpPr txBox="1"/>
          <p:nvPr/>
        </p:nvSpPr>
        <p:spPr>
          <a:xfrm>
            <a:off x="467544" y="1556792"/>
            <a:ext cx="8352928" cy="3877985"/>
          </a:xfrm>
          <a:prstGeom prst="rect">
            <a:avLst/>
          </a:prstGeom>
          <a:noFill/>
        </p:spPr>
        <p:txBody>
          <a:bodyPr wrap="square" rtlCol="0">
            <a:spAutoFit/>
          </a:bodyPr>
          <a:lstStyle/>
          <a:p>
            <a:pPr marL="0" indent="0">
              <a:spcAft>
                <a:spcPts val="1200"/>
              </a:spcAft>
              <a:buNone/>
            </a:pPr>
            <a:r>
              <a:rPr lang="de-DE" altLang="de-DE" sz="2800" b="1" dirty="0">
                <a:solidFill>
                  <a:srgbClr val="00B050"/>
                </a:solidFill>
              </a:rPr>
              <a:t>Welche Lebensmittel enthalten </a:t>
            </a:r>
            <a:r>
              <a:rPr lang="de-DE" altLang="de-DE" sz="2800" b="1" u="sng" dirty="0">
                <a:solidFill>
                  <a:srgbClr val="00B050"/>
                </a:solidFill>
              </a:rPr>
              <a:t>Fett</a:t>
            </a:r>
            <a:r>
              <a:rPr lang="de-DE" altLang="de-DE" sz="2800" b="1" dirty="0">
                <a:solidFill>
                  <a:srgbClr val="00B050"/>
                </a:solidFill>
              </a:rPr>
              <a:t>?</a:t>
            </a:r>
          </a:p>
          <a:p>
            <a:pPr marL="0" indent="0">
              <a:spcAft>
                <a:spcPts val="1200"/>
              </a:spcAft>
              <a:buNone/>
            </a:pPr>
            <a:r>
              <a:rPr lang="de-DE" altLang="de-DE" sz="2800" b="1" dirty="0">
                <a:solidFill>
                  <a:srgbClr val="0000FF"/>
                </a:solidFill>
              </a:rPr>
              <a:t>(Vertiefung und Anwendung)</a:t>
            </a:r>
          </a:p>
          <a:p>
            <a:pPr>
              <a:spcAft>
                <a:spcPts val="1200"/>
              </a:spcAft>
            </a:pPr>
            <a:r>
              <a:rPr lang="de-DE" altLang="de-DE" sz="2800" dirty="0"/>
              <a:t>CHEMIE: Lebensmitteldetektive</a:t>
            </a:r>
          </a:p>
          <a:p>
            <a:pPr marL="0" indent="0">
              <a:spcAft>
                <a:spcPts val="1200"/>
              </a:spcAft>
              <a:buNone/>
            </a:pPr>
            <a:endParaRPr lang="de-DE" altLang="de-DE" sz="2800" dirty="0"/>
          </a:p>
          <a:p>
            <a:pPr marL="0" indent="0">
              <a:spcAft>
                <a:spcPts val="1200"/>
              </a:spcAft>
              <a:buNone/>
            </a:pPr>
            <a:r>
              <a:rPr lang="de-DE" altLang="de-DE" sz="2800" dirty="0"/>
              <a:t>VA: Wir drücken verschiedene Lebensmittel auf Schreibpapier und trocknen es.</a:t>
            </a:r>
          </a:p>
          <a:p>
            <a:pPr marL="0" indent="0">
              <a:spcAft>
                <a:spcPts val="1200"/>
              </a:spcAft>
              <a:buNone/>
            </a:pPr>
            <a:r>
              <a:rPr lang="de-DE" altLang="de-DE" sz="2800" dirty="0"/>
              <a:t>Gut geeignet für </a:t>
            </a:r>
            <a:r>
              <a:rPr lang="de-DE" altLang="de-DE" sz="2800" b="1" dirty="0"/>
              <a:t>PRAKTISCHE HAUSAUFGABE</a:t>
            </a:r>
            <a:r>
              <a:rPr lang="de-DE" altLang="de-DE" sz="2800" dirty="0"/>
              <a:t>.</a:t>
            </a:r>
          </a:p>
        </p:txBody>
      </p:sp>
    </p:spTree>
    <p:extLst>
      <p:ext uri="{BB962C8B-B14F-4D97-AF65-F5344CB8AC3E}">
        <p14:creationId xmlns:p14="http://schemas.microsoft.com/office/powerpoint/2010/main" val="323879721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algn="l" eaLnBrk="1" hangingPunct="1"/>
            <a:r>
              <a:rPr lang="de-DE" dirty="0">
                <a:solidFill>
                  <a:srgbClr val="0000FF"/>
                </a:solidFill>
              </a:rPr>
              <a:t>Beispiel 5: Zellatmung</a:t>
            </a:r>
            <a:endParaRPr lang="de-DE" altLang="de-DE" dirty="0">
              <a:solidFill>
                <a:srgbClr val="6600CC"/>
              </a:solidFill>
            </a:endParaRPr>
          </a:p>
        </p:txBody>
      </p:sp>
      <p:sp>
        <p:nvSpPr>
          <p:cNvPr id="4" name="Textfeld 3"/>
          <p:cNvSpPr txBox="1"/>
          <p:nvPr/>
        </p:nvSpPr>
        <p:spPr>
          <a:xfrm>
            <a:off x="467544" y="1556792"/>
            <a:ext cx="8352928" cy="523220"/>
          </a:xfrm>
          <a:prstGeom prst="rect">
            <a:avLst/>
          </a:prstGeom>
          <a:noFill/>
        </p:spPr>
        <p:txBody>
          <a:bodyPr wrap="square" rtlCol="0">
            <a:spAutoFit/>
          </a:bodyPr>
          <a:lstStyle/>
          <a:p>
            <a:pPr marL="0" indent="0">
              <a:spcAft>
                <a:spcPts val="1200"/>
              </a:spcAft>
              <a:buNone/>
            </a:pPr>
            <a:r>
              <a:rPr lang="de-DE" altLang="de-DE" sz="2800" dirty="0"/>
              <a:t>5 MENSCHENKUNDE: 5.1 Die Zellatmung</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455" y="2276872"/>
            <a:ext cx="8709025" cy="316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feld 1">
            <a:extLst>
              <a:ext uri="{FF2B5EF4-FFF2-40B4-BE49-F238E27FC236}">
                <a16:creationId xmlns:a16="http://schemas.microsoft.com/office/drawing/2014/main" id="{2C911B25-7C54-458C-B0C4-F0A6EC81AD7B}"/>
              </a:ext>
            </a:extLst>
          </p:cNvPr>
          <p:cNvSpPr txBox="1"/>
          <p:nvPr/>
        </p:nvSpPr>
        <p:spPr>
          <a:xfrm>
            <a:off x="457200" y="2132856"/>
            <a:ext cx="7859216" cy="2016224"/>
          </a:xfrm>
          <a:prstGeom prst="rect">
            <a:avLst/>
          </a:prstGeom>
          <a:solidFill>
            <a:schemeClr val="bg1"/>
          </a:solidFill>
        </p:spPr>
        <p:txBody>
          <a:bodyPr wrap="square" rtlCol="0">
            <a:spAutoFit/>
          </a:bodyPr>
          <a:lstStyle/>
          <a:p>
            <a:endParaRPr lang="de-DE" dirty="0"/>
          </a:p>
        </p:txBody>
      </p:sp>
    </p:spTree>
    <p:extLst>
      <p:ext uri="{BB962C8B-B14F-4D97-AF65-F5344CB8AC3E}">
        <p14:creationId xmlns:p14="http://schemas.microsoft.com/office/powerpoint/2010/main" val="62914735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algn="l" eaLnBrk="1" hangingPunct="1"/>
            <a:r>
              <a:rPr lang="de-DE" dirty="0">
                <a:solidFill>
                  <a:srgbClr val="0000FF"/>
                </a:solidFill>
              </a:rPr>
              <a:t>Beispiel 5: Zellatmung</a:t>
            </a:r>
            <a:endParaRPr lang="de-DE" altLang="de-DE" dirty="0">
              <a:solidFill>
                <a:srgbClr val="6600CC"/>
              </a:solidFill>
            </a:endParaRPr>
          </a:p>
        </p:txBody>
      </p:sp>
      <p:sp>
        <p:nvSpPr>
          <p:cNvPr id="4" name="Textfeld 3"/>
          <p:cNvSpPr txBox="1"/>
          <p:nvPr/>
        </p:nvSpPr>
        <p:spPr>
          <a:xfrm>
            <a:off x="467544" y="1556792"/>
            <a:ext cx="8352928" cy="523220"/>
          </a:xfrm>
          <a:prstGeom prst="rect">
            <a:avLst/>
          </a:prstGeom>
          <a:noFill/>
        </p:spPr>
        <p:txBody>
          <a:bodyPr wrap="square" rtlCol="0">
            <a:spAutoFit/>
          </a:bodyPr>
          <a:lstStyle/>
          <a:p>
            <a:pPr marL="0" indent="0">
              <a:spcAft>
                <a:spcPts val="1200"/>
              </a:spcAft>
              <a:buNone/>
            </a:pPr>
            <a:r>
              <a:rPr lang="de-DE" altLang="de-DE" sz="2800" dirty="0"/>
              <a:t>5 MENSCHENKUNDE: 5.1 Die Zellatmung</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455" y="2276872"/>
            <a:ext cx="8709025" cy="316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feld 1">
            <a:extLst>
              <a:ext uri="{FF2B5EF4-FFF2-40B4-BE49-F238E27FC236}">
                <a16:creationId xmlns:a16="http://schemas.microsoft.com/office/drawing/2014/main" id="{2C911B25-7C54-458C-B0C4-F0A6EC81AD7B}"/>
              </a:ext>
            </a:extLst>
          </p:cNvPr>
          <p:cNvSpPr txBox="1"/>
          <p:nvPr/>
        </p:nvSpPr>
        <p:spPr>
          <a:xfrm>
            <a:off x="457200" y="2132856"/>
            <a:ext cx="7859216" cy="2016224"/>
          </a:xfrm>
          <a:prstGeom prst="rect">
            <a:avLst/>
          </a:prstGeom>
          <a:solidFill>
            <a:schemeClr val="bg1"/>
          </a:solidFill>
        </p:spPr>
        <p:txBody>
          <a:bodyPr wrap="square" rtlCol="0">
            <a:spAutoFit/>
          </a:bodyPr>
          <a:lstStyle/>
          <a:p>
            <a:endParaRPr lang="de-DE"/>
          </a:p>
        </p:txBody>
      </p:sp>
      <p:sp>
        <p:nvSpPr>
          <p:cNvPr id="3" name="Textfeld 2">
            <a:extLst>
              <a:ext uri="{FF2B5EF4-FFF2-40B4-BE49-F238E27FC236}">
                <a16:creationId xmlns:a16="http://schemas.microsoft.com/office/drawing/2014/main" id="{F840AF7A-A016-40F4-9B45-8A3419012220}"/>
              </a:ext>
            </a:extLst>
          </p:cNvPr>
          <p:cNvSpPr txBox="1"/>
          <p:nvPr/>
        </p:nvSpPr>
        <p:spPr>
          <a:xfrm>
            <a:off x="457200" y="5439172"/>
            <a:ext cx="8229600" cy="523220"/>
          </a:xfrm>
          <a:prstGeom prst="rect">
            <a:avLst/>
          </a:prstGeom>
          <a:noFill/>
        </p:spPr>
        <p:txBody>
          <a:bodyPr wrap="square" rtlCol="0">
            <a:spAutoFit/>
          </a:bodyPr>
          <a:lstStyle/>
          <a:p>
            <a:pPr algn="ctr"/>
            <a:r>
              <a:rPr lang="de-DE" sz="2800" dirty="0"/>
              <a:t>Schema der Stoff-Umwandlung als Wortgleichung</a:t>
            </a:r>
          </a:p>
        </p:txBody>
      </p:sp>
    </p:spTree>
    <p:extLst>
      <p:ext uri="{BB962C8B-B14F-4D97-AF65-F5344CB8AC3E}">
        <p14:creationId xmlns:p14="http://schemas.microsoft.com/office/powerpoint/2010/main" val="168324092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algn="l" eaLnBrk="1" hangingPunct="1"/>
            <a:r>
              <a:rPr lang="de-DE" dirty="0">
                <a:solidFill>
                  <a:srgbClr val="0000FF"/>
                </a:solidFill>
              </a:rPr>
              <a:t>Beispiel 5: Zellatmung</a:t>
            </a:r>
            <a:endParaRPr lang="de-DE" altLang="de-DE" dirty="0">
              <a:solidFill>
                <a:srgbClr val="6600CC"/>
              </a:solidFill>
            </a:endParaRPr>
          </a:p>
        </p:txBody>
      </p:sp>
      <p:sp>
        <p:nvSpPr>
          <p:cNvPr id="4" name="Textfeld 3"/>
          <p:cNvSpPr txBox="1"/>
          <p:nvPr/>
        </p:nvSpPr>
        <p:spPr>
          <a:xfrm>
            <a:off x="467544" y="1556792"/>
            <a:ext cx="8352928" cy="523220"/>
          </a:xfrm>
          <a:prstGeom prst="rect">
            <a:avLst/>
          </a:prstGeom>
          <a:noFill/>
        </p:spPr>
        <p:txBody>
          <a:bodyPr wrap="square" rtlCol="0">
            <a:spAutoFit/>
          </a:bodyPr>
          <a:lstStyle/>
          <a:p>
            <a:pPr marL="0" indent="0">
              <a:spcAft>
                <a:spcPts val="1200"/>
              </a:spcAft>
              <a:buNone/>
            </a:pPr>
            <a:r>
              <a:rPr lang="de-DE" altLang="de-DE" sz="2800" dirty="0"/>
              <a:t>5 MENSCHENKUNDE: 5.1 Die Zellatmung</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455" y="2276872"/>
            <a:ext cx="8709025" cy="316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feld 1">
            <a:extLst>
              <a:ext uri="{FF2B5EF4-FFF2-40B4-BE49-F238E27FC236}">
                <a16:creationId xmlns:a16="http://schemas.microsoft.com/office/drawing/2014/main" id="{7094B8A6-046C-4420-8124-3702309C71DF}"/>
              </a:ext>
            </a:extLst>
          </p:cNvPr>
          <p:cNvSpPr txBox="1"/>
          <p:nvPr/>
        </p:nvSpPr>
        <p:spPr>
          <a:xfrm>
            <a:off x="183455" y="3501008"/>
            <a:ext cx="8637017" cy="523220"/>
          </a:xfrm>
          <a:prstGeom prst="rect">
            <a:avLst/>
          </a:prstGeom>
          <a:noFill/>
        </p:spPr>
        <p:txBody>
          <a:bodyPr wrap="square" rtlCol="0">
            <a:spAutoFit/>
          </a:bodyPr>
          <a:lstStyle/>
          <a:p>
            <a:pPr algn="ctr"/>
            <a:r>
              <a:rPr lang="de-DE" sz="2800" dirty="0"/>
              <a:t>Schema der Energie-Umwandlung mit Schleifenpfeil</a:t>
            </a:r>
          </a:p>
        </p:txBody>
      </p:sp>
    </p:spTree>
    <p:extLst>
      <p:ext uri="{BB962C8B-B14F-4D97-AF65-F5344CB8AC3E}">
        <p14:creationId xmlns:p14="http://schemas.microsoft.com/office/powerpoint/2010/main" val="860302897"/>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algn="l" eaLnBrk="1" hangingPunct="1"/>
            <a:r>
              <a:rPr lang="de-DE" dirty="0">
                <a:solidFill>
                  <a:srgbClr val="0000FF"/>
                </a:solidFill>
              </a:rPr>
              <a:t>Beispiel 5: Zellatmung</a:t>
            </a:r>
            <a:endParaRPr lang="de-DE" altLang="de-DE" dirty="0">
              <a:solidFill>
                <a:srgbClr val="6600CC"/>
              </a:solidFill>
            </a:endParaRPr>
          </a:p>
        </p:txBody>
      </p:sp>
      <p:sp>
        <p:nvSpPr>
          <p:cNvPr id="4" name="Textfeld 3"/>
          <p:cNvSpPr txBox="1"/>
          <p:nvPr/>
        </p:nvSpPr>
        <p:spPr>
          <a:xfrm>
            <a:off x="467544" y="1556792"/>
            <a:ext cx="8352928" cy="523220"/>
          </a:xfrm>
          <a:prstGeom prst="rect">
            <a:avLst/>
          </a:prstGeom>
          <a:noFill/>
        </p:spPr>
        <p:txBody>
          <a:bodyPr wrap="square" rtlCol="0">
            <a:spAutoFit/>
          </a:bodyPr>
          <a:lstStyle/>
          <a:p>
            <a:pPr marL="0" indent="0">
              <a:spcAft>
                <a:spcPts val="1200"/>
              </a:spcAft>
              <a:buNone/>
            </a:pPr>
            <a:r>
              <a:rPr lang="de-DE" altLang="de-DE" sz="2800" dirty="0"/>
              <a:t>5 MENSCHENKUNDE: 5.1 Die Zellatmung</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455" y="2276872"/>
            <a:ext cx="8709025" cy="316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feld 1">
            <a:extLst>
              <a:ext uri="{FF2B5EF4-FFF2-40B4-BE49-F238E27FC236}">
                <a16:creationId xmlns:a16="http://schemas.microsoft.com/office/drawing/2014/main" id="{7094B8A6-046C-4420-8124-3702309C71DF}"/>
              </a:ext>
            </a:extLst>
          </p:cNvPr>
          <p:cNvSpPr txBox="1"/>
          <p:nvPr/>
        </p:nvSpPr>
        <p:spPr>
          <a:xfrm>
            <a:off x="200636" y="5636032"/>
            <a:ext cx="8637017" cy="523220"/>
          </a:xfrm>
          <a:prstGeom prst="rect">
            <a:avLst/>
          </a:prstGeom>
          <a:noFill/>
        </p:spPr>
        <p:txBody>
          <a:bodyPr wrap="square" rtlCol="0">
            <a:spAutoFit/>
          </a:bodyPr>
          <a:lstStyle/>
          <a:p>
            <a:pPr algn="ctr"/>
            <a:r>
              <a:rPr lang="de-DE" sz="2800" dirty="0"/>
              <a:t>Trennung von Stoff- und Energie-Umwandlung</a:t>
            </a:r>
          </a:p>
        </p:txBody>
      </p:sp>
    </p:spTree>
    <p:extLst>
      <p:ext uri="{BB962C8B-B14F-4D97-AF65-F5344CB8AC3E}">
        <p14:creationId xmlns:p14="http://schemas.microsoft.com/office/powerpoint/2010/main" val="12107462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899592" y="620688"/>
            <a:ext cx="7416824" cy="3939540"/>
          </a:xfrm>
          <a:prstGeom prst="rect">
            <a:avLst/>
          </a:prstGeom>
          <a:noFill/>
        </p:spPr>
        <p:txBody>
          <a:bodyPr wrap="square" rtlCol="0">
            <a:spAutoFit/>
          </a:bodyPr>
          <a:lstStyle/>
          <a:p>
            <a:pPr algn="ctr"/>
            <a:r>
              <a:rPr lang="de-DE" sz="2400" b="1" dirty="0">
                <a:solidFill>
                  <a:srgbClr val="0000FF"/>
                </a:solidFill>
                <a:latin typeface="Comic Sans MS" panose="030F0702030302020204" pitchFamily="66" charset="0"/>
              </a:rPr>
              <a:t>Aus den </a:t>
            </a:r>
            <a:r>
              <a:rPr lang="de-DE" sz="2400" b="1" dirty="0">
                <a:solidFill>
                  <a:srgbClr val="0000FF"/>
                </a:solidFill>
                <a:highlight>
                  <a:srgbClr val="FFFF00"/>
                </a:highlight>
                <a:latin typeface="Comic Sans MS" panose="030F0702030302020204" pitchFamily="66" charset="0"/>
              </a:rPr>
              <a:t>Kompetenz-Erwartungen</a:t>
            </a:r>
            <a:r>
              <a:rPr lang="de-DE" sz="2400" b="1" dirty="0">
                <a:solidFill>
                  <a:srgbClr val="0000FF"/>
                </a:solidFill>
                <a:latin typeface="Comic Sans MS" panose="030F0702030302020204" pitchFamily="66" charset="0"/>
              </a:rPr>
              <a:t> in NA </a:t>
            </a:r>
          </a:p>
          <a:p>
            <a:pPr algn="ctr"/>
            <a:r>
              <a:rPr lang="de-DE" sz="2400" b="1" dirty="0">
                <a:solidFill>
                  <a:srgbClr val="0000FF"/>
                </a:solidFill>
                <a:latin typeface="Comic Sans MS" panose="030F0702030302020204" pitchFamily="66" charset="0"/>
              </a:rPr>
              <a:t>aus dem </a:t>
            </a:r>
            <a:r>
              <a:rPr lang="de-DE" sz="2400" b="1" dirty="0" err="1">
                <a:solidFill>
                  <a:srgbClr val="0000FF"/>
                </a:solidFill>
                <a:latin typeface="Comic Sans MS" panose="030F0702030302020204" pitchFamily="66" charset="0"/>
              </a:rPr>
              <a:t>LehrplanPLUS</a:t>
            </a:r>
            <a:r>
              <a:rPr lang="de-DE" sz="2400" b="1" dirty="0">
                <a:solidFill>
                  <a:srgbClr val="0000FF"/>
                </a:solidFill>
                <a:latin typeface="Comic Sans MS" panose="030F0702030302020204" pitchFamily="66" charset="0"/>
              </a:rPr>
              <a:t>:</a:t>
            </a:r>
          </a:p>
          <a:p>
            <a:endParaRPr lang="de-DE" sz="2400" dirty="0"/>
          </a:p>
          <a:p>
            <a:pPr>
              <a:spcAft>
                <a:spcPts val="1200"/>
              </a:spcAft>
            </a:pPr>
            <a:r>
              <a:rPr lang="de-DE" sz="2400" dirty="0">
                <a:latin typeface="Comic Sans MS" panose="030F0702030302020204" pitchFamily="66" charset="0"/>
              </a:rPr>
              <a:t>„Die Schülerinnen und Schüler ...</a:t>
            </a:r>
          </a:p>
          <a:p>
            <a:pPr marL="342900" indent="-342900">
              <a:buFont typeface="Arial" panose="020B0604020202020204" pitchFamily="34" charset="0"/>
              <a:buChar char="•"/>
            </a:pPr>
            <a:r>
              <a:rPr lang="de-DE" sz="2400" dirty="0">
                <a:latin typeface="Comic Sans MS" panose="030F0702030302020204" pitchFamily="66" charset="0"/>
              </a:rPr>
              <a:t>wenden nach Anleitung einfache </a:t>
            </a:r>
            <a:r>
              <a:rPr lang="de-DE" sz="2400" b="1" u="sng" dirty="0">
                <a:latin typeface="Comic Sans MS" panose="030F0702030302020204" pitchFamily="66" charset="0"/>
              </a:rPr>
              <a:t>Methoden</a:t>
            </a:r>
            <a:r>
              <a:rPr lang="de-DE" sz="2400" dirty="0">
                <a:latin typeface="Comic Sans MS" panose="030F0702030302020204" pitchFamily="66" charset="0"/>
              </a:rPr>
              <a:t> aus den Naturwissenschaften und der Technik zu vorgegebenen Themen und Fragestellungen an und nutzen dabei einfache Werkzeuge, Geräte und Hilfsmittel.“ </a:t>
            </a:r>
          </a:p>
          <a:p>
            <a:endParaRPr lang="de-DE" sz="2400" dirty="0"/>
          </a:p>
        </p:txBody>
      </p:sp>
    </p:spTree>
    <p:extLst>
      <p:ext uri="{BB962C8B-B14F-4D97-AF65-F5344CB8AC3E}">
        <p14:creationId xmlns:p14="http://schemas.microsoft.com/office/powerpoint/2010/main" val="2905434320"/>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algn="l" eaLnBrk="1" hangingPunct="1"/>
            <a:r>
              <a:rPr lang="de-DE" dirty="0">
                <a:solidFill>
                  <a:srgbClr val="0000FF"/>
                </a:solidFill>
              </a:rPr>
              <a:t>Beispiel 6: Diagramme</a:t>
            </a:r>
            <a:endParaRPr lang="de-DE" altLang="de-DE" dirty="0">
              <a:solidFill>
                <a:srgbClr val="6600CC"/>
              </a:solidFill>
            </a:endParaRPr>
          </a:p>
        </p:txBody>
      </p:sp>
    </p:spTree>
    <p:extLst>
      <p:ext uri="{BB962C8B-B14F-4D97-AF65-F5344CB8AC3E}">
        <p14:creationId xmlns:p14="http://schemas.microsoft.com/office/powerpoint/2010/main" val="773730127"/>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algn="l" eaLnBrk="1" hangingPunct="1"/>
            <a:r>
              <a:rPr lang="de-DE" dirty="0">
                <a:solidFill>
                  <a:srgbClr val="0000FF"/>
                </a:solidFill>
              </a:rPr>
              <a:t>Beispiel 6: Diagramme</a:t>
            </a:r>
            <a:endParaRPr lang="de-DE" altLang="de-DE" dirty="0">
              <a:solidFill>
                <a:srgbClr val="6600CC"/>
              </a:solidFill>
            </a:endParaRPr>
          </a:p>
        </p:txBody>
      </p:sp>
      <p:sp>
        <p:nvSpPr>
          <p:cNvPr id="2" name="Textfeld 1"/>
          <p:cNvSpPr txBox="1"/>
          <p:nvPr/>
        </p:nvSpPr>
        <p:spPr>
          <a:xfrm>
            <a:off x="467544" y="1340768"/>
            <a:ext cx="8208912" cy="2985433"/>
          </a:xfrm>
          <a:prstGeom prst="rect">
            <a:avLst/>
          </a:prstGeom>
          <a:noFill/>
        </p:spPr>
        <p:txBody>
          <a:bodyPr wrap="square" rtlCol="0">
            <a:spAutoFit/>
          </a:bodyPr>
          <a:lstStyle/>
          <a:p>
            <a:pPr marL="0" indent="0">
              <a:spcBef>
                <a:spcPts val="0"/>
              </a:spcBef>
              <a:spcAft>
                <a:spcPts val="1200"/>
              </a:spcAft>
              <a:buNone/>
            </a:pPr>
            <a:r>
              <a:rPr lang="de-DE" sz="2800" b="1" dirty="0">
                <a:latin typeface="Comic Sans MS" panose="030F0702030302020204" pitchFamily="66" charset="0"/>
              </a:rPr>
              <a:t>„</a:t>
            </a:r>
            <a:r>
              <a:rPr lang="de-DE" sz="2800" b="1" dirty="0" err="1">
                <a:latin typeface="Comic Sans MS" panose="030F0702030302020204" pitchFamily="66" charset="0"/>
              </a:rPr>
              <a:t>LehrplanPLUS</a:t>
            </a:r>
            <a:r>
              <a:rPr lang="de-DE" sz="2800" b="1" dirty="0">
                <a:latin typeface="Comic Sans MS" panose="030F0702030302020204" pitchFamily="66" charset="0"/>
              </a:rPr>
              <a:t>: </a:t>
            </a:r>
            <a:r>
              <a:rPr lang="de-DE" sz="2800" b="1" dirty="0">
                <a:highlight>
                  <a:srgbClr val="FFFF00"/>
                </a:highlight>
                <a:latin typeface="Comic Sans MS" panose="030F0702030302020204" pitchFamily="66" charset="0"/>
              </a:rPr>
              <a:t>Kompetenzerwartungen</a:t>
            </a:r>
            <a:endParaRPr lang="de-DE" sz="2800" dirty="0">
              <a:highlight>
                <a:srgbClr val="FFFF00"/>
              </a:highlight>
              <a:latin typeface="Comic Sans MS" panose="030F0702030302020204" pitchFamily="66" charset="0"/>
            </a:endParaRPr>
          </a:p>
          <a:p>
            <a:pPr marL="0" indent="0">
              <a:spcAft>
                <a:spcPts val="1200"/>
              </a:spcAft>
              <a:buNone/>
            </a:pPr>
            <a:r>
              <a:rPr lang="de-DE" sz="2800" dirty="0">
                <a:latin typeface="Comic Sans MS" panose="030F0702030302020204" pitchFamily="66" charset="0"/>
              </a:rPr>
              <a:t>Die Schülerinnen und Schüler …</a:t>
            </a:r>
          </a:p>
          <a:p>
            <a:pPr marL="0" indent="0">
              <a:buNone/>
            </a:pPr>
            <a:r>
              <a:rPr lang="de-DE" sz="2800" dirty="0">
                <a:latin typeface="Comic Sans MS" panose="030F0702030302020204" pitchFamily="66" charset="0"/>
              </a:rPr>
              <a:t>nutzen zur Dokumentation, Veranschaulichung, Deutung und Präsentation von Beobachtungen und Ergebnissen u. a. </a:t>
            </a:r>
            <a:r>
              <a:rPr lang="de-DE" sz="2800" b="1" dirty="0">
                <a:solidFill>
                  <a:srgbClr val="0000FF"/>
                </a:solidFill>
                <a:latin typeface="Comic Sans MS" panose="030F0702030302020204" pitchFamily="66" charset="0"/>
              </a:rPr>
              <a:t>Tabellen</a:t>
            </a:r>
            <a:r>
              <a:rPr lang="de-DE" sz="2800" dirty="0">
                <a:solidFill>
                  <a:srgbClr val="0000FF"/>
                </a:solidFill>
                <a:latin typeface="Comic Sans MS" panose="030F0702030302020204" pitchFamily="66" charset="0"/>
              </a:rPr>
              <a:t> </a:t>
            </a:r>
            <a:r>
              <a:rPr lang="de-DE" sz="2800" dirty="0">
                <a:latin typeface="Comic Sans MS" panose="030F0702030302020204" pitchFamily="66" charset="0"/>
              </a:rPr>
              <a:t>und einfache </a:t>
            </a:r>
            <a:r>
              <a:rPr lang="de-DE" sz="2800" b="1" dirty="0">
                <a:solidFill>
                  <a:srgbClr val="0000FF"/>
                </a:solidFill>
                <a:latin typeface="Comic Sans MS" panose="030F0702030302020204" pitchFamily="66" charset="0"/>
              </a:rPr>
              <a:t>Diagramme</a:t>
            </a:r>
            <a:r>
              <a:rPr lang="de-DE" sz="2800" dirty="0">
                <a:latin typeface="Comic Sans MS" panose="030F0702030302020204" pitchFamily="66" charset="0"/>
              </a:rPr>
              <a:t>.“</a:t>
            </a:r>
          </a:p>
        </p:txBody>
      </p:sp>
    </p:spTree>
    <p:extLst>
      <p:ext uri="{BB962C8B-B14F-4D97-AF65-F5344CB8AC3E}">
        <p14:creationId xmlns:p14="http://schemas.microsoft.com/office/powerpoint/2010/main" val="339667816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algn="l" eaLnBrk="1" hangingPunct="1"/>
            <a:r>
              <a:rPr lang="de-DE" dirty="0">
                <a:solidFill>
                  <a:srgbClr val="0000FF"/>
                </a:solidFill>
              </a:rPr>
              <a:t>Beispiel 6: Diagramme</a:t>
            </a:r>
            <a:endParaRPr lang="de-DE" altLang="de-DE" dirty="0">
              <a:solidFill>
                <a:srgbClr val="6600CC"/>
              </a:solidFill>
            </a:endParaRPr>
          </a:p>
        </p:txBody>
      </p:sp>
      <p:sp>
        <p:nvSpPr>
          <p:cNvPr id="2" name="Textfeld 1"/>
          <p:cNvSpPr txBox="1"/>
          <p:nvPr/>
        </p:nvSpPr>
        <p:spPr>
          <a:xfrm>
            <a:off x="467544" y="1340768"/>
            <a:ext cx="8208912" cy="523220"/>
          </a:xfrm>
          <a:prstGeom prst="rect">
            <a:avLst/>
          </a:prstGeom>
          <a:noFill/>
        </p:spPr>
        <p:txBody>
          <a:bodyPr wrap="square" rtlCol="0">
            <a:spAutoFit/>
          </a:bodyPr>
          <a:lstStyle/>
          <a:p>
            <a:pPr marL="0" indent="0">
              <a:spcAft>
                <a:spcPts val="1200"/>
              </a:spcAft>
              <a:buNone/>
            </a:pPr>
            <a:r>
              <a:rPr lang="de-DE" altLang="de-DE" sz="2800" dirty="0"/>
              <a:t>Chemie: Das ist in den Lebensmitteln drin</a:t>
            </a:r>
          </a:p>
        </p:txBody>
      </p:sp>
    </p:spTree>
    <p:extLst>
      <p:ext uri="{BB962C8B-B14F-4D97-AF65-F5344CB8AC3E}">
        <p14:creationId xmlns:p14="http://schemas.microsoft.com/office/powerpoint/2010/main" val="398542048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algn="l" eaLnBrk="1" hangingPunct="1"/>
            <a:r>
              <a:rPr lang="de-DE" dirty="0">
                <a:solidFill>
                  <a:srgbClr val="0000FF"/>
                </a:solidFill>
              </a:rPr>
              <a:t>Beispiel 6: Diagramme</a:t>
            </a:r>
            <a:endParaRPr lang="de-DE" altLang="de-DE" dirty="0">
              <a:solidFill>
                <a:srgbClr val="6600CC"/>
              </a:solidFill>
            </a:endParaRPr>
          </a:p>
        </p:txBody>
      </p:sp>
      <p:sp>
        <p:nvSpPr>
          <p:cNvPr id="2" name="Textfeld 1"/>
          <p:cNvSpPr txBox="1"/>
          <p:nvPr/>
        </p:nvSpPr>
        <p:spPr>
          <a:xfrm>
            <a:off x="467544" y="1340768"/>
            <a:ext cx="8208912" cy="523220"/>
          </a:xfrm>
          <a:prstGeom prst="rect">
            <a:avLst/>
          </a:prstGeom>
          <a:noFill/>
        </p:spPr>
        <p:txBody>
          <a:bodyPr wrap="square" rtlCol="0">
            <a:spAutoFit/>
          </a:bodyPr>
          <a:lstStyle/>
          <a:p>
            <a:pPr marL="0" indent="0">
              <a:spcAft>
                <a:spcPts val="1200"/>
              </a:spcAft>
              <a:buNone/>
            </a:pPr>
            <a:r>
              <a:rPr lang="de-DE" altLang="de-DE" sz="2800" dirty="0"/>
              <a:t>Chemie: Das ist in den Lebensmitteln drin</a:t>
            </a:r>
          </a:p>
        </p:txBody>
      </p:sp>
      <p:pic>
        <p:nvPicPr>
          <p:cNvPr id="4" name="Grafik 3"/>
          <p:cNvPicPr/>
          <p:nvPr/>
        </p:nvPicPr>
        <p:blipFill>
          <a:blip r:embed="rId2" cstate="print">
            <a:extLst>
              <a:ext uri="{28A0092B-C50C-407E-A947-70E740481C1C}">
                <a14:useLocalDpi xmlns:a14="http://schemas.microsoft.com/office/drawing/2010/main" val="0"/>
              </a:ext>
            </a:extLst>
          </a:blip>
          <a:stretch>
            <a:fillRect/>
          </a:stretch>
        </p:blipFill>
        <p:spPr>
          <a:xfrm>
            <a:off x="611560" y="2708920"/>
            <a:ext cx="4824536" cy="2736304"/>
          </a:xfrm>
          <a:prstGeom prst="rect">
            <a:avLst/>
          </a:prstGeom>
        </p:spPr>
      </p:pic>
      <p:sp>
        <p:nvSpPr>
          <p:cNvPr id="3" name="Textfeld 2"/>
          <p:cNvSpPr txBox="1"/>
          <p:nvPr/>
        </p:nvSpPr>
        <p:spPr>
          <a:xfrm>
            <a:off x="5760733" y="2699562"/>
            <a:ext cx="2880320" cy="2677656"/>
          </a:xfrm>
          <a:prstGeom prst="rect">
            <a:avLst/>
          </a:prstGeom>
          <a:noFill/>
        </p:spPr>
        <p:txBody>
          <a:bodyPr wrap="square" rtlCol="0">
            <a:spAutoFit/>
          </a:bodyPr>
          <a:lstStyle/>
          <a:p>
            <a:r>
              <a:rPr lang="de-DE" sz="2800" dirty="0"/>
              <a:t>Anhand der Information auf Lebensmittel-Verpackungen wird eine Tabelle angelegt.</a:t>
            </a:r>
          </a:p>
        </p:txBody>
      </p:sp>
    </p:spTree>
    <p:extLst>
      <p:ext uri="{BB962C8B-B14F-4D97-AF65-F5344CB8AC3E}">
        <p14:creationId xmlns:p14="http://schemas.microsoft.com/office/powerpoint/2010/main" val="3953382935"/>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algn="l" eaLnBrk="1" hangingPunct="1"/>
            <a:r>
              <a:rPr lang="de-DE" dirty="0">
                <a:solidFill>
                  <a:srgbClr val="0000FF"/>
                </a:solidFill>
              </a:rPr>
              <a:t>Beispiel 6: Diagramme</a:t>
            </a:r>
            <a:endParaRPr lang="de-DE" altLang="de-DE" dirty="0">
              <a:solidFill>
                <a:srgbClr val="6600CC"/>
              </a:solidFill>
            </a:endParaRPr>
          </a:p>
        </p:txBody>
      </p:sp>
      <p:sp>
        <p:nvSpPr>
          <p:cNvPr id="2" name="Textfeld 1"/>
          <p:cNvSpPr txBox="1"/>
          <p:nvPr/>
        </p:nvSpPr>
        <p:spPr>
          <a:xfrm>
            <a:off x="467544" y="1340768"/>
            <a:ext cx="8208912" cy="523220"/>
          </a:xfrm>
          <a:prstGeom prst="rect">
            <a:avLst/>
          </a:prstGeom>
          <a:noFill/>
        </p:spPr>
        <p:txBody>
          <a:bodyPr wrap="square" rtlCol="0">
            <a:spAutoFit/>
          </a:bodyPr>
          <a:lstStyle/>
          <a:p>
            <a:pPr marL="0" indent="0">
              <a:spcAft>
                <a:spcPts val="1200"/>
              </a:spcAft>
              <a:buNone/>
            </a:pPr>
            <a:r>
              <a:rPr lang="de-DE" altLang="de-DE" sz="2800" dirty="0"/>
              <a:t>Chemie: Das ist in den Lebensmitteln drin</a:t>
            </a:r>
          </a:p>
        </p:txBody>
      </p:sp>
      <p:pic>
        <p:nvPicPr>
          <p:cNvPr id="4" name="Grafik 3"/>
          <p:cNvPicPr/>
          <p:nvPr/>
        </p:nvPicPr>
        <p:blipFill>
          <a:blip r:embed="rId2" cstate="print">
            <a:extLst>
              <a:ext uri="{28A0092B-C50C-407E-A947-70E740481C1C}">
                <a14:useLocalDpi xmlns:a14="http://schemas.microsoft.com/office/drawing/2010/main" val="0"/>
              </a:ext>
            </a:extLst>
          </a:blip>
          <a:stretch>
            <a:fillRect/>
          </a:stretch>
        </p:blipFill>
        <p:spPr>
          <a:xfrm>
            <a:off x="611560" y="2708920"/>
            <a:ext cx="4824536" cy="2736304"/>
          </a:xfrm>
          <a:prstGeom prst="rect">
            <a:avLst/>
          </a:prstGeom>
        </p:spPr>
      </p:pic>
      <p:pic>
        <p:nvPicPr>
          <p:cNvPr id="5" name="Grafik 4"/>
          <p:cNvPicPr/>
          <p:nvPr/>
        </p:nvPicPr>
        <p:blipFill>
          <a:blip r:embed="rId3" cstate="print">
            <a:extLst>
              <a:ext uri="{28A0092B-C50C-407E-A947-70E740481C1C}">
                <a14:useLocalDpi xmlns:a14="http://schemas.microsoft.com/office/drawing/2010/main" val="0"/>
              </a:ext>
            </a:extLst>
          </a:blip>
          <a:stretch>
            <a:fillRect/>
          </a:stretch>
        </p:blipFill>
        <p:spPr>
          <a:xfrm>
            <a:off x="5580112" y="2707377"/>
            <a:ext cx="2880320" cy="2737847"/>
          </a:xfrm>
          <a:prstGeom prst="rect">
            <a:avLst/>
          </a:prstGeom>
        </p:spPr>
      </p:pic>
    </p:spTree>
    <p:extLst>
      <p:ext uri="{BB962C8B-B14F-4D97-AF65-F5344CB8AC3E}">
        <p14:creationId xmlns:p14="http://schemas.microsoft.com/office/powerpoint/2010/main" val="196621017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algn="l" eaLnBrk="1" hangingPunct="1"/>
            <a:r>
              <a:rPr lang="de-DE" dirty="0">
                <a:solidFill>
                  <a:srgbClr val="0000FF"/>
                </a:solidFill>
              </a:rPr>
              <a:t>Beispiel 6: Diagramme</a:t>
            </a:r>
            <a:endParaRPr lang="de-DE" altLang="de-DE" dirty="0">
              <a:solidFill>
                <a:srgbClr val="6600CC"/>
              </a:solidFill>
            </a:endParaRPr>
          </a:p>
        </p:txBody>
      </p:sp>
      <p:sp>
        <p:nvSpPr>
          <p:cNvPr id="2" name="Textfeld 1"/>
          <p:cNvSpPr txBox="1"/>
          <p:nvPr/>
        </p:nvSpPr>
        <p:spPr>
          <a:xfrm>
            <a:off x="467544" y="1340768"/>
            <a:ext cx="8208912" cy="523220"/>
          </a:xfrm>
          <a:prstGeom prst="rect">
            <a:avLst/>
          </a:prstGeom>
          <a:noFill/>
        </p:spPr>
        <p:txBody>
          <a:bodyPr wrap="square" rtlCol="0">
            <a:spAutoFit/>
          </a:bodyPr>
          <a:lstStyle/>
          <a:p>
            <a:pPr marL="0" indent="0">
              <a:spcAft>
                <a:spcPts val="1200"/>
              </a:spcAft>
              <a:buNone/>
            </a:pPr>
            <a:r>
              <a:rPr lang="de-DE" altLang="de-DE" sz="2800" dirty="0"/>
              <a:t>Chemie: Das ist in den Lebensmitteln drin</a:t>
            </a:r>
          </a:p>
        </p:txBody>
      </p:sp>
      <p:pic>
        <p:nvPicPr>
          <p:cNvPr id="5" name="Grafik 4"/>
          <p:cNvPicPr/>
          <p:nvPr/>
        </p:nvPicPr>
        <p:blipFill>
          <a:blip r:embed="rId2" cstate="print">
            <a:extLst>
              <a:ext uri="{28A0092B-C50C-407E-A947-70E740481C1C}">
                <a14:useLocalDpi xmlns:a14="http://schemas.microsoft.com/office/drawing/2010/main" val="0"/>
              </a:ext>
            </a:extLst>
          </a:blip>
          <a:stretch>
            <a:fillRect/>
          </a:stretch>
        </p:blipFill>
        <p:spPr>
          <a:xfrm>
            <a:off x="395536" y="4869160"/>
            <a:ext cx="1656184" cy="1657727"/>
          </a:xfrm>
          <a:prstGeom prst="rect">
            <a:avLst/>
          </a:prstGeom>
        </p:spPr>
      </p:pic>
      <p:pic>
        <p:nvPicPr>
          <p:cNvPr id="6" name="Grafik 5"/>
          <p:cNvPicPr/>
          <p:nvPr/>
        </p:nvPicPr>
        <p:blipFill>
          <a:blip r:embed="rId3" cstate="print">
            <a:extLst>
              <a:ext uri="{28A0092B-C50C-407E-A947-70E740481C1C}">
                <a14:useLocalDpi xmlns:a14="http://schemas.microsoft.com/office/drawing/2010/main" val="0"/>
              </a:ext>
            </a:extLst>
          </a:blip>
          <a:stretch>
            <a:fillRect/>
          </a:stretch>
        </p:blipFill>
        <p:spPr>
          <a:xfrm>
            <a:off x="2267744" y="2661066"/>
            <a:ext cx="5583555" cy="2721610"/>
          </a:xfrm>
          <a:prstGeom prst="rect">
            <a:avLst/>
          </a:prstGeom>
        </p:spPr>
      </p:pic>
      <p:sp>
        <p:nvSpPr>
          <p:cNvPr id="3" name="Textfeld 2"/>
          <p:cNvSpPr txBox="1"/>
          <p:nvPr/>
        </p:nvSpPr>
        <p:spPr>
          <a:xfrm>
            <a:off x="179512" y="2420888"/>
            <a:ext cx="2016224" cy="1846659"/>
          </a:xfrm>
          <a:prstGeom prst="rect">
            <a:avLst/>
          </a:prstGeom>
          <a:noFill/>
        </p:spPr>
        <p:txBody>
          <a:bodyPr wrap="square" rtlCol="0">
            <a:spAutoFit/>
          </a:bodyPr>
          <a:lstStyle/>
          <a:p>
            <a:pPr algn="r"/>
            <a:r>
              <a:rPr lang="de-DE" sz="2400" dirty="0">
                <a:latin typeface="Calibri" panose="020F0502020204030204" pitchFamily="34" charset="0"/>
              </a:rPr>
              <a:t>Anteil der Nährstoffe </a:t>
            </a:r>
          </a:p>
          <a:p>
            <a:pPr algn="r"/>
            <a:r>
              <a:rPr lang="de-DE" sz="2400" dirty="0">
                <a:latin typeface="Calibri" panose="020F0502020204030204" pitchFamily="34" charset="0"/>
              </a:rPr>
              <a:t>in g pro 100 g Lebensmittel</a:t>
            </a:r>
          </a:p>
          <a:p>
            <a:endParaRPr lang="de-DE" dirty="0"/>
          </a:p>
        </p:txBody>
      </p:sp>
      <p:sp>
        <p:nvSpPr>
          <p:cNvPr id="7" name="Textfeld 6"/>
          <p:cNvSpPr txBox="1"/>
          <p:nvPr/>
        </p:nvSpPr>
        <p:spPr>
          <a:xfrm>
            <a:off x="2627784" y="5382676"/>
            <a:ext cx="5832648" cy="1200329"/>
          </a:xfrm>
          <a:prstGeom prst="rect">
            <a:avLst/>
          </a:prstGeom>
          <a:noFill/>
        </p:spPr>
        <p:txBody>
          <a:bodyPr wrap="square" rtlCol="0">
            <a:spAutoFit/>
          </a:bodyPr>
          <a:lstStyle/>
          <a:p>
            <a:r>
              <a:rPr lang="de-DE" sz="2400" dirty="0">
                <a:latin typeface="Calibri" panose="020F0502020204030204" pitchFamily="34" charset="0"/>
              </a:rPr>
              <a:t>Nutella	                     Brathering			    	</a:t>
            </a:r>
            <a:r>
              <a:rPr lang="de-DE" sz="2400" dirty="0" err="1">
                <a:latin typeface="Calibri" panose="020F0502020204030204" pitchFamily="34" charset="0"/>
              </a:rPr>
              <a:t>Erdnuss</a:t>
            </a:r>
            <a:r>
              <a:rPr lang="de-DE" sz="2400" dirty="0">
                <a:latin typeface="Calibri" panose="020F0502020204030204" pitchFamily="34" charset="0"/>
              </a:rPr>
              <a:t>-Creme 	    Nudeln</a:t>
            </a:r>
          </a:p>
          <a:p>
            <a:endParaRPr lang="de-DE" sz="2400" dirty="0"/>
          </a:p>
        </p:txBody>
      </p:sp>
    </p:spTree>
    <p:extLst>
      <p:ext uri="{BB962C8B-B14F-4D97-AF65-F5344CB8AC3E}">
        <p14:creationId xmlns:p14="http://schemas.microsoft.com/office/powerpoint/2010/main" val="328209868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algn="l" eaLnBrk="1" hangingPunct="1"/>
            <a:r>
              <a:rPr lang="de-DE" dirty="0">
                <a:solidFill>
                  <a:srgbClr val="0000FF"/>
                </a:solidFill>
              </a:rPr>
              <a:t>Beispiel 6: Diagramme</a:t>
            </a:r>
            <a:endParaRPr lang="de-DE" altLang="de-DE" dirty="0">
              <a:solidFill>
                <a:srgbClr val="6600CC"/>
              </a:solidFill>
            </a:endParaRPr>
          </a:p>
        </p:txBody>
      </p:sp>
      <p:sp>
        <p:nvSpPr>
          <p:cNvPr id="2" name="Textfeld 1"/>
          <p:cNvSpPr txBox="1"/>
          <p:nvPr/>
        </p:nvSpPr>
        <p:spPr>
          <a:xfrm>
            <a:off x="467544" y="1340768"/>
            <a:ext cx="8208912" cy="523220"/>
          </a:xfrm>
          <a:prstGeom prst="rect">
            <a:avLst/>
          </a:prstGeom>
          <a:noFill/>
        </p:spPr>
        <p:txBody>
          <a:bodyPr wrap="square" rtlCol="0">
            <a:spAutoFit/>
          </a:bodyPr>
          <a:lstStyle/>
          <a:p>
            <a:pPr marL="0" indent="0">
              <a:spcAft>
                <a:spcPts val="1200"/>
              </a:spcAft>
              <a:buNone/>
            </a:pPr>
            <a:r>
              <a:rPr lang="de-DE" altLang="de-DE" sz="2800" dirty="0"/>
              <a:t>Chemie: Das ist in den Lebensmitteln drin</a:t>
            </a:r>
          </a:p>
        </p:txBody>
      </p:sp>
      <p:pic>
        <p:nvPicPr>
          <p:cNvPr id="6" name="Grafik 5"/>
          <p:cNvPicPr/>
          <p:nvPr/>
        </p:nvPicPr>
        <p:blipFill>
          <a:blip r:embed="rId2" cstate="print">
            <a:extLst>
              <a:ext uri="{28A0092B-C50C-407E-A947-70E740481C1C}">
                <a14:useLocalDpi xmlns:a14="http://schemas.microsoft.com/office/drawing/2010/main" val="0"/>
              </a:ext>
            </a:extLst>
          </a:blip>
          <a:stretch>
            <a:fillRect/>
          </a:stretch>
        </p:blipFill>
        <p:spPr>
          <a:xfrm>
            <a:off x="2267744" y="2661066"/>
            <a:ext cx="5583555" cy="2721610"/>
          </a:xfrm>
          <a:prstGeom prst="rect">
            <a:avLst/>
          </a:prstGeom>
        </p:spPr>
      </p:pic>
      <p:sp>
        <p:nvSpPr>
          <p:cNvPr id="7" name="Textfeld 6"/>
          <p:cNvSpPr txBox="1"/>
          <p:nvPr/>
        </p:nvSpPr>
        <p:spPr>
          <a:xfrm>
            <a:off x="2627784" y="5382676"/>
            <a:ext cx="5832648" cy="1200329"/>
          </a:xfrm>
          <a:prstGeom prst="rect">
            <a:avLst/>
          </a:prstGeom>
          <a:noFill/>
        </p:spPr>
        <p:txBody>
          <a:bodyPr wrap="square" rtlCol="0">
            <a:spAutoFit/>
          </a:bodyPr>
          <a:lstStyle/>
          <a:p>
            <a:r>
              <a:rPr lang="de-DE" sz="2400" dirty="0">
                <a:latin typeface="Calibri" panose="020F0502020204030204" pitchFamily="34" charset="0"/>
              </a:rPr>
              <a:t>Nutella	                     Brathering			    	</a:t>
            </a:r>
            <a:r>
              <a:rPr lang="de-DE" sz="2400" dirty="0" err="1">
                <a:latin typeface="Calibri" panose="020F0502020204030204" pitchFamily="34" charset="0"/>
              </a:rPr>
              <a:t>Erdnuss</a:t>
            </a:r>
            <a:r>
              <a:rPr lang="de-DE" sz="2400" dirty="0">
                <a:latin typeface="Calibri" panose="020F0502020204030204" pitchFamily="34" charset="0"/>
              </a:rPr>
              <a:t>-Creme 	    Nudeln</a:t>
            </a:r>
          </a:p>
          <a:p>
            <a:endParaRPr lang="de-DE" sz="2400" dirty="0"/>
          </a:p>
        </p:txBody>
      </p:sp>
      <p:sp>
        <p:nvSpPr>
          <p:cNvPr id="4" name="Sprechblase: rechteckig 3">
            <a:extLst>
              <a:ext uri="{FF2B5EF4-FFF2-40B4-BE49-F238E27FC236}">
                <a16:creationId xmlns:a16="http://schemas.microsoft.com/office/drawing/2014/main" id="{C1D94FC6-D643-4A70-AFDC-3677BC23BACC}"/>
              </a:ext>
            </a:extLst>
          </p:cNvPr>
          <p:cNvSpPr/>
          <p:nvPr/>
        </p:nvSpPr>
        <p:spPr>
          <a:xfrm>
            <a:off x="3271003" y="1875385"/>
            <a:ext cx="3528392" cy="1483152"/>
          </a:xfrm>
          <a:prstGeom prst="wedgeRectCallout">
            <a:avLst>
              <a:gd name="adj1" fmla="val -43669"/>
              <a:gd name="adj2" fmla="val 93966"/>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Textfeld 7">
            <a:extLst>
              <a:ext uri="{FF2B5EF4-FFF2-40B4-BE49-F238E27FC236}">
                <a16:creationId xmlns:a16="http://schemas.microsoft.com/office/drawing/2014/main" id="{BCA6DC70-D168-4CD9-9213-E10AB258ED3B}"/>
              </a:ext>
            </a:extLst>
          </p:cNvPr>
          <p:cNvSpPr txBox="1"/>
          <p:nvPr/>
        </p:nvSpPr>
        <p:spPr>
          <a:xfrm>
            <a:off x="3271002" y="1875385"/>
            <a:ext cx="3461237" cy="1384995"/>
          </a:xfrm>
          <a:prstGeom prst="rect">
            <a:avLst/>
          </a:prstGeom>
          <a:noFill/>
        </p:spPr>
        <p:txBody>
          <a:bodyPr wrap="square" rtlCol="0">
            <a:spAutoFit/>
          </a:bodyPr>
          <a:lstStyle/>
          <a:p>
            <a:pPr algn="ctr"/>
            <a:r>
              <a:rPr lang="de-DE" sz="2800" dirty="0"/>
              <a:t>im Unterricht: Koordinatensystem, erster Block</a:t>
            </a:r>
          </a:p>
        </p:txBody>
      </p:sp>
    </p:spTree>
    <p:extLst>
      <p:ext uri="{BB962C8B-B14F-4D97-AF65-F5344CB8AC3E}">
        <p14:creationId xmlns:p14="http://schemas.microsoft.com/office/powerpoint/2010/main" val="4142833323"/>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algn="l" eaLnBrk="1" hangingPunct="1"/>
            <a:r>
              <a:rPr lang="de-DE" dirty="0">
                <a:solidFill>
                  <a:srgbClr val="0000FF"/>
                </a:solidFill>
              </a:rPr>
              <a:t>Beispiel 6: Diagramme</a:t>
            </a:r>
            <a:endParaRPr lang="de-DE" altLang="de-DE" dirty="0">
              <a:solidFill>
                <a:srgbClr val="6600CC"/>
              </a:solidFill>
            </a:endParaRPr>
          </a:p>
        </p:txBody>
      </p:sp>
      <p:sp>
        <p:nvSpPr>
          <p:cNvPr id="2" name="Textfeld 1"/>
          <p:cNvSpPr txBox="1"/>
          <p:nvPr/>
        </p:nvSpPr>
        <p:spPr>
          <a:xfrm>
            <a:off x="467544" y="1340768"/>
            <a:ext cx="8208912" cy="523220"/>
          </a:xfrm>
          <a:prstGeom prst="rect">
            <a:avLst/>
          </a:prstGeom>
          <a:noFill/>
        </p:spPr>
        <p:txBody>
          <a:bodyPr wrap="square" rtlCol="0">
            <a:spAutoFit/>
          </a:bodyPr>
          <a:lstStyle/>
          <a:p>
            <a:pPr marL="0" indent="0">
              <a:spcAft>
                <a:spcPts val="1200"/>
              </a:spcAft>
              <a:buNone/>
            </a:pPr>
            <a:r>
              <a:rPr lang="de-DE" altLang="de-DE" sz="2800" dirty="0"/>
              <a:t>Chemie: Das ist in den Lebensmitteln drin</a:t>
            </a:r>
          </a:p>
        </p:txBody>
      </p:sp>
      <p:pic>
        <p:nvPicPr>
          <p:cNvPr id="6" name="Grafik 5"/>
          <p:cNvPicPr/>
          <p:nvPr/>
        </p:nvPicPr>
        <p:blipFill>
          <a:blip r:embed="rId2" cstate="print">
            <a:extLst>
              <a:ext uri="{28A0092B-C50C-407E-A947-70E740481C1C}">
                <a14:useLocalDpi xmlns:a14="http://schemas.microsoft.com/office/drawing/2010/main" val="0"/>
              </a:ext>
            </a:extLst>
          </a:blip>
          <a:stretch>
            <a:fillRect/>
          </a:stretch>
        </p:blipFill>
        <p:spPr>
          <a:xfrm>
            <a:off x="2267744" y="2661066"/>
            <a:ext cx="5583555" cy="2721610"/>
          </a:xfrm>
          <a:prstGeom prst="rect">
            <a:avLst/>
          </a:prstGeom>
        </p:spPr>
      </p:pic>
      <p:sp>
        <p:nvSpPr>
          <p:cNvPr id="7" name="Textfeld 6"/>
          <p:cNvSpPr txBox="1"/>
          <p:nvPr/>
        </p:nvSpPr>
        <p:spPr>
          <a:xfrm>
            <a:off x="2627784" y="5382676"/>
            <a:ext cx="5832648" cy="1200329"/>
          </a:xfrm>
          <a:prstGeom prst="rect">
            <a:avLst/>
          </a:prstGeom>
          <a:noFill/>
        </p:spPr>
        <p:txBody>
          <a:bodyPr wrap="square" rtlCol="0">
            <a:spAutoFit/>
          </a:bodyPr>
          <a:lstStyle/>
          <a:p>
            <a:r>
              <a:rPr lang="de-DE" sz="2400" dirty="0">
                <a:latin typeface="Calibri" panose="020F0502020204030204" pitchFamily="34" charset="0"/>
              </a:rPr>
              <a:t>Nutella	                     Brathering			    	</a:t>
            </a:r>
            <a:r>
              <a:rPr lang="de-DE" sz="2400" dirty="0" err="1">
                <a:latin typeface="Calibri" panose="020F0502020204030204" pitchFamily="34" charset="0"/>
              </a:rPr>
              <a:t>Erdnuss</a:t>
            </a:r>
            <a:r>
              <a:rPr lang="de-DE" sz="2400" dirty="0">
                <a:latin typeface="Calibri" panose="020F0502020204030204" pitchFamily="34" charset="0"/>
              </a:rPr>
              <a:t>-Creme 	    Nudeln</a:t>
            </a:r>
          </a:p>
          <a:p>
            <a:endParaRPr lang="de-DE" sz="2400" dirty="0"/>
          </a:p>
        </p:txBody>
      </p:sp>
      <p:sp>
        <p:nvSpPr>
          <p:cNvPr id="4" name="Sprechblase: rechteckig 3">
            <a:extLst>
              <a:ext uri="{FF2B5EF4-FFF2-40B4-BE49-F238E27FC236}">
                <a16:creationId xmlns:a16="http://schemas.microsoft.com/office/drawing/2014/main" id="{C1D94FC6-D643-4A70-AFDC-3677BC23BACC}"/>
              </a:ext>
            </a:extLst>
          </p:cNvPr>
          <p:cNvSpPr/>
          <p:nvPr/>
        </p:nvSpPr>
        <p:spPr>
          <a:xfrm>
            <a:off x="3211735" y="1863988"/>
            <a:ext cx="3528392" cy="1483152"/>
          </a:xfrm>
          <a:prstGeom prst="wedgeRectCallout">
            <a:avLst>
              <a:gd name="adj1" fmla="val 15361"/>
              <a:gd name="adj2" fmla="val 115088"/>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Textfeld 7">
            <a:extLst>
              <a:ext uri="{FF2B5EF4-FFF2-40B4-BE49-F238E27FC236}">
                <a16:creationId xmlns:a16="http://schemas.microsoft.com/office/drawing/2014/main" id="{BCA6DC70-D168-4CD9-9213-E10AB258ED3B}"/>
              </a:ext>
            </a:extLst>
          </p:cNvPr>
          <p:cNvSpPr txBox="1"/>
          <p:nvPr/>
        </p:nvSpPr>
        <p:spPr>
          <a:xfrm>
            <a:off x="3271002" y="1875385"/>
            <a:ext cx="3461237" cy="954107"/>
          </a:xfrm>
          <a:prstGeom prst="rect">
            <a:avLst/>
          </a:prstGeom>
          <a:noFill/>
        </p:spPr>
        <p:txBody>
          <a:bodyPr wrap="square" rtlCol="0">
            <a:spAutoFit/>
          </a:bodyPr>
          <a:lstStyle/>
          <a:p>
            <a:pPr algn="ctr"/>
            <a:r>
              <a:rPr lang="de-DE" sz="2800" dirty="0"/>
              <a:t>als Hausaufgabe: alles andere</a:t>
            </a:r>
          </a:p>
        </p:txBody>
      </p:sp>
    </p:spTree>
    <p:extLst>
      <p:ext uri="{BB962C8B-B14F-4D97-AF65-F5344CB8AC3E}">
        <p14:creationId xmlns:p14="http://schemas.microsoft.com/office/powerpoint/2010/main" val="1662813499"/>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algn="l" eaLnBrk="1" hangingPunct="1"/>
            <a:r>
              <a:rPr lang="de-DE" dirty="0">
                <a:solidFill>
                  <a:srgbClr val="0000FF"/>
                </a:solidFill>
              </a:rPr>
              <a:t>Beispiel 6: Diagramme</a:t>
            </a:r>
            <a:endParaRPr lang="de-DE" altLang="de-DE" dirty="0">
              <a:solidFill>
                <a:srgbClr val="6600CC"/>
              </a:solidFill>
            </a:endParaRPr>
          </a:p>
        </p:txBody>
      </p:sp>
      <p:sp>
        <p:nvSpPr>
          <p:cNvPr id="2" name="Textfeld 1"/>
          <p:cNvSpPr txBox="1"/>
          <p:nvPr/>
        </p:nvSpPr>
        <p:spPr>
          <a:xfrm>
            <a:off x="467544" y="1340768"/>
            <a:ext cx="8208912" cy="523220"/>
          </a:xfrm>
          <a:prstGeom prst="rect">
            <a:avLst/>
          </a:prstGeom>
          <a:noFill/>
        </p:spPr>
        <p:txBody>
          <a:bodyPr wrap="square" rtlCol="0">
            <a:spAutoFit/>
          </a:bodyPr>
          <a:lstStyle/>
          <a:p>
            <a:pPr marL="0" indent="0">
              <a:spcAft>
                <a:spcPts val="1200"/>
              </a:spcAft>
              <a:buNone/>
            </a:pPr>
            <a:r>
              <a:rPr lang="de-DE" altLang="de-DE" sz="2800" dirty="0"/>
              <a:t>Chemie: Das ist in den Lebensmitteln drin</a:t>
            </a:r>
          </a:p>
        </p:txBody>
      </p:sp>
      <p:pic>
        <p:nvPicPr>
          <p:cNvPr id="6" name="Grafik 5"/>
          <p:cNvPicPr/>
          <p:nvPr/>
        </p:nvPicPr>
        <p:blipFill>
          <a:blip r:embed="rId2" cstate="print">
            <a:extLst>
              <a:ext uri="{28A0092B-C50C-407E-A947-70E740481C1C}">
                <a14:useLocalDpi xmlns:a14="http://schemas.microsoft.com/office/drawing/2010/main" val="0"/>
              </a:ext>
            </a:extLst>
          </a:blip>
          <a:stretch>
            <a:fillRect/>
          </a:stretch>
        </p:blipFill>
        <p:spPr>
          <a:xfrm>
            <a:off x="2267744" y="2661066"/>
            <a:ext cx="5583555" cy="2721610"/>
          </a:xfrm>
          <a:prstGeom prst="rect">
            <a:avLst/>
          </a:prstGeom>
        </p:spPr>
      </p:pic>
      <p:sp>
        <p:nvSpPr>
          <p:cNvPr id="7" name="Textfeld 6"/>
          <p:cNvSpPr txBox="1"/>
          <p:nvPr/>
        </p:nvSpPr>
        <p:spPr>
          <a:xfrm>
            <a:off x="2627784" y="5382676"/>
            <a:ext cx="5832648" cy="1200329"/>
          </a:xfrm>
          <a:prstGeom prst="rect">
            <a:avLst/>
          </a:prstGeom>
          <a:noFill/>
        </p:spPr>
        <p:txBody>
          <a:bodyPr wrap="square" rtlCol="0">
            <a:spAutoFit/>
          </a:bodyPr>
          <a:lstStyle/>
          <a:p>
            <a:r>
              <a:rPr lang="de-DE" sz="2400" dirty="0">
                <a:latin typeface="Calibri" panose="020F0502020204030204" pitchFamily="34" charset="0"/>
              </a:rPr>
              <a:t>Nutella	                     Brathering			    	</a:t>
            </a:r>
            <a:r>
              <a:rPr lang="de-DE" sz="2400" dirty="0" err="1">
                <a:latin typeface="Calibri" panose="020F0502020204030204" pitchFamily="34" charset="0"/>
              </a:rPr>
              <a:t>Erdnuss</a:t>
            </a:r>
            <a:r>
              <a:rPr lang="de-DE" sz="2400" dirty="0">
                <a:latin typeface="Calibri" panose="020F0502020204030204" pitchFamily="34" charset="0"/>
              </a:rPr>
              <a:t>-Creme 	    Nudeln</a:t>
            </a:r>
          </a:p>
          <a:p>
            <a:endParaRPr lang="de-DE" sz="2400" dirty="0"/>
          </a:p>
        </p:txBody>
      </p:sp>
      <p:sp>
        <p:nvSpPr>
          <p:cNvPr id="4" name="Sprechblase: rechteckig 3">
            <a:extLst>
              <a:ext uri="{FF2B5EF4-FFF2-40B4-BE49-F238E27FC236}">
                <a16:creationId xmlns:a16="http://schemas.microsoft.com/office/drawing/2014/main" id="{C1D94FC6-D643-4A70-AFDC-3677BC23BACC}"/>
              </a:ext>
            </a:extLst>
          </p:cNvPr>
          <p:cNvSpPr/>
          <p:nvPr/>
        </p:nvSpPr>
        <p:spPr>
          <a:xfrm>
            <a:off x="3211735" y="1863988"/>
            <a:ext cx="3528392" cy="1483152"/>
          </a:xfrm>
          <a:prstGeom prst="wedgeRectCallout">
            <a:avLst>
              <a:gd name="adj1" fmla="val 15361"/>
              <a:gd name="adj2" fmla="val 115088"/>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Textfeld 7">
            <a:extLst>
              <a:ext uri="{FF2B5EF4-FFF2-40B4-BE49-F238E27FC236}">
                <a16:creationId xmlns:a16="http://schemas.microsoft.com/office/drawing/2014/main" id="{BCA6DC70-D168-4CD9-9213-E10AB258ED3B}"/>
              </a:ext>
            </a:extLst>
          </p:cNvPr>
          <p:cNvSpPr txBox="1"/>
          <p:nvPr/>
        </p:nvSpPr>
        <p:spPr>
          <a:xfrm>
            <a:off x="3271002" y="1875385"/>
            <a:ext cx="3461237" cy="1384995"/>
          </a:xfrm>
          <a:prstGeom prst="rect">
            <a:avLst/>
          </a:prstGeom>
          <a:noFill/>
        </p:spPr>
        <p:txBody>
          <a:bodyPr wrap="square" rtlCol="0">
            <a:spAutoFit/>
          </a:bodyPr>
          <a:lstStyle/>
          <a:p>
            <a:pPr algn="ctr"/>
            <a:r>
              <a:rPr lang="de-DE" sz="2800" dirty="0"/>
              <a:t>als Hausaufgabe: alles andere</a:t>
            </a:r>
          </a:p>
          <a:p>
            <a:pPr algn="ctr"/>
            <a:r>
              <a:rPr lang="de-DE" sz="2800" dirty="0"/>
              <a:t>→ HA-Kontrolle!</a:t>
            </a:r>
          </a:p>
        </p:txBody>
      </p:sp>
    </p:spTree>
    <p:extLst>
      <p:ext uri="{BB962C8B-B14F-4D97-AF65-F5344CB8AC3E}">
        <p14:creationId xmlns:p14="http://schemas.microsoft.com/office/powerpoint/2010/main" val="2750149636"/>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algn="l" eaLnBrk="1" hangingPunct="1"/>
            <a:r>
              <a:rPr lang="de-DE" dirty="0">
                <a:solidFill>
                  <a:srgbClr val="0000FF"/>
                </a:solidFill>
              </a:rPr>
              <a:t>Beispiel 6: Diagramme</a:t>
            </a:r>
            <a:endParaRPr lang="de-DE" altLang="de-DE" dirty="0">
              <a:solidFill>
                <a:srgbClr val="6600CC"/>
              </a:solidFill>
            </a:endParaRPr>
          </a:p>
        </p:txBody>
      </p:sp>
      <p:sp>
        <p:nvSpPr>
          <p:cNvPr id="2" name="Textfeld 1"/>
          <p:cNvSpPr txBox="1"/>
          <p:nvPr/>
        </p:nvSpPr>
        <p:spPr>
          <a:xfrm>
            <a:off x="467544" y="1340768"/>
            <a:ext cx="8208912" cy="523220"/>
          </a:xfrm>
          <a:prstGeom prst="rect">
            <a:avLst/>
          </a:prstGeom>
          <a:noFill/>
        </p:spPr>
        <p:txBody>
          <a:bodyPr wrap="square" rtlCol="0">
            <a:spAutoFit/>
          </a:bodyPr>
          <a:lstStyle/>
          <a:p>
            <a:pPr marL="0" indent="0">
              <a:spcAft>
                <a:spcPts val="1200"/>
              </a:spcAft>
              <a:buNone/>
            </a:pPr>
            <a:r>
              <a:rPr lang="de-DE" altLang="de-DE" sz="2800" dirty="0"/>
              <a:t>Chemie: Das ist in den Lebensmitteln drin</a:t>
            </a:r>
          </a:p>
        </p:txBody>
      </p:sp>
      <p:pic>
        <p:nvPicPr>
          <p:cNvPr id="8" name="Grafik 7"/>
          <p:cNvPicPr/>
          <p:nvPr/>
        </p:nvPicPr>
        <p:blipFill>
          <a:blip r:embed="rId2" cstate="print">
            <a:extLst>
              <a:ext uri="{28A0092B-C50C-407E-A947-70E740481C1C}">
                <a14:useLocalDpi xmlns:a14="http://schemas.microsoft.com/office/drawing/2010/main" val="0"/>
              </a:ext>
            </a:extLst>
          </a:blip>
          <a:stretch>
            <a:fillRect/>
          </a:stretch>
        </p:blipFill>
        <p:spPr>
          <a:xfrm>
            <a:off x="2843808" y="2489994"/>
            <a:ext cx="4176464" cy="3296815"/>
          </a:xfrm>
          <a:prstGeom prst="rect">
            <a:avLst/>
          </a:prstGeom>
        </p:spPr>
      </p:pic>
      <p:sp>
        <p:nvSpPr>
          <p:cNvPr id="4" name="Textfeld 3"/>
          <p:cNvSpPr txBox="1"/>
          <p:nvPr/>
        </p:nvSpPr>
        <p:spPr>
          <a:xfrm>
            <a:off x="467544" y="2060848"/>
            <a:ext cx="2376264" cy="1569660"/>
          </a:xfrm>
          <a:prstGeom prst="rect">
            <a:avLst/>
          </a:prstGeom>
          <a:noFill/>
        </p:spPr>
        <p:txBody>
          <a:bodyPr wrap="square" rtlCol="0">
            <a:spAutoFit/>
          </a:bodyPr>
          <a:lstStyle/>
          <a:p>
            <a:pPr algn="r"/>
            <a:r>
              <a:rPr lang="de-DE" sz="2400" dirty="0">
                <a:latin typeface="Calibri" panose="020F0502020204030204" pitchFamily="34" charset="0"/>
              </a:rPr>
              <a:t>Energieinhalt</a:t>
            </a:r>
          </a:p>
          <a:p>
            <a:pPr algn="r"/>
            <a:r>
              <a:rPr lang="de-DE" sz="2400" dirty="0">
                <a:latin typeface="Calibri" panose="020F0502020204030204" pitchFamily="34" charset="0"/>
              </a:rPr>
              <a:t>in kJ pro 100 g Lebensmittel</a:t>
            </a:r>
          </a:p>
          <a:p>
            <a:endParaRPr lang="de-DE" sz="2400" dirty="0">
              <a:latin typeface="Calibri" panose="020F0502020204030204" pitchFamily="34" charset="0"/>
            </a:endParaRPr>
          </a:p>
        </p:txBody>
      </p:sp>
      <p:sp>
        <p:nvSpPr>
          <p:cNvPr id="9" name="Textfeld 8"/>
          <p:cNvSpPr txBox="1"/>
          <p:nvPr/>
        </p:nvSpPr>
        <p:spPr>
          <a:xfrm>
            <a:off x="3563888" y="5589240"/>
            <a:ext cx="3600400" cy="923330"/>
          </a:xfrm>
          <a:prstGeom prst="rect">
            <a:avLst/>
          </a:prstGeom>
          <a:noFill/>
        </p:spPr>
        <p:txBody>
          <a:bodyPr wrap="square" rtlCol="0">
            <a:spAutoFit/>
          </a:bodyPr>
          <a:lstStyle/>
          <a:p>
            <a:r>
              <a:rPr lang="de-DE" dirty="0"/>
              <a:t>Nutella	        Brathering</a:t>
            </a:r>
          </a:p>
          <a:p>
            <a:r>
              <a:rPr lang="de-DE" dirty="0"/>
              <a:t>           </a:t>
            </a:r>
            <a:r>
              <a:rPr lang="de-DE" dirty="0" err="1"/>
              <a:t>Erdnuss</a:t>
            </a:r>
            <a:r>
              <a:rPr lang="de-DE" dirty="0"/>
              <a:t>- 	      Nudeln</a:t>
            </a:r>
          </a:p>
          <a:p>
            <a:r>
              <a:rPr lang="de-DE" dirty="0"/>
              <a:t>             Creme</a:t>
            </a:r>
          </a:p>
        </p:txBody>
      </p:sp>
    </p:spTree>
    <p:extLst>
      <p:ext uri="{BB962C8B-B14F-4D97-AF65-F5344CB8AC3E}">
        <p14:creationId xmlns:p14="http://schemas.microsoft.com/office/powerpoint/2010/main" val="6619927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899592" y="620688"/>
            <a:ext cx="7416824" cy="5047536"/>
          </a:xfrm>
          <a:prstGeom prst="rect">
            <a:avLst/>
          </a:prstGeom>
          <a:noFill/>
        </p:spPr>
        <p:txBody>
          <a:bodyPr wrap="square" rtlCol="0">
            <a:spAutoFit/>
          </a:bodyPr>
          <a:lstStyle/>
          <a:p>
            <a:pPr algn="ctr"/>
            <a:r>
              <a:rPr lang="de-DE" sz="2400" b="1" dirty="0">
                <a:solidFill>
                  <a:srgbClr val="0000FF"/>
                </a:solidFill>
                <a:latin typeface="Comic Sans MS" panose="030F0702030302020204" pitchFamily="66" charset="0"/>
              </a:rPr>
              <a:t>Aus den </a:t>
            </a:r>
            <a:r>
              <a:rPr lang="de-DE" sz="2400" b="1" dirty="0">
                <a:solidFill>
                  <a:srgbClr val="0000FF"/>
                </a:solidFill>
                <a:highlight>
                  <a:srgbClr val="FFFF00"/>
                </a:highlight>
                <a:latin typeface="Comic Sans MS" panose="030F0702030302020204" pitchFamily="66" charset="0"/>
              </a:rPr>
              <a:t>Kompetenz-Erwartungen</a:t>
            </a:r>
            <a:r>
              <a:rPr lang="de-DE" sz="2400" b="1" dirty="0">
                <a:solidFill>
                  <a:srgbClr val="0000FF"/>
                </a:solidFill>
                <a:latin typeface="Comic Sans MS" panose="030F0702030302020204" pitchFamily="66" charset="0"/>
              </a:rPr>
              <a:t> in NA </a:t>
            </a:r>
          </a:p>
          <a:p>
            <a:pPr algn="ctr"/>
            <a:r>
              <a:rPr lang="de-DE" sz="2400" b="1" dirty="0">
                <a:solidFill>
                  <a:srgbClr val="0000FF"/>
                </a:solidFill>
                <a:latin typeface="Comic Sans MS" panose="030F0702030302020204" pitchFamily="66" charset="0"/>
              </a:rPr>
              <a:t>aus dem </a:t>
            </a:r>
            <a:r>
              <a:rPr lang="de-DE" sz="2400" b="1" dirty="0" err="1">
                <a:solidFill>
                  <a:srgbClr val="0000FF"/>
                </a:solidFill>
                <a:latin typeface="Comic Sans MS" panose="030F0702030302020204" pitchFamily="66" charset="0"/>
              </a:rPr>
              <a:t>LehrplanPLUS</a:t>
            </a:r>
            <a:r>
              <a:rPr lang="de-DE" sz="2400" b="1" dirty="0">
                <a:solidFill>
                  <a:srgbClr val="0000FF"/>
                </a:solidFill>
                <a:latin typeface="Comic Sans MS" panose="030F0702030302020204" pitchFamily="66" charset="0"/>
              </a:rPr>
              <a:t>:</a:t>
            </a:r>
          </a:p>
          <a:p>
            <a:endParaRPr lang="de-DE" sz="2400" dirty="0"/>
          </a:p>
          <a:p>
            <a:pPr>
              <a:spcAft>
                <a:spcPts val="1200"/>
              </a:spcAft>
            </a:pPr>
            <a:r>
              <a:rPr lang="de-DE" sz="2400" dirty="0">
                <a:latin typeface="Comic Sans MS" panose="030F0702030302020204" pitchFamily="66" charset="0"/>
              </a:rPr>
              <a:t>„Die Schülerinnen und Schüler ...</a:t>
            </a:r>
          </a:p>
          <a:p>
            <a:pPr marL="342900" indent="-342900">
              <a:buFont typeface="Arial" panose="020B0604020202020204" pitchFamily="34" charset="0"/>
              <a:buChar char="•"/>
            </a:pPr>
            <a:r>
              <a:rPr lang="de-DE" sz="2400" dirty="0">
                <a:latin typeface="Comic Sans MS" panose="030F0702030302020204" pitchFamily="66" charset="0"/>
              </a:rPr>
              <a:t>wenden nach Anleitung einfache Methoden aus den Naturwissenschaften und der Technik zu vorgegebenen Themen und Fragestellungen an und nutzen dabei einfache Werkzeuge, Geräte und Hilfsmittel. </a:t>
            </a:r>
          </a:p>
          <a:p>
            <a:pPr marL="342900" indent="-342900">
              <a:buFont typeface="Arial" panose="020B0604020202020204" pitchFamily="34" charset="0"/>
              <a:buChar char="•"/>
            </a:pPr>
            <a:r>
              <a:rPr lang="de-DE" sz="2400" dirty="0">
                <a:latin typeface="Comic Sans MS" panose="030F0702030302020204" pitchFamily="66" charset="0"/>
              </a:rPr>
              <a:t>unterscheiden die Phasen des naturwissen-</a:t>
            </a:r>
            <a:r>
              <a:rPr lang="de-DE" sz="2400" dirty="0" err="1">
                <a:latin typeface="Comic Sans MS" panose="030F0702030302020204" pitchFamily="66" charset="0"/>
              </a:rPr>
              <a:t>schaftlichen</a:t>
            </a:r>
            <a:r>
              <a:rPr lang="de-DE" sz="2400" dirty="0">
                <a:latin typeface="Comic Sans MS" panose="030F0702030302020204" pitchFamily="66" charset="0"/>
              </a:rPr>
              <a:t> </a:t>
            </a:r>
            <a:r>
              <a:rPr lang="de-DE" sz="2400" b="1" u="sng" dirty="0">
                <a:latin typeface="Comic Sans MS" panose="030F0702030302020204" pitchFamily="66" charset="0"/>
              </a:rPr>
              <a:t>Erkenntnisweg</a:t>
            </a:r>
            <a:r>
              <a:rPr lang="de-DE" sz="2400" dirty="0">
                <a:latin typeface="Comic Sans MS" panose="030F0702030302020204" pitchFamily="66" charset="0"/>
              </a:rPr>
              <a:t>es.“</a:t>
            </a:r>
            <a:r>
              <a:rPr lang="de-DE" sz="2400" dirty="0"/>
              <a:t> </a:t>
            </a:r>
          </a:p>
          <a:p>
            <a:r>
              <a:rPr lang="de-DE" sz="2400" dirty="0"/>
              <a:t> </a:t>
            </a:r>
          </a:p>
          <a:p>
            <a:endParaRPr lang="de-DE" sz="2400" dirty="0"/>
          </a:p>
        </p:txBody>
      </p:sp>
    </p:spTree>
    <p:extLst>
      <p:ext uri="{BB962C8B-B14F-4D97-AF65-F5344CB8AC3E}">
        <p14:creationId xmlns:p14="http://schemas.microsoft.com/office/powerpoint/2010/main" val="1647660833"/>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algn="l" eaLnBrk="1" hangingPunct="1"/>
            <a:r>
              <a:rPr lang="de-DE" dirty="0">
                <a:solidFill>
                  <a:srgbClr val="0000FF"/>
                </a:solidFill>
              </a:rPr>
              <a:t>Beispiel 6: Diagramme</a:t>
            </a:r>
            <a:endParaRPr lang="de-DE" altLang="de-DE" dirty="0">
              <a:solidFill>
                <a:srgbClr val="6600CC"/>
              </a:solidFill>
            </a:endParaRPr>
          </a:p>
        </p:txBody>
      </p:sp>
      <p:sp>
        <p:nvSpPr>
          <p:cNvPr id="2" name="Textfeld 1"/>
          <p:cNvSpPr txBox="1"/>
          <p:nvPr/>
        </p:nvSpPr>
        <p:spPr>
          <a:xfrm>
            <a:off x="467544" y="1340768"/>
            <a:ext cx="8208912" cy="523220"/>
          </a:xfrm>
          <a:prstGeom prst="rect">
            <a:avLst/>
          </a:prstGeom>
          <a:noFill/>
        </p:spPr>
        <p:txBody>
          <a:bodyPr wrap="square" rtlCol="0">
            <a:spAutoFit/>
          </a:bodyPr>
          <a:lstStyle/>
          <a:p>
            <a:pPr marL="0" indent="0">
              <a:spcAft>
                <a:spcPts val="1200"/>
              </a:spcAft>
              <a:buNone/>
            </a:pPr>
            <a:r>
              <a:rPr lang="de-DE" altLang="de-DE" sz="2800" dirty="0"/>
              <a:t>Wasser: Die Aggregatzustände</a:t>
            </a:r>
          </a:p>
        </p:txBody>
      </p:sp>
      <p:pic>
        <p:nvPicPr>
          <p:cNvPr id="4" name="Grafik 3"/>
          <p:cNvPicPr/>
          <p:nvPr/>
        </p:nvPicPr>
        <p:blipFill rotWithShape="1">
          <a:blip r:embed="rId2" cstate="print">
            <a:extLst>
              <a:ext uri="{BEBA8EAE-BF5A-486C-A8C5-ECC9F3942E4B}">
                <a14:imgProps xmlns:a14="http://schemas.microsoft.com/office/drawing/2010/main">
                  <a14:imgLayer r:embed="rId3">
                    <a14:imgEffect>
                      <a14:sharpenSoften amount="27000"/>
                    </a14:imgEffect>
                    <a14:imgEffect>
                      <a14:brightnessContrast bright="9000"/>
                    </a14:imgEffect>
                  </a14:imgLayer>
                </a14:imgProps>
              </a:ext>
              <a:ext uri="{28A0092B-C50C-407E-A947-70E740481C1C}">
                <a14:useLocalDpi xmlns:a14="http://schemas.microsoft.com/office/drawing/2010/main" val="0"/>
              </a:ext>
            </a:extLst>
          </a:blip>
          <a:srcRect r="5242"/>
          <a:stretch/>
        </p:blipFill>
        <p:spPr bwMode="auto">
          <a:xfrm>
            <a:off x="5652120" y="2097604"/>
            <a:ext cx="2304256" cy="3923684"/>
          </a:xfrm>
          <a:prstGeom prst="rect">
            <a:avLst/>
          </a:prstGeom>
          <a:noFill/>
          <a:ln>
            <a:noFill/>
          </a:ln>
          <a:extLst>
            <a:ext uri="{53640926-AAD7-44D8-BBD7-CCE9431645EC}">
              <a14:shadowObscured xmlns:a14="http://schemas.microsoft.com/office/drawing/2010/main"/>
            </a:ext>
          </a:extLst>
        </p:spPr>
      </p:pic>
      <p:sp>
        <p:nvSpPr>
          <p:cNvPr id="5" name="Textfeld 4">
            <a:extLst>
              <a:ext uri="{FF2B5EF4-FFF2-40B4-BE49-F238E27FC236}">
                <a16:creationId xmlns:a16="http://schemas.microsoft.com/office/drawing/2014/main" id="{C9AE478D-0315-477C-80F0-64407526CCF7}"/>
              </a:ext>
            </a:extLst>
          </p:cNvPr>
          <p:cNvSpPr txBox="1"/>
          <p:nvPr/>
        </p:nvSpPr>
        <p:spPr>
          <a:xfrm>
            <a:off x="611560" y="2097604"/>
            <a:ext cx="1728192" cy="2246769"/>
          </a:xfrm>
          <a:prstGeom prst="rect">
            <a:avLst/>
          </a:prstGeom>
          <a:noFill/>
        </p:spPr>
        <p:txBody>
          <a:bodyPr wrap="square" rtlCol="0">
            <a:spAutoFit/>
          </a:bodyPr>
          <a:lstStyle/>
          <a:p>
            <a:r>
              <a:rPr lang="de-DE" sz="2800" dirty="0"/>
              <a:t>Eis, Schnee bzw. Wasser erhitzen</a:t>
            </a:r>
          </a:p>
        </p:txBody>
      </p:sp>
    </p:spTree>
    <p:extLst>
      <p:ext uri="{BB962C8B-B14F-4D97-AF65-F5344CB8AC3E}">
        <p14:creationId xmlns:p14="http://schemas.microsoft.com/office/powerpoint/2010/main" val="2859413431"/>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algn="l" eaLnBrk="1" hangingPunct="1"/>
            <a:r>
              <a:rPr lang="de-DE" dirty="0">
                <a:solidFill>
                  <a:srgbClr val="0000FF"/>
                </a:solidFill>
              </a:rPr>
              <a:t>Beispiel 6: Diagramme</a:t>
            </a:r>
            <a:endParaRPr lang="de-DE" altLang="de-DE" dirty="0">
              <a:solidFill>
                <a:srgbClr val="6600CC"/>
              </a:solidFill>
            </a:endParaRPr>
          </a:p>
        </p:txBody>
      </p:sp>
      <p:sp>
        <p:nvSpPr>
          <p:cNvPr id="2" name="Textfeld 1"/>
          <p:cNvSpPr txBox="1"/>
          <p:nvPr/>
        </p:nvSpPr>
        <p:spPr>
          <a:xfrm>
            <a:off x="467544" y="1340768"/>
            <a:ext cx="8208912" cy="523220"/>
          </a:xfrm>
          <a:prstGeom prst="rect">
            <a:avLst/>
          </a:prstGeom>
          <a:noFill/>
        </p:spPr>
        <p:txBody>
          <a:bodyPr wrap="square" rtlCol="0">
            <a:spAutoFit/>
          </a:bodyPr>
          <a:lstStyle/>
          <a:p>
            <a:pPr marL="0" indent="0">
              <a:spcAft>
                <a:spcPts val="1200"/>
              </a:spcAft>
              <a:buNone/>
            </a:pPr>
            <a:r>
              <a:rPr lang="de-DE" altLang="de-DE" sz="2800" dirty="0"/>
              <a:t>Wasser: Die Aggregatzustände</a:t>
            </a:r>
          </a:p>
        </p:txBody>
      </p:sp>
      <p:pic>
        <p:nvPicPr>
          <p:cNvPr id="4" name="Grafik 3"/>
          <p:cNvPicPr/>
          <p:nvPr/>
        </p:nvPicPr>
        <p:blipFill rotWithShape="1">
          <a:blip r:embed="rId2" cstate="print">
            <a:extLst>
              <a:ext uri="{BEBA8EAE-BF5A-486C-A8C5-ECC9F3942E4B}">
                <a14:imgProps xmlns:a14="http://schemas.microsoft.com/office/drawing/2010/main">
                  <a14:imgLayer r:embed="rId3">
                    <a14:imgEffect>
                      <a14:sharpenSoften amount="27000"/>
                    </a14:imgEffect>
                    <a14:imgEffect>
                      <a14:brightnessContrast bright="9000"/>
                    </a14:imgEffect>
                  </a14:imgLayer>
                </a14:imgProps>
              </a:ext>
              <a:ext uri="{28A0092B-C50C-407E-A947-70E740481C1C}">
                <a14:useLocalDpi xmlns:a14="http://schemas.microsoft.com/office/drawing/2010/main" val="0"/>
              </a:ext>
            </a:extLst>
          </a:blip>
          <a:srcRect r="5242"/>
          <a:stretch/>
        </p:blipFill>
        <p:spPr bwMode="auto">
          <a:xfrm>
            <a:off x="5652120" y="2097604"/>
            <a:ext cx="2304256" cy="3923684"/>
          </a:xfrm>
          <a:prstGeom prst="rect">
            <a:avLst/>
          </a:prstGeom>
          <a:noFill/>
          <a:ln>
            <a:noFill/>
          </a:ln>
          <a:extLst>
            <a:ext uri="{53640926-AAD7-44D8-BBD7-CCE9431645EC}">
              <a14:shadowObscured xmlns:a14="http://schemas.microsoft.com/office/drawing/2010/main"/>
            </a:ext>
          </a:extLst>
        </p:spPr>
      </p:pic>
      <p:pic>
        <p:nvPicPr>
          <p:cNvPr id="5" name="Grafik 4"/>
          <p:cNvPicPr/>
          <p:nvPr/>
        </p:nvPicPr>
        <p:blipFill>
          <a:blip r:embed="rId4">
            <a:extLst>
              <a:ext uri="{28A0092B-C50C-407E-A947-70E740481C1C}">
                <a14:useLocalDpi xmlns:a14="http://schemas.microsoft.com/office/drawing/2010/main" val="0"/>
              </a:ext>
            </a:extLst>
          </a:blip>
          <a:stretch>
            <a:fillRect/>
          </a:stretch>
        </p:blipFill>
        <p:spPr>
          <a:xfrm>
            <a:off x="2626114" y="2123104"/>
            <a:ext cx="2593958" cy="3898184"/>
          </a:xfrm>
          <a:prstGeom prst="rect">
            <a:avLst/>
          </a:prstGeom>
        </p:spPr>
      </p:pic>
      <p:sp>
        <p:nvSpPr>
          <p:cNvPr id="3" name="Textfeld 2">
            <a:extLst>
              <a:ext uri="{FF2B5EF4-FFF2-40B4-BE49-F238E27FC236}">
                <a16:creationId xmlns:a16="http://schemas.microsoft.com/office/drawing/2014/main" id="{672951D3-0FF1-4F4D-AD3B-34A7CA1372C5}"/>
              </a:ext>
            </a:extLst>
          </p:cNvPr>
          <p:cNvSpPr txBox="1"/>
          <p:nvPr/>
        </p:nvSpPr>
        <p:spPr>
          <a:xfrm>
            <a:off x="611560" y="2097604"/>
            <a:ext cx="1728192" cy="2246769"/>
          </a:xfrm>
          <a:prstGeom prst="rect">
            <a:avLst/>
          </a:prstGeom>
          <a:noFill/>
        </p:spPr>
        <p:txBody>
          <a:bodyPr wrap="square" rtlCol="0">
            <a:spAutoFit/>
          </a:bodyPr>
          <a:lstStyle/>
          <a:p>
            <a:r>
              <a:rPr lang="de-DE" sz="2800" dirty="0"/>
              <a:t>Eis, Schnee bzw. Wasser erhitzen</a:t>
            </a:r>
          </a:p>
        </p:txBody>
      </p:sp>
    </p:spTree>
    <p:extLst>
      <p:ext uri="{BB962C8B-B14F-4D97-AF65-F5344CB8AC3E}">
        <p14:creationId xmlns:p14="http://schemas.microsoft.com/office/powerpoint/2010/main" val="2635704747"/>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algn="l" eaLnBrk="1" hangingPunct="1"/>
            <a:r>
              <a:rPr lang="de-DE" dirty="0">
                <a:solidFill>
                  <a:srgbClr val="0000FF"/>
                </a:solidFill>
              </a:rPr>
              <a:t>Beispiel 6: Diagramme</a:t>
            </a:r>
            <a:endParaRPr lang="de-DE" altLang="de-DE" dirty="0">
              <a:solidFill>
                <a:srgbClr val="6600CC"/>
              </a:solidFill>
            </a:endParaRPr>
          </a:p>
        </p:txBody>
      </p:sp>
      <p:sp>
        <p:nvSpPr>
          <p:cNvPr id="2" name="Textfeld 1"/>
          <p:cNvSpPr txBox="1"/>
          <p:nvPr/>
        </p:nvSpPr>
        <p:spPr>
          <a:xfrm>
            <a:off x="467544" y="1340768"/>
            <a:ext cx="8208912" cy="2123658"/>
          </a:xfrm>
          <a:prstGeom prst="rect">
            <a:avLst/>
          </a:prstGeom>
          <a:noFill/>
        </p:spPr>
        <p:txBody>
          <a:bodyPr wrap="square" rtlCol="0">
            <a:spAutoFit/>
          </a:bodyPr>
          <a:lstStyle/>
          <a:p>
            <a:pPr marL="0" indent="0">
              <a:spcAft>
                <a:spcPts val="1200"/>
              </a:spcAft>
              <a:buNone/>
            </a:pPr>
            <a:r>
              <a:rPr lang="de-DE" altLang="de-DE" sz="2800" dirty="0"/>
              <a:t>Wasser: Die Die Aggregatzustände</a:t>
            </a:r>
          </a:p>
          <a:p>
            <a:pPr>
              <a:spcAft>
                <a:spcPts val="1200"/>
              </a:spcAft>
            </a:pPr>
            <a:r>
              <a:rPr lang="de-DE" sz="2800" dirty="0"/>
              <a:t>VA: Wir erhitzen Schnee und messen die 						 Temperatur.</a:t>
            </a:r>
          </a:p>
          <a:p>
            <a:pPr marL="0" indent="0">
              <a:spcAft>
                <a:spcPts val="1200"/>
              </a:spcAft>
              <a:buNone/>
            </a:pPr>
            <a:endParaRPr lang="de-DE" altLang="de-DE" sz="2800" dirty="0"/>
          </a:p>
        </p:txBody>
      </p:sp>
      <p:pic>
        <p:nvPicPr>
          <p:cNvPr id="6" name="Grafik 5"/>
          <p:cNvPicPr/>
          <p:nvPr/>
        </p:nvPicPr>
        <p:blipFill>
          <a:blip r:embed="rId2" cstate="print">
            <a:extLst>
              <a:ext uri="{28A0092B-C50C-407E-A947-70E740481C1C}">
                <a14:useLocalDpi xmlns:a14="http://schemas.microsoft.com/office/drawing/2010/main" val="0"/>
              </a:ext>
            </a:extLst>
          </a:blip>
          <a:stretch>
            <a:fillRect/>
          </a:stretch>
        </p:blipFill>
        <p:spPr>
          <a:xfrm>
            <a:off x="611560" y="2636912"/>
            <a:ext cx="3672408" cy="2592288"/>
          </a:xfrm>
          <a:prstGeom prst="rect">
            <a:avLst/>
          </a:prstGeom>
        </p:spPr>
      </p:pic>
    </p:spTree>
    <p:extLst>
      <p:ext uri="{BB962C8B-B14F-4D97-AF65-F5344CB8AC3E}">
        <p14:creationId xmlns:p14="http://schemas.microsoft.com/office/powerpoint/2010/main" val="1476656228"/>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algn="l" eaLnBrk="1" hangingPunct="1"/>
            <a:r>
              <a:rPr lang="de-DE" dirty="0">
                <a:solidFill>
                  <a:srgbClr val="0000FF"/>
                </a:solidFill>
              </a:rPr>
              <a:t>Beispiel 6: Diagramme</a:t>
            </a:r>
            <a:endParaRPr lang="de-DE" altLang="de-DE" dirty="0">
              <a:solidFill>
                <a:srgbClr val="6600CC"/>
              </a:solidFill>
            </a:endParaRPr>
          </a:p>
        </p:txBody>
      </p:sp>
      <p:sp>
        <p:nvSpPr>
          <p:cNvPr id="2" name="Textfeld 1"/>
          <p:cNvSpPr txBox="1"/>
          <p:nvPr/>
        </p:nvSpPr>
        <p:spPr>
          <a:xfrm>
            <a:off x="467544" y="1340768"/>
            <a:ext cx="8208912" cy="1754326"/>
          </a:xfrm>
          <a:prstGeom prst="rect">
            <a:avLst/>
          </a:prstGeom>
          <a:noFill/>
        </p:spPr>
        <p:txBody>
          <a:bodyPr wrap="square" rtlCol="0">
            <a:spAutoFit/>
          </a:bodyPr>
          <a:lstStyle/>
          <a:p>
            <a:pPr marL="0" indent="0">
              <a:spcAft>
                <a:spcPts val="1200"/>
              </a:spcAft>
              <a:buNone/>
            </a:pPr>
            <a:r>
              <a:rPr lang="de-DE" altLang="de-DE" sz="2800" dirty="0"/>
              <a:t>Wasser: Die Die Aggregatzustände</a:t>
            </a:r>
          </a:p>
          <a:p>
            <a:pPr>
              <a:spcAft>
                <a:spcPts val="1200"/>
              </a:spcAft>
            </a:pPr>
            <a:r>
              <a:rPr lang="de-DE" sz="2800" dirty="0"/>
              <a:t>Temperatur von Schnee beim Erwärmen</a:t>
            </a:r>
          </a:p>
          <a:p>
            <a:pPr marL="0" indent="0">
              <a:spcAft>
                <a:spcPts val="1200"/>
              </a:spcAft>
              <a:buNone/>
            </a:pPr>
            <a:endParaRPr lang="de-DE" altLang="de-DE" sz="2800" dirty="0"/>
          </a:p>
        </p:txBody>
      </p:sp>
      <p:pic>
        <p:nvPicPr>
          <p:cNvPr id="6" name="Grafik 5"/>
          <p:cNvPicPr/>
          <p:nvPr/>
        </p:nvPicPr>
        <p:blipFill>
          <a:blip r:embed="rId2" cstate="print">
            <a:extLst>
              <a:ext uri="{28A0092B-C50C-407E-A947-70E740481C1C}">
                <a14:useLocalDpi xmlns:a14="http://schemas.microsoft.com/office/drawing/2010/main" val="0"/>
              </a:ext>
            </a:extLst>
          </a:blip>
          <a:stretch>
            <a:fillRect/>
          </a:stretch>
        </p:blipFill>
        <p:spPr>
          <a:xfrm>
            <a:off x="611560" y="2636912"/>
            <a:ext cx="3672408" cy="2592288"/>
          </a:xfrm>
          <a:prstGeom prst="rect">
            <a:avLst/>
          </a:prstGeom>
        </p:spPr>
      </p:pic>
      <p:sp>
        <p:nvSpPr>
          <p:cNvPr id="3" name="Textfeld 2"/>
          <p:cNvSpPr txBox="1"/>
          <p:nvPr/>
        </p:nvSpPr>
        <p:spPr>
          <a:xfrm>
            <a:off x="611560" y="5325015"/>
            <a:ext cx="8208912" cy="1200329"/>
          </a:xfrm>
          <a:prstGeom prst="rect">
            <a:avLst/>
          </a:prstGeom>
          <a:noFill/>
        </p:spPr>
        <p:txBody>
          <a:bodyPr wrap="square" rtlCol="0">
            <a:spAutoFit/>
          </a:bodyPr>
          <a:lstStyle/>
          <a:p>
            <a:r>
              <a:rPr lang="de-DE" sz="2400" dirty="0"/>
              <a:t>Diagramm zeichnen nach der selbst ermittelten Werte-tabelle.</a:t>
            </a:r>
          </a:p>
          <a:p>
            <a:r>
              <a:rPr lang="de-DE" sz="2400" b="1" dirty="0">
                <a:solidFill>
                  <a:srgbClr val="FF0000"/>
                </a:solidFill>
              </a:rPr>
              <a:t>NEU</a:t>
            </a:r>
            <a:r>
              <a:rPr lang="de-DE" sz="2400" dirty="0">
                <a:solidFill>
                  <a:srgbClr val="FF0000"/>
                </a:solidFill>
              </a:rPr>
              <a:t>:</a:t>
            </a:r>
            <a:r>
              <a:rPr lang="de-DE" sz="2400" dirty="0"/>
              <a:t> Säulendiagramm mit mehr als 3 Säulen.</a:t>
            </a:r>
          </a:p>
        </p:txBody>
      </p:sp>
    </p:spTree>
    <p:extLst>
      <p:ext uri="{BB962C8B-B14F-4D97-AF65-F5344CB8AC3E}">
        <p14:creationId xmlns:p14="http://schemas.microsoft.com/office/powerpoint/2010/main" val="2491032726"/>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algn="l" eaLnBrk="1" hangingPunct="1"/>
            <a:r>
              <a:rPr lang="de-DE" dirty="0">
                <a:solidFill>
                  <a:srgbClr val="0000FF"/>
                </a:solidFill>
              </a:rPr>
              <a:t>Beispiel 6: Diagramme</a:t>
            </a:r>
            <a:endParaRPr lang="de-DE" altLang="de-DE" dirty="0">
              <a:solidFill>
                <a:srgbClr val="6600CC"/>
              </a:solidFill>
            </a:endParaRPr>
          </a:p>
        </p:txBody>
      </p:sp>
      <p:sp>
        <p:nvSpPr>
          <p:cNvPr id="2" name="Textfeld 1"/>
          <p:cNvSpPr txBox="1"/>
          <p:nvPr/>
        </p:nvSpPr>
        <p:spPr>
          <a:xfrm>
            <a:off x="467544" y="1340768"/>
            <a:ext cx="8208912" cy="1754326"/>
          </a:xfrm>
          <a:prstGeom prst="rect">
            <a:avLst/>
          </a:prstGeom>
          <a:noFill/>
        </p:spPr>
        <p:txBody>
          <a:bodyPr wrap="square" rtlCol="0">
            <a:spAutoFit/>
          </a:bodyPr>
          <a:lstStyle/>
          <a:p>
            <a:pPr marL="0" indent="0">
              <a:spcAft>
                <a:spcPts val="1200"/>
              </a:spcAft>
              <a:buNone/>
            </a:pPr>
            <a:r>
              <a:rPr lang="de-DE" altLang="de-DE" sz="2800" dirty="0"/>
              <a:t>Wasser: Die Die Aggregatzustände</a:t>
            </a:r>
          </a:p>
          <a:p>
            <a:pPr>
              <a:spcAft>
                <a:spcPts val="1200"/>
              </a:spcAft>
            </a:pPr>
            <a:r>
              <a:rPr lang="de-DE" sz="2800" dirty="0"/>
              <a:t>Temperatur von Schnee beim Erwärmen</a:t>
            </a:r>
          </a:p>
          <a:p>
            <a:pPr marL="0" indent="0">
              <a:spcAft>
                <a:spcPts val="1200"/>
              </a:spcAft>
              <a:buNone/>
            </a:pPr>
            <a:endParaRPr lang="de-DE" altLang="de-DE" sz="2800" dirty="0"/>
          </a:p>
        </p:txBody>
      </p:sp>
      <p:pic>
        <p:nvPicPr>
          <p:cNvPr id="6" name="Grafik 5"/>
          <p:cNvPicPr/>
          <p:nvPr/>
        </p:nvPicPr>
        <p:blipFill>
          <a:blip r:embed="rId2" cstate="print">
            <a:extLst>
              <a:ext uri="{28A0092B-C50C-407E-A947-70E740481C1C}">
                <a14:useLocalDpi xmlns:a14="http://schemas.microsoft.com/office/drawing/2010/main" val="0"/>
              </a:ext>
            </a:extLst>
          </a:blip>
          <a:stretch>
            <a:fillRect/>
          </a:stretch>
        </p:blipFill>
        <p:spPr>
          <a:xfrm>
            <a:off x="611560" y="2636912"/>
            <a:ext cx="3672408" cy="2592288"/>
          </a:xfrm>
          <a:prstGeom prst="rect">
            <a:avLst/>
          </a:prstGeom>
        </p:spPr>
      </p:pic>
      <p:pic>
        <p:nvPicPr>
          <p:cNvPr id="5" name="Grafik 4"/>
          <p:cNvPicPr/>
          <p:nvPr/>
        </p:nvPicPr>
        <p:blipFill>
          <a:blip r:embed="rId3" cstate="print">
            <a:extLst>
              <a:ext uri="{28A0092B-C50C-407E-A947-70E740481C1C}">
                <a14:useLocalDpi xmlns:a14="http://schemas.microsoft.com/office/drawing/2010/main" val="0"/>
              </a:ext>
            </a:extLst>
          </a:blip>
          <a:stretch>
            <a:fillRect/>
          </a:stretch>
        </p:blipFill>
        <p:spPr>
          <a:xfrm>
            <a:off x="4427984" y="2636912"/>
            <a:ext cx="3672408" cy="2592288"/>
          </a:xfrm>
          <a:prstGeom prst="rect">
            <a:avLst/>
          </a:prstGeom>
        </p:spPr>
      </p:pic>
    </p:spTree>
    <p:extLst>
      <p:ext uri="{BB962C8B-B14F-4D97-AF65-F5344CB8AC3E}">
        <p14:creationId xmlns:p14="http://schemas.microsoft.com/office/powerpoint/2010/main" val="660358698"/>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algn="l" eaLnBrk="1" hangingPunct="1"/>
            <a:r>
              <a:rPr lang="de-DE" dirty="0">
                <a:solidFill>
                  <a:srgbClr val="0000FF"/>
                </a:solidFill>
              </a:rPr>
              <a:t>Beispiel 6: Diagramme</a:t>
            </a:r>
            <a:endParaRPr lang="de-DE" altLang="de-DE" dirty="0">
              <a:solidFill>
                <a:srgbClr val="6600CC"/>
              </a:solidFill>
            </a:endParaRPr>
          </a:p>
        </p:txBody>
      </p:sp>
      <p:sp>
        <p:nvSpPr>
          <p:cNvPr id="2" name="Textfeld 1"/>
          <p:cNvSpPr txBox="1"/>
          <p:nvPr/>
        </p:nvSpPr>
        <p:spPr>
          <a:xfrm>
            <a:off x="467544" y="1340768"/>
            <a:ext cx="8208912" cy="1754326"/>
          </a:xfrm>
          <a:prstGeom prst="rect">
            <a:avLst/>
          </a:prstGeom>
          <a:noFill/>
        </p:spPr>
        <p:txBody>
          <a:bodyPr wrap="square" rtlCol="0">
            <a:spAutoFit/>
          </a:bodyPr>
          <a:lstStyle/>
          <a:p>
            <a:pPr marL="0" indent="0">
              <a:spcAft>
                <a:spcPts val="1200"/>
              </a:spcAft>
              <a:buNone/>
            </a:pPr>
            <a:r>
              <a:rPr lang="de-DE" altLang="de-DE" sz="2800" dirty="0"/>
              <a:t>Wasser: Die Die Aggregatzustände</a:t>
            </a:r>
          </a:p>
          <a:p>
            <a:pPr>
              <a:spcAft>
                <a:spcPts val="1200"/>
              </a:spcAft>
            </a:pPr>
            <a:r>
              <a:rPr lang="de-DE" sz="2800" dirty="0"/>
              <a:t>Temperatur von Schnee beim Erwärmen</a:t>
            </a:r>
          </a:p>
          <a:p>
            <a:pPr marL="0" indent="0">
              <a:spcAft>
                <a:spcPts val="1200"/>
              </a:spcAft>
              <a:buNone/>
            </a:pPr>
            <a:endParaRPr lang="de-DE" altLang="de-DE" sz="2800" dirty="0"/>
          </a:p>
        </p:txBody>
      </p:sp>
      <p:pic>
        <p:nvPicPr>
          <p:cNvPr id="6" name="Grafik 5"/>
          <p:cNvPicPr/>
          <p:nvPr/>
        </p:nvPicPr>
        <p:blipFill>
          <a:blip r:embed="rId2" cstate="print">
            <a:extLst>
              <a:ext uri="{28A0092B-C50C-407E-A947-70E740481C1C}">
                <a14:useLocalDpi xmlns:a14="http://schemas.microsoft.com/office/drawing/2010/main" val="0"/>
              </a:ext>
            </a:extLst>
          </a:blip>
          <a:stretch>
            <a:fillRect/>
          </a:stretch>
        </p:blipFill>
        <p:spPr>
          <a:xfrm>
            <a:off x="611560" y="2636912"/>
            <a:ext cx="3672408" cy="2592288"/>
          </a:xfrm>
          <a:prstGeom prst="rect">
            <a:avLst/>
          </a:prstGeom>
        </p:spPr>
      </p:pic>
      <p:pic>
        <p:nvPicPr>
          <p:cNvPr id="5" name="Grafik 4"/>
          <p:cNvPicPr/>
          <p:nvPr/>
        </p:nvPicPr>
        <p:blipFill>
          <a:blip r:embed="rId3" cstate="print">
            <a:extLst>
              <a:ext uri="{28A0092B-C50C-407E-A947-70E740481C1C}">
                <a14:useLocalDpi xmlns:a14="http://schemas.microsoft.com/office/drawing/2010/main" val="0"/>
              </a:ext>
            </a:extLst>
          </a:blip>
          <a:stretch>
            <a:fillRect/>
          </a:stretch>
        </p:blipFill>
        <p:spPr>
          <a:xfrm>
            <a:off x="4427984" y="2636912"/>
            <a:ext cx="3672408" cy="2592288"/>
          </a:xfrm>
          <a:prstGeom prst="rect">
            <a:avLst/>
          </a:prstGeom>
        </p:spPr>
      </p:pic>
      <p:sp>
        <p:nvSpPr>
          <p:cNvPr id="3" name="Textfeld 2"/>
          <p:cNvSpPr txBox="1"/>
          <p:nvPr/>
        </p:nvSpPr>
        <p:spPr>
          <a:xfrm>
            <a:off x="611560" y="5373216"/>
            <a:ext cx="7632848" cy="830997"/>
          </a:xfrm>
          <a:prstGeom prst="rect">
            <a:avLst/>
          </a:prstGeom>
          <a:noFill/>
        </p:spPr>
        <p:txBody>
          <a:bodyPr wrap="square" rtlCol="0">
            <a:spAutoFit/>
          </a:bodyPr>
          <a:lstStyle/>
          <a:p>
            <a:r>
              <a:rPr lang="de-DE" sz="2400" dirty="0"/>
              <a:t>Mit der gleichen Wertetabelle ein Liniendiagramm (Kurvendiagramm) anlegen: </a:t>
            </a:r>
            <a:r>
              <a:rPr lang="de-DE" sz="2400" b="1" dirty="0">
                <a:solidFill>
                  <a:srgbClr val="FF0000"/>
                </a:solidFill>
              </a:rPr>
              <a:t>NEU</a:t>
            </a:r>
            <a:r>
              <a:rPr lang="de-DE" sz="2400" dirty="0"/>
              <a:t> für die Kinder.</a:t>
            </a:r>
          </a:p>
        </p:txBody>
      </p:sp>
    </p:spTree>
    <p:extLst>
      <p:ext uri="{BB962C8B-B14F-4D97-AF65-F5344CB8AC3E}">
        <p14:creationId xmlns:p14="http://schemas.microsoft.com/office/powerpoint/2010/main" val="2524323445"/>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algn="l" eaLnBrk="1" hangingPunct="1"/>
            <a:r>
              <a:rPr lang="de-DE" dirty="0">
                <a:solidFill>
                  <a:srgbClr val="0000FF"/>
                </a:solidFill>
              </a:rPr>
              <a:t>Beispiel 6: Diagramme</a:t>
            </a:r>
            <a:endParaRPr lang="de-DE" altLang="de-DE" dirty="0">
              <a:solidFill>
                <a:srgbClr val="6600CC"/>
              </a:solidFill>
            </a:endParaRPr>
          </a:p>
        </p:txBody>
      </p:sp>
      <p:sp>
        <p:nvSpPr>
          <p:cNvPr id="2" name="Textfeld 1"/>
          <p:cNvSpPr txBox="1"/>
          <p:nvPr/>
        </p:nvSpPr>
        <p:spPr>
          <a:xfrm>
            <a:off x="467544" y="1340768"/>
            <a:ext cx="8208912" cy="1754326"/>
          </a:xfrm>
          <a:prstGeom prst="rect">
            <a:avLst/>
          </a:prstGeom>
          <a:noFill/>
        </p:spPr>
        <p:txBody>
          <a:bodyPr wrap="square" rtlCol="0">
            <a:spAutoFit/>
          </a:bodyPr>
          <a:lstStyle/>
          <a:p>
            <a:pPr marL="0" indent="0">
              <a:spcAft>
                <a:spcPts val="1200"/>
              </a:spcAft>
              <a:buNone/>
            </a:pPr>
            <a:r>
              <a:rPr lang="de-DE" altLang="de-DE" sz="2800" dirty="0"/>
              <a:t>Wasser: Die Die Aggregatzustände</a:t>
            </a:r>
          </a:p>
          <a:p>
            <a:pPr>
              <a:spcAft>
                <a:spcPts val="1200"/>
              </a:spcAft>
            </a:pPr>
            <a:r>
              <a:rPr lang="de-DE" sz="2800" dirty="0"/>
              <a:t>Temperatur von Schnee beim Erwärmen</a:t>
            </a:r>
          </a:p>
          <a:p>
            <a:pPr marL="0" indent="0">
              <a:spcAft>
                <a:spcPts val="1200"/>
              </a:spcAft>
              <a:buNone/>
            </a:pPr>
            <a:endParaRPr lang="de-DE" altLang="de-DE" sz="2800" dirty="0"/>
          </a:p>
        </p:txBody>
      </p:sp>
      <p:pic>
        <p:nvPicPr>
          <p:cNvPr id="6" name="Grafik 5"/>
          <p:cNvPicPr/>
          <p:nvPr/>
        </p:nvPicPr>
        <p:blipFill>
          <a:blip r:embed="rId2" cstate="print">
            <a:extLst>
              <a:ext uri="{28A0092B-C50C-407E-A947-70E740481C1C}">
                <a14:useLocalDpi xmlns:a14="http://schemas.microsoft.com/office/drawing/2010/main" val="0"/>
              </a:ext>
            </a:extLst>
          </a:blip>
          <a:stretch>
            <a:fillRect/>
          </a:stretch>
        </p:blipFill>
        <p:spPr>
          <a:xfrm>
            <a:off x="611560" y="2636912"/>
            <a:ext cx="3672408" cy="2592288"/>
          </a:xfrm>
          <a:prstGeom prst="rect">
            <a:avLst/>
          </a:prstGeom>
        </p:spPr>
      </p:pic>
      <p:pic>
        <p:nvPicPr>
          <p:cNvPr id="5" name="Grafik 4"/>
          <p:cNvPicPr/>
          <p:nvPr/>
        </p:nvPicPr>
        <p:blipFill>
          <a:blip r:embed="rId3" cstate="print">
            <a:extLst>
              <a:ext uri="{28A0092B-C50C-407E-A947-70E740481C1C}">
                <a14:useLocalDpi xmlns:a14="http://schemas.microsoft.com/office/drawing/2010/main" val="0"/>
              </a:ext>
            </a:extLst>
          </a:blip>
          <a:stretch>
            <a:fillRect/>
          </a:stretch>
        </p:blipFill>
        <p:spPr>
          <a:xfrm>
            <a:off x="4427984" y="2636912"/>
            <a:ext cx="3672408" cy="2592288"/>
          </a:xfrm>
          <a:prstGeom prst="rect">
            <a:avLst/>
          </a:prstGeom>
        </p:spPr>
      </p:pic>
      <p:sp>
        <p:nvSpPr>
          <p:cNvPr id="3" name="Textfeld 2"/>
          <p:cNvSpPr txBox="1"/>
          <p:nvPr/>
        </p:nvSpPr>
        <p:spPr>
          <a:xfrm>
            <a:off x="611560" y="5373216"/>
            <a:ext cx="7632848" cy="830997"/>
          </a:xfrm>
          <a:prstGeom prst="rect">
            <a:avLst/>
          </a:prstGeom>
          <a:noFill/>
        </p:spPr>
        <p:txBody>
          <a:bodyPr wrap="square" rtlCol="0">
            <a:spAutoFit/>
          </a:bodyPr>
          <a:lstStyle/>
          <a:p>
            <a:r>
              <a:rPr lang="de-DE" sz="2400" dirty="0"/>
              <a:t>ACHTUNG: Liniendiagramm nur zulässig, wenn sich die Werte </a:t>
            </a:r>
            <a:r>
              <a:rPr lang="de-DE" sz="2400" b="1" u="sng" dirty="0"/>
              <a:t>kontinuierlich</a:t>
            </a:r>
            <a:r>
              <a:rPr lang="de-DE" sz="2400" dirty="0"/>
              <a:t> verändern.</a:t>
            </a:r>
          </a:p>
        </p:txBody>
      </p:sp>
    </p:spTree>
    <p:extLst>
      <p:ext uri="{BB962C8B-B14F-4D97-AF65-F5344CB8AC3E}">
        <p14:creationId xmlns:p14="http://schemas.microsoft.com/office/powerpoint/2010/main" val="969455310"/>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algn="l" eaLnBrk="1" hangingPunct="1"/>
            <a:r>
              <a:rPr lang="de-DE" dirty="0">
                <a:solidFill>
                  <a:srgbClr val="0000FF"/>
                </a:solidFill>
              </a:rPr>
              <a:t>Beispiel 6: Diagramme</a:t>
            </a:r>
            <a:endParaRPr lang="de-DE" altLang="de-DE" dirty="0">
              <a:solidFill>
                <a:srgbClr val="6600CC"/>
              </a:solidFill>
            </a:endParaRPr>
          </a:p>
        </p:txBody>
      </p:sp>
      <p:sp>
        <p:nvSpPr>
          <p:cNvPr id="2" name="Textfeld 1"/>
          <p:cNvSpPr txBox="1"/>
          <p:nvPr/>
        </p:nvSpPr>
        <p:spPr>
          <a:xfrm>
            <a:off x="467544" y="1340768"/>
            <a:ext cx="8208912" cy="1754326"/>
          </a:xfrm>
          <a:prstGeom prst="rect">
            <a:avLst/>
          </a:prstGeom>
          <a:noFill/>
        </p:spPr>
        <p:txBody>
          <a:bodyPr wrap="square" rtlCol="0">
            <a:spAutoFit/>
          </a:bodyPr>
          <a:lstStyle/>
          <a:p>
            <a:pPr marL="0" indent="0">
              <a:spcAft>
                <a:spcPts val="1200"/>
              </a:spcAft>
              <a:buNone/>
            </a:pPr>
            <a:r>
              <a:rPr lang="de-DE" altLang="de-DE" sz="2800" dirty="0"/>
              <a:t>Wasser: Die Die Aggregatzustände</a:t>
            </a:r>
          </a:p>
          <a:p>
            <a:pPr>
              <a:spcAft>
                <a:spcPts val="1200"/>
              </a:spcAft>
            </a:pPr>
            <a:r>
              <a:rPr lang="de-DE" sz="2800" dirty="0"/>
              <a:t>Temperatur von Schnee beim Erwärmen</a:t>
            </a:r>
          </a:p>
          <a:p>
            <a:pPr marL="0" indent="0">
              <a:spcAft>
                <a:spcPts val="1200"/>
              </a:spcAft>
              <a:buNone/>
            </a:pPr>
            <a:endParaRPr lang="de-DE" altLang="de-DE" sz="2800" dirty="0"/>
          </a:p>
        </p:txBody>
      </p:sp>
      <p:pic>
        <p:nvPicPr>
          <p:cNvPr id="6" name="Grafik 5"/>
          <p:cNvPicPr/>
          <p:nvPr/>
        </p:nvPicPr>
        <p:blipFill>
          <a:blip r:embed="rId2" cstate="print">
            <a:extLst>
              <a:ext uri="{28A0092B-C50C-407E-A947-70E740481C1C}">
                <a14:useLocalDpi xmlns:a14="http://schemas.microsoft.com/office/drawing/2010/main" val="0"/>
              </a:ext>
            </a:extLst>
          </a:blip>
          <a:stretch>
            <a:fillRect/>
          </a:stretch>
        </p:blipFill>
        <p:spPr>
          <a:xfrm>
            <a:off x="611560" y="2636912"/>
            <a:ext cx="3672408" cy="2592288"/>
          </a:xfrm>
          <a:prstGeom prst="rect">
            <a:avLst/>
          </a:prstGeom>
        </p:spPr>
      </p:pic>
      <p:sp>
        <p:nvSpPr>
          <p:cNvPr id="3" name="Textfeld 2"/>
          <p:cNvSpPr txBox="1"/>
          <p:nvPr/>
        </p:nvSpPr>
        <p:spPr>
          <a:xfrm>
            <a:off x="4594035" y="2828835"/>
            <a:ext cx="3816424" cy="1569660"/>
          </a:xfrm>
          <a:prstGeom prst="rect">
            <a:avLst/>
          </a:prstGeom>
          <a:solidFill>
            <a:srgbClr val="FFFFCC"/>
          </a:solidFill>
          <a:ln>
            <a:solidFill>
              <a:schemeClr val="tx1"/>
            </a:solidFill>
          </a:ln>
        </p:spPr>
        <p:txBody>
          <a:bodyPr wrap="square" rtlCol="0">
            <a:spAutoFit/>
          </a:bodyPr>
          <a:lstStyle/>
          <a:p>
            <a:r>
              <a:rPr lang="de-DE" sz="2400" dirty="0"/>
              <a:t>Kritik an der Versuchs-durchführung: Fehlerquellen benennen </a:t>
            </a:r>
            <a:r>
              <a:rPr lang="de-DE" sz="2400"/>
              <a:t>und abschätzen</a:t>
            </a:r>
            <a:endParaRPr lang="de-DE" sz="2400" dirty="0"/>
          </a:p>
        </p:txBody>
      </p:sp>
    </p:spTree>
    <p:extLst>
      <p:ext uri="{BB962C8B-B14F-4D97-AF65-F5344CB8AC3E}">
        <p14:creationId xmlns:p14="http://schemas.microsoft.com/office/powerpoint/2010/main" val="1936734486"/>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de-DE" altLang="de-DE" b="1">
                <a:solidFill>
                  <a:srgbClr val="663300"/>
                </a:solidFill>
              </a:rPr>
              <a:t>Das Portfolio</a:t>
            </a:r>
          </a:p>
        </p:txBody>
      </p:sp>
      <p:sp>
        <p:nvSpPr>
          <p:cNvPr id="32771" name="Rectangle 3"/>
          <p:cNvSpPr>
            <a:spLocks noGrp="1" noChangeArrowheads="1"/>
          </p:cNvSpPr>
          <p:nvPr>
            <p:ph type="body" idx="1"/>
          </p:nvPr>
        </p:nvSpPr>
        <p:spPr/>
        <p:txBody>
          <a:bodyPr/>
          <a:lstStyle/>
          <a:p>
            <a:pPr eaLnBrk="1" hangingPunct="1"/>
            <a:endParaRPr lang="de-DE" altLang="de-DE" dirty="0"/>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de-DE" altLang="de-DE" b="1">
                <a:solidFill>
                  <a:srgbClr val="663300"/>
                </a:solidFill>
              </a:rPr>
              <a:t>Das Portfolio</a:t>
            </a:r>
          </a:p>
        </p:txBody>
      </p:sp>
      <p:sp>
        <p:nvSpPr>
          <p:cNvPr id="33795" name="Rectangle 3"/>
          <p:cNvSpPr>
            <a:spLocks noGrp="1" noChangeArrowheads="1"/>
          </p:cNvSpPr>
          <p:nvPr>
            <p:ph type="body" idx="1"/>
          </p:nvPr>
        </p:nvSpPr>
        <p:spPr/>
        <p:txBody>
          <a:bodyPr/>
          <a:lstStyle/>
          <a:p>
            <a:pPr eaLnBrk="1" hangingPunct="1"/>
            <a:r>
              <a:rPr lang="de-DE" altLang="de-DE"/>
              <a:t>schmaler Ringordner (kein Schnellhefter)</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899592" y="620688"/>
            <a:ext cx="7416824" cy="6155531"/>
          </a:xfrm>
          <a:prstGeom prst="rect">
            <a:avLst/>
          </a:prstGeom>
          <a:noFill/>
        </p:spPr>
        <p:txBody>
          <a:bodyPr wrap="square" rtlCol="0">
            <a:spAutoFit/>
          </a:bodyPr>
          <a:lstStyle/>
          <a:p>
            <a:pPr algn="ctr"/>
            <a:r>
              <a:rPr lang="de-DE" sz="2400" b="1" dirty="0">
                <a:solidFill>
                  <a:srgbClr val="0000FF"/>
                </a:solidFill>
                <a:latin typeface="Comic Sans MS" panose="030F0702030302020204" pitchFamily="66" charset="0"/>
              </a:rPr>
              <a:t>Aus den </a:t>
            </a:r>
            <a:r>
              <a:rPr lang="de-DE" sz="2400" b="1" dirty="0">
                <a:solidFill>
                  <a:srgbClr val="0000FF"/>
                </a:solidFill>
                <a:highlight>
                  <a:srgbClr val="FFFF00"/>
                </a:highlight>
                <a:latin typeface="Comic Sans MS" panose="030F0702030302020204" pitchFamily="66" charset="0"/>
              </a:rPr>
              <a:t>Kompetenz-Erwartungen</a:t>
            </a:r>
            <a:r>
              <a:rPr lang="de-DE" sz="2400" b="1" dirty="0">
                <a:solidFill>
                  <a:srgbClr val="0000FF"/>
                </a:solidFill>
                <a:latin typeface="Comic Sans MS" panose="030F0702030302020204" pitchFamily="66" charset="0"/>
              </a:rPr>
              <a:t> in NA </a:t>
            </a:r>
          </a:p>
          <a:p>
            <a:pPr algn="ctr"/>
            <a:r>
              <a:rPr lang="de-DE" sz="2400" b="1" dirty="0">
                <a:solidFill>
                  <a:srgbClr val="0000FF"/>
                </a:solidFill>
                <a:latin typeface="Comic Sans MS" panose="030F0702030302020204" pitchFamily="66" charset="0"/>
              </a:rPr>
              <a:t>aus dem </a:t>
            </a:r>
            <a:r>
              <a:rPr lang="de-DE" sz="2400" b="1" dirty="0" err="1">
                <a:solidFill>
                  <a:srgbClr val="0000FF"/>
                </a:solidFill>
                <a:latin typeface="Comic Sans MS" panose="030F0702030302020204" pitchFamily="66" charset="0"/>
              </a:rPr>
              <a:t>LehrplanPLUS</a:t>
            </a:r>
            <a:r>
              <a:rPr lang="de-DE" sz="2400" b="1" dirty="0">
                <a:solidFill>
                  <a:srgbClr val="0000FF"/>
                </a:solidFill>
                <a:latin typeface="Comic Sans MS" panose="030F0702030302020204" pitchFamily="66" charset="0"/>
              </a:rPr>
              <a:t>:</a:t>
            </a:r>
          </a:p>
          <a:p>
            <a:endParaRPr lang="de-DE" sz="2400" dirty="0"/>
          </a:p>
          <a:p>
            <a:pPr>
              <a:spcAft>
                <a:spcPts val="1200"/>
              </a:spcAft>
            </a:pPr>
            <a:r>
              <a:rPr lang="de-DE" sz="2400" dirty="0">
                <a:latin typeface="Comic Sans MS" panose="030F0702030302020204" pitchFamily="66" charset="0"/>
              </a:rPr>
              <a:t>„Die Schülerinnen und Schüler ...</a:t>
            </a:r>
          </a:p>
          <a:p>
            <a:pPr marL="342900" indent="-342900">
              <a:buFont typeface="Arial" panose="020B0604020202020204" pitchFamily="34" charset="0"/>
              <a:buChar char="•"/>
            </a:pPr>
            <a:r>
              <a:rPr lang="de-DE" sz="2400" dirty="0">
                <a:latin typeface="Comic Sans MS" panose="030F0702030302020204" pitchFamily="66" charset="0"/>
              </a:rPr>
              <a:t>wenden nach Anleitung einfache Methoden aus den Naturwissenschaften und der Technik zu vorgegebenen Themen und Fragestellungen an und nutzen dabei einfache Werkzeuge, Geräte und Hilfsmittel. </a:t>
            </a:r>
          </a:p>
          <a:p>
            <a:pPr marL="342900" indent="-342900">
              <a:buFont typeface="Arial" panose="020B0604020202020204" pitchFamily="34" charset="0"/>
              <a:buChar char="•"/>
            </a:pPr>
            <a:r>
              <a:rPr lang="de-DE" sz="2400" dirty="0">
                <a:latin typeface="Comic Sans MS" panose="030F0702030302020204" pitchFamily="66" charset="0"/>
              </a:rPr>
              <a:t>unterscheiden die Phasen des naturwissen-</a:t>
            </a:r>
            <a:r>
              <a:rPr lang="de-DE" sz="2400" dirty="0" err="1">
                <a:latin typeface="Comic Sans MS" panose="030F0702030302020204" pitchFamily="66" charset="0"/>
              </a:rPr>
              <a:t>schaftlichen</a:t>
            </a:r>
            <a:r>
              <a:rPr lang="de-DE" sz="2400" dirty="0">
                <a:latin typeface="Comic Sans MS" panose="030F0702030302020204" pitchFamily="66" charset="0"/>
              </a:rPr>
              <a:t> Erkenntnisweges. </a:t>
            </a:r>
          </a:p>
          <a:p>
            <a:pPr marL="342900" indent="-342900">
              <a:buFont typeface="Arial" panose="020B0604020202020204" pitchFamily="34" charset="0"/>
              <a:buChar char="•"/>
            </a:pPr>
            <a:r>
              <a:rPr lang="de-DE" sz="2400" dirty="0">
                <a:latin typeface="Comic Sans MS" panose="030F0702030302020204" pitchFamily="66" charset="0"/>
              </a:rPr>
              <a:t>leiten aus Alltagsbeobachtungen naturwissen-</a:t>
            </a:r>
            <a:r>
              <a:rPr lang="de-DE" sz="2400" dirty="0" err="1">
                <a:latin typeface="Comic Sans MS" panose="030F0702030302020204" pitchFamily="66" charset="0"/>
              </a:rPr>
              <a:t>schaftliche</a:t>
            </a:r>
            <a:r>
              <a:rPr lang="de-DE" sz="2400" dirty="0">
                <a:latin typeface="Comic Sans MS" panose="030F0702030302020204" pitchFamily="66" charset="0"/>
              </a:rPr>
              <a:t> oder technische </a:t>
            </a:r>
            <a:r>
              <a:rPr lang="de-DE" sz="2400" b="1" u="sng" dirty="0">
                <a:latin typeface="Comic Sans MS" panose="030F0702030302020204" pitchFamily="66" charset="0"/>
              </a:rPr>
              <a:t>Fragestellungen</a:t>
            </a:r>
            <a:r>
              <a:rPr lang="de-DE" sz="2400" dirty="0">
                <a:latin typeface="Comic Sans MS" panose="030F0702030302020204" pitchFamily="66" charset="0"/>
              </a:rPr>
              <a:t> ab und planen davon ausgehend einfache </a:t>
            </a:r>
            <a:r>
              <a:rPr lang="de-DE" sz="2400" b="1" u="sng" dirty="0">
                <a:latin typeface="Comic Sans MS" panose="030F0702030302020204" pitchFamily="66" charset="0"/>
              </a:rPr>
              <a:t>Lösungs-wege</a:t>
            </a:r>
            <a:r>
              <a:rPr lang="de-DE" sz="2400" dirty="0">
                <a:latin typeface="Comic Sans MS" panose="030F0702030302020204" pitchFamily="66" charset="0"/>
              </a:rPr>
              <a:t>.“</a:t>
            </a:r>
            <a:r>
              <a:rPr lang="de-DE" sz="2400" dirty="0"/>
              <a:t> </a:t>
            </a:r>
          </a:p>
          <a:p>
            <a:endParaRPr lang="de-DE" sz="2400" dirty="0"/>
          </a:p>
        </p:txBody>
      </p:sp>
    </p:spTree>
    <p:extLst>
      <p:ext uri="{BB962C8B-B14F-4D97-AF65-F5344CB8AC3E}">
        <p14:creationId xmlns:p14="http://schemas.microsoft.com/office/powerpoint/2010/main" val="1060754734"/>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de-DE" altLang="de-DE" b="1">
                <a:solidFill>
                  <a:srgbClr val="663300"/>
                </a:solidFill>
              </a:rPr>
              <a:t>Das Portfolio</a:t>
            </a:r>
          </a:p>
        </p:txBody>
      </p:sp>
      <p:sp>
        <p:nvSpPr>
          <p:cNvPr id="34819" name="Rectangle 3"/>
          <p:cNvSpPr>
            <a:spLocks noGrp="1" noChangeArrowheads="1"/>
          </p:cNvSpPr>
          <p:nvPr>
            <p:ph type="body" idx="1"/>
          </p:nvPr>
        </p:nvSpPr>
        <p:spPr/>
        <p:txBody>
          <a:bodyPr/>
          <a:lstStyle/>
          <a:p>
            <a:pPr eaLnBrk="1" hangingPunct="1"/>
            <a:r>
              <a:rPr lang="de-DE" altLang="de-DE"/>
              <a:t>Titelblatt selbst zeichnen</a:t>
            </a: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de-DE" altLang="de-DE" b="1">
                <a:solidFill>
                  <a:srgbClr val="663300"/>
                </a:solidFill>
              </a:rPr>
              <a:t>Das Portfolio</a:t>
            </a:r>
          </a:p>
        </p:txBody>
      </p:sp>
      <p:sp>
        <p:nvSpPr>
          <p:cNvPr id="35843" name="Rectangle 3"/>
          <p:cNvSpPr>
            <a:spLocks noGrp="1" noChangeArrowheads="1"/>
          </p:cNvSpPr>
          <p:nvPr>
            <p:ph type="body" idx="1"/>
          </p:nvPr>
        </p:nvSpPr>
        <p:spPr/>
        <p:txBody>
          <a:bodyPr/>
          <a:lstStyle/>
          <a:p>
            <a:pPr eaLnBrk="1" hangingPunct="1"/>
            <a:r>
              <a:rPr lang="de-DE" altLang="de-DE"/>
              <a:t>Titelblatt selbst zeichnen</a:t>
            </a:r>
          </a:p>
          <a:p>
            <a:pPr eaLnBrk="1" hangingPunct="1"/>
            <a:r>
              <a:rPr lang="de-DE" altLang="de-DE"/>
              <a:t>Alle Blätter: Name, Klasse, Datum sowie Kapitel und Thema</a:t>
            </a:r>
          </a:p>
          <a:p>
            <a:pPr eaLnBrk="1" hangingPunct="1"/>
            <a:endParaRPr lang="de-DE" altLang="de-DE"/>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de-DE" altLang="de-DE" b="1">
                <a:solidFill>
                  <a:srgbClr val="663300"/>
                </a:solidFill>
              </a:rPr>
              <a:t>Das Portfolio</a:t>
            </a:r>
          </a:p>
        </p:txBody>
      </p:sp>
      <p:sp>
        <p:nvSpPr>
          <p:cNvPr id="36867" name="Rectangle 3"/>
          <p:cNvSpPr>
            <a:spLocks noGrp="1" noChangeArrowheads="1"/>
          </p:cNvSpPr>
          <p:nvPr>
            <p:ph type="body" idx="1"/>
          </p:nvPr>
        </p:nvSpPr>
        <p:spPr/>
        <p:txBody>
          <a:bodyPr/>
          <a:lstStyle/>
          <a:p>
            <a:pPr eaLnBrk="1" hangingPunct="1"/>
            <a:r>
              <a:rPr lang="de-DE" altLang="de-DE"/>
              <a:t>Titelblatt selbst zeichnen</a:t>
            </a:r>
          </a:p>
          <a:p>
            <a:pPr eaLnBrk="1" hangingPunct="1"/>
            <a:r>
              <a:rPr lang="de-DE" altLang="de-DE"/>
              <a:t>Alle Blätter: Name, Klasse, Datum sowie Kapitel und Thema</a:t>
            </a:r>
          </a:p>
          <a:p>
            <a:pPr eaLnBrk="1" hangingPunct="1"/>
            <a:r>
              <a:rPr lang="de-DE" altLang="de-DE"/>
              <a:t>Sauber arbeiten</a:t>
            </a:r>
          </a:p>
          <a:p>
            <a:pPr eaLnBrk="1" hangingPunct="1"/>
            <a:endParaRPr lang="de-DE" altLang="de-DE"/>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de-DE" altLang="de-DE" b="1">
                <a:solidFill>
                  <a:srgbClr val="663300"/>
                </a:solidFill>
              </a:rPr>
              <a:t>Das Portfolio</a:t>
            </a:r>
          </a:p>
        </p:txBody>
      </p:sp>
      <p:sp>
        <p:nvSpPr>
          <p:cNvPr id="37891" name="Rectangle 3"/>
          <p:cNvSpPr>
            <a:spLocks noGrp="1" noChangeArrowheads="1"/>
          </p:cNvSpPr>
          <p:nvPr>
            <p:ph type="body" idx="1"/>
          </p:nvPr>
        </p:nvSpPr>
        <p:spPr/>
        <p:txBody>
          <a:bodyPr/>
          <a:lstStyle/>
          <a:p>
            <a:pPr eaLnBrk="1" hangingPunct="1"/>
            <a:r>
              <a:rPr lang="de-DE" altLang="de-DE" dirty="0"/>
              <a:t>Titelblatt selbst zeichnen</a:t>
            </a:r>
          </a:p>
          <a:p>
            <a:pPr eaLnBrk="1" hangingPunct="1"/>
            <a:r>
              <a:rPr lang="de-DE" altLang="de-DE" dirty="0"/>
              <a:t>Alle Blätter: Name, Klasse, Datum sowie Kapitel und Thema</a:t>
            </a:r>
          </a:p>
          <a:p>
            <a:pPr eaLnBrk="1" hangingPunct="1"/>
            <a:r>
              <a:rPr lang="de-DE" altLang="de-DE" dirty="0"/>
              <a:t>Sauber arbeiten</a:t>
            </a:r>
          </a:p>
          <a:p>
            <a:pPr eaLnBrk="1" hangingPunct="1"/>
            <a:r>
              <a:rPr lang="de-DE" altLang="de-DE" dirty="0"/>
              <a:t>ggf. Fehler ausbessern</a:t>
            </a:r>
          </a:p>
          <a:p>
            <a:pPr eaLnBrk="1" hangingPunct="1"/>
            <a:endParaRPr lang="de-DE" altLang="de-DE" dirty="0"/>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de-DE" altLang="de-DE" b="1">
                <a:solidFill>
                  <a:srgbClr val="663300"/>
                </a:solidFill>
              </a:rPr>
              <a:t>Das Portfolio</a:t>
            </a:r>
          </a:p>
        </p:txBody>
      </p:sp>
      <p:sp>
        <p:nvSpPr>
          <p:cNvPr id="38915" name="Rectangle 3"/>
          <p:cNvSpPr>
            <a:spLocks noGrp="1" noChangeArrowheads="1"/>
          </p:cNvSpPr>
          <p:nvPr>
            <p:ph type="body" idx="1"/>
          </p:nvPr>
        </p:nvSpPr>
        <p:spPr/>
        <p:txBody>
          <a:bodyPr/>
          <a:lstStyle/>
          <a:p>
            <a:pPr eaLnBrk="1" hangingPunct="1"/>
            <a:r>
              <a:rPr lang="de-DE" altLang="de-DE" dirty="0"/>
              <a:t>Titelblatt selbst zeichnen</a:t>
            </a:r>
          </a:p>
          <a:p>
            <a:pPr eaLnBrk="1" hangingPunct="1"/>
            <a:r>
              <a:rPr lang="de-DE" altLang="de-DE" dirty="0"/>
              <a:t>Alle Blätter: Name, Klasse, Datum sowie Kapitel und Thema</a:t>
            </a:r>
          </a:p>
          <a:p>
            <a:pPr eaLnBrk="1" hangingPunct="1"/>
            <a:r>
              <a:rPr lang="de-DE" altLang="de-DE" dirty="0"/>
              <a:t>Sauber arbeiten</a:t>
            </a:r>
          </a:p>
          <a:p>
            <a:pPr eaLnBrk="1" hangingPunct="1"/>
            <a:r>
              <a:rPr lang="de-DE" altLang="de-DE" dirty="0"/>
              <a:t>ggf. Fehler ausbessern</a:t>
            </a:r>
          </a:p>
          <a:p>
            <a:pPr eaLnBrk="1" hangingPunct="1"/>
            <a:r>
              <a:rPr lang="de-DE" altLang="de-DE" dirty="0"/>
              <a:t>AB teils vorgegeben, teils selbst erstellte Protokolle</a:t>
            </a:r>
          </a:p>
          <a:p>
            <a:pPr eaLnBrk="1" hangingPunct="1"/>
            <a:endParaRPr lang="de-DE" altLang="de-DE" dirty="0"/>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de-DE" altLang="de-DE" b="1" dirty="0">
                <a:solidFill>
                  <a:srgbClr val="663300"/>
                </a:solidFill>
              </a:rPr>
              <a:t>Das Portfolio</a:t>
            </a:r>
          </a:p>
        </p:txBody>
      </p:sp>
      <p:sp>
        <p:nvSpPr>
          <p:cNvPr id="39939" name="Rectangle 3"/>
          <p:cNvSpPr>
            <a:spLocks noGrp="1" noChangeArrowheads="1"/>
          </p:cNvSpPr>
          <p:nvPr>
            <p:ph type="body" idx="1"/>
          </p:nvPr>
        </p:nvSpPr>
        <p:spPr>
          <a:xfrm>
            <a:off x="395536" y="1595933"/>
            <a:ext cx="8229600" cy="1473027"/>
          </a:xfrm>
        </p:spPr>
        <p:txBody>
          <a:bodyPr/>
          <a:lstStyle/>
          <a:p>
            <a:pPr eaLnBrk="1" hangingPunct="1">
              <a:buNone/>
            </a:pPr>
            <a:r>
              <a:rPr lang="de-DE" altLang="de-DE" sz="3600" dirty="0">
                <a:solidFill>
                  <a:schemeClr val="bg1"/>
                </a:solidFill>
              </a:rPr>
              <a:t>4</a:t>
            </a:r>
            <a:r>
              <a:rPr lang="de-DE" altLang="de-DE" sz="2800" dirty="0"/>
              <a:t>Kapitel</a:t>
            </a:r>
            <a:r>
              <a:rPr lang="de-DE" altLang="de-DE" sz="2800" dirty="0">
                <a:solidFill>
                  <a:schemeClr val="bg1"/>
                </a:solidFill>
              </a:rPr>
              <a:t>: </a:t>
            </a:r>
            <a:r>
              <a:rPr lang="de-DE" sz="2800" dirty="0">
                <a:solidFill>
                  <a:schemeClr val="bg1"/>
                </a:solidFill>
              </a:rPr>
              <a:t>1</a:t>
            </a:r>
            <a:r>
              <a:rPr lang="de-DE" altLang="de-DE" sz="2800" dirty="0">
                <a:solidFill>
                  <a:schemeClr val="bg1"/>
                </a:solidFill>
              </a:rPr>
              <a:t>            Licht</a:t>
            </a:r>
            <a:endParaRPr lang="de-DE" altLang="de-DE" sz="3600" dirty="0">
              <a:solidFill>
                <a:schemeClr val="bg1"/>
              </a:solidFill>
            </a:endParaRPr>
          </a:p>
          <a:p>
            <a:pPr eaLnBrk="1" hangingPunct="1">
              <a:buFontTx/>
              <a:buNone/>
            </a:pPr>
            <a:endParaRPr lang="de-DE" altLang="de-DE" sz="1400" dirty="0">
              <a:solidFill>
                <a:srgbClr val="FF0000"/>
              </a:solidFill>
            </a:endParaRPr>
          </a:p>
          <a:p>
            <a:pPr eaLnBrk="1" hangingPunct="1">
              <a:buNone/>
            </a:pPr>
            <a:r>
              <a:rPr lang="de-DE" altLang="de-DE" sz="2800" dirty="0"/>
              <a:t>   Thema: </a:t>
            </a:r>
            <a:r>
              <a:rPr lang="de-DE" sz="2800" dirty="0">
                <a:solidFill>
                  <a:schemeClr val="bg1"/>
                </a:solidFill>
              </a:rPr>
              <a:t>1.1</a:t>
            </a:r>
            <a:r>
              <a:rPr lang="de-DE" altLang="de-DE" sz="2800" dirty="0">
                <a:solidFill>
                  <a:schemeClr val="bg1"/>
                </a:solidFill>
              </a:rPr>
              <a:t>        Die Lupe</a:t>
            </a:r>
            <a:r>
              <a:rPr lang="de-DE" altLang="de-DE" sz="3600" dirty="0">
                <a:solidFill>
                  <a:schemeClr val="bg1"/>
                </a:solidFill>
              </a:rPr>
              <a:t> </a:t>
            </a:r>
          </a:p>
          <a:p>
            <a:pPr eaLnBrk="1" hangingPunct="1">
              <a:buFontTx/>
              <a:buNone/>
            </a:pPr>
            <a:endParaRPr lang="de-DE" altLang="de-DE" sz="800" dirty="0">
              <a:solidFill>
                <a:srgbClr val="FF0000"/>
              </a:solidFill>
            </a:endParaRPr>
          </a:p>
          <a:p>
            <a:pPr eaLnBrk="1" hangingPunct="1">
              <a:buFontTx/>
              <a:buNone/>
            </a:pPr>
            <a:r>
              <a:rPr lang="de-DE" altLang="de-DE" sz="2800" dirty="0"/>
              <a:t>Name:                          Klasse:            Datum:</a:t>
            </a:r>
          </a:p>
          <a:p>
            <a:pPr eaLnBrk="1" hangingPunct="1">
              <a:buFontTx/>
              <a:buNone/>
            </a:pPr>
            <a:r>
              <a:rPr lang="de-DE" altLang="de-DE" sz="2800" dirty="0"/>
              <a:t> </a:t>
            </a:r>
          </a:p>
        </p:txBody>
      </p:sp>
      <p:sp>
        <p:nvSpPr>
          <p:cNvPr id="39940" name="Rectangle 4"/>
          <p:cNvSpPr>
            <a:spLocks noChangeArrowheads="1"/>
          </p:cNvSpPr>
          <p:nvPr/>
        </p:nvSpPr>
        <p:spPr bwMode="auto">
          <a:xfrm>
            <a:off x="468313" y="1557338"/>
            <a:ext cx="8280400" cy="273526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DE" altLang="de-DE" sz="1800"/>
          </a:p>
        </p:txBody>
      </p:sp>
      <p:sp>
        <p:nvSpPr>
          <p:cNvPr id="39941" name="Line 5"/>
          <p:cNvSpPr>
            <a:spLocks noChangeShapeType="1"/>
          </p:cNvSpPr>
          <p:nvPr/>
        </p:nvSpPr>
        <p:spPr bwMode="auto">
          <a:xfrm>
            <a:off x="468313" y="2420938"/>
            <a:ext cx="8280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9942" name="Line 6"/>
          <p:cNvSpPr>
            <a:spLocks noChangeShapeType="1"/>
          </p:cNvSpPr>
          <p:nvPr/>
        </p:nvSpPr>
        <p:spPr bwMode="auto">
          <a:xfrm>
            <a:off x="468313" y="3357563"/>
            <a:ext cx="8280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9943" name="Line 7"/>
          <p:cNvSpPr>
            <a:spLocks noChangeShapeType="1"/>
          </p:cNvSpPr>
          <p:nvPr/>
        </p:nvSpPr>
        <p:spPr bwMode="auto">
          <a:xfrm>
            <a:off x="2987824" y="1557337"/>
            <a:ext cx="0" cy="18002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9944" name="Line 8"/>
          <p:cNvSpPr>
            <a:spLocks noChangeShapeType="1"/>
          </p:cNvSpPr>
          <p:nvPr/>
        </p:nvSpPr>
        <p:spPr bwMode="auto">
          <a:xfrm>
            <a:off x="3995738" y="3357563"/>
            <a:ext cx="0" cy="9350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9945" name="Line 9"/>
          <p:cNvSpPr>
            <a:spLocks noChangeShapeType="1"/>
          </p:cNvSpPr>
          <p:nvPr/>
        </p:nvSpPr>
        <p:spPr bwMode="auto">
          <a:xfrm>
            <a:off x="6372225" y="3357563"/>
            <a:ext cx="0" cy="9350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extLst>
      <p:ext uri="{BB962C8B-B14F-4D97-AF65-F5344CB8AC3E}">
        <p14:creationId xmlns:p14="http://schemas.microsoft.com/office/powerpoint/2010/main" val="2563066763"/>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de-DE" altLang="de-DE" b="1" dirty="0">
                <a:solidFill>
                  <a:srgbClr val="663300"/>
                </a:solidFill>
              </a:rPr>
              <a:t>Das Portfolio</a:t>
            </a:r>
          </a:p>
        </p:txBody>
      </p:sp>
      <p:sp>
        <p:nvSpPr>
          <p:cNvPr id="39939" name="Rectangle 3"/>
          <p:cNvSpPr>
            <a:spLocks noGrp="1" noChangeArrowheads="1"/>
          </p:cNvSpPr>
          <p:nvPr>
            <p:ph type="body" idx="1"/>
          </p:nvPr>
        </p:nvSpPr>
        <p:spPr>
          <a:xfrm>
            <a:off x="395536" y="1595933"/>
            <a:ext cx="8229600" cy="1473027"/>
          </a:xfrm>
        </p:spPr>
        <p:txBody>
          <a:bodyPr/>
          <a:lstStyle/>
          <a:p>
            <a:pPr eaLnBrk="1" hangingPunct="1">
              <a:buNone/>
            </a:pPr>
            <a:r>
              <a:rPr lang="de-DE" altLang="de-DE" sz="3600" dirty="0">
                <a:solidFill>
                  <a:schemeClr val="bg1"/>
                </a:solidFill>
              </a:rPr>
              <a:t>4</a:t>
            </a:r>
            <a:r>
              <a:rPr lang="de-DE" altLang="de-DE" sz="2800" dirty="0"/>
              <a:t>Kapitel: </a:t>
            </a:r>
            <a:r>
              <a:rPr lang="de-DE" sz="2800" dirty="0">
                <a:solidFill>
                  <a:srgbClr val="FF0000"/>
                </a:solidFill>
              </a:rPr>
              <a:t>1</a:t>
            </a:r>
            <a:r>
              <a:rPr lang="de-DE" altLang="de-DE" sz="2800" dirty="0"/>
              <a:t>            </a:t>
            </a:r>
            <a:r>
              <a:rPr lang="de-DE" altLang="de-DE" sz="2800" dirty="0">
                <a:solidFill>
                  <a:srgbClr val="FF0000"/>
                </a:solidFill>
              </a:rPr>
              <a:t>Licht</a:t>
            </a:r>
            <a:endParaRPr lang="de-DE" altLang="de-DE" sz="3600" dirty="0">
              <a:solidFill>
                <a:srgbClr val="FF0000"/>
              </a:solidFill>
            </a:endParaRPr>
          </a:p>
          <a:p>
            <a:pPr eaLnBrk="1" hangingPunct="1">
              <a:buFontTx/>
              <a:buNone/>
            </a:pPr>
            <a:endParaRPr lang="de-DE" altLang="de-DE" sz="1400" dirty="0">
              <a:solidFill>
                <a:srgbClr val="FF0000"/>
              </a:solidFill>
            </a:endParaRPr>
          </a:p>
          <a:p>
            <a:pPr eaLnBrk="1" hangingPunct="1">
              <a:buNone/>
            </a:pPr>
            <a:r>
              <a:rPr lang="de-DE" altLang="de-DE" sz="2800" dirty="0"/>
              <a:t>   Thema: </a:t>
            </a:r>
            <a:r>
              <a:rPr lang="de-DE" sz="2800" dirty="0">
                <a:solidFill>
                  <a:srgbClr val="FF0000"/>
                </a:solidFill>
              </a:rPr>
              <a:t>1.1</a:t>
            </a:r>
            <a:r>
              <a:rPr lang="de-DE" altLang="de-DE" sz="2800" dirty="0"/>
              <a:t>        </a:t>
            </a:r>
            <a:r>
              <a:rPr lang="de-DE" altLang="de-DE" sz="2800" dirty="0">
                <a:solidFill>
                  <a:srgbClr val="FF0000"/>
                </a:solidFill>
              </a:rPr>
              <a:t>Die Lupe</a:t>
            </a:r>
            <a:r>
              <a:rPr lang="de-DE" altLang="de-DE" sz="3600" dirty="0">
                <a:solidFill>
                  <a:srgbClr val="FF0000"/>
                </a:solidFill>
              </a:rPr>
              <a:t> </a:t>
            </a:r>
          </a:p>
          <a:p>
            <a:pPr eaLnBrk="1" hangingPunct="1">
              <a:buFontTx/>
              <a:buNone/>
            </a:pPr>
            <a:endParaRPr lang="de-DE" altLang="de-DE" sz="800" dirty="0">
              <a:solidFill>
                <a:srgbClr val="FF0000"/>
              </a:solidFill>
            </a:endParaRPr>
          </a:p>
          <a:p>
            <a:pPr eaLnBrk="1" hangingPunct="1">
              <a:buFontTx/>
              <a:buNone/>
            </a:pPr>
            <a:r>
              <a:rPr lang="de-DE" altLang="de-DE" sz="2800" dirty="0"/>
              <a:t>Name:                          Klasse:            Datum:</a:t>
            </a:r>
          </a:p>
          <a:p>
            <a:pPr eaLnBrk="1" hangingPunct="1">
              <a:buFontTx/>
              <a:buNone/>
            </a:pPr>
            <a:r>
              <a:rPr lang="de-DE" altLang="de-DE" sz="2800" dirty="0"/>
              <a:t> </a:t>
            </a:r>
            <a:r>
              <a:rPr lang="de-DE" altLang="de-DE" sz="2800" dirty="0" err="1">
                <a:solidFill>
                  <a:srgbClr val="FF0000"/>
                </a:solidFill>
              </a:rPr>
              <a:t>Nulla</a:t>
            </a:r>
            <a:r>
              <a:rPr lang="de-DE" altLang="de-DE" sz="2800" dirty="0">
                <a:solidFill>
                  <a:srgbClr val="FF0000"/>
                </a:solidFill>
              </a:rPr>
              <a:t> Nomine		  5 A		      18.9.2019</a:t>
            </a:r>
          </a:p>
          <a:p>
            <a:pPr eaLnBrk="1" hangingPunct="1">
              <a:buFontTx/>
              <a:buNone/>
            </a:pPr>
            <a:endParaRPr lang="de-DE" altLang="de-DE" sz="2800" dirty="0"/>
          </a:p>
        </p:txBody>
      </p:sp>
      <p:sp>
        <p:nvSpPr>
          <p:cNvPr id="39940" name="Rectangle 4"/>
          <p:cNvSpPr>
            <a:spLocks noChangeArrowheads="1"/>
          </p:cNvSpPr>
          <p:nvPr/>
        </p:nvSpPr>
        <p:spPr bwMode="auto">
          <a:xfrm>
            <a:off x="468313" y="1557338"/>
            <a:ext cx="8280400" cy="273526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DE" altLang="de-DE" sz="1800"/>
          </a:p>
        </p:txBody>
      </p:sp>
      <p:sp>
        <p:nvSpPr>
          <p:cNvPr id="39941" name="Line 5"/>
          <p:cNvSpPr>
            <a:spLocks noChangeShapeType="1"/>
          </p:cNvSpPr>
          <p:nvPr/>
        </p:nvSpPr>
        <p:spPr bwMode="auto">
          <a:xfrm>
            <a:off x="468313" y="2420938"/>
            <a:ext cx="8280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9942" name="Line 6"/>
          <p:cNvSpPr>
            <a:spLocks noChangeShapeType="1"/>
          </p:cNvSpPr>
          <p:nvPr/>
        </p:nvSpPr>
        <p:spPr bwMode="auto">
          <a:xfrm>
            <a:off x="468313" y="3357563"/>
            <a:ext cx="8280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9943" name="Line 7"/>
          <p:cNvSpPr>
            <a:spLocks noChangeShapeType="1"/>
          </p:cNvSpPr>
          <p:nvPr/>
        </p:nvSpPr>
        <p:spPr bwMode="auto">
          <a:xfrm>
            <a:off x="2987824" y="1557337"/>
            <a:ext cx="0" cy="18002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9944" name="Line 8"/>
          <p:cNvSpPr>
            <a:spLocks noChangeShapeType="1"/>
          </p:cNvSpPr>
          <p:nvPr/>
        </p:nvSpPr>
        <p:spPr bwMode="auto">
          <a:xfrm>
            <a:off x="3995738" y="3357563"/>
            <a:ext cx="0" cy="9350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9945" name="Line 9"/>
          <p:cNvSpPr>
            <a:spLocks noChangeShapeType="1"/>
          </p:cNvSpPr>
          <p:nvPr/>
        </p:nvSpPr>
        <p:spPr bwMode="auto">
          <a:xfrm>
            <a:off x="6372225" y="3357563"/>
            <a:ext cx="0" cy="9350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extLst>
      <p:ext uri="{BB962C8B-B14F-4D97-AF65-F5344CB8AC3E}">
        <p14:creationId xmlns:p14="http://schemas.microsoft.com/office/powerpoint/2010/main" val="3249512335"/>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de-DE" altLang="de-DE" b="1" dirty="0">
                <a:solidFill>
                  <a:srgbClr val="663300"/>
                </a:solidFill>
              </a:rPr>
              <a:t>Das Portfolio</a:t>
            </a:r>
          </a:p>
        </p:txBody>
      </p:sp>
      <p:sp>
        <p:nvSpPr>
          <p:cNvPr id="41987" name="Rectangle 3"/>
          <p:cNvSpPr>
            <a:spLocks noGrp="1" noChangeArrowheads="1"/>
          </p:cNvSpPr>
          <p:nvPr>
            <p:ph type="body" idx="1"/>
          </p:nvPr>
        </p:nvSpPr>
        <p:spPr/>
        <p:txBody>
          <a:bodyPr/>
          <a:lstStyle/>
          <a:p>
            <a:pPr eaLnBrk="1" hangingPunct="1"/>
            <a:r>
              <a:rPr lang="de-DE" altLang="de-DE" b="1"/>
              <a:t>Benotung</a:t>
            </a:r>
            <a:r>
              <a:rPr lang="de-DE" altLang="de-DE"/>
              <a:t> möglich (keine „Heftnote“), da DOKUMENTIEREN obligates Lernziel ist</a:t>
            </a: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de-DE" altLang="de-DE" b="1">
                <a:solidFill>
                  <a:srgbClr val="663300"/>
                </a:solidFill>
              </a:rPr>
              <a:t>Das Portfolio</a:t>
            </a:r>
          </a:p>
        </p:txBody>
      </p:sp>
      <p:sp>
        <p:nvSpPr>
          <p:cNvPr id="43011" name="Rectangle 3"/>
          <p:cNvSpPr>
            <a:spLocks noGrp="1" noChangeArrowheads="1"/>
          </p:cNvSpPr>
          <p:nvPr>
            <p:ph type="body" idx="1"/>
          </p:nvPr>
        </p:nvSpPr>
        <p:spPr/>
        <p:txBody>
          <a:bodyPr/>
          <a:lstStyle/>
          <a:p>
            <a:pPr eaLnBrk="1" hangingPunct="1"/>
            <a:r>
              <a:rPr lang="de-DE" altLang="de-DE" b="1"/>
              <a:t>Benotung</a:t>
            </a:r>
            <a:r>
              <a:rPr lang="de-DE" altLang="de-DE"/>
              <a:t> möglich (keine „Heftnote“), da DOKUMENTIEREN obligates Lernziel ist</a:t>
            </a:r>
          </a:p>
          <a:p>
            <a:pPr eaLnBrk="1" hangingPunct="1"/>
            <a:r>
              <a:rPr lang="de-DE" altLang="de-DE"/>
              <a:t>Feedbackbogen</a:t>
            </a: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de-DE" altLang="de-DE" b="1"/>
              <a:t>Hausaufgaben in NA</a:t>
            </a:r>
          </a:p>
        </p:txBody>
      </p:sp>
      <p:sp>
        <p:nvSpPr>
          <p:cNvPr id="52227" name="Rectangle 3"/>
          <p:cNvSpPr>
            <a:spLocks noGrp="1" noChangeArrowheads="1"/>
          </p:cNvSpPr>
          <p:nvPr>
            <p:ph type="body" idx="1"/>
          </p:nvPr>
        </p:nvSpPr>
        <p:spPr/>
        <p:txBody>
          <a:bodyPr/>
          <a:lstStyle/>
          <a:p>
            <a:pPr eaLnBrk="1" hangingPunct="1"/>
            <a:r>
              <a:rPr lang="de-DE" altLang="de-DE" dirty="0"/>
              <a:t>Die GSO* erlaubt im Nicht-Schulaufgaben-fach nur gelegentlich schriftliche Hausauf-gaben.</a:t>
            </a:r>
          </a:p>
          <a:p>
            <a:pPr eaLnBrk="1" hangingPunct="1"/>
            <a:endParaRPr lang="de-DE" altLang="de-DE" dirty="0"/>
          </a:p>
          <a:p>
            <a:pPr eaLnBrk="1" hangingPunct="1"/>
            <a:endParaRPr lang="de-DE" altLang="de-DE" dirty="0"/>
          </a:p>
          <a:p>
            <a:pPr marL="0" indent="0" algn="r" eaLnBrk="1" hangingPunct="1">
              <a:buNone/>
            </a:pPr>
            <a:r>
              <a:rPr lang="de-DE" altLang="de-DE" sz="2800" dirty="0"/>
              <a:t>* GSO: Gymnasiale Schulordnung</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899592" y="620688"/>
            <a:ext cx="7416824" cy="6155531"/>
          </a:xfrm>
          <a:prstGeom prst="rect">
            <a:avLst/>
          </a:prstGeom>
          <a:noFill/>
        </p:spPr>
        <p:txBody>
          <a:bodyPr wrap="square" rtlCol="0">
            <a:spAutoFit/>
          </a:bodyPr>
          <a:lstStyle/>
          <a:p>
            <a:pPr algn="ctr"/>
            <a:r>
              <a:rPr lang="de-DE" sz="2400" b="1" dirty="0">
                <a:solidFill>
                  <a:srgbClr val="0000FF"/>
                </a:solidFill>
                <a:latin typeface="Comic Sans MS" panose="030F0702030302020204" pitchFamily="66" charset="0"/>
              </a:rPr>
              <a:t>Aus den </a:t>
            </a:r>
            <a:r>
              <a:rPr lang="de-DE" sz="2400" b="1" dirty="0">
                <a:solidFill>
                  <a:srgbClr val="0000FF"/>
                </a:solidFill>
                <a:highlight>
                  <a:srgbClr val="FFFF00"/>
                </a:highlight>
                <a:latin typeface="Comic Sans MS" panose="030F0702030302020204" pitchFamily="66" charset="0"/>
              </a:rPr>
              <a:t>Kompetenz-Erwartungen</a:t>
            </a:r>
            <a:r>
              <a:rPr lang="de-DE" sz="2400" b="1" dirty="0">
                <a:solidFill>
                  <a:srgbClr val="0000FF"/>
                </a:solidFill>
                <a:latin typeface="Comic Sans MS" panose="030F0702030302020204" pitchFamily="66" charset="0"/>
              </a:rPr>
              <a:t> in NA </a:t>
            </a:r>
          </a:p>
          <a:p>
            <a:pPr algn="ctr"/>
            <a:r>
              <a:rPr lang="de-DE" sz="2400" b="1" dirty="0">
                <a:solidFill>
                  <a:srgbClr val="0000FF"/>
                </a:solidFill>
                <a:latin typeface="Comic Sans MS" panose="030F0702030302020204" pitchFamily="66" charset="0"/>
              </a:rPr>
              <a:t>aus dem </a:t>
            </a:r>
            <a:r>
              <a:rPr lang="de-DE" sz="2400" b="1" dirty="0" err="1">
                <a:solidFill>
                  <a:srgbClr val="0000FF"/>
                </a:solidFill>
                <a:latin typeface="Comic Sans MS" panose="030F0702030302020204" pitchFamily="66" charset="0"/>
              </a:rPr>
              <a:t>LehrplanPLUS</a:t>
            </a:r>
            <a:r>
              <a:rPr lang="de-DE" sz="2400" b="1" dirty="0">
                <a:solidFill>
                  <a:srgbClr val="0000FF"/>
                </a:solidFill>
                <a:latin typeface="Comic Sans MS" panose="030F0702030302020204" pitchFamily="66" charset="0"/>
              </a:rPr>
              <a:t>:</a:t>
            </a:r>
          </a:p>
          <a:p>
            <a:endParaRPr lang="de-DE" sz="2400" dirty="0"/>
          </a:p>
          <a:p>
            <a:pPr>
              <a:spcAft>
                <a:spcPts val="1200"/>
              </a:spcAft>
            </a:pPr>
            <a:r>
              <a:rPr lang="de-DE" sz="2400" dirty="0">
                <a:latin typeface="Comic Sans MS" panose="030F0702030302020204" pitchFamily="66" charset="0"/>
              </a:rPr>
              <a:t>„Die Schülerinnen und Schüler ...</a:t>
            </a:r>
          </a:p>
          <a:p>
            <a:pPr marL="342900" indent="-342900">
              <a:buFont typeface="Arial" panose="020B0604020202020204" pitchFamily="34" charset="0"/>
              <a:buChar char="•"/>
            </a:pPr>
            <a:r>
              <a:rPr lang="de-DE" sz="2400" dirty="0">
                <a:latin typeface="Comic Sans MS" panose="030F0702030302020204" pitchFamily="66" charset="0"/>
              </a:rPr>
              <a:t>wenden nach Anleitung einfache Methoden aus den Naturwissenschaften und der Technik zu vorgegebenen Themen und Fragestellungen an und nutzen dabei einfache Werkzeuge, Geräte und Hilfsmittel. </a:t>
            </a:r>
          </a:p>
          <a:p>
            <a:pPr marL="342900" indent="-342900">
              <a:buFont typeface="Arial" panose="020B0604020202020204" pitchFamily="34" charset="0"/>
              <a:buChar char="•"/>
            </a:pPr>
            <a:r>
              <a:rPr lang="de-DE" sz="2400" dirty="0">
                <a:latin typeface="Comic Sans MS" panose="030F0702030302020204" pitchFamily="66" charset="0"/>
              </a:rPr>
              <a:t>unterscheiden die Phasen des naturwissen-</a:t>
            </a:r>
            <a:r>
              <a:rPr lang="de-DE" sz="2400" dirty="0" err="1">
                <a:latin typeface="Comic Sans MS" panose="030F0702030302020204" pitchFamily="66" charset="0"/>
              </a:rPr>
              <a:t>schaftlichen</a:t>
            </a:r>
            <a:r>
              <a:rPr lang="de-DE" sz="2400" dirty="0">
                <a:latin typeface="Comic Sans MS" panose="030F0702030302020204" pitchFamily="66" charset="0"/>
              </a:rPr>
              <a:t> Erkenntnisweges. </a:t>
            </a:r>
          </a:p>
          <a:p>
            <a:pPr marL="342900" indent="-342900">
              <a:buFont typeface="Arial" panose="020B0604020202020204" pitchFamily="34" charset="0"/>
              <a:buChar char="•"/>
            </a:pPr>
            <a:r>
              <a:rPr lang="de-DE" sz="2400" dirty="0">
                <a:latin typeface="Comic Sans MS" panose="030F0702030302020204" pitchFamily="66" charset="0"/>
              </a:rPr>
              <a:t>leiten aus Alltagsbeobachtungen naturwissen-</a:t>
            </a:r>
            <a:r>
              <a:rPr lang="de-DE" sz="2400" dirty="0" err="1">
                <a:latin typeface="Comic Sans MS" panose="030F0702030302020204" pitchFamily="66" charset="0"/>
              </a:rPr>
              <a:t>schaftliche</a:t>
            </a:r>
            <a:r>
              <a:rPr lang="de-DE" sz="2400" dirty="0">
                <a:latin typeface="Comic Sans MS" panose="030F0702030302020204" pitchFamily="66" charset="0"/>
              </a:rPr>
              <a:t> oder technische </a:t>
            </a:r>
            <a:r>
              <a:rPr lang="de-DE" sz="2400" b="1" u="sng" dirty="0">
                <a:latin typeface="Comic Sans MS" panose="030F0702030302020204" pitchFamily="66" charset="0"/>
              </a:rPr>
              <a:t>Fragestellungen</a:t>
            </a:r>
            <a:r>
              <a:rPr lang="de-DE" sz="2400" dirty="0">
                <a:latin typeface="Comic Sans MS" panose="030F0702030302020204" pitchFamily="66" charset="0"/>
              </a:rPr>
              <a:t> ab und planen davon ausgehend einfache </a:t>
            </a:r>
            <a:r>
              <a:rPr lang="de-DE" sz="2400" b="1" u="sng" dirty="0">
                <a:latin typeface="Comic Sans MS" panose="030F0702030302020204" pitchFamily="66" charset="0"/>
              </a:rPr>
              <a:t>Lösungs-wege</a:t>
            </a:r>
            <a:r>
              <a:rPr lang="de-DE" sz="2400" dirty="0">
                <a:latin typeface="Comic Sans MS" panose="030F0702030302020204" pitchFamily="66" charset="0"/>
              </a:rPr>
              <a:t>.“</a:t>
            </a:r>
            <a:r>
              <a:rPr lang="de-DE" sz="2400" dirty="0"/>
              <a:t> </a:t>
            </a:r>
          </a:p>
          <a:p>
            <a:endParaRPr lang="de-DE" sz="2400" dirty="0"/>
          </a:p>
        </p:txBody>
      </p:sp>
      <p:sp>
        <p:nvSpPr>
          <p:cNvPr id="3" name="Textfeld 2">
            <a:extLst>
              <a:ext uri="{FF2B5EF4-FFF2-40B4-BE49-F238E27FC236}">
                <a16:creationId xmlns:a16="http://schemas.microsoft.com/office/drawing/2014/main" id="{36CAE310-40D9-43B1-9AB8-168E1657AB6F}"/>
              </a:ext>
            </a:extLst>
          </p:cNvPr>
          <p:cNvSpPr txBox="1"/>
          <p:nvPr/>
        </p:nvSpPr>
        <p:spPr>
          <a:xfrm rot="20979220">
            <a:off x="676091" y="2511019"/>
            <a:ext cx="7560840" cy="1569660"/>
          </a:xfrm>
          <a:prstGeom prst="rect">
            <a:avLst/>
          </a:prstGeom>
          <a:solidFill>
            <a:srgbClr val="FFFFCC"/>
          </a:solidFill>
          <a:ln w="28575">
            <a:solidFill>
              <a:srgbClr val="FF0000"/>
            </a:solidFill>
          </a:ln>
        </p:spPr>
        <p:txBody>
          <a:bodyPr wrap="square" rtlCol="0">
            <a:spAutoFit/>
          </a:bodyPr>
          <a:lstStyle/>
          <a:p>
            <a:pPr algn="ctr"/>
            <a:r>
              <a:rPr lang="de-DE" sz="3200" dirty="0">
                <a:solidFill>
                  <a:srgbClr val="FF0000"/>
                </a:solidFill>
              </a:rPr>
              <a:t>Kompetenz-Erwartungen entsprechen den höchsten denkbaren Zielen (Maximal-Anforderung).</a:t>
            </a:r>
          </a:p>
        </p:txBody>
      </p:sp>
    </p:spTree>
    <p:extLst>
      <p:ext uri="{BB962C8B-B14F-4D97-AF65-F5344CB8AC3E}">
        <p14:creationId xmlns:p14="http://schemas.microsoft.com/office/powerpoint/2010/main" val="1339252580"/>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de-DE" altLang="de-DE" b="1"/>
              <a:t>Hausaufgaben in NA</a:t>
            </a:r>
          </a:p>
        </p:txBody>
      </p:sp>
      <p:sp>
        <p:nvSpPr>
          <p:cNvPr id="53251" name="Rectangle 3"/>
          <p:cNvSpPr>
            <a:spLocks noGrp="1" noChangeArrowheads="1"/>
          </p:cNvSpPr>
          <p:nvPr>
            <p:ph type="body" idx="1"/>
          </p:nvPr>
        </p:nvSpPr>
        <p:spPr/>
        <p:txBody>
          <a:bodyPr/>
          <a:lstStyle/>
          <a:p>
            <a:pPr eaLnBrk="1" hangingPunct="1"/>
            <a:r>
              <a:rPr lang="de-DE" altLang="de-DE" dirty="0"/>
              <a:t>Die GSO erlaubt im Nicht-Schulaufgaben-fach nur gelegentlich schriftliche Hausauf-gaben.</a:t>
            </a:r>
          </a:p>
          <a:p>
            <a:pPr eaLnBrk="1" hangingPunct="1"/>
            <a:r>
              <a:rPr lang="de-DE" altLang="de-DE" dirty="0"/>
              <a:t>Aber in NA sind Schüler und Eltern in der Regel </a:t>
            </a:r>
            <a:r>
              <a:rPr lang="de-DE" altLang="de-DE" b="1" dirty="0">
                <a:solidFill>
                  <a:srgbClr val="00B050"/>
                </a:solidFill>
              </a:rPr>
              <a:t>begeistert</a:t>
            </a:r>
            <a:r>
              <a:rPr lang="de-DE" altLang="de-DE" dirty="0"/>
              <a:t>!</a:t>
            </a: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de-DE" altLang="de-DE" b="1"/>
              <a:t>Hausaufgaben in NA</a:t>
            </a:r>
          </a:p>
        </p:txBody>
      </p:sp>
      <p:sp>
        <p:nvSpPr>
          <p:cNvPr id="54275" name="Rectangle 3"/>
          <p:cNvSpPr>
            <a:spLocks noGrp="1" noChangeArrowheads="1"/>
          </p:cNvSpPr>
          <p:nvPr>
            <p:ph type="body" idx="1"/>
          </p:nvPr>
        </p:nvSpPr>
        <p:spPr/>
        <p:txBody>
          <a:bodyPr/>
          <a:lstStyle/>
          <a:p>
            <a:pPr eaLnBrk="1" hangingPunct="1">
              <a:lnSpc>
                <a:spcPct val="90000"/>
              </a:lnSpc>
            </a:pPr>
            <a:r>
              <a:rPr lang="de-DE" altLang="de-DE"/>
              <a:t>Tropfenlupe basteln</a:t>
            </a:r>
          </a:p>
          <a:p>
            <a:pPr eaLnBrk="1" hangingPunct="1">
              <a:lnSpc>
                <a:spcPct val="90000"/>
              </a:lnSpc>
            </a:pPr>
            <a:r>
              <a:rPr lang="de-DE" altLang="de-DE">
                <a:solidFill>
                  <a:schemeClr val="bg1"/>
                </a:solidFill>
              </a:rPr>
              <a:t>Lochkamera basteln</a:t>
            </a:r>
          </a:p>
          <a:p>
            <a:pPr eaLnBrk="1" hangingPunct="1">
              <a:lnSpc>
                <a:spcPct val="90000"/>
              </a:lnSpc>
            </a:pPr>
            <a:r>
              <a:rPr lang="de-DE" altLang="de-DE">
                <a:solidFill>
                  <a:schemeClr val="bg1"/>
                </a:solidFill>
              </a:rPr>
              <a:t>Lebensmittel-Detektive</a:t>
            </a:r>
          </a:p>
          <a:p>
            <a:pPr eaLnBrk="1" hangingPunct="1">
              <a:lnSpc>
                <a:spcPct val="90000"/>
              </a:lnSpc>
            </a:pPr>
            <a:r>
              <a:rPr lang="de-DE" altLang="de-DE">
                <a:solidFill>
                  <a:schemeClr val="bg1"/>
                </a:solidFill>
              </a:rPr>
              <a:t>Atemfrequenz messen</a:t>
            </a:r>
          </a:p>
          <a:p>
            <a:pPr eaLnBrk="1" hangingPunct="1">
              <a:lnSpc>
                <a:spcPct val="90000"/>
              </a:lnSpc>
            </a:pPr>
            <a:r>
              <a:rPr lang="de-DE" altLang="de-DE">
                <a:solidFill>
                  <a:schemeClr val="bg1"/>
                </a:solidFill>
              </a:rPr>
              <a:t>Tee als Indikator</a:t>
            </a:r>
          </a:p>
          <a:p>
            <a:pPr eaLnBrk="1" hangingPunct="1">
              <a:lnSpc>
                <a:spcPct val="90000"/>
              </a:lnSpc>
            </a:pPr>
            <a:r>
              <a:rPr lang="de-DE" altLang="de-DE">
                <a:solidFill>
                  <a:schemeClr val="bg1"/>
                </a:solidFill>
              </a:rPr>
              <a:t>Gesteine mit Essig testen</a:t>
            </a:r>
          </a:p>
          <a:p>
            <a:pPr eaLnBrk="1" hangingPunct="1">
              <a:lnSpc>
                <a:spcPct val="90000"/>
              </a:lnSpc>
            </a:pPr>
            <a:r>
              <a:rPr lang="de-DE" altLang="de-DE">
                <a:solidFill>
                  <a:schemeClr val="bg1"/>
                </a:solidFill>
              </a:rPr>
              <a:t>Kompass basteln</a:t>
            </a:r>
          </a:p>
          <a:p>
            <a:pPr eaLnBrk="1" hangingPunct="1">
              <a:lnSpc>
                <a:spcPct val="90000"/>
              </a:lnSpc>
            </a:pPr>
            <a:r>
              <a:rPr lang="de-DE" altLang="de-DE">
                <a:solidFill>
                  <a:schemeClr val="bg1"/>
                </a:solidFill>
              </a:rPr>
              <a:t>Wettlauf der Farben</a:t>
            </a:r>
          </a:p>
        </p:txBody>
      </p:sp>
      <p:pic>
        <p:nvPicPr>
          <p:cNvPr id="4" name="Grafik 3"/>
          <p:cNvPicPr/>
          <p:nvPr/>
        </p:nvPicPr>
        <p:blipFill>
          <a:blip r:embed="rId2">
            <a:extLst>
              <a:ext uri="{BEBA8EAE-BF5A-486C-A8C5-ECC9F3942E4B}">
                <a14:imgProps xmlns:a14="http://schemas.microsoft.com/office/drawing/2010/main">
                  <a14:imgLayer r:embed="rId3">
                    <a14:imgEffect>
                      <a14:brightnessContrast bright="10000" contrast="12000"/>
                    </a14:imgEffect>
                  </a14:imgLayer>
                </a14:imgProps>
              </a:ext>
              <a:ext uri="{28A0092B-C50C-407E-A947-70E740481C1C}">
                <a14:useLocalDpi xmlns:a14="http://schemas.microsoft.com/office/drawing/2010/main" val="0"/>
              </a:ext>
            </a:extLst>
          </a:blip>
          <a:stretch>
            <a:fillRect/>
          </a:stretch>
        </p:blipFill>
        <p:spPr>
          <a:xfrm>
            <a:off x="467544" y="2348880"/>
            <a:ext cx="3456384" cy="2304256"/>
          </a:xfrm>
          <a:prstGeom prst="rect">
            <a:avLst/>
          </a:prstGeom>
        </p:spPr>
      </p:pic>
    </p:spTree>
    <p:extLst>
      <p:ext uri="{BB962C8B-B14F-4D97-AF65-F5344CB8AC3E}">
        <p14:creationId xmlns:p14="http://schemas.microsoft.com/office/powerpoint/2010/main" val="663802406"/>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de-DE" altLang="de-DE" b="1"/>
              <a:t>Hausaufgaben in NA</a:t>
            </a:r>
          </a:p>
        </p:txBody>
      </p:sp>
      <p:sp>
        <p:nvSpPr>
          <p:cNvPr id="54275" name="Rectangle 3"/>
          <p:cNvSpPr>
            <a:spLocks noGrp="1" noChangeArrowheads="1"/>
          </p:cNvSpPr>
          <p:nvPr>
            <p:ph type="body" idx="1"/>
          </p:nvPr>
        </p:nvSpPr>
        <p:spPr/>
        <p:txBody>
          <a:bodyPr/>
          <a:lstStyle/>
          <a:p>
            <a:pPr eaLnBrk="1" hangingPunct="1">
              <a:lnSpc>
                <a:spcPct val="90000"/>
              </a:lnSpc>
            </a:pPr>
            <a:r>
              <a:rPr lang="de-DE" altLang="de-DE" dirty="0"/>
              <a:t>Tropfenlupe basteln</a:t>
            </a:r>
          </a:p>
          <a:p>
            <a:pPr eaLnBrk="1" hangingPunct="1">
              <a:lnSpc>
                <a:spcPct val="90000"/>
              </a:lnSpc>
            </a:pPr>
            <a:r>
              <a:rPr lang="de-DE" altLang="de-DE" dirty="0">
                <a:solidFill>
                  <a:schemeClr val="bg1"/>
                </a:solidFill>
              </a:rPr>
              <a:t>Lochkamera basteln</a:t>
            </a:r>
          </a:p>
          <a:p>
            <a:pPr eaLnBrk="1" hangingPunct="1">
              <a:lnSpc>
                <a:spcPct val="90000"/>
              </a:lnSpc>
            </a:pPr>
            <a:r>
              <a:rPr lang="de-DE" altLang="de-DE" dirty="0">
                <a:solidFill>
                  <a:schemeClr val="bg1"/>
                </a:solidFill>
              </a:rPr>
              <a:t>Lebensmittel-Detektive</a:t>
            </a:r>
          </a:p>
          <a:p>
            <a:pPr eaLnBrk="1" hangingPunct="1">
              <a:lnSpc>
                <a:spcPct val="90000"/>
              </a:lnSpc>
            </a:pPr>
            <a:r>
              <a:rPr lang="de-DE" altLang="de-DE" dirty="0">
                <a:solidFill>
                  <a:schemeClr val="bg1"/>
                </a:solidFill>
              </a:rPr>
              <a:t>Atemfrequenz messen</a:t>
            </a:r>
          </a:p>
          <a:p>
            <a:pPr eaLnBrk="1" hangingPunct="1">
              <a:lnSpc>
                <a:spcPct val="90000"/>
              </a:lnSpc>
            </a:pPr>
            <a:r>
              <a:rPr lang="de-DE" altLang="de-DE" dirty="0">
                <a:solidFill>
                  <a:schemeClr val="bg1"/>
                </a:solidFill>
              </a:rPr>
              <a:t>Tee als Indikator</a:t>
            </a:r>
          </a:p>
          <a:p>
            <a:pPr eaLnBrk="1" hangingPunct="1">
              <a:lnSpc>
                <a:spcPct val="90000"/>
              </a:lnSpc>
            </a:pPr>
            <a:r>
              <a:rPr lang="de-DE" altLang="de-DE" dirty="0">
                <a:solidFill>
                  <a:schemeClr val="bg1"/>
                </a:solidFill>
              </a:rPr>
              <a:t>Gesteine mit Essig testen</a:t>
            </a:r>
          </a:p>
          <a:p>
            <a:pPr eaLnBrk="1" hangingPunct="1">
              <a:lnSpc>
                <a:spcPct val="90000"/>
              </a:lnSpc>
            </a:pPr>
            <a:r>
              <a:rPr lang="de-DE" altLang="de-DE" dirty="0" err="1">
                <a:solidFill>
                  <a:schemeClr val="bg1"/>
                </a:solidFill>
              </a:rPr>
              <a:t>Kompass</a:t>
            </a:r>
            <a:r>
              <a:rPr lang="de-DE" altLang="de-DE" dirty="0">
                <a:solidFill>
                  <a:schemeClr val="bg1"/>
                </a:solidFill>
              </a:rPr>
              <a:t> basteln</a:t>
            </a:r>
          </a:p>
          <a:p>
            <a:pPr eaLnBrk="1" hangingPunct="1">
              <a:lnSpc>
                <a:spcPct val="90000"/>
              </a:lnSpc>
            </a:pPr>
            <a:r>
              <a:rPr lang="de-DE" altLang="de-DE" dirty="0">
                <a:solidFill>
                  <a:schemeClr val="bg1"/>
                </a:solidFill>
              </a:rPr>
              <a:t>Wettlauf der Farben</a:t>
            </a:r>
          </a:p>
        </p:txBody>
      </p:sp>
      <p:pic>
        <p:nvPicPr>
          <p:cNvPr id="4" name="Grafik 3"/>
          <p:cNvPicPr/>
          <p:nvPr/>
        </p:nvPicPr>
        <p:blipFill>
          <a:blip r:embed="rId2">
            <a:extLst>
              <a:ext uri="{BEBA8EAE-BF5A-486C-A8C5-ECC9F3942E4B}">
                <a14:imgProps xmlns:a14="http://schemas.microsoft.com/office/drawing/2010/main">
                  <a14:imgLayer r:embed="rId3">
                    <a14:imgEffect>
                      <a14:brightnessContrast bright="10000" contrast="12000"/>
                    </a14:imgEffect>
                  </a14:imgLayer>
                </a14:imgProps>
              </a:ext>
              <a:ext uri="{28A0092B-C50C-407E-A947-70E740481C1C}">
                <a14:useLocalDpi xmlns:a14="http://schemas.microsoft.com/office/drawing/2010/main" val="0"/>
              </a:ext>
            </a:extLst>
          </a:blip>
          <a:stretch>
            <a:fillRect/>
          </a:stretch>
        </p:blipFill>
        <p:spPr>
          <a:xfrm>
            <a:off x="467544" y="2348880"/>
            <a:ext cx="3456384" cy="2304256"/>
          </a:xfrm>
          <a:prstGeom prst="rect">
            <a:avLst/>
          </a:prstGeom>
        </p:spPr>
      </p:pic>
      <p:pic>
        <p:nvPicPr>
          <p:cNvPr id="5" name="Grafik 4"/>
          <p:cNvPicPr/>
          <p:nvPr/>
        </p:nvPicPr>
        <p:blipFill>
          <a:blip r:embed="rId4">
            <a:extLst>
              <a:ext uri="{28A0092B-C50C-407E-A947-70E740481C1C}">
                <a14:useLocalDpi xmlns:a14="http://schemas.microsoft.com/office/drawing/2010/main" val="0"/>
              </a:ext>
            </a:extLst>
          </a:blip>
          <a:stretch>
            <a:fillRect/>
          </a:stretch>
        </p:blipFill>
        <p:spPr>
          <a:xfrm>
            <a:off x="4427984" y="2348880"/>
            <a:ext cx="2238266" cy="1872208"/>
          </a:xfrm>
          <a:prstGeom prst="rect">
            <a:avLst/>
          </a:prstGeom>
        </p:spPr>
      </p:pic>
      <p:pic>
        <p:nvPicPr>
          <p:cNvPr id="6" name="Grafik 5"/>
          <p:cNvPicPr/>
          <p:nvPr/>
        </p:nvPicPr>
        <p:blipFill>
          <a:blip r:embed="rId5">
            <a:extLst>
              <a:ext uri="{28A0092B-C50C-407E-A947-70E740481C1C}">
                <a14:useLocalDpi xmlns:a14="http://schemas.microsoft.com/office/drawing/2010/main" val="0"/>
              </a:ext>
            </a:extLst>
          </a:blip>
          <a:stretch>
            <a:fillRect/>
          </a:stretch>
        </p:blipFill>
        <p:spPr>
          <a:xfrm>
            <a:off x="4458004" y="4380878"/>
            <a:ext cx="2208245" cy="1928441"/>
          </a:xfrm>
          <a:prstGeom prst="rect">
            <a:avLst/>
          </a:prstGeom>
        </p:spPr>
      </p:pic>
      <p:sp>
        <p:nvSpPr>
          <p:cNvPr id="2" name="Textfeld 1"/>
          <p:cNvSpPr txBox="1"/>
          <p:nvPr/>
        </p:nvSpPr>
        <p:spPr>
          <a:xfrm>
            <a:off x="6876256" y="2348880"/>
            <a:ext cx="1944216" cy="2585323"/>
          </a:xfrm>
          <a:prstGeom prst="rect">
            <a:avLst/>
          </a:prstGeom>
          <a:noFill/>
        </p:spPr>
        <p:txBody>
          <a:bodyPr wrap="square" rtlCol="0">
            <a:spAutoFit/>
          </a:bodyPr>
          <a:lstStyle/>
          <a:p>
            <a:r>
              <a:rPr lang="de-DE" dirty="0"/>
              <a:t>konkav: Verkleinerung</a:t>
            </a:r>
          </a:p>
          <a:p>
            <a:endParaRPr lang="de-DE" dirty="0"/>
          </a:p>
          <a:p>
            <a:endParaRPr lang="de-DE" dirty="0"/>
          </a:p>
          <a:p>
            <a:endParaRPr lang="de-DE" dirty="0"/>
          </a:p>
          <a:p>
            <a:endParaRPr lang="de-DE" dirty="0"/>
          </a:p>
          <a:p>
            <a:endParaRPr lang="de-DE" dirty="0"/>
          </a:p>
          <a:p>
            <a:r>
              <a:rPr lang="de-DE" dirty="0"/>
              <a:t>konvex:</a:t>
            </a:r>
          </a:p>
          <a:p>
            <a:r>
              <a:rPr lang="de-DE" dirty="0"/>
              <a:t>Vergrößerung</a:t>
            </a:r>
          </a:p>
        </p:txBody>
      </p:sp>
    </p:spTree>
    <p:extLst>
      <p:ext uri="{BB962C8B-B14F-4D97-AF65-F5344CB8AC3E}">
        <p14:creationId xmlns:p14="http://schemas.microsoft.com/office/powerpoint/2010/main" val="12254173"/>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r>
              <a:rPr lang="de-DE" altLang="de-DE" b="1"/>
              <a:t>Hausaufgaben in NA</a:t>
            </a:r>
          </a:p>
        </p:txBody>
      </p:sp>
      <p:sp>
        <p:nvSpPr>
          <p:cNvPr id="60419" name="Rectangle 3"/>
          <p:cNvSpPr>
            <a:spLocks noGrp="1" noChangeArrowheads="1"/>
          </p:cNvSpPr>
          <p:nvPr>
            <p:ph type="body" idx="1"/>
          </p:nvPr>
        </p:nvSpPr>
        <p:spPr/>
        <p:txBody>
          <a:bodyPr/>
          <a:lstStyle/>
          <a:p>
            <a:pPr marL="0" indent="0" eaLnBrk="1" hangingPunct="1">
              <a:lnSpc>
                <a:spcPct val="90000"/>
              </a:lnSpc>
              <a:spcAft>
                <a:spcPts val="1200"/>
              </a:spcAft>
              <a:buNone/>
            </a:pPr>
            <a:r>
              <a:rPr lang="de-DE" altLang="de-DE" u="sng" dirty="0"/>
              <a:t>Weitere Beispiele:</a:t>
            </a:r>
          </a:p>
          <a:p>
            <a:pPr eaLnBrk="1" hangingPunct="1">
              <a:lnSpc>
                <a:spcPct val="90000"/>
              </a:lnSpc>
            </a:pPr>
            <a:r>
              <a:rPr lang="de-DE" altLang="de-DE" dirty="0"/>
              <a:t>Lochkamera basteln</a:t>
            </a:r>
          </a:p>
          <a:p>
            <a:pPr eaLnBrk="1" hangingPunct="1">
              <a:lnSpc>
                <a:spcPct val="90000"/>
              </a:lnSpc>
            </a:pPr>
            <a:r>
              <a:rPr lang="de-DE" altLang="de-DE" dirty="0"/>
              <a:t>Lebensmittel-Detektive (Fettfleck-Probe)</a:t>
            </a:r>
          </a:p>
          <a:p>
            <a:pPr eaLnBrk="1" hangingPunct="1">
              <a:lnSpc>
                <a:spcPct val="90000"/>
              </a:lnSpc>
            </a:pPr>
            <a:r>
              <a:rPr lang="de-DE" altLang="de-DE" dirty="0"/>
              <a:t>Atem- oder Pulsfrequenz messen</a:t>
            </a:r>
          </a:p>
          <a:p>
            <a:pPr eaLnBrk="1" hangingPunct="1">
              <a:lnSpc>
                <a:spcPct val="90000"/>
              </a:lnSpc>
            </a:pPr>
            <a:r>
              <a:rPr lang="de-DE" altLang="de-DE" dirty="0"/>
              <a:t>Tee als Indikator </a:t>
            </a:r>
          </a:p>
          <a:p>
            <a:pPr eaLnBrk="1" hangingPunct="1">
              <a:lnSpc>
                <a:spcPct val="90000"/>
              </a:lnSpc>
            </a:pPr>
            <a:r>
              <a:rPr lang="de-DE" altLang="de-DE" dirty="0"/>
              <a:t>Gesteine mit Essig testen</a:t>
            </a:r>
          </a:p>
          <a:p>
            <a:pPr eaLnBrk="1" hangingPunct="1">
              <a:lnSpc>
                <a:spcPct val="90000"/>
              </a:lnSpc>
            </a:pPr>
            <a:r>
              <a:rPr lang="de-DE" altLang="de-DE" dirty="0" err="1"/>
              <a:t>Kompass</a:t>
            </a:r>
            <a:r>
              <a:rPr lang="de-DE" altLang="de-DE" dirty="0"/>
              <a:t> basteln</a:t>
            </a:r>
          </a:p>
          <a:p>
            <a:pPr eaLnBrk="1" hangingPunct="1">
              <a:lnSpc>
                <a:spcPct val="90000"/>
              </a:lnSpc>
            </a:pPr>
            <a:r>
              <a:rPr lang="de-DE" altLang="de-DE" dirty="0">
                <a:solidFill>
                  <a:schemeClr val="bg1"/>
                </a:solidFill>
              </a:rPr>
              <a:t>Wettlauf der Farben</a:t>
            </a: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Modellbau</a:t>
            </a:r>
          </a:p>
        </p:txBody>
      </p:sp>
    </p:spTree>
    <p:extLst>
      <p:ext uri="{BB962C8B-B14F-4D97-AF65-F5344CB8AC3E}">
        <p14:creationId xmlns:p14="http://schemas.microsoft.com/office/powerpoint/2010/main" val="2696764757"/>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Modellbau</a:t>
            </a:r>
          </a:p>
        </p:txBody>
      </p:sp>
      <p:sp>
        <p:nvSpPr>
          <p:cNvPr id="3" name="Textfeld 2"/>
          <p:cNvSpPr txBox="1"/>
          <p:nvPr/>
        </p:nvSpPr>
        <p:spPr>
          <a:xfrm>
            <a:off x="467544" y="1412776"/>
            <a:ext cx="8064896" cy="2985433"/>
          </a:xfrm>
          <a:prstGeom prst="rect">
            <a:avLst/>
          </a:prstGeom>
          <a:noFill/>
        </p:spPr>
        <p:txBody>
          <a:bodyPr wrap="square" rtlCol="0">
            <a:spAutoFit/>
          </a:bodyPr>
          <a:lstStyle/>
          <a:p>
            <a:pPr marL="0" indent="0">
              <a:spcBef>
                <a:spcPts val="0"/>
              </a:spcBef>
              <a:spcAft>
                <a:spcPts val="1200"/>
              </a:spcAft>
              <a:buNone/>
            </a:pPr>
            <a:r>
              <a:rPr lang="de-DE" sz="2800" b="1" dirty="0">
                <a:latin typeface="Comic Sans MS" panose="030F0702030302020204" pitchFamily="66" charset="0"/>
              </a:rPr>
              <a:t>„</a:t>
            </a:r>
            <a:r>
              <a:rPr lang="de-DE" sz="2800" b="1" dirty="0" err="1">
                <a:latin typeface="Comic Sans MS" panose="030F0702030302020204" pitchFamily="66" charset="0"/>
              </a:rPr>
              <a:t>LehrplanPLUS</a:t>
            </a:r>
            <a:r>
              <a:rPr lang="de-DE" sz="2800" b="1" dirty="0">
                <a:latin typeface="Comic Sans MS" panose="030F0702030302020204" pitchFamily="66" charset="0"/>
              </a:rPr>
              <a:t>: </a:t>
            </a:r>
            <a:r>
              <a:rPr lang="de-DE" sz="2800" b="1" dirty="0">
                <a:highlight>
                  <a:srgbClr val="FFFF00"/>
                </a:highlight>
                <a:latin typeface="Comic Sans MS" panose="030F0702030302020204" pitchFamily="66" charset="0"/>
              </a:rPr>
              <a:t>Kompetenzerwartungen</a:t>
            </a:r>
            <a:endParaRPr lang="de-DE" sz="2800" dirty="0">
              <a:highlight>
                <a:srgbClr val="FFFF00"/>
              </a:highlight>
              <a:latin typeface="Comic Sans MS" panose="030F0702030302020204" pitchFamily="66" charset="0"/>
            </a:endParaRPr>
          </a:p>
          <a:p>
            <a:pPr marL="0" indent="0">
              <a:spcAft>
                <a:spcPts val="1200"/>
              </a:spcAft>
              <a:buNone/>
            </a:pPr>
            <a:r>
              <a:rPr lang="de-DE" sz="2800" dirty="0">
                <a:latin typeface="Comic Sans MS" panose="030F0702030302020204" pitchFamily="66" charset="0"/>
              </a:rPr>
              <a:t>Die Schülerinnen und Schüler …</a:t>
            </a:r>
          </a:p>
          <a:p>
            <a:pPr marL="0" indent="0">
              <a:buNone/>
            </a:pPr>
            <a:r>
              <a:rPr lang="de-DE" sz="2800" b="1" dirty="0">
                <a:solidFill>
                  <a:srgbClr val="0000FF"/>
                </a:solidFill>
                <a:latin typeface="Comic Sans MS" panose="030F0702030302020204" pitchFamily="66" charset="0"/>
              </a:rPr>
              <a:t>erstellen nach Anleitung ein Modell </a:t>
            </a:r>
            <a:r>
              <a:rPr lang="de-DE" sz="2800" dirty="0">
                <a:latin typeface="Comic Sans MS" panose="030F0702030302020204" pitchFamily="66" charset="0"/>
              </a:rPr>
              <a:t>und </a:t>
            </a:r>
            <a:r>
              <a:rPr lang="de-DE" sz="2800" dirty="0" err="1">
                <a:latin typeface="Comic Sans MS" panose="030F0702030302020204" pitchFamily="66" charset="0"/>
              </a:rPr>
              <a:t>ver</a:t>
            </a:r>
            <a:r>
              <a:rPr lang="de-DE" sz="2800" dirty="0">
                <a:latin typeface="Comic Sans MS" panose="030F0702030302020204" pitchFamily="66" charset="0"/>
              </a:rPr>
              <a:t>-gleichen seine Eigenschaften mit den </a:t>
            </a:r>
            <a:r>
              <a:rPr lang="de-DE" sz="2800" dirty="0" err="1">
                <a:latin typeface="Comic Sans MS" panose="030F0702030302020204" pitchFamily="66" charset="0"/>
              </a:rPr>
              <a:t>tatsäch-lichen</a:t>
            </a:r>
            <a:r>
              <a:rPr lang="de-DE" sz="2800" dirty="0">
                <a:latin typeface="Comic Sans MS" panose="030F0702030302020204" pitchFamily="66" charset="0"/>
              </a:rPr>
              <a:t> Verhältnissen in der Natur und der Technik.“ </a:t>
            </a:r>
          </a:p>
        </p:txBody>
      </p:sp>
    </p:spTree>
    <p:extLst>
      <p:ext uri="{BB962C8B-B14F-4D97-AF65-F5344CB8AC3E}">
        <p14:creationId xmlns:p14="http://schemas.microsoft.com/office/powerpoint/2010/main" val="589767487"/>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4"/>
          <p:cNvSpPr>
            <a:spLocks noGrp="1" noChangeArrowheads="1"/>
          </p:cNvSpPr>
          <p:nvPr>
            <p:ph type="ctrTitle"/>
          </p:nvPr>
        </p:nvSpPr>
        <p:spPr>
          <a:xfrm>
            <a:off x="684213" y="2636838"/>
            <a:ext cx="7772400" cy="1470025"/>
          </a:xfrm>
        </p:spPr>
        <p:txBody>
          <a:bodyPr/>
          <a:lstStyle/>
          <a:p>
            <a:pPr eaLnBrk="1" hangingPunct="1"/>
            <a:r>
              <a:rPr lang="de-DE" altLang="de-DE" sz="3200" b="1" u="sng">
                <a:solidFill>
                  <a:srgbClr val="6600CC"/>
                </a:solidFill>
              </a:rPr>
              <a:t>Aufgabe</a:t>
            </a:r>
            <a:r>
              <a:rPr lang="de-DE" altLang="de-DE" sz="3200" b="1">
                <a:solidFill>
                  <a:srgbClr val="6600CC"/>
                </a:solidFill>
              </a:rPr>
              <a:t>:	Bastle ein funktionierendes Modell eines Armes mit Beuger- und Strecker-Muskel</a:t>
            </a:r>
            <a:br>
              <a:rPr lang="de-DE" altLang="de-DE" sz="3200">
                <a:solidFill>
                  <a:srgbClr val="6600CC"/>
                </a:solidFill>
              </a:rPr>
            </a:br>
            <a:br>
              <a:rPr lang="de-DE" altLang="de-DE" sz="3200">
                <a:solidFill>
                  <a:srgbClr val="6600CC"/>
                </a:solidFill>
              </a:rPr>
            </a:br>
            <a:r>
              <a:rPr lang="de-DE" altLang="de-DE" sz="3200">
                <a:solidFill>
                  <a:srgbClr val="6600CC"/>
                </a:solidFill>
              </a:rPr>
              <a:t>Oberarm und Unterarm sollen mit einem Gelenk miteinander verbunden sein.</a:t>
            </a:r>
            <a:br>
              <a:rPr lang="de-DE" altLang="de-DE" sz="3200">
                <a:solidFill>
                  <a:srgbClr val="6600CC"/>
                </a:solidFill>
              </a:rPr>
            </a:br>
            <a:r>
              <a:rPr lang="de-DE" altLang="de-DE" sz="3200">
                <a:solidFill>
                  <a:srgbClr val="6600CC"/>
                </a:solidFill>
              </a:rPr>
              <a:t>Durch Ziehen am Beuger soll sich der Unterarm heben.</a:t>
            </a:r>
            <a:br>
              <a:rPr lang="de-DE" altLang="de-DE" sz="3200">
                <a:solidFill>
                  <a:srgbClr val="6600CC"/>
                </a:solidFill>
              </a:rPr>
            </a:br>
            <a:r>
              <a:rPr lang="de-DE" altLang="de-DE" sz="3200">
                <a:solidFill>
                  <a:srgbClr val="6600CC"/>
                </a:solidFill>
              </a:rPr>
              <a:t>Durch Ziehen am Strecker soll sich der Unterarm senken.</a:t>
            </a:r>
            <a:br>
              <a:rPr lang="de-DE" altLang="de-DE" sz="3200">
                <a:solidFill>
                  <a:srgbClr val="6600CC"/>
                </a:solidFill>
              </a:rPr>
            </a:br>
            <a:r>
              <a:rPr lang="de-DE" altLang="de-DE" sz="3200">
                <a:solidFill>
                  <a:srgbClr val="6600CC"/>
                </a:solidFill>
              </a:rPr>
              <a:t>Ein Stopper soll dafür sorgen, dass der Arm nicht überstreckt wird</a:t>
            </a:r>
            <a:r>
              <a:rPr lang="de-DE" altLang="de-DE" sz="3200"/>
              <a:t>.</a:t>
            </a:r>
          </a:p>
        </p:txBody>
      </p:sp>
      <p:sp>
        <p:nvSpPr>
          <p:cNvPr id="61443" name="Rectangle 5"/>
          <p:cNvSpPr>
            <a:spLocks noGrp="1" noChangeArrowheads="1"/>
          </p:cNvSpPr>
          <p:nvPr>
            <p:ph type="subTitle" idx="1"/>
          </p:nvPr>
        </p:nvSpPr>
        <p:spPr/>
        <p:txBody>
          <a:bodyPr/>
          <a:lstStyle/>
          <a:p>
            <a:pPr eaLnBrk="1" hangingPunct="1"/>
            <a:endParaRPr lang="de-DE" altLang="de-DE"/>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pic>
        <p:nvPicPr>
          <p:cNvPr id="4" name="Inhaltsplatzhalt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54691" y="1600200"/>
            <a:ext cx="6034617" cy="4525963"/>
          </a:xfrm>
        </p:spPr>
      </p:pic>
    </p:spTree>
    <p:extLst>
      <p:ext uri="{BB962C8B-B14F-4D97-AF65-F5344CB8AC3E}">
        <p14:creationId xmlns:p14="http://schemas.microsoft.com/office/powerpoint/2010/main" val="1992123753"/>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pic>
        <p:nvPicPr>
          <p:cNvPr id="5" name="Inhaltsplatzhalt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874764" y="1600200"/>
            <a:ext cx="3394472" cy="4525963"/>
          </a:xfrm>
        </p:spPr>
      </p:pic>
    </p:spTree>
    <p:extLst>
      <p:ext uri="{BB962C8B-B14F-4D97-AF65-F5344CB8AC3E}">
        <p14:creationId xmlns:p14="http://schemas.microsoft.com/office/powerpoint/2010/main" val="2520417992"/>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pic>
        <p:nvPicPr>
          <p:cNvPr id="4" name="Inhaltsplatzhalt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54691" y="1600200"/>
            <a:ext cx="6034617" cy="4525963"/>
          </a:xfrm>
        </p:spPr>
      </p:pic>
    </p:spTree>
    <p:extLst>
      <p:ext uri="{BB962C8B-B14F-4D97-AF65-F5344CB8AC3E}">
        <p14:creationId xmlns:p14="http://schemas.microsoft.com/office/powerpoint/2010/main" val="16476516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p:nvPr/>
        </p:nvPicPr>
        <p:blipFill>
          <a:blip r:embed="rId2">
            <a:extLst>
              <a:ext uri="{28A0092B-C50C-407E-A947-70E740481C1C}">
                <a14:useLocalDpi xmlns:a14="http://schemas.microsoft.com/office/drawing/2010/main" val="0"/>
              </a:ext>
            </a:extLst>
          </a:blip>
          <a:stretch>
            <a:fillRect/>
          </a:stretch>
        </p:blipFill>
        <p:spPr>
          <a:xfrm>
            <a:off x="1403648" y="656746"/>
            <a:ext cx="6192688" cy="2599826"/>
          </a:xfrm>
          <a:prstGeom prst="rect">
            <a:avLst/>
          </a:prstGeom>
        </p:spPr>
      </p:pic>
      <p:sp>
        <p:nvSpPr>
          <p:cNvPr id="3" name="Textfeld 2"/>
          <p:cNvSpPr txBox="1"/>
          <p:nvPr/>
        </p:nvSpPr>
        <p:spPr>
          <a:xfrm>
            <a:off x="971600" y="3501008"/>
            <a:ext cx="7272808" cy="2062103"/>
          </a:xfrm>
          <a:prstGeom prst="rect">
            <a:avLst/>
          </a:prstGeom>
          <a:noFill/>
        </p:spPr>
        <p:txBody>
          <a:bodyPr wrap="square" rtlCol="0">
            <a:spAutoFit/>
          </a:bodyPr>
          <a:lstStyle/>
          <a:p>
            <a:r>
              <a:rPr lang="de-DE" sz="3200" b="1" dirty="0"/>
              <a:t>Ihre Zielgruppe:</a:t>
            </a:r>
          </a:p>
          <a:p>
            <a:r>
              <a:rPr lang="de-DE" sz="3200" dirty="0"/>
              <a:t>Kinder zwischen 9 und 11 Jahren, die gerade aus der Grundschule kommen</a:t>
            </a:r>
          </a:p>
          <a:p>
            <a:endParaRPr lang="de-DE" sz="3200" dirty="0"/>
          </a:p>
        </p:txBody>
      </p:sp>
    </p:spTree>
    <p:extLst>
      <p:ext uri="{BB962C8B-B14F-4D97-AF65-F5344CB8AC3E}">
        <p14:creationId xmlns:p14="http://schemas.microsoft.com/office/powerpoint/2010/main" val="3893348652"/>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pic>
        <p:nvPicPr>
          <p:cNvPr id="5" name="Inhaltsplatzhalt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54691" y="1600200"/>
            <a:ext cx="6034617" cy="4525963"/>
          </a:xfrm>
        </p:spPr>
      </p:pic>
    </p:spTree>
    <p:extLst>
      <p:ext uri="{BB962C8B-B14F-4D97-AF65-F5344CB8AC3E}">
        <p14:creationId xmlns:p14="http://schemas.microsoft.com/office/powerpoint/2010/main" val="1815930653"/>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r>
              <a:rPr lang="de-DE" altLang="de-DE" b="1"/>
              <a:t>Versuchsprotokoll</a:t>
            </a:r>
          </a:p>
        </p:txBody>
      </p:sp>
      <p:sp>
        <p:nvSpPr>
          <p:cNvPr id="62467" name="Rectangle 3"/>
          <p:cNvSpPr>
            <a:spLocks noGrp="1" noChangeArrowheads="1"/>
          </p:cNvSpPr>
          <p:nvPr>
            <p:ph type="body" idx="1"/>
          </p:nvPr>
        </p:nvSpPr>
        <p:spPr/>
        <p:txBody>
          <a:bodyPr/>
          <a:lstStyle/>
          <a:p>
            <a:pPr eaLnBrk="1" hangingPunct="1"/>
            <a:endParaRPr lang="de-DE" altLang="de-DE" dirty="0"/>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r>
              <a:rPr lang="de-DE" altLang="de-DE" b="1"/>
              <a:t>Versuchsprotokoll</a:t>
            </a:r>
          </a:p>
        </p:txBody>
      </p:sp>
      <p:sp>
        <p:nvSpPr>
          <p:cNvPr id="62467" name="Rectangle 3"/>
          <p:cNvSpPr>
            <a:spLocks noGrp="1" noChangeArrowheads="1"/>
          </p:cNvSpPr>
          <p:nvPr>
            <p:ph type="body" idx="1"/>
          </p:nvPr>
        </p:nvSpPr>
        <p:spPr/>
        <p:txBody>
          <a:bodyPr/>
          <a:lstStyle/>
          <a:p>
            <a:pPr marL="0" indent="0">
              <a:spcBef>
                <a:spcPts val="0"/>
              </a:spcBef>
              <a:spcAft>
                <a:spcPts val="1200"/>
              </a:spcAft>
              <a:buNone/>
            </a:pPr>
            <a:r>
              <a:rPr lang="de-DE" b="1" dirty="0">
                <a:latin typeface="Comic Sans MS" panose="030F0702030302020204" pitchFamily="66" charset="0"/>
              </a:rPr>
              <a:t>„</a:t>
            </a:r>
            <a:r>
              <a:rPr lang="de-DE" b="1" dirty="0" err="1">
                <a:latin typeface="Comic Sans MS" panose="030F0702030302020204" pitchFamily="66" charset="0"/>
              </a:rPr>
              <a:t>LehrplanPLUS</a:t>
            </a:r>
            <a:r>
              <a:rPr lang="de-DE" b="1" dirty="0">
                <a:latin typeface="Comic Sans MS" panose="030F0702030302020204" pitchFamily="66" charset="0"/>
              </a:rPr>
              <a:t>: </a:t>
            </a:r>
            <a:r>
              <a:rPr lang="de-DE" b="1" dirty="0">
                <a:highlight>
                  <a:srgbClr val="FFFF00"/>
                </a:highlight>
                <a:latin typeface="Comic Sans MS" panose="030F0702030302020204" pitchFamily="66" charset="0"/>
              </a:rPr>
              <a:t>Kompetenzerwartungen</a:t>
            </a:r>
            <a:endParaRPr lang="de-DE" dirty="0">
              <a:highlight>
                <a:srgbClr val="FFFF00"/>
              </a:highlight>
              <a:latin typeface="Comic Sans MS" panose="030F0702030302020204" pitchFamily="66" charset="0"/>
            </a:endParaRPr>
          </a:p>
          <a:p>
            <a:pPr marL="0" indent="0">
              <a:spcAft>
                <a:spcPts val="1200"/>
              </a:spcAft>
              <a:buNone/>
            </a:pPr>
            <a:r>
              <a:rPr lang="de-DE" dirty="0">
                <a:latin typeface="Comic Sans MS" panose="030F0702030302020204" pitchFamily="66" charset="0"/>
              </a:rPr>
              <a:t>Die Schülerinnen und Schüler …</a:t>
            </a:r>
          </a:p>
          <a:p>
            <a:pPr marL="0" indent="0">
              <a:buNone/>
            </a:pPr>
            <a:r>
              <a:rPr lang="de-DE" dirty="0">
                <a:latin typeface="Comic Sans MS" panose="030F0702030302020204" pitchFamily="66" charset="0"/>
              </a:rPr>
              <a:t>unterscheiden die Phasen des natur-wissenschaftlichen Erkenntnisweges.“</a:t>
            </a:r>
            <a:endParaRPr lang="de-DE" altLang="de-DE" dirty="0">
              <a:latin typeface="Comic Sans MS" panose="030F0702030302020204" pitchFamily="66" charset="0"/>
            </a:endParaRPr>
          </a:p>
        </p:txBody>
      </p:sp>
    </p:spTree>
    <p:extLst>
      <p:ext uri="{BB962C8B-B14F-4D97-AF65-F5344CB8AC3E}">
        <p14:creationId xmlns:p14="http://schemas.microsoft.com/office/powerpoint/2010/main" val="1996849646"/>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r>
              <a:rPr lang="de-DE" altLang="de-DE" b="1"/>
              <a:t>Versuchsprotokoll</a:t>
            </a:r>
          </a:p>
        </p:txBody>
      </p:sp>
      <p:sp>
        <p:nvSpPr>
          <p:cNvPr id="62467" name="Rectangle 3"/>
          <p:cNvSpPr>
            <a:spLocks noGrp="1" noChangeArrowheads="1"/>
          </p:cNvSpPr>
          <p:nvPr>
            <p:ph type="body" idx="1"/>
          </p:nvPr>
        </p:nvSpPr>
        <p:spPr/>
        <p:txBody>
          <a:bodyPr/>
          <a:lstStyle/>
          <a:p>
            <a:pPr marL="0" indent="0">
              <a:spcBef>
                <a:spcPts val="0"/>
              </a:spcBef>
              <a:spcAft>
                <a:spcPts val="1200"/>
              </a:spcAft>
              <a:buNone/>
            </a:pPr>
            <a:r>
              <a:rPr lang="de-DE" b="1" dirty="0">
                <a:latin typeface="Comic Sans MS" panose="030F0702030302020204" pitchFamily="66" charset="0"/>
              </a:rPr>
              <a:t>„</a:t>
            </a:r>
            <a:r>
              <a:rPr lang="de-DE" b="1" dirty="0" err="1">
                <a:latin typeface="Comic Sans MS" panose="030F0702030302020204" pitchFamily="66" charset="0"/>
              </a:rPr>
              <a:t>LehrplanPLUS</a:t>
            </a:r>
            <a:r>
              <a:rPr lang="de-DE" b="1" dirty="0">
                <a:latin typeface="Comic Sans MS" panose="030F0702030302020204" pitchFamily="66" charset="0"/>
              </a:rPr>
              <a:t>: </a:t>
            </a:r>
            <a:r>
              <a:rPr lang="de-DE" b="1" dirty="0">
                <a:highlight>
                  <a:srgbClr val="FFFF00"/>
                </a:highlight>
                <a:latin typeface="Comic Sans MS" panose="030F0702030302020204" pitchFamily="66" charset="0"/>
              </a:rPr>
              <a:t>Inhalte zu den Kompetenzen</a:t>
            </a:r>
            <a:endParaRPr lang="de-DE" dirty="0">
              <a:highlight>
                <a:srgbClr val="FFFF00"/>
              </a:highlight>
              <a:latin typeface="Comic Sans MS" panose="030F0702030302020204" pitchFamily="66" charset="0"/>
            </a:endParaRPr>
          </a:p>
          <a:p>
            <a:pPr marL="0" indent="0">
              <a:spcAft>
                <a:spcPts val="1200"/>
              </a:spcAft>
              <a:buNone/>
            </a:pPr>
            <a:r>
              <a:rPr lang="de-DE" dirty="0">
                <a:latin typeface="Comic Sans MS" panose="030F0702030302020204" pitchFamily="66" charset="0"/>
              </a:rPr>
              <a:t>Aufbau eines naturwissenschaftlichen Protokolls: Titel, Aufbau und Durch-führung, Beobachtung, Auswertung und Interpretation.“</a:t>
            </a:r>
            <a:endParaRPr lang="de-DE" altLang="de-DE" dirty="0">
              <a:latin typeface="Comic Sans MS" panose="030F0702030302020204" pitchFamily="66" charset="0"/>
            </a:endParaRPr>
          </a:p>
        </p:txBody>
      </p:sp>
    </p:spTree>
    <p:extLst>
      <p:ext uri="{BB962C8B-B14F-4D97-AF65-F5344CB8AC3E}">
        <p14:creationId xmlns:p14="http://schemas.microsoft.com/office/powerpoint/2010/main" val="3437246840"/>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r>
              <a:rPr lang="de-DE" altLang="de-DE" b="1"/>
              <a:t>Versuchsprotokoll</a:t>
            </a:r>
          </a:p>
        </p:txBody>
      </p:sp>
      <p:sp>
        <p:nvSpPr>
          <p:cNvPr id="63491" name="Rectangle 3"/>
          <p:cNvSpPr>
            <a:spLocks noGrp="1" noChangeArrowheads="1"/>
          </p:cNvSpPr>
          <p:nvPr>
            <p:ph type="body" idx="1"/>
          </p:nvPr>
        </p:nvSpPr>
        <p:spPr/>
        <p:txBody>
          <a:bodyPr/>
          <a:lstStyle/>
          <a:p>
            <a:pPr eaLnBrk="1" hangingPunct="1">
              <a:spcBef>
                <a:spcPts val="0"/>
              </a:spcBef>
              <a:spcAft>
                <a:spcPts val="1200"/>
              </a:spcAft>
            </a:pPr>
            <a:r>
              <a:rPr lang="de-DE" altLang="de-DE" dirty="0"/>
              <a:t>Titel </a:t>
            </a:r>
            <a:r>
              <a:rPr lang="de-DE" altLang="de-DE"/>
              <a:t>/ Fragestellung</a:t>
            </a:r>
            <a:endParaRPr lang="de-DE" altLang="de-DE" dirty="0"/>
          </a:p>
          <a:p>
            <a:pPr eaLnBrk="1" hangingPunct="1"/>
            <a:r>
              <a:rPr lang="de-DE" altLang="de-DE" dirty="0"/>
              <a:t>Versuchsaufbau (VA)</a:t>
            </a:r>
          </a:p>
          <a:p>
            <a:pPr eaLnBrk="1" hangingPunct="1">
              <a:spcBef>
                <a:spcPts val="0"/>
              </a:spcBef>
              <a:buFontTx/>
              <a:buNone/>
            </a:pPr>
            <a:r>
              <a:rPr lang="de-DE" altLang="de-DE" dirty="0"/>
              <a:t>	     </a:t>
            </a:r>
            <a:r>
              <a:rPr lang="de-DE" altLang="de-DE" sz="2800" dirty="0"/>
              <a:t>Skizzen wie in Technisches Zeichnen</a:t>
            </a:r>
            <a:endParaRPr lang="de-DE" altLang="de-DE" dirty="0"/>
          </a:p>
          <a:p>
            <a:pPr eaLnBrk="1" hangingPunct="1">
              <a:spcBef>
                <a:spcPts val="1200"/>
              </a:spcBef>
              <a:spcAft>
                <a:spcPts val="1200"/>
              </a:spcAft>
            </a:pPr>
            <a:r>
              <a:rPr lang="de-DE" altLang="de-DE" dirty="0"/>
              <a:t>Beobachtung (B)</a:t>
            </a:r>
          </a:p>
          <a:p>
            <a:pPr eaLnBrk="1" hangingPunct="1"/>
            <a:r>
              <a:rPr lang="de-DE" altLang="de-DE" dirty="0"/>
              <a:t>Erklärung/Ergebnis (E) </a:t>
            </a:r>
          </a:p>
          <a:p>
            <a:pPr marL="0" indent="0" eaLnBrk="1" hangingPunct="1">
              <a:spcBef>
                <a:spcPts val="0"/>
              </a:spcBef>
              <a:buNone/>
            </a:pPr>
            <a:r>
              <a:rPr lang="de-DE" altLang="de-DE" dirty="0"/>
              <a:t>	</a:t>
            </a:r>
            <a:r>
              <a:rPr lang="de-DE" altLang="de-DE" sz="2800" dirty="0"/>
              <a:t>[Auswertung und Interpretation]</a:t>
            </a:r>
          </a:p>
          <a:p>
            <a:pPr eaLnBrk="1" hangingPunct="1"/>
            <a:endParaRPr lang="de-DE" altLang="de-DE" dirty="0"/>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332656"/>
            <a:ext cx="6948458" cy="4868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4428768"/>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332656"/>
            <a:ext cx="6948458" cy="4868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feld 1"/>
          <p:cNvSpPr txBox="1"/>
          <p:nvPr/>
        </p:nvSpPr>
        <p:spPr>
          <a:xfrm>
            <a:off x="1259632" y="5232102"/>
            <a:ext cx="6984776" cy="1077218"/>
          </a:xfrm>
          <a:prstGeom prst="rect">
            <a:avLst/>
          </a:prstGeom>
          <a:solidFill>
            <a:srgbClr val="FFFF00"/>
          </a:solidFill>
        </p:spPr>
        <p:txBody>
          <a:bodyPr wrap="square" rtlCol="0">
            <a:spAutoFit/>
          </a:bodyPr>
          <a:lstStyle/>
          <a:p>
            <a:pPr algn="ctr"/>
            <a:r>
              <a:rPr lang="de-DE" sz="3200" dirty="0"/>
              <a:t>Schnittkanten und Schnittflächen (schraffiert) eines Längsschnittes</a:t>
            </a:r>
          </a:p>
        </p:txBody>
      </p:sp>
    </p:spTree>
    <p:extLst>
      <p:ext uri="{BB962C8B-B14F-4D97-AF65-F5344CB8AC3E}">
        <p14:creationId xmlns:p14="http://schemas.microsoft.com/office/powerpoint/2010/main" val="2505893056"/>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332656"/>
            <a:ext cx="6948458" cy="4868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feld 1"/>
          <p:cNvSpPr txBox="1"/>
          <p:nvPr/>
        </p:nvSpPr>
        <p:spPr>
          <a:xfrm>
            <a:off x="1259632" y="5232102"/>
            <a:ext cx="6984776" cy="1077218"/>
          </a:xfrm>
          <a:prstGeom prst="rect">
            <a:avLst/>
          </a:prstGeom>
          <a:solidFill>
            <a:srgbClr val="FFFF00"/>
          </a:solidFill>
        </p:spPr>
        <p:txBody>
          <a:bodyPr wrap="square" rtlCol="0">
            <a:spAutoFit/>
          </a:bodyPr>
          <a:lstStyle/>
          <a:p>
            <a:pPr algn="ctr"/>
            <a:r>
              <a:rPr lang="de-DE" sz="3200" dirty="0"/>
              <a:t>Keine 3D-Darstellung!</a:t>
            </a:r>
          </a:p>
          <a:p>
            <a:pPr algn="ctr"/>
            <a:r>
              <a:rPr lang="de-DE" sz="3200" dirty="0"/>
              <a:t>Alle </a:t>
            </a:r>
            <a:r>
              <a:rPr lang="de-DE" sz="3200" dirty="0">
                <a:solidFill>
                  <a:srgbClr val="FF0000"/>
                </a:solidFill>
              </a:rPr>
              <a:t>Wege</a:t>
            </a:r>
            <a:r>
              <a:rPr lang="de-DE" sz="3200" dirty="0"/>
              <a:t> offen!</a:t>
            </a:r>
          </a:p>
        </p:txBody>
      </p:sp>
      <p:sp>
        <p:nvSpPr>
          <p:cNvPr id="3" name="Ellipse 2">
            <a:extLst>
              <a:ext uri="{FF2B5EF4-FFF2-40B4-BE49-F238E27FC236}">
                <a16:creationId xmlns:a16="http://schemas.microsoft.com/office/drawing/2014/main" id="{B8D851DD-C116-4840-8E65-FFD3311EA98E}"/>
              </a:ext>
            </a:extLst>
          </p:cNvPr>
          <p:cNvSpPr/>
          <p:nvPr/>
        </p:nvSpPr>
        <p:spPr>
          <a:xfrm>
            <a:off x="3203848" y="1296590"/>
            <a:ext cx="720080" cy="134032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Ellipse 4">
            <a:extLst>
              <a:ext uri="{FF2B5EF4-FFF2-40B4-BE49-F238E27FC236}">
                <a16:creationId xmlns:a16="http://schemas.microsoft.com/office/drawing/2014/main" id="{CC8920F9-A1F7-4CA7-97E0-75A348DA5A7E}"/>
              </a:ext>
            </a:extLst>
          </p:cNvPr>
          <p:cNvSpPr/>
          <p:nvPr/>
        </p:nvSpPr>
        <p:spPr>
          <a:xfrm>
            <a:off x="4391980" y="3789040"/>
            <a:ext cx="720080" cy="72008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797866873"/>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332656"/>
            <a:ext cx="6948458" cy="4868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feld 1"/>
          <p:cNvSpPr txBox="1"/>
          <p:nvPr/>
        </p:nvSpPr>
        <p:spPr>
          <a:xfrm>
            <a:off x="1259632" y="5232102"/>
            <a:ext cx="6984776" cy="584775"/>
          </a:xfrm>
          <a:prstGeom prst="rect">
            <a:avLst/>
          </a:prstGeom>
          <a:solidFill>
            <a:srgbClr val="FFFF00"/>
          </a:solidFill>
        </p:spPr>
        <p:txBody>
          <a:bodyPr wrap="square" rtlCol="0">
            <a:spAutoFit/>
          </a:bodyPr>
          <a:lstStyle/>
          <a:p>
            <a:pPr algn="ctr"/>
            <a:r>
              <a:rPr lang="de-DE" sz="3200" dirty="0"/>
              <a:t>Fachbegriffe mit Artikel und Plural</a:t>
            </a:r>
          </a:p>
        </p:txBody>
      </p:sp>
    </p:spTree>
    <p:extLst>
      <p:ext uri="{BB962C8B-B14F-4D97-AF65-F5344CB8AC3E}">
        <p14:creationId xmlns:p14="http://schemas.microsoft.com/office/powerpoint/2010/main" val="3347086322"/>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B7A714-3A48-4C57-9A32-FCBBDC478202}"/>
              </a:ext>
            </a:extLst>
          </p:cNvPr>
          <p:cNvSpPr>
            <a:spLocks noGrp="1"/>
          </p:cNvSpPr>
          <p:nvPr>
            <p:ph type="title"/>
          </p:nvPr>
        </p:nvSpPr>
        <p:spPr/>
        <p:txBody>
          <a:bodyPr/>
          <a:lstStyle/>
          <a:p>
            <a:r>
              <a:rPr lang="de-DE" dirty="0"/>
              <a:t>Grundregeln für NA</a:t>
            </a:r>
          </a:p>
        </p:txBody>
      </p:sp>
    </p:spTree>
    <p:extLst>
      <p:ext uri="{BB962C8B-B14F-4D97-AF65-F5344CB8AC3E}">
        <p14:creationId xmlns:p14="http://schemas.microsoft.com/office/powerpoint/2010/main" val="23093509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p:nvPr/>
        </p:nvPicPr>
        <p:blipFill>
          <a:blip r:embed="rId2">
            <a:extLst>
              <a:ext uri="{28A0092B-C50C-407E-A947-70E740481C1C}">
                <a14:useLocalDpi xmlns:a14="http://schemas.microsoft.com/office/drawing/2010/main" val="0"/>
              </a:ext>
            </a:extLst>
          </a:blip>
          <a:stretch>
            <a:fillRect/>
          </a:stretch>
        </p:blipFill>
        <p:spPr>
          <a:xfrm>
            <a:off x="1403648" y="656746"/>
            <a:ext cx="6192688" cy="2599826"/>
          </a:xfrm>
          <a:prstGeom prst="rect">
            <a:avLst/>
          </a:prstGeom>
        </p:spPr>
      </p:pic>
      <p:sp>
        <p:nvSpPr>
          <p:cNvPr id="3" name="Textfeld 2"/>
          <p:cNvSpPr txBox="1"/>
          <p:nvPr/>
        </p:nvSpPr>
        <p:spPr>
          <a:xfrm>
            <a:off x="971600" y="3501008"/>
            <a:ext cx="7272808" cy="2800767"/>
          </a:xfrm>
          <a:prstGeom prst="rect">
            <a:avLst/>
          </a:prstGeom>
          <a:noFill/>
        </p:spPr>
        <p:txBody>
          <a:bodyPr wrap="square" rtlCol="0">
            <a:spAutoFit/>
          </a:bodyPr>
          <a:lstStyle/>
          <a:p>
            <a:r>
              <a:rPr lang="de-DE" sz="3200" b="1" dirty="0"/>
              <a:t>Ihre Zielgruppe:</a:t>
            </a:r>
          </a:p>
          <a:p>
            <a:r>
              <a:rPr lang="de-DE" sz="3200" dirty="0"/>
              <a:t>Kinder zwischen 9 und 11 Jahren, die gerade aus der Grundschule kommen</a:t>
            </a:r>
          </a:p>
          <a:p>
            <a:endParaRPr lang="de-DE" sz="1600" dirty="0"/>
          </a:p>
          <a:p>
            <a:r>
              <a:rPr lang="de-DE" sz="3200" dirty="0"/>
              <a:t>(oder die 5. Klasse wiederholen… )</a:t>
            </a:r>
          </a:p>
          <a:p>
            <a:endParaRPr lang="de-DE" sz="3200" dirty="0"/>
          </a:p>
        </p:txBody>
      </p:sp>
    </p:spTree>
    <p:extLst>
      <p:ext uri="{BB962C8B-B14F-4D97-AF65-F5344CB8AC3E}">
        <p14:creationId xmlns:p14="http://schemas.microsoft.com/office/powerpoint/2010/main" val="357652579"/>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B7A714-3A48-4C57-9A32-FCBBDC478202}"/>
              </a:ext>
            </a:extLst>
          </p:cNvPr>
          <p:cNvSpPr>
            <a:spLocks noGrp="1"/>
          </p:cNvSpPr>
          <p:nvPr>
            <p:ph type="title"/>
          </p:nvPr>
        </p:nvSpPr>
        <p:spPr/>
        <p:txBody>
          <a:bodyPr/>
          <a:lstStyle/>
          <a:p>
            <a:r>
              <a:rPr lang="de-DE"/>
              <a:t>Grundregeln für NA</a:t>
            </a:r>
          </a:p>
        </p:txBody>
      </p:sp>
      <p:sp>
        <p:nvSpPr>
          <p:cNvPr id="3" name="Textfeld 2">
            <a:extLst>
              <a:ext uri="{FF2B5EF4-FFF2-40B4-BE49-F238E27FC236}">
                <a16:creationId xmlns:a16="http://schemas.microsoft.com/office/drawing/2014/main" id="{B8022875-0AD5-4831-A115-7206847F6D3F}"/>
              </a:ext>
            </a:extLst>
          </p:cNvPr>
          <p:cNvSpPr txBox="1"/>
          <p:nvPr/>
        </p:nvSpPr>
        <p:spPr>
          <a:xfrm>
            <a:off x="777528" y="1772816"/>
            <a:ext cx="7704856" cy="2308324"/>
          </a:xfrm>
          <a:prstGeom prst="rect">
            <a:avLst/>
          </a:prstGeom>
          <a:noFill/>
        </p:spPr>
        <p:txBody>
          <a:bodyPr wrap="square" rtlCol="0">
            <a:spAutoFit/>
          </a:bodyPr>
          <a:lstStyle/>
          <a:p>
            <a:pPr algn="ctr"/>
            <a:r>
              <a:rPr lang="de-DE" sz="3600" b="1" dirty="0">
                <a:highlight>
                  <a:srgbClr val="FFFF00"/>
                </a:highlight>
              </a:rPr>
              <a:t>Weniger ist mehr!</a:t>
            </a:r>
          </a:p>
          <a:p>
            <a:pPr algn="ctr"/>
            <a:endParaRPr lang="de-DE" sz="3600" b="1" dirty="0"/>
          </a:p>
          <a:p>
            <a:r>
              <a:rPr lang="de-DE" sz="3600" dirty="0"/>
              <a:t>In der Regel nur 1 Versuch pro Stunde.</a:t>
            </a:r>
          </a:p>
        </p:txBody>
      </p:sp>
    </p:spTree>
    <p:extLst>
      <p:ext uri="{BB962C8B-B14F-4D97-AF65-F5344CB8AC3E}">
        <p14:creationId xmlns:p14="http://schemas.microsoft.com/office/powerpoint/2010/main" val="384757458"/>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B7A714-3A48-4C57-9A32-FCBBDC478202}"/>
              </a:ext>
            </a:extLst>
          </p:cNvPr>
          <p:cNvSpPr>
            <a:spLocks noGrp="1"/>
          </p:cNvSpPr>
          <p:nvPr>
            <p:ph type="title"/>
          </p:nvPr>
        </p:nvSpPr>
        <p:spPr/>
        <p:txBody>
          <a:bodyPr/>
          <a:lstStyle/>
          <a:p>
            <a:r>
              <a:rPr lang="de-DE"/>
              <a:t>Grundregeln für NA</a:t>
            </a:r>
          </a:p>
        </p:txBody>
      </p:sp>
      <p:sp>
        <p:nvSpPr>
          <p:cNvPr id="3" name="Textfeld 2">
            <a:extLst>
              <a:ext uri="{FF2B5EF4-FFF2-40B4-BE49-F238E27FC236}">
                <a16:creationId xmlns:a16="http://schemas.microsoft.com/office/drawing/2014/main" id="{B8022875-0AD5-4831-A115-7206847F6D3F}"/>
              </a:ext>
            </a:extLst>
          </p:cNvPr>
          <p:cNvSpPr txBox="1"/>
          <p:nvPr/>
        </p:nvSpPr>
        <p:spPr>
          <a:xfrm>
            <a:off x="777528" y="1772816"/>
            <a:ext cx="7704856" cy="3970318"/>
          </a:xfrm>
          <a:prstGeom prst="rect">
            <a:avLst/>
          </a:prstGeom>
          <a:noFill/>
        </p:spPr>
        <p:txBody>
          <a:bodyPr wrap="square" rtlCol="0">
            <a:spAutoFit/>
          </a:bodyPr>
          <a:lstStyle/>
          <a:p>
            <a:pPr algn="ctr"/>
            <a:r>
              <a:rPr lang="de-DE" sz="3600" b="1" dirty="0">
                <a:highlight>
                  <a:srgbClr val="FFFF00"/>
                </a:highlight>
              </a:rPr>
              <a:t>Weniger ist mehr!</a:t>
            </a:r>
          </a:p>
          <a:p>
            <a:pPr algn="ctr"/>
            <a:endParaRPr lang="de-DE" sz="3600" b="1" dirty="0"/>
          </a:p>
          <a:p>
            <a:r>
              <a:rPr lang="de-DE" sz="3600" dirty="0"/>
              <a:t>In der Regel nur 1 Versuch pro Stunde.</a:t>
            </a:r>
          </a:p>
          <a:p>
            <a:endParaRPr lang="de-DE" sz="3600" dirty="0"/>
          </a:p>
          <a:p>
            <a:pPr algn="r"/>
            <a:r>
              <a:rPr lang="de-DE" sz="3600" dirty="0"/>
              <a:t>Sie haben Zeit. Fühlen Sie sich wie ein Deutschlehrer.</a:t>
            </a:r>
          </a:p>
        </p:txBody>
      </p:sp>
    </p:spTree>
    <p:extLst>
      <p:ext uri="{BB962C8B-B14F-4D97-AF65-F5344CB8AC3E}">
        <p14:creationId xmlns:p14="http://schemas.microsoft.com/office/powerpoint/2010/main" val="2238035386"/>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B7A714-3A48-4C57-9A32-FCBBDC478202}"/>
              </a:ext>
            </a:extLst>
          </p:cNvPr>
          <p:cNvSpPr>
            <a:spLocks noGrp="1"/>
          </p:cNvSpPr>
          <p:nvPr>
            <p:ph type="title"/>
          </p:nvPr>
        </p:nvSpPr>
        <p:spPr/>
        <p:txBody>
          <a:bodyPr/>
          <a:lstStyle/>
          <a:p>
            <a:r>
              <a:rPr lang="de-DE"/>
              <a:t>Grundregeln für NA</a:t>
            </a:r>
          </a:p>
        </p:txBody>
      </p:sp>
      <p:sp>
        <p:nvSpPr>
          <p:cNvPr id="3" name="Textfeld 2">
            <a:extLst>
              <a:ext uri="{FF2B5EF4-FFF2-40B4-BE49-F238E27FC236}">
                <a16:creationId xmlns:a16="http://schemas.microsoft.com/office/drawing/2014/main" id="{B8022875-0AD5-4831-A115-7206847F6D3F}"/>
              </a:ext>
            </a:extLst>
          </p:cNvPr>
          <p:cNvSpPr txBox="1"/>
          <p:nvPr/>
        </p:nvSpPr>
        <p:spPr>
          <a:xfrm>
            <a:off x="777528" y="1772816"/>
            <a:ext cx="7704856" cy="1200329"/>
          </a:xfrm>
          <a:prstGeom prst="rect">
            <a:avLst/>
          </a:prstGeom>
          <a:noFill/>
        </p:spPr>
        <p:txBody>
          <a:bodyPr wrap="square" rtlCol="0">
            <a:spAutoFit/>
          </a:bodyPr>
          <a:lstStyle/>
          <a:p>
            <a:pPr algn="ctr"/>
            <a:r>
              <a:rPr lang="de-DE" sz="3600" b="1" dirty="0">
                <a:highlight>
                  <a:srgbClr val="FFFF00"/>
                </a:highlight>
              </a:rPr>
              <a:t>Vertiefen und anwenden!</a:t>
            </a:r>
          </a:p>
          <a:p>
            <a:pPr algn="ctr"/>
            <a:endParaRPr lang="de-DE" sz="3600" b="1" dirty="0"/>
          </a:p>
        </p:txBody>
      </p:sp>
    </p:spTree>
    <p:extLst>
      <p:ext uri="{BB962C8B-B14F-4D97-AF65-F5344CB8AC3E}">
        <p14:creationId xmlns:p14="http://schemas.microsoft.com/office/powerpoint/2010/main" val="1319031079"/>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B7A714-3A48-4C57-9A32-FCBBDC478202}"/>
              </a:ext>
            </a:extLst>
          </p:cNvPr>
          <p:cNvSpPr>
            <a:spLocks noGrp="1"/>
          </p:cNvSpPr>
          <p:nvPr>
            <p:ph type="title"/>
          </p:nvPr>
        </p:nvSpPr>
        <p:spPr/>
        <p:txBody>
          <a:bodyPr/>
          <a:lstStyle/>
          <a:p>
            <a:r>
              <a:rPr lang="de-DE"/>
              <a:t>Grundregeln für NA</a:t>
            </a:r>
          </a:p>
        </p:txBody>
      </p:sp>
      <p:sp>
        <p:nvSpPr>
          <p:cNvPr id="3" name="Textfeld 2">
            <a:extLst>
              <a:ext uri="{FF2B5EF4-FFF2-40B4-BE49-F238E27FC236}">
                <a16:creationId xmlns:a16="http://schemas.microsoft.com/office/drawing/2014/main" id="{B8022875-0AD5-4831-A115-7206847F6D3F}"/>
              </a:ext>
            </a:extLst>
          </p:cNvPr>
          <p:cNvSpPr txBox="1"/>
          <p:nvPr/>
        </p:nvSpPr>
        <p:spPr>
          <a:xfrm>
            <a:off x="777528" y="1772816"/>
            <a:ext cx="7704856" cy="2862322"/>
          </a:xfrm>
          <a:prstGeom prst="rect">
            <a:avLst/>
          </a:prstGeom>
          <a:noFill/>
        </p:spPr>
        <p:txBody>
          <a:bodyPr wrap="square" rtlCol="0">
            <a:spAutoFit/>
          </a:bodyPr>
          <a:lstStyle/>
          <a:p>
            <a:pPr algn="ctr"/>
            <a:r>
              <a:rPr lang="de-DE" sz="3600" b="1" dirty="0">
                <a:highlight>
                  <a:srgbClr val="FFFF00"/>
                </a:highlight>
              </a:rPr>
              <a:t>Drüber schlafen lassen!</a:t>
            </a:r>
          </a:p>
          <a:p>
            <a:pPr algn="ctr"/>
            <a:endParaRPr lang="de-DE" sz="3600" b="1" dirty="0"/>
          </a:p>
          <a:p>
            <a:r>
              <a:rPr lang="de-DE" sz="3600" dirty="0"/>
              <a:t>Einführung und Anwendung eines Stoffnachweises nicht am selben Tag.</a:t>
            </a:r>
          </a:p>
        </p:txBody>
      </p:sp>
    </p:spTree>
    <p:extLst>
      <p:ext uri="{BB962C8B-B14F-4D97-AF65-F5344CB8AC3E}">
        <p14:creationId xmlns:p14="http://schemas.microsoft.com/office/powerpoint/2010/main" val="2395323732"/>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B7A714-3A48-4C57-9A32-FCBBDC478202}"/>
              </a:ext>
            </a:extLst>
          </p:cNvPr>
          <p:cNvSpPr>
            <a:spLocks noGrp="1"/>
          </p:cNvSpPr>
          <p:nvPr>
            <p:ph type="title"/>
          </p:nvPr>
        </p:nvSpPr>
        <p:spPr/>
        <p:txBody>
          <a:bodyPr/>
          <a:lstStyle/>
          <a:p>
            <a:r>
              <a:rPr lang="de-DE"/>
              <a:t>Grundregeln für NA</a:t>
            </a:r>
          </a:p>
        </p:txBody>
      </p:sp>
      <p:sp>
        <p:nvSpPr>
          <p:cNvPr id="3" name="Textfeld 2">
            <a:extLst>
              <a:ext uri="{FF2B5EF4-FFF2-40B4-BE49-F238E27FC236}">
                <a16:creationId xmlns:a16="http://schemas.microsoft.com/office/drawing/2014/main" id="{B8022875-0AD5-4831-A115-7206847F6D3F}"/>
              </a:ext>
            </a:extLst>
          </p:cNvPr>
          <p:cNvSpPr txBox="1"/>
          <p:nvPr/>
        </p:nvSpPr>
        <p:spPr>
          <a:xfrm>
            <a:off x="777528" y="1772816"/>
            <a:ext cx="7704856" cy="2862322"/>
          </a:xfrm>
          <a:prstGeom prst="rect">
            <a:avLst/>
          </a:prstGeom>
          <a:noFill/>
        </p:spPr>
        <p:txBody>
          <a:bodyPr wrap="square" rtlCol="0">
            <a:spAutoFit/>
          </a:bodyPr>
          <a:lstStyle/>
          <a:p>
            <a:pPr algn="ctr"/>
            <a:r>
              <a:rPr lang="de-DE" sz="3600" b="1" dirty="0">
                <a:highlight>
                  <a:srgbClr val="FFFF00"/>
                </a:highlight>
              </a:rPr>
              <a:t>Kontexte!</a:t>
            </a:r>
          </a:p>
          <a:p>
            <a:pPr algn="ctr"/>
            <a:endParaRPr lang="de-DE" sz="3600" b="1" dirty="0"/>
          </a:p>
          <a:p>
            <a:r>
              <a:rPr lang="de-DE" sz="3600" dirty="0"/>
              <a:t>Stoffeigenschaften nicht isoliert untersuchen, sondern in einem Zusammenhang.</a:t>
            </a:r>
          </a:p>
        </p:txBody>
      </p:sp>
    </p:spTree>
    <p:extLst>
      <p:ext uri="{BB962C8B-B14F-4D97-AF65-F5344CB8AC3E}">
        <p14:creationId xmlns:p14="http://schemas.microsoft.com/office/powerpoint/2010/main" val="4125218552"/>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B7A714-3A48-4C57-9A32-FCBBDC478202}"/>
              </a:ext>
            </a:extLst>
          </p:cNvPr>
          <p:cNvSpPr>
            <a:spLocks noGrp="1"/>
          </p:cNvSpPr>
          <p:nvPr>
            <p:ph type="title"/>
          </p:nvPr>
        </p:nvSpPr>
        <p:spPr/>
        <p:txBody>
          <a:bodyPr/>
          <a:lstStyle/>
          <a:p>
            <a:r>
              <a:rPr lang="de-DE"/>
              <a:t>Grundregeln für NA</a:t>
            </a:r>
          </a:p>
        </p:txBody>
      </p:sp>
      <p:sp>
        <p:nvSpPr>
          <p:cNvPr id="3" name="Textfeld 2">
            <a:extLst>
              <a:ext uri="{FF2B5EF4-FFF2-40B4-BE49-F238E27FC236}">
                <a16:creationId xmlns:a16="http://schemas.microsoft.com/office/drawing/2014/main" id="{B8022875-0AD5-4831-A115-7206847F6D3F}"/>
              </a:ext>
            </a:extLst>
          </p:cNvPr>
          <p:cNvSpPr txBox="1"/>
          <p:nvPr/>
        </p:nvSpPr>
        <p:spPr>
          <a:xfrm>
            <a:off x="777528" y="1772816"/>
            <a:ext cx="7704856" cy="1754326"/>
          </a:xfrm>
          <a:prstGeom prst="rect">
            <a:avLst/>
          </a:prstGeom>
          <a:noFill/>
        </p:spPr>
        <p:txBody>
          <a:bodyPr wrap="square" rtlCol="0">
            <a:spAutoFit/>
          </a:bodyPr>
          <a:lstStyle/>
          <a:p>
            <a:pPr algn="ctr"/>
            <a:r>
              <a:rPr lang="de-DE" sz="3600" b="1" dirty="0">
                <a:highlight>
                  <a:srgbClr val="FFFF00"/>
                </a:highlight>
              </a:rPr>
              <a:t>Visualisierung!</a:t>
            </a:r>
          </a:p>
          <a:p>
            <a:pPr algn="ctr"/>
            <a:endParaRPr lang="de-DE" sz="3600" b="1" dirty="0"/>
          </a:p>
          <a:p>
            <a:r>
              <a:rPr lang="de-DE" sz="3600" dirty="0"/>
              <a:t>Ikons verwenden.</a:t>
            </a:r>
          </a:p>
        </p:txBody>
      </p:sp>
    </p:spTree>
    <p:extLst>
      <p:ext uri="{BB962C8B-B14F-4D97-AF65-F5344CB8AC3E}">
        <p14:creationId xmlns:p14="http://schemas.microsoft.com/office/powerpoint/2010/main" val="2571394552"/>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B7A714-3A48-4C57-9A32-FCBBDC478202}"/>
              </a:ext>
            </a:extLst>
          </p:cNvPr>
          <p:cNvSpPr>
            <a:spLocks noGrp="1"/>
          </p:cNvSpPr>
          <p:nvPr>
            <p:ph type="title"/>
          </p:nvPr>
        </p:nvSpPr>
        <p:spPr/>
        <p:txBody>
          <a:bodyPr/>
          <a:lstStyle/>
          <a:p>
            <a:r>
              <a:rPr lang="de-DE"/>
              <a:t>Grundregeln für NA</a:t>
            </a:r>
          </a:p>
        </p:txBody>
      </p:sp>
      <p:sp>
        <p:nvSpPr>
          <p:cNvPr id="3" name="Textfeld 2">
            <a:extLst>
              <a:ext uri="{FF2B5EF4-FFF2-40B4-BE49-F238E27FC236}">
                <a16:creationId xmlns:a16="http://schemas.microsoft.com/office/drawing/2014/main" id="{B8022875-0AD5-4831-A115-7206847F6D3F}"/>
              </a:ext>
            </a:extLst>
          </p:cNvPr>
          <p:cNvSpPr txBox="1"/>
          <p:nvPr/>
        </p:nvSpPr>
        <p:spPr>
          <a:xfrm>
            <a:off x="777528" y="1772816"/>
            <a:ext cx="7704856" cy="2862322"/>
          </a:xfrm>
          <a:prstGeom prst="rect">
            <a:avLst/>
          </a:prstGeom>
          <a:noFill/>
        </p:spPr>
        <p:txBody>
          <a:bodyPr wrap="square" rtlCol="0">
            <a:spAutoFit/>
          </a:bodyPr>
          <a:lstStyle/>
          <a:p>
            <a:pPr algn="ctr"/>
            <a:r>
              <a:rPr lang="de-DE" sz="3600" b="1" dirty="0">
                <a:highlight>
                  <a:srgbClr val="FFFF00"/>
                </a:highlight>
              </a:rPr>
              <a:t>Spracharbeit!</a:t>
            </a:r>
          </a:p>
          <a:p>
            <a:pPr algn="ctr"/>
            <a:endParaRPr lang="de-DE" sz="3600" b="1" dirty="0"/>
          </a:p>
          <a:p>
            <a:r>
              <a:rPr lang="de-DE" sz="3600" dirty="0"/>
              <a:t>Immer gleiche Formulierungen (wenn-wenn-dann-Satz; je-desto-Satz).</a:t>
            </a:r>
          </a:p>
        </p:txBody>
      </p:sp>
    </p:spTree>
    <p:extLst>
      <p:ext uri="{BB962C8B-B14F-4D97-AF65-F5344CB8AC3E}">
        <p14:creationId xmlns:p14="http://schemas.microsoft.com/office/powerpoint/2010/main" val="621332255"/>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B7A714-3A48-4C57-9A32-FCBBDC478202}"/>
              </a:ext>
            </a:extLst>
          </p:cNvPr>
          <p:cNvSpPr>
            <a:spLocks noGrp="1"/>
          </p:cNvSpPr>
          <p:nvPr>
            <p:ph type="title"/>
          </p:nvPr>
        </p:nvSpPr>
        <p:spPr/>
        <p:txBody>
          <a:bodyPr/>
          <a:lstStyle/>
          <a:p>
            <a:r>
              <a:rPr lang="de-DE"/>
              <a:t>Grundregeln für NA</a:t>
            </a:r>
          </a:p>
        </p:txBody>
      </p:sp>
      <p:sp>
        <p:nvSpPr>
          <p:cNvPr id="3" name="Textfeld 2">
            <a:extLst>
              <a:ext uri="{FF2B5EF4-FFF2-40B4-BE49-F238E27FC236}">
                <a16:creationId xmlns:a16="http://schemas.microsoft.com/office/drawing/2014/main" id="{B8022875-0AD5-4831-A115-7206847F6D3F}"/>
              </a:ext>
            </a:extLst>
          </p:cNvPr>
          <p:cNvSpPr txBox="1"/>
          <p:nvPr/>
        </p:nvSpPr>
        <p:spPr>
          <a:xfrm>
            <a:off x="777528" y="1772816"/>
            <a:ext cx="7704856" cy="3416320"/>
          </a:xfrm>
          <a:prstGeom prst="rect">
            <a:avLst/>
          </a:prstGeom>
          <a:noFill/>
        </p:spPr>
        <p:txBody>
          <a:bodyPr wrap="square" rtlCol="0">
            <a:spAutoFit/>
          </a:bodyPr>
          <a:lstStyle/>
          <a:p>
            <a:pPr algn="ctr"/>
            <a:r>
              <a:rPr lang="de-DE" sz="3600" b="1" dirty="0">
                <a:highlight>
                  <a:srgbClr val="FFFF00"/>
                </a:highlight>
              </a:rPr>
              <a:t>Spracharbeit!</a:t>
            </a:r>
          </a:p>
          <a:p>
            <a:pPr algn="ctr"/>
            <a:endParaRPr lang="de-DE" sz="3600" b="1" dirty="0"/>
          </a:p>
          <a:p>
            <a:r>
              <a:rPr lang="de-DE" sz="3600" dirty="0"/>
              <a:t>Immer gleiche Formulierungen (wenn-wenn-dann-Satz; je-desto-Satz).</a:t>
            </a:r>
          </a:p>
          <a:p>
            <a:r>
              <a:rPr lang="de-DE" sz="3600" dirty="0"/>
              <a:t>Genus und Pluralformen angeben</a:t>
            </a:r>
          </a:p>
        </p:txBody>
      </p:sp>
    </p:spTree>
    <p:extLst>
      <p:ext uri="{BB962C8B-B14F-4D97-AF65-F5344CB8AC3E}">
        <p14:creationId xmlns:p14="http://schemas.microsoft.com/office/powerpoint/2010/main" val="3838827281"/>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B7A714-3A48-4C57-9A32-FCBBDC478202}"/>
              </a:ext>
            </a:extLst>
          </p:cNvPr>
          <p:cNvSpPr>
            <a:spLocks noGrp="1"/>
          </p:cNvSpPr>
          <p:nvPr>
            <p:ph type="title"/>
          </p:nvPr>
        </p:nvSpPr>
        <p:spPr/>
        <p:txBody>
          <a:bodyPr/>
          <a:lstStyle/>
          <a:p>
            <a:r>
              <a:rPr lang="de-DE"/>
              <a:t>Grundregeln für NA</a:t>
            </a:r>
          </a:p>
        </p:txBody>
      </p:sp>
      <p:sp>
        <p:nvSpPr>
          <p:cNvPr id="3" name="Textfeld 2">
            <a:extLst>
              <a:ext uri="{FF2B5EF4-FFF2-40B4-BE49-F238E27FC236}">
                <a16:creationId xmlns:a16="http://schemas.microsoft.com/office/drawing/2014/main" id="{B8022875-0AD5-4831-A115-7206847F6D3F}"/>
              </a:ext>
            </a:extLst>
          </p:cNvPr>
          <p:cNvSpPr txBox="1"/>
          <p:nvPr/>
        </p:nvSpPr>
        <p:spPr>
          <a:xfrm>
            <a:off x="777528" y="1772816"/>
            <a:ext cx="7704856" cy="3970318"/>
          </a:xfrm>
          <a:prstGeom prst="rect">
            <a:avLst/>
          </a:prstGeom>
          <a:noFill/>
        </p:spPr>
        <p:txBody>
          <a:bodyPr wrap="square" rtlCol="0">
            <a:spAutoFit/>
          </a:bodyPr>
          <a:lstStyle/>
          <a:p>
            <a:pPr algn="ctr"/>
            <a:r>
              <a:rPr lang="de-DE" sz="3600" b="1" dirty="0">
                <a:highlight>
                  <a:srgbClr val="FFFF00"/>
                </a:highlight>
              </a:rPr>
              <a:t>Spracharbeit!</a:t>
            </a:r>
          </a:p>
          <a:p>
            <a:pPr algn="ctr"/>
            <a:endParaRPr lang="de-DE" sz="3600" b="1" dirty="0"/>
          </a:p>
          <a:p>
            <a:r>
              <a:rPr lang="de-DE" sz="3600" dirty="0"/>
              <a:t>Immer gleiche Formulierungen (wenn-wenn-dann-Satz; je-desto-Satz).</a:t>
            </a:r>
          </a:p>
          <a:p>
            <a:r>
              <a:rPr lang="de-DE" sz="3600" dirty="0"/>
              <a:t>Genus und Pluralformen angeben</a:t>
            </a:r>
          </a:p>
          <a:p>
            <a:r>
              <a:rPr lang="de-DE" sz="3600" dirty="0"/>
              <a:t>Rechtschreibung explizit behandeln</a:t>
            </a:r>
          </a:p>
        </p:txBody>
      </p:sp>
    </p:spTree>
    <p:extLst>
      <p:ext uri="{BB962C8B-B14F-4D97-AF65-F5344CB8AC3E}">
        <p14:creationId xmlns:p14="http://schemas.microsoft.com/office/powerpoint/2010/main" val="926014830"/>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B7A714-3A48-4C57-9A32-FCBBDC478202}"/>
              </a:ext>
            </a:extLst>
          </p:cNvPr>
          <p:cNvSpPr>
            <a:spLocks noGrp="1"/>
          </p:cNvSpPr>
          <p:nvPr>
            <p:ph type="title"/>
          </p:nvPr>
        </p:nvSpPr>
        <p:spPr/>
        <p:txBody>
          <a:bodyPr/>
          <a:lstStyle/>
          <a:p>
            <a:r>
              <a:rPr lang="de-DE"/>
              <a:t>Grundregeln für NA</a:t>
            </a:r>
          </a:p>
        </p:txBody>
      </p:sp>
      <p:sp>
        <p:nvSpPr>
          <p:cNvPr id="3" name="Textfeld 2">
            <a:extLst>
              <a:ext uri="{FF2B5EF4-FFF2-40B4-BE49-F238E27FC236}">
                <a16:creationId xmlns:a16="http://schemas.microsoft.com/office/drawing/2014/main" id="{B8022875-0AD5-4831-A115-7206847F6D3F}"/>
              </a:ext>
            </a:extLst>
          </p:cNvPr>
          <p:cNvSpPr txBox="1"/>
          <p:nvPr/>
        </p:nvSpPr>
        <p:spPr>
          <a:xfrm>
            <a:off x="777528" y="1772816"/>
            <a:ext cx="7704856" cy="1200329"/>
          </a:xfrm>
          <a:prstGeom prst="rect">
            <a:avLst/>
          </a:prstGeom>
          <a:noFill/>
        </p:spPr>
        <p:txBody>
          <a:bodyPr wrap="square" rtlCol="0">
            <a:spAutoFit/>
          </a:bodyPr>
          <a:lstStyle/>
          <a:p>
            <a:pPr algn="ctr"/>
            <a:r>
              <a:rPr lang="de-DE" sz="3600" b="1" dirty="0">
                <a:highlight>
                  <a:srgbClr val="FFFF00"/>
                </a:highlight>
              </a:rPr>
              <a:t>Klarheit, Klarheit, Klarheit!</a:t>
            </a:r>
          </a:p>
          <a:p>
            <a:pPr algn="ctr"/>
            <a:endParaRPr lang="de-DE" sz="3600" b="1" dirty="0"/>
          </a:p>
        </p:txBody>
      </p:sp>
    </p:spTree>
    <p:extLst>
      <p:ext uri="{BB962C8B-B14F-4D97-AF65-F5344CB8AC3E}">
        <p14:creationId xmlns:p14="http://schemas.microsoft.com/office/powerpoint/2010/main" val="31680790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sz="5200" b="1" dirty="0">
                <a:solidFill>
                  <a:srgbClr val="6600CC"/>
                </a:solidFill>
              </a:rPr>
              <a:t>Laborregeln</a:t>
            </a:r>
            <a:r>
              <a:rPr lang="de-DE" altLang="de-DE" sz="5200" dirty="0">
                <a:solidFill>
                  <a:srgbClr val="6600CC"/>
                </a:solidFill>
              </a:rPr>
              <a:t>:</a:t>
            </a:r>
            <a:endParaRPr lang="de-DE" sz="5200" dirty="0"/>
          </a:p>
        </p:txBody>
      </p:sp>
      <p:sp>
        <p:nvSpPr>
          <p:cNvPr id="3" name="Textfeld 2"/>
          <p:cNvSpPr txBox="1"/>
          <p:nvPr/>
        </p:nvSpPr>
        <p:spPr>
          <a:xfrm>
            <a:off x="827584" y="1484784"/>
            <a:ext cx="7416824" cy="4985980"/>
          </a:xfrm>
          <a:prstGeom prst="rect">
            <a:avLst/>
          </a:prstGeom>
          <a:noFill/>
        </p:spPr>
        <p:txBody>
          <a:bodyPr wrap="square" rtlCol="0">
            <a:spAutoFit/>
          </a:bodyPr>
          <a:lstStyle/>
          <a:p>
            <a:pPr marL="571500" indent="-571500" eaLnBrk="1" hangingPunct="1">
              <a:spcAft>
                <a:spcPts val="600"/>
              </a:spcAft>
              <a:buFont typeface="Arial" panose="020B0604020202020204" pitchFamily="34" charset="0"/>
              <a:buChar char="•"/>
            </a:pPr>
            <a:r>
              <a:rPr lang="de-DE" altLang="de-DE" sz="3600" dirty="0">
                <a:solidFill>
                  <a:srgbClr val="6600CC"/>
                </a:solidFill>
              </a:rPr>
              <a:t>Nicht essen, nicht trinken,                     nicht rauchen, nicht schminken!</a:t>
            </a:r>
          </a:p>
          <a:p>
            <a:pPr marL="571500" indent="-571500" eaLnBrk="1" hangingPunct="1">
              <a:spcAft>
                <a:spcPts val="600"/>
              </a:spcAft>
              <a:buFont typeface="Arial" panose="020B0604020202020204" pitchFamily="34" charset="0"/>
              <a:buChar char="•"/>
            </a:pPr>
            <a:r>
              <a:rPr lang="de-DE" altLang="de-DE" sz="3600" dirty="0">
                <a:solidFill>
                  <a:srgbClr val="6600CC"/>
                </a:solidFill>
              </a:rPr>
              <a:t>Schutzbrille</a:t>
            </a:r>
          </a:p>
          <a:p>
            <a:pPr marL="571500" indent="-571500" eaLnBrk="1" hangingPunct="1">
              <a:spcAft>
                <a:spcPts val="600"/>
              </a:spcAft>
              <a:buFont typeface="Arial" panose="020B0604020202020204" pitchFamily="34" charset="0"/>
              <a:buChar char="•"/>
            </a:pPr>
            <a:r>
              <a:rPr lang="de-DE" altLang="de-DE" sz="3600" dirty="0">
                <a:solidFill>
                  <a:srgbClr val="6600CC"/>
                </a:solidFill>
              </a:rPr>
              <a:t>Ruhe, v. a. bei Anweisungen</a:t>
            </a:r>
          </a:p>
          <a:p>
            <a:pPr marL="571500" indent="-571500" eaLnBrk="1" hangingPunct="1">
              <a:spcAft>
                <a:spcPts val="600"/>
              </a:spcAft>
              <a:buFont typeface="Arial" panose="020B0604020202020204" pitchFamily="34" charset="0"/>
              <a:buChar char="•"/>
            </a:pPr>
            <a:r>
              <a:rPr lang="de-DE" altLang="de-DE" sz="3600" dirty="0">
                <a:solidFill>
                  <a:srgbClr val="6600CC"/>
                </a:solidFill>
              </a:rPr>
              <a:t>Auf dem Platz bleiben</a:t>
            </a:r>
          </a:p>
          <a:p>
            <a:pPr marL="571500" indent="-571500" eaLnBrk="1" hangingPunct="1">
              <a:spcAft>
                <a:spcPts val="600"/>
              </a:spcAft>
              <a:buFont typeface="Arial" panose="020B0604020202020204" pitchFamily="34" charset="0"/>
              <a:buChar char="•"/>
            </a:pPr>
            <a:r>
              <a:rPr lang="de-DE" altLang="de-DE" sz="3600" dirty="0">
                <a:solidFill>
                  <a:srgbClr val="6600CC"/>
                </a:solidFill>
              </a:rPr>
              <a:t>Ordnung halten</a:t>
            </a:r>
          </a:p>
          <a:p>
            <a:pPr marL="571500" indent="-571500" eaLnBrk="1" hangingPunct="1">
              <a:spcAft>
                <a:spcPts val="600"/>
              </a:spcAft>
              <a:buFont typeface="Arial" panose="020B0604020202020204" pitchFamily="34" charset="0"/>
              <a:buChar char="•"/>
            </a:pPr>
            <a:r>
              <a:rPr lang="de-DE" altLang="de-DE" sz="3600" dirty="0">
                <a:solidFill>
                  <a:srgbClr val="6600CC"/>
                </a:solidFill>
              </a:rPr>
              <a:t>korrekte Entsorgung</a:t>
            </a:r>
          </a:p>
          <a:p>
            <a:pPr marL="571500" indent="-571500">
              <a:buFont typeface="Arial" panose="020B0604020202020204" pitchFamily="34" charset="0"/>
              <a:buChar char="•"/>
            </a:pPr>
            <a:endParaRPr lang="de-DE" sz="3600" dirty="0"/>
          </a:p>
        </p:txBody>
      </p:sp>
    </p:spTree>
    <p:extLst>
      <p:ext uri="{BB962C8B-B14F-4D97-AF65-F5344CB8AC3E}">
        <p14:creationId xmlns:p14="http://schemas.microsoft.com/office/powerpoint/2010/main" val="4223756100"/>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dozenten.alp.dillingen.de/reisende/images/stories/akademi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360488"/>
            <a:ext cx="2743200" cy="2609851"/>
          </a:xfrm>
          <a:prstGeom prst="rect">
            <a:avLst/>
          </a:prstGeom>
          <a:noFill/>
          <a:extLst>
            <a:ext uri="{909E8E84-426E-40DD-AFC4-6F175D3DCCD1}">
              <a14:hiddenFill xmlns:a14="http://schemas.microsoft.com/office/drawing/2010/main">
                <a:solidFill>
                  <a:srgbClr val="FFFFFF"/>
                </a:solidFill>
              </a14:hiddenFill>
            </a:ext>
          </a:extLst>
        </p:spPr>
      </p:pic>
      <p:sp>
        <p:nvSpPr>
          <p:cNvPr id="3" name="Textfeld 2"/>
          <p:cNvSpPr txBox="1"/>
          <p:nvPr/>
        </p:nvSpPr>
        <p:spPr>
          <a:xfrm>
            <a:off x="3995936" y="1052736"/>
            <a:ext cx="4608512" cy="3847207"/>
          </a:xfrm>
          <a:prstGeom prst="rect">
            <a:avLst/>
          </a:prstGeom>
          <a:noFill/>
        </p:spPr>
        <p:txBody>
          <a:bodyPr wrap="square" rtlCol="0">
            <a:spAutoFit/>
          </a:bodyPr>
          <a:lstStyle/>
          <a:p>
            <a:r>
              <a:rPr lang="de-DE" sz="4000" dirty="0"/>
              <a:t>Alle Versuche finden Sie im Akademiebericht 506</a:t>
            </a:r>
          </a:p>
          <a:p>
            <a:endParaRPr lang="de-DE" dirty="0"/>
          </a:p>
          <a:p>
            <a:r>
              <a:rPr lang="de-DE" sz="4800" b="1" dirty="0"/>
              <a:t>Bio? – logisch!</a:t>
            </a:r>
          </a:p>
          <a:p>
            <a:endParaRPr lang="de-DE" dirty="0"/>
          </a:p>
        </p:txBody>
      </p:sp>
    </p:spTree>
    <p:extLst>
      <p:ext uri="{BB962C8B-B14F-4D97-AF65-F5344CB8AC3E}">
        <p14:creationId xmlns:p14="http://schemas.microsoft.com/office/powerpoint/2010/main" val="4030787424"/>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nhaltsplatzhalt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6552" y="-99392"/>
            <a:ext cx="10208728" cy="7056784"/>
          </a:xfrm>
          <a:prstGeom prst="rect">
            <a:avLst/>
          </a:prstGeom>
        </p:spPr>
      </p:pic>
      <p:sp>
        <p:nvSpPr>
          <p:cNvPr id="3" name="Textfeld 2"/>
          <p:cNvSpPr txBox="1"/>
          <p:nvPr/>
        </p:nvSpPr>
        <p:spPr>
          <a:xfrm>
            <a:off x="179512" y="116632"/>
            <a:ext cx="6192688" cy="1200329"/>
          </a:xfrm>
          <a:prstGeom prst="rect">
            <a:avLst/>
          </a:prstGeom>
          <a:noFill/>
        </p:spPr>
        <p:txBody>
          <a:bodyPr wrap="square" rtlCol="0">
            <a:spAutoFit/>
          </a:bodyPr>
          <a:lstStyle/>
          <a:p>
            <a:r>
              <a:rPr lang="de-DE" sz="5400" b="1" dirty="0">
                <a:solidFill>
                  <a:schemeClr val="bg1"/>
                </a:solidFill>
              </a:rPr>
              <a:t>www.bio-nickl.de</a:t>
            </a:r>
          </a:p>
          <a:p>
            <a:endParaRPr lang="de-DE" dirty="0"/>
          </a:p>
        </p:txBody>
      </p:sp>
      <p:sp>
        <p:nvSpPr>
          <p:cNvPr id="4" name="Textfeld 3"/>
          <p:cNvSpPr txBox="1"/>
          <p:nvPr/>
        </p:nvSpPr>
        <p:spPr>
          <a:xfrm>
            <a:off x="5076056" y="4565446"/>
            <a:ext cx="3888432" cy="1815882"/>
          </a:xfrm>
          <a:prstGeom prst="rect">
            <a:avLst/>
          </a:prstGeom>
          <a:noFill/>
        </p:spPr>
        <p:txBody>
          <a:bodyPr wrap="square" rtlCol="0">
            <a:spAutoFit/>
          </a:bodyPr>
          <a:lstStyle/>
          <a:p>
            <a:pPr algn="r"/>
            <a:r>
              <a:rPr lang="de-DE" sz="2800" b="1" dirty="0">
                <a:solidFill>
                  <a:schemeClr val="bg1"/>
                </a:solidFill>
                <a:latin typeface="Calibri" panose="020F0502020204030204" pitchFamily="34" charset="0"/>
              </a:rPr>
              <a:t>Die kostenlose, nicht-kommerzielle Webseite für Biologie-Didaktik an bayerischen Gymnasien</a:t>
            </a:r>
          </a:p>
        </p:txBody>
      </p:sp>
    </p:spTree>
    <p:extLst>
      <p:ext uri="{BB962C8B-B14F-4D97-AF65-F5344CB8AC3E}">
        <p14:creationId xmlns:p14="http://schemas.microsoft.com/office/powerpoint/2010/main" val="3277236747"/>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pic>
        <p:nvPicPr>
          <p:cNvPr id="4" name="Inhaltsplatzhalt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72353" y="476672"/>
            <a:ext cx="7788079" cy="5904656"/>
          </a:xfrm>
        </p:spPr>
      </p:pic>
      <p:cxnSp>
        <p:nvCxnSpPr>
          <p:cNvPr id="6" name="Gerade Verbindung mit Pfeil 5"/>
          <p:cNvCxnSpPr/>
          <p:nvPr/>
        </p:nvCxnSpPr>
        <p:spPr>
          <a:xfrm flipH="1">
            <a:off x="5508104" y="1556792"/>
            <a:ext cx="1008112" cy="864096"/>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7029410"/>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pic>
        <p:nvPicPr>
          <p:cNvPr id="4" name="Inhaltsplatzhalt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67544" y="332656"/>
            <a:ext cx="8064896" cy="6048672"/>
          </a:xfrm>
        </p:spPr>
      </p:pic>
      <p:cxnSp>
        <p:nvCxnSpPr>
          <p:cNvPr id="5" name="Gerade Verbindung mit Pfeil 4"/>
          <p:cNvCxnSpPr/>
          <p:nvPr/>
        </p:nvCxnSpPr>
        <p:spPr>
          <a:xfrm>
            <a:off x="2483768" y="2780928"/>
            <a:ext cx="1512168" cy="360040"/>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2913562"/>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pic>
        <p:nvPicPr>
          <p:cNvPr id="6" name="Inhaltsplatzhalt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91680" y="260648"/>
            <a:ext cx="5688632" cy="6332210"/>
          </a:xfrm>
        </p:spPr>
      </p:pic>
    </p:spTree>
    <p:extLst>
      <p:ext uri="{BB962C8B-B14F-4D97-AF65-F5344CB8AC3E}">
        <p14:creationId xmlns:p14="http://schemas.microsoft.com/office/powerpoint/2010/main" val="1530067864"/>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pic>
        <p:nvPicPr>
          <p:cNvPr id="4" name="Inhaltsplatzhalt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67544" y="188640"/>
            <a:ext cx="8360205" cy="6120680"/>
          </a:xfrm>
        </p:spPr>
      </p:pic>
      <p:cxnSp>
        <p:nvCxnSpPr>
          <p:cNvPr id="5" name="Gerade Verbindung mit Pfeil 4"/>
          <p:cNvCxnSpPr/>
          <p:nvPr/>
        </p:nvCxnSpPr>
        <p:spPr>
          <a:xfrm flipH="1">
            <a:off x="3851920" y="836712"/>
            <a:ext cx="1008112" cy="864096"/>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 name="Gerade Verbindung mit Pfeil 5"/>
          <p:cNvCxnSpPr/>
          <p:nvPr/>
        </p:nvCxnSpPr>
        <p:spPr>
          <a:xfrm flipH="1">
            <a:off x="6876256" y="4077072"/>
            <a:ext cx="1008112" cy="864096"/>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0802182"/>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pic>
        <p:nvPicPr>
          <p:cNvPr id="6" name="Inhaltsplatzhalt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1560" y="260648"/>
            <a:ext cx="7891269" cy="6336704"/>
          </a:xfrm>
        </p:spPr>
      </p:pic>
    </p:spTree>
    <p:extLst>
      <p:ext uri="{BB962C8B-B14F-4D97-AF65-F5344CB8AC3E}">
        <p14:creationId xmlns:p14="http://schemas.microsoft.com/office/powerpoint/2010/main" val="3054832555"/>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3140968"/>
            <a:ext cx="8229600" cy="1143000"/>
          </a:xfrm>
        </p:spPr>
        <p:txBody>
          <a:bodyPr/>
          <a:lstStyle/>
          <a:p>
            <a:r>
              <a:rPr lang="de-DE" altLang="de-DE" sz="20000" dirty="0">
                <a:solidFill>
                  <a:srgbClr val="FF0000"/>
                </a:solidFill>
              </a:rPr>
              <a:t>ENDE</a:t>
            </a:r>
            <a:br>
              <a:rPr lang="de-DE" altLang="de-DE" sz="9600" dirty="0">
                <a:solidFill>
                  <a:srgbClr val="FF0000"/>
                </a:solidFill>
              </a:rPr>
            </a:br>
            <a:endParaRPr lang="de-DE" dirty="0"/>
          </a:p>
        </p:txBody>
      </p:sp>
    </p:spTree>
    <p:extLst>
      <p:ext uri="{BB962C8B-B14F-4D97-AF65-F5344CB8AC3E}">
        <p14:creationId xmlns:p14="http://schemas.microsoft.com/office/powerpoint/2010/main" val="23747709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de-DE" dirty="0">
                <a:solidFill>
                  <a:srgbClr val="0000FF"/>
                </a:solidFill>
              </a:rPr>
              <a:t>Kapitel 1: Licht</a:t>
            </a:r>
          </a:p>
        </p:txBody>
      </p:sp>
      <p:sp>
        <p:nvSpPr>
          <p:cNvPr id="3" name="Textfeld 2"/>
          <p:cNvSpPr txBox="1"/>
          <p:nvPr/>
        </p:nvSpPr>
        <p:spPr>
          <a:xfrm>
            <a:off x="683568" y="1556792"/>
            <a:ext cx="7920880" cy="3539430"/>
          </a:xfrm>
          <a:prstGeom prst="rect">
            <a:avLst/>
          </a:prstGeom>
          <a:noFill/>
        </p:spPr>
        <p:txBody>
          <a:bodyPr wrap="square" rtlCol="0">
            <a:spAutoFit/>
          </a:bodyPr>
          <a:lstStyle/>
          <a:p>
            <a:r>
              <a:rPr lang="de-DE" sz="2800" b="1" dirty="0">
                <a:latin typeface="Comic Sans MS" panose="030F0702030302020204" pitchFamily="66" charset="0"/>
              </a:rPr>
              <a:t>„</a:t>
            </a:r>
            <a:r>
              <a:rPr lang="de-DE" sz="2800" b="1" dirty="0" err="1">
                <a:latin typeface="Comic Sans MS" panose="030F0702030302020204" pitchFamily="66" charset="0"/>
              </a:rPr>
              <a:t>LehrplanPLUS</a:t>
            </a:r>
            <a:r>
              <a:rPr lang="de-DE" sz="2800" b="1" dirty="0">
                <a:latin typeface="Comic Sans MS" panose="030F0702030302020204" pitchFamily="66" charset="0"/>
              </a:rPr>
              <a:t>: </a:t>
            </a:r>
            <a:r>
              <a:rPr lang="de-DE" sz="2800" b="1" dirty="0">
                <a:highlight>
                  <a:srgbClr val="FFFF00"/>
                </a:highlight>
                <a:latin typeface="Comic Sans MS" panose="030F0702030302020204" pitchFamily="66" charset="0"/>
              </a:rPr>
              <a:t>Inhalte zu den Kompetenzen</a:t>
            </a:r>
          </a:p>
          <a:p>
            <a:endParaRPr lang="de-DE" sz="2800" dirty="0">
              <a:latin typeface="Comic Sans MS" panose="030F0702030302020204" pitchFamily="66" charset="0"/>
            </a:endParaRPr>
          </a:p>
          <a:p>
            <a:r>
              <a:rPr lang="de-DE" sz="2800" dirty="0">
                <a:latin typeface="Comic Sans MS" panose="030F0702030302020204" pitchFamily="66" charset="0"/>
              </a:rPr>
              <a:t>Licht: Lichtzerlegung, Abbilden mit Linsen; weitere Erfahrungen und Anwendungen zur Auswahl (Sonne, Mond, Tag-Nacht-Rhythmus, Lichtwirkung, Farbe, Sonnenuhr, Sonnen-kollektor, Solarzelle, Auge, Fotografie, Schutz vor Sonnenbrand, Spiegel)“ </a:t>
            </a:r>
          </a:p>
        </p:txBody>
      </p:sp>
    </p:spTree>
    <p:extLst>
      <p:ext uri="{BB962C8B-B14F-4D97-AF65-F5344CB8AC3E}">
        <p14:creationId xmlns:p14="http://schemas.microsoft.com/office/powerpoint/2010/main" val="15090623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de-DE" dirty="0">
                <a:solidFill>
                  <a:srgbClr val="0000FF"/>
                </a:solidFill>
              </a:rPr>
              <a:t>Kapitel 1: Licht</a:t>
            </a:r>
          </a:p>
        </p:txBody>
      </p:sp>
      <p:sp>
        <p:nvSpPr>
          <p:cNvPr id="3" name="Textfeld 2"/>
          <p:cNvSpPr txBox="1"/>
          <p:nvPr/>
        </p:nvSpPr>
        <p:spPr>
          <a:xfrm>
            <a:off x="683568" y="1556792"/>
            <a:ext cx="7920880" cy="3539430"/>
          </a:xfrm>
          <a:prstGeom prst="rect">
            <a:avLst/>
          </a:prstGeom>
          <a:noFill/>
        </p:spPr>
        <p:txBody>
          <a:bodyPr wrap="square" rtlCol="0">
            <a:spAutoFit/>
          </a:bodyPr>
          <a:lstStyle/>
          <a:p>
            <a:r>
              <a:rPr lang="de-DE" sz="2800" b="1" dirty="0">
                <a:latin typeface="Comic Sans MS" panose="030F0702030302020204" pitchFamily="66" charset="0"/>
              </a:rPr>
              <a:t>„</a:t>
            </a:r>
            <a:r>
              <a:rPr lang="de-DE" sz="2800" b="1" dirty="0" err="1">
                <a:latin typeface="Comic Sans MS" panose="030F0702030302020204" pitchFamily="66" charset="0"/>
              </a:rPr>
              <a:t>LehrplanPLUS</a:t>
            </a:r>
            <a:r>
              <a:rPr lang="de-DE" sz="2800" b="1" dirty="0">
                <a:latin typeface="Comic Sans MS" panose="030F0702030302020204" pitchFamily="66" charset="0"/>
              </a:rPr>
              <a:t>: Inhalte zu den Kompetenzen</a:t>
            </a:r>
          </a:p>
          <a:p>
            <a:endParaRPr lang="de-DE" sz="2800" dirty="0">
              <a:latin typeface="Comic Sans MS" panose="030F0702030302020204" pitchFamily="66" charset="0"/>
            </a:endParaRPr>
          </a:p>
          <a:p>
            <a:r>
              <a:rPr lang="de-DE" sz="2800" dirty="0">
                <a:latin typeface="Comic Sans MS" panose="030F0702030302020204" pitchFamily="66" charset="0"/>
              </a:rPr>
              <a:t>Licht: </a:t>
            </a:r>
            <a:r>
              <a:rPr lang="de-DE" sz="2800" b="1" dirty="0">
                <a:solidFill>
                  <a:srgbClr val="0000FF"/>
                </a:solidFill>
                <a:highlight>
                  <a:srgbClr val="FFFFCC"/>
                </a:highlight>
                <a:latin typeface="Comic Sans MS" panose="030F0702030302020204" pitchFamily="66" charset="0"/>
              </a:rPr>
              <a:t>Lichtzerlegung, Abbilden mit Linsen</a:t>
            </a:r>
            <a:r>
              <a:rPr lang="de-DE" sz="2800" dirty="0">
                <a:latin typeface="Comic Sans MS" panose="030F0702030302020204" pitchFamily="66" charset="0"/>
              </a:rPr>
              <a:t>; weitere Erfahrungen und Anwendungen zur Auswahl (Sonne, Mond, Tag-Nacht-Rhythmus, Lichtwirkung, Farbe, Sonnenuhr, Sonnen-kollektor, Solarzelle, Auge, Fotografie, Schutz vor Sonnenbrand, Spiegel)“ </a:t>
            </a:r>
          </a:p>
        </p:txBody>
      </p:sp>
      <p:sp>
        <p:nvSpPr>
          <p:cNvPr id="4" name="Sprechblase: rechteckig 3">
            <a:extLst>
              <a:ext uri="{FF2B5EF4-FFF2-40B4-BE49-F238E27FC236}">
                <a16:creationId xmlns:a16="http://schemas.microsoft.com/office/drawing/2014/main" id="{CDC02479-0C23-456E-949A-DC258C771198}"/>
              </a:ext>
            </a:extLst>
          </p:cNvPr>
          <p:cNvSpPr/>
          <p:nvPr/>
        </p:nvSpPr>
        <p:spPr>
          <a:xfrm>
            <a:off x="5158408" y="3789040"/>
            <a:ext cx="3528392" cy="1086296"/>
          </a:xfrm>
          <a:prstGeom prst="wedgeRectCallout">
            <a:avLst>
              <a:gd name="adj1" fmla="val -45069"/>
              <a:gd name="adj2" fmla="val -135157"/>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EFB330E1-8B57-4542-A953-767D4F3B509D}"/>
              </a:ext>
            </a:extLst>
          </p:cNvPr>
          <p:cNvSpPr txBox="1"/>
          <p:nvPr/>
        </p:nvSpPr>
        <p:spPr>
          <a:xfrm>
            <a:off x="5302424" y="3929596"/>
            <a:ext cx="3240360" cy="769441"/>
          </a:xfrm>
          <a:prstGeom prst="rect">
            <a:avLst/>
          </a:prstGeom>
          <a:noFill/>
        </p:spPr>
        <p:txBody>
          <a:bodyPr wrap="square" rtlCol="0">
            <a:spAutoFit/>
          </a:bodyPr>
          <a:lstStyle/>
          <a:p>
            <a:pPr algn="ctr"/>
            <a:r>
              <a:rPr lang="de-DE" sz="4400" b="1" dirty="0"/>
              <a:t>obligat</a:t>
            </a:r>
          </a:p>
        </p:txBody>
      </p:sp>
    </p:spTree>
    <p:extLst>
      <p:ext uri="{BB962C8B-B14F-4D97-AF65-F5344CB8AC3E}">
        <p14:creationId xmlns:p14="http://schemas.microsoft.com/office/powerpoint/2010/main" val="13651648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de-DE" altLang="de-DE" b="1"/>
              <a:t>Philosophie von NA:</a:t>
            </a:r>
          </a:p>
        </p:txBody>
      </p:sp>
      <p:sp>
        <p:nvSpPr>
          <p:cNvPr id="8195" name="Rectangle 3"/>
          <p:cNvSpPr>
            <a:spLocks noGrp="1" noChangeArrowheads="1"/>
          </p:cNvSpPr>
          <p:nvPr>
            <p:ph type="body" idx="1"/>
          </p:nvPr>
        </p:nvSpPr>
        <p:spPr/>
        <p:txBody>
          <a:bodyPr/>
          <a:lstStyle/>
          <a:p>
            <a:pPr eaLnBrk="1" hangingPunct="1">
              <a:spcBef>
                <a:spcPct val="100000"/>
              </a:spcBef>
            </a:pPr>
            <a:r>
              <a:rPr lang="de-DE" altLang="de-DE" sz="4000"/>
              <a:t>Begegnung mit naturwissen-schaftlichen Phänomenen</a:t>
            </a:r>
          </a:p>
          <a:p>
            <a:pPr eaLnBrk="1" hangingPunct="1">
              <a:spcBef>
                <a:spcPct val="100000"/>
              </a:spcBef>
            </a:pPr>
            <a:r>
              <a:rPr lang="de-DE" altLang="de-DE" sz="4000">
                <a:solidFill>
                  <a:schemeClr val="bg1"/>
                </a:solidFill>
              </a:rPr>
              <a:t>viele Fertigkeiten als Lernziele</a:t>
            </a:r>
          </a:p>
          <a:p>
            <a:pPr eaLnBrk="1" hangingPunct="1">
              <a:spcBef>
                <a:spcPct val="100000"/>
              </a:spcBef>
            </a:pPr>
            <a:r>
              <a:rPr lang="de-DE" altLang="de-DE" sz="4000">
                <a:solidFill>
                  <a:schemeClr val="bg1"/>
                </a:solidFill>
              </a:rPr>
              <a:t>einige fachinhaltliche Lernziele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de-DE" dirty="0">
                <a:solidFill>
                  <a:srgbClr val="0000FF"/>
                </a:solidFill>
              </a:rPr>
              <a:t>Kapitel 1: Licht</a:t>
            </a:r>
          </a:p>
        </p:txBody>
      </p:sp>
      <p:sp>
        <p:nvSpPr>
          <p:cNvPr id="3" name="Textfeld 2"/>
          <p:cNvSpPr txBox="1"/>
          <p:nvPr/>
        </p:nvSpPr>
        <p:spPr>
          <a:xfrm>
            <a:off x="683568" y="1556792"/>
            <a:ext cx="7920880" cy="3539430"/>
          </a:xfrm>
          <a:prstGeom prst="rect">
            <a:avLst/>
          </a:prstGeom>
          <a:noFill/>
        </p:spPr>
        <p:txBody>
          <a:bodyPr wrap="square" rtlCol="0">
            <a:spAutoFit/>
          </a:bodyPr>
          <a:lstStyle/>
          <a:p>
            <a:r>
              <a:rPr lang="de-DE" sz="2800" b="1" dirty="0">
                <a:latin typeface="Comic Sans MS" panose="030F0702030302020204" pitchFamily="66" charset="0"/>
              </a:rPr>
              <a:t>„</a:t>
            </a:r>
            <a:r>
              <a:rPr lang="de-DE" sz="2800" b="1" dirty="0" err="1">
                <a:latin typeface="Comic Sans MS" panose="030F0702030302020204" pitchFamily="66" charset="0"/>
              </a:rPr>
              <a:t>LehrplanPLUS</a:t>
            </a:r>
            <a:r>
              <a:rPr lang="de-DE" sz="2800" b="1" dirty="0">
                <a:latin typeface="Comic Sans MS" panose="030F0702030302020204" pitchFamily="66" charset="0"/>
              </a:rPr>
              <a:t>: Inhalte zu den Kompetenzen</a:t>
            </a:r>
          </a:p>
          <a:p>
            <a:endParaRPr lang="de-DE" sz="2800" dirty="0">
              <a:latin typeface="Comic Sans MS" panose="030F0702030302020204" pitchFamily="66" charset="0"/>
            </a:endParaRPr>
          </a:p>
          <a:p>
            <a:r>
              <a:rPr lang="de-DE" sz="2800" dirty="0">
                <a:latin typeface="Comic Sans MS" panose="030F0702030302020204" pitchFamily="66" charset="0"/>
              </a:rPr>
              <a:t>Licht: </a:t>
            </a:r>
            <a:r>
              <a:rPr lang="de-DE" sz="2800" b="1" dirty="0">
                <a:solidFill>
                  <a:srgbClr val="0000FF"/>
                </a:solidFill>
                <a:latin typeface="Comic Sans MS" panose="030F0702030302020204" pitchFamily="66" charset="0"/>
              </a:rPr>
              <a:t>Lichtzerlegung, Abbilden mit Linsen</a:t>
            </a:r>
            <a:r>
              <a:rPr lang="de-DE" sz="2800" dirty="0">
                <a:latin typeface="Comic Sans MS" panose="030F0702030302020204" pitchFamily="66" charset="0"/>
              </a:rPr>
              <a:t>; </a:t>
            </a:r>
            <a:r>
              <a:rPr lang="de-DE" sz="2800" u="sng" dirty="0">
                <a:highlight>
                  <a:srgbClr val="FFFFCC"/>
                </a:highlight>
                <a:latin typeface="Comic Sans MS" panose="030F0702030302020204" pitchFamily="66" charset="0"/>
              </a:rPr>
              <a:t>weitere Erfahrungen und Anwendungen zur Auswahl </a:t>
            </a:r>
            <a:r>
              <a:rPr lang="de-DE" sz="2800" dirty="0">
                <a:highlight>
                  <a:srgbClr val="FFFFCC"/>
                </a:highlight>
                <a:latin typeface="Comic Sans MS" panose="030F0702030302020204" pitchFamily="66" charset="0"/>
              </a:rPr>
              <a:t>(Sonne, Mond, Tag-Nacht-Rhythmus, Lichtwirkung, Farbe, Sonnenuhr, Sonnen-kollektor, Solarzelle, Auge, Fotografie, Schutz vor Sonnenbrand, Spiegel)“ </a:t>
            </a:r>
          </a:p>
        </p:txBody>
      </p:sp>
      <p:sp>
        <p:nvSpPr>
          <p:cNvPr id="4" name="Sprechblase: rechteckig 3">
            <a:extLst>
              <a:ext uri="{FF2B5EF4-FFF2-40B4-BE49-F238E27FC236}">
                <a16:creationId xmlns:a16="http://schemas.microsoft.com/office/drawing/2014/main" id="{220831BE-0C8E-4018-9D55-899B61E947E1}"/>
              </a:ext>
            </a:extLst>
          </p:cNvPr>
          <p:cNvSpPr/>
          <p:nvPr/>
        </p:nvSpPr>
        <p:spPr>
          <a:xfrm>
            <a:off x="5076056" y="5527237"/>
            <a:ext cx="3528392" cy="1086296"/>
          </a:xfrm>
          <a:prstGeom prst="wedgeRectCallout">
            <a:avLst>
              <a:gd name="adj1" fmla="val -49628"/>
              <a:gd name="adj2" fmla="val -96966"/>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C085DC4A-F552-49D7-BE9C-DDFA87E2D402}"/>
              </a:ext>
            </a:extLst>
          </p:cNvPr>
          <p:cNvSpPr txBox="1"/>
          <p:nvPr/>
        </p:nvSpPr>
        <p:spPr>
          <a:xfrm>
            <a:off x="5220072" y="5589240"/>
            <a:ext cx="3240360" cy="954107"/>
          </a:xfrm>
          <a:prstGeom prst="rect">
            <a:avLst/>
          </a:prstGeom>
          <a:noFill/>
        </p:spPr>
        <p:txBody>
          <a:bodyPr wrap="square" rtlCol="0">
            <a:spAutoFit/>
          </a:bodyPr>
          <a:lstStyle/>
          <a:p>
            <a:pPr algn="ctr"/>
            <a:r>
              <a:rPr lang="de-DE" sz="2800" b="1" dirty="0"/>
              <a:t>fakultativ, aber mindestens 1</a:t>
            </a:r>
          </a:p>
        </p:txBody>
      </p:sp>
    </p:spTree>
    <p:extLst>
      <p:ext uri="{BB962C8B-B14F-4D97-AF65-F5344CB8AC3E}">
        <p14:creationId xmlns:p14="http://schemas.microsoft.com/office/powerpoint/2010/main" val="16359709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de-DE" dirty="0">
                <a:solidFill>
                  <a:srgbClr val="0000FF"/>
                </a:solidFill>
              </a:rPr>
              <a:t>Kapitel 1: Licht</a:t>
            </a:r>
          </a:p>
        </p:txBody>
      </p:sp>
      <p:sp>
        <p:nvSpPr>
          <p:cNvPr id="3" name="Textfeld 2"/>
          <p:cNvSpPr txBox="1"/>
          <p:nvPr/>
        </p:nvSpPr>
        <p:spPr>
          <a:xfrm>
            <a:off x="683568" y="1556792"/>
            <a:ext cx="7920880" cy="3539430"/>
          </a:xfrm>
          <a:prstGeom prst="rect">
            <a:avLst/>
          </a:prstGeom>
          <a:noFill/>
        </p:spPr>
        <p:txBody>
          <a:bodyPr wrap="square" rtlCol="0">
            <a:spAutoFit/>
          </a:bodyPr>
          <a:lstStyle/>
          <a:p>
            <a:r>
              <a:rPr lang="de-DE" sz="2800" b="1" dirty="0">
                <a:latin typeface="Comic Sans MS" panose="030F0702030302020204" pitchFamily="66" charset="0"/>
              </a:rPr>
              <a:t>„</a:t>
            </a:r>
            <a:r>
              <a:rPr lang="de-DE" sz="2800" b="1" dirty="0" err="1">
                <a:latin typeface="Comic Sans MS" panose="030F0702030302020204" pitchFamily="66" charset="0"/>
              </a:rPr>
              <a:t>LehrplanPLUS</a:t>
            </a:r>
            <a:r>
              <a:rPr lang="de-DE" sz="2800" b="1" dirty="0">
                <a:latin typeface="Comic Sans MS" panose="030F0702030302020204" pitchFamily="66" charset="0"/>
              </a:rPr>
              <a:t>: Inhalte zu den Kompetenzen</a:t>
            </a:r>
          </a:p>
          <a:p>
            <a:endParaRPr lang="de-DE" sz="2800" dirty="0">
              <a:latin typeface="Comic Sans MS" panose="030F0702030302020204" pitchFamily="66" charset="0"/>
            </a:endParaRPr>
          </a:p>
          <a:p>
            <a:r>
              <a:rPr lang="de-DE" sz="2800" dirty="0">
                <a:latin typeface="Comic Sans MS" panose="030F0702030302020204" pitchFamily="66" charset="0"/>
              </a:rPr>
              <a:t>Licht: </a:t>
            </a:r>
            <a:r>
              <a:rPr lang="de-DE" sz="2800" b="1" dirty="0">
                <a:solidFill>
                  <a:srgbClr val="0000FF"/>
                </a:solidFill>
                <a:latin typeface="Comic Sans MS" panose="030F0702030302020204" pitchFamily="66" charset="0"/>
              </a:rPr>
              <a:t>Lichtzerlegung, Abbilden mit Linsen</a:t>
            </a:r>
            <a:r>
              <a:rPr lang="de-DE" sz="2800" dirty="0">
                <a:latin typeface="Comic Sans MS" panose="030F0702030302020204" pitchFamily="66" charset="0"/>
              </a:rPr>
              <a:t>; </a:t>
            </a:r>
            <a:r>
              <a:rPr lang="de-DE" sz="2800" dirty="0">
                <a:highlight>
                  <a:srgbClr val="FFFFCC"/>
                </a:highlight>
                <a:latin typeface="Comic Sans MS" panose="030F0702030302020204" pitchFamily="66" charset="0"/>
              </a:rPr>
              <a:t>weitere Erfahrungen und Anwendungen zur Auswahl (Sonne, Mond, Tag-Nacht-Rhythmus, Lichtwirkung, </a:t>
            </a:r>
            <a:r>
              <a:rPr lang="de-DE" sz="2800" b="1" dirty="0">
                <a:solidFill>
                  <a:srgbClr val="0000FF"/>
                </a:solidFill>
                <a:highlight>
                  <a:srgbClr val="FFFFCC"/>
                </a:highlight>
                <a:latin typeface="Comic Sans MS" panose="030F0702030302020204" pitchFamily="66" charset="0"/>
              </a:rPr>
              <a:t>Farbe</a:t>
            </a:r>
            <a:r>
              <a:rPr lang="de-DE" sz="2800" dirty="0">
                <a:highlight>
                  <a:srgbClr val="FFFFCC"/>
                </a:highlight>
                <a:latin typeface="Comic Sans MS" panose="030F0702030302020204" pitchFamily="66" charset="0"/>
              </a:rPr>
              <a:t>, Sonnenuhr, Sonnen-kollektor, Solarzelle, </a:t>
            </a:r>
            <a:r>
              <a:rPr lang="de-DE" sz="2800" b="1" dirty="0">
                <a:solidFill>
                  <a:srgbClr val="0000FF"/>
                </a:solidFill>
                <a:highlight>
                  <a:srgbClr val="FFFFCC"/>
                </a:highlight>
                <a:latin typeface="Comic Sans MS" panose="030F0702030302020204" pitchFamily="66" charset="0"/>
              </a:rPr>
              <a:t>Auge</a:t>
            </a:r>
            <a:r>
              <a:rPr lang="de-DE" sz="2800" dirty="0">
                <a:highlight>
                  <a:srgbClr val="FFFFCC"/>
                </a:highlight>
                <a:latin typeface="Comic Sans MS" panose="030F0702030302020204" pitchFamily="66" charset="0"/>
              </a:rPr>
              <a:t>, Fotografie, Schutz vor Sonnenbrand, Spiegel)“ </a:t>
            </a:r>
          </a:p>
        </p:txBody>
      </p:sp>
      <p:sp>
        <p:nvSpPr>
          <p:cNvPr id="4" name="Sprechblase: rechteckig 3">
            <a:extLst>
              <a:ext uri="{FF2B5EF4-FFF2-40B4-BE49-F238E27FC236}">
                <a16:creationId xmlns:a16="http://schemas.microsoft.com/office/drawing/2014/main" id="{220831BE-0C8E-4018-9D55-899B61E947E1}"/>
              </a:ext>
            </a:extLst>
          </p:cNvPr>
          <p:cNvSpPr/>
          <p:nvPr/>
        </p:nvSpPr>
        <p:spPr>
          <a:xfrm>
            <a:off x="5076056" y="5527237"/>
            <a:ext cx="3528392" cy="1086296"/>
          </a:xfrm>
          <a:prstGeom prst="wedgeRectCallout">
            <a:avLst>
              <a:gd name="adj1" fmla="val -49628"/>
              <a:gd name="adj2" fmla="val -96966"/>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C085DC4A-F552-49D7-BE9C-DDFA87E2D402}"/>
              </a:ext>
            </a:extLst>
          </p:cNvPr>
          <p:cNvSpPr txBox="1"/>
          <p:nvPr/>
        </p:nvSpPr>
        <p:spPr>
          <a:xfrm>
            <a:off x="5220072" y="5589240"/>
            <a:ext cx="3240360" cy="954107"/>
          </a:xfrm>
          <a:prstGeom prst="rect">
            <a:avLst/>
          </a:prstGeom>
          <a:noFill/>
        </p:spPr>
        <p:txBody>
          <a:bodyPr wrap="square" rtlCol="0">
            <a:spAutoFit/>
          </a:bodyPr>
          <a:lstStyle/>
          <a:p>
            <a:pPr algn="ctr"/>
            <a:r>
              <a:rPr lang="de-DE" sz="2800" b="1" dirty="0"/>
              <a:t>fakultativ, aber mindestens 1</a:t>
            </a:r>
          </a:p>
        </p:txBody>
      </p:sp>
    </p:spTree>
    <p:extLst>
      <p:ext uri="{BB962C8B-B14F-4D97-AF65-F5344CB8AC3E}">
        <p14:creationId xmlns:p14="http://schemas.microsoft.com/office/powerpoint/2010/main" val="37599073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de-DE" dirty="0">
                <a:solidFill>
                  <a:srgbClr val="0000FF"/>
                </a:solidFill>
              </a:rPr>
              <a:t>Beispiel 1: Lichtzerlegung</a:t>
            </a:r>
          </a:p>
        </p:txBody>
      </p:sp>
      <p:pic>
        <p:nvPicPr>
          <p:cNvPr id="4" name="Grafik 3"/>
          <p:cNvPicPr/>
          <p:nvPr/>
        </p:nvPicPr>
        <p:blipFill>
          <a:blip r:embed="rId2">
            <a:extLst>
              <a:ext uri="{28A0092B-C50C-407E-A947-70E740481C1C}">
                <a14:useLocalDpi xmlns:a14="http://schemas.microsoft.com/office/drawing/2010/main" val="0"/>
              </a:ext>
            </a:extLst>
          </a:blip>
          <a:stretch>
            <a:fillRect/>
          </a:stretch>
        </p:blipFill>
        <p:spPr>
          <a:xfrm>
            <a:off x="5220072" y="1484784"/>
            <a:ext cx="3528392" cy="4752528"/>
          </a:xfrm>
          <a:prstGeom prst="rect">
            <a:avLst/>
          </a:prstGeom>
        </p:spPr>
      </p:pic>
      <p:sp>
        <p:nvSpPr>
          <p:cNvPr id="5" name="Textfeld 4"/>
          <p:cNvSpPr txBox="1"/>
          <p:nvPr/>
        </p:nvSpPr>
        <p:spPr>
          <a:xfrm>
            <a:off x="467544" y="1484784"/>
            <a:ext cx="4968552" cy="2985433"/>
          </a:xfrm>
          <a:prstGeom prst="rect">
            <a:avLst/>
          </a:prstGeom>
          <a:noFill/>
        </p:spPr>
        <p:txBody>
          <a:bodyPr wrap="square" rtlCol="0">
            <a:spAutoFit/>
          </a:bodyPr>
          <a:lstStyle/>
          <a:p>
            <a:pPr>
              <a:spcAft>
                <a:spcPts val="1200"/>
              </a:spcAft>
            </a:pPr>
            <a:r>
              <a:rPr lang="de-DE" sz="2800" dirty="0"/>
              <a:t>Aufgabe 1:</a:t>
            </a:r>
          </a:p>
          <a:p>
            <a:pPr marL="457200" indent="-457200">
              <a:spcAft>
                <a:spcPts val="1200"/>
              </a:spcAft>
              <a:buFont typeface="Arial" panose="020B0604020202020204" pitchFamily="34" charset="0"/>
              <a:buChar char="•"/>
            </a:pPr>
            <a:r>
              <a:rPr lang="de-DE" sz="2800" dirty="0"/>
              <a:t>Erzeuge einen „Regenbogen“ mit Hilfe einer CD und einer Taschenlampe.</a:t>
            </a:r>
          </a:p>
          <a:p>
            <a:endParaRPr lang="de-DE" sz="2800" dirty="0"/>
          </a:p>
        </p:txBody>
      </p:sp>
    </p:spTree>
    <p:extLst>
      <p:ext uri="{BB962C8B-B14F-4D97-AF65-F5344CB8AC3E}">
        <p14:creationId xmlns:p14="http://schemas.microsoft.com/office/powerpoint/2010/main" val="32065973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de-DE" dirty="0">
                <a:solidFill>
                  <a:srgbClr val="0000FF"/>
                </a:solidFill>
              </a:rPr>
              <a:t>Beispiel 1: Lichtzerlegung</a:t>
            </a:r>
          </a:p>
        </p:txBody>
      </p:sp>
      <p:pic>
        <p:nvPicPr>
          <p:cNvPr id="4" name="Grafik 3"/>
          <p:cNvPicPr/>
          <p:nvPr/>
        </p:nvPicPr>
        <p:blipFill>
          <a:blip r:embed="rId2">
            <a:extLst>
              <a:ext uri="{28A0092B-C50C-407E-A947-70E740481C1C}">
                <a14:useLocalDpi xmlns:a14="http://schemas.microsoft.com/office/drawing/2010/main" val="0"/>
              </a:ext>
            </a:extLst>
          </a:blip>
          <a:stretch>
            <a:fillRect/>
          </a:stretch>
        </p:blipFill>
        <p:spPr>
          <a:xfrm>
            <a:off x="5220072" y="1484784"/>
            <a:ext cx="3528392" cy="4752528"/>
          </a:xfrm>
          <a:prstGeom prst="rect">
            <a:avLst/>
          </a:prstGeom>
        </p:spPr>
      </p:pic>
      <p:sp>
        <p:nvSpPr>
          <p:cNvPr id="5" name="Textfeld 4"/>
          <p:cNvSpPr txBox="1"/>
          <p:nvPr/>
        </p:nvSpPr>
        <p:spPr>
          <a:xfrm>
            <a:off x="467544" y="1484784"/>
            <a:ext cx="4968552" cy="4431983"/>
          </a:xfrm>
          <a:prstGeom prst="rect">
            <a:avLst/>
          </a:prstGeom>
          <a:noFill/>
        </p:spPr>
        <p:txBody>
          <a:bodyPr wrap="square" rtlCol="0">
            <a:spAutoFit/>
          </a:bodyPr>
          <a:lstStyle/>
          <a:p>
            <a:pPr>
              <a:spcAft>
                <a:spcPts val="1200"/>
              </a:spcAft>
            </a:pPr>
            <a:r>
              <a:rPr lang="de-DE" sz="2800" dirty="0"/>
              <a:t>Aufgabe 1:</a:t>
            </a:r>
          </a:p>
          <a:p>
            <a:pPr marL="457200" indent="-457200">
              <a:spcAft>
                <a:spcPts val="1200"/>
              </a:spcAft>
              <a:buFont typeface="Arial" panose="020B0604020202020204" pitchFamily="34" charset="0"/>
              <a:buChar char="•"/>
            </a:pPr>
            <a:r>
              <a:rPr lang="de-DE" sz="2800" dirty="0"/>
              <a:t>Erzeuge einen „Regenbogen“ mit Hilfe einer CD und einer Taschenlampe.</a:t>
            </a:r>
          </a:p>
          <a:p>
            <a:pPr marL="457200" indent="-457200">
              <a:spcAft>
                <a:spcPts val="1200"/>
              </a:spcAft>
              <a:buFont typeface="Arial" panose="020B0604020202020204" pitchFamily="34" charset="0"/>
              <a:buChar char="•"/>
            </a:pPr>
            <a:endParaRPr lang="de-DE" sz="2800" dirty="0"/>
          </a:p>
          <a:p>
            <a:pPr marL="457200" indent="-457200">
              <a:buFont typeface="Wingdings" panose="05000000000000000000" pitchFamily="2" charset="2"/>
              <a:buChar char="Ø"/>
            </a:pPr>
            <a:r>
              <a:rPr lang="de-DE" sz="2800" i="1" dirty="0"/>
              <a:t>einfacher Aufbau</a:t>
            </a:r>
          </a:p>
          <a:p>
            <a:pPr marL="457200" indent="-457200">
              <a:buFont typeface="Wingdings" panose="05000000000000000000" pitchFamily="2" charset="2"/>
              <a:buChar char="Ø"/>
            </a:pPr>
            <a:r>
              <a:rPr lang="de-DE" sz="2800" i="1" dirty="0"/>
              <a:t>klare Anweisung</a:t>
            </a:r>
          </a:p>
          <a:p>
            <a:pPr marL="457200" indent="-457200">
              <a:buFont typeface="Wingdings" panose="05000000000000000000" pitchFamily="2" charset="2"/>
              <a:buChar char="Ø"/>
            </a:pPr>
            <a:r>
              <a:rPr lang="de-DE" sz="2800" i="1" dirty="0"/>
              <a:t>selbst probieren</a:t>
            </a:r>
          </a:p>
        </p:txBody>
      </p:sp>
    </p:spTree>
    <p:extLst>
      <p:ext uri="{BB962C8B-B14F-4D97-AF65-F5344CB8AC3E}">
        <p14:creationId xmlns:p14="http://schemas.microsoft.com/office/powerpoint/2010/main" val="1482334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de-DE" dirty="0">
                <a:solidFill>
                  <a:srgbClr val="0000FF"/>
                </a:solidFill>
              </a:rPr>
              <a:t>Beispiel 1: Lichtzerlegung</a:t>
            </a:r>
          </a:p>
        </p:txBody>
      </p:sp>
      <p:pic>
        <p:nvPicPr>
          <p:cNvPr id="4" name="Grafik 3"/>
          <p:cNvPicPr/>
          <p:nvPr/>
        </p:nvPicPr>
        <p:blipFill>
          <a:blip r:embed="rId2">
            <a:extLst>
              <a:ext uri="{28A0092B-C50C-407E-A947-70E740481C1C}">
                <a14:useLocalDpi xmlns:a14="http://schemas.microsoft.com/office/drawing/2010/main" val="0"/>
              </a:ext>
            </a:extLst>
          </a:blip>
          <a:stretch>
            <a:fillRect/>
          </a:stretch>
        </p:blipFill>
        <p:spPr>
          <a:xfrm>
            <a:off x="5220072" y="1484784"/>
            <a:ext cx="3528392" cy="4752528"/>
          </a:xfrm>
          <a:prstGeom prst="rect">
            <a:avLst/>
          </a:prstGeom>
        </p:spPr>
      </p:pic>
      <p:sp>
        <p:nvSpPr>
          <p:cNvPr id="5" name="Textfeld 4"/>
          <p:cNvSpPr txBox="1"/>
          <p:nvPr/>
        </p:nvSpPr>
        <p:spPr>
          <a:xfrm>
            <a:off x="467544" y="1484784"/>
            <a:ext cx="4968552" cy="2123658"/>
          </a:xfrm>
          <a:prstGeom prst="rect">
            <a:avLst/>
          </a:prstGeom>
          <a:noFill/>
        </p:spPr>
        <p:txBody>
          <a:bodyPr wrap="square" rtlCol="0">
            <a:spAutoFit/>
          </a:bodyPr>
          <a:lstStyle/>
          <a:p>
            <a:pPr>
              <a:spcAft>
                <a:spcPts val="1200"/>
              </a:spcAft>
            </a:pPr>
            <a:r>
              <a:rPr lang="de-DE" sz="2800" dirty="0"/>
              <a:t>Aufgabe 2:</a:t>
            </a:r>
          </a:p>
          <a:p>
            <a:pPr marL="457200" indent="-457200">
              <a:spcAft>
                <a:spcPts val="1200"/>
              </a:spcAft>
              <a:buFont typeface="Arial" panose="020B0604020202020204" pitchFamily="34" charset="0"/>
              <a:buChar char="•"/>
            </a:pPr>
            <a:r>
              <a:rPr lang="de-DE" sz="2800" dirty="0"/>
              <a:t>Zeichne den Versuchsaufbau.</a:t>
            </a:r>
          </a:p>
          <a:p>
            <a:pPr marL="457200" indent="-457200">
              <a:buFont typeface="Wingdings" panose="05000000000000000000" pitchFamily="2" charset="2"/>
              <a:buChar char="Ø"/>
            </a:pPr>
            <a:r>
              <a:rPr lang="de-DE" sz="2800" i="1" dirty="0"/>
              <a:t>protokollieren</a:t>
            </a:r>
          </a:p>
        </p:txBody>
      </p:sp>
    </p:spTree>
    <p:extLst>
      <p:ext uri="{BB962C8B-B14F-4D97-AF65-F5344CB8AC3E}">
        <p14:creationId xmlns:p14="http://schemas.microsoft.com/office/powerpoint/2010/main" val="17148064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de-DE" dirty="0">
                <a:solidFill>
                  <a:srgbClr val="0000FF"/>
                </a:solidFill>
              </a:rPr>
              <a:t>Beispiel 1: Lichtzerlegung</a:t>
            </a:r>
          </a:p>
        </p:txBody>
      </p:sp>
      <p:pic>
        <p:nvPicPr>
          <p:cNvPr id="4" name="Grafik 3"/>
          <p:cNvPicPr/>
          <p:nvPr/>
        </p:nvPicPr>
        <p:blipFill>
          <a:blip r:embed="rId2">
            <a:extLst>
              <a:ext uri="{28A0092B-C50C-407E-A947-70E740481C1C}">
                <a14:useLocalDpi xmlns:a14="http://schemas.microsoft.com/office/drawing/2010/main" val="0"/>
              </a:ext>
            </a:extLst>
          </a:blip>
          <a:stretch>
            <a:fillRect/>
          </a:stretch>
        </p:blipFill>
        <p:spPr>
          <a:xfrm>
            <a:off x="5220072" y="1484784"/>
            <a:ext cx="3528392" cy="4752528"/>
          </a:xfrm>
          <a:prstGeom prst="rect">
            <a:avLst/>
          </a:prstGeom>
        </p:spPr>
      </p:pic>
      <p:sp>
        <p:nvSpPr>
          <p:cNvPr id="5" name="Textfeld 4"/>
          <p:cNvSpPr txBox="1"/>
          <p:nvPr/>
        </p:nvSpPr>
        <p:spPr>
          <a:xfrm>
            <a:off x="467544" y="1484784"/>
            <a:ext cx="4968552" cy="2554545"/>
          </a:xfrm>
          <a:prstGeom prst="rect">
            <a:avLst/>
          </a:prstGeom>
          <a:noFill/>
        </p:spPr>
        <p:txBody>
          <a:bodyPr wrap="square" rtlCol="0">
            <a:spAutoFit/>
          </a:bodyPr>
          <a:lstStyle/>
          <a:p>
            <a:pPr>
              <a:spcAft>
                <a:spcPts val="1200"/>
              </a:spcAft>
            </a:pPr>
            <a:r>
              <a:rPr lang="de-DE" sz="2800" dirty="0"/>
              <a:t>Aufgabe 3:</a:t>
            </a:r>
          </a:p>
          <a:p>
            <a:pPr marL="457200" indent="-457200">
              <a:spcAft>
                <a:spcPts val="1200"/>
              </a:spcAft>
              <a:buFont typeface="Arial" panose="020B0604020202020204" pitchFamily="34" charset="0"/>
              <a:buChar char="•"/>
            </a:pPr>
            <a:r>
              <a:rPr lang="de-DE" sz="2800" dirty="0"/>
              <a:t>Notiere die sechs Grund-farben in der richtigen Reihenfolge.</a:t>
            </a:r>
          </a:p>
          <a:p>
            <a:endParaRPr lang="de-DE" sz="2800" dirty="0"/>
          </a:p>
        </p:txBody>
      </p:sp>
    </p:spTree>
    <p:extLst>
      <p:ext uri="{BB962C8B-B14F-4D97-AF65-F5344CB8AC3E}">
        <p14:creationId xmlns:p14="http://schemas.microsoft.com/office/powerpoint/2010/main" val="22880017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de-DE" dirty="0">
                <a:solidFill>
                  <a:srgbClr val="0000FF"/>
                </a:solidFill>
              </a:rPr>
              <a:t>Beispiel 1: Lichtzerlegung</a:t>
            </a:r>
          </a:p>
        </p:txBody>
      </p:sp>
      <p:pic>
        <p:nvPicPr>
          <p:cNvPr id="4" name="Grafik 3"/>
          <p:cNvPicPr/>
          <p:nvPr/>
        </p:nvPicPr>
        <p:blipFill>
          <a:blip r:embed="rId2">
            <a:extLst>
              <a:ext uri="{28A0092B-C50C-407E-A947-70E740481C1C}">
                <a14:useLocalDpi xmlns:a14="http://schemas.microsoft.com/office/drawing/2010/main" val="0"/>
              </a:ext>
            </a:extLst>
          </a:blip>
          <a:stretch>
            <a:fillRect/>
          </a:stretch>
        </p:blipFill>
        <p:spPr>
          <a:xfrm>
            <a:off x="5220072" y="1484784"/>
            <a:ext cx="3528392" cy="4752528"/>
          </a:xfrm>
          <a:prstGeom prst="rect">
            <a:avLst/>
          </a:prstGeom>
        </p:spPr>
      </p:pic>
      <p:sp>
        <p:nvSpPr>
          <p:cNvPr id="5" name="Textfeld 4"/>
          <p:cNvSpPr txBox="1"/>
          <p:nvPr/>
        </p:nvSpPr>
        <p:spPr>
          <a:xfrm>
            <a:off x="467544" y="1484784"/>
            <a:ext cx="4968552" cy="4585871"/>
          </a:xfrm>
          <a:prstGeom prst="rect">
            <a:avLst/>
          </a:prstGeom>
          <a:noFill/>
        </p:spPr>
        <p:txBody>
          <a:bodyPr wrap="square" rtlCol="0">
            <a:spAutoFit/>
          </a:bodyPr>
          <a:lstStyle/>
          <a:p>
            <a:pPr>
              <a:spcAft>
                <a:spcPts val="1200"/>
              </a:spcAft>
            </a:pPr>
            <a:r>
              <a:rPr lang="de-DE" sz="2800" dirty="0"/>
              <a:t>Aufgabe 3:</a:t>
            </a:r>
          </a:p>
          <a:p>
            <a:pPr marL="457200" indent="-457200">
              <a:spcAft>
                <a:spcPts val="1200"/>
              </a:spcAft>
              <a:buFont typeface="Arial" panose="020B0604020202020204" pitchFamily="34" charset="0"/>
              <a:buChar char="•"/>
            </a:pPr>
            <a:r>
              <a:rPr lang="de-DE" sz="2800" dirty="0"/>
              <a:t>Notiere die sechs Grund-farben in der richtigen Reihenfolge.</a:t>
            </a:r>
          </a:p>
          <a:p>
            <a:pPr marL="457200" indent="-457200">
              <a:spcAft>
                <a:spcPts val="1200"/>
              </a:spcAft>
              <a:buFont typeface="Wingdings" panose="05000000000000000000" pitchFamily="2" charset="2"/>
              <a:buChar char="Ø"/>
            </a:pPr>
            <a:r>
              <a:rPr lang="de-DE" sz="2800" i="1" dirty="0"/>
              <a:t>Ergebnis formulieren:</a:t>
            </a:r>
          </a:p>
          <a:p>
            <a:pPr>
              <a:spcAft>
                <a:spcPts val="1200"/>
              </a:spcAft>
            </a:pPr>
            <a:r>
              <a:rPr lang="de-DE" sz="2800" i="1" dirty="0"/>
              <a:t>	Reihenfolge, passend 	zum Folgeunterricht in 	Physik und Kunst</a:t>
            </a:r>
          </a:p>
          <a:p>
            <a:pPr>
              <a:spcAft>
                <a:spcPts val="1200"/>
              </a:spcAft>
            </a:pPr>
            <a:r>
              <a:rPr lang="de-DE" sz="2800" i="1" dirty="0"/>
              <a:t>	Licht als Mischung</a:t>
            </a:r>
          </a:p>
        </p:txBody>
      </p:sp>
    </p:spTree>
    <p:extLst>
      <p:ext uri="{BB962C8B-B14F-4D97-AF65-F5344CB8AC3E}">
        <p14:creationId xmlns:p14="http://schemas.microsoft.com/office/powerpoint/2010/main" val="22714313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de-DE" dirty="0">
                <a:solidFill>
                  <a:srgbClr val="0000FF"/>
                </a:solidFill>
              </a:rPr>
              <a:t>Beispiel 1: Lichtzerlegung</a:t>
            </a:r>
          </a:p>
        </p:txBody>
      </p:sp>
      <p:pic>
        <p:nvPicPr>
          <p:cNvPr id="4" name="Grafik 3"/>
          <p:cNvPicPr/>
          <p:nvPr/>
        </p:nvPicPr>
        <p:blipFill>
          <a:blip r:embed="rId2">
            <a:extLst>
              <a:ext uri="{28A0092B-C50C-407E-A947-70E740481C1C}">
                <a14:useLocalDpi xmlns:a14="http://schemas.microsoft.com/office/drawing/2010/main" val="0"/>
              </a:ext>
            </a:extLst>
          </a:blip>
          <a:stretch>
            <a:fillRect/>
          </a:stretch>
        </p:blipFill>
        <p:spPr>
          <a:xfrm>
            <a:off x="5220072" y="1484784"/>
            <a:ext cx="3528392" cy="4752528"/>
          </a:xfrm>
          <a:prstGeom prst="rect">
            <a:avLst/>
          </a:prstGeom>
        </p:spPr>
      </p:pic>
      <p:sp>
        <p:nvSpPr>
          <p:cNvPr id="5" name="Textfeld 4"/>
          <p:cNvSpPr txBox="1"/>
          <p:nvPr/>
        </p:nvSpPr>
        <p:spPr>
          <a:xfrm>
            <a:off x="467544" y="1484784"/>
            <a:ext cx="4968552" cy="4862870"/>
          </a:xfrm>
          <a:prstGeom prst="rect">
            <a:avLst/>
          </a:prstGeom>
          <a:noFill/>
        </p:spPr>
        <p:txBody>
          <a:bodyPr wrap="square" rtlCol="0">
            <a:spAutoFit/>
          </a:bodyPr>
          <a:lstStyle/>
          <a:p>
            <a:pPr>
              <a:spcAft>
                <a:spcPts val="1200"/>
              </a:spcAft>
            </a:pPr>
            <a:r>
              <a:rPr lang="de-DE" sz="2800" dirty="0"/>
              <a:t>Aufgaben:</a:t>
            </a:r>
          </a:p>
          <a:p>
            <a:pPr marL="457200" indent="-457200">
              <a:spcAft>
                <a:spcPts val="1200"/>
              </a:spcAft>
              <a:buFont typeface="Arial" panose="020B0604020202020204" pitchFamily="34" charset="0"/>
              <a:buChar char="•"/>
            </a:pPr>
            <a:r>
              <a:rPr lang="de-DE" sz="2800" dirty="0"/>
              <a:t>Erzeuge einen „Regenbogen“ mit Hilfe einer CD und einer Taschenlampe</a:t>
            </a:r>
          </a:p>
          <a:p>
            <a:pPr marL="457200" indent="-457200">
              <a:spcAft>
                <a:spcPts val="1200"/>
              </a:spcAft>
              <a:buFont typeface="Arial" panose="020B0604020202020204" pitchFamily="34" charset="0"/>
              <a:buChar char="•"/>
            </a:pPr>
            <a:r>
              <a:rPr lang="de-DE" sz="2800" dirty="0"/>
              <a:t>Zeichne den Versuchsaufbau</a:t>
            </a:r>
          </a:p>
          <a:p>
            <a:pPr marL="457200" indent="-457200">
              <a:spcAft>
                <a:spcPts val="1200"/>
              </a:spcAft>
              <a:buFont typeface="Arial" panose="020B0604020202020204" pitchFamily="34" charset="0"/>
              <a:buChar char="•"/>
            </a:pPr>
            <a:r>
              <a:rPr lang="de-DE" sz="2800" dirty="0"/>
              <a:t>Notiere die sechs Grund-farben in der richtigen Reihenfolge</a:t>
            </a:r>
          </a:p>
        </p:txBody>
      </p:sp>
      <p:sp>
        <p:nvSpPr>
          <p:cNvPr id="6" name="Ellipse 5"/>
          <p:cNvSpPr/>
          <p:nvPr/>
        </p:nvSpPr>
        <p:spPr>
          <a:xfrm>
            <a:off x="7954473" y="404664"/>
            <a:ext cx="914400" cy="914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dirty="0"/>
              <a:t>V1</a:t>
            </a:r>
          </a:p>
        </p:txBody>
      </p:sp>
    </p:spTree>
    <p:extLst>
      <p:ext uri="{BB962C8B-B14F-4D97-AF65-F5344CB8AC3E}">
        <p14:creationId xmlns:p14="http://schemas.microsoft.com/office/powerpoint/2010/main" val="9114466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de-DE" dirty="0">
                <a:solidFill>
                  <a:srgbClr val="0000FF"/>
                </a:solidFill>
              </a:rPr>
              <a:t>Beispiel 1: Lichtzerlegung</a:t>
            </a:r>
          </a:p>
        </p:txBody>
      </p:sp>
      <p:pic>
        <p:nvPicPr>
          <p:cNvPr id="4" name="Grafik 3"/>
          <p:cNvPicPr/>
          <p:nvPr/>
        </p:nvPicPr>
        <p:blipFill>
          <a:blip r:embed="rId2">
            <a:extLst>
              <a:ext uri="{28A0092B-C50C-407E-A947-70E740481C1C}">
                <a14:useLocalDpi xmlns:a14="http://schemas.microsoft.com/office/drawing/2010/main" val="0"/>
              </a:ext>
            </a:extLst>
          </a:blip>
          <a:stretch>
            <a:fillRect/>
          </a:stretch>
        </p:blipFill>
        <p:spPr>
          <a:xfrm>
            <a:off x="5220072" y="1484784"/>
            <a:ext cx="3528392" cy="4752528"/>
          </a:xfrm>
          <a:prstGeom prst="rect">
            <a:avLst/>
          </a:prstGeom>
        </p:spPr>
      </p:pic>
      <p:sp>
        <p:nvSpPr>
          <p:cNvPr id="5" name="Textfeld 4"/>
          <p:cNvSpPr txBox="1"/>
          <p:nvPr/>
        </p:nvSpPr>
        <p:spPr>
          <a:xfrm>
            <a:off x="467544" y="1484784"/>
            <a:ext cx="4896544" cy="2554545"/>
          </a:xfrm>
          <a:prstGeom prst="rect">
            <a:avLst/>
          </a:prstGeom>
          <a:noFill/>
        </p:spPr>
        <p:txBody>
          <a:bodyPr wrap="square" rtlCol="0">
            <a:spAutoFit/>
          </a:bodyPr>
          <a:lstStyle/>
          <a:p>
            <a:pPr>
              <a:spcAft>
                <a:spcPts val="1200"/>
              </a:spcAft>
            </a:pPr>
            <a:r>
              <a:rPr lang="de-DE" sz="2800" dirty="0"/>
              <a:t>Ergebnis:</a:t>
            </a:r>
          </a:p>
          <a:p>
            <a:pPr>
              <a:spcAft>
                <a:spcPts val="1200"/>
              </a:spcAft>
            </a:pPr>
            <a:r>
              <a:rPr lang="de-DE" sz="2800" dirty="0"/>
              <a:t>Weißes Licht ist ein Gemisch aus vielen farbigen Licht-arten.</a:t>
            </a:r>
          </a:p>
          <a:p>
            <a:pPr>
              <a:spcAft>
                <a:spcPts val="1200"/>
              </a:spcAft>
            </a:pPr>
            <a:endParaRPr lang="de-DE" sz="2800" dirty="0"/>
          </a:p>
        </p:txBody>
      </p:sp>
      <p:sp>
        <p:nvSpPr>
          <p:cNvPr id="6" name="Ellipse 5"/>
          <p:cNvSpPr/>
          <p:nvPr/>
        </p:nvSpPr>
        <p:spPr>
          <a:xfrm>
            <a:off x="7954473" y="404664"/>
            <a:ext cx="914400" cy="914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dirty="0"/>
              <a:t>V1</a:t>
            </a:r>
          </a:p>
        </p:txBody>
      </p:sp>
    </p:spTree>
    <p:extLst>
      <p:ext uri="{BB962C8B-B14F-4D97-AF65-F5344CB8AC3E}">
        <p14:creationId xmlns:p14="http://schemas.microsoft.com/office/powerpoint/2010/main" val="37645649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de-DE" dirty="0">
                <a:solidFill>
                  <a:srgbClr val="0000FF"/>
                </a:solidFill>
              </a:rPr>
              <a:t>Beispiel 1: Lichtzerlegung</a:t>
            </a:r>
          </a:p>
        </p:txBody>
      </p:sp>
      <p:pic>
        <p:nvPicPr>
          <p:cNvPr id="4" name="Grafik 3"/>
          <p:cNvPicPr/>
          <p:nvPr/>
        </p:nvPicPr>
        <p:blipFill>
          <a:blip r:embed="rId2">
            <a:extLst>
              <a:ext uri="{28A0092B-C50C-407E-A947-70E740481C1C}">
                <a14:useLocalDpi xmlns:a14="http://schemas.microsoft.com/office/drawing/2010/main" val="0"/>
              </a:ext>
            </a:extLst>
          </a:blip>
          <a:stretch>
            <a:fillRect/>
          </a:stretch>
        </p:blipFill>
        <p:spPr>
          <a:xfrm>
            <a:off x="5220072" y="1484784"/>
            <a:ext cx="3528392" cy="4752528"/>
          </a:xfrm>
          <a:prstGeom prst="rect">
            <a:avLst/>
          </a:prstGeom>
        </p:spPr>
      </p:pic>
      <p:sp>
        <p:nvSpPr>
          <p:cNvPr id="5" name="Textfeld 4"/>
          <p:cNvSpPr txBox="1"/>
          <p:nvPr/>
        </p:nvSpPr>
        <p:spPr>
          <a:xfrm>
            <a:off x="467544" y="1484784"/>
            <a:ext cx="4896544" cy="4154984"/>
          </a:xfrm>
          <a:prstGeom prst="rect">
            <a:avLst/>
          </a:prstGeom>
          <a:noFill/>
        </p:spPr>
        <p:txBody>
          <a:bodyPr wrap="square" rtlCol="0">
            <a:spAutoFit/>
          </a:bodyPr>
          <a:lstStyle/>
          <a:p>
            <a:pPr>
              <a:spcAft>
                <a:spcPts val="1200"/>
              </a:spcAft>
            </a:pPr>
            <a:r>
              <a:rPr lang="de-DE" sz="2800" dirty="0"/>
              <a:t>Ergebnis:</a:t>
            </a:r>
          </a:p>
          <a:p>
            <a:pPr>
              <a:spcAft>
                <a:spcPts val="1200"/>
              </a:spcAft>
            </a:pPr>
            <a:r>
              <a:rPr lang="de-DE" sz="2800" dirty="0"/>
              <a:t>Weißes Licht ist ein Gemisch aus vielen farbigen Licht-arten.</a:t>
            </a:r>
          </a:p>
          <a:p>
            <a:pPr>
              <a:spcAft>
                <a:spcPts val="1200"/>
              </a:spcAft>
            </a:pPr>
            <a:endParaRPr lang="de-DE" sz="2800" dirty="0"/>
          </a:p>
          <a:p>
            <a:pPr>
              <a:spcAft>
                <a:spcPts val="1200"/>
              </a:spcAft>
            </a:pPr>
            <a:r>
              <a:rPr lang="de-DE" sz="2800" dirty="0"/>
              <a:t>Die 6 Grundfarben sind:</a:t>
            </a:r>
          </a:p>
          <a:p>
            <a:pPr>
              <a:spcAft>
                <a:spcPts val="1200"/>
              </a:spcAft>
            </a:pPr>
            <a:r>
              <a:rPr lang="de-DE" sz="2800" dirty="0"/>
              <a:t>rot – orange – gelb – grün – blau – violett </a:t>
            </a:r>
          </a:p>
        </p:txBody>
      </p:sp>
      <p:sp>
        <p:nvSpPr>
          <p:cNvPr id="6" name="Ellipse 5"/>
          <p:cNvSpPr/>
          <p:nvPr/>
        </p:nvSpPr>
        <p:spPr>
          <a:xfrm>
            <a:off x="7954473" y="404664"/>
            <a:ext cx="914400" cy="914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dirty="0"/>
              <a:t>V1</a:t>
            </a:r>
          </a:p>
        </p:txBody>
      </p:sp>
    </p:spTree>
    <p:extLst>
      <p:ext uri="{BB962C8B-B14F-4D97-AF65-F5344CB8AC3E}">
        <p14:creationId xmlns:p14="http://schemas.microsoft.com/office/powerpoint/2010/main" val="42698840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de-DE" altLang="de-DE" b="1"/>
              <a:t>Philosophie von NA:</a:t>
            </a:r>
          </a:p>
        </p:txBody>
      </p:sp>
      <p:sp>
        <p:nvSpPr>
          <p:cNvPr id="9219" name="Rectangle 3"/>
          <p:cNvSpPr>
            <a:spLocks noGrp="1" noChangeArrowheads="1"/>
          </p:cNvSpPr>
          <p:nvPr>
            <p:ph type="body" idx="1"/>
          </p:nvPr>
        </p:nvSpPr>
        <p:spPr/>
        <p:txBody>
          <a:bodyPr/>
          <a:lstStyle/>
          <a:p>
            <a:pPr eaLnBrk="1" hangingPunct="1">
              <a:spcBef>
                <a:spcPct val="100000"/>
              </a:spcBef>
            </a:pPr>
            <a:r>
              <a:rPr lang="de-DE" altLang="de-DE" sz="4000" dirty="0"/>
              <a:t>Begegnung mit naturwissen-</a:t>
            </a:r>
            <a:r>
              <a:rPr lang="de-DE" altLang="de-DE" sz="4000" dirty="0" err="1"/>
              <a:t>schaftlichen</a:t>
            </a:r>
            <a:r>
              <a:rPr lang="de-DE" altLang="de-DE" sz="4000" dirty="0"/>
              <a:t> Phänomenen</a:t>
            </a:r>
          </a:p>
          <a:p>
            <a:pPr eaLnBrk="1" hangingPunct="1">
              <a:spcBef>
                <a:spcPct val="100000"/>
              </a:spcBef>
            </a:pPr>
            <a:r>
              <a:rPr lang="de-DE" altLang="de-DE" sz="4000" dirty="0"/>
              <a:t>viele Kompetenzen als Lernziele</a:t>
            </a:r>
          </a:p>
          <a:p>
            <a:pPr eaLnBrk="1" hangingPunct="1">
              <a:spcBef>
                <a:spcPct val="100000"/>
              </a:spcBef>
            </a:pPr>
            <a:r>
              <a:rPr lang="de-DE" altLang="de-DE" sz="4000" dirty="0">
                <a:solidFill>
                  <a:schemeClr val="bg1"/>
                </a:solidFill>
              </a:rPr>
              <a:t>einige fachinhaltliche Lernziele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de-DE" dirty="0">
                <a:solidFill>
                  <a:srgbClr val="0000FF"/>
                </a:solidFill>
              </a:rPr>
              <a:t>Beispiel 2: Teilchenmodell</a:t>
            </a:r>
          </a:p>
        </p:txBody>
      </p:sp>
    </p:spTree>
    <p:extLst>
      <p:ext uri="{BB962C8B-B14F-4D97-AF65-F5344CB8AC3E}">
        <p14:creationId xmlns:p14="http://schemas.microsoft.com/office/powerpoint/2010/main" val="41547260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de-DE" dirty="0">
                <a:solidFill>
                  <a:srgbClr val="0000FF"/>
                </a:solidFill>
              </a:rPr>
              <a:t>Beispiel 2: Teilchenmodell</a:t>
            </a:r>
          </a:p>
        </p:txBody>
      </p:sp>
      <p:sp>
        <p:nvSpPr>
          <p:cNvPr id="3" name="Textfeld 2"/>
          <p:cNvSpPr txBox="1"/>
          <p:nvPr/>
        </p:nvSpPr>
        <p:spPr>
          <a:xfrm>
            <a:off x="683568" y="1556792"/>
            <a:ext cx="7920880" cy="4124206"/>
          </a:xfrm>
          <a:prstGeom prst="rect">
            <a:avLst/>
          </a:prstGeom>
          <a:noFill/>
        </p:spPr>
        <p:txBody>
          <a:bodyPr wrap="square" rtlCol="0">
            <a:spAutoFit/>
          </a:bodyPr>
          <a:lstStyle/>
          <a:p>
            <a:r>
              <a:rPr lang="de-DE" sz="2800" b="1" dirty="0">
                <a:latin typeface="Comic Sans MS" panose="030F0702030302020204" pitchFamily="66" charset="0"/>
              </a:rPr>
              <a:t>„</a:t>
            </a:r>
            <a:r>
              <a:rPr lang="de-DE" sz="2800" b="1" dirty="0" err="1">
                <a:latin typeface="Comic Sans MS" panose="030F0702030302020204" pitchFamily="66" charset="0"/>
              </a:rPr>
              <a:t>LehrplanPLUS</a:t>
            </a:r>
            <a:r>
              <a:rPr lang="de-DE" sz="2800" b="1" dirty="0">
                <a:latin typeface="Comic Sans MS" panose="030F0702030302020204" pitchFamily="66" charset="0"/>
              </a:rPr>
              <a:t>: </a:t>
            </a:r>
            <a:r>
              <a:rPr lang="de-DE" sz="2800" b="1" dirty="0">
                <a:highlight>
                  <a:srgbClr val="FFFF00"/>
                </a:highlight>
                <a:latin typeface="Comic Sans MS" panose="030F0702030302020204" pitchFamily="66" charset="0"/>
              </a:rPr>
              <a:t>Kompetenzerwartungen</a:t>
            </a:r>
          </a:p>
          <a:p>
            <a:endParaRPr lang="de-DE" sz="2800" dirty="0">
              <a:latin typeface="Comic Sans MS" panose="030F0702030302020204" pitchFamily="66" charset="0"/>
            </a:endParaRPr>
          </a:p>
          <a:p>
            <a:pPr>
              <a:spcAft>
                <a:spcPts val="1200"/>
              </a:spcAft>
            </a:pPr>
            <a:r>
              <a:rPr lang="de-DE" sz="2800" dirty="0">
                <a:latin typeface="Comic Sans MS" panose="030F0702030302020204" pitchFamily="66" charset="0"/>
              </a:rPr>
              <a:t>Die Schülerinnen und Schüler …</a:t>
            </a:r>
          </a:p>
          <a:p>
            <a:r>
              <a:rPr lang="de-DE" sz="2800" dirty="0">
                <a:latin typeface="Comic Sans MS" panose="030F0702030302020204" pitchFamily="66" charset="0"/>
              </a:rPr>
              <a:t>verwenden das Teilchenmodell zur </a:t>
            </a:r>
            <a:r>
              <a:rPr lang="de-DE" sz="2800" b="1" u="sng" dirty="0" err="1">
                <a:latin typeface="Comic Sans MS" panose="030F0702030302020204" pitchFamily="66" charset="0"/>
              </a:rPr>
              <a:t>Veran-schaulichung</a:t>
            </a:r>
            <a:r>
              <a:rPr lang="de-DE" sz="2800" b="1" u="sng" dirty="0">
                <a:latin typeface="Comic Sans MS" panose="030F0702030302020204" pitchFamily="66" charset="0"/>
              </a:rPr>
              <a:t> und Beschreibung</a:t>
            </a:r>
            <a:r>
              <a:rPr lang="de-DE" sz="2800" dirty="0">
                <a:latin typeface="Comic Sans MS" panose="030F0702030302020204" pitchFamily="66" charset="0"/>
              </a:rPr>
              <a:t> des Aufbaus der Materie aus verschiedenen Teilchen und nutzen dies zur Erklärung einfacher Natur- und Alltagsphänomene.“</a:t>
            </a:r>
          </a:p>
          <a:p>
            <a:endParaRPr lang="de-DE" sz="2800" dirty="0"/>
          </a:p>
        </p:txBody>
      </p:sp>
    </p:spTree>
    <p:extLst>
      <p:ext uri="{BB962C8B-B14F-4D97-AF65-F5344CB8AC3E}">
        <p14:creationId xmlns:p14="http://schemas.microsoft.com/office/powerpoint/2010/main" val="1640563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de-DE" dirty="0">
                <a:solidFill>
                  <a:srgbClr val="0000FF"/>
                </a:solidFill>
              </a:rPr>
              <a:t>Beispiel 2: Teilchenmodell</a:t>
            </a:r>
          </a:p>
        </p:txBody>
      </p:sp>
      <p:sp>
        <p:nvSpPr>
          <p:cNvPr id="3" name="Textfeld 2"/>
          <p:cNvSpPr txBox="1"/>
          <p:nvPr/>
        </p:nvSpPr>
        <p:spPr>
          <a:xfrm>
            <a:off x="683568" y="1556792"/>
            <a:ext cx="7920880" cy="4124206"/>
          </a:xfrm>
          <a:prstGeom prst="rect">
            <a:avLst/>
          </a:prstGeom>
          <a:noFill/>
        </p:spPr>
        <p:txBody>
          <a:bodyPr wrap="square" rtlCol="0">
            <a:spAutoFit/>
          </a:bodyPr>
          <a:lstStyle/>
          <a:p>
            <a:r>
              <a:rPr lang="de-DE" sz="2800" b="1" dirty="0">
                <a:latin typeface="Comic Sans MS" panose="030F0702030302020204" pitchFamily="66" charset="0"/>
              </a:rPr>
              <a:t>„</a:t>
            </a:r>
            <a:r>
              <a:rPr lang="de-DE" sz="2800" b="1" dirty="0" err="1">
                <a:latin typeface="Comic Sans MS" panose="030F0702030302020204" pitchFamily="66" charset="0"/>
              </a:rPr>
              <a:t>LehrplanPLUS</a:t>
            </a:r>
            <a:r>
              <a:rPr lang="de-DE" sz="2800" b="1" dirty="0">
                <a:latin typeface="Comic Sans MS" panose="030F0702030302020204" pitchFamily="66" charset="0"/>
              </a:rPr>
              <a:t>: </a:t>
            </a:r>
            <a:r>
              <a:rPr lang="de-DE" sz="2800" b="1" dirty="0">
                <a:highlight>
                  <a:srgbClr val="FFFF00"/>
                </a:highlight>
                <a:latin typeface="Comic Sans MS" panose="030F0702030302020204" pitchFamily="66" charset="0"/>
              </a:rPr>
              <a:t>Kompetenzerwartungen</a:t>
            </a:r>
          </a:p>
          <a:p>
            <a:endParaRPr lang="de-DE" sz="2800" dirty="0">
              <a:latin typeface="Comic Sans MS" panose="030F0702030302020204" pitchFamily="66" charset="0"/>
            </a:endParaRPr>
          </a:p>
          <a:p>
            <a:pPr>
              <a:spcAft>
                <a:spcPts val="1200"/>
              </a:spcAft>
            </a:pPr>
            <a:r>
              <a:rPr lang="de-DE" sz="2800" dirty="0">
                <a:latin typeface="Comic Sans MS" panose="030F0702030302020204" pitchFamily="66" charset="0"/>
              </a:rPr>
              <a:t>Die Schülerinnen und Schüler …</a:t>
            </a:r>
          </a:p>
          <a:p>
            <a:r>
              <a:rPr lang="de-DE" sz="2800" dirty="0">
                <a:latin typeface="Comic Sans MS" panose="030F0702030302020204" pitchFamily="66" charset="0"/>
              </a:rPr>
              <a:t>verwenden das Teilchenmodell zur </a:t>
            </a:r>
            <a:r>
              <a:rPr lang="de-DE" sz="2800" b="1" u="sng" dirty="0" err="1">
                <a:latin typeface="Comic Sans MS" panose="030F0702030302020204" pitchFamily="66" charset="0"/>
              </a:rPr>
              <a:t>Veran-schaulichung</a:t>
            </a:r>
            <a:r>
              <a:rPr lang="de-DE" sz="2800" b="1" u="sng" dirty="0">
                <a:latin typeface="Comic Sans MS" panose="030F0702030302020204" pitchFamily="66" charset="0"/>
              </a:rPr>
              <a:t> und Beschreibung</a:t>
            </a:r>
            <a:r>
              <a:rPr lang="de-DE" sz="2800" dirty="0">
                <a:latin typeface="Comic Sans MS" panose="030F0702030302020204" pitchFamily="66" charset="0"/>
              </a:rPr>
              <a:t> des Aufbaus der Materie aus verschiedenen Teilchen und nutzen dies zur </a:t>
            </a:r>
            <a:r>
              <a:rPr lang="de-DE" sz="2800" b="1" u="sng" dirty="0">
                <a:latin typeface="Comic Sans MS" panose="030F0702030302020204" pitchFamily="66" charset="0"/>
              </a:rPr>
              <a:t>Erklärung</a:t>
            </a:r>
            <a:r>
              <a:rPr lang="de-DE" sz="2800" dirty="0">
                <a:latin typeface="Comic Sans MS" panose="030F0702030302020204" pitchFamily="66" charset="0"/>
              </a:rPr>
              <a:t> einfacher Natur- und Alltagsphänomene.“</a:t>
            </a:r>
          </a:p>
          <a:p>
            <a:endParaRPr lang="de-DE" sz="2800" dirty="0"/>
          </a:p>
        </p:txBody>
      </p:sp>
    </p:spTree>
    <p:extLst>
      <p:ext uri="{BB962C8B-B14F-4D97-AF65-F5344CB8AC3E}">
        <p14:creationId xmlns:p14="http://schemas.microsoft.com/office/powerpoint/2010/main" val="29383256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de-DE" dirty="0">
                <a:solidFill>
                  <a:srgbClr val="0000FF"/>
                </a:solidFill>
              </a:rPr>
              <a:t>Beispiel 2: Teilchenmodell</a:t>
            </a:r>
          </a:p>
        </p:txBody>
      </p:sp>
      <p:sp>
        <p:nvSpPr>
          <p:cNvPr id="3" name="Textfeld 2"/>
          <p:cNvSpPr txBox="1"/>
          <p:nvPr/>
        </p:nvSpPr>
        <p:spPr>
          <a:xfrm>
            <a:off x="683568" y="1556792"/>
            <a:ext cx="7920880" cy="1569660"/>
          </a:xfrm>
          <a:prstGeom prst="rect">
            <a:avLst/>
          </a:prstGeom>
          <a:noFill/>
        </p:spPr>
        <p:txBody>
          <a:bodyPr wrap="square" rtlCol="0">
            <a:spAutoFit/>
          </a:bodyPr>
          <a:lstStyle/>
          <a:p>
            <a:r>
              <a:rPr lang="de-DE" sz="2800" b="1" dirty="0">
                <a:solidFill>
                  <a:srgbClr val="0000FF"/>
                </a:solidFill>
              </a:rPr>
              <a:t>PROBLEM:</a:t>
            </a:r>
          </a:p>
          <a:p>
            <a:endParaRPr lang="de-DE" sz="1200" b="1" dirty="0"/>
          </a:p>
          <a:p>
            <a:r>
              <a:rPr lang="de-DE" sz="2800" b="1" dirty="0"/>
              <a:t>Die Schüler kennen bis jetzt nur die makroskopische Ebene („sichtbare Welt“).</a:t>
            </a:r>
            <a:endParaRPr lang="de-DE" sz="2800" dirty="0"/>
          </a:p>
        </p:txBody>
      </p:sp>
    </p:spTree>
    <p:extLst>
      <p:ext uri="{BB962C8B-B14F-4D97-AF65-F5344CB8AC3E}">
        <p14:creationId xmlns:p14="http://schemas.microsoft.com/office/powerpoint/2010/main" val="2561349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de-DE" dirty="0">
                <a:solidFill>
                  <a:srgbClr val="0000FF"/>
                </a:solidFill>
              </a:rPr>
              <a:t>Beispiel 2: Teilchenmodell</a:t>
            </a:r>
          </a:p>
        </p:txBody>
      </p:sp>
      <p:sp>
        <p:nvSpPr>
          <p:cNvPr id="3" name="Textfeld 2"/>
          <p:cNvSpPr txBox="1"/>
          <p:nvPr/>
        </p:nvSpPr>
        <p:spPr>
          <a:xfrm>
            <a:off x="683568" y="1556792"/>
            <a:ext cx="7920880" cy="4585871"/>
          </a:xfrm>
          <a:prstGeom prst="rect">
            <a:avLst/>
          </a:prstGeom>
          <a:noFill/>
        </p:spPr>
        <p:txBody>
          <a:bodyPr wrap="square" rtlCol="0">
            <a:spAutoFit/>
          </a:bodyPr>
          <a:lstStyle/>
          <a:p>
            <a:r>
              <a:rPr lang="de-DE" sz="2800" b="1" dirty="0">
                <a:solidFill>
                  <a:srgbClr val="0000FF"/>
                </a:solidFill>
              </a:rPr>
              <a:t>PROBLEM:</a:t>
            </a:r>
          </a:p>
          <a:p>
            <a:endParaRPr lang="de-DE" sz="1200" b="1" dirty="0"/>
          </a:p>
          <a:p>
            <a:r>
              <a:rPr lang="de-DE" sz="2800" b="1" dirty="0"/>
              <a:t>Die Schüler kennen bis jetzt nur die makroskopische Ebene („sichtbare Welt“).</a:t>
            </a:r>
          </a:p>
          <a:p>
            <a:endParaRPr lang="de-DE" sz="2800" b="1" dirty="0"/>
          </a:p>
          <a:p>
            <a:r>
              <a:rPr lang="de-DE" sz="2800" b="1" dirty="0">
                <a:solidFill>
                  <a:srgbClr val="0000FF"/>
                </a:solidFill>
              </a:rPr>
              <a:t>LÖSUNG:</a:t>
            </a:r>
          </a:p>
          <a:p>
            <a:r>
              <a:rPr lang="de-DE" sz="2800" b="1" dirty="0"/>
              <a:t>Langsam an die zwei noch fehlenden Betrachtungs-Ebenen in der Biologie heran-führen: die </a:t>
            </a:r>
            <a:r>
              <a:rPr lang="de-DE" sz="2800" b="1" u="sng" dirty="0"/>
              <a:t>mikroskopische Ebene </a:t>
            </a:r>
            <a:r>
              <a:rPr lang="de-DE" sz="2800" b="1" dirty="0"/>
              <a:t>(„Welt im Mikroskop“) und die </a:t>
            </a:r>
            <a:r>
              <a:rPr lang="de-DE" sz="2800" b="1" u="sng" dirty="0"/>
              <a:t>submikroskopische Ebene</a:t>
            </a:r>
            <a:r>
              <a:rPr lang="de-DE" sz="2800" b="1" dirty="0"/>
              <a:t> („Welt der Teilchen“).</a:t>
            </a:r>
            <a:endParaRPr lang="de-DE" sz="2800" dirty="0"/>
          </a:p>
        </p:txBody>
      </p:sp>
    </p:spTree>
    <p:extLst>
      <p:ext uri="{BB962C8B-B14F-4D97-AF65-F5344CB8AC3E}">
        <p14:creationId xmlns:p14="http://schemas.microsoft.com/office/powerpoint/2010/main" val="8395355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algn="l" eaLnBrk="1" hangingPunct="1"/>
            <a:r>
              <a:rPr lang="de-DE" dirty="0">
                <a:solidFill>
                  <a:srgbClr val="0000FF"/>
                </a:solidFill>
              </a:rPr>
              <a:t>Beispiel 2: Teilchenmodell</a:t>
            </a:r>
            <a:endParaRPr lang="de-DE" altLang="de-DE" dirty="0">
              <a:solidFill>
                <a:srgbClr val="6600CC"/>
              </a:solidFill>
            </a:endParaRPr>
          </a:p>
        </p:txBody>
      </p:sp>
      <p:sp>
        <p:nvSpPr>
          <p:cNvPr id="11267" name="Rectangle 3"/>
          <p:cNvSpPr>
            <a:spLocks noGrp="1" noChangeArrowheads="1"/>
          </p:cNvSpPr>
          <p:nvPr>
            <p:ph type="body" idx="1"/>
          </p:nvPr>
        </p:nvSpPr>
        <p:spPr/>
        <p:txBody>
          <a:bodyPr/>
          <a:lstStyle/>
          <a:p>
            <a:pPr marL="0" indent="0" eaLnBrk="1" hangingPunct="1">
              <a:buNone/>
            </a:pPr>
            <a:r>
              <a:rPr lang="de-DE" altLang="de-DE" dirty="0"/>
              <a:t>LICHT: </a:t>
            </a:r>
            <a:r>
              <a:rPr lang="de-DE" altLang="de-DE" dirty="0">
                <a:highlight>
                  <a:srgbClr val="FFFF00"/>
                </a:highlight>
              </a:rPr>
              <a:t>Abbildung mit Linsen</a:t>
            </a:r>
          </a:p>
          <a:p>
            <a:pPr marL="0" indent="0" eaLnBrk="1" hangingPunct="1">
              <a:buNone/>
            </a:pPr>
            <a:endParaRPr lang="de-DE" altLang="de-DE" dirty="0"/>
          </a:p>
        </p:txBody>
      </p:sp>
      <p:pic>
        <p:nvPicPr>
          <p:cNvPr id="4" name="Grafik 3"/>
          <p:cNvPicPr/>
          <p:nvPr/>
        </p:nvPicPr>
        <p:blipFill>
          <a:blip r:embed="rId2" cstate="print">
            <a:extLst>
              <a:ext uri="{28A0092B-C50C-407E-A947-70E740481C1C}">
                <a14:useLocalDpi xmlns:a14="http://schemas.microsoft.com/office/drawing/2010/main" val="0"/>
              </a:ext>
            </a:extLst>
          </a:blip>
          <a:stretch>
            <a:fillRect/>
          </a:stretch>
        </p:blipFill>
        <p:spPr>
          <a:xfrm>
            <a:off x="1043608" y="3068960"/>
            <a:ext cx="2376264" cy="3096344"/>
          </a:xfrm>
          <a:prstGeom prst="rect">
            <a:avLst/>
          </a:prstGeom>
        </p:spPr>
      </p:pic>
      <p:pic>
        <p:nvPicPr>
          <p:cNvPr id="5" name="Grafik 4"/>
          <p:cNvPicPr/>
          <p:nvPr/>
        </p:nvPicPr>
        <p:blipFill>
          <a:blip r:embed="rId3">
            <a:extLst>
              <a:ext uri="{28A0092B-C50C-407E-A947-70E740481C1C}">
                <a14:useLocalDpi xmlns:a14="http://schemas.microsoft.com/office/drawing/2010/main" val="0"/>
              </a:ext>
            </a:extLst>
          </a:blip>
          <a:stretch>
            <a:fillRect/>
          </a:stretch>
        </p:blipFill>
        <p:spPr>
          <a:xfrm>
            <a:off x="4067944" y="3068960"/>
            <a:ext cx="3672408" cy="3096344"/>
          </a:xfrm>
          <a:prstGeom prst="rect">
            <a:avLst/>
          </a:prstGeom>
        </p:spPr>
      </p:pic>
    </p:spTree>
    <p:extLst>
      <p:ext uri="{BB962C8B-B14F-4D97-AF65-F5344CB8AC3E}">
        <p14:creationId xmlns:p14="http://schemas.microsoft.com/office/powerpoint/2010/main" val="42877815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algn="l" eaLnBrk="1" hangingPunct="1"/>
            <a:r>
              <a:rPr lang="de-DE" dirty="0">
                <a:solidFill>
                  <a:srgbClr val="0000FF"/>
                </a:solidFill>
              </a:rPr>
              <a:t>Beispiel 2: Teilchenmodell</a:t>
            </a:r>
            <a:endParaRPr lang="de-DE" altLang="de-DE" dirty="0">
              <a:solidFill>
                <a:srgbClr val="6600CC"/>
              </a:solidFill>
            </a:endParaRPr>
          </a:p>
        </p:txBody>
      </p:sp>
      <p:sp>
        <p:nvSpPr>
          <p:cNvPr id="11267" name="Rectangle 3"/>
          <p:cNvSpPr>
            <a:spLocks noGrp="1" noChangeArrowheads="1"/>
          </p:cNvSpPr>
          <p:nvPr>
            <p:ph type="body" idx="1"/>
          </p:nvPr>
        </p:nvSpPr>
        <p:spPr/>
        <p:txBody>
          <a:bodyPr/>
          <a:lstStyle/>
          <a:p>
            <a:pPr marL="0" indent="0" eaLnBrk="1" hangingPunct="1">
              <a:buNone/>
            </a:pPr>
            <a:r>
              <a:rPr lang="de-DE" altLang="de-DE" dirty="0"/>
              <a:t>LICHT: Mikroskopieren</a:t>
            </a:r>
          </a:p>
          <a:p>
            <a:pPr marL="0" indent="0" eaLnBrk="1" hangingPunct="1">
              <a:buNone/>
            </a:pPr>
            <a:endParaRPr lang="de-DE" altLang="de-DE" dirty="0"/>
          </a:p>
        </p:txBody>
      </p:sp>
      <p:pic>
        <p:nvPicPr>
          <p:cNvPr id="2050" name="Picture 2" descr="http://www.bio-nickl.de/wordpress/wp-content/uploads/2017/07/Symbolbild-B5-Allg.-Bio-min-160x3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4" y="1704927"/>
            <a:ext cx="1881809" cy="3528392"/>
          </a:xfrm>
          <a:prstGeom prst="rect">
            <a:avLst/>
          </a:prstGeom>
          <a:noFill/>
          <a:extLst>
            <a:ext uri="{909E8E84-426E-40DD-AFC4-6F175D3DCCD1}">
              <a14:hiddenFill xmlns:a14="http://schemas.microsoft.com/office/drawing/2010/main">
                <a:solidFill>
                  <a:srgbClr val="FFFFFF"/>
                </a:solidFill>
              </a14:hiddenFill>
            </a:ext>
          </a:extLst>
        </p:spPr>
      </p:pic>
      <p:pic>
        <p:nvPicPr>
          <p:cNvPr id="3" name="Grafik 2">
            <a:extLst>
              <a:ext uri="{FF2B5EF4-FFF2-40B4-BE49-F238E27FC236}">
                <a16:creationId xmlns:a16="http://schemas.microsoft.com/office/drawing/2014/main" id="{72C2CC98-E8A2-44D0-A96C-35480F75D2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5708" y="2420888"/>
            <a:ext cx="5651377" cy="3178900"/>
          </a:xfrm>
          <a:prstGeom prst="rect">
            <a:avLst/>
          </a:prstGeom>
        </p:spPr>
      </p:pic>
      <p:sp>
        <p:nvSpPr>
          <p:cNvPr id="4" name="Textfeld 3">
            <a:extLst>
              <a:ext uri="{FF2B5EF4-FFF2-40B4-BE49-F238E27FC236}">
                <a16:creationId xmlns:a16="http://schemas.microsoft.com/office/drawing/2014/main" id="{F22BDEE8-1421-4BD6-B9C2-9AFC67597EC1}"/>
              </a:ext>
            </a:extLst>
          </p:cNvPr>
          <p:cNvSpPr txBox="1"/>
          <p:nvPr/>
        </p:nvSpPr>
        <p:spPr>
          <a:xfrm>
            <a:off x="545708" y="5733256"/>
            <a:ext cx="5651377" cy="584775"/>
          </a:xfrm>
          <a:prstGeom prst="rect">
            <a:avLst/>
          </a:prstGeom>
          <a:noFill/>
        </p:spPr>
        <p:txBody>
          <a:bodyPr wrap="square" rtlCol="0">
            <a:spAutoFit/>
          </a:bodyPr>
          <a:lstStyle/>
          <a:p>
            <a:pPr algn="ctr"/>
            <a:r>
              <a:rPr lang="de-DE" sz="3200" dirty="0"/>
              <a:t>kleine Vergrößerung</a:t>
            </a:r>
          </a:p>
        </p:txBody>
      </p:sp>
    </p:spTree>
    <p:extLst>
      <p:ext uri="{BB962C8B-B14F-4D97-AF65-F5344CB8AC3E}">
        <p14:creationId xmlns:p14="http://schemas.microsoft.com/office/powerpoint/2010/main" val="28756298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algn="l" eaLnBrk="1" hangingPunct="1"/>
            <a:r>
              <a:rPr lang="de-DE" dirty="0">
                <a:solidFill>
                  <a:srgbClr val="0000FF"/>
                </a:solidFill>
              </a:rPr>
              <a:t>Beispiel 2: Teilchenmodell</a:t>
            </a:r>
            <a:endParaRPr lang="de-DE" altLang="de-DE" dirty="0">
              <a:solidFill>
                <a:srgbClr val="6600CC"/>
              </a:solidFill>
            </a:endParaRPr>
          </a:p>
        </p:txBody>
      </p:sp>
      <p:sp>
        <p:nvSpPr>
          <p:cNvPr id="11267" name="Rectangle 3"/>
          <p:cNvSpPr>
            <a:spLocks noGrp="1" noChangeArrowheads="1"/>
          </p:cNvSpPr>
          <p:nvPr>
            <p:ph type="body" idx="1"/>
          </p:nvPr>
        </p:nvSpPr>
        <p:spPr/>
        <p:txBody>
          <a:bodyPr/>
          <a:lstStyle/>
          <a:p>
            <a:pPr marL="0" indent="0" eaLnBrk="1" hangingPunct="1">
              <a:buNone/>
            </a:pPr>
            <a:r>
              <a:rPr lang="de-DE" altLang="de-DE" dirty="0"/>
              <a:t>LICHT: Mikroskopieren</a:t>
            </a:r>
          </a:p>
          <a:p>
            <a:pPr marL="0" indent="0" eaLnBrk="1" hangingPunct="1">
              <a:buNone/>
            </a:pPr>
            <a:endParaRPr lang="de-DE" altLang="de-DE" dirty="0"/>
          </a:p>
        </p:txBody>
      </p:sp>
      <p:pic>
        <p:nvPicPr>
          <p:cNvPr id="2050" name="Picture 2" descr="http://www.bio-nickl.de/wordpress/wp-content/uploads/2017/07/Symbolbild-B5-Allg.-Bio-min-160x3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4" y="1704927"/>
            <a:ext cx="1881809" cy="3528392"/>
          </a:xfrm>
          <a:prstGeom prst="rect">
            <a:avLst/>
          </a:prstGeom>
          <a:noFill/>
          <a:extLst>
            <a:ext uri="{909E8E84-426E-40DD-AFC4-6F175D3DCCD1}">
              <a14:hiddenFill xmlns:a14="http://schemas.microsoft.com/office/drawing/2010/main">
                <a:solidFill>
                  <a:srgbClr val="FFFFFF"/>
                </a:solidFill>
              </a14:hiddenFill>
            </a:ext>
          </a:extLst>
        </p:spPr>
      </p:pic>
      <p:pic>
        <p:nvPicPr>
          <p:cNvPr id="4" name="Grafik 3">
            <a:extLst>
              <a:ext uri="{FF2B5EF4-FFF2-40B4-BE49-F238E27FC236}">
                <a16:creationId xmlns:a16="http://schemas.microsoft.com/office/drawing/2014/main" id="{4E9F440A-E2E6-4424-99B1-5195F4F0553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4872" y="2348880"/>
            <a:ext cx="5639548" cy="3172246"/>
          </a:xfrm>
          <a:prstGeom prst="rect">
            <a:avLst/>
          </a:prstGeom>
        </p:spPr>
      </p:pic>
      <p:sp>
        <p:nvSpPr>
          <p:cNvPr id="8" name="Textfeld 7">
            <a:extLst>
              <a:ext uri="{FF2B5EF4-FFF2-40B4-BE49-F238E27FC236}">
                <a16:creationId xmlns:a16="http://schemas.microsoft.com/office/drawing/2014/main" id="{4B1288A8-28A7-40CE-AD37-DD49AF8D5403}"/>
              </a:ext>
            </a:extLst>
          </p:cNvPr>
          <p:cNvSpPr txBox="1"/>
          <p:nvPr/>
        </p:nvSpPr>
        <p:spPr>
          <a:xfrm>
            <a:off x="545708" y="5733256"/>
            <a:ext cx="5651377" cy="584775"/>
          </a:xfrm>
          <a:prstGeom prst="rect">
            <a:avLst/>
          </a:prstGeom>
          <a:noFill/>
        </p:spPr>
        <p:txBody>
          <a:bodyPr wrap="square" rtlCol="0">
            <a:spAutoFit/>
          </a:bodyPr>
          <a:lstStyle/>
          <a:p>
            <a:pPr algn="ctr"/>
            <a:r>
              <a:rPr lang="de-DE" sz="3200" dirty="0"/>
              <a:t>mittlere Vergrößerung</a:t>
            </a:r>
          </a:p>
        </p:txBody>
      </p:sp>
    </p:spTree>
    <p:extLst>
      <p:ext uri="{BB962C8B-B14F-4D97-AF65-F5344CB8AC3E}">
        <p14:creationId xmlns:p14="http://schemas.microsoft.com/office/powerpoint/2010/main" val="4658517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algn="l" eaLnBrk="1" hangingPunct="1"/>
            <a:r>
              <a:rPr lang="de-DE" dirty="0">
                <a:solidFill>
                  <a:srgbClr val="0000FF"/>
                </a:solidFill>
              </a:rPr>
              <a:t>Beispiel 2: Teilchenmodell</a:t>
            </a:r>
            <a:endParaRPr lang="de-DE" altLang="de-DE" dirty="0">
              <a:solidFill>
                <a:srgbClr val="6600CC"/>
              </a:solidFill>
            </a:endParaRPr>
          </a:p>
        </p:txBody>
      </p:sp>
      <p:sp>
        <p:nvSpPr>
          <p:cNvPr id="11267" name="Rectangle 3"/>
          <p:cNvSpPr>
            <a:spLocks noGrp="1" noChangeArrowheads="1"/>
          </p:cNvSpPr>
          <p:nvPr>
            <p:ph type="body" idx="1"/>
          </p:nvPr>
        </p:nvSpPr>
        <p:spPr/>
        <p:txBody>
          <a:bodyPr/>
          <a:lstStyle/>
          <a:p>
            <a:pPr marL="0" indent="0" eaLnBrk="1" hangingPunct="1">
              <a:buNone/>
            </a:pPr>
            <a:r>
              <a:rPr lang="de-DE" altLang="de-DE" dirty="0"/>
              <a:t>LICHT: Mikroskopieren</a:t>
            </a:r>
          </a:p>
          <a:p>
            <a:pPr marL="0" indent="0" eaLnBrk="1" hangingPunct="1">
              <a:buNone/>
            </a:pPr>
            <a:endParaRPr lang="de-DE" altLang="de-DE" dirty="0"/>
          </a:p>
        </p:txBody>
      </p:sp>
      <p:pic>
        <p:nvPicPr>
          <p:cNvPr id="2050" name="Picture 2" descr="http://www.bio-nickl.de/wordpress/wp-content/uploads/2017/07/Symbolbild-B5-Allg.-Bio-min-160x3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4" y="1704927"/>
            <a:ext cx="1881809" cy="3528392"/>
          </a:xfrm>
          <a:prstGeom prst="rect">
            <a:avLst/>
          </a:prstGeom>
          <a:noFill/>
          <a:extLst>
            <a:ext uri="{909E8E84-426E-40DD-AFC4-6F175D3DCCD1}">
              <a14:hiddenFill xmlns:a14="http://schemas.microsoft.com/office/drawing/2010/main">
                <a:solidFill>
                  <a:srgbClr val="FFFFFF"/>
                </a:solidFill>
              </a14:hiddenFill>
            </a:ext>
          </a:extLst>
        </p:spPr>
      </p:pic>
      <p:sp>
        <p:nvSpPr>
          <p:cNvPr id="2" name="Textfeld 1">
            <a:extLst>
              <a:ext uri="{FF2B5EF4-FFF2-40B4-BE49-F238E27FC236}">
                <a16:creationId xmlns:a16="http://schemas.microsoft.com/office/drawing/2014/main" id="{4455F3B7-6AD4-4484-B8C7-B86E6AED0834}"/>
              </a:ext>
            </a:extLst>
          </p:cNvPr>
          <p:cNvSpPr txBox="1"/>
          <p:nvPr/>
        </p:nvSpPr>
        <p:spPr>
          <a:xfrm>
            <a:off x="755576" y="5301208"/>
            <a:ext cx="5256584" cy="1077218"/>
          </a:xfrm>
          <a:prstGeom prst="rect">
            <a:avLst/>
          </a:prstGeom>
          <a:noFill/>
        </p:spPr>
        <p:txBody>
          <a:bodyPr wrap="square" rtlCol="0">
            <a:spAutoFit/>
          </a:bodyPr>
          <a:lstStyle/>
          <a:p>
            <a:pPr algn="ctr"/>
            <a:r>
              <a:rPr lang="de-DE" sz="3200" dirty="0"/>
              <a:t>Völlig neue Strukturen werden sichtbar.</a:t>
            </a:r>
          </a:p>
        </p:txBody>
      </p:sp>
      <p:pic>
        <p:nvPicPr>
          <p:cNvPr id="6" name="Grafik 5">
            <a:extLst>
              <a:ext uri="{FF2B5EF4-FFF2-40B4-BE49-F238E27FC236}">
                <a16:creationId xmlns:a16="http://schemas.microsoft.com/office/drawing/2014/main" id="{4137B746-EE72-4378-8A5F-335F5238A5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89803" y="2172947"/>
            <a:ext cx="3988129" cy="3145608"/>
          </a:xfrm>
          <a:prstGeom prst="rect">
            <a:avLst/>
          </a:prstGeom>
        </p:spPr>
      </p:pic>
    </p:spTree>
    <p:extLst>
      <p:ext uri="{BB962C8B-B14F-4D97-AF65-F5344CB8AC3E}">
        <p14:creationId xmlns:p14="http://schemas.microsoft.com/office/powerpoint/2010/main" val="22281081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algn="l" eaLnBrk="1" hangingPunct="1"/>
            <a:r>
              <a:rPr lang="de-DE" dirty="0">
                <a:solidFill>
                  <a:srgbClr val="0000FF"/>
                </a:solidFill>
              </a:rPr>
              <a:t>Beispiel 2: Teilchenmodell</a:t>
            </a:r>
            <a:endParaRPr lang="de-DE" altLang="de-DE" dirty="0">
              <a:solidFill>
                <a:srgbClr val="6600CC"/>
              </a:solidFill>
            </a:endParaRPr>
          </a:p>
        </p:txBody>
      </p:sp>
      <p:sp>
        <p:nvSpPr>
          <p:cNvPr id="11267" name="Rectangle 3"/>
          <p:cNvSpPr>
            <a:spLocks noGrp="1" noChangeArrowheads="1"/>
          </p:cNvSpPr>
          <p:nvPr>
            <p:ph type="body" idx="1"/>
          </p:nvPr>
        </p:nvSpPr>
        <p:spPr/>
        <p:txBody>
          <a:bodyPr/>
          <a:lstStyle/>
          <a:p>
            <a:pPr marL="0" indent="0" eaLnBrk="1" hangingPunct="1">
              <a:buNone/>
            </a:pPr>
            <a:r>
              <a:rPr lang="de-DE" altLang="de-DE" dirty="0"/>
              <a:t>LICHT: Mikroskopieren</a:t>
            </a:r>
          </a:p>
          <a:p>
            <a:pPr marL="0" indent="0" eaLnBrk="1" hangingPunct="1">
              <a:buNone/>
            </a:pPr>
            <a:endParaRPr lang="de-DE" altLang="de-DE" dirty="0"/>
          </a:p>
        </p:txBody>
      </p:sp>
      <p:pic>
        <p:nvPicPr>
          <p:cNvPr id="2050" name="Picture 2" descr="http://www.bio-nickl.de/wordpress/wp-content/uploads/2017/07/Symbolbild-B5-Allg.-Bio-min-160x3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4" y="1704927"/>
            <a:ext cx="1881809" cy="3528392"/>
          </a:xfrm>
          <a:prstGeom prst="rect">
            <a:avLst/>
          </a:prstGeom>
          <a:noFill/>
          <a:extLst>
            <a:ext uri="{909E8E84-426E-40DD-AFC4-6F175D3DCCD1}">
              <a14:hiddenFill xmlns:a14="http://schemas.microsoft.com/office/drawing/2010/main">
                <a:solidFill>
                  <a:srgbClr val="FFFFFF"/>
                </a:solidFill>
              </a14:hiddenFill>
            </a:ext>
          </a:extLst>
        </p:spPr>
      </p:pic>
      <p:sp>
        <p:nvSpPr>
          <p:cNvPr id="2" name="Textfeld 1">
            <a:extLst>
              <a:ext uri="{FF2B5EF4-FFF2-40B4-BE49-F238E27FC236}">
                <a16:creationId xmlns:a16="http://schemas.microsoft.com/office/drawing/2014/main" id="{4455F3B7-6AD4-4484-B8C7-B86E6AED0834}"/>
              </a:ext>
            </a:extLst>
          </p:cNvPr>
          <p:cNvSpPr txBox="1"/>
          <p:nvPr/>
        </p:nvSpPr>
        <p:spPr>
          <a:xfrm>
            <a:off x="755576" y="5301208"/>
            <a:ext cx="5256584" cy="584775"/>
          </a:xfrm>
          <a:prstGeom prst="rect">
            <a:avLst/>
          </a:prstGeom>
          <a:noFill/>
        </p:spPr>
        <p:txBody>
          <a:bodyPr wrap="square" rtlCol="0">
            <a:spAutoFit/>
          </a:bodyPr>
          <a:lstStyle/>
          <a:p>
            <a:pPr algn="ctr"/>
            <a:r>
              <a:rPr lang="de-DE" sz="3200" dirty="0"/>
              <a:t>„Die Welt im Mikroskop“</a:t>
            </a:r>
          </a:p>
        </p:txBody>
      </p:sp>
      <p:pic>
        <p:nvPicPr>
          <p:cNvPr id="7" name="Grafik 6">
            <a:extLst>
              <a:ext uri="{FF2B5EF4-FFF2-40B4-BE49-F238E27FC236}">
                <a16:creationId xmlns:a16="http://schemas.microsoft.com/office/drawing/2014/main" id="{3C915E58-A0BF-48C4-8E88-37E9193ADC3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89803" y="2172947"/>
            <a:ext cx="3988129" cy="3145608"/>
          </a:xfrm>
          <a:prstGeom prst="rect">
            <a:avLst/>
          </a:prstGeom>
        </p:spPr>
      </p:pic>
    </p:spTree>
    <p:extLst>
      <p:ext uri="{BB962C8B-B14F-4D97-AF65-F5344CB8AC3E}">
        <p14:creationId xmlns:p14="http://schemas.microsoft.com/office/powerpoint/2010/main" val="16567078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de-DE" altLang="de-DE" b="1"/>
              <a:t>Philosophie von NA:</a:t>
            </a:r>
          </a:p>
        </p:txBody>
      </p:sp>
      <p:sp>
        <p:nvSpPr>
          <p:cNvPr id="10243" name="Rectangle 3"/>
          <p:cNvSpPr>
            <a:spLocks noGrp="1" noChangeArrowheads="1"/>
          </p:cNvSpPr>
          <p:nvPr>
            <p:ph type="body" idx="1"/>
          </p:nvPr>
        </p:nvSpPr>
        <p:spPr/>
        <p:txBody>
          <a:bodyPr/>
          <a:lstStyle/>
          <a:p>
            <a:pPr eaLnBrk="1" hangingPunct="1">
              <a:spcBef>
                <a:spcPct val="100000"/>
              </a:spcBef>
            </a:pPr>
            <a:r>
              <a:rPr lang="de-DE" altLang="de-DE" sz="4000" dirty="0"/>
              <a:t>Begegnung mit naturwissen-</a:t>
            </a:r>
            <a:r>
              <a:rPr lang="de-DE" altLang="de-DE" sz="4000" dirty="0" err="1"/>
              <a:t>schaftlichen</a:t>
            </a:r>
            <a:r>
              <a:rPr lang="de-DE" altLang="de-DE" sz="4000" dirty="0"/>
              <a:t> Phänomenen</a:t>
            </a:r>
          </a:p>
          <a:p>
            <a:pPr eaLnBrk="1" hangingPunct="1">
              <a:spcBef>
                <a:spcPct val="100000"/>
              </a:spcBef>
            </a:pPr>
            <a:r>
              <a:rPr lang="de-DE" altLang="de-DE" sz="4000" dirty="0"/>
              <a:t>viele Kompetenzen als Lernziele</a:t>
            </a:r>
          </a:p>
          <a:p>
            <a:pPr eaLnBrk="1" hangingPunct="1">
              <a:spcBef>
                <a:spcPct val="100000"/>
              </a:spcBef>
            </a:pPr>
            <a:r>
              <a:rPr lang="de-DE" altLang="de-DE" sz="4000" dirty="0"/>
              <a:t>viele fachinhaltliche Lernziele</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algn="l" eaLnBrk="1" hangingPunct="1"/>
            <a:r>
              <a:rPr lang="de-DE" dirty="0">
                <a:solidFill>
                  <a:srgbClr val="0000FF"/>
                </a:solidFill>
              </a:rPr>
              <a:t>Beispiel 2: Teilchenmodell</a:t>
            </a:r>
            <a:endParaRPr lang="de-DE" altLang="de-DE" dirty="0">
              <a:solidFill>
                <a:srgbClr val="6600CC"/>
              </a:solidFill>
            </a:endParaRPr>
          </a:p>
        </p:txBody>
      </p:sp>
      <p:sp>
        <p:nvSpPr>
          <p:cNvPr id="11267" name="Rectangle 3"/>
          <p:cNvSpPr>
            <a:spLocks noGrp="1" noChangeArrowheads="1"/>
          </p:cNvSpPr>
          <p:nvPr>
            <p:ph type="body" idx="1"/>
          </p:nvPr>
        </p:nvSpPr>
        <p:spPr/>
        <p:txBody>
          <a:bodyPr/>
          <a:lstStyle/>
          <a:p>
            <a:pPr marL="0" indent="0" eaLnBrk="1" hangingPunct="1">
              <a:buNone/>
            </a:pPr>
            <a:r>
              <a:rPr lang="de-DE" altLang="de-DE" dirty="0"/>
              <a:t>LICHT: Mikroskopieren    </a:t>
            </a:r>
            <a:r>
              <a:rPr lang="de-DE" altLang="de-DE" dirty="0">
                <a:highlight>
                  <a:srgbClr val="00FF00"/>
                </a:highlight>
              </a:rPr>
              <a:t>VISUALISIERUNG</a:t>
            </a:r>
          </a:p>
          <a:p>
            <a:pPr marL="0" indent="0" eaLnBrk="1" hangingPunct="1">
              <a:buNone/>
            </a:pPr>
            <a:endParaRPr lang="de-DE" altLang="de-DE"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2492896"/>
            <a:ext cx="6415456" cy="36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57023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algn="l" eaLnBrk="1" hangingPunct="1"/>
            <a:r>
              <a:rPr lang="de-DE" dirty="0">
                <a:solidFill>
                  <a:srgbClr val="0000FF"/>
                </a:solidFill>
              </a:rPr>
              <a:t>Beispiel 2: Teilchenmodell</a:t>
            </a:r>
            <a:endParaRPr lang="de-DE" altLang="de-DE" dirty="0">
              <a:solidFill>
                <a:srgbClr val="6600CC"/>
              </a:solidFill>
            </a:endParaRPr>
          </a:p>
        </p:txBody>
      </p:sp>
      <p:sp>
        <p:nvSpPr>
          <p:cNvPr id="11267" name="Rectangle 3"/>
          <p:cNvSpPr>
            <a:spLocks noGrp="1" noChangeArrowheads="1"/>
          </p:cNvSpPr>
          <p:nvPr>
            <p:ph type="body" idx="1"/>
          </p:nvPr>
        </p:nvSpPr>
        <p:spPr/>
        <p:txBody>
          <a:bodyPr/>
          <a:lstStyle/>
          <a:p>
            <a:pPr marL="0" indent="0" eaLnBrk="1" hangingPunct="1">
              <a:buNone/>
            </a:pPr>
            <a:r>
              <a:rPr lang="de-DE" altLang="de-DE" dirty="0"/>
              <a:t>WASSER: Wie kommt der Zucker durch den Filter? (Der Zuckertrick)</a:t>
            </a:r>
          </a:p>
          <a:p>
            <a:pPr marL="0" indent="0" eaLnBrk="1" hangingPunct="1">
              <a:buNone/>
            </a:pPr>
            <a:endParaRPr lang="de-DE" altLang="de-DE" dirty="0"/>
          </a:p>
        </p:txBody>
      </p:sp>
    </p:spTree>
    <p:extLst>
      <p:ext uri="{BB962C8B-B14F-4D97-AF65-F5344CB8AC3E}">
        <p14:creationId xmlns:p14="http://schemas.microsoft.com/office/powerpoint/2010/main" val="20441910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algn="l" eaLnBrk="1" hangingPunct="1"/>
            <a:r>
              <a:rPr lang="de-DE" dirty="0">
                <a:solidFill>
                  <a:srgbClr val="0000FF"/>
                </a:solidFill>
              </a:rPr>
              <a:t>Beispiel 2: Teilchenmodell</a:t>
            </a:r>
            <a:endParaRPr lang="de-DE" altLang="de-DE" dirty="0">
              <a:solidFill>
                <a:srgbClr val="6600CC"/>
              </a:solidFill>
            </a:endParaRPr>
          </a:p>
        </p:txBody>
      </p:sp>
      <p:sp>
        <p:nvSpPr>
          <p:cNvPr id="11267" name="Rectangle 3"/>
          <p:cNvSpPr>
            <a:spLocks noGrp="1" noChangeArrowheads="1"/>
          </p:cNvSpPr>
          <p:nvPr>
            <p:ph type="body" idx="1"/>
          </p:nvPr>
        </p:nvSpPr>
        <p:spPr/>
        <p:txBody>
          <a:bodyPr/>
          <a:lstStyle/>
          <a:p>
            <a:pPr marL="0" indent="0" eaLnBrk="1" hangingPunct="1">
              <a:buNone/>
            </a:pPr>
            <a:r>
              <a:rPr lang="de-DE" altLang="de-DE" dirty="0"/>
              <a:t>WASSER: Wie kommt der Zucker durch den Filter? (Der Zuckertrick)</a:t>
            </a:r>
          </a:p>
          <a:p>
            <a:pPr marL="0" indent="0" eaLnBrk="1" hangingPunct="1">
              <a:buNone/>
            </a:pPr>
            <a:endParaRPr lang="de-DE" altLang="de-DE"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996952"/>
            <a:ext cx="3713884"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22372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algn="l" eaLnBrk="1" hangingPunct="1"/>
            <a:r>
              <a:rPr lang="de-DE" dirty="0">
                <a:solidFill>
                  <a:srgbClr val="0000FF"/>
                </a:solidFill>
              </a:rPr>
              <a:t>Beispiel 2: Teilchenmodell</a:t>
            </a:r>
            <a:endParaRPr lang="de-DE" altLang="de-DE" dirty="0">
              <a:solidFill>
                <a:srgbClr val="6600CC"/>
              </a:solidFill>
            </a:endParaRPr>
          </a:p>
        </p:txBody>
      </p:sp>
      <p:sp>
        <p:nvSpPr>
          <p:cNvPr id="11267" name="Rectangle 3"/>
          <p:cNvSpPr>
            <a:spLocks noGrp="1" noChangeArrowheads="1"/>
          </p:cNvSpPr>
          <p:nvPr>
            <p:ph type="body" idx="1"/>
          </p:nvPr>
        </p:nvSpPr>
        <p:spPr/>
        <p:txBody>
          <a:bodyPr/>
          <a:lstStyle/>
          <a:p>
            <a:pPr marL="0" indent="0" eaLnBrk="1" hangingPunct="1">
              <a:buNone/>
            </a:pPr>
            <a:r>
              <a:rPr lang="de-DE" altLang="de-DE" dirty="0"/>
              <a:t>WASSER: Wie kommt der Zucker durch den Filter? (Der Zuckertrick)</a:t>
            </a:r>
          </a:p>
          <a:p>
            <a:pPr marL="0" indent="0" eaLnBrk="1" hangingPunct="1">
              <a:buNone/>
            </a:pPr>
            <a:endParaRPr lang="de-DE" altLang="de-DE"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996952"/>
            <a:ext cx="3713884"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feld 1"/>
          <p:cNvSpPr txBox="1"/>
          <p:nvPr/>
        </p:nvSpPr>
        <p:spPr>
          <a:xfrm>
            <a:off x="4283968" y="2996952"/>
            <a:ext cx="4392488" cy="1815882"/>
          </a:xfrm>
          <a:prstGeom prst="rect">
            <a:avLst/>
          </a:prstGeom>
          <a:noFill/>
        </p:spPr>
        <p:txBody>
          <a:bodyPr wrap="square" rtlCol="0">
            <a:spAutoFit/>
          </a:bodyPr>
          <a:lstStyle/>
          <a:p>
            <a:r>
              <a:rPr lang="de-DE" sz="2800" dirty="0"/>
              <a:t>Beobachtung (B):</a:t>
            </a:r>
          </a:p>
          <a:p>
            <a:r>
              <a:rPr lang="de-DE" sz="2800" dirty="0"/>
              <a:t>Der Zucker geht nicht durch den Filter.</a:t>
            </a:r>
          </a:p>
          <a:p>
            <a:endParaRPr lang="de-DE" sz="2800" dirty="0"/>
          </a:p>
        </p:txBody>
      </p:sp>
    </p:spTree>
    <p:extLst>
      <p:ext uri="{BB962C8B-B14F-4D97-AF65-F5344CB8AC3E}">
        <p14:creationId xmlns:p14="http://schemas.microsoft.com/office/powerpoint/2010/main" val="32348001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algn="l" eaLnBrk="1" hangingPunct="1"/>
            <a:r>
              <a:rPr lang="de-DE" dirty="0">
                <a:solidFill>
                  <a:srgbClr val="0000FF"/>
                </a:solidFill>
              </a:rPr>
              <a:t>Beispiel 2: Teilchenmodell</a:t>
            </a:r>
            <a:endParaRPr lang="de-DE" altLang="de-DE" dirty="0">
              <a:solidFill>
                <a:srgbClr val="6600CC"/>
              </a:solidFill>
            </a:endParaRPr>
          </a:p>
        </p:txBody>
      </p:sp>
      <p:sp>
        <p:nvSpPr>
          <p:cNvPr id="11267" name="Rectangle 3"/>
          <p:cNvSpPr>
            <a:spLocks noGrp="1" noChangeArrowheads="1"/>
          </p:cNvSpPr>
          <p:nvPr>
            <p:ph type="body" idx="1"/>
          </p:nvPr>
        </p:nvSpPr>
        <p:spPr/>
        <p:txBody>
          <a:bodyPr/>
          <a:lstStyle/>
          <a:p>
            <a:pPr marL="0" indent="0" eaLnBrk="1" hangingPunct="1">
              <a:buNone/>
            </a:pPr>
            <a:r>
              <a:rPr lang="de-DE" altLang="de-DE" dirty="0"/>
              <a:t>WASSER: Wie kommt der Zucker durch den Filter? (Der Zuckertrick)</a:t>
            </a:r>
          </a:p>
          <a:p>
            <a:pPr marL="0" indent="0" eaLnBrk="1" hangingPunct="1">
              <a:buNone/>
            </a:pPr>
            <a:endParaRPr lang="de-DE" altLang="de-DE"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996952"/>
            <a:ext cx="3713884"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feld 1"/>
          <p:cNvSpPr txBox="1"/>
          <p:nvPr/>
        </p:nvSpPr>
        <p:spPr>
          <a:xfrm>
            <a:off x="4283968" y="2996952"/>
            <a:ext cx="4392488" cy="3970318"/>
          </a:xfrm>
          <a:prstGeom prst="rect">
            <a:avLst/>
          </a:prstGeom>
          <a:noFill/>
        </p:spPr>
        <p:txBody>
          <a:bodyPr wrap="square" rtlCol="0">
            <a:spAutoFit/>
          </a:bodyPr>
          <a:lstStyle/>
          <a:p>
            <a:r>
              <a:rPr lang="de-DE" sz="2800" dirty="0"/>
              <a:t>Beobachtung (B):</a:t>
            </a:r>
          </a:p>
          <a:p>
            <a:r>
              <a:rPr lang="de-DE" sz="2800" dirty="0"/>
              <a:t>Der Zucker geht nicht durch den Filter.</a:t>
            </a:r>
          </a:p>
          <a:p>
            <a:endParaRPr lang="de-DE" sz="2800" dirty="0"/>
          </a:p>
          <a:p>
            <a:r>
              <a:rPr lang="de-DE" sz="2800" dirty="0"/>
              <a:t>Erklärung (E):</a:t>
            </a:r>
          </a:p>
          <a:p>
            <a:r>
              <a:rPr lang="de-DE" sz="2800" dirty="0"/>
              <a:t>Die Zuckerkrümel sind zu groß für die Poren im Filterpapier.</a:t>
            </a:r>
          </a:p>
          <a:p>
            <a:endParaRPr lang="de-DE" sz="2800" dirty="0"/>
          </a:p>
        </p:txBody>
      </p:sp>
    </p:spTree>
    <p:extLst>
      <p:ext uri="{BB962C8B-B14F-4D97-AF65-F5344CB8AC3E}">
        <p14:creationId xmlns:p14="http://schemas.microsoft.com/office/powerpoint/2010/main" val="18230660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algn="l" eaLnBrk="1" hangingPunct="1"/>
            <a:r>
              <a:rPr lang="de-DE" dirty="0">
                <a:solidFill>
                  <a:srgbClr val="0000FF"/>
                </a:solidFill>
              </a:rPr>
              <a:t>Beispiel 2: Teilchenmodell</a:t>
            </a:r>
            <a:endParaRPr lang="de-DE" altLang="de-DE" dirty="0">
              <a:solidFill>
                <a:srgbClr val="6600CC"/>
              </a:solidFill>
            </a:endParaRPr>
          </a:p>
        </p:txBody>
      </p:sp>
      <p:sp>
        <p:nvSpPr>
          <p:cNvPr id="11267" name="Rectangle 3"/>
          <p:cNvSpPr>
            <a:spLocks noGrp="1" noChangeArrowheads="1"/>
          </p:cNvSpPr>
          <p:nvPr>
            <p:ph type="body" idx="1"/>
          </p:nvPr>
        </p:nvSpPr>
        <p:spPr/>
        <p:txBody>
          <a:bodyPr/>
          <a:lstStyle/>
          <a:p>
            <a:pPr marL="0" indent="0" eaLnBrk="1" hangingPunct="1">
              <a:buNone/>
            </a:pPr>
            <a:r>
              <a:rPr lang="de-DE" altLang="de-DE" dirty="0"/>
              <a:t>WASSER: Wie kommt der Zucker durch den Filter? (Der Zuckertrick)</a:t>
            </a:r>
          </a:p>
          <a:p>
            <a:pPr marL="0" indent="0" eaLnBrk="1" hangingPunct="1">
              <a:buNone/>
            </a:pPr>
            <a:endParaRPr lang="de-DE" altLang="de-DE" dirty="0"/>
          </a:p>
        </p:txBody>
      </p:sp>
      <p:sp>
        <p:nvSpPr>
          <p:cNvPr id="2" name="Textfeld 1"/>
          <p:cNvSpPr txBox="1"/>
          <p:nvPr/>
        </p:nvSpPr>
        <p:spPr>
          <a:xfrm>
            <a:off x="323528" y="3006244"/>
            <a:ext cx="4824536" cy="1815882"/>
          </a:xfrm>
          <a:prstGeom prst="rect">
            <a:avLst/>
          </a:prstGeom>
          <a:noFill/>
        </p:spPr>
        <p:txBody>
          <a:bodyPr wrap="square" rtlCol="0">
            <a:spAutoFit/>
          </a:bodyPr>
          <a:lstStyle/>
          <a:p>
            <a:r>
              <a:rPr lang="de-DE" sz="2800" dirty="0"/>
              <a:t>Aufgabe: Überleg einen Versuchsaufbau, bei dem der Zucker durch den Filter geht.</a:t>
            </a:r>
          </a:p>
          <a:p>
            <a:endParaRPr lang="de-DE" sz="2800" dirty="0"/>
          </a:p>
        </p:txBody>
      </p:sp>
    </p:spTree>
    <p:extLst>
      <p:ext uri="{BB962C8B-B14F-4D97-AF65-F5344CB8AC3E}">
        <p14:creationId xmlns:p14="http://schemas.microsoft.com/office/powerpoint/2010/main" val="385537732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algn="l" eaLnBrk="1" hangingPunct="1"/>
            <a:r>
              <a:rPr lang="de-DE" dirty="0">
                <a:solidFill>
                  <a:srgbClr val="0000FF"/>
                </a:solidFill>
              </a:rPr>
              <a:t>Beispiel 2: Teilchenmodell</a:t>
            </a:r>
            <a:endParaRPr lang="de-DE" altLang="de-DE" dirty="0">
              <a:solidFill>
                <a:srgbClr val="6600CC"/>
              </a:solidFill>
            </a:endParaRPr>
          </a:p>
        </p:txBody>
      </p:sp>
      <p:sp>
        <p:nvSpPr>
          <p:cNvPr id="11267" name="Rectangle 3"/>
          <p:cNvSpPr>
            <a:spLocks noGrp="1" noChangeArrowheads="1"/>
          </p:cNvSpPr>
          <p:nvPr>
            <p:ph type="body" idx="1"/>
          </p:nvPr>
        </p:nvSpPr>
        <p:spPr/>
        <p:txBody>
          <a:bodyPr/>
          <a:lstStyle/>
          <a:p>
            <a:pPr marL="0" indent="0" eaLnBrk="1" hangingPunct="1">
              <a:buNone/>
            </a:pPr>
            <a:r>
              <a:rPr lang="de-DE" altLang="de-DE" dirty="0"/>
              <a:t>WASSER: Wie kommt der Zucker durch den Filter? (Der Zuckertrick)</a:t>
            </a:r>
          </a:p>
          <a:p>
            <a:pPr marL="0" indent="0" eaLnBrk="1" hangingPunct="1">
              <a:buNone/>
            </a:pPr>
            <a:endParaRPr lang="de-DE" altLang="de-DE"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88" y="2996952"/>
            <a:ext cx="2409471" cy="3011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feld 1"/>
          <p:cNvSpPr txBox="1"/>
          <p:nvPr/>
        </p:nvSpPr>
        <p:spPr>
          <a:xfrm>
            <a:off x="323528" y="3006244"/>
            <a:ext cx="4824536" cy="1384995"/>
          </a:xfrm>
          <a:prstGeom prst="rect">
            <a:avLst/>
          </a:prstGeom>
          <a:noFill/>
        </p:spPr>
        <p:txBody>
          <a:bodyPr wrap="square" rtlCol="0">
            <a:spAutoFit/>
          </a:bodyPr>
          <a:lstStyle/>
          <a:p>
            <a:r>
              <a:rPr lang="de-DE" sz="2800" dirty="0"/>
              <a:t>VA: Wir geben Wasser auf den Zucker.</a:t>
            </a:r>
          </a:p>
          <a:p>
            <a:endParaRPr lang="de-DE" sz="2800" dirty="0"/>
          </a:p>
        </p:txBody>
      </p:sp>
    </p:spTree>
    <p:extLst>
      <p:ext uri="{BB962C8B-B14F-4D97-AF65-F5344CB8AC3E}">
        <p14:creationId xmlns:p14="http://schemas.microsoft.com/office/powerpoint/2010/main" val="62053775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algn="l" eaLnBrk="1" hangingPunct="1"/>
            <a:r>
              <a:rPr lang="de-DE" dirty="0">
                <a:solidFill>
                  <a:srgbClr val="0000FF"/>
                </a:solidFill>
              </a:rPr>
              <a:t>Beispiel 2: Teilchenmodell</a:t>
            </a:r>
            <a:endParaRPr lang="de-DE" altLang="de-DE" dirty="0">
              <a:solidFill>
                <a:srgbClr val="6600CC"/>
              </a:solidFill>
            </a:endParaRPr>
          </a:p>
        </p:txBody>
      </p:sp>
      <p:sp>
        <p:nvSpPr>
          <p:cNvPr id="11267" name="Rectangle 3"/>
          <p:cNvSpPr>
            <a:spLocks noGrp="1" noChangeArrowheads="1"/>
          </p:cNvSpPr>
          <p:nvPr>
            <p:ph type="body" idx="1"/>
          </p:nvPr>
        </p:nvSpPr>
        <p:spPr/>
        <p:txBody>
          <a:bodyPr/>
          <a:lstStyle/>
          <a:p>
            <a:pPr marL="0" indent="0" eaLnBrk="1" hangingPunct="1">
              <a:buNone/>
            </a:pPr>
            <a:r>
              <a:rPr lang="de-DE" altLang="de-DE" dirty="0"/>
              <a:t>WASSER: Wie kommt der Zucker durch den Filter? (Der Zuckertrick)</a:t>
            </a:r>
          </a:p>
          <a:p>
            <a:pPr marL="0" indent="0" eaLnBrk="1" hangingPunct="1">
              <a:buNone/>
            </a:pPr>
            <a:endParaRPr lang="de-DE" altLang="de-DE"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88" y="2996952"/>
            <a:ext cx="2409471" cy="3011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feld 1"/>
          <p:cNvSpPr txBox="1"/>
          <p:nvPr/>
        </p:nvSpPr>
        <p:spPr>
          <a:xfrm>
            <a:off x="323528" y="3006244"/>
            <a:ext cx="4824536" cy="1384995"/>
          </a:xfrm>
          <a:prstGeom prst="rect">
            <a:avLst/>
          </a:prstGeom>
          <a:noFill/>
        </p:spPr>
        <p:txBody>
          <a:bodyPr wrap="square" rtlCol="0">
            <a:spAutoFit/>
          </a:bodyPr>
          <a:lstStyle/>
          <a:p>
            <a:r>
              <a:rPr lang="de-DE" sz="2800" dirty="0"/>
              <a:t>B: Am Ende liegen keine Zuckerkrümel mehr im Filter.</a:t>
            </a:r>
          </a:p>
          <a:p>
            <a:endParaRPr lang="de-DE" sz="2800" dirty="0"/>
          </a:p>
        </p:txBody>
      </p:sp>
    </p:spTree>
    <p:extLst>
      <p:ext uri="{BB962C8B-B14F-4D97-AF65-F5344CB8AC3E}">
        <p14:creationId xmlns:p14="http://schemas.microsoft.com/office/powerpoint/2010/main" val="20228222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algn="l" eaLnBrk="1" hangingPunct="1"/>
            <a:r>
              <a:rPr lang="de-DE" dirty="0">
                <a:solidFill>
                  <a:srgbClr val="0000FF"/>
                </a:solidFill>
              </a:rPr>
              <a:t>Beispiel 2: Teilchenmodell</a:t>
            </a:r>
            <a:endParaRPr lang="de-DE" altLang="de-DE" dirty="0">
              <a:solidFill>
                <a:srgbClr val="6600CC"/>
              </a:solidFill>
            </a:endParaRPr>
          </a:p>
        </p:txBody>
      </p:sp>
      <p:sp>
        <p:nvSpPr>
          <p:cNvPr id="11267" name="Rectangle 3"/>
          <p:cNvSpPr>
            <a:spLocks noGrp="1" noChangeArrowheads="1"/>
          </p:cNvSpPr>
          <p:nvPr>
            <p:ph type="body" idx="1"/>
          </p:nvPr>
        </p:nvSpPr>
        <p:spPr/>
        <p:txBody>
          <a:bodyPr/>
          <a:lstStyle/>
          <a:p>
            <a:pPr marL="0" indent="0" eaLnBrk="1" hangingPunct="1">
              <a:buNone/>
            </a:pPr>
            <a:r>
              <a:rPr lang="de-DE" altLang="de-DE" dirty="0"/>
              <a:t>WASSER: Wie kommt der Zucker durch den Filter? (Der Zuckertrick)</a:t>
            </a:r>
          </a:p>
          <a:p>
            <a:pPr marL="0" indent="0" eaLnBrk="1" hangingPunct="1">
              <a:buNone/>
            </a:pPr>
            <a:endParaRPr lang="de-DE" altLang="de-DE"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88" y="2996952"/>
            <a:ext cx="2409471" cy="3011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feld 1"/>
          <p:cNvSpPr txBox="1"/>
          <p:nvPr/>
        </p:nvSpPr>
        <p:spPr>
          <a:xfrm>
            <a:off x="323528" y="3006244"/>
            <a:ext cx="4824536" cy="3539430"/>
          </a:xfrm>
          <a:prstGeom prst="rect">
            <a:avLst/>
          </a:prstGeom>
          <a:noFill/>
        </p:spPr>
        <p:txBody>
          <a:bodyPr wrap="square" rtlCol="0">
            <a:spAutoFit/>
          </a:bodyPr>
          <a:lstStyle/>
          <a:p>
            <a:r>
              <a:rPr lang="de-DE" sz="2800" dirty="0"/>
              <a:t>B: Am Ende liegen keine Zuckerkrümel mehr im Filter.</a:t>
            </a:r>
          </a:p>
          <a:p>
            <a:endParaRPr lang="de-DE" sz="2800" dirty="0"/>
          </a:p>
          <a:p>
            <a:r>
              <a:rPr lang="de-DE" sz="2800" dirty="0"/>
              <a:t>E: Zuckerkrümel bestehen aus Zucker-Teilchen, die so klein sind, </a:t>
            </a:r>
            <a:r>
              <a:rPr lang="de-DE" sz="2800" dirty="0" err="1"/>
              <a:t>dass</a:t>
            </a:r>
            <a:r>
              <a:rPr lang="de-DE" sz="2800" dirty="0"/>
              <a:t> sie durch die Poren im Filterpapier gehen.</a:t>
            </a:r>
          </a:p>
          <a:p>
            <a:endParaRPr lang="de-DE" sz="2800" dirty="0"/>
          </a:p>
        </p:txBody>
      </p:sp>
    </p:spTree>
    <p:extLst>
      <p:ext uri="{BB962C8B-B14F-4D97-AF65-F5344CB8AC3E}">
        <p14:creationId xmlns:p14="http://schemas.microsoft.com/office/powerpoint/2010/main" val="155322294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algn="l" eaLnBrk="1" hangingPunct="1"/>
            <a:r>
              <a:rPr lang="de-DE" dirty="0">
                <a:solidFill>
                  <a:srgbClr val="0000FF"/>
                </a:solidFill>
              </a:rPr>
              <a:t>Beispiel 2: Teilchenmodell</a:t>
            </a:r>
            <a:endParaRPr lang="de-DE" altLang="de-DE" dirty="0">
              <a:solidFill>
                <a:srgbClr val="6600CC"/>
              </a:solidFill>
            </a:endParaRPr>
          </a:p>
        </p:txBody>
      </p:sp>
      <p:sp>
        <p:nvSpPr>
          <p:cNvPr id="11267" name="Rectangle 3"/>
          <p:cNvSpPr>
            <a:spLocks noGrp="1" noChangeArrowheads="1"/>
          </p:cNvSpPr>
          <p:nvPr>
            <p:ph type="body" idx="1"/>
          </p:nvPr>
        </p:nvSpPr>
        <p:spPr/>
        <p:txBody>
          <a:bodyPr/>
          <a:lstStyle/>
          <a:p>
            <a:pPr marL="0" indent="0" eaLnBrk="1" hangingPunct="1">
              <a:buNone/>
            </a:pPr>
            <a:r>
              <a:rPr lang="de-DE" altLang="de-DE" dirty="0"/>
              <a:t>WASSER: Wie kommt der Zucker durch den Filter? (Der Zuckertrick)</a:t>
            </a:r>
          </a:p>
          <a:p>
            <a:pPr marL="0" indent="0" eaLnBrk="1" hangingPunct="1">
              <a:buNone/>
            </a:pPr>
            <a:endParaRPr lang="de-DE" altLang="de-DE"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88" y="2996952"/>
            <a:ext cx="2409471" cy="3011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feld 1"/>
          <p:cNvSpPr txBox="1"/>
          <p:nvPr/>
        </p:nvSpPr>
        <p:spPr>
          <a:xfrm>
            <a:off x="323528" y="3006244"/>
            <a:ext cx="4824536" cy="3539430"/>
          </a:xfrm>
          <a:prstGeom prst="rect">
            <a:avLst/>
          </a:prstGeom>
          <a:noFill/>
        </p:spPr>
        <p:txBody>
          <a:bodyPr wrap="square" rtlCol="0">
            <a:spAutoFit/>
          </a:bodyPr>
          <a:lstStyle/>
          <a:p>
            <a:pPr marL="457200" indent="-457200">
              <a:buFont typeface="Wingdings" panose="05000000000000000000" pitchFamily="2" charset="2"/>
              <a:buChar char="Ø"/>
            </a:pPr>
            <a:r>
              <a:rPr lang="de-DE" sz="2800" i="1" dirty="0"/>
              <a:t>Einfacher Versuch, der leicht zu durchblicken ist und nicht von der neuen Erkenntnis ablenkt: dem Schritt in die Welt der Teilchen.</a:t>
            </a:r>
          </a:p>
          <a:p>
            <a:pPr marL="457200" indent="-457200">
              <a:buFont typeface="Wingdings" panose="05000000000000000000" pitchFamily="2" charset="2"/>
              <a:buChar char="Ø"/>
            </a:pPr>
            <a:endParaRPr lang="de-DE" sz="2800" i="1" dirty="0"/>
          </a:p>
          <a:p>
            <a:pPr marL="457200" indent="-457200">
              <a:buFont typeface="Wingdings" panose="05000000000000000000" pitchFamily="2" charset="2"/>
              <a:buChar char="Ø"/>
            </a:pPr>
            <a:endParaRPr lang="de-DE" sz="2800" i="1" dirty="0"/>
          </a:p>
        </p:txBody>
      </p:sp>
    </p:spTree>
    <p:extLst>
      <p:ext uri="{BB962C8B-B14F-4D97-AF65-F5344CB8AC3E}">
        <p14:creationId xmlns:p14="http://schemas.microsoft.com/office/powerpoint/2010/main" val="650200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de-DE" altLang="de-DE" b="1"/>
              <a:t>Philosophie von NA:</a:t>
            </a:r>
          </a:p>
        </p:txBody>
      </p:sp>
      <p:sp>
        <p:nvSpPr>
          <p:cNvPr id="10243" name="Rectangle 3"/>
          <p:cNvSpPr>
            <a:spLocks noGrp="1" noChangeArrowheads="1"/>
          </p:cNvSpPr>
          <p:nvPr>
            <p:ph type="body" idx="1"/>
          </p:nvPr>
        </p:nvSpPr>
        <p:spPr/>
        <p:txBody>
          <a:bodyPr/>
          <a:lstStyle/>
          <a:p>
            <a:pPr eaLnBrk="1" hangingPunct="1">
              <a:spcBef>
                <a:spcPct val="100000"/>
              </a:spcBef>
            </a:pPr>
            <a:r>
              <a:rPr lang="de-DE" altLang="de-DE" sz="4000" dirty="0"/>
              <a:t>Einführung in wissenschaftliches Denken und Arbeiten =&gt; Vorarbeit für Biologie, Chemie und Physik</a:t>
            </a:r>
          </a:p>
        </p:txBody>
      </p:sp>
    </p:spTree>
    <p:extLst>
      <p:ext uri="{BB962C8B-B14F-4D97-AF65-F5344CB8AC3E}">
        <p14:creationId xmlns:p14="http://schemas.microsoft.com/office/powerpoint/2010/main" val="218362344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algn="l" eaLnBrk="1" hangingPunct="1"/>
            <a:r>
              <a:rPr lang="de-DE" dirty="0">
                <a:solidFill>
                  <a:srgbClr val="0000FF"/>
                </a:solidFill>
              </a:rPr>
              <a:t>Beispiel 2: Teilchenmodell</a:t>
            </a:r>
            <a:endParaRPr lang="de-DE" altLang="de-DE" dirty="0">
              <a:solidFill>
                <a:srgbClr val="6600CC"/>
              </a:solidFill>
            </a:endParaRPr>
          </a:p>
        </p:txBody>
      </p:sp>
      <p:sp>
        <p:nvSpPr>
          <p:cNvPr id="11267" name="Rectangle 3"/>
          <p:cNvSpPr>
            <a:spLocks noGrp="1" noChangeArrowheads="1"/>
          </p:cNvSpPr>
          <p:nvPr>
            <p:ph type="body" idx="1"/>
          </p:nvPr>
        </p:nvSpPr>
        <p:spPr/>
        <p:txBody>
          <a:bodyPr/>
          <a:lstStyle/>
          <a:p>
            <a:pPr marL="0" indent="0" eaLnBrk="1" hangingPunct="1">
              <a:buNone/>
            </a:pPr>
            <a:r>
              <a:rPr lang="de-DE" altLang="de-DE" dirty="0"/>
              <a:t>WASSER: Wie kommt der Zucker durch den Filter? (Der Zuckertrick)</a:t>
            </a:r>
          </a:p>
          <a:p>
            <a:pPr marL="0" indent="0" eaLnBrk="1" hangingPunct="1">
              <a:buNone/>
            </a:pPr>
            <a:endParaRPr lang="de-DE" altLang="de-DE" dirty="0"/>
          </a:p>
        </p:txBody>
      </p:sp>
      <p:sp>
        <p:nvSpPr>
          <p:cNvPr id="2" name="Textfeld 1"/>
          <p:cNvSpPr txBox="1"/>
          <p:nvPr/>
        </p:nvSpPr>
        <p:spPr>
          <a:xfrm>
            <a:off x="2339752" y="5985466"/>
            <a:ext cx="4824536" cy="523220"/>
          </a:xfrm>
          <a:prstGeom prst="rect">
            <a:avLst/>
          </a:prstGeom>
          <a:noFill/>
        </p:spPr>
        <p:txBody>
          <a:bodyPr wrap="square" rtlCol="0">
            <a:spAutoFit/>
          </a:bodyPr>
          <a:lstStyle/>
          <a:p>
            <a:pPr algn="ctr"/>
            <a:r>
              <a:rPr lang="de-DE" sz="2800" dirty="0"/>
              <a:t>Rundfilter im Mikroskop</a:t>
            </a:r>
          </a:p>
        </p:txBody>
      </p:sp>
      <p:pic>
        <p:nvPicPr>
          <p:cNvPr id="4" name="Grafik 3">
            <a:extLst>
              <a:ext uri="{FF2B5EF4-FFF2-40B4-BE49-F238E27FC236}">
                <a16:creationId xmlns:a16="http://schemas.microsoft.com/office/drawing/2014/main" id="{0817ABEE-2FAD-4014-989C-7ECC538EC4B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35696" y="2666292"/>
            <a:ext cx="5720968" cy="3218045"/>
          </a:xfrm>
          <a:prstGeom prst="rect">
            <a:avLst/>
          </a:prstGeom>
        </p:spPr>
      </p:pic>
    </p:spTree>
    <p:extLst>
      <p:ext uri="{BB962C8B-B14F-4D97-AF65-F5344CB8AC3E}">
        <p14:creationId xmlns:p14="http://schemas.microsoft.com/office/powerpoint/2010/main" val="376921074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algn="l" eaLnBrk="1" hangingPunct="1"/>
            <a:r>
              <a:rPr lang="de-DE" dirty="0">
                <a:solidFill>
                  <a:srgbClr val="0000FF"/>
                </a:solidFill>
              </a:rPr>
              <a:t>Beispiel 2: Teilchenmodell</a:t>
            </a:r>
            <a:endParaRPr lang="de-DE" altLang="de-DE" dirty="0">
              <a:solidFill>
                <a:srgbClr val="6600CC"/>
              </a:solidFill>
            </a:endParaRPr>
          </a:p>
        </p:txBody>
      </p:sp>
      <p:sp>
        <p:nvSpPr>
          <p:cNvPr id="11267" name="Rectangle 3"/>
          <p:cNvSpPr>
            <a:spLocks noGrp="1" noChangeArrowheads="1"/>
          </p:cNvSpPr>
          <p:nvPr>
            <p:ph type="body" idx="1"/>
          </p:nvPr>
        </p:nvSpPr>
        <p:spPr/>
        <p:txBody>
          <a:bodyPr/>
          <a:lstStyle/>
          <a:p>
            <a:pPr marL="0" indent="0" eaLnBrk="1" hangingPunct="1">
              <a:buNone/>
            </a:pPr>
            <a:r>
              <a:rPr lang="de-DE" altLang="de-DE" dirty="0"/>
              <a:t>WASSER: Wie kommt der Zucker durch den Filter? (Der Zuckertrick)     </a:t>
            </a:r>
            <a:r>
              <a:rPr lang="de-DE" altLang="de-DE" dirty="0">
                <a:highlight>
                  <a:srgbClr val="00FF00"/>
                </a:highlight>
              </a:rPr>
              <a:t>MODELL</a:t>
            </a:r>
          </a:p>
          <a:p>
            <a:pPr marL="0" indent="0" eaLnBrk="1" hangingPunct="1">
              <a:buNone/>
            </a:pPr>
            <a:endParaRPr lang="de-DE" altLang="de-DE"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852936"/>
            <a:ext cx="4154590" cy="2708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feld 3"/>
          <p:cNvSpPr txBox="1"/>
          <p:nvPr/>
        </p:nvSpPr>
        <p:spPr>
          <a:xfrm>
            <a:off x="4572000" y="2852936"/>
            <a:ext cx="2808312" cy="3108543"/>
          </a:xfrm>
          <a:prstGeom prst="rect">
            <a:avLst/>
          </a:prstGeom>
          <a:noFill/>
        </p:spPr>
        <p:txBody>
          <a:bodyPr wrap="square" rtlCol="0">
            <a:spAutoFit/>
          </a:bodyPr>
          <a:lstStyle/>
          <a:p>
            <a:r>
              <a:rPr lang="de-DE" sz="2800" dirty="0">
                <a:solidFill>
                  <a:schemeClr val="bg1"/>
                </a:solidFill>
              </a:rPr>
              <a:t>Zucker-Krümel, aufgebaut aus sehr vielen Zucker-Teilchen</a:t>
            </a:r>
          </a:p>
          <a:p>
            <a:endParaRPr lang="de-DE" sz="2800" dirty="0">
              <a:solidFill>
                <a:schemeClr val="bg1"/>
              </a:solidFill>
            </a:endParaRPr>
          </a:p>
          <a:p>
            <a:r>
              <a:rPr lang="de-DE" sz="2800" dirty="0"/>
              <a:t>Filterpapier mit Poren</a:t>
            </a:r>
          </a:p>
        </p:txBody>
      </p:sp>
      <p:cxnSp>
        <p:nvCxnSpPr>
          <p:cNvPr id="14" name="Gerade Verbindung 13"/>
          <p:cNvCxnSpPr/>
          <p:nvPr/>
        </p:nvCxnSpPr>
        <p:spPr>
          <a:xfrm flipH="1" flipV="1">
            <a:off x="3995936" y="4407208"/>
            <a:ext cx="1440160" cy="67797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290424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algn="l" eaLnBrk="1" hangingPunct="1"/>
            <a:r>
              <a:rPr lang="de-DE" dirty="0">
                <a:solidFill>
                  <a:srgbClr val="0000FF"/>
                </a:solidFill>
              </a:rPr>
              <a:t>Beispiel 2: Teilchenmodell</a:t>
            </a:r>
            <a:endParaRPr lang="de-DE" altLang="de-DE" dirty="0">
              <a:solidFill>
                <a:srgbClr val="6600CC"/>
              </a:solidFill>
            </a:endParaRPr>
          </a:p>
        </p:txBody>
      </p:sp>
      <p:sp>
        <p:nvSpPr>
          <p:cNvPr id="11267" name="Rectangle 3"/>
          <p:cNvSpPr>
            <a:spLocks noGrp="1" noChangeArrowheads="1"/>
          </p:cNvSpPr>
          <p:nvPr>
            <p:ph type="body" idx="1"/>
          </p:nvPr>
        </p:nvSpPr>
        <p:spPr/>
        <p:txBody>
          <a:bodyPr/>
          <a:lstStyle/>
          <a:p>
            <a:pPr marL="0" indent="0" eaLnBrk="1" hangingPunct="1">
              <a:buNone/>
            </a:pPr>
            <a:r>
              <a:rPr lang="de-DE" altLang="de-DE" dirty="0"/>
              <a:t>WASSER: Wie kommt der Zucker durch den Filter? (Der Zuckertrick)</a:t>
            </a:r>
          </a:p>
          <a:p>
            <a:pPr marL="0" indent="0" eaLnBrk="1" hangingPunct="1">
              <a:buNone/>
            </a:pPr>
            <a:endParaRPr lang="de-DE" altLang="de-DE"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852936"/>
            <a:ext cx="4154590" cy="2708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feld 3"/>
          <p:cNvSpPr txBox="1"/>
          <p:nvPr/>
        </p:nvSpPr>
        <p:spPr>
          <a:xfrm>
            <a:off x="4572000" y="2852936"/>
            <a:ext cx="2808312" cy="3108543"/>
          </a:xfrm>
          <a:prstGeom prst="rect">
            <a:avLst/>
          </a:prstGeom>
          <a:noFill/>
        </p:spPr>
        <p:txBody>
          <a:bodyPr wrap="square" rtlCol="0">
            <a:spAutoFit/>
          </a:bodyPr>
          <a:lstStyle/>
          <a:p>
            <a:r>
              <a:rPr lang="de-DE" sz="2800" dirty="0"/>
              <a:t>Zucker-Krümel, aufgebaut aus sehr vielen Zucker-Teilchen</a:t>
            </a:r>
          </a:p>
          <a:p>
            <a:endParaRPr lang="de-DE" sz="2800" dirty="0"/>
          </a:p>
          <a:p>
            <a:r>
              <a:rPr lang="de-DE" sz="2800" dirty="0"/>
              <a:t>Filterpapier mit Poren</a:t>
            </a:r>
          </a:p>
        </p:txBody>
      </p:sp>
      <p:cxnSp>
        <p:nvCxnSpPr>
          <p:cNvPr id="11" name="Gerade Verbindung 10"/>
          <p:cNvCxnSpPr/>
          <p:nvPr/>
        </p:nvCxnSpPr>
        <p:spPr>
          <a:xfrm flipV="1">
            <a:off x="2627784" y="3212976"/>
            <a:ext cx="1944216" cy="133634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Gerade Verbindung 13"/>
          <p:cNvCxnSpPr/>
          <p:nvPr/>
        </p:nvCxnSpPr>
        <p:spPr>
          <a:xfrm flipH="1" flipV="1">
            <a:off x="3995936" y="4407208"/>
            <a:ext cx="1440160" cy="67797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925521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algn="l" eaLnBrk="1" hangingPunct="1"/>
            <a:r>
              <a:rPr lang="de-DE" dirty="0">
                <a:solidFill>
                  <a:srgbClr val="0000FF"/>
                </a:solidFill>
              </a:rPr>
              <a:t>Beispiel 2: Teilchenmodell</a:t>
            </a:r>
            <a:endParaRPr lang="de-DE" altLang="de-DE" dirty="0">
              <a:solidFill>
                <a:srgbClr val="6600CC"/>
              </a:solidFill>
            </a:endParaRPr>
          </a:p>
        </p:txBody>
      </p:sp>
      <p:sp>
        <p:nvSpPr>
          <p:cNvPr id="11267" name="Rectangle 3"/>
          <p:cNvSpPr>
            <a:spLocks noGrp="1" noChangeArrowheads="1"/>
          </p:cNvSpPr>
          <p:nvPr>
            <p:ph type="body" idx="1"/>
          </p:nvPr>
        </p:nvSpPr>
        <p:spPr/>
        <p:txBody>
          <a:bodyPr/>
          <a:lstStyle/>
          <a:p>
            <a:pPr marL="0" indent="0" eaLnBrk="1" hangingPunct="1">
              <a:buNone/>
            </a:pPr>
            <a:r>
              <a:rPr lang="de-DE" altLang="de-DE" dirty="0"/>
              <a:t>WASSER: Wie kommt der Zucker durch den Filter? (Der Zuckertrick)</a:t>
            </a:r>
          </a:p>
          <a:p>
            <a:pPr marL="0" indent="0" eaLnBrk="1" hangingPunct="1">
              <a:buNone/>
            </a:pPr>
            <a:endParaRPr lang="de-DE" altLang="de-DE"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852936"/>
            <a:ext cx="4154590" cy="2708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feld 2"/>
          <p:cNvSpPr txBox="1"/>
          <p:nvPr/>
        </p:nvSpPr>
        <p:spPr>
          <a:xfrm>
            <a:off x="251520" y="5661248"/>
            <a:ext cx="4154590" cy="523220"/>
          </a:xfrm>
          <a:prstGeom prst="rect">
            <a:avLst/>
          </a:prstGeom>
          <a:noFill/>
        </p:spPr>
        <p:txBody>
          <a:bodyPr wrap="square" rtlCol="0">
            <a:spAutoFit/>
          </a:bodyPr>
          <a:lstStyle/>
          <a:p>
            <a:r>
              <a:rPr lang="de-DE" sz="2800" dirty="0"/>
              <a:t>Wasser-Teilchen</a:t>
            </a:r>
          </a:p>
        </p:txBody>
      </p:sp>
      <p:sp>
        <p:nvSpPr>
          <p:cNvPr id="4" name="Textfeld 3"/>
          <p:cNvSpPr txBox="1"/>
          <p:nvPr/>
        </p:nvSpPr>
        <p:spPr>
          <a:xfrm>
            <a:off x="4572000" y="2852936"/>
            <a:ext cx="2808312" cy="3108543"/>
          </a:xfrm>
          <a:prstGeom prst="rect">
            <a:avLst/>
          </a:prstGeom>
          <a:noFill/>
        </p:spPr>
        <p:txBody>
          <a:bodyPr wrap="square" rtlCol="0">
            <a:spAutoFit/>
          </a:bodyPr>
          <a:lstStyle/>
          <a:p>
            <a:r>
              <a:rPr lang="de-DE" sz="2800" dirty="0"/>
              <a:t>Zucker-Krümel, aufgebaut aus sehr vielen Zucker-Teilchen</a:t>
            </a:r>
          </a:p>
          <a:p>
            <a:endParaRPr lang="de-DE" sz="2800" dirty="0"/>
          </a:p>
          <a:p>
            <a:r>
              <a:rPr lang="de-DE" sz="2800" dirty="0"/>
              <a:t>Filterpapier mit Poren</a:t>
            </a:r>
          </a:p>
        </p:txBody>
      </p:sp>
      <p:cxnSp>
        <p:nvCxnSpPr>
          <p:cNvPr id="6" name="Gerade Verbindung 5"/>
          <p:cNvCxnSpPr/>
          <p:nvPr/>
        </p:nvCxnSpPr>
        <p:spPr>
          <a:xfrm flipH="1" flipV="1">
            <a:off x="755576" y="4797152"/>
            <a:ext cx="72008" cy="93610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Gerade Verbindung 10"/>
          <p:cNvCxnSpPr/>
          <p:nvPr/>
        </p:nvCxnSpPr>
        <p:spPr>
          <a:xfrm flipV="1">
            <a:off x="2627784" y="3212976"/>
            <a:ext cx="1944216" cy="133634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Gerade Verbindung 13"/>
          <p:cNvCxnSpPr/>
          <p:nvPr/>
        </p:nvCxnSpPr>
        <p:spPr>
          <a:xfrm flipH="1" flipV="1">
            <a:off x="3995936" y="4407208"/>
            <a:ext cx="1440160" cy="67797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48195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algn="l" eaLnBrk="1" hangingPunct="1"/>
            <a:r>
              <a:rPr lang="de-DE" dirty="0">
                <a:solidFill>
                  <a:srgbClr val="0000FF"/>
                </a:solidFill>
              </a:rPr>
              <a:t>Beispiel 2: Teilchenmodell</a:t>
            </a:r>
            <a:endParaRPr lang="de-DE" altLang="de-DE" dirty="0">
              <a:solidFill>
                <a:srgbClr val="6600CC"/>
              </a:solidFill>
            </a:endParaRPr>
          </a:p>
        </p:txBody>
      </p:sp>
      <p:sp>
        <p:nvSpPr>
          <p:cNvPr id="11267" name="Rectangle 3"/>
          <p:cNvSpPr>
            <a:spLocks noGrp="1" noChangeArrowheads="1"/>
          </p:cNvSpPr>
          <p:nvPr>
            <p:ph type="body" idx="1"/>
          </p:nvPr>
        </p:nvSpPr>
        <p:spPr/>
        <p:txBody>
          <a:bodyPr/>
          <a:lstStyle/>
          <a:p>
            <a:pPr marL="0" indent="0" eaLnBrk="1" hangingPunct="1">
              <a:buNone/>
            </a:pPr>
            <a:r>
              <a:rPr lang="de-DE" altLang="de-DE" dirty="0"/>
              <a:t>WASSER: Wie kommt der Zucker durch den Filter? (Der Zuckertrick)</a:t>
            </a:r>
          </a:p>
          <a:p>
            <a:pPr marL="0" indent="0" eaLnBrk="1" hangingPunct="1">
              <a:buNone/>
            </a:pPr>
            <a:endParaRPr lang="de-DE" altLang="de-DE"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852936"/>
            <a:ext cx="4154590" cy="2708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feld 2"/>
          <p:cNvSpPr txBox="1"/>
          <p:nvPr/>
        </p:nvSpPr>
        <p:spPr>
          <a:xfrm>
            <a:off x="251520" y="5661248"/>
            <a:ext cx="4154590" cy="954107"/>
          </a:xfrm>
          <a:prstGeom prst="rect">
            <a:avLst/>
          </a:prstGeom>
          <a:noFill/>
        </p:spPr>
        <p:txBody>
          <a:bodyPr wrap="square" rtlCol="0">
            <a:spAutoFit/>
          </a:bodyPr>
          <a:lstStyle/>
          <a:p>
            <a:r>
              <a:rPr lang="de-DE" sz="2800" dirty="0"/>
              <a:t>Wasser-Teilchen</a:t>
            </a:r>
          </a:p>
          <a:p>
            <a:r>
              <a:rPr lang="de-DE" sz="2800" b="1" dirty="0">
                <a:solidFill>
                  <a:srgbClr val="FF0000"/>
                </a:solidFill>
              </a:rPr>
              <a:t>NIEMALS IN BLAU!</a:t>
            </a:r>
          </a:p>
        </p:txBody>
      </p:sp>
      <p:sp>
        <p:nvSpPr>
          <p:cNvPr id="4" name="Textfeld 3"/>
          <p:cNvSpPr txBox="1"/>
          <p:nvPr/>
        </p:nvSpPr>
        <p:spPr>
          <a:xfrm>
            <a:off x="4572000" y="2852936"/>
            <a:ext cx="2808312" cy="3108543"/>
          </a:xfrm>
          <a:prstGeom prst="rect">
            <a:avLst/>
          </a:prstGeom>
          <a:noFill/>
        </p:spPr>
        <p:txBody>
          <a:bodyPr wrap="square" rtlCol="0">
            <a:spAutoFit/>
          </a:bodyPr>
          <a:lstStyle/>
          <a:p>
            <a:r>
              <a:rPr lang="de-DE" sz="2800" dirty="0"/>
              <a:t>Zucker-Krümel, aufgebaut aus sehr vielen Zucker-Teilchen</a:t>
            </a:r>
          </a:p>
          <a:p>
            <a:endParaRPr lang="de-DE" sz="2800" dirty="0"/>
          </a:p>
          <a:p>
            <a:r>
              <a:rPr lang="de-DE" sz="2800" dirty="0"/>
              <a:t>Filterpapier mit Poren</a:t>
            </a:r>
          </a:p>
        </p:txBody>
      </p:sp>
      <p:cxnSp>
        <p:nvCxnSpPr>
          <p:cNvPr id="6" name="Gerade Verbindung 5"/>
          <p:cNvCxnSpPr/>
          <p:nvPr/>
        </p:nvCxnSpPr>
        <p:spPr>
          <a:xfrm flipH="1" flipV="1">
            <a:off x="755576" y="4797152"/>
            <a:ext cx="72008" cy="93610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Gerade Verbindung 10"/>
          <p:cNvCxnSpPr/>
          <p:nvPr/>
        </p:nvCxnSpPr>
        <p:spPr>
          <a:xfrm flipV="1">
            <a:off x="2627784" y="3212976"/>
            <a:ext cx="1944216" cy="133634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Gerade Verbindung 13"/>
          <p:cNvCxnSpPr/>
          <p:nvPr/>
        </p:nvCxnSpPr>
        <p:spPr>
          <a:xfrm flipH="1" flipV="1">
            <a:off x="3995936" y="4407208"/>
            <a:ext cx="1440160" cy="67797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294269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algn="l" eaLnBrk="1" hangingPunct="1"/>
            <a:r>
              <a:rPr lang="de-DE" dirty="0">
                <a:solidFill>
                  <a:srgbClr val="0000FF"/>
                </a:solidFill>
              </a:rPr>
              <a:t>Beispiel 2: Teilchenmodell</a:t>
            </a:r>
            <a:endParaRPr lang="de-DE" altLang="de-DE" dirty="0">
              <a:solidFill>
                <a:srgbClr val="6600CC"/>
              </a:solidFill>
            </a:endParaRPr>
          </a:p>
        </p:txBody>
      </p:sp>
      <p:sp>
        <p:nvSpPr>
          <p:cNvPr id="11267" name="Rectangle 3"/>
          <p:cNvSpPr>
            <a:spLocks noGrp="1" noChangeArrowheads="1"/>
          </p:cNvSpPr>
          <p:nvPr>
            <p:ph type="body" idx="1"/>
          </p:nvPr>
        </p:nvSpPr>
        <p:spPr/>
        <p:txBody>
          <a:bodyPr/>
          <a:lstStyle/>
          <a:p>
            <a:pPr marL="0" indent="0" eaLnBrk="1" hangingPunct="1">
              <a:buNone/>
            </a:pPr>
            <a:r>
              <a:rPr lang="de-DE" altLang="de-DE" dirty="0"/>
              <a:t>WASSER: Wie kommt der Zucker durch den Filter? (Der Zuckertrick)</a:t>
            </a:r>
          </a:p>
          <a:p>
            <a:pPr marL="0" indent="0" eaLnBrk="1" hangingPunct="1">
              <a:buNone/>
            </a:pPr>
            <a:endParaRPr lang="de-DE" altLang="de-DE"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852936"/>
            <a:ext cx="4154590" cy="2708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feld 3"/>
          <p:cNvSpPr txBox="1"/>
          <p:nvPr/>
        </p:nvSpPr>
        <p:spPr>
          <a:xfrm>
            <a:off x="4590240" y="3591639"/>
            <a:ext cx="4032448" cy="954107"/>
          </a:xfrm>
          <a:prstGeom prst="rect">
            <a:avLst/>
          </a:prstGeom>
          <a:noFill/>
        </p:spPr>
        <p:txBody>
          <a:bodyPr wrap="square" rtlCol="0">
            <a:spAutoFit/>
          </a:bodyPr>
          <a:lstStyle/>
          <a:p>
            <a:pPr>
              <a:spcAft>
                <a:spcPts val="1200"/>
              </a:spcAft>
            </a:pPr>
            <a:r>
              <a:rPr lang="de-DE" sz="2800" dirty="0"/>
              <a:t>HIER: 1 Legostein </a:t>
            </a:r>
            <a:r>
              <a:rPr lang="de-DE" sz="2800" dirty="0" err="1"/>
              <a:t>ent</a:t>
            </a:r>
            <a:r>
              <a:rPr lang="de-DE" sz="2800" dirty="0"/>
              <a:t>-spricht 1 Molekül</a:t>
            </a:r>
          </a:p>
        </p:txBody>
      </p:sp>
    </p:spTree>
    <p:extLst>
      <p:ext uri="{BB962C8B-B14F-4D97-AF65-F5344CB8AC3E}">
        <p14:creationId xmlns:p14="http://schemas.microsoft.com/office/powerpoint/2010/main" val="345194045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algn="l" eaLnBrk="1" hangingPunct="1"/>
            <a:r>
              <a:rPr lang="de-DE" dirty="0">
                <a:solidFill>
                  <a:srgbClr val="0000FF"/>
                </a:solidFill>
              </a:rPr>
              <a:t>Beispiel 2: Teilchenmodell</a:t>
            </a:r>
            <a:endParaRPr lang="de-DE" altLang="de-DE" dirty="0">
              <a:solidFill>
                <a:srgbClr val="6600CC"/>
              </a:solidFill>
            </a:endParaRPr>
          </a:p>
        </p:txBody>
      </p:sp>
      <p:sp>
        <p:nvSpPr>
          <p:cNvPr id="11267" name="Rectangle 3"/>
          <p:cNvSpPr>
            <a:spLocks noGrp="1" noChangeArrowheads="1"/>
          </p:cNvSpPr>
          <p:nvPr>
            <p:ph type="body" idx="1"/>
          </p:nvPr>
        </p:nvSpPr>
        <p:spPr/>
        <p:txBody>
          <a:bodyPr/>
          <a:lstStyle/>
          <a:p>
            <a:pPr marL="0" indent="0" eaLnBrk="1" hangingPunct="1">
              <a:buNone/>
            </a:pPr>
            <a:r>
              <a:rPr lang="de-DE" altLang="de-DE" dirty="0"/>
              <a:t>WASSER: Wie kommt der Zucker durch den Filter? (Der Zuckertrick)</a:t>
            </a:r>
          </a:p>
          <a:p>
            <a:pPr marL="0" indent="0" eaLnBrk="1" hangingPunct="1">
              <a:buNone/>
            </a:pPr>
            <a:endParaRPr lang="de-DE" altLang="de-DE"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852936"/>
            <a:ext cx="4154590" cy="2708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8097" y="2867259"/>
            <a:ext cx="3950367" cy="269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feld 1"/>
          <p:cNvSpPr txBox="1"/>
          <p:nvPr/>
        </p:nvSpPr>
        <p:spPr>
          <a:xfrm>
            <a:off x="755576" y="5733256"/>
            <a:ext cx="7776864" cy="523220"/>
          </a:xfrm>
          <a:prstGeom prst="rect">
            <a:avLst/>
          </a:prstGeom>
          <a:noFill/>
        </p:spPr>
        <p:txBody>
          <a:bodyPr wrap="square" rtlCol="0">
            <a:spAutoFit/>
          </a:bodyPr>
          <a:lstStyle/>
          <a:p>
            <a:pPr algn="ctr"/>
            <a:r>
              <a:rPr lang="de-DE" sz="2800" b="1" dirty="0"/>
              <a:t>Löse-Vorgang im Lego-Modell</a:t>
            </a:r>
          </a:p>
        </p:txBody>
      </p:sp>
    </p:spTree>
    <p:extLst>
      <p:ext uri="{BB962C8B-B14F-4D97-AF65-F5344CB8AC3E}">
        <p14:creationId xmlns:p14="http://schemas.microsoft.com/office/powerpoint/2010/main" val="61427295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algn="l" eaLnBrk="1" hangingPunct="1"/>
            <a:r>
              <a:rPr lang="de-DE" dirty="0">
                <a:solidFill>
                  <a:srgbClr val="0000FF"/>
                </a:solidFill>
              </a:rPr>
              <a:t>Beispiel 2: Teilchenmodell</a:t>
            </a:r>
            <a:endParaRPr lang="de-DE" altLang="de-DE" dirty="0">
              <a:solidFill>
                <a:srgbClr val="6600CC"/>
              </a:solidFill>
            </a:endParaRPr>
          </a:p>
        </p:txBody>
      </p:sp>
      <p:sp>
        <p:nvSpPr>
          <p:cNvPr id="11267" name="Rectangle 3"/>
          <p:cNvSpPr>
            <a:spLocks noGrp="1" noChangeArrowheads="1"/>
          </p:cNvSpPr>
          <p:nvPr>
            <p:ph type="body" idx="1"/>
          </p:nvPr>
        </p:nvSpPr>
        <p:spPr/>
        <p:txBody>
          <a:bodyPr/>
          <a:lstStyle/>
          <a:p>
            <a:pPr marL="0" indent="0" eaLnBrk="1" hangingPunct="1">
              <a:buNone/>
            </a:pPr>
            <a:r>
              <a:rPr lang="de-DE" altLang="de-DE" dirty="0"/>
              <a:t>WASSER: Wie kommt der Zucker durch den Filter? (Der Zuckertrick)   </a:t>
            </a:r>
            <a:r>
              <a:rPr lang="de-DE" altLang="de-DE" dirty="0">
                <a:highlight>
                  <a:srgbClr val="00FF00"/>
                </a:highlight>
              </a:rPr>
              <a:t>VISUALISIERUNG</a:t>
            </a:r>
          </a:p>
          <a:p>
            <a:pPr marL="0" indent="0" eaLnBrk="1" hangingPunct="1">
              <a:buNone/>
            </a:pPr>
            <a:endParaRPr lang="de-DE" altLang="de-DE"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924944"/>
            <a:ext cx="8389192"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215259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algn="l" eaLnBrk="1" hangingPunct="1"/>
            <a:r>
              <a:rPr lang="de-DE" dirty="0">
                <a:solidFill>
                  <a:srgbClr val="0000FF"/>
                </a:solidFill>
              </a:rPr>
              <a:t>Beispiel 2: Teilchenmodell</a:t>
            </a:r>
            <a:endParaRPr lang="de-DE" altLang="de-DE" dirty="0">
              <a:solidFill>
                <a:srgbClr val="6600CC"/>
              </a:solidFill>
            </a:endParaRPr>
          </a:p>
        </p:txBody>
      </p:sp>
      <p:sp>
        <p:nvSpPr>
          <p:cNvPr id="11267" name="Rectangle 3"/>
          <p:cNvSpPr>
            <a:spLocks noGrp="1" noChangeArrowheads="1"/>
          </p:cNvSpPr>
          <p:nvPr>
            <p:ph type="body" idx="1"/>
          </p:nvPr>
        </p:nvSpPr>
        <p:spPr/>
        <p:txBody>
          <a:bodyPr/>
          <a:lstStyle/>
          <a:p>
            <a:pPr marL="0" indent="0" eaLnBrk="1" hangingPunct="1">
              <a:buNone/>
            </a:pPr>
            <a:r>
              <a:rPr lang="de-DE" altLang="de-DE" dirty="0"/>
              <a:t>WASSER: Wie kommt der Zucker durch den Filter? (Der Zuckertrick)</a:t>
            </a:r>
          </a:p>
          <a:p>
            <a:pPr marL="0" indent="0" eaLnBrk="1" hangingPunct="1">
              <a:buNone/>
            </a:pPr>
            <a:endParaRPr lang="de-DE" altLang="de-DE"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511" y="2924944"/>
            <a:ext cx="4067497" cy="2452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feld 1"/>
          <p:cNvSpPr txBox="1"/>
          <p:nvPr/>
        </p:nvSpPr>
        <p:spPr>
          <a:xfrm>
            <a:off x="4932040" y="2924944"/>
            <a:ext cx="3384376" cy="3539430"/>
          </a:xfrm>
          <a:prstGeom prst="rect">
            <a:avLst/>
          </a:prstGeom>
          <a:noFill/>
        </p:spPr>
        <p:txBody>
          <a:bodyPr wrap="square" rtlCol="0">
            <a:spAutoFit/>
          </a:bodyPr>
          <a:lstStyle/>
          <a:p>
            <a:r>
              <a:rPr lang="de-DE" sz="3200" dirty="0"/>
              <a:t>ggf. Überprüfung der Hypothese, dass die Zucker-Teilchen durch den Filter gegangen sind</a:t>
            </a:r>
          </a:p>
          <a:p>
            <a:endParaRPr lang="de-DE" sz="3200" dirty="0"/>
          </a:p>
        </p:txBody>
      </p:sp>
    </p:spTree>
    <p:extLst>
      <p:ext uri="{BB962C8B-B14F-4D97-AF65-F5344CB8AC3E}">
        <p14:creationId xmlns:p14="http://schemas.microsoft.com/office/powerpoint/2010/main" val="246248973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algn="l" eaLnBrk="1" hangingPunct="1"/>
            <a:r>
              <a:rPr lang="de-DE" dirty="0">
                <a:solidFill>
                  <a:srgbClr val="0000FF"/>
                </a:solidFill>
              </a:rPr>
              <a:t>Beispiel 2: Teilchenmodell</a:t>
            </a:r>
            <a:endParaRPr lang="de-DE" altLang="de-DE" dirty="0">
              <a:solidFill>
                <a:srgbClr val="6600CC"/>
              </a:solidFill>
            </a:endParaRPr>
          </a:p>
        </p:txBody>
      </p:sp>
      <p:sp>
        <p:nvSpPr>
          <p:cNvPr id="11267" name="Rectangle 3"/>
          <p:cNvSpPr>
            <a:spLocks noGrp="1" noChangeArrowheads="1"/>
          </p:cNvSpPr>
          <p:nvPr>
            <p:ph type="body" idx="1"/>
          </p:nvPr>
        </p:nvSpPr>
        <p:spPr/>
        <p:txBody>
          <a:bodyPr/>
          <a:lstStyle/>
          <a:p>
            <a:pPr marL="0" indent="0" eaLnBrk="1" hangingPunct="1">
              <a:buNone/>
            </a:pPr>
            <a:r>
              <a:rPr lang="de-DE" altLang="de-DE" dirty="0"/>
              <a:t>WASSER: Kaffee filtrieren</a:t>
            </a:r>
          </a:p>
          <a:p>
            <a:pPr marL="0" indent="0" eaLnBrk="1" hangingPunct="1">
              <a:buNone/>
            </a:pPr>
            <a:endParaRPr lang="de-DE" altLang="de-DE" dirty="0"/>
          </a:p>
          <a:p>
            <a:pPr marL="0" indent="0" eaLnBrk="1" hangingPunct="1">
              <a:buNone/>
            </a:pPr>
            <a:r>
              <a:rPr lang="de-DE" altLang="de-DE" b="1" dirty="0">
                <a:highlight>
                  <a:srgbClr val="00FF00"/>
                </a:highlight>
              </a:rPr>
              <a:t>Vertiefung</a:t>
            </a:r>
            <a:r>
              <a:rPr lang="de-DE" altLang="de-DE" dirty="0"/>
              <a:t>: etliche Zeit später</a:t>
            </a:r>
          </a:p>
          <a:p>
            <a:pPr marL="0" indent="0" eaLnBrk="1" hangingPunct="1">
              <a:buNone/>
            </a:pPr>
            <a:r>
              <a:rPr lang="de-DE" altLang="de-DE" dirty="0"/>
              <a:t>(Trick: „drüber schlafen“)</a:t>
            </a:r>
          </a:p>
          <a:p>
            <a:pPr marL="0" indent="0" eaLnBrk="1" hangingPunct="1">
              <a:buNone/>
            </a:pPr>
            <a:endParaRPr lang="de-DE" altLang="de-DE" dirty="0"/>
          </a:p>
          <a:p>
            <a:pPr marL="0" indent="0" eaLnBrk="1" hangingPunct="1">
              <a:buNone/>
            </a:pPr>
            <a:endParaRPr lang="de-DE" altLang="de-DE" dirty="0"/>
          </a:p>
        </p:txBody>
      </p:sp>
    </p:spTree>
    <p:extLst>
      <p:ext uri="{BB962C8B-B14F-4D97-AF65-F5344CB8AC3E}">
        <p14:creationId xmlns:p14="http://schemas.microsoft.com/office/powerpoint/2010/main" val="16654950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de-DE" altLang="de-DE" b="1"/>
              <a:t>Philosophie von NA:</a:t>
            </a:r>
          </a:p>
        </p:txBody>
      </p:sp>
      <p:sp>
        <p:nvSpPr>
          <p:cNvPr id="10243" name="Rectangle 3"/>
          <p:cNvSpPr>
            <a:spLocks noGrp="1" noChangeArrowheads="1"/>
          </p:cNvSpPr>
          <p:nvPr>
            <p:ph type="body" idx="1"/>
          </p:nvPr>
        </p:nvSpPr>
        <p:spPr/>
        <p:txBody>
          <a:bodyPr/>
          <a:lstStyle/>
          <a:p>
            <a:pPr eaLnBrk="1" hangingPunct="1">
              <a:spcBef>
                <a:spcPct val="100000"/>
              </a:spcBef>
            </a:pPr>
            <a:r>
              <a:rPr lang="de-DE" altLang="de-DE" sz="4000" dirty="0"/>
              <a:t>Einführung in wissenschaftliches Denken und Arbeiten =&gt; Vorarbeit für Biologie, Chemie und Physik</a:t>
            </a:r>
          </a:p>
          <a:p>
            <a:pPr marL="0" indent="0" algn="ctr" eaLnBrk="1" hangingPunct="1">
              <a:spcBef>
                <a:spcPct val="100000"/>
              </a:spcBef>
              <a:buNone/>
            </a:pPr>
            <a:r>
              <a:rPr lang="de-DE" altLang="de-DE" sz="6000" b="1" dirty="0">
                <a:solidFill>
                  <a:srgbClr val="FF0000"/>
                </a:solidFill>
              </a:rPr>
              <a:t>=&gt;  WICHTIG!</a:t>
            </a:r>
          </a:p>
        </p:txBody>
      </p:sp>
    </p:spTree>
    <p:extLst>
      <p:ext uri="{BB962C8B-B14F-4D97-AF65-F5344CB8AC3E}">
        <p14:creationId xmlns:p14="http://schemas.microsoft.com/office/powerpoint/2010/main" val="270469279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algn="l" eaLnBrk="1" hangingPunct="1"/>
            <a:r>
              <a:rPr lang="de-DE" dirty="0">
                <a:solidFill>
                  <a:srgbClr val="0000FF"/>
                </a:solidFill>
              </a:rPr>
              <a:t>Beispiel 2: Teilchenmodell</a:t>
            </a:r>
            <a:endParaRPr lang="de-DE" altLang="de-DE" dirty="0">
              <a:solidFill>
                <a:srgbClr val="6600CC"/>
              </a:solidFill>
            </a:endParaRPr>
          </a:p>
        </p:txBody>
      </p:sp>
      <p:sp>
        <p:nvSpPr>
          <p:cNvPr id="11267" name="Rectangle 3"/>
          <p:cNvSpPr>
            <a:spLocks noGrp="1" noChangeArrowheads="1"/>
          </p:cNvSpPr>
          <p:nvPr>
            <p:ph type="body" idx="1"/>
          </p:nvPr>
        </p:nvSpPr>
        <p:spPr/>
        <p:txBody>
          <a:bodyPr/>
          <a:lstStyle/>
          <a:p>
            <a:pPr marL="0" indent="0" eaLnBrk="1" hangingPunct="1">
              <a:buNone/>
            </a:pPr>
            <a:r>
              <a:rPr lang="de-DE" altLang="de-DE" dirty="0"/>
              <a:t>WASSER: Kaffee filtrieren</a:t>
            </a:r>
          </a:p>
          <a:p>
            <a:pPr marL="0" indent="0" eaLnBrk="1" hangingPunct="1">
              <a:buNone/>
            </a:pPr>
            <a:endParaRPr lang="de-DE" altLang="de-DE" dirty="0"/>
          </a:p>
          <a:p>
            <a:pPr marL="0" indent="0" eaLnBrk="1" hangingPunct="1">
              <a:buNone/>
            </a:pPr>
            <a:endParaRPr lang="de-DE" altLang="de-DE" dirty="0"/>
          </a:p>
        </p:txBody>
      </p:sp>
      <p:sp>
        <p:nvSpPr>
          <p:cNvPr id="6" name="Ellipse 5"/>
          <p:cNvSpPr/>
          <p:nvPr/>
        </p:nvSpPr>
        <p:spPr>
          <a:xfrm>
            <a:off x="7954473" y="404664"/>
            <a:ext cx="914400" cy="914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dirty="0"/>
              <a:t>V2</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348880"/>
            <a:ext cx="3708400" cy="351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feld 1"/>
          <p:cNvSpPr txBox="1"/>
          <p:nvPr/>
        </p:nvSpPr>
        <p:spPr>
          <a:xfrm>
            <a:off x="4499992" y="2348880"/>
            <a:ext cx="4248472" cy="2246769"/>
          </a:xfrm>
          <a:prstGeom prst="rect">
            <a:avLst/>
          </a:prstGeom>
          <a:noFill/>
        </p:spPr>
        <p:txBody>
          <a:bodyPr wrap="square" rtlCol="0">
            <a:spAutoFit/>
          </a:bodyPr>
          <a:lstStyle/>
          <a:p>
            <a:pPr>
              <a:spcAft>
                <a:spcPts val="1200"/>
              </a:spcAft>
            </a:pPr>
            <a:r>
              <a:rPr lang="de-DE" sz="2800" dirty="0"/>
              <a:t>1 Spatelspitze </a:t>
            </a:r>
            <a:r>
              <a:rPr lang="de-DE" sz="2800" dirty="0" err="1"/>
              <a:t>gemah-lene</a:t>
            </a:r>
            <a:r>
              <a:rPr lang="de-DE" sz="2800" dirty="0"/>
              <a:t> Kaffeebohnen mit etwas Wasser verrühren und einige Minuten stehen lassen</a:t>
            </a:r>
          </a:p>
        </p:txBody>
      </p:sp>
    </p:spTree>
    <p:extLst>
      <p:ext uri="{BB962C8B-B14F-4D97-AF65-F5344CB8AC3E}">
        <p14:creationId xmlns:p14="http://schemas.microsoft.com/office/powerpoint/2010/main" val="81186587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algn="l" eaLnBrk="1" hangingPunct="1"/>
            <a:r>
              <a:rPr lang="de-DE" dirty="0">
                <a:solidFill>
                  <a:srgbClr val="0000FF"/>
                </a:solidFill>
              </a:rPr>
              <a:t>Beispiel 2: Teilchenmodell</a:t>
            </a:r>
            <a:endParaRPr lang="de-DE" altLang="de-DE" dirty="0">
              <a:solidFill>
                <a:srgbClr val="6600CC"/>
              </a:solidFill>
            </a:endParaRPr>
          </a:p>
        </p:txBody>
      </p:sp>
      <p:sp>
        <p:nvSpPr>
          <p:cNvPr id="11267" name="Rectangle 3"/>
          <p:cNvSpPr>
            <a:spLocks noGrp="1" noChangeArrowheads="1"/>
          </p:cNvSpPr>
          <p:nvPr>
            <p:ph type="body" idx="1"/>
          </p:nvPr>
        </p:nvSpPr>
        <p:spPr/>
        <p:txBody>
          <a:bodyPr/>
          <a:lstStyle/>
          <a:p>
            <a:pPr marL="0" indent="0" eaLnBrk="1" hangingPunct="1">
              <a:buNone/>
            </a:pPr>
            <a:r>
              <a:rPr lang="de-DE" altLang="de-DE" dirty="0"/>
              <a:t>WASSER: Kaffee filtrieren</a:t>
            </a:r>
          </a:p>
          <a:p>
            <a:pPr marL="0" indent="0" eaLnBrk="1" hangingPunct="1">
              <a:buNone/>
            </a:pPr>
            <a:endParaRPr lang="de-DE" altLang="de-DE" dirty="0"/>
          </a:p>
          <a:p>
            <a:pPr marL="0" indent="0" eaLnBrk="1" hangingPunct="1">
              <a:buNone/>
            </a:pPr>
            <a:endParaRPr lang="de-DE" altLang="de-DE" dirty="0"/>
          </a:p>
        </p:txBody>
      </p:sp>
      <p:sp>
        <p:nvSpPr>
          <p:cNvPr id="6" name="Ellipse 5"/>
          <p:cNvSpPr/>
          <p:nvPr/>
        </p:nvSpPr>
        <p:spPr>
          <a:xfrm>
            <a:off x="7954473" y="404664"/>
            <a:ext cx="914400" cy="914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dirty="0"/>
              <a:t>V2</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348880"/>
            <a:ext cx="3708400" cy="351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feld 1"/>
          <p:cNvSpPr txBox="1"/>
          <p:nvPr/>
        </p:nvSpPr>
        <p:spPr>
          <a:xfrm>
            <a:off x="4499992" y="2348880"/>
            <a:ext cx="4248472" cy="3847207"/>
          </a:xfrm>
          <a:prstGeom prst="rect">
            <a:avLst/>
          </a:prstGeom>
          <a:noFill/>
        </p:spPr>
        <p:txBody>
          <a:bodyPr wrap="square" rtlCol="0">
            <a:spAutoFit/>
          </a:bodyPr>
          <a:lstStyle/>
          <a:p>
            <a:pPr>
              <a:spcAft>
                <a:spcPts val="1200"/>
              </a:spcAft>
            </a:pPr>
            <a:r>
              <a:rPr lang="de-DE" sz="2800" dirty="0"/>
              <a:t>1 Spatelspitze </a:t>
            </a:r>
            <a:r>
              <a:rPr lang="de-DE" sz="2800" dirty="0" err="1"/>
              <a:t>gemah-lene</a:t>
            </a:r>
            <a:r>
              <a:rPr lang="de-DE" sz="2800" dirty="0"/>
              <a:t> Kaffeebohnen mit etwas Wasser verrühren und einige Minuten stehen lassen</a:t>
            </a:r>
          </a:p>
          <a:p>
            <a:pPr>
              <a:spcAft>
                <a:spcPts val="1200"/>
              </a:spcAft>
            </a:pPr>
            <a:r>
              <a:rPr lang="de-DE" sz="2800" dirty="0"/>
              <a:t>filtrieren</a:t>
            </a:r>
          </a:p>
          <a:p>
            <a:pPr>
              <a:spcAft>
                <a:spcPts val="1200"/>
              </a:spcAft>
            </a:pPr>
            <a:r>
              <a:rPr lang="de-DE" sz="2800" dirty="0"/>
              <a:t>Suspension und Filtrat mikroskopieren</a:t>
            </a:r>
          </a:p>
        </p:txBody>
      </p:sp>
    </p:spTree>
    <p:extLst>
      <p:ext uri="{BB962C8B-B14F-4D97-AF65-F5344CB8AC3E}">
        <p14:creationId xmlns:p14="http://schemas.microsoft.com/office/powerpoint/2010/main" val="73662360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algn="l" eaLnBrk="1" hangingPunct="1"/>
            <a:r>
              <a:rPr lang="de-DE" dirty="0">
                <a:solidFill>
                  <a:srgbClr val="0000FF"/>
                </a:solidFill>
              </a:rPr>
              <a:t>Beispiel 2: Teilchenmodell</a:t>
            </a:r>
            <a:endParaRPr lang="de-DE" altLang="de-DE" dirty="0">
              <a:solidFill>
                <a:srgbClr val="6600CC"/>
              </a:solidFill>
            </a:endParaRPr>
          </a:p>
        </p:txBody>
      </p:sp>
      <p:sp>
        <p:nvSpPr>
          <p:cNvPr id="11267" name="Rectangle 3"/>
          <p:cNvSpPr>
            <a:spLocks noGrp="1" noChangeArrowheads="1"/>
          </p:cNvSpPr>
          <p:nvPr>
            <p:ph type="body" idx="1"/>
          </p:nvPr>
        </p:nvSpPr>
        <p:spPr/>
        <p:txBody>
          <a:bodyPr/>
          <a:lstStyle/>
          <a:p>
            <a:pPr marL="0" indent="0" eaLnBrk="1" hangingPunct="1">
              <a:buNone/>
            </a:pPr>
            <a:r>
              <a:rPr lang="de-DE" altLang="de-DE" dirty="0"/>
              <a:t>WASSER: Kaffee filtrieren</a:t>
            </a:r>
          </a:p>
          <a:p>
            <a:pPr marL="0" indent="0" eaLnBrk="1" hangingPunct="1">
              <a:buNone/>
            </a:pPr>
            <a:endParaRPr lang="de-DE" altLang="de-DE" dirty="0"/>
          </a:p>
          <a:p>
            <a:pPr marL="0" indent="0" eaLnBrk="1" hangingPunct="1">
              <a:buNone/>
            </a:pPr>
            <a:endParaRPr lang="de-DE" altLang="de-DE" dirty="0"/>
          </a:p>
        </p:txBody>
      </p:sp>
      <p:sp>
        <p:nvSpPr>
          <p:cNvPr id="6" name="Ellipse 5"/>
          <p:cNvSpPr/>
          <p:nvPr/>
        </p:nvSpPr>
        <p:spPr>
          <a:xfrm>
            <a:off x="7954473" y="404664"/>
            <a:ext cx="914400" cy="914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dirty="0"/>
              <a:t>V2</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348880"/>
            <a:ext cx="3708400" cy="351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feld 1"/>
          <p:cNvSpPr txBox="1"/>
          <p:nvPr/>
        </p:nvSpPr>
        <p:spPr>
          <a:xfrm>
            <a:off x="4499992" y="2348880"/>
            <a:ext cx="4248472" cy="1815882"/>
          </a:xfrm>
          <a:prstGeom prst="rect">
            <a:avLst/>
          </a:prstGeom>
          <a:noFill/>
        </p:spPr>
        <p:txBody>
          <a:bodyPr wrap="square" rtlCol="0">
            <a:spAutoFit/>
          </a:bodyPr>
          <a:lstStyle/>
          <a:p>
            <a:pPr>
              <a:spcAft>
                <a:spcPts val="1200"/>
              </a:spcAft>
            </a:pPr>
            <a:r>
              <a:rPr lang="de-DE" sz="2800" dirty="0"/>
              <a:t>B: Das Filtrat ist gelb-braun gefärbt. Die Farb-stoff-Teilchen sind im Mikroskop nicht sichtbar.</a:t>
            </a:r>
          </a:p>
        </p:txBody>
      </p:sp>
    </p:spTree>
    <p:extLst>
      <p:ext uri="{BB962C8B-B14F-4D97-AF65-F5344CB8AC3E}">
        <p14:creationId xmlns:p14="http://schemas.microsoft.com/office/powerpoint/2010/main" val="183888331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algn="l" eaLnBrk="1" hangingPunct="1"/>
            <a:r>
              <a:rPr lang="de-DE" dirty="0">
                <a:solidFill>
                  <a:srgbClr val="0000FF"/>
                </a:solidFill>
              </a:rPr>
              <a:t>Beispiel 2: Teilchenmodell</a:t>
            </a:r>
            <a:endParaRPr lang="de-DE" altLang="de-DE" dirty="0">
              <a:solidFill>
                <a:srgbClr val="6600CC"/>
              </a:solidFill>
            </a:endParaRPr>
          </a:p>
        </p:txBody>
      </p:sp>
      <p:sp>
        <p:nvSpPr>
          <p:cNvPr id="11267" name="Rectangle 3"/>
          <p:cNvSpPr>
            <a:spLocks noGrp="1" noChangeArrowheads="1"/>
          </p:cNvSpPr>
          <p:nvPr>
            <p:ph type="body" idx="1"/>
          </p:nvPr>
        </p:nvSpPr>
        <p:spPr/>
        <p:txBody>
          <a:bodyPr/>
          <a:lstStyle/>
          <a:p>
            <a:pPr marL="0" indent="0" eaLnBrk="1" hangingPunct="1">
              <a:buNone/>
            </a:pPr>
            <a:r>
              <a:rPr lang="de-DE" altLang="de-DE" dirty="0"/>
              <a:t>WASSER: Kaffee filtrieren</a:t>
            </a:r>
          </a:p>
          <a:p>
            <a:pPr marL="0" indent="0" eaLnBrk="1" hangingPunct="1">
              <a:buNone/>
            </a:pPr>
            <a:endParaRPr lang="de-DE" altLang="de-DE" dirty="0"/>
          </a:p>
          <a:p>
            <a:pPr marL="0" indent="0" eaLnBrk="1" hangingPunct="1">
              <a:buNone/>
            </a:pPr>
            <a:endParaRPr lang="de-DE" altLang="de-DE" dirty="0"/>
          </a:p>
        </p:txBody>
      </p:sp>
      <p:sp>
        <p:nvSpPr>
          <p:cNvPr id="6" name="Ellipse 5"/>
          <p:cNvSpPr/>
          <p:nvPr/>
        </p:nvSpPr>
        <p:spPr>
          <a:xfrm>
            <a:off x="7954473" y="404664"/>
            <a:ext cx="914400" cy="914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dirty="0"/>
              <a:t>V2</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348880"/>
            <a:ext cx="3708400" cy="351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feld 1"/>
          <p:cNvSpPr txBox="1"/>
          <p:nvPr/>
        </p:nvSpPr>
        <p:spPr>
          <a:xfrm>
            <a:off x="4499992" y="2348880"/>
            <a:ext cx="4248472" cy="3693319"/>
          </a:xfrm>
          <a:prstGeom prst="rect">
            <a:avLst/>
          </a:prstGeom>
          <a:noFill/>
        </p:spPr>
        <p:txBody>
          <a:bodyPr wrap="square" rtlCol="0">
            <a:spAutoFit/>
          </a:bodyPr>
          <a:lstStyle/>
          <a:p>
            <a:pPr>
              <a:spcAft>
                <a:spcPts val="1200"/>
              </a:spcAft>
            </a:pPr>
            <a:r>
              <a:rPr lang="de-DE" sz="2800" dirty="0"/>
              <a:t>E: Das Wasser löst die Farbstoff-Teilchen aus den Kaffeekrümeln heraus. Sie sind so klein, </a:t>
            </a:r>
            <a:r>
              <a:rPr lang="de-DE" sz="2800" dirty="0" err="1"/>
              <a:t>dass</a:t>
            </a:r>
            <a:r>
              <a:rPr lang="de-DE" sz="2800" dirty="0"/>
              <a:t> sie durch die Filter-poren gehen.</a:t>
            </a:r>
          </a:p>
          <a:p>
            <a:pPr>
              <a:spcAft>
                <a:spcPts val="1200"/>
              </a:spcAft>
            </a:pPr>
            <a:r>
              <a:rPr lang="de-DE" sz="2800" dirty="0"/>
              <a:t>Die Kaffeekrümel sind viel zu groß dafür.</a:t>
            </a:r>
          </a:p>
        </p:txBody>
      </p:sp>
    </p:spTree>
    <p:extLst>
      <p:ext uri="{BB962C8B-B14F-4D97-AF65-F5344CB8AC3E}">
        <p14:creationId xmlns:p14="http://schemas.microsoft.com/office/powerpoint/2010/main" val="141423883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algn="l" eaLnBrk="1" hangingPunct="1"/>
            <a:r>
              <a:rPr lang="de-DE" dirty="0">
                <a:solidFill>
                  <a:srgbClr val="0000FF"/>
                </a:solidFill>
              </a:rPr>
              <a:t>Beispiel 2: Teilchenmodell</a:t>
            </a:r>
            <a:endParaRPr lang="de-DE" altLang="de-DE" dirty="0">
              <a:solidFill>
                <a:srgbClr val="6600CC"/>
              </a:solidFill>
            </a:endParaRPr>
          </a:p>
        </p:txBody>
      </p:sp>
      <p:sp>
        <p:nvSpPr>
          <p:cNvPr id="11267" name="Rectangle 3"/>
          <p:cNvSpPr>
            <a:spLocks noGrp="1" noChangeArrowheads="1"/>
          </p:cNvSpPr>
          <p:nvPr>
            <p:ph type="body" idx="1"/>
          </p:nvPr>
        </p:nvSpPr>
        <p:spPr/>
        <p:txBody>
          <a:bodyPr/>
          <a:lstStyle/>
          <a:p>
            <a:pPr marL="0" indent="0" eaLnBrk="1" hangingPunct="1">
              <a:buNone/>
            </a:pPr>
            <a:r>
              <a:rPr lang="de-DE" altLang="de-DE" dirty="0"/>
              <a:t>WASSER: Kaffee filtrieren</a:t>
            </a:r>
          </a:p>
          <a:p>
            <a:pPr marL="0" indent="0" eaLnBrk="1" hangingPunct="1">
              <a:buNone/>
            </a:pPr>
            <a:endParaRPr lang="de-DE" altLang="de-DE" dirty="0"/>
          </a:p>
          <a:p>
            <a:pPr marL="0" indent="0" eaLnBrk="1" hangingPunct="1">
              <a:buNone/>
            </a:pPr>
            <a:endParaRPr lang="de-DE" altLang="de-DE" dirty="0"/>
          </a:p>
        </p:txBody>
      </p:sp>
      <p:sp>
        <p:nvSpPr>
          <p:cNvPr id="6" name="Ellipse 5"/>
          <p:cNvSpPr/>
          <p:nvPr/>
        </p:nvSpPr>
        <p:spPr>
          <a:xfrm>
            <a:off x="7954473" y="404664"/>
            <a:ext cx="914400" cy="914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dirty="0"/>
              <a:t>V2</a:t>
            </a:r>
          </a:p>
        </p:txBody>
      </p:sp>
      <p:sp>
        <p:nvSpPr>
          <p:cNvPr id="2" name="Textfeld 1"/>
          <p:cNvSpPr txBox="1"/>
          <p:nvPr/>
        </p:nvSpPr>
        <p:spPr>
          <a:xfrm>
            <a:off x="5004048" y="2348880"/>
            <a:ext cx="3744416" cy="1384995"/>
          </a:xfrm>
          <a:prstGeom prst="rect">
            <a:avLst/>
          </a:prstGeom>
          <a:noFill/>
        </p:spPr>
        <p:txBody>
          <a:bodyPr wrap="square" rtlCol="0">
            <a:spAutoFit/>
          </a:bodyPr>
          <a:lstStyle/>
          <a:p>
            <a:pPr>
              <a:spcAft>
                <a:spcPts val="1200"/>
              </a:spcAft>
            </a:pPr>
            <a:r>
              <a:rPr lang="de-DE" sz="2800" dirty="0"/>
              <a:t>Kaffeekrümel mit Luft-blasen in Suspension (kleine Vergrößerung)</a:t>
            </a:r>
          </a:p>
        </p:txBody>
      </p:sp>
      <p:pic>
        <p:nvPicPr>
          <p:cNvPr id="4" name="Grafik 3">
            <a:extLst>
              <a:ext uri="{FF2B5EF4-FFF2-40B4-BE49-F238E27FC236}">
                <a16:creationId xmlns:a16="http://schemas.microsoft.com/office/drawing/2014/main" id="{EB945410-2D78-4B90-A5AD-16F1AA19203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552" y="2378224"/>
            <a:ext cx="4192651" cy="3212976"/>
          </a:xfrm>
          <a:prstGeom prst="rect">
            <a:avLst/>
          </a:prstGeom>
        </p:spPr>
      </p:pic>
    </p:spTree>
    <p:extLst>
      <p:ext uri="{BB962C8B-B14F-4D97-AF65-F5344CB8AC3E}">
        <p14:creationId xmlns:p14="http://schemas.microsoft.com/office/powerpoint/2010/main" val="321173058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algn="l" eaLnBrk="1" hangingPunct="1"/>
            <a:r>
              <a:rPr lang="de-DE" dirty="0">
                <a:solidFill>
                  <a:srgbClr val="0000FF"/>
                </a:solidFill>
              </a:rPr>
              <a:t>Beispiel 2: Teilchenmodell</a:t>
            </a:r>
            <a:endParaRPr lang="de-DE" altLang="de-DE" dirty="0">
              <a:solidFill>
                <a:srgbClr val="6600CC"/>
              </a:solidFill>
            </a:endParaRPr>
          </a:p>
        </p:txBody>
      </p:sp>
      <p:sp>
        <p:nvSpPr>
          <p:cNvPr id="11267" name="Rectangle 3"/>
          <p:cNvSpPr>
            <a:spLocks noGrp="1" noChangeArrowheads="1"/>
          </p:cNvSpPr>
          <p:nvPr>
            <p:ph type="body" idx="1"/>
          </p:nvPr>
        </p:nvSpPr>
        <p:spPr/>
        <p:txBody>
          <a:bodyPr/>
          <a:lstStyle/>
          <a:p>
            <a:pPr marL="0" indent="0" eaLnBrk="1" hangingPunct="1">
              <a:buNone/>
            </a:pPr>
            <a:r>
              <a:rPr lang="de-DE" altLang="de-DE" dirty="0"/>
              <a:t>WASSER: Kaffee filtrieren</a:t>
            </a:r>
          </a:p>
          <a:p>
            <a:pPr marL="0" indent="0" eaLnBrk="1" hangingPunct="1">
              <a:buNone/>
            </a:pPr>
            <a:endParaRPr lang="de-DE" altLang="de-DE" dirty="0"/>
          </a:p>
          <a:p>
            <a:pPr marL="0" indent="0" eaLnBrk="1" hangingPunct="1">
              <a:buNone/>
            </a:pPr>
            <a:endParaRPr lang="de-DE" altLang="de-DE" dirty="0"/>
          </a:p>
        </p:txBody>
      </p:sp>
      <p:sp>
        <p:nvSpPr>
          <p:cNvPr id="6" name="Ellipse 5"/>
          <p:cNvSpPr/>
          <p:nvPr/>
        </p:nvSpPr>
        <p:spPr>
          <a:xfrm>
            <a:off x="7954473" y="404664"/>
            <a:ext cx="914400" cy="914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dirty="0"/>
              <a:t>V2</a:t>
            </a:r>
          </a:p>
        </p:txBody>
      </p:sp>
      <p:pic>
        <p:nvPicPr>
          <p:cNvPr id="2" name="Picture 2" descr="Filtrieren tot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75656" y="2316770"/>
            <a:ext cx="6205246" cy="3960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747579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algn="l" eaLnBrk="1" hangingPunct="1"/>
            <a:r>
              <a:rPr lang="de-DE" dirty="0">
                <a:solidFill>
                  <a:srgbClr val="0000FF"/>
                </a:solidFill>
              </a:rPr>
              <a:t>Beispiel 2: Teilchenmodell</a:t>
            </a:r>
            <a:endParaRPr lang="de-DE" altLang="de-DE" dirty="0">
              <a:solidFill>
                <a:srgbClr val="6600CC"/>
              </a:solidFill>
            </a:endParaRPr>
          </a:p>
        </p:txBody>
      </p:sp>
      <p:sp>
        <p:nvSpPr>
          <p:cNvPr id="11267" name="Rectangle 3"/>
          <p:cNvSpPr>
            <a:spLocks noGrp="1" noChangeArrowheads="1"/>
          </p:cNvSpPr>
          <p:nvPr>
            <p:ph type="body" idx="1"/>
          </p:nvPr>
        </p:nvSpPr>
        <p:spPr/>
        <p:txBody>
          <a:bodyPr/>
          <a:lstStyle/>
          <a:p>
            <a:pPr marL="0" indent="0" eaLnBrk="1" hangingPunct="1">
              <a:buNone/>
            </a:pPr>
            <a:r>
              <a:rPr lang="de-DE" altLang="de-DE" dirty="0"/>
              <a:t>WASSER: Kaffee filtrieren</a:t>
            </a:r>
          </a:p>
          <a:p>
            <a:pPr marL="0" indent="0" eaLnBrk="1" hangingPunct="1">
              <a:buNone/>
            </a:pPr>
            <a:endParaRPr lang="de-DE" altLang="de-DE" dirty="0"/>
          </a:p>
          <a:p>
            <a:pPr marL="0" indent="0" eaLnBrk="1" hangingPunct="1">
              <a:buNone/>
            </a:pPr>
            <a:endParaRPr lang="de-DE" altLang="de-DE" dirty="0"/>
          </a:p>
        </p:txBody>
      </p:sp>
      <p:sp>
        <p:nvSpPr>
          <p:cNvPr id="6" name="Ellipse 5"/>
          <p:cNvSpPr/>
          <p:nvPr/>
        </p:nvSpPr>
        <p:spPr>
          <a:xfrm>
            <a:off x="7954473" y="404664"/>
            <a:ext cx="914400" cy="914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dirty="0"/>
              <a:t>V2</a:t>
            </a:r>
          </a:p>
        </p:txBody>
      </p:sp>
      <p:pic>
        <p:nvPicPr>
          <p:cNvPr id="2" name="Picture 2" descr="Filtrieren tot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75656" y="2316770"/>
            <a:ext cx="6205246" cy="3960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feld 2"/>
          <p:cNvSpPr txBox="1"/>
          <p:nvPr/>
        </p:nvSpPr>
        <p:spPr>
          <a:xfrm>
            <a:off x="5148064" y="2204864"/>
            <a:ext cx="3263609" cy="954107"/>
          </a:xfrm>
          <a:prstGeom prst="rect">
            <a:avLst/>
          </a:prstGeom>
          <a:noFill/>
        </p:spPr>
        <p:txBody>
          <a:bodyPr wrap="square" rtlCol="0">
            <a:spAutoFit/>
          </a:bodyPr>
          <a:lstStyle/>
          <a:p>
            <a:r>
              <a:rPr lang="de-DE" sz="2800" dirty="0"/>
              <a:t>enthält Farbstoff-Teilchen</a:t>
            </a:r>
          </a:p>
        </p:txBody>
      </p:sp>
      <p:cxnSp>
        <p:nvCxnSpPr>
          <p:cNvPr id="7" name="Gerade Verbindung 6"/>
          <p:cNvCxnSpPr>
            <a:endCxn id="3" idx="1"/>
          </p:cNvCxnSpPr>
          <p:nvPr/>
        </p:nvCxnSpPr>
        <p:spPr>
          <a:xfrm flipV="1">
            <a:off x="4283968" y="2681918"/>
            <a:ext cx="864096" cy="74708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694926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algn="l" eaLnBrk="1" hangingPunct="1"/>
            <a:r>
              <a:rPr lang="de-DE" dirty="0">
                <a:solidFill>
                  <a:srgbClr val="0000FF"/>
                </a:solidFill>
              </a:rPr>
              <a:t>Beispiel 2: Teilchenmodell</a:t>
            </a:r>
            <a:endParaRPr lang="de-DE" altLang="de-DE" dirty="0">
              <a:solidFill>
                <a:srgbClr val="6600CC"/>
              </a:solidFill>
            </a:endParaRPr>
          </a:p>
        </p:txBody>
      </p:sp>
      <p:sp>
        <p:nvSpPr>
          <p:cNvPr id="11267" name="Rectangle 3"/>
          <p:cNvSpPr>
            <a:spLocks noGrp="1" noChangeArrowheads="1"/>
          </p:cNvSpPr>
          <p:nvPr>
            <p:ph type="body" idx="1"/>
          </p:nvPr>
        </p:nvSpPr>
        <p:spPr/>
        <p:txBody>
          <a:bodyPr/>
          <a:lstStyle/>
          <a:p>
            <a:pPr marL="0" indent="0" algn="ctr" eaLnBrk="1" hangingPunct="1">
              <a:buNone/>
            </a:pPr>
            <a:r>
              <a:rPr lang="de-DE" altLang="de-DE" b="1" dirty="0"/>
              <a:t>STOFF-TEILCHEN-KONZEPT kennenlernen und anwenden</a:t>
            </a:r>
          </a:p>
          <a:p>
            <a:pPr marL="0" indent="0" eaLnBrk="1" hangingPunct="1">
              <a:buNone/>
            </a:pPr>
            <a:endParaRPr lang="de-DE" altLang="de-DE" sz="1200" dirty="0"/>
          </a:p>
          <a:p>
            <a:pPr eaLnBrk="1" hangingPunct="1"/>
            <a:r>
              <a:rPr lang="de-DE" altLang="de-DE" dirty="0"/>
              <a:t>	Teilchenmodell einführen: Zuckertrick</a:t>
            </a:r>
          </a:p>
          <a:p>
            <a:pPr eaLnBrk="1" hangingPunct="1"/>
            <a:r>
              <a:rPr lang="de-DE" altLang="de-DE" dirty="0"/>
              <a:t>	Aggregatzustände erklären</a:t>
            </a:r>
          </a:p>
          <a:p>
            <a:pPr eaLnBrk="1" hangingPunct="1"/>
            <a:r>
              <a:rPr lang="de-DE" altLang="de-DE" dirty="0"/>
              <a:t>	Lösevorgang erklären</a:t>
            </a:r>
          </a:p>
          <a:p>
            <a:pPr eaLnBrk="1" hangingPunct="1"/>
            <a:r>
              <a:rPr lang="de-DE" altLang="de-DE" dirty="0"/>
              <a:t>	ggf. Oberflächenspannung erklären</a:t>
            </a:r>
          </a:p>
          <a:p>
            <a:pPr eaLnBrk="1" hangingPunct="1"/>
            <a:r>
              <a:rPr lang="de-DE" altLang="de-DE" dirty="0"/>
              <a:t>	Verdauung erklären</a:t>
            </a:r>
          </a:p>
          <a:p>
            <a:pPr eaLnBrk="1" hangingPunct="1"/>
            <a:r>
              <a:rPr lang="de-DE" altLang="de-DE" dirty="0"/>
              <a:t>	Stoffaustausch (Lunge, Darm) erklären</a:t>
            </a:r>
          </a:p>
          <a:p>
            <a:pPr marL="0" indent="0" eaLnBrk="1" hangingPunct="1">
              <a:buNone/>
            </a:pPr>
            <a:endParaRPr lang="de-DE" altLang="de-DE" dirty="0"/>
          </a:p>
        </p:txBody>
      </p:sp>
    </p:spTree>
    <p:extLst>
      <p:ext uri="{BB962C8B-B14F-4D97-AF65-F5344CB8AC3E}">
        <p14:creationId xmlns:p14="http://schemas.microsoft.com/office/powerpoint/2010/main" val="83889878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algn="l" eaLnBrk="1" hangingPunct="1"/>
            <a:r>
              <a:rPr lang="de-DE" dirty="0">
                <a:solidFill>
                  <a:srgbClr val="0000FF"/>
                </a:solidFill>
              </a:rPr>
              <a:t>Beispiel 3: Stoffeigenschaften</a:t>
            </a:r>
            <a:endParaRPr lang="de-DE" altLang="de-DE" dirty="0">
              <a:solidFill>
                <a:srgbClr val="6600CC"/>
              </a:solidFill>
            </a:endParaRPr>
          </a:p>
        </p:txBody>
      </p:sp>
      <p:sp>
        <p:nvSpPr>
          <p:cNvPr id="11267" name="Rectangle 3"/>
          <p:cNvSpPr>
            <a:spLocks noGrp="1" noChangeArrowheads="1"/>
          </p:cNvSpPr>
          <p:nvPr>
            <p:ph type="body" idx="1"/>
          </p:nvPr>
        </p:nvSpPr>
        <p:spPr/>
        <p:txBody>
          <a:bodyPr/>
          <a:lstStyle/>
          <a:p>
            <a:pPr marL="0" indent="0" eaLnBrk="1" hangingPunct="1">
              <a:buNone/>
            </a:pPr>
            <a:endParaRPr lang="de-DE" altLang="de-DE" dirty="0"/>
          </a:p>
        </p:txBody>
      </p:sp>
    </p:spTree>
    <p:extLst>
      <p:ext uri="{BB962C8B-B14F-4D97-AF65-F5344CB8AC3E}">
        <p14:creationId xmlns:p14="http://schemas.microsoft.com/office/powerpoint/2010/main" val="83573008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algn="l" eaLnBrk="1" hangingPunct="1"/>
            <a:r>
              <a:rPr lang="de-DE" dirty="0">
                <a:solidFill>
                  <a:srgbClr val="0000FF"/>
                </a:solidFill>
              </a:rPr>
              <a:t>Beispiel 3: Stoffeigenschaften</a:t>
            </a:r>
            <a:endParaRPr lang="de-DE" altLang="de-DE" dirty="0">
              <a:solidFill>
                <a:srgbClr val="6600CC"/>
              </a:solidFill>
            </a:endParaRPr>
          </a:p>
        </p:txBody>
      </p:sp>
      <p:sp>
        <p:nvSpPr>
          <p:cNvPr id="11267" name="Rectangle 3"/>
          <p:cNvSpPr>
            <a:spLocks noGrp="1" noChangeArrowheads="1"/>
          </p:cNvSpPr>
          <p:nvPr>
            <p:ph type="body" idx="1"/>
          </p:nvPr>
        </p:nvSpPr>
        <p:spPr/>
        <p:txBody>
          <a:bodyPr/>
          <a:lstStyle/>
          <a:p>
            <a:pPr marL="0" indent="0">
              <a:spcBef>
                <a:spcPts val="0"/>
              </a:spcBef>
              <a:spcAft>
                <a:spcPts val="1200"/>
              </a:spcAft>
              <a:buNone/>
            </a:pPr>
            <a:r>
              <a:rPr lang="de-DE" b="1" dirty="0">
                <a:latin typeface="Comic Sans MS" panose="030F0702030302020204" pitchFamily="66" charset="0"/>
              </a:rPr>
              <a:t>„</a:t>
            </a:r>
            <a:r>
              <a:rPr lang="de-DE" b="1" dirty="0" err="1">
                <a:latin typeface="Comic Sans MS" panose="030F0702030302020204" pitchFamily="66" charset="0"/>
              </a:rPr>
              <a:t>LehrplanPLUS</a:t>
            </a:r>
            <a:r>
              <a:rPr lang="de-DE" b="1" dirty="0">
                <a:latin typeface="Comic Sans MS" panose="030F0702030302020204" pitchFamily="66" charset="0"/>
              </a:rPr>
              <a:t>: </a:t>
            </a:r>
            <a:r>
              <a:rPr lang="de-DE" b="1" dirty="0">
                <a:highlight>
                  <a:srgbClr val="FFFF00"/>
                </a:highlight>
                <a:latin typeface="Comic Sans MS" panose="030F0702030302020204" pitchFamily="66" charset="0"/>
              </a:rPr>
              <a:t>Kompetenzerwartungen</a:t>
            </a:r>
            <a:endParaRPr lang="de-DE" dirty="0">
              <a:highlight>
                <a:srgbClr val="FFFF00"/>
              </a:highlight>
              <a:latin typeface="Comic Sans MS" panose="030F0702030302020204" pitchFamily="66" charset="0"/>
            </a:endParaRPr>
          </a:p>
          <a:p>
            <a:pPr marL="0" indent="0">
              <a:spcAft>
                <a:spcPts val="1200"/>
              </a:spcAft>
              <a:buNone/>
            </a:pPr>
            <a:r>
              <a:rPr lang="de-DE" dirty="0">
                <a:latin typeface="Comic Sans MS" panose="030F0702030302020204" pitchFamily="66" charset="0"/>
              </a:rPr>
              <a:t>Die Schülerinnen und Schüler …</a:t>
            </a:r>
          </a:p>
          <a:p>
            <a:pPr marL="0" indent="0">
              <a:buNone/>
            </a:pPr>
            <a:r>
              <a:rPr lang="de-DE" dirty="0">
                <a:latin typeface="Comic Sans MS" panose="030F0702030302020204" pitchFamily="66" charset="0"/>
              </a:rPr>
              <a:t>erklären einfache Natur- und Alltags-phänomene, indem sie </a:t>
            </a:r>
            <a:r>
              <a:rPr lang="de-DE" b="1" dirty="0">
                <a:solidFill>
                  <a:srgbClr val="0000FF"/>
                </a:solidFill>
                <a:latin typeface="Comic Sans MS" panose="030F0702030302020204" pitchFamily="66" charset="0"/>
              </a:rPr>
              <a:t>Eigenschaften von Stoffen und Materialien</a:t>
            </a:r>
            <a:r>
              <a:rPr lang="de-DE" dirty="0">
                <a:latin typeface="Comic Sans MS" panose="030F0702030302020204" pitchFamily="66" charset="0"/>
              </a:rPr>
              <a:t>, Licht, Luft, Wasser, Boden und Gestein ermitteln.“</a:t>
            </a:r>
            <a:endParaRPr lang="de-DE" altLang="de-DE" dirty="0">
              <a:latin typeface="Comic Sans MS" panose="030F0702030302020204" pitchFamily="66" charset="0"/>
            </a:endParaRPr>
          </a:p>
          <a:p>
            <a:pPr marL="0" indent="0" eaLnBrk="1" hangingPunct="1">
              <a:buNone/>
            </a:pPr>
            <a:endParaRPr lang="de-DE" altLang="de-DE" dirty="0"/>
          </a:p>
        </p:txBody>
      </p:sp>
    </p:spTree>
    <p:extLst>
      <p:ext uri="{BB962C8B-B14F-4D97-AF65-F5344CB8AC3E}">
        <p14:creationId xmlns:p14="http://schemas.microsoft.com/office/powerpoint/2010/main" val="26153764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de-DE" altLang="de-DE" b="1"/>
              <a:t>Philosophie von NA:</a:t>
            </a:r>
          </a:p>
        </p:txBody>
      </p:sp>
      <p:sp>
        <p:nvSpPr>
          <p:cNvPr id="10243" name="Rectangle 3"/>
          <p:cNvSpPr>
            <a:spLocks noGrp="1" noChangeArrowheads="1"/>
          </p:cNvSpPr>
          <p:nvPr>
            <p:ph type="body" idx="1"/>
          </p:nvPr>
        </p:nvSpPr>
        <p:spPr/>
        <p:txBody>
          <a:bodyPr/>
          <a:lstStyle/>
          <a:p>
            <a:pPr eaLnBrk="1" hangingPunct="1">
              <a:spcBef>
                <a:spcPct val="100000"/>
              </a:spcBef>
            </a:pPr>
            <a:r>
              <a:rPr lang="de-DE" altLang="de-DE" sz="4000" dirty="0"/>
              <a:t>Weniger ist mehr!</a:t>
            </a:r>
          </a:p>
          <a:p>
            <a:pPr marL="0" indent="0" algn="ctr" eaLnBrk="1" hangingPunct="1">
              <a:spcBef>
                <a:spcPct val="100000"/>
              </a:spcBef>
              <a:buNone/>
            </a:pPr>
            <a:r>
              <a:rPr lang="de-DE" altLang="de-DE" sz="4000" dirty="0">
                <a:highlight>
                  <a:srgbClr val="FFFF00"/>
                </a:highlight>
              </a:rPr>
              <a:t>In der Regel nur 1 Versuch pro Stunde!</a:t>
            </a:r>
          </a:p>
        </p:txBody>
      </p:sp>
    </p:spTree>
    <p:extLst>
      <p:ext uri="{BB962C8B-B14F-4D97-AF65-F5344CB8AC3E}">
        <p14:creationId xmlns:p14="http://schemas.microsoft.com/office/powerpoint/2010/main" val="425999053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algn="l" eaLnBrk="1" hangingPunct="1"/>
            <a:r>
              <a:rPr lang="de-DE" dirty="0">
                <a:solidFill>
                  <a:srgbClr val="0000FF"/>
                </a:solidFill>
              </a:rPr>
              <a:t>Beispiel 3: Stoffeigenschaften</a:t>
            </a:r>
            <a:endParaRPr lang="de-DE" altLang="de-DE" dirty="0">
              <a:solidFill>
                <a:srgbClr val="6600CC"/>
              </a:solidFill>
            </a:endParaRPr>
          </a:p>
        </p:txBody>
      </p:sp>
      <p:sp>
        <p:nvSpPr>
          <p:cNvPr id="11267" name="Rectangle 3"/>
          <p:cNvSpPr>
            <a:spLocks noGrp="1" noChangeArrowheads="1"/>
          </p:cNvSpPr>
          <p:nvPr>
            <p:ph type="body" idx="1"/>
          </p:nvPr>
        </p:nvSpPr>
        <p:spPr/>
        <p:txBody>
          <a:bodyPr/>
          <a:lstStyle/>
          <a:p>
            <a:pPr marL="0" indent="0">
              <a:spcBef>
                <a:spcPts val="0"/>
              </a:spcBef>
              <a:spcAft>
                <a:spcPts val="1200"/>
              </a:spcAft>
              <a:buNone/>
            </a:pPr>
            <a:r>
              <a:rPr lang="de-DE" b="1" dirty="0">
                <a:latin typeface="Comic Sans MS" panose="030F0702030302020204" pitchFamily="66" charset="0"/>
              </a:rPr>
              <a:t>„</a:t>
            </a:r>
            <a:r>
              <a:rPr lang="de-DE" b="1" dirty="0" err="1">
                <a:latin typeface="Comic Sans MS" panose="030F0702030302020204" pitchFamily="66" charset="0"/>
              </a:rPr>
              <a:t>LehrplanPLUS</a:t>
            </a:r>
            <a:r>
              <a:rPr lang="de-DE" b="1" dirty="0">
                <a:latin typeface="Comic Sans MS" panose="030F0702030302020204" pitchFamily="66" charset="0"/>
              </a:rPr>
              <a:t>: </a:t>
            </a:r>
            <a:r>
              <a:rPr lang="de-DE" b="1" dirty="0">
                <a:highlight>
                  <a:srgbClr val="FFFF00"/>
                </a:highlight>
                <a:latin typeface="Comic Sans MS" panose="030F0702030302020204" pitchFamily="66" charset="0"/>
              </a:rPr>
              <a:t>Inhalte zu den Kompetenzen</a:t>
            </a:r>
            <a:endParaRPr lang="de-DE" dirty="0">
              <a:highlight>
                <a:srgbClr val="FFFF00"/>
              </a:highlight>
              <a:latin typeface="Comic Sans MS" panose="030F0702030302020204" pitchFamily="66" charset="0"/>
            </a:endParaRPr>
          </a:p>
          <a:p>
            <a:pPr marL="0" indent="0">
              <a:spcAft>
                <a:spcPts val="1200"/>
              </a:spcAft>
              <a:buNone/>
            </a:pPr>
            <a:r>
              <a:rPr lang="de-DE" dirty="0">
                <a:latin typeface="Comic Sans MS" panose="030F0702030302020204" pitchFamily="66" charset="0"/>
              </a:rPr>
              <a:t>Stoffe und Materialien: Stoffeigenschaf-</a:t>
            </a:r>
            <a:r>
              <a:rPr lang="de-DE" dirty="0" err="1">
                <a:latin typeface="Comic Sans MS" panose="030F0702030302020204" pitchFamily="66" charset="0"/>
              </a:rPr>
              <a:t>ten</a:t>
            </a:r>
            <a:r>
              <a:rPr lang="de-DE" dirty="0">
                <a:latin typeface="Comic Sans MS" panose="030F0702030302020204" pitchFamily="66" charset="0"/>
              </a:rPr>
              <a:t> (z. B. Schmelz- und Siedetemperatur, Dichte, Löseverhalten), Trennen von </a:t>
            </a:r>
            <a:r>
              <a:rPr lang="de-DE" dirty="0" err="1">
                <a:latin typeface="Comic Sans MS" panose="030F0702030302020204" pitchFamily="66" charset="0"/>
              </a:rPr>
              <a:t>Stof-fen</a:t>
            </a:r>
            <a:r>
              <a:rPr lang="de-DE" dirty="0">
                <a:latin typeface="Comic Sans MS" panose="030F0702030302020204" pitchFamily="66" charset="0"/>
              </a:rPr>
              <a:t>; weitere Erfahrungen und </a:t>
            </a:r>
            <a:r>
              <a:rPr lang="de-DE" dirty="0" err="1">
                <a:latin typeface="Comic Sans MS" panose="030F0702030302020204" pitchFamily="66" charset="0"/>
              </a:rPr>
              <a:t>Anwendun</a:t>
            </a:r>
            <a:r>
              <a:rPr lang="de-DE" dirty="0">
                <a:latin typeface="Comic Sans MS" panose="030F0702030302020204" pitchFamily="66" charset="0"/>
              </a:rPr>
              <a:t>-gen zur Auswahl (Verschiedenartigkeit von Stoffen und Materialien, Stabilität (Grashalm, Knochen, Hochhaus), </a:t>
            </a:r>
            <a:r>
              <a:rPr lang="de-DE" dirty="0" err="1">
                <a:latin typeface="Comic Sans MS" panose="030F0702030302020204" pitchFamily="66" charset="0"/>
              </a:rPr>
              <a:t>Verbren-nung</a:t>
            </a:r>
            <a:r>
              <a:rPr lang="de-DE" dirty="0">
                <a:latin typeface="Comic Sans MS" panose="030F0702030302020204" pitchFamily="66" charset="0"/>
              </a:rPr>
              <a:t>)“</a:t>
            </a:r>
            <a:endParaRPr lang="de-DE" altLang="de-DE" dirty="0">
              <a:latin typeface="Comic Sans MS" panose="030F0702030302020204" pitchFamily="66" charset="0"/>
            </a:endParaRPr>
          </a:p>
        </p:txBody>
      </p:sp>
    </p:spTree>
    <p:extLst>
      <p:ext uri="{BB962C8B-B14F-4D97-AF65-F5344CB8AC3E}">
        <p14:creationId xmlns:p14="http://schemas.microsoft.com/office/powerpoint/2010/main" val="239842217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algn="l" eaLnBrk="1" hangingPunct="1"/>
            <a:r>
              <a:rPr lang="de-DE" dirty="0">
                <a:solidFill>
                  <a:srgbClr val="0000FF"/>
                </a:solidFill>
              </a:rPr>
              <a:t>Beispiel 3: Stoffeigenschaften</a:t>
            </a:r>
            <a:endParaRPr lang="de-DE" altLang="de-DE" dirty="0">
              <a:solidFill>
                <a:srgbClr val="6600CC"/>
              </a:solidFill>
            </a:endParaRPr>
          </a:p>
        </p:txBody>
      </p:sp>
      <p:sp>
        <p:nvSpPr>
          <p:cNvPr id="11267" name="Rectangle 3"/>
          <p:cNvSpPr>
            <a:spLocks noGrp="1" noChangeArrowheads="1"/>
          </p:cNvSpPr>
          <p:nvPr>
            <p:ph type="body" idx="1"/>
          </p:nvPr>
        </p:nvSpPr>
        <p:spPr/>
        <p:txBody>
          <a:bodyPr/>
          <a:lstStyle/>
          <a:p>
            <a:pPr marL="0" indent="0">
              <a:spcBef>
                <a:spcPts val="0"/>
              </a:spcBef>
              <a:spcAft>
                <a:spcPts val="1200"/>
              </a:spcAft>
              <a:buNone/>
            </a:pPr>
            <a:r>
              <a:rPr lang="de-DE" b="1" dirty="0">
                <a:latin typeface="Comic Sans MS" panose="030F0702030302020204" pitchFamily="66" charset="0"/>
              </a:rPr>
              <a:t>„</a:t>
            </a:r>
            <a:r>
              <a:rPr lang="de-DE" b="1" dirty="0" err="1">
                <a:latin typeface="Comic Sans MS" panose="030F0702030302020204" pitchFamily="66" charset="0"/>
              </a:rPr>
              <a:t>LehrplanPLUS</a:t>
            </a:r>
            <a:r>
              <a:rPr lang="de-DE" b="1" dirty="0">
                <a:latin typeface="Comic Sans MS" panose="030F0702030302020204" pitchFamily="66" charset="0"/>
              </a:rPr>
              <a:t>: </a:t>
            </a:r>
            <a:r>
              <a:rPr lang="de-DE" b="1" dirty="0">
                <a:highlight>
                  <a:srgbClr val="FFFF00"/>
                </a:highlight>
                <a:latin typeface="Comic Sans MS" panose="030F0702030302020204" pitchFamily="66" charset="0"/>
              </a:rPr>
              <a:t>Inhalte zu den Kompetenzen</a:t>
            </a:r>
            <a:endParaRPr lang="de-DE" dirty="0">
              <a:highlight>
                <a:srgbClr val="FFFF00"/>
              </a:highlight>
              <a:latin typeface="Comic Sans MS" panose="030F0702030302020204" pitchFamily="66" charset="0"/>
            </a:endParaRPr>
          </a:p>
          <a:p>
            <a:pPr marL="0" indent="0">
              <a:spcAft>
                <a:spcPts val="1200"/>
              </a:spcAft>
              <a:buNone/>
            </a:pPr>
            <a:r>
              <a:rPr lang="de-DE" dirty="0">
                <a:latin typeface="Comic Sans MS" panose="030F0702030302020204" pitchFamily="66" charset="0"/>
              </a:rPr>
              <a:t>Stoffe und Materialien: </a:t>
            </a:r>
            <a:r>
              <a:rPr lang="de-DE" dirty="0">
                <a:highlight>
                  <a:srgbClr val="FFFFCC"/>
                </a:highlight>
                <a:latin typeface="Comic Sans MS" panose="030F0702030302020204" pitchFamily="66" charset="0"/>
              </a:rPr>
              <a:t>Stoffeigenschaf-</a:t>
            </a:r>
            <a:r>
              <a:rPr lang="de-DE" dirty="0" err="1">
                <a:highlight>
                  <a:srgbClr val="FFFFCC"/>
                </a:highlight>
                <a:latin typeface="Comic Sans MS" panose="030F0702030302020204" pitchFamily="66" charset="0"/>
              </a:rPr>
              <a:t>ten</a:t>
            </a:r>
            <a:r>
              <a:rPr lang="de-DE" dirty="0">
                <a:latin typeface="Comic Sans MS" panose="030F0702030302020204" pitchFamily="66" charset="0"/>
              </a:rPr>
              <a:t> (z. B. Schmelz- und Siedetemperatur, Dichte, Löseverhalten), </a:t>
            </a:r>
            <a:r>
              <a:rPr lang="de-DE" dirty="0">
                <a:highlight>
                  <a:srgbClr val="FFFFCC"/>
                </a:highlight>
                <a:latin typeface="Comic Sans MS" panose="030F0702030302020204" pitchFamily="66" charset="0"/>
              </a:rPr>
              <a:t>Trennen von Stof-</a:t>
            </a:r>
            <a:r>
              <a:rPr lang="de-DE" dirty="0" err="1">
                <a:highlight>
                  <a:srgbClr val="FFFFCC"/>
                </a:highlight>
                <a:latin typeface="Comic Sans MS" panose="030F0702030302020204" pitchFamily="66" charset="0"/>
              </a:rPr>
              <a:t>fen</a:t>
            </a:r>
            <a:r>
              <a:rPr lang="de-DE" dirty="0">
                <a:latin typeface="Comic Sans MS" panose="030F0702030302020204" pitchFamily="66" charset="0"/>
              </a:rPr>
              <a:t>; weitere Erfahrungen und </a:t>
            </a:r>
            <a:r>
              <a:rPr lang="de-DE" dirty="0" err="1">
                <a:latin typeface="Comic Sans MS" panose="030F0702030302020204" pitchFamily="66" charset="0"/>
              </a:rPr>
              <a:t>Anwendun</a:t>
            </a:r>
            <a:r>
              <a:rPr lang="de-DE" dirty="0">
                <a:latin typeface="Comic Sans MS" panose="030F0702030302020204" pitchFamily="66" charset="0"/>
              </a:rPr>
              <a:t>-gen zur Auswahl (Verschiedenartigkeit von Stoffen und Materialien, Stabilität (Grashalm, Knochen, Hochhaus), </a:t>
            </a:r>
            <a:r>
              <a:rPr lang="de-DE" dirty="0" err="1">
                <a:latin typeface="Comic Sans MS" panose="030F0702030302020204" pitchFamily="66" charset="0"/>
              </a:rPr>
              <a:t>Verbren-nung</a:t>
            </a:r>
            <a:r>
              <a:rPr lang="de-DE" dirty="0">
                <a:latin typeface="Comic Sans MS" panose="030F0702030302020204" pitchFamily="66" charset="0"/>
              </a:rPr>
              <a:t>)“</a:t>
            </a:r>
            <a:endParaRPr lang="de-DE" altLang="de-DE" dirty="0">
              <a:latin typeface="Comic Sans MS" panose="030F0702030302020204" pitchFamily="66" charset="0"/>
            </a:endParaRPr>
          </a:p>
        </p:txBody>
      </p:sp>
      <p:sp>
        <p:nvSpPr>
          <p:cNvPr id="4" name="Sprechblase: rechteckig 3">
            <a:extLst>
              <a:ext uri="{FF2B5EF4-FFF2-40B4-BE49-F238E27FC236}">
                <a16:creationId xmlns:a16="http://schemas.microsoft.com/office/drawing/2014/main" id="{C9DD6DB9-2AAB-473E-A893-DDF65252C307}"/>
              </a:ext>
            </a:extLst>
          </p:cNvPr>
          <p:cNvSpPr/>
          <p:nvPr/>
        </p:nvSpPr>
        <p:spPr>
          <a:xfrm>
            <a:off x="4499992" y="5445224"/>
            <a:ext cx="3528392" cy="1086296"/>
          </a:xfrm>
          <a:prstGeom prst="wedgeRectCallout">
            <a:avLst>
              <a:gd name="adj1" fmla="val 1003"/>
              <a:gd name="adj2" fmla="val -147627"/>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extfeld 1">
            <a:extLst>
              <a:ext uri="{FF2B5EF4-FFF2-40B4-BE49-F238E27FC236}">
                <a16:creationId xmlns:a16="http://schemas.microsoft.com/office/drawing/2014/main" id="{F46AE86A-2A3B-4A76-B1BE-3A9870B37E86}"/>
              </a:ext>
            </a:extLst>
          </p:cNvPr>
          <p:cNvSpPr txBox="1"/>
          <p:nvPr/>
        </p:nvSpPr>
        <p:spPr>
          <a:xfrm>
            <a:off x="4620013" y="5559400"/>
            <a:ext cx="3240360" cy="769441"/>
          </a:xfrm>
          <a:prstGeom prst="rect">
            <a:avLst/>
          </a:prstGeom>
          <a:noFill/>
        </p:spPr>
        <p:txBody>
          <a:bodyPr wrap="square" rtlCol="0">
            <a:spAutoFit/>
          </a:bodyPr>
          <a:lstStyle/>
          <a:p>
            <a:pPr algn="ctr"/>
            <a:r>
              <a:rPr lang="de-DE" sz="4400" b="1" dirty="0"/>
              <a:t>obligat</a:t>
            </a:r>
          </a:p>
        </p:txBody>
      </p:sp>
    </p:spTree>
    <p:extLst>
      <p:ext uri="{BB962C8B-B14F-4D97-AF65-F5344CB8AC3E}">
        <p14:creationId xmlns:p14="http://schemas.microsoft.com/office/powerpoint/2010/main" val="291411878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algn="l" eaLnBrk="1" hangingPunct="1"/>
            <a:r>
              <a:rPr lang="de-DE" dirty="0">
                <a:solidFill>
                  <a:srgbClr val="0000FF"/>
                </a:solidFill>
              </a:rPr>
              <a:t>Beispiel 3: Stoffeigenschaften</a:t>
            </a:r>
            <a:endParaRPr lang="de-DE" altLang="de-DE" dirty="0">
              <a:solidFill>
                <a:srgbClr val="6600CC"/>
              </a:solidFill>
            </a:endParaRPr>
          </a:p>
        </p:txBody>
      </p:sp>
      <p:sp>
        <p:nvSpPr>
          <p:cNvPr id="11267" name="Rectangle 3"/>
          <p:cNvSpPr>
            <a:spLocks noGrp="1" noChangeArrowheads="1"/>
          </p:cNvSpPr>
          <p:nvPr>
            <p:ph type="body" idx="1"/>
          </p:nvPr>
        </p:nvSpPr>
        <p:spPr/>
        <p:txBody>
          <a:bodyPr/>
          <a:lstStyle/>
          <a:p>
            <a:pPr marL="0" indent="0">
              <a:spcBef>
                <a:spcPts val="0"/>
              </a:spcBef>
              <a:spcAft>
                <a:spcPts val="1200"/>
              </a:spcAft>
              <a:buNone/>
            </a:pPr>
            <a:r>
              <a:rPr lang="de-DE" b="1" dirty="0">
                <a:latin typeface="Comic Sans MS" panose="030F0702030302020204" pitchFamily="66" charset="0"/>
              </a:rPr>
              <a:t>„</a:t>
            </a:r>
            <a:r>
              <a:rPr lang="de-DE" b="1" dirty="0" err="1">
                <a:latin typeface="Comic Sans MS" panose="030F0702030302020204" pitchFamily="66" charset="0"/>
              </a:rPr>
              <a:t>LehrplanPLUS</a:t>
            </a:r>
            <a:r>
              <a:rPr lang="de-DE" b="1" dirty="0">
                <a:latin typeface="Comic Sans MS" panose="030F0702030302020204" pitchFamily="66" charset="0"/>
              </a:rPr>
              <a:t>: </a:t>
            </a:r>
            <a:r>
              <a:rPr lang="de-DE" b="1" dirty="0">
                <a:highlight>
                  <a:srgbClr val="FFFF00"/>
                </a:highlight>
                <a:latin typeface="Comic Sans MS" panose="030F0702030302020204" pitchFamily="66" charset="0"/>
              </a:rPr>
              <a:t>Inhalte zu den Kompetenzen</a:t>
            </a:r>
            <a:endParaRPr lang="de-DE" dirty="0">
              <a:highlight>
                <a:srgbClr val="FFFF00"/>
              </a:highlight>
              <a:latin typeface="Comic Sans MS" panose="030F0702030302020204" pitchFamily="66" charset="0"/>
            </a:endParaRPr>
          </a:p>
          <a:p>
            <a:pPr marL="0" indent="0">
              <a:spcAft>
                <a:spcPts val="1200"/>
              </a:spcAft>
              <a:buNone/>
            </a:pPr>
            <a:r>
              <a:rPr lang="de-DE" dirty="0">
                <a:latin typeface="Comic Sans MS" panose="030F0702030302020204" pitchFamily="66" charset="0"/>
              </a:rPr>
              <a:t>Stoffe und Materialien: </a:t>
            </a:r>
            <a:r>
              <a:rPr lang="de-DE" dirty="0">
                <a:highlight>
                  <a:srgbClr val="FFFFCC"/>
                </a:highlight>
                <a:latin typeface="Comic Sans MS" panose="030F0702030302020204" pitchFamily="66" charset="0"/>
              </a:rPr>
              <a:t>Stoffeigenschaf-</a:t>
            </a:r>
            <a:r>
              <a:rPr lang="de-DE" dirty="0" err="1">
                <a:highlight>
                  <a:srgbClr val="FFFFCC"/>
                </a:highlight>
                <a:latin typeface="Comic Sans MS" panose="030F0702030302020204" pitchFamily="66" charset="0"/>
              </a:rPr>
              <a:t>ten</a:t>
            </a:r>
            <a:r>
              <a:rPr lang="de-DE" dirty="0">
                <a:latin typeface="Comic Sans MS" panose="030F0702030302020204" pitchFamily="66" charset="0"/>
              </a:rPr>
              <a:t> (</a:t>
            </a:r>
            <a:r>
              <a:rPr lang="de-DE" dirty="0">
                <a:highlight>
                  <a:srgbClr val="FFFFCC"/>
                </a:highlight>
                <a:latin typeface="Comic Sans MS" panose="030F0702030302020204" pitchFamily="66" charset="0"/>
              </a:rPr>
              <a:t>z. B.</a:t>
            </a:r>
            <a:r>
              <a:rPr lang="de-DE" dirty="0">
                <a:latin typeface="Comic Sans MS" panose="030F0702030302020204" pitchFamily="66" charset="0"/>
              </a:rPr>
              <a:t> Schmelz- und Siedetemperatur, Dichte, Löseverhalten), </a:t>
            </a:r>
            <a:r>
              <a:rPr lang="de-DE" dirty="0">
                <a:highlight>
                  <a:srgbClr val="FFFFCC"/>
                </a:highlight>
                <a:latin typeface="Comic Sans MS" panose="030F0702030302020204" pitchFamily="66" charset="0"/>
              </a:rPr>
              <a:t>Trennen von Stof-</a:t>
            </a:r>
            <a:r>
              <a:rPr lang="de-DE" dirty="0" err="1">
                <a:highlight>
                  <a:srgbClr val="FFFFCC"/>
                </a:highlight>
                <a:latin typeface="Comic Sans MS" panose="030F0702030302020204" pitchFamily="66" charset="0"/>
              </a:rPr>
              <a:t>fen</a:t>
            </a:r>
            <a:r>
              <a:rPr lang="de-DE" dirty="0">
                <a:latin typeface="Comic Sans MS" panose="030F0702030302020204" pitchFamily="66" charset="0"/>
              </a:rPr>
              <a:t>; weitere Erfahrungen und </a:t>
            </a:r>
            <a:r>
              <a:rPr lang="de-DE" dirty="0" err="1">
                <a:latin typeface="Comic Sans MS" panose="030F0702030302020204" pitchFamily="66" charset="0"/>
              </a:rPr>
              <a:t>Anwendun</a:t>
            </a:r>
            <a:r>
              <a:rPr lang="de-DE" dirty="0">
                <a:latin typeface="Comic Sans MS" panose="030F0702030302020204" pitchFamily="66" charset="0"/>
              </a:rPr>
              <a:t>-gen zur Auswahl (Verschiedenartigkeit von Stoffen und Materialien, Stabilität (Grashalm, Knochen, Hochhaus), </a:t>
            </a:r>
            <a:r>
              <a:rPr lang="de-DE" dirty="0" err="1">
                <a:latin typeface="Comic Sans MS" panose="030F0702030302020204" pitchFamily="66" charset="0"/>
              </a:rPr>
              <a:t>Verbren-nung</a:t>
            </a:r>
            <a:r>
              <a:rPr lang="de-DE" dirty="0">
                <a:latin typeface="Comic Sans MS" panose="030F0702030302020204" pitchFamily="66" charset="0"/>
              </a:rPr>
              <a:t>)“</a:t>
            </a:r>
            <a:endParaRPr lang="de-DE" altLang="de-DE" dirty="0">
              <a:latin typeface="Comic Sans MS" panose="030F0702030302020204" pitchFamily="66" charset="0"/>
            </a:endParaRPr>
          </a:p>
        </p:txBody>
      </p:sp>
      <p:sp>
        <p:nvSpPr>
          <p:cNvPr id="4" name="Sprechblase: rechteckig 3">
            <a:extLst>
              <a:ext uri="{FF2B5EF4-FFF2-40B4-BE49-F238E27FC236}">
                <a16:creationId xmlns:a16="http://schemas.microsoft.com/office/drawing/2014/main" id="{C9DD6DB9-2AAB-473E-A893-DDF65252C307}"/>
              </a:ext>
            </a:extLst>
          </p:cNvPr>
          <p:cNvSpPr/>
          <p:nvPr/>
        </p:nvSpPr>
        <p:spPr>
          <a:xfrm>
            <a:off x="1979712" y="5301208"/>
            <a:ext cx="3816424" cy="1086296"/>
          </a:xfrm>
          <a:prstGeom prst="wedgeRectCallout">
            <a:avLst>
              <a:gd name="adj1" fmla="val -50348"/>
              <a:gd name="adj2" fmla="val -185818"/>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extfeld 1">
            <a:extLst>
              <a:ext uri="{FF2B5EF4-FFF2-40B4-BE49-F238E27FC236}">
                <a16:creationId xmlns:a16="http://schemas.microsoft.com/office/drawing/2014/main" id="{F46AE86A-2A3B-4A76-B1BE-3A9870B37E86}"/>
              </a:ext>
            </a:extLst>
          </p:cNvPr>
          <p:cNvSpPr txBox="1"/>
          <p:nvPr/>
        </p:nvSpPr>
        <p:spPr>
          <a:xfrm>
            <a:off x="2159732" y="5459635"/>
            <a:ext cx="3456384" cy="769441"/>
          </a:xfrm>
          <a:prstGeom prst="rect">
            <a:avLst/>
          </a:prstGeom>
          <a:noFill/>
        </p:spPr>
        <p:txBody>
          <a:bodyPr wrap="square" rtlCol="0">
            <a:spAutoFit/>
          </a:bodyPr>
          <a:lstStyle/>
          <a:p>
            <a:pPr algn="ctr"/>
            <a:r>
              <a:rPr lang="de-DE" sz="4400" b="1" dirty="0"/>
              <a:t>frei wählbar</a:t>
            </a:r>
          </a:p>
        </p:txBody>
      </p:sp>
    </p:spTree>
    <p:extLst>
      <p:ext uri="{BB962C8B-B14F-4D97-AF65-F5344CB8AC3E}">
        <p14:creationId xmlns:p14="http://schemas.microsoft.com/office/powerpoint/2010/main" val="212609534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algn="l" eaLnBrk="1" hangingPunct="1"/>
            <a:r>
              <a:rPr lang="de-DE" dirty="0">
                <a:solidFill>
                  <a:srgbClr val="0000FF"/>
                </a:solidFill>
              </a:rPr>
              <a:t>Beispiel 3: Stoffeigenschaften</a:t>
            </a:r>
            <a:endParaRPr lang="de-DE" altLang="de-DE" dirty="0">
              <a:solidFill>
                <a:srgbClr val="6600CC"/>
              </a:solidFill>
            </a:endParaRPr>
          </a:p>
        </p:txBody>
      </p:sp>
      <p:sp>
        <p:nvSpPr>
          <p:cNvPr id="11267" name="Rectangle 3"/>
          <p:cNvSpPr>
            <a:spLocks noGrp="1" noChangeArrowheads="1"/>
          </p:cNvSpPr>
          <p:nvPr>
            <p:ph type="body" idx="1"/>
          </p:nvPr>
        </p:nvSpPr>
        <p:spPr/>
        <p:txBody>
          <a:bodyPr/>
          <a:lstStyle/>
          <a:p>
            <a:pPr marL="0" indent="0">
              <a:spcBef>
                <a:spcPts val="0"/>
              </a:spcBef>
              <a:spcAft>
                <a:spcPts val="1200"/>
              </a:spcAft>
              <a:buNone/>
            </a:pPr>
            <a:r>
              <a:rPr lang="de-DE" b="1" dirty="0">
                <a:latin typeface="Comic Sans MS" panose="030F0702030302020204" pitchFamily="66" charset="0"/>
              </a:rPr>
              <a:t>„</a:t>
            </a:r>
            <a:r>
              <a:rPr lang="de-DE" b="1" dirty="0" err="1">
                <a:latin typeface="Comic Sans MS" panose="030F0702030302020204" pitchFamily="66" charset="0"/>
              </a:rPr>
              <a:t>LehrplanPLUS</a:t>
            </a:r>
            <a:r>
              <a:rPr lang="de-DE" b="1" dirty="0">
                <a:latin typeface="Comic Sans MS" panose="030F0702030302020204" pitchFamily="66" charset="0"/>
              </a:rPr>
              <a:t>: </a:t>
            </a:r>
            <a:r>
              <a:rPr lang="de-DE" b="1" dirty="0">
                <a:highlight>
                  <a:srgbClr val="FFFF00"/>
                </a:highlight>
                <a:latin typeface="Comic Sans MS" panose="030F0702030302020204" pitchFamily="66" charset="0"/>
              </a:rPr>
              <a:t>Inhalte zu den Kompetenzen</a:t>
            </a:r>
            <a:endParaRPr lang="de-DE" dirty="0">
              <a:highlight>
                <a:srgbClr val="FFFF00"/>
              </a:highlight>
              <a:latin typeface="Comic Sans MS" panose="030F0702030302020204" pitchFamily="66" charset="0"/>
            </a:endParaRPr>
          </a:p>
          <a:p>
            <a:pPr marL="0" indent="0">
              <a:spcAft>
                <a:spcPts val="1200"/>
              </a:spcAft>
              <a:buNone/>
            </a:pPr>
            <a:r>
              <a:rPr lang="de-DE" dirty="0">
                <a:latin typeface="Comic Sans MS" panose="030F0702030302020204" pitchFamily="66" charset="0"/>
              </a:rPr>
              <a:t>Stoffe und Materialien: Stoffeigenschaf-</a:t>
            </a:r>
            <a:r>
              <a:rPr lang="de-DE" dirty="0" err="1">
                <a:latin typeface="Comic Sans MS" panose="030F0702030302020204" pitchFamily="66" charset="0"/>
              </a:rPr>
              <a:t>ten</a:t>
            </a:r>
            <a:r>
              <a:rPr lang="de-DE" dirty="0">
                <a:latin typeface="Comic Sans MS" panose="030F0702030302020204" pitchFamily="66" charset="0"/>
              </a:rPr>
              <a:t> (z. B. Schmelz- und Siedetemperatur, </a:t>
            </a:r>
            <a:r>
              <a:rPr lang="de-DE" dirty="0">
                <a:solidFill>
                  <a:srgbClr val="FF0000"/>
                </a:solidFill>
                <a:latin typeface="Comic Sans MS" panose="030F0702030302020204" pitchFamily="66" charset="0"/>
              </a:rPr>
              <a:t>Dichte</a:t>
            </a:r>
            <a:r>
              <a:rPr lang="de-DE" dirty="0">
                <a:latin typeface="Comic Sans MS" panose="030F0702030302020204" pitchFamily="66" charset="0"/>
              </a:rPr>
              <a:t>, Löseverhalten), Trennen von Stof-</a:t>
            </a:r>
            <a:r>
              <a:rPr lang="de-DE" dirty="0" err="1">
                <a:latin typeface="Comic Sans MS" panose="030F0702030302020204" pitchFamily="66" charset="0"/>
              </a:rPr>
              <a:t>fen</a:t>
            </a:r>
            <a:r>
              <a:rPr lang="de-DE" dirty="0">
                <a:latin typeface="Comic Sans MS" panose="030F0702030302020204" pitchFamily="66" charset="0"/>
              </a:rPr>
              <a:t>; weitere Erfahrungen und </a:t>
            </a:r>
            <a:r>
              <a:rPr lang="de-DE" dirty="0" err="1">
                <a:latin typeface="Comic Sans MS" panose="030F0702030302020204" pitchFamily="66" charset="0"/>
              </a:rPr>
              <a:t>Anwendun</a:t>
            </a:r>
            <a:r>
              <a:rPr lang="de-DE" dirty="0">
                <a:latin typeface="Comic Sans MS" panose="030F0702030302020204" pitchFamily="66" charset="0"/>
              </a:rPr>
              <a:t>-gen zur Auswahl (Verschiedenartigkeit von Stoffen und Materialien, Stabilität (Grashalm, Knochen, Hochhaus), </a:t>
            </a:r>
            <a:r>
              <a:rPr lang="de-DE" dirty="0" err="1">
                <a:latin typeface="Comic Sans MS" panose="030F0702030302020204" pitchFamily="66" charset="0"/>
              </a:rPr>
              <a:t>Verbren-nung</a:t>
            </a:r>
            <a:r>
              <a:rPr lang="de-DE" dirty="0">
                <a:latin typeface="Comic Sans MS" panose="030F0702030302020204" pitchFamily="66" charset="0"/>
              </a:rPr>
              <a:t>)“</a:t>
            </a:r>
            <a:endParaRPr lang="de-DE" altLang="de-DE" dirty="0">
              <a:latin typeface="Comic Sans MS" panose="030F0702030302020204" pitchFamily="66" charset="0"/>
            </a:endParaRPr>
          </a:p>
        </p:txBody>
      </p:sp>
    </p:spTree>
    <p:extLst>
      <p:ext uri="{BB962C8B-B14F-4D97-AF65-F5344CB8AC3E}">
        <p14:creationId xmlns:p14="http://schemas.microsoft.com/office/powerpoint/2010/main" val="354471795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algn="l" eaLnBrk="1" hangingPunct="1"/>
            <a:r>
              <a:rPr lang="de-DE" dirty="0">
                <a:solidFill>
                  <a:srgbClr val="0000FF"/>
                </a:solidFill>
              </a:rPr>
              <a:t>Beispiel 3: Stoffeigenschaften</a:t>
            </a:r>
            <a:endParaRPr lang="de-DE" altLang="de-DE" dirty="0">
              <a:solidFill>
                <a:srgbClr val="6600CC"/>
              </a:solidFill>
            </a:endParaRPr>
          </a:p>
        </p:txBody>
      </p:sp>
      <p:sp>
        <p:nvSpPr>
          <p:cNvPr id="11267" name="Rectangle 3"/>
          <p:cNvSpPr>
            <a:spLocks noGrp="1" noChangeArrowheads="1"/>
          </p:cNvSpPr>
          <p:nvPr>
            <p:ph type="body" idx="1"/>
          </p:nvPr>
        </p:nvSpPr>
        <p:spPr/>
        <p:txBody>
          <a:bodyPr/>
          <a:lstStyle/>
          <a:p>
            <a:pPr marL="0" indent="0">
              <a:spcBef>
                <a:spcPts val="0"/>
              </a:spcBef>
              <a:spcAft>
                <a:spcPts val="1200"/>
              </a:spcAft>
              <a:buNone/>
            </a:pPr>
            <a:r>
              <a:rPr lang="de-DE" b="1" dirty="0">
                <a:latin typeface="Comic Sans MS" panose="030F0702030302020204" pitchFamily="66" charset="0"/>
              </a:rPr>
              <a:t>„</a:t>
            </a:r>
            <a:r>
              <a:rPr lang="de-DE" b="1" dirty="0" err="1">
                <a:latin typeface="Comic Sans MS" panose="030F0702030302020204" pitchFamily="66" charset="0"/>
              </a:rPr>
              <a:t>LehrplanPLUS</a:t>
            </a:r>
            <a:r>
              <a:rPr lang="de-DE" b="1" dirty="0">
                <a:latin typeface="Comic Sans MS" panose="030F0702030302020204" pitchFamily="66" charset="0"/>
              </a:rPr>
              <a:t>: </a:t>
            </a:r>
            <a:r>
              <a:rPr lang="de-DE" b="1" dirty="0">
                <a:highlight>
                  <a:srgbClr val="FFFF00"/>
                </a:highlight>
                <a:latin typeface="Comic Sans MS" panose="030F0702030302020204" pitchFamily="66" charset="0"/>
              </a:rPr>
              <a:t>Inhalte zu den Kompetenzen</a:t>
            </a:r>
            <a:endParaRPr lang="de-DE" dirty="0">
              <a:highlight>
                <a:srgbClr val="FFFF00"/>
              </a:highlight>
              <a:latin typeface="Comic Sans MS" panose="030F0702030302020204" pitchFamily="66" charset="0"/>
            </a:endParaRPr>
          </a:p>
          <a:p>
            <a:pPr marL="0" indent="0">
              <a:spcAft>
                <a:spcPts val="1200"/>
              </a:spcAft>
              <a:buNone/>
            </a:pPr>
            <a:r>
              <a:rPr lang="de-DE" dirty="0">
                <a:latin typeface="Comic Sans MS" panose="030F0702030302020204" pitchFamily="66" charset="0"/>
              </a:rPr>
              <a:t>Stoffe und Materialien: Stoffeigenschaf-</a:t>
            </a:r>
            <a:r>
              <a:rPr lang="de-DE" dirty="0" err="1">
                <a:latin typeface="Comic Sans MS" panose="030F0702030302020204" pitchFamily="66" charset="0"/>
              </a:rPr>
              <a:t>ten</a:t>
            </a:r>
            <a:r>
              <a:rPr lang="de-DE" dirty="0">
                <a:latin typeface="Comic Sans MS" panose="030F0702030302020204" pitchFamily="66" charset="0"/>
              </a:rPr>
              <a:t> (z. B. Schmelz- und Siedetemperatur, </a:t>
            </a:r>
            <a:r>
              <a:rPr lang="de-DE" dirty="0">
                <a:solidFill>
                  <a:srgbClr val="FF0000"/>
                </a:solidFill>
                <a:latin typeface="Comic Sans MS" panose="030F0702030302020204" pitchFamily="66" charset="0"/>
              </a:rPr>
              <a:t>Dichte</a:t>
            </a:r>
            <a:r>
              <a:rPr lang="de-DE" dirty="0">
                <a:latin typeface="Comic Sans MS" panose="030F0702030302020204" pitchFamily="66" charset="0"/>
              </a:rPr>
              <a:t>, Löseverhalten), Trennen von Stof-</a:t>
            </a:r>
            <a:r>
              <a:rPr lang="de-DE" dirty="0" err="1">
                <a:latin typeface="Comic Sans MS" panose="030F0702030302020204" pitchFamily="66" charset="0"/>
              </a:rPr>
              <a:t>fen</a:t>
            </a:r>
            <a:r>
              <a:rPr lang="de-DE" dirty="0">
                <a:latin typeface="Comic Sans MS" panose="030F0702030302020204" pitchFamily="66" charset="0"/>
              </a:rPr>
              <a:t>; weitere Erfahrungen und </a:t>
            </a:r>
            <a:r>
              <a:rPr lang="de-DE" dirty="0" err="1">
                <a:latin typeface="Comic Sans MS" panose="030F0702030302020204" pitchFamily="66" charset="0"/>
              </a:rPr>
              <a:t>Anwendun</a:t>
            </a:r>
            <a:r>
              <a:rPr lang="de-DE" dirty="0">
                <a:latin typeface="Comic Sans MS" panose="030F0702030302020204" pitchFamily="66" charset="0"/>
              </a:rPr>
              <a:t>-gen zur Auswahl (Verschiedenartigkeit von Stoffen und Materialien, Stabilität (Grashalm, Knochen, Hochhaus), </a:t>
            </a:r>
            <a:r>
              <a:rPr lang="de-DE" dirty="0" err="1">
                <a:latin typeface="Comic Sans MS" panose="030F0702030302020204" pitchFamily="66" charset="0"/>
              </a:rPr>
              <a:t>Verbren-nung</a:t>
            </a:r>
            <a:r>
              <a:rPr lang="de-DE" dirty="0">
                <a:latin typeface="Comic Sans MS" panose="030F0702030302020204" pitchFamily="66" charset="0"/>
              </a:rPr>
              <a:t>)“</a:t>
            </a:r>
            <a:endParaRPr lang="de-DE" altLang="de-DE" dirty="0">
              <a:latin typeface="Comic Sans MS" panose="030F0702030302020204" pitchFamily="66" charset="0"/>
            </a:endParaRPr>
          </a:p>
        </p:txBody>
      </p:sp>
      <p:cxnSp>
        <p:nvCxnSpPr>
          <p:cNvPr id="5" name="Gerade Verbindung 4"/>
          <p:cNvCxnSpPr/>
          <p:nvPr/>
        </p:nvCxnSpPr>
        <p:spPr>
          <a:xfrm flipV="1">
            <a:off x="251520" y="3933056"/>
            <a:ext cx="1512168" cy="36004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21516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algn="l" eaLnBrk="1" hangingPunct="1"/>
            <a:r>
              <a:rPr lang="de-DE" dirty="0">
                <a:solidFill>
                  <a:srgbClr val="0000FF"/>
                </a:solidFill>
              </a:rPr>
              <a:t>Beispiel 3: Stoffeigenschaften</a:t>
            </a:r>
            <a:endParaRPr lang="de-DE" altLang="de-DE" dirty="0">
              <a:solidFill>
                <a:srgbClr val="6600CC"/>
              </a:solidFill>
            </a:endParaRPr>
          </a:p>
        </p:txBody>
      </p:sp>
      <p:sp>
        <p:nvSpPr>
          <p:cNvPr id="11267" name="Rectangle 3"/>
          <p:cNvSpPr>
            <a:spLocks noGrp="1" noChangeArrowheads="1"/>
          </p:cNvSpPr>
          <p:nvPr>
            <p:ph type="body" idx="1"/>
          </p:nvPr>
        </p:nvSpPr>
        <p:spPr/>
        <p:txBody>
          <a:bodyPr/>
          <a:lstStyle/>
          <a:p>
            <a:pPr marL="0" indent="0">
              <a:spcBef>
                <a:spcPts val="0"/>
              </a:spcBef>
              <a:spcAft>
                <a:spcPts val="1200"/>
              </a:spcAft>
              <a:buNone/>
            </a:pPr>
            <a:r>
              <a:rPr lang="de-DE" b="1" dirty="0">
                <a:latin typeface="Comic Sans MS" panose="030F0702030302020204" pitchFamily="66" charset="0"/>
              </a:rPr>
              <a:t>„</a:t>
            </a:r>
            <a:r>
              <a:rPr lang="de-DE" b="1" dirty="0" err="1">
                <a:latin typeface="Comic Sans MS" panose="030F0702030302020204" pitchFamily="66" charset="0"/>
              </a:rPr>
              <a:t>LehrplanPLUS</a:t>
            </a:r>
            <a:r>
              <a:rPr lang="de-DE" b="1" dirty="0">
                <a:latin typeface="Comic Sans MS" panose="030F0702030302020204" pitchFamily="66" charset="0"/>
              </a:rPr>
              <a:t>: </a:t>
            </a:r>
            <a:r>
              <a:rPr lang="de-DE" b="1" dirty="0">
                <a:highlight>
                  <a:srgbClr val="FFFF00"/>
                </a:highlight>
                <a:latin typeface="Comic Sans MS" panose="030F0702030302020204" pitchFamily="66" charset="0"/>
              </a:rPr>
              <a:t>Inhalte zu den Kompetenzen</a:t>
            </a:r>
            <a:endParaRPr lang="de-DE" dirty="0">
              <a:highlight>
                <a:srgbClr val="FFFF00"/>
              </a:highlight>
              <a:latin typeface="Comic Sans MS" panose="030F0702030302020204" pitchFamily="66" charset="0"/>
            </a:endParaRPr>
          </a:p>
          <a:p>
            <a:pPr marL="0" indent="0">
              <a:spcAft>
                <a:spcPts val="1200"/>
              </a:spcAft>
              <a:buNone/>
            </a:pPr>
            <a:r>
              <a:rPr lang="de-DE" dirty="0">
                <a:latin typeface="Comic Sans MS" panose="030F0702030302020204" pitchFamily="66" charset="0"/>
              </a:rPr>
              <a:t>Stoffe und Materialien: Stoffeigenschaf-</a:t>
            </a:r>
            <a:r>
              <a:rPr lang="de-DE" dirty="0" err="1">
                <a:latin typeface="Comic Sans MS" panose="030F0702030302020204" pitchFamily="66" charset="0"/>
              </a:rPr>
              <a:t>ten</a:t>
            </a:r>
            <a:r>
              <a:rPr lang="de-DE" dirty="0">
                <a:latin typeface="Comic Sans MS" panose="030F0702030302020204" pitchFamily="66" charset="0"/>
              </a:rPr>
              <a:t> (z. B. Schmelz- und Siedetemperatur, </a:t>
            </a:r>
            <a:r>
              <a:rPr lang="de-DE" dirty="0">
                <a:solidFill>
                  <a:srgbClr val="FF0000"/>
                </a:solidFill>
                <a:latin typeface="Comic Sans MS" panose="030F0702030302020204" pitchFamily="66" charset="0"/>
              </a:rPr>
              <a:t>Dichte</a:t>
            </a:r>
            <a:r>
              <a:rPr lang="de-DE" dirty="0">
                <a:latin typeface="Comic Sans MS" panose="030F0702030302020204" pitchFamily="66" charset="0"/>
              </a:rPr>
              <a:t>, </a:t>
            </a:r>
            <a:r>
              <a:rPr lang="de-DE" dirty="0">
                <a:solidFill>
                  <a:srgbClr val="0000FF"/>
                </a:solidFill>
                <a:latin typeface="Comic Sans MS" panose="030F0702030302020204" pitchFamily="66" charset="0"/>
              </a:rPr>
              <a:t>Löseverhalten</a:t>
            </a:r>
            <a:r>
              <a:rPr lang="de-DE" dirty="0">
                <a:latin typeface="Comic Sans MS" panose="030F0702030302020204" pitchFamily="66" charset="0"/>
              </a:rPr>
              <a:t>), Trennen von Stof-</a:t>
            </a:r>
            <a:r>
              <a:rPr lang="de-DE" dirty="0" err="1">
                <a:latin typeface="Comic Sans MS" panose="030F0702030302020204" pitchFamily="66" charset="0"/>
              </a:rPr>
              <a:t>fen</a:t>
            </a:r>
            <a:r>
              <a:rPr lang="de-DE" dirty="0">
                <a:latin typeface="Comic Sans MS" panose="030F0702030302020204" pitchFamily="66" charset="0"/>
              </a:rPr>
              <a:t>; weitere Erfahrungen und </a:t>
            </a:r>
            <a:r>
              <a:rPr lang="de-DE" dirty="0" err="1">
                <a:latin typeface="Comic Sans MS" panose="030F0702030302020204" pitchFamily="66" charset="0"/>
              </a:rPr>
              <a:t>Anwendun</a:t>
            </a:r>
            <a:r>
              <a:rPr lang="de-DE" dirty="0">
                <a:latin typeface="Comic Sans MS" panose="030F0702030302020204" pitchFamily="66" charset="0"/>
              </a:rPr>
              <a:t>-gen zur Auswahl (Verschiedenartigkeit von Stoffen und Materialien, Stabilität (Grashalm, Knochen, Hochhaus), </a:t>
            </a:r>
            <a:r>
              <a:rPr lang="de-DE" dirty="0" err="1">
                <a:latin typeface="Comic Sans MS" panose="030F0702030302020204" pitchFamily="66" charset="0"/>
              </a:rPr>
              <a:t>Verbren-nung</a:t>
            </a:r>
            <a:r>
              <a:rPr lang="de-DE" dirty="0">
                <a:latin typeface="Comic Sans MS" panose="030F0702030302020204" pitchFamily="66" charset="0"/>
              </a:rPr>
              <a:t>)“</a:t>
            </a:r>
            <a:endParaRPr lang="de-DE" altLang="de-DE" dirty="0">
              <a:latin typeface="Comic Sans MS" panose="030F0702030302020204" pitchFamily="66" charset="0"/>
            </a:endParaRPr>
          </a:p>
        </p:txBody>
      </p:sp>
      <p:cxnSp>
        <p:nvCxnSpPr>
          <p:cNvPr id="5" name="Gerade Verbindung 4"/>
          <p:cNvCxnSpPr/>
          <p:nvPr/>
        </p:nvCxnSpPr>
        <p:spPr>
          <a:xfrm flipV="1">
            <a:off x="251520" y="3933056"/>
            <a:ext cx="1512168" cy="36004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523097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algn="l" eaLnBrk="1" hangingPunct="1"/>
            <a:r>
              <a:rPr lang="de-DE" dirty="0">
                <a:solidFill>
                  <a:srgbClr val="0000FF"/>
                </a:solidFill>
              </a:rPr>
              <a:t>Beispiel 3: Stoffeigenschaften</a:t>
            </a:r>
            <a:endParaRPr lang="de-DE" altLang="de-DE" dirty="0">
              <a:solidFill>
                <a:srgbClr val="6600CC"/>
              </a:solidFill>
            </a:endParaRPr>
          </a:p>
        </p:txBody>
      </p:sp>
      <p:sp>
        <p:nvSpPr>
          <p:cNvPr id="11267" name="Rectangle 3"/>
          <p:cNvSpPr>
            <a:spLocks noGrp="1" noChangeArrowheads="1"/>
          </p:cNvSpPr>
          <p:nvPr>
            <p:ph type="body" idx="1"/>
          </p:nvPr>
        </p:nvSpPr>
        <p:spPr/>
        <p:txBody>
          <a:bodyPr/>
          <a:lstStyle/>
          <a:p>
            <a:pPr marL="0" indent="0">
              <a:spcBef>
                <a:spcPts val="0"/>
              </a:spcBef>
              <a:spcAft>
                <a:spcPts val="1200"/>
              </a:spcAft>
              <a:buNone/>
            </a:pPr>
            <a:r>
              <a:rPr lang="de-DE" b="1" dirty="0">
                <a:latin typeface="Comic Sans MS" panose="030F0702030302020204" pitchFamily="66" charset="0"/>
              </a:rPr>
              <a:t>„</a:t>
            </a:r>
            <a:r>
              <a:rPr lang="de-DE" b="1" dirty="0" err="1">
                <a:latin typeface="Comic Sans MS" panose="030F0702030302020204" pitchFamily="66" charset="0"/>
              </a:rPr>
              <a:t>LehrplanPLUS</a:t>
            </a:r>
            <a:r>
              <a:rPr lang="de-DE" b="1" dirty="0">
                <a:latin typeface="Comic Sans MS" panose="030F0702030302020204" pitchFamily="66" charset="0"/>
              </a:rPr>
              <a:t>: </a:t>
            </a:r>
            <a:r>
              <a:rPr lang="de-DE" b="1" dirty="0">
                <a:highlight>
                  <a:srgbClr val="FFFF00"/>
                </a:highlight>
                <a:latin typeface="Comic Sans MS" panose="030F0702030302020204" pitchFamily="66" charset="0"/>
              </a:rPr>
              <a:t>Inhalte zu den Kompetenzen</a:t>
            </a:r>
            <a:endParaRPr lang="de-DE" dirty="0">
              <a:highlight>
                <a:srgbClr val="FFFF00"/>
              </a:highlight>
              <a:latin typeface="Comic Sans MS" panose="030F0702030302020204" pitchFamily="66" charset="0"/>
            </a:endParaRPr>
          </a:p>
          <a:p>
            <a:pPr marL="0" indent="0">
              <a:spcAft>
                <a:spcPts val="1200"/>
              </a:spcAft>
              <a:buNone/>
            </a:pPr>
            <a:r>
              <a:rPr lang="de-DE" dirty="0">
                <a:latin typeface="Comic Sans MS" panose="030F0702030302020204" pitchFamily="66" charset="0"/>
              </a:rPr>
              <a:t>Stoffe und Materialien: Stoffeigenschaf-</a:t>
            </a:r>
            <a:r>
              <a:rPr lang="de-DE" dirty="0" err="1">
                <a:latin typeface="Comic Sans MS" panose="030F0702030302020204" pitchFamily="66" charset="0"/>
              </a:rPr>
              <a:t>ten</a:t>
            </a:r>
            <a:r>
              <a:rPr lang="de-DE" dirty="0">
                <a:latin typeface="Comic Sans MS" panose="030F0702030302020204" pitchFamily="66" charset="0"/>
              </a:rPr>
              <a:t> (z. B. Schmelz- und Siedetemperatur, Dichte, Löseverhalten), Trennen von Stof-</a:t>
            </a:r>
            <a:r>
              <a:rPr lang="de-DE" dirty="0" err="1">
                <a:latin typeface="Comic Sans MS" panose="030F0702030302020204" pitchFamily="66" charset="0"/>
              </a:rPr>
              <a:t>fen</a:t>
            </a:r>
            <a:r>
              <a:rPr lang="de-DE" dirty="0">
                <a:latin typeface="Comic Sans MS" panose="030F0702030302020204" pitchFamily="66" charset="0"/>
              </a:rPr>
              <a:t>; </a:t>
            </a:r>
            <a:r>
              <a:rPr lang="de-DE" dirty="0">
                <a:highlight>
                  <a:srgbClr val="FFFFCC"/>
                </a:highlight>
                <a:latin typeface="Comic Sans MS" panose="030F0702030302020204" pitchFamily="66" charset="0"/>
              </a:rPr>
              <a:t>weitere Erfahrungen und </a:t>
            </a:r>
            <a:r>
              <a:rPr lang="de-DE" dirty="0" err="1">
                <a:highlight>
                  <a:srgbClr val="FFFFCC"/>
                </a:highlight>
                <a:latin typeface="Comic Sans MS" panose="030F0702030302020204" pitchFamily="66" charset="0"/>
              </a:rPr>
              <a:t>Anwendun</a:t>
            </a:r>
            <a:r>
              <a:rPr lang="de-DE" dirty="0">
                <a:highlight>
                  <a:srgbClr val="FFFFCC"/>
                </a:highlight>
                <a:latin typeface="Comic Sans MS" panose="030F0702030302020204" pitchFamily="66" charset="0"/>
              </a:rPr>
              <a:t>-gen zur Auswahl </a:t>
            </a:r>
            <a:r>
              <a:rPr lang="de-DE" dirty="0">
                <a:latin typeface="Comic Sans MS" panose="030F0702030302020204" pitchFamily="66" charset="0"/>
              </a:rPr>
              <a:t>(Verschiedenartigkeit von Stoffen und Materialien, Stabilität (Grashalm, Knochen, Hochhaus), </a:t>
            </a:r>
            <a:r>
              <a:rPr lang="de-DE" dirty="0" err="1">
                <a:latin typeface="Comic Sans MS" panose="030F0702030302020204" pitchFamily="66" charset="0"/>
              </a:rPr>
              <a:t>Verbren-nung</a:t>
            </a:r>
            <a:r>
              <a:rPr lang="de-DE" dirty="0">
                <a:latin typeface="Comic Sans MS" panose="030F0702030302020204" pitchFamily="66" charset="0"/>
              </a:rPr>
              <a:t>)“</a:t>
            </a:r>
            <a:endParaRPr lang="de-DE" altLang="de-DE" dirty="0">
              <a:latin typeface="Comic Sans MS" panose="030F0702030302020204" pitchFamily="66" charset="0"/>
            </a:endParaRPr>
          </a:p>
        </p:txBody>
      </p:sp>
      <p:sp>
        <p:nvSpPr>
          <p:cNvPr id="6" name="Sprechblase: rechteckig 5">
            <a:extLst>
              <a:ext uri="{FF2B5EF4-FFF2-40B4-BE49-F238E27FC236}">
                <a16:creationId xmlns:a16="http://schemas.microsoft.com/office/drawing/2014/main" id="{9E785B3B-550A-4FC9-BCDC-E4F652B521EC}"/>
              </a:ext>
            </a:extLst>
          </p:cNvPr>
          <p:cNvSpPr/>
          <p:nvPr/>
        </p:nvSpPr>
        <p:spPr>
          <a:xfrm>
            <a:off x="4788024" y="2204864"/>
            <a:ext cx="3528392" cy="1368152"/>
          </a:xfrm>
          <a:prstGeom prst="wedgeRectCallout">
            <a:avLst>
              <a:gd name="adj1" fmla="val -42669"/>
              <a:gd name="adj2" fmla="val 109902"/>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extfeld 1">
            <a:extLst>
              <a:ext uri="{FF2B5EF4-FFF2-40B4-BE49-F238E27FC236}">
                <a16:creationId xmlns:a16="http://schemas.microsoft.com/office/drawing/2014/main" id="{184B087C-347E-4C10-8FFA-218B31B367FD}"/>
              </a:ext>
            </a:extLst>
          </p:cNvPr>
          <p:cNvSpPr txBox="1"/>
          <p:nvPr/>
        </p:nvSpPr>
        <p:spPr>
          <a:xfrm>
            <a:off x="4896036" y="2350331"/>
            <a:ext cx="3312368" cy="1077218"/>
          </a:xfrm>
          <a:prstGeom prst="rect">
            <a:avLst/>
          </a:prstGeom>
          <a:noFill/>
        </p:spPr>
        <p:txBody>
          <a:bodyPr wrap="square" rtlCol="0">
            <a:spAutoFit/>
          </a:bodyPr>
          <a:lstStyle/>
          <a:p>
            <a:pPr algn="ctr"/>
            <a:r>
              <a:rPr lang="de-DE" sz="3200" b="1" dirty="0"/>
              <a:t>fakultativ, aber mindestens 1</a:t>
            </a:r>
          </a:p>
        </p:txBody>
      </p:sp>
    </p:spTree>
    <p:extLst>
      <p:ext uri="{BB962C8B-B14F-4D97-AF65-F5344CB8AC3E}">
        <p14:creationId xmlns:p14="http://schemas.microsoft.com/office/powerpoint/2010/main" val="301701956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algn="l" eaLnBrk="1" hangingPunct="1"/>
            <a:r>
              <a:rPr lang="de-DE" dirty="0">
                <a:solidFill>
                  <a:srgbClr val="0000FF"/>
                </a:solidFill>
              </a:rPr>
              <a:t>Beispiel 3: Stoffeigenschaften</a:t>
            </a:r>
            <a:endParaRPr lang="de-DE" altLang="de-DE" dirty="0">
              <a:solidFill>
                <a:srgbClr val="6600CC"/>
              </a:solidFill>
            </a:endParaRPr>
          </a:p>
        </p:txBody>
      </p:sp>
      <p:sp>
        <p:nvSpPr>
          <p:cNvPr id="11267" name="Rectangle 3"/>
          <p:cNvSpPr>
            <a:spLocks noGrp="1" noChangeArrowheads="1"/>
          </p:cNvSpPr>
          <p:nvPr>
            <p:ph type="body" idx="1"/>
          </p:nvPr>
        </p:nvSpPr>
        <p:spPr/>
        <p:txBody>
          <a:bodyPr/>
          <a:lstStyle/>
          <a:p>
            <a:pPr marL="0" indent="0">
              <a:spcBef>
                <a:spcPts val="0"/>
              </a:spcBef>
              <a:spcAft>
                <a:spcPts val="1200"/>
              </a:spcAft>
              <a:buNone/>
            </a:pPr>
            <a:r>
              <a:rPr lang="de-DE" b="1" dirty="0">
                <a:latin typeface="Comic Sans MS" panose="030F0702030302020204" pitchFamily="66" charset="0"/>
              </a:rPr>
              <a:t>„</a:t>
            </a:r>
            <a:r>
              <a:rPr lang="de-DE" b="1" dirty="0" err="1">
                <a:latin typeface="Comic Sans MS" panose="030F0702030302020204" pitchFamily="66" charset="0"/>
              </a:rPr>
              <a:t>LehrplanPLUS</a:t>
            </a:r>
            <a:r>
              <a:rPr lang="de-DE" b="1" dirty="0">
                <a:latin typeface="Comic Sans MS" panose="030F0702030302020204" pitchFamily="66" charset="0"/>
              </a:rPr>
              <a:t>: Inhalte zu den Kompetenzen</a:t>
            </a:r>
            <a:endParaRPr lang="de-DE" dirty="0">
              <a:latin typeface="Comic Sans MS" panose="030F0702030302020204" pitchFamily="66" charset="0"/>
            </a:endParaRPr>
          </a:p>
          <a:p>
            <a:pPr marL="0" indent="0">
              <a:spcAft>
                <a:spcPts val="1200"/>
              </a:spcAft>
              <a:buNone/>
            </a:pPr>
            <a:r>
              <a:rPr lang="de-DE" dirty="0">
                <a:latin typeface="Comic Sans MS" panose="030F0702030302020204" pitchFamily="66" charset="0"/>
              </a:rPr>
              <a:t>Stoffe und Materialien: Stoffeigenschaf-</a:t>
            </a:r>
            <a:r>
              <a:rPr lang="de-DE" dirty="0" err="1">
                <a:latin typeface="Comic Sans MS" panose="030F0702030302020204" pitchFamily="66" charset="0"/>
              </a:rPr>
              <a:t>ten</a:t>
            </a:r>
            <a:r>
              <a:rPr lang="de-DE" dirty="0">
                <a:latin typeface="Comic Sans MS" panose="030F0702030302020204" pitchFamily="66" charset="0"/>
              </a:rPr>
              <a:t> (z. B. Schmelz- und Siedetemperatur, </a:t>
            </a:r>
            <a:r>
              <a:rPr lang="de-DE" dirty="0">
                <a:solidFill>
                  <a:srgbClr val="FF0000"/>
                </a:solidFill>
                <a:latin typeface="Comic Sans MS" panose="030F0702030302020204" pitchFamily="66" charset="0"/>
              </a:rPr>
              <a:t>Dichte</a:t>
            </a:r>
            <a:r>
              <a:rPr lang="de-DE" dirty="0">
                <a:latin typeface="Comic Sans MS" panose="030F0702030302020204" pitchFamily="66" charset="0"/>
              </a:rPr>
              <a:t>, </a:t>
            </a:r>
            <a:r>
              <a:rPr lang="de-DE" dirty="0">
                <a:solidFill>
                  <a:srgbClr val="0000FF"/>
                </a:solidFill>
                <a:latin typeface="Comic Sans MS" panose="030F0702030302020204" pitchFamily="66" charset="0"/>
              </a:rPr>
              <a:t>Löseverhalten</a:t>
            </a:r>
            <a:r>
              <a:rPr lang="de-DE" dirty="0">
                <a:latin typeface="Comic Sans MS" panose="030F0702030302020204" pitchFamily="66" charset="0"/>
              </a:rPr>
              <a:t>), </a:t>
            </a:r>
            <a:r>
              <a:rPr lang="de-DE" dirty="0">
                <a:solidFill>
                  <a:srgbClr val="0000FF"/>
                </a:solidFill>
                <a:latin typeface="Comic Sans MS" panose="030F0702030302020204" pitchFamily="66" charset="0"/>
              </a:rPr>
              <a:t>Trennen von </a:t>
            </a:r>
            <a:r>
              <a:rPr lang="de-DE" dirty="0" err="1">
                <a:solidFill>
                  <a:srgbClr val="0000FF"/>
                </a:solidFill>
                <a:latin typeface="Comic Sans MS" panose="030F0702030302020204" pitchFamily="66" charset="0"/>
              </a:rPr>
              <a:t>Stof-fen</a:t>
            </a:r>
            <a:r>
              <a:rPr lang="de-DE" dirty="0">
                <a:latin typeface="Comic Sans MS" panose="030F0702030302020204" pitchFamily="66" charset="0"/>
              </a:rPr>
              <a:t>; weitere Erfahrungen und </a:t>
            </a:r>
            <a:r>
              <a:rPr lang="de-DE" dirty="0" err="1">
                <a:latin typeface="Comic Sans MS" panose="030F0702030302020204" pitchFamily="66" charset="0"/>
              </a:rPr>
              <a:t>Anwendun</a:t>
            </a:r>
            <a:r>
              <a:rPr lang="de-DE" dirty="0">
                <a:latin typeface="Comic Sans MS" panose="030F0702030302020204" pitchFamily="66" charset="0"/>
              </a:rPr>
              <a:t>-gen zur Auswahl (Verschiedenartigkeit von Stoffen und Materialien, Stabilität (Grashalm, Knochen, Hochhaus), </a:t>
            </a:r>
            <a:r>
              <a:rPr lang="de-DE" dirty="0" err="1">
                <a:latin typeface="Comic Sans MS" panose="030F0702030302020204" pitchFamily="66" charset="0"/>
              </a:rPr>
              <a:t>Verbren-nung</a:t>
            </a:r>
            <a:r>
              <a:rPr lang="de-DE" dirty="0">
                <a:latin typeface="Comic Sans MS" panose="030F0702030302020204" pitchFamily="66" charset="0"/>
              </a:rPr>
              <a:t>)“</a:t>
            </a:r>
            <a:endParaRPr lang="de-DE" altLang="de-DE" dirty="0">
              <a:latin typeface="Comic Sans MS" panose="030F0702030302020204" pitchFamily="66" charset="0"/>
            </a:endParaRPr>
          </a:p>
        </p:txBody>
      </p:sp>
      <p:cxnSp>
        <p:nvCxnSpPr>
          <p:cNvPr id="5" name="Gerade Verbindung 4"/>
          <p:cNvCxnSpPr/>
          <p:nvPr/>
        </p:nvCxnSpPr>
        <p:spPr>
          <a:xfrm flipV="1">
            <a:off x="251520" y="3933056"/>
            <a:ext cx="1512168" cy="36004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971019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algn="l" eaLnBrk="1" hangingPunct="1"/>
            <a:r>
              <a:rPr lang="de-DE" dirty="0">
                <a:solidFill>
                  <a:srgbClr val="0000FF"/>
                </a:solidFill>
              </a:rPr>
              <a:t>Beispiel 3: Stoffeigenschaften</a:t>
            </a:r>
            <a:endParaRPr lang="de-DE" altLang="de-DE" dirty="0">
              <a:solidFill>
                <a:srgbClr val="6600CC"/>
              </a:solidFill>
            </a:endParaRPr>
          </a:p>
        </p:txBody>
      </p:sp>
      <p:sp>
        <p:nvSpPr>
          <p:cNvPr id="11267" name="Rectangle 3"/>
          <p:cNvSpPr>
            <a:spLocks noGrp="1" noChangeArrowheads="1"/>
          </p:cNvSpPr>
          <p:nvPr>
            <p:ph type="body" idx="1"/>
          </p:nvPr>
        </p:nvSpPr>
        <p:spPr/>
        <p:txBody>
          <a:bodyPr/>
          <a:lstStyle/>
          <a:p>
            <a:pPr marL="0" indent="0">
              <a:spcBef>
                <a:spcPts val="0"/>
              </a:spcBef>
              <a:spcAft>
                <a:spcPts val="1200"/>
              </a:spcAft>
              <a:buNone/>
            </a:pPr>
            <a:r>
              <a:rPr lang="de-DE" b="1" dirty="0">
                <a:latin typeface="Comic Sans MS" panose="030F0702030302020204" pitchFamily="66" charset="0"/>
              </a:rPr>
              <a:t>„</a:t>
            </a:r>
            <a:r>
              <a:rPr lang="de-DE" b="1" dirty="0" err="1">
                <a:latin typeface="Comic Sans MS" panose="030F0702030302020204" pitchFamily="66" charset="0"/>
              </a:rPr>
              <a:t>LehrplanPLUS</a:t>
            </a:r>
            <a:r>
              <a:rPr lang="de-DE" b="1" dirty="0">
                <a:latin typeface="Comic Sans MS" panose="030F0702030302020204" pitchFamily="66" charset="0"/>
              </a:rPr>
              <a:t>: Inhalte zu den Kompetenzen</a:t>
            </a:r>
            <a:endParaRPr lang="de-DE" dirty="0">
              <a:latin typeface="Comic Sans MS" panose="030F0702030302020204" pitchFamily="66" charset="0"/>
            </a:endParaRPr>
          </a:p>
          <a:p>
            <a:pPr marL="0" indent="0">
              <a:spcAft>
                <a:spcPts val="1200"/>
              </a:spcAft>
              <a:buNone/>
            </a:pPr>
            <a:r>
              <a:rPr lang="de-DE" dirty="0">
                <a:latin typeface="Comic Sans MS" panose="030F0702030302020204" pitchFamily="66" charset="0"/>
              </a:rPr>
              <a:t>Stoffe und Materialien: Stoffeigenschaf-</a:t>
            </a:r>
            <a:r>
              <a:rPr lang="de-DE" dirty="0" err="1">
                <a:latin typeface="Comic Sans MS" panose="030F0702030302020204" pitchFamily="66" charset="0"/>
              </a:rPr>
              <a:t>ten</a:t>
            </a:r>
            <a:r>
              <a:rPr lang="de-DE" dirty="0">
                <a:latin typeface="Comic Sans MS" panose="030F0702030302020204" pitchFamily="66" charset="0"/>
              </a:rPr>
              <a:t> (z. B. Schmelz- und Siedetemperatur, </a:t>
            </a:r>
            <a:r>
              <a:rPr lang="de-DE" dirty="0">
                <a:solidFill>
                  <a:srgbClr val="FF0000"/>
                </a:solidFill>
                <a:latin typeface="Comic Sans MS" panose="030F0702030302020204" pitchFamily="66" charset="0"/>
              </a:rPr>
              <a:t>Dichte</a:t>
            </a:r>
            <a:r>
              <a:rPr lang="de-DE" dirty="0">
                <a:latin typeface="Comic Sans MS" panose="030F0702030302020204" pitchFamily="66" charset="0"/>
              </a:rPr>
              <a:t>, </a:t>
            </a:r>
            <a:r>
              <a:rPr lang="de-DE" dirty="0">
                <a:solidFill>
                  <a:srgbClr val="0000FF"/>
                </a:solidFill>
                <a:latin typeface="Comic Sans MS" panose="030F0702030302020204" pitchFamily="66" charset="0"/>
              </a:rPr>
              <a:t>Löseverhalten</a:t>
            </a:r>
            <a:r>
              <a:rPr lang="de-DE" dirty="0">
                <a:latin typeface="Comic Sans MS" panose="030F0702030302020204" pitchFamily="66" charset="0"/>
              </a:rPr>
              <a:t>), </a:t>
            </a:r>
            <a:r>
              <a:rPr lang="de-DE" dirty="0">
                <a:solidFill>
                  <a:srgbClr val="0000FF"/>
                </a:solidFill>
                <a:latin typeface="Comic Sans MS" panose="030F0702030302020204" pitchFamily="66" charset="0"/>
              </a:rPr>
              <a:t>Trennen von </a:t>
            </a:r>
            <a:r>
              <a:rPr lang="de-DE" dirty="0" err="1">
                <a:solidFill>
                  <a:srgbClr val="0000FF"/>
                </a:solidFill>
                <a:latin typeface="Comic Sans MS" panose="030F0702030302020204" pitchFamily="66" charset="0"/>
              </a:rPr>
              <a:t>Stof-fen</a:t>
            </a:r>
            <a:r>
              <a:rPr lang="de-DE" dirty="0">
                <a:latin typeface="Comic Sans MS" panose="030F0702030302020204" pitchFamily="66" charset="0"/>
              </a:rPr>
              <a:t>; weitere Erfahrungen und </a:t>
            </a:r>
            <a:r>
              <a:rPr lang="de-DE" dirty="0" err="1">
                <a:latin typeface="Comic Sans MS" panose="030F0702030302020204" pitchFamily="66" charset="0"/>
              </a:rPr>
              <a:t>Anwendun</a:t>
            </a:r>
            <a:r>
              <a:rPr lang="de-DE" dirty="0">
                <a:latin typeface="Comic Sans MS" panose="030F0702030302020204" pitchFamily="66" charset="0"/>
              </a:rPr>
              <a:t>-gen zur Auswahl (Verschiedenartigkeit von Stoffen und Materialien, Stabilität (Grashalm, Knochen, Hochhaus), </a:t>
            </a:r>
            <a:r>
              <a:rPr lang="de-DE" dirty="0" err="1">
                <a:latin typeface="Comic Sans MS" panose="030F0702030302020204" pitchFamily="66" charset="0"/>
              </a:rPr>
              <a:t>Verbren-nung</a:t>
            </a:r>
            <a:r>
              <a:rPr lang="de-DE" dirty="0">
                <a:latin typeface="Comic Sans MS" panose="030F0702030302020204" pitchFamily="66" charset="0"/>
              </a:rPr>
              <a:t>)“</a:t>
            </a:r>
            <a:endParaRPr lang="de-DE" altLang="de-DE" dirty="0">
              <a:latin typeface="Comic Sans MS" panose="030F0702030302020204" pitchFamily="66" charset="0"/>
            </a:endParaRPr>
          </a:p>
        </p:txBody>
      </p:sp>
      <p:cxnSp>
        <p:nvCxnSpPr>
          <p:cNvPr id="5" name="Gerade Verbindung 4"/>
          <p:cNvCxnSpPr/>
          <p:nvPr/>
        </p:nvCxnSpPr>
        <p:spPr>
          <a:xfrm flipV="1">
            <a:off x="251520" y="3933056"/>
            <a:ext cx="1512168" cy="36004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Textfeld 1">
            <a:extLst>
              <a:ext uri="{FF2B5EF4-FFF2-40B4-BE49-F238E27FC236}">
                <a16:creationId xmlns:a16="http://schemas.microsoft.com/office/drawing/2014/main" id="{A3171F7E-951C-4ADC-86B2-65BC6C24FAD2}"/>
              </a:ext>
            </a:extLst>
          </p:cNvPr>
          <p:cNvSpPr txBox="1"/>
          <p:nvPr/>
        </p:nvSpPr>
        <p:spPr>
          <a:xfrm rot="20921457">
            <a:off x="4142178" y="2580950"/>
            <a:ext cx="2611373" cy="1015663"/>
          </a:xfrm>
          <a:prstGeom prst="rect">
            <a:avLst/>
          </a:prstGeom>
          <a:solidFill>
            <a:srgbClr val="FFFFCC"/>
          </a:solidFill>
          <a:ln>
            <a:solidFill>
              <a:schemeClr val="tx1"/>
            </a:solidFill>
          </a:ln>
        </p:spPr>
        <p:txBody>
          <a:bodyPr wrap="square" rtlCol="0">
            <a:spAutoFit/>
          </a:bodyPr>
          <a:lstStyle/>
          <a:p>
            <a:pPr algn="ctr"/>
            <a:r>
              <a:rPr lang="de-DE" sz="6000" b="1" dirty="0"/>
              <a:t>2 in 1!</a:t>
            </a:r>
          </a:p>
        </p:txBody>
      </p:sp>
    </p:spTree>
    <p:extLst>
      <p:ext uri="{BB962C8B-B14F-4D97-AF65-F5344CB8AC3E}">
        <p14:creationId xmlns:p14="http://schemas.microsoft.com/office/powerpoint/2010/main" val="354126752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algn="l" eaLnBrk="1" hangingPunct="1"/>
            <a:r>
              <a:rPr lang="de-DE" dirty="0">
                <a:solidFill>
                  <a:srgbClr val="0000FF"/>
                </a:solidFill>
              </a:rPr>
              <a:t>Beispiel 3: Stoffeigenschaften</a:t>
            </a:r>
            <a:endParaRPr lang="de-DE" altLang="de-DE" dirty="0">
              <a:solidFill>
                <a:srgbClr val="6600CC"/>
              </a:solidFill>
            </a:endParaRPr>
          </a:p>
        </p:txBody>
      </p:sp>
      <p:sp>
        <p:nvSpPr>
          <p:cNvPr id="11267" name="Rectangle 3"/>
          <p:cNvSpPr>
            <a:spLocks noGrp="1" noChangeArrowheads="1"/>
          </p:cNvSpPr>
          <p:nvPr>
            <p:ph type="body" idx="1"/>
          </p:nvPr>
        </p:nvSpPr>
        <p:spPr/>
        <p:txBody>
          <a:bodyPr/>
          <a:lstStyle/>
          <a:p>
            <a:pPr marL="0" indent="0">
              <a:spcBef>
                <a:spcPts val="0"/>
              </a:spcBef>
              <a:spcAft>
                <a:spcPts val="1200"/>
              </a:spcAft>
              <a:buNone/>
            </a:pPr>
            <a:r>
              <a:rPr lang="de-DE" altLang="de-DE" dirty="0"/>
              <a:t>WASSER: Wettlauf der Farben</a:t>
            </a: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276872"/>
            <a:ext cx="4336377" cy="4176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Ellipse 6"/>
          <p:cNvSpPr/>
          <p:nvPr/>
        </p:nvSpPr>
        <p:spPr>
          <a:xfrm>
            <a:off x="7954473" y="404664"/>
            <a:ext cx="914400" cy="914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dirty="0"/>
              <a:t>V3</a:t>
            </a:r>
          </a:p>
        </p:txBody>
      </p:sp>
    </p:spTree>
    <p:extLst>
      <p:ext uri="{BB962C8B-B14F-4D97-AF65-F5344CB8AC3E}">
        <p14:creationId xmlns:p14="http://schemas.microsoft.com/office/powerpoint/2010/main" val="22883502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de-DE" altLang="de-DE" b="1"/>
              <a:t>Philosophie von NA:</a:t>
            </a:r>
          </a:p>
        </p:txBody>
      </p:sp>
      <p:sp>
        <p:nvSpPr>
          <p:cNvPr id="10243" name="Rectangle 3"/>
          <p:cNvSpPr>
            <a:spLocks noGrp="1" noChangeArrowheads="1"/>
          </p:cNvSpPr>
          <p:nvPr>
            <p:ph type="body" idx="1"/>
          </p:nvPr>
        </p:nvSpPr>
        <p:spPr/>
        <p:txBody>
          <a:bodyPr/>
          <a:lstStyle/>
          <a:p>
            <a:pPr eaLnBrk="1" hangingPunct="1">
              <a:spcBef>
                <a:spcPct val="100000"/>
              </a:spcBef>
            </a:pPr>
            <a:r>
              <a:rPr lang="de-DE" altLang="de-DE" sz="4000" dirty="0"/>
              <a:t>Vertiefen und anwenden</a:t>
            </a:r>
          </a:p>
        </p:txBody>
      </p:sp>
    </p:spTree>
    <p:extLst>
      <p:ext uri="{BB962C8B-B14F-4D97-AF65-F5344CB8AC3E}">
        <p14:creationId xmlns:p14="http://schemas.microsoft.com/office/powerpoint/2010/main" val="26072230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algn="l" eaLnBrk="1" hangingPunct="1"/>
            <a:r>
              <a:rPr lang="de-DE" dirty="0">
                <a:solidFill>
                  <a:srgbClr val="0000FF"/>
                </a:solidFill>
              </a:rPr>
              <a:t>Beispiel 3: Stoffeigenschaften</a:t>
            </a:r>
            <a:endParaRPr lang="de-DE" altLang="de-DE" dirty="0">
              <a:solidFill>
                <a:srgbClr val="6600CC"/>
              </a:solidFill>
            </a:endParaRPr>
          </a:p>
        </p:txBody>
      </p:sp>
      <p:sp>
        <p:nvSpPr>
          <p:cNvPr id="11267" name="Rectangle 3"/>
          <p:cNvSpPr>
            <a:spLocks noGrp="1" noChangeArrowheads="1"/>
          </p:cNvSpPr>
          <p:nvPr>
            <p:ph type="body" idx="1"/>
          </p:nvPr>
        </p:nvSpPr>
        <p:spPr/>
        <p:txBody>
          <a:bodyPr/>
          <a:lstStyle/>
          <a:p>
            <a:pPr marL="0" indent="0">
              <a:spcBef>
                <a:spcPts val="0"/>
              </a:spcBef>
              <a:spcAft>
                <a:spcPts val="1200"/>
              </a:spcAft>
              <a:buNone/>
            </a:pPr>
            <a:r>
              <a:rPr lang="de-DE" altLang="de-DE" dirty="0"/>
              <a:t>WASSER: Wettlauf der Farben</a:t>
            </a: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276872"/>
            <a:ext cx="4336377" cy="4176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Ellipse 6"/>
          <p:cNvSpPr/>
          <p:nvPr/>
        </p:nvSpPr>
        <p:spPr>
          <a:xfrm>
            <a:off x="7954473" y="404664"/>
            <a:ext cx="914400" cy="914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dirty="0"/>
              <a:t>V3</a:t>
            </a:r>
          </a:p>
        </p:txBody>
      </p:sp>
      <p:sp>
        <p:nvSpPr>
          <p:cNvPr id="2" name="Textfeld 1"/>
          <p:cNvSpPr txBox="1"/>
          <p:nvPr/>
        </p:nvSpPr>
        <p:spPr>
          <a:xfrm>
            <a:off x="4860032" y="2420888"/>
            <a:ext cx="3888432" cy="4001095"/>
          </a:xfrm>
          <a:prstGeom prst="rect">
            <a:avLst/>
          </a:prstGeom>
          <a:noFill/>
        </p:spPr>
        <p:txBody>
          <a:bodyPr wrap="square" rtlCol="0">
            <a:spAutoFit/>
          </a:bodyPr>
          <a:lstStyle/>
          <a:p>
            <a:pPr>
              <a:spcAft>
                <a:spcPts val="1200"/>
              </a:spcAft>
            </a:pPr>
            <a:r>
              <a:rPr lang="de-DE" sz="2800" dirty="0"/>
              <a:t>Mittiges Loch in den Rundfilter stechen</a:t>
            </a:r>
          </a:p>
          <a:p>
            <a:pPr>
              <a:spcAft>
                <a:spcPts val="1200"/>
              </a:spcAft>
            </a:pPr>
            <a:r>
              <a:rPr lang="de-DE" sz="2800" dirty="0"/>
              <a:t>Bleistiftkreis von ca. </a:t>
            </a:r>
            <a:r>
              <a:rPr lang="de-DE" sz="2800" dirty="0">
                <a:solidFill>
                  <a:schemeClr val="bg1"/>
                </a:solidFill>
              </a:rPr>
              <a:t>2</a:t>
            </a:r>
            <a:r>
              <a:rPr lang="de-DE" sz="2800" dirty="0"/>
              <a:t> 2 cm Durchmesser</a:t>
            </a:r>
          </a:p>
          <a:p>
            <a:pPr>
              <a:spcAft>
                <a:spcPts val="1200"/>
              </a:spcAft>
            </a:pPr>
            <a:r>
              <a:rPr lang="de-DE" sz="2800" dirty="0" err="1"/>
              <a:t>Filzerfarben</a:t>
            </a:r>
            <a:r>
              <a:rPr lang="de-DE" sz="2800" dirty="0"/>
              <a:t> auftragen, mit Bleistift </a:t>
            </a:r>
            <a:r>
              <a:rPr lang="de-DE" sz="2800" dirty="0" err="1"/>
              <a:t>nummerie-ren</a:t>
            </a:r>
            <a:r>
              <a:rPr lang="de-DE" sz="2800" dirty="0"/>
              <a:t> (Legende)</a:t>
            </a:r>
          </a:p>
          <a:p>
            <a:endParaRPr lang="de-DE" sz="2800" dirty="0"/>
          </a:p>
        </p:txBody>
      </p:sp>
    </p:spTree>
    <p:extLst>
      <p:ext uri="{BB962C8B-B14F-4D97-AF65-F5344CB8AC3E}">
        <p14:creationId xmlns:p14="http://schemas.microsoft.com/office/powerpoint/2010/main" val="191478930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algn="l" eaLnBrk="1" hangingPunct="1"/>
            <a:r>
              <a:rPr lang="de-DE" dirty="0">
                <a:solidFill>
                  <a:srgbClr val="0000FF"/>
                </a:solidFill>
              </a:rPr>
              <a:t>Beispiel 3: Stoffeigenschaften</a:t>
            </a:r>
            <a:endParaRPr lang="de-DE" altLang="de-DE" dirty="0">
              <a:solidFill>
                <a:srgbClr val="6600CC"/>
              </a:solidFill>
            </a:endParaRPr>
          </a:p>
        </p:txBody>
      </p:sp>
      <p:sp>
        <p:nvSpPr>
          <p:cNvPr id="11267" name="Rectangle 3"/>
          <p:cNvSpPr>
            <a:spLocks noGrp="1" noChangeArrowheads="1"/>
          </p:cNvSpPr>
          <p:nvPr>
            <p:ph type="body" idx="1"/>
          </p:nvPr>
        </p:nvSpPr>
        <p:spPr/>
        <p:txBody>
          <a:bodyPr/>
          <a:lstStyle/>
          <a:p>
            <a:pPr marL="0" indent="0">
              <a:spcBef>
                <a:spcPts val="0"/>
              </a:spcBef>
              <a:spcAft>
                <a:spcPts val="1200"/>
              </a:spcAft>
              <a:buNone/>
            </a:pPr>
            <a:r>
              <a:rPr lang="de-DE" altLang="de-DE" dirty="0"/>
              <a:t>WASSER: Wettlauf der Farben</a:t>
            </a: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276872"/>
            <a:ext cx="4336377" cy="4176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Ellipse 6"/>
          <p:cNvSpPr/>
          <p:nvPr/>
        </p:nvSpPr>
        <p:spPr>
          <a:xfrm>
            <a:off x="7954473" y="404664"/>
            <a:ext cx="914400" cy="914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dirty="0"/>
              <a:t>V3</a:t>
            </a:r>
          </a:p>
        </p:txBody>
      </p:sp>
      <p:sp>
        <p:nvSpPr>
          <p:cNvPr id="2" name="Textfeld 1"/>
          <p:cNvSpPr txBox="1"/>
          <p:nvPr/>
        </p:nvSpPr>
        <p:spPr>
          <a:xfrm>
            <a:off x="4860032" y="2420888"/>
            <a:ext cx="3888432" cy="4001095"/>
          </a:xfrm>
          <a:prstGeom prst="rect">
            <a:avLst/>
          </a:prstGeom>
          <a:noFill/>
        </p:spPr>
        <p:txBody>
          <a:bodyPr wrap="square" rtlCol="0">
            <a:spAutoFit/>
          </a:bodyPr>
          <a:lstStyle/>
          <a:p>
            <a:pPr>
              <a:spcAft>
                <a:spcPts val="1200"/>
              </a:spcAft>
            </a:pPr>
            <a:r>
              <a:rPr lang="de-DE" sz="2800" dirty="0"/>
              <a:t>Docht aus </a:t>
            </a:r>
            <a:r>
              <a:rPr lang="de-DE" sz="2800" dirty="0" err="1"/>
              <a:t>saugfähi-gem</a:t>
            </a:r>
            <a:r>
              <a:rPr lang="de-DE" sz="2800" dirty="0"/>
              <a:t> Papier herstellen und in das Loch </a:t>
            </a:r>
            <a:r>
              <a:rPr lang="de-DE" sz="2800" dirty="0" err="1"/>
              <a:t>ste-cken</a:t>
            </a:r>
            <a:endParaRPr lang="de-DE" sz="2800" dirty="0"/>
          </a:p>
          <a:p>
            <a:pPr>
              <a:spcAft>
                <a:spcPts val="1200"/>
              </a:spcAft>
            </a:pPr>
            <a:r>
              <a:rPr lang="de-DE" sz="2800" dirty="0"/>
              <a:t>Auf Glas mit Wasser legen (vgl. Abb.)</a:t>
            </a:r>
          </a:p>
          <a:p>
            <a:pPr>
              <a:spcAft>
                <a:spcPts val="1200"/>
              </a:spcAft>
            </a:pPr>
            <a:endParaRPr lang="de-DE" sz="2800" dirty="0"/>
          </a:p>
          <a:p>
            <a:endParaRPr lang="de-DE" sz="2800" dirty="0"/>
          </a:p>
        </p:txBody>
      </p:sp>
    </p:spTree>
    <p:extLst>
      <p:ext uri="{BB962C8B-B14F-4D97-AF65-F5344CB8AC3E}">
        <p14:creationId xmlns:p14="http://schemas.microsoft.com/office/powerpoint/2010/main" val="198620260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algn="l" eaLnBrk="1" hangingPunct="1"/>
            <a:r>
              <a:rPr lang="de-DE" dirty="0">
                <a:solidFill>
                  <a:srgbClr val="0000FF"/>
                </a:solidFill>
              </a:rPr>
              <a:t>Beispiel 3: Stoffeigenschaften</a:t>
            </a:r>
            <a:endParaRPr lang="de-DE" altLang="de-DE" dirty="0">
              <a:solidFill>
                <a:srgbClr val="6600CC"/>
              </a:solidFill>
            </a:endParaRPr>
          </a:p>
        </p:txBody>
      </p:sp>
      <p:sp>
        <p:nvSpPr>
          <p:cNvPr id="11267" name="Rectangle 3"/>
          <p:cNvSpPr>
            <a:spLocks noGrp="1" noChangeArrowheads="1"/>
          </p:cNvSpPr>
          <p:nvPr>
            <p:ph type="body" idx="1"/>
          </p:nvPr>
        </p:nvSpPr>
        <p:spPr/>
        <p:txBody>
          <a:bodyPr/>
          <a:lstStyle/>
          <a:p>
            <a:pPr marL="0" indent="0">
              <a:spcBef>
                <a:spcPts val="0"/>
              </a:spcBef>
              <a:spcAft>
                <a:spcPts val="1200"/>
              </a:spcAft>
              <a:buNone/>
            </a:pPr>
            <a:r>
              <a:rPr lang="de-DE" altLang="de-DE" dirty="0"/>
              <a:t>WASSER: Wettlauf der Farben</a:t>
            </a: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276872"/>
            <a:ext cx="4336377" cy="4176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Ellipse 6"/>
          <p:cNvSpPr/>
          <p:nvPr/>
        </p:nvSpPr>
        <p:spPr>
          <a:xfrm>
            <a:off x="7954473" y="404664"/>
            <a:ext cx="914400" cy="914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dirty="0"/>
              <a:t>V3</a:t>
            </a:r>
          </a:p>
        </p:txBody>
      </p:sp>
      <p:sp>
        <p:nvSpPr>
          <p:cNvPr id="2" name="Textfeld 1"/>
          <p:cNvSpPr txBox="1"/>
          <p:nvPr/>
        </p:nvSpPr>
        <p:spPr>
          <a:xfrm>
            <a:off x="4860032" y="2420888"/>
            <a:ext cx="3888432" cy="3570208"/>
          </a:xfrm>
          <a:prstGeom prst="rect">
            <a:avLst/>
          </a:prstGeom>
          <a:noFill/>
        </p:spPr>
        <p:txBody>
          <a:bodyPr wrap="square" rtlCol="0">
            <a:spAutoFit/>
          </a:bodyPr>
          <a:lstStyle/>
          <a:p>
            <a:pPr>
              <a:spcAft>
                <a:spcPts val="1200"/>
              </a:spcAft>
            </a:pPr>
            <a:r>
              <a:rPr lang="de-DE" sz="2800" dirty="0"/>
              <a:t>Versuch stoppen, wenn Wasserfront ca. 5 mm vor dem Filterrand steht</a:t>
            </a:r>
          </a:p>
          <a:p>
            <a:pPr>
              <a:spcAft>
                <a:spcPts val="1200"/>
              </a:spcAft>
            </a:pPr>
            <a:r>
              <a:rPr lang="de-DE" sz="2800" dirty="0"/>
              <a:t>Rundfilter trocknen</a:t>
            </a:r>
          </a:p>
          <a:p>
            <a:pPr>
              <a:spcAft>
                <a:spcPts val="1200"/>
              </a:spcAft>
            </a:pPr>
            <a:endParaRPr lang="de-DE" sz="2800" dirty="0"/>
          </a:p>
          <a:p>
            <a:endParaRPr lang="de-DE" sz="2800" dirty="0"/>
          </a:p>
        </p:txBody>
      </p:sp>
    </p:spTree>
    <p:extLst>
      <p:ext uri="{BB962C8B-B14F-4D97-AF65-F5344CB8AC3E}">
        <p14:creationId xmlns:p14="http://schemas.microsoft.com/office/powerpoint/2010/main" val="339380147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algn="l" eaLnBrk="1" hangingPunct="1"/>
            <a:r>
              <a:rPr lang="de-DE" dirty="0">
                <a:solidFill>
                  <a:srgbClr val="0000FF"/>
                </a:solidFill>
              </a:rPr>
              <a:t>Beispiel 3: Stoffeigenschaften</a:t>
            </a:r>
            <a:endParaRPr lang="de-DE" altLang="de-DE" dirty="0">
              <a:solidFill>
                <a:srgbClr val="6600CC"/>
              </a:solidFill>
            </a:endParaRPr>
          </a:p>
        </p:txBody>
      </p:sp>
      <p:sp>
        <p:nvSpPr>
          <p:cNvPr id="11267" name="Rectangle 3"/>
          <p:cNvSpPr>
            <a:spLocks noGrp="1" noChangeArrowheads="1"/>
          </p:cNvSpPr>
          <p:nvPr>
            <p:ph type="body" idx="1"/>
          </p:nvPr>
        </p:nvSpPr>
        <p:spPr/>
        <p:txBody>
          <a:bodyPr/>
          <a:lstStyle/>
          <a:p>
            <a:pPr marL="0" indent="0">
              <a:spcBef>
                <a:spcPts val="0"/>
              </a:spcBef>
              <a:spcAft>
                <a:spcPts val="1200"/>
              </a:spcAft>
              <a:buNone/>
            </a:pPr>
            <a:r>
              <a:rPr lang="de-DE" altLang="de-DE" dirty="0"/>
              <a:t>WASSER: Wettlauf der Farben</a:t>
            </a: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276872"/>
            <a:ext cx="4336377" cy="4176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Ellipse 6"/>
          <p:cNvSpPr/>
          <p:nvPr/>
        </p:nvSpPr>
        <p:spPr>
          <a:xfrm>
            <a:off x="7954473" y="404664"/>
            <a:ext cx="914400" cy="914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dirty="0"/>
              <a:t>V3</a:t>
            </a:r>
          </a:p>
        </p:txBody>
      </p:sp>
      <p:sp>
        <p:nvSpPr>
          <p:cNvPr id="2" name="Textfeld 1"/>
          <p:cNvSpPr txBox="1"/>
          <p:nvPr/>
        </p:nvSpPr>
        <p:spPr>
          <a:xfrm>
            <a:off x="4860032" y="2420888"/>
            <a:ext cx="3888432" cy="3416320"/>
          </a:xfrm>
          <a:prstGeom prst="rect">
            <a:avLst/>
          </a:prstGeom>
          <a:noFill/>
        </p:spPr>
        <p:txBody>
          <a:bodyPr wrap="square" rtlCol="0">
            <a:spAutoFit/>
          </a:bodyPr>
          <a:lstStyle/>
          <a:p>
            <a:pPr>
              <a:spcAft>
                <a:spcPts val="1200"/>
              </a:spcAft>
            </a:pPr>
            <a:r>
              <a:rPr lang="de-DE" sz="2800" dirty="0"/>
              <a:t>B: manche Farben trennen sich auf; manche Farbstoffe laufen weiter, andere weniger weit</a:t>
            </a:r>
          </a:p>
          <a:p>
            <a:pPr>
              <a:spcAft>
                <a:spcPts val="1200"/>
              </a:spcAft>
            </a:pPr>
            <a:endParaRPr lang="de-DE" sz="2800" dirty="0"/>
          </a:p>
          <a:p>
            <a:endParaRPr lang="de-DE" sz="2800" dirty="0"/>
          </a:p>
        </p:txBody>
      </p:sp>
    </p:spTree>
    <p:extLst>
      <p:ext uri="{BB962C8B-B14F-4D97-AF65-F5344CB8AC3E}">
        <p14:creationId xmlns:p14="http://schemas.microsoft.com/office/powerpoint/2010/main" val="389467185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algn="l" eaLnBrk="1" hangingPunct="1"/>
            <a:r>
              <a:rPr lang="de-DE" dirty="0">
                <a:solidFill>
                  <a:srgbClr val="0000FF"/>
                </a:solidFill>
              </a:rPr>
              <a:t>Beispiel 3: Stoffeigenschaften</a:t>
            </a:r>
            <a:endParaRPr lang="de-DE" altLang="de-DE" dirty="0">
              <a:solidFill>
                <a:srgbClr val="6600CC"/>
              </a:solidFill>
            </a:endParaRPr>
          </a:p>
        </p:txBody>
      </p:sp>
      <p:sp>
        <p:nvSpPr>
          <p:cNvPr id="11267" name="Rectangle 3"/>
          <p:cNvSpPr>
            <a:spLocks noGrp="1" noChangeArrowheads="1"/>
          </p:cNvSpPr>
          <p:nvPr>
            <p:ph type="body" idx="1"/>
          </p:nvPr>
        </p:nvSpPr>
        <p:spPr/>
        <p:txBody>
          <a:bodyPr/>
          <a:lstStyle/>
          <a:p>
            <a:pPr marL="0" indent="0">
              <a:spcBef>
                <a:spcPts val="0"/>
              </a:spcBef>
              <a:spcAft>
                <a:spcPts val="1200"/>
              </a:spcAft>
              <a:buNone/>
            </a:pPr>
            <a:r>
              <a:rPr lang="de-DE" altLang="de-DE" dirty="0"/>
              <a:t>WASSER: Wettlauf der Farben</a:t>
            </a: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276872"/>
            <a:ext cx="4336377" cy="4176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Ellipse 6"/>
          <p:cNvSpPr/>
          <p:nvPr/>
        </p:nvSpPr>
        <p:spPr>
          <a:xfrm>
            <a:off x="7954473" y="404664"/>
            <a:ext cx="914400" cy="914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dirty="0"/>
              <a:t>V3</a:t>
            </a:r>
          </a:p>
        </p:txBody>
      </p:sp>
      <p:sp>
        <p:nvSpPr>
          <p:cNvPr id="2" name="Textfeld 1"/>
          <p:cNvSpPr txBox="1"/>
          <p:nvPr/>
        </p:nvSpPr>
        <p:spPr>
          <a:xfrm>
            <a:off x="4860032" y="2420888"/>
            <a:ext cx="3888432" cy="3416320"/>
          </a:xfrm>
          <a:prstGeom prst="rect">
            <a:avLst/>
          </a:prstGeom>
          <a:noFill/>
        </p:spPr>
        <p:txBody>
          <a:bodyPr wrap="square" rtlCol="0">
            <a:spAutoFit/>
          </a:bodyPr>
          <a:lstStyle/>
          <a:p>
            <a:pPr>
              <a:spcAft>
                <a:spcPts val="1200"/>
              </a:spcAft>
            </a:pPr>
            <a:r>
              <a:rPr lang="de-DE" sz="2800" dirty="0"/>
              <a:t>E: Manche Farbstoffe lösen sich besser in Wasser als andere und laufen dann weiter mit dem Wasser mit.</a:t>
            </a:r>
          </a:p>
          <a:p>
            <a:pPr>
              <a:spcAft>
                <a:spcPts val="1200"/>
              </a:spcAft>
            </a:pPr>
            <a:r>
              <a:rPr lang="de-DE" sz="2800" b="1" dirty="0">
                <a:solidFill>
                  <a:srgbClr val="0000FF"/>
                </a:solidFill>
              </a:rPr>
              <a:t>(„sichtbare Welt“)</a:t>
            </a:r>
          </a:p>
          <a:p>
            <a:endParaRPr lang="de-DE" sz="2800" dirty="0"/>
          </a:p>
        </p:txBody>
      </p:sp>
    </p:spTree>
    <p:extLst>
      <p:ext uri="{BB962C8B-B14F-4D97-AF65-F5344CB8AC3E}">
        <p14:creationId xmlns:p14="http://schemas.microsoft.com/office/powerpoint/2010/main" val="326002196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algn="l" eaLnBrk="1" hangingPunct="1"/>
            <a:r>
              <a:rPr lang="de-DE" dirty="0">
                <a:solidFill>
                  <a:srgbClr val="0000FF"/>
                </a:solidFill>
              </a:rPr>
              <a:t>Beispiel 3: Stoffeigenschaften</a:t>
            </a:r>
            <a:endParaRPr lang="de-DE" altLang="de-DE" dirty="0">
              <a:solidFill>
                <a:srgbClr val="6600CC"/>
              </a:solidFill>
            </a:endParaRPr>
          </a:p>
        </p:txBody>
      </p:sp>
      <p:sp>
        <p:nvSpPr>
          <p:cNvPr id="11267" name="Rectangle 3"/>
          <p:cNvSpPr>
            <a:spLocks noGrp="1" noChangeArrowheads="1"/>
          </p:cNvSpPr>
          <p:nvPr>
            <p:ph type="body" idx="1"/>
          </p:nvPr>
        </p:nvSpPr>
        <p:spPr/>
        <p:txBody>
          <a:bodyPr/>
          <a:lstStyle/>
          <a:p>
            <a:pPr marL="0" indent="0">
              <a:spcBef>
                <a:spcPts val="0"/>
              </a:spcBef>
              <a:spcAft>
                <a:spcPts val="1200"/>
              </a:spcAft>
              <a:buNone/>
            </a:pPr>
            <a:r>
              <a:rPr lang="de-DE" altLang="de-DE" dirty="0"/>
              <a:t>WASSER: Wettlauf der Farben</a:t>
            </a: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276872"/>
            <a:ext cx="4336377" cy="4176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Ellipse 6"/>
          <p:cNvSpPr/>
          <p:nvPr/>
        </p:nvSpPr>
        <p:spPr>
          <a:xfrm>
            <a:off x="7954473" y="404664"/>
            <a:ext cx="914400" cy="914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dirty="0"/>
              <a:t>V3</a:t>
            </a:r>
          </a:p>
        </p:txBody>
      </p:sp>
      <p:sp>
        <p:nvSpPr>
          <p:cNvPr id="2" name="Textfeld 1"/>
          <p:cNvSpPr txBox="1"/>
          <p:nvPr/>
        </p:nvSpPr>
        <p:spPr>
          <a:xfrm>
            <a:off x="4860031" y="2420888"/>
            <a:ext cx="4176465" cy="4124206"/>
          </a:xfrm>
          <a:prstGeom prst="rect">
            <a:avLst/>
          </a:prstGeom>
          <a:noFill/>
        </p:spPr>
        <p:txBody>
          <a:bodyPr wrap="square" rtlCol="0">
            <a:spAutoFit/>
          </a:bodyPr>
          <a:lstStyle/>
          <a:p>
            <a:pPr>
              <a:spcAft>
                <a:spcPts val="1200"/>
              </a:spcAft>
            </a:pPr>
            <a:r>
              <a:rPr lang="de-DE" sz="2800" dirty="0"/>
              <a:t>E auf </a:t>
            </a:r>
            <a:r>
              <a:rPr lang="de-DE" sz="2800" b="1" dirty="0">
                <a:solidFill>
                  <a:srgbClr val="0000FF"/>
                </a:solidFill>
              </a:rPr>
              <a:t>Teilchen-Ebene</a:t>
            </a:r>
            <a:r>
              <a:rPr lang="de-DE" sz="2800" dirty="0"/>
              <a:t>:</a:t>
            </a:r>
          </a:p>
          <a:p>
            <a:pPr>
              <a:spcAft>
                <a:spcPts val="1200"/>
              </a:spcAft>
            </a:pPr>
            <a:r>
              <a:rPr lang="de-DE" sz="2800" dirty="0"/>
              <a:t>Wasser-Teilchen haben zwei „Ärmchen“. Farbstoff-Teilchen ha-</a:t>
            </a:r>
            <a:r>
              <a:rPr lang="de-DE" sz="2800" dirty="0" err="1"/>
              <a:t>ben</a:t>
            </a:r>
            <a:r>
              <a:rPr lang="de-DE" sz="2800" dirty="0"/>
              <a:t> 0, 1, 2 … viele </a:t>
            </a:r>
            <a:r>
              <a:rPr lang="de-DE" sz="2800" dirty="0" err="1"/>
              <a:t>Ärm-chen</a:t>
            </a:r>
            <a:r>
              <a:rPr lang="de-DE" sz="2800" dirty="0"/>
              <a:t>. Je mehr Ärmchen sie haben, desto besser können die Wasserteil-</a:t>
            </a:r>
            <a:r>
              <a:rPr lang="de-DE" sz="2800" dirty="0" err="1"/>
              <a:t>chen</a:t>
            </a:r>
            <a:r>
              <a:rPr lang="de-DE" sz="2800" dirty="0"/>
              <a:t> sie packen.</a:t>
            </a:r>
          </a:p>
        </p:txBody>
      </p:sp>
    </p:spTree>
    <p:extLst>
      <p:ext uri="{BB962C8B-B14F-4D97-AF65-F5344CB8AC3E}">
        <p14:creationId xmlns:p14="http://schemas.microsoft.com/office/powerpoint/2010/main" val="160095649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algn="l" eaLnBrk="1" hangingPunct="1"/>
            <a:r>
              <a:rPr lang="de-DE" dirty="0">
                <a:solidFill>
                  <a:srgbClr val="0000FF"/>
                </a:solidFill>
              </a:rPr>
              <a:t>Beispiel 4: Lebensmittel</a:t>
            </a:r>
            <a:endParaRPr lang="de-DE" altLang="de-DE" dirty="0">
              <a:solidFill>
                <a:srgbClr val="6600CC"/>
              </a:solidFill>
            </a:endParaRPr>
          </a:p>
        </p:txBody>
      </p:sp>
      <p:sp>
        <p:nvSpPr>
          <p:cNvPr id="4" name="Textfeld 3"/>
          <p:cNvSpPr txBox="1"/>
          <p:nvPr/>
        </p:nvSpPr>
        <p:spPr>
          <a:xfrm>
            <a:off x="467544" y="1556792"/>
            <a:ext cx="8352928" cy="2554545"/>
          </a:xfrm>
          <a:prstGeom prst="rect">
            <a:avLst/>
          </a:prstGeom>
          <a:noFill/>
        </p:spPr>
        <p:txBody>
          <a:bodyPr wrap="square" rtlCol="0">
            <a:spAutoFit/>
          </a:bodyPr>
          <a:lstStyle/>
          <a:p>
            <a:pPr marL="0" indent="0">
              <a:spcBef>
                <a:spcPts val="0"/>
              </a:spcBef>
              <a:spcAft>
                <a:spcPts val="1200"/>
              </a:spcAft>
              <a:buNone/>
            </a:pPr>
            <a:r>
              <a:rPr lang="de-DE" sz="2800" b="1" dirty="0">
                <a:latin typeface="Comic Sans MS" panose="030F0702030302020204" pitchFamily="66" charset="0"/>
              </a:rPr>
              <a:t>„</a:t>
            </a:r>
            <a:r>
              <a:rPr lang="de-DE" sz="2800" b="1" dirty="0" err="1">
                <a:latin typeface="Comic Sans MS" panose="030F0702030302020204" pitchFamily="66" charset="0"/>
              </a:rPr>
              <a:t>LehrplanPLUS</a:t>
            </a:r>
            <a:r>
              <a:rPr lang="de-DE" sz="2800" b="1" dirty="0">
                <a:latin typeface="Comic Sans MS" panose="030F0702030302020204" pitchFamily="66" charset="0"/>
              </a:rPr>
              <a:t>: </a:t>
            </a:r>
            <a:r>
              <a:rPr lang="de-DE" sz="2800" b="1" dirty="0">
                <a:highlight>
                  <a:srgbClr val="FFFF00"/>
                </a:highlight>
                <a:latin typeface="Comic Sans MS" panose="030F0702030302020204" pitchFamily="66" charset="0"/>
              </a:rPr>
              <a:t>Inhalte zu den Kompetenzen</a:t>
            </a:r>
            <a:endParaRPr lang="de-DE" sz="2800" dirty="0">
              <a:highlight>
                <a:srgbClr val="FFFF00"/>
              </a:highlight>
              <a:latin typeface="Comic Sans MS" panose="030F0702030302020204" pitchFamily="66" charset="0"/>
            </a:endParaRPr>
          </a:p>
          <a:p>
            <a:pPr marL="0" indent="0">
              <a:spcAft>
                <a:spcPts val="1200"/>
              </a:spcAft>
              <a:buNone/>
            </a:pPr>
            <a:endParaRPr lang="de-DE" sz="2800" dirty="0">
              <a:latin typeface="Comic Sans MS" panose="030F0702030302020204" pitchFamily="66" charset="0"/>
            </a:endParaRPr>
          </a:p>
          <a:p>
            <a:pPr marL="0" indent="0">
              <a:spcAft>
                <a:spcPts val="1200"/>
              </a:spcAft>
              <a:buNone/>
            </a:pPr>
            <a:r>
              <a:rPr lang="de-DE" sz="2800" dirty="0">
                <a:latin typeface="Comic Sans MS" panose="030F0702030302020204" pitchFamily="66" charset="0"/>
              </a:rPr>
              <a:t>einfache </a:t>
            </a:r>
            <a:r>
              <a:rPr lang="de-DE" sz="2800" b="1" u="sng" dirty="0">
                <a:latin typeface="Comic Sans MS" panose="030F0702030302020204" pitchFamily="66" charset="0"/>
              </a:rPr>
              <a:t>Nachweisreaktionen</a:t>
            </a:r>
            <a:r>
              <a:rPr lang="de-DE" sz="2800" dirty="0">
                <a:latin typeface="Comic Sans MS" panose="030F0702030302020204" pitchFamily="66" charset="0"/>
              </a:rPr>
              <a:t>: Stärkenachweis, Fettfleck-Probe, Kalkwasserprobe, Glimmspan-probe“</a:t>
            </a:r>
          </a:p>
        </p:txBody>
      </p:sp>
    </p:spTree>
    <p:extLst>
      <p:ext uri="{BB962C8B-B14F-4D97-AF65-F5344CB8AC3E}">
        <p14:creationId xmlns:p14="http://schemas.microsoft.com/office/powerpoint/2010/main" val="406097649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algn="l" eaLnBrk="1" hangingPunct="1"/>
            <a:r>
              <a:rPr lang="de-DE" dirty="0">
                <a:solidFill>
                  <a:srgbClr val="0000FF"/>
                </a:solidFill>
              </a:rPr>
              <a:t>Beispiel 4: Lebensmittel</a:t>
            </a:r>
            <a:endParaRPr lang="de-DE" altLang="de-DE" dirty="0">
              <a:solidFill>
                <a:srgbClr val="6600CC"/>
              </a:solidFill>
            </a:endParaRPr>
          </a:p>
        </p:txBody>
      </p:sp>
      <p:sp>
        <p:nvSpPr>
          <p:cNvPr id="4" name="Textfeld 3"/>
          <p:cNvSpPr txBox="1"/>
          <p:nvPr/>
        </p:nvSpPr>
        <p:spPr>
          <a:xfrm>
            <a:off x="467544" y="1556792"/>
            <a:ext cx="8352928" cy="523220"/>
          </a:xfrm>
          <a:prstGeom prst="rect">
            <a:avLst/>
          </a:prstGeom>
          <a:noFill/>
        </p:spPr>
        <p:txBody>
          <a:bodyPr wrap="square" rtlCol="0">
            <a:spAutoFit/>
          </a:bodyPr>
          <a:lstStyle/>
          <a:p>
            <a:pPr marL="0" indent="0">
              <a:spcBef>
                <a:spcPts val="0"/>
              </a:spcBef>
              <a:spcAft>
                <a:spcPts val="1200"/>
              </a:spcAft>
              <a:buNone/>
            </a:pPr>
            <a:r>
              <a:rPr lang="de-DE" altLang="de-DE" sz="2800" dirty="0"/>
              <a:t>CHEMIE: Iod-Probe und </a:t>
            </a:r>
            <a:r>
              <a:rPr lang="de-DE" altLang="de-DE" sz="2800" b="1" dirty="0"/>
              <a:t>Fettfleck-Probe</a:t>
            </a:r>
          </a:p>
        </p:txBody>
      </p:sp>
      <p:sp>
        <p:nvSpPr>
          <p:cNvPr id="5" name="Ellipse 4"/>
          <p:cNvSpPr/>
          <p:nvPr/>
        </p:nvSpPr>
        <p:spPr>
          <a:xfrm>
            <a:off x="7954473" y="404664"/>
            <a:ext cx="914400" cy="914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dirty="0"/>
              <a:t>V4</a:t>
            </a:r>
          </a:p>
        </p:txBody>
      </p:sp>
    </p:spTree>
    <p:extLst>
      <p:ext uri="{BB962C8B-B14F-4D97-AF65-F5344CB8AC3E}">
        <p14:creationId xmlns:p14="http://schemas.microsoft.com/office/powerpoint/2010/main" val="387466527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algn="l" eaLnBrk="1" hangingPunct="1"/>
            <a:r>
              <a:rPr lang="de-DE" dirty="0">
                <a:solidFill>
                  <a:srgbClr val="0000FF"/>
                </a:solidFill>
              </a:rPr>
              <a:t>Beispiel 4: Lebensmittel</a:t>
            </a:r>
            <a:endParaRPr lang="de-DE" altLang="de-DE" dirty="0">
              <a:solidFill>
                <a:srgbClr val="6600CC"/>
              </a:solidFill>
            </a:endParaRPr>
          </a:p>
        </p:txBody>
      </p:sp>
      <p:sp>
        <p:nvSpPr>
          <p:cNvPr id="4" name="Textfeld 3"/>
          <p:cNvSpPr txBox="1"/>
          <p:nvPr/>
        </p:nvSpPr>
        <p:spPr>
          <a:xfrm>
            <a:off x="467544" y="1556792"/>
            <a:ext cx="8352928" cy="1692771"/>
          </a:xfrm>
          <a:prstGeom prst="rect">
            <a:avLst/>
          </a:prstGeom>
          <a:noFill/>
        </p:spPr>
        <p:txBody>
          <a:bodyPr wrap="square" rtlCol="0">
            <a:spAutoFit/>
          </a:bodyPr>
          <a:lstStyle/>
          <a:p>
            <a:pPr marL="0" indent="0">
              <a:spcBef>
                <a:spcPts val="0"/>
              </a:spcBef>
              <a:spcAft>
                <a:spcPts val="1200"/>
              </a:spcAft>
              <a:buNone/>
            </a:pPr>
            <a:r>
              <a:rPr lang="de-DE" altLang="de-DE" sz="2800" dirty="0"/>
              <a:t>CHEMIE: Iod-Probe und </a:t>
            </a:r>
            <a:r>
              <a:rPr lang="de-DE" altLang="de-DE" sz="2800" b="1" dirty="0"/>
              <a:t>Fettfleck-Probe</a:t>
            </a:r>
          </a:p>
          <a:p>
            <a:pPr marL="0" indent="0">
              <a:spcBef>
                <a:spcPts val="0"/>
              </a:spcBef>
              <a:spcAft>
                <a:spcPts val="1200"/>
              </a:spcAft>
              <a:buNone/>
            </a:pPr>
            <a:endParaRPr lang="de-DE" altLang="de-DE" sz="2800" dirty="0"/>
          </a:p>
          <a:p>
            <a:pPr marL="0" indent="0">
              <a:spcBef>
                <a:spcPts val="0"/>
              </a:spcBef>
              <a:spcAft>
                <a:spcPts val="1200"/>
              </a:spcAft>
              <a:buNone/>
            </a:pPr>
            <a:endParaRPr lang="de-DE" altLang="de-DE" sz="2800" dirty="0"/>
          </a:p>
        </p:txBody>
      </p:sp>
      <p:sp>
        <p:nvSpPr>
          <p:cNvPr id="5" name="Ellipse 4"/>
          <p:cNvSpPr/>
          <p:nvPr/>
        </p:nvSpPr>
        <p:spPr>
          <a:xfrm>
            <a:off x="7954473" y="404664"/>
            <a:ext cx="914400" cy="914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dirty="0"/>
              <a:t>V4</a:t>
            </a:r>
          </a:p>
        </p:txBody>
      </p:sp>
      <p:pic>
        <p:nvPicPr>
          <p:cNvPr id="440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2276872"/>
            <a:ext cx="5613400" cy="3536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feld 1"/>
          <p:cNvSpPr txBox="1"/>
          <p:nvPr/>
        </p:nvSpPr>
        <p:spPr>
          <a:xfrm>
            <a:off x="971600" y="5813822"/>
            <a:ext cx="6696744" cy="584775"/>
          </a:xfrm>
          <a:prstGeom prst="rect">
            <a:avLst/>
          </a:prstGeom>
          <a:noFill/>
        </p:spPr>
        <p:txBody>
          <a:bodyPr wrap="square" rtlCol="0">
            <a:spAutoFit/>
          </a:bodyPr>
          <a:lstStyle/>
          <a:p>
            <a:pPr algn="ctr"/>
            <a:r>
              <a:rPr lang="de-DE" sz="3200" b="1" dirty="0">
                <a:solidFill>
                  <a:srgbClr val="00B050"/>
                </a:solidFill>
              </a:rPr>
              <a:t>Vergleichs-Proben!</a:t>
            </a:r>
          </a:p>
        </p:txBody>
      </p:sp>
    </p:spTree>
    <p:extLst>
      <p:ext uri="{BB962C8B-B14F-4D97-AF65-F5344CB8AC3E}">
        <p14:creationId xmlns:p14="http://schemas.microsoft.com/office/powerpoint/2010/main" val="193601598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algn="l" eaLnBrk="1" hangingPunct="1"/>
            <a:r>
              <a:rPr lang="de-DE" dirty="0">
                <a:solidFill>
                  <a:srgbClr val="0000FF"/>
                </a:solidFill>
              </a:rPr>
              <a:t>Beispiel 4: Lebensmittel</a:t>
            </a:r>
            <a:endParaRPr lang="de-DE" altLang="de-DE" dirty="0">
              <a:solidFill>
                <a:srgbClr val="6600CC"/>
              </a:solidFill>
            </a:endParaRPr>
          </a:p>
        </p:txBody>
      </p:sp>
      <p:sp>
        <p:nvSpPr>
          <p:cNvPr id="4" name="Textfeld 3"/>
          <p:cNvSpPr txBox="1"/>
          <p:nvPr/>
        </p:nvSpPr>
        <p:spPr>
          <a:xfrm>
            <a:off x="467544" y="1556792"/>
            <a:ext cx="8352928" cy="3447098"/>
          </a:xfrm>
          <a:prstGeom prst="rect">
            <a:avLst/>
          </a:prstGeom>
          <a:noFill/>
        </p:spPr>
        <p:txBody>
          <a:bodyPr wrap="square" rtlCol="0">
            <a:spAutoFit/>
          </a:bodyPr>
          <a:lstStyle/>
          <a:p>
            <a:pPr marL="0" indent="0">
              <a:spcBef>
                <a:spcPts val="0"/>
              </a:spcBef>
              <a:spcAft>
                <a:spcPts val="1200"/>
              </a:spcAft>
              <a:buNone/>
            </a:pPr>
            <a:r>
              <a:rPr lang="de-DE" altLang="de-DE" sz="2800" dirty="0"/>
              <a:t>CHEMIE: Iod-Probe und </a:t>
            </a:r>
            <a:r>
              <a:rPr lang="de-DE" altLang="de-DE" sz="2800" b="1" dirty="0"/>
              <a:t>Fettfleck-Probe</a:t>
            </a:r>
          </a:p>
          <a:p>
            <a:pPr marL="0" indent="0">
              <a:spcBef>
                <a:spcPts val="0"/>
              </a:spcBef>
              <a:spcAft>
                <a:spcPts val="1200"/>
              </a:spcAft>
              <a:buNone/>
            </a:pPr>
            <a:endParaRPr lang="de-DE" altLang="de-DE" sz="2800" dirty="0"/>
          </a:p>
          <a:p>
            <a:pPr marL="0" indent="0">
              <a:spcBef>
                <a:spcPts val="0"/>
              </a:spcBef>
              <a:spcAft>
                <a:spcPts val="1200"/>
              </a:spcAft>
              <a:buNone/>
            </a:pPr>
            <a:r>
              <a:rPr lang="de-DE" altLang="de-DE" sz="2800" dirty="0"/>
              <a:t>Zucker-Lösung</a:t>
            </a:r>
          </a:p>
          <a:p>
            <a:pPr marL="0" indent="0">
              <a:spcBef>
                <a:spcPts val="0"/>
              </a:spcBef>
              <a:spcAft>
                <a:spcPts val="1200"/>
              </a:spcAft>
              <a:buNone/>
            </a:pPr>
            <a:r>
              <a:rPr lang="de-DE" altLang="de-DE" sz="2800" dirty="0"/>
              <a:t>Wasser		</a:t>
            </a:r>
          </a:p>
          <a:p>
            <a:pPr marL="0" indent="0">
              <a:spcBef>
                <a:spcPts val="0"/>
              </a:spcBef>
              <a:spcAft>
                <a:spcPts val="1200"/>
              </a:spcAft>
              <a:buNone/>
            </a:pPr>
            <a:r>
              <a:rPr lang="de-DE" altLang="de-DE" sz="2800" dirty="0"/>
              <a:t>Speiseöl		</a:t>
            </a:r>
            <a:endParaRPr lang="de-DE" altLang="de-DE" sz="2800" b="1" dirty="0"/>
          </a:p>
          <a:p>
            <a:pPr marL="0" indent="0">
              <a:spcBef>
                <a:spcPts val="0"/>
              </a:spcBef>
              <a:spcAft>
                <a:spcPts val="1200"/>
              </a:spcAft>
              <a:buNone/>
            </a:pPr>
            <a:r>
              <a:rPr lang="de-DE" altLang="de-DE" sz="2800" dirty="0"/>
              <a:t>Kochsalz-Lösung</a:t>
            </a:r>
          </a:p>
        </p:txBody>
      </p:sp>
      <p:sp>
        <p:nvSpPr>
          <p:cNvPr id="5" name="Ellipse 4"/>
          <p:cNvSpPr/>
          <p:nvPr/>
        </p:nvSpPr>
        <p:spPr>
          <a:xfrm>
            <a:off x="7954473" y="404664"/>
            <a:ext cx="914400" cy="914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dirty="0"/>
              <a:t>V4</a:t>
            </a:r>
          </a:p>
        </p:txBody>
      </p:sp>
      <p:sp>
        <p:nvSpPr>
          <p:cNvPr id="7" name="Textfeld 6">
            <a:extLst>
              <a:ext uri="{FF2B5EF4-FFF2-40B4-BE49-F238E27FC236}">
                <a16:creationId xmlns:a16="http://schemas.microsoft.com/office/drawing/2014/main" id="{C334C4ED-0AC6-4A40-83D9-7013D7F30856}"/>
              </a:ext>
            </a:extLst>
          </p:cNvPr>
          <p:cNvSpPr txBox="1"/>
          <p:nvPr/>
        </p:nvSpPr>
        <p:spPr>
          <a:xfrm>
            <a:off x="4355976" y="3645024"/>
            <a:ext cx="3960440" cy="2062103"/>
          </a:xfrm>
          <a:prstGeom prst="rect">
            <a:avLst/>
          </a:prstGeom>
          <a:solidFill>
            <a:srgbClr val="FFFF00"/>
          </a:solidFill>
        </p:spPr>
        <p:txBody>
          <a:bodyPr wrap="square" rtlCol="0">
            <a:spAutoFit/>
          </a:bodyPr>
          <a:lstStyle/>
          <a:p>
            <a:r>
              <a:rPr lang="de-DE" altLang="de-DE" sz="3200" dirty="0"/>
              <a:t>&gt;   4 Quadranten </a:t>
            </a:r>
          </a:p>
          <a:p>
            <a:r>
              <a:rPr lang="de-DE" altLang="de-DE" sz="3200" dirty="0"/>
              <a:t>     anlegen</a:t>
            </a:r>
          </a:p>
          <a:p>
            <a:r>
              <a:rPr lang="de-DE" altLang="de-DE" sz="3200" dirty="0"/>
              <a:t>&gt;   auf Papier geben</a:t>
            </a:r>
          </a:p>
          <a:p>
            <a:r>
              <a:rPr lang="de-DE" altLang="de-DE" sz="3200" dirty="0"/>
              <a:t>&gt;   trocknen lassen</a:t>
            </a:r>
            <a:endParaRPr lang="de-DE" sz="3200" dirty="0"/>
          </a:p>
        </p:txBody>
      </p:sp>
    </p:spTree>
    <p:extLst>
      <p:ext uri="{BB962C8B-B14F-4D97-AF65-F5344CB8AC3E}">
        <p14:creationId xmlns:p14="http://schemas.microsoft.com/office/powerpoint/2010/main" val="14087238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de-DE" altLang="de-DE" b="1"/>
              <a:t>Philosophie von NA:</a:t>
            </a:r>
          </a:p>
        </p:txBody>
      </p:sp>
      <p:sp>
        <p:nvSpPr>
          <p:cNvPr id="10243" name="Rectangle 3"/>
          <p:cNvSpPr>
            <a:spLocks noGrp="1" noChangeArrowheads="1"/>
          </p:cNvSpPr>
          <p:nvPr>
            <p:ph type="body" idx="1"/>
          </p:nvPr>
        </p:nvSpPr>
        <p:spPr/>
        <p:txBody>
          <a:bodyPr/>
          <a:lstStyle/>
          <a:p>
            <a:pPr eaLnBrk="1" hangingPunct="1">
              <a:spcBef>
                <a:spcPct val="100000"/>
              </a:spcBef>
            </a:pPr>
            <a:r>
              <a:rPr lang="de-DE" altLang="de-DE" sz="4000" dirty="0"/>
              <a:t>Vertiefen und anwenden</a:t>
            </a:r>
          </a:p>
          <a:p>
            <a:pPr marL="0" indent="0" algn="ctr" eaLnBrk="1" hangingPunct="1">
              <a:spcBef>
                <a:spcPct val="100000"/>
              </a:spcBef>
              <a:buNone/>
            </a:pPr>
            <a:r>
              <a:rPr lang="de-DE" altLang="de-DE" sz="4000" dirty="0">
                <a:highlight>
                  <a:srgbClr val="FFFF00"/>
                </a:highlight>
              </a:rPr>
              <a:t>Drüber schlafen lassen!</a:t>
            </a:r>
          </a:p>
        </p:txBody>
      </p:sp>
    </p:spTree>
    <p:extLst>
      <p:ext uri="{BB962C8B-B14F-4D97-AF65-F5344CB8AC3E}">
        <p14:creationId xmlns:p14="http://schemas.microsoft.com/office/powerpoint/2010/main" val="10566717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algn="l" eaLnBrk="1" hangingPunct="1"/>
            <a:r>
              <a:rPr lang="de-DE" dirty="0">
                <a:solidFill>
                  <a:srgbClr val="0000FF"/>
                </a:solidFill>
              </a:rPr>
              <a:t>Beispiel 4: Lebensmittel</a:t>
            </a:r>
            <a:endParaRPr lang="de-DE" altLang="de-DE" dirty="0">
              <a:solidFill>
                <a:srgbClr val="6600CC"/>
              </a:solidFill>
            </a:endParaRPr>
          </a:p>
        </p:txBody>
      </p:sp>
      <p:sp>
        <p:nvSpPr>
          <p:cNvPr id="4" name="Textfeld 3"/>
          <p:cNvSpPr txBox="1"/>
          <p:nvPr/>
        </p:nvSpPr>
        <p:spPr>
          <a:xfrm>
            <a:off x="467544" y="1556792"/>
            <a:ext cx="8352928" cy="1692771"/>
          </a:xfrm>
          <a:prstGeom prst="rect">
            <a:avLst/>
          </a:prstGeom>
          <a:noFill/>
        </p:spPr>
        <p:txBody>
          <a:bodyPr wrap="square" rtlCol="0">
            <a:spAutoFit/>
          </a:bodyPr>
          <a:lstStyle/>
          <a:p>
            <a:pPr marL="0" indent="0">
              <a:spcBef>
                <a:spcPts val="0"/>
              </a:spcBef>
              <a:spcAft>
                <a:spcPts val="1200"/>
              </a:spcAft>
              <a:buNone/>
            </a:pPr>
            <a:r>
              <a:rPr lang="de-DE" altLang="de-DE" sz="2800" dirty="0"/>
              <a:t>CHEMIE: Iod-Probe und </a:t>
            </a:r>
            <a:r>
              <a:rPr lang="de-DE" altLang="de-DE" sz="2800" b="1" dirty="0"/>
              <a:t>Fettfleck-Probe</a:t>
            </a:r>
          </a:p>
          <a:p>
            <a:pPr marL="0" indent="0">
              <a:spcBef>
                <a:spcPts val="0"/>
              </a:spcBef>
              <a:spcAft>
                <a:spcPts val="1200"/>
              </a:spcAft>
              <a:buNone/>
            </a:pPr>
            <a:endParaRPr lang="de-DE" altLang="de-DE" sz="2800" dirty="0"/>
          </a:p>
          <a:p>
            <a:pPr marL="0" indent="0">
              <a:spcBef>
                <a:spcPts val="0"/>
              </a:spcBef>
              <a:spcAft>
                <a:spcPts val="1200"/>
              </a:spcAft>
              <a:buNone/>
            </a:pPr>
            <a:endParaRPr lang="de-DE" altLang="de-DE" sz="2800" dirty="0"/>
          </a:p>
        </p:txBody>
      </p:sp>
      <p:sp>
        <p:nvSpPr>
          <p:cNvPr id="5" name="Ellipse 4"/>
          <p:cNvSpPr/>
          <p:nvPr/>
        </p:nvSpPr>
        <p:spPr>
          <a:xfrm>
            <a:off x="7954473" y="404664"/>
            <a:ext cx="914400" cy="914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dirty="0"/>
              <a:t>V4</a:t>
            </a:r>
          </a:p>
        </p:txBody>
      </p:sp>
      <p:pic>
        <p:nvPicPr>
          <p:cNvPr id="450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852936"/>
            <a:ext cx="3855768" cy="2492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feld 1"/>
          <p:cNvSpPr txBox="1"/>
          <p:nvPr/>
        </p:nvSpPr>
        <p:spPr>
          <a:xfrm>
            <a:off x="683568" y="5517232"/>
            <a:ext cx="8136904" cy="584775"/>
          </a:xfrm>
          <a:prstGeom prst="rect">
            <a:avLst/>
          </a:prstGeom>
          <a:noFill/>
        </p:spPr>
        <p:txBody>
          <a:bodyPr wrap="square" rtlCol="0">
            <a:spAutoFit/>
          </a:bodyPr>
          <a:lstStyle/>
          <a:p>
            <a:r>
              <a:rPr lang="de-DE" sz="3200" dirty="0"/>
              <a:t>nach dem Auftrag	</a:t>
            </a:r>
          </a:p>
        </p:txBody>
      </p:sp>
      <p:sp>
        <p:nvSpPr>
          <p:cNvPr id="3" name="Textfeld 2">
            <a:extLst>
              <a:ext uri="{FF2B5EF4-FFF2-40B4-BE49-F238E27FC236}">
                <a16:creationId xmlns:a16="http://schemas.microsoft.com/office/drawing/2014/main" id="{1927147D-24AA-4CD0-A2C0-124E16800E87}"/>
              </a:ext>
            </a:extLst>
          </p:cNvPr>
          <p:cNvSpPr txBox="1"/>
          <p:nvPr/>
        </p:nvSpPr>
        <p:spPr>
          <a:xfrm>
            <a:off x="4644008" y="2852936"/>
            <a:ext cx="3672408" cy="2554545"/>
          </a:xfrm>
          <a:prstGeom prst="rect">
            <a:avLst/>
          </a:prstGeom>
          <a:noFill/>
          <a:ln>
            <a:solidFill>
              <a:schemeClr val="tx1"/>
            </a:solidFill>
          </a:ln>
        </p:spPr>
        <p:txBody>
          <a:bodyPr wrap="square" rtlCol="0">
            <a:spAutoFit/>
          </a:bodyPr>
          <a:lstStyle/>
          <a:p>
            <a:r>
              <a:rPr lang="de-DE" sz="2800" dirty="0"/>
              <a:t>Zucker-	Speise-Öl</a:t>
            </a:r>
          </a:p>
          <a:p>
            <a:r>
              <a:rPr lang="de-DE" sz="2800" dirty="0"/>
              <a:t>Lösung</a:t>
            </a:r>
          </a:p>
          <a:p>
            <a:endParaRPr lang="de-DE" sz="4800" dirty="0"/>
          </a:p>
          <a:p>
            <a:r>
              <a:rPr lang="de-DE" sz="2800" dirty="0"/>
              <a:t>Wasser	Salz-</a:t>
            </a:r>
          </a:p>
          <a:p>
            <a:r>
              <a:rPr lang="de-DE" sz="2800" dirty="0"/>
              <a:t>		Lösung</a:t>
            </a:r>
          </a:p>
        </p:txBody>
      </p:sp>
    </p:spTree>
    <p:extLst>
      <p:ext uri="{BB962C8B-B14F-4D97-AF65-F5344CB8AC3E}">
        <p14:creationId xmlns:p14="http://schemas.microsoft.com/office/powerpoint/2010/main" val="189949315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algn="l" eaLnBrk="1" hangingPunct="1"/>
            <a:r>
              <a:rPr lang="de-DE" dirty="0">
                <a:solidFill>
                  <a:srgbClr val="0000FF"/>
                </a:solidFill>
              </a:rPr>
              <a:t>Beispiel 4: Lebensmittel</a:t>
            </a:r>
            <a:endParaRPr lang="de-DE" altLang="de-DE" dirty="0">
              <a:solidFill>
                <a:srgbClr val="6600CC"/>
              </a:solidFill>
            </a:endParaRPr>
          </a:p>
        </p:txBody>
      </p:sp>
      <p:sp>
        <p:nvSpPr>
          <p:cNvPr id="4" name="Textfeld 3"/>
          <p:cNvSpPr txBox="1"/>
          <p:nvPr/>
        </p:nvSpPr>
        <p:spPr>
          <a:xfrm>
            <a:off x="467544" y="1556792"/>
            <a:ext cx="8352928" cy="1692771"/>
          </a:xfrm>
          <a:prstGeom prst="rect">
            <a:avLst/>
          </a:prstGeom>
          <a:noFill/>
        </p:spPr>
        <p:txBody>
          <a:bodyPr wrap="square" rtlCol="0">
            <a:spAutoFit/>
          </a:bodyPr>
          <a:lstStyle/>
          <a:p>
            <a:pPr marL="0" indent="0">
              <a:spcBef>
                <a:spcPts val="0"/>
              </a:spcBef>
              <a:spcAft>
                <a:spcPts val="1200"/>
              </a:spcAft>
              <a:buNone/>
            </a:pPr>
            <a:r>
              <a:rPr lang="de-DE" altLang="de-DE" sz="2800" dirty="0"/>
              <a:t>CHEMIE: Iod-Probe und </a:t>
            </a:r>
            <a:r>
              <a:rPr lang="de-DE" altLang="de-DE" sz="2800" b="1" dirty="0"/>
              <a:t>Fettfleck-Probe</a:t>
            </a:r>
          </a:p>
          <a:p>
            <a:pPr marL="0" indent="0">
              <a:spcBef>
                <a:spcPts val="0"/>
              </a:spcBef>
              <a:spcAft>
                <a:spcPts val="1200"/>
              </a:spcAft>
              <a:buNone/>
            </a:pPr>
            <a:endParaRPr lang="de-DE" altLang="de-DE" sz="2800" dirty="0"/>
          </a:p>
          <a:p>
            <a:pPr marL="0" indent="0">
              <a:spcBef>
                <a:spcPts val="0"/>
              </a:spcBef>
              <a:spcAft>
                <a:spcPts val="1200"/>
              </a:spcAft>
              <a:buNone/>
            </a:pPr>
            <a:endParaRPr lang="de-DE" altLang="de-DE" sz="2800" dirty="0"/>
          </a:p>
        </p:txBody>
      </p:sp>
      <p:sp>
        <p:nvSpPr>
          <p:cNvPr id="5" name="Ellipse 4"/>
          <p:cNvSpPr/>
          <p:nvPr/>
        </p:nvSpPr>
        <p:spPr>
          <a:xfrm>
            <a:off x="7954473" y="404664"/>
            <a:ext cx="914400" cy="914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dirty="0"/>
              <a:t>V4</a:t>
            </a:r>
          </a:p>
        </p:txBody>
      </p:sp>
      <p:pic>
        <p:nvPicPr>
          <p:cNvPr id="450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852936"/>
            <a:ext cx="3855768" cy="2492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0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4635" y="2852935"/>
            <a:ext cx="3881821" cy="2492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feld 1"/>
          <p:cNvSpPr txBox="1"/>
          <p:nvPr/>
        </p:nvSpPr>
        <p:spPr>
          <a:xfrm>
            <a:off x="683568" y="5517232"/>
            <a:ext cx="8136904" cy="584775"/>
          </a:xfrm>
          <a:prstGeom prst="rect">
            <a:avLst/>
          </a:prstGeom>
          <a:noFill/>
        </p:spPr>
        <p:txBody>
          <a:bodyPr wrap="square" rtlCol="0">
            <a:spAutoFit/>
          </a:bodyPr>
          <a:lstStyle/>
          <a:p>
            <a:r>
              <a:rPr lang="de-DE" sz="3200" dirty="0"/>
              <a:t>nach dem Auftrag	</a:t>
            </a:r>
            <a:r>
              <a:rPr lang="de-DE" sz="3200"/>
              <a:t>     </a:t>
            </a:r>
            <a:r>
              <a:rPr lang="de-DE" sz="3200" dirty="0"/>
              <a:t>nach dem Trocknen</a:t>
            </a:r>
          </a:p>
        </p:txBody>
      </p:sp>
    </p:spTree>
    <p:extLst>
      <p:ext uri="{BB962C8B-B14F-4D97-AF65-F5344CB8AC3E}">
        <p14:creationId xmlns:p14="http://schemas.microsoft.com/office/powerpoint/2010/main" val="32442859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algn="l" eaLnBrk="1" hangingPunct="1"/>
            <a:r>
              <a:rPr lang="de-DE" dirty="0">
                <a:solidFill>
                  <a:srgbClr val="0000FF"/>
                </a:solidFill>
              </a:rPr>
              <a:t>Beispiel 4: Lebensmittel</a:t>
            </a:r>
            <a:endParaRPr lang="de-DE" altLang="de-DE" dirty="0">
              <a:solidFill>
                <a:srgbClr val="6600CC"/>
              </a:solidFill>
            </a:endParaRPr>
          </a:p>
        </p:txBody>
      </p:sp>
      <p:sp>
        <p:nvSpPr>
          <p:cNvPr id="4" name="Textfeld 3"/>
          <p:cNvSpPr txBox="1"/>
          <p:nvPr/>
        </p:nvSpPr>
        <p:spPr>
          <a:xfrm>
            <a:off x="467544" y="1556792"/>
            <a:ext cx="8352928" cy="4616648"/>
          </a:xfrm>
          <a:prstGeom prst="rect">
            <a:avLst/>
          </a:prstGeom>
          <a:noFill/>
        </p:spPr>
        <p:txBody>
          <a:bodyPr wrap="square" rtlCol="0">
            <a:spAutoFit/>
          </a:bodyPr>
          <a:lstStyle/>
          <a:p>
            <a:pPr marL="0" indent="0">
              <a:spcBef>
                <a:spcPts val="0"/>
              </a:spcBef>
              <a:spcAft>
                <a:spcPts val="1200"/>
              </a:spcAft>
              <a:buNone/>
            </a:pPr>
            <a:r>
              <a:rPr lang="de-DE" altLang="de-DE" sz="2800" dirty="0"/>
              <a:t>CHEMIE: Iod-Probe und </a:t>
            </a:r>
            <a:r>
              <a:rPr lang="de-DE" altLang="de-DE" sz="2800" b="1" dirty="0"/>
              <a:t>Fettfleck-Probe</a:t>
            </a:r>
          </a:p>
          <a:p>
            <a:pPr marL="0" indent="0">
              <a:spcBef>
                <a:spcPts val="0"/>
              </a:spcBef>
              <a:spcAft>
                <a:spcPts val="1200"/>
              </a:spcAft>
              <a:buNone/>
            </a:pPr>
            <a:r>
              <a:rPr lang="de-DE" altLang="de-DE" sz="2800" dirty="0"/>
              <a:t>				B:</a:t>
            </a:r>
          </a:p>
          <a:p>
            <a:pPr marL="0" indent="0">
              <a:spcBef>
                <a:spcPts val="0"/>
              </a:spcBef>
              <a:spcAft>
                <a:spcPts val="1200"/>
              </a:spcAft>
              <a:buNone/>
            </a:pPr>
            <a:r>
              <a:rPr lang="de-DE" altLang="de-DE" sz="2800" dirty="0"/>
              <a:t>Zucker-Lösung		kein Fleck bleibt</a:t>
            </a:r>
          </a:p>
          <a:p>
            <a:pPr marL="0" indent="0">
              <a:spcBef>
                <a:spcPts val="0"/>
              </a:spcBef>
              <a:spcAft>
                <a:spcPts val="1200"/>
              </a:spcAft>
              <a:buNone/>
            </a:pPr>
            <a:r>
              <a:rPr lang="de-DE" altLang="de-DE" sz="2800" dirty="0"/>
              <a:t>Wasser			kein Fleck bleibt</a:t>
            </a:r>
          </a:p>
          <a:p>
            <a:pPr marL="0" indent="0">
              <a:spcBef>
                <a:spcPts val="0"/>
              </a:spcBef>
              <a:spcAft>
                <a:spcPts val="1200"/>
              </a:spcAft>
              <a:buNone/>
            </a:pPr>
            <a:r>
              <a:rPr lang="de-DE" altLang="de-DE" sz="2800" dirty="0"/>
              <a:t>Speiseöl			</a:t>
            </a:r>
            <a:r>
              <a:rPr lang="de-DE" altLang="de-DE" sz="2800" b="1" dirty="0"/>
              <a:t>Fleck bleibt bestehen</a:t>
            </a:r>
          </a:p>
          <a:p>
            <a:pPr marL="0" indent="0">
              <a:spcBef>
                <a:spcPts val="0"/>
              </a:spcBef>
              <a:spcAft>
                <a:spcPts val="1200"/>
              </a:spcAft>
              <a:buNone/>
            </a:pPr>
            <a:r>
              <a:rPr lang="de-DE" altLang="de-DE" sz="2800" dirty="0"/>
              <a:t>Kochsalz-Lösung		kein Fleck bleibt</a:t>
            </a:r>
          </a:p>
          <a:p>
            <a:pPr marL="0" indent="0">
              <a:spcBef>
                <a:spcPts val="0"/>
              </a:spcBef>
              <a:spcAft>
                <a:spcPts val="1200"/>
              </a:spcAft>
              <a:buNone/>
            </a:pPr>
            <a:endParaRPr lang="de-DE" altLang="de-DE" sz="2800" dirty="0"/>
          </a:p>
          <a:p>
            <a:pPr marL="0" indent="0">
              <a:spcBef>
                <a:spcPts val="0"/>
              </a:spcBef>
              <a:spcAft>
                <a:spcPts val="1200"/>
              </a:spcAft>
              <a:buNone/>
            </a:pPr>
            <a:endParaRPr lang="de-DE" altLang="de-DE" sz="2800" dirty="0"/>
          </a:p>
        </p:txBody>
      </p:sp>
      <p:sp>
        <p:nvSpPr>
          <p:cNvPr id="5" name="Ellipse 4"/>
          <p:cNvSpPr/>
          <p:nvPr/>
        </p:nvSpPr>
        <p:spPr>
          <a:xfrm>
            <a:off x="7954473" y="404664"/>
            <a:ext cx="914400" cy="914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dirty="0"/>
              <a:t>V4</a:t>
            </a:r>
          </a:p>
        </p:txBody>
      </p:sp>
    </p:spTree>
    <p:extLst>
      <p:ext uri="{BB962C8B-B14F-4D97-AF65-F5344CB8AC3E}">
        <p14:creationId xmlns:p14="http://schemas.microsoft.com/office/powerpoint/2010/main" val="111324554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algn="l" eaLnBrk="1" hangingPunct="1"/>
            <a:r>
              <a:rPr lang="de-DE" dirty="0">
                <a:solidFill>
                  <a:srgbClr val="0000FF"/>
                </a:solidFill>
              </a:rPr>
              <a:t>Beispiel 4: Lebensmittel</a:t>
            </a:r>
            <a:endParaRPr lang="de-DE" altLang="de-DE" dirty="0">
              <a:solidFill>
                <a:srgbClr val="6600CC"/>
              </a:solidFill>
            </a:endParaRPr>
          </a:p>
        </p:txBody>
      </p:sp>
      <p:sp>
        <p:nvSpPr>
          <p:cNvPr id="4" name="Textfeld 3"/>
          <p:cNvSpPr txBox="1"/>
          <p:nvPr/>
        </p:nvSpPr>
        <p:spPr>
          <a:xfrm>
            <a:off x="467544" y="1556792"/>
            <a:ext cx="8352928" cy="1107996"/>
          </a:xfrm>
          <a:prstGeom prst="rect">
            <a:avLst/>
          </a:prstGeom>
          <a:noFill/>
        </p:spPr>
        <p:txBody>
          <a:bodyPr wrap="square" rtlCol="0">
            <a:spAutoFit/>
          </a:bodyPr>
          <a:lstStyle/>
          <a:p>
            <a:pPr marL="0" indent="0">
              <a:spcBef>
                <a:spcPts val="0"/>
              </a:spcBef>
              <a:spcAft>
                <a:spcPts val="1200"/>
              </a:spcAft>
              <a:buNone/>
            </a:pPr>
            <a:r>
              <a:rPr lang="de-DE" altLang="de-DE" sz="2800" dirty="0"/>
              <a:t>CHEMIE: Iod-Probe und </a:t>
            </a:r>
            <a:r>
              <a:rPr lang="de-DE" altLang="de-DE" sz="2800" b="1" dirty="0"/>
              <a:t>Fettfleck-Probe</a:t>
            </a:r>
          </a:p>
          <a:p>
            <a:pPr marL="0" indent="0">
              <a:spcBef>
                <a:spcPts val="0"/>
              </a:spcBef>
              <a:spcAft>
                <a:spcPts val="1200"/>
              </a:spcAft>
              <a:buNone/>
            </a:pPr>
            <a:r>
              <a:rPr lang="de-DE" altLang="de-DE" sz="2800" b="1" dirty="0">
                <a:solidFill>
                  <a:srgbClr val="FF0000"/>
                </a:solidFill>
              </a:rPr>
              <a:t>Merksatz:</a:t>
            </a:r>
          </a:p>
        </p:txBody>
      </p:sp>
      <p:sp>
        <p:nvSpPr>
          <p:cNvPr id="5" name="Ellipse 4"/>
          <p:cNvSpPr/>
          <p:nvPr/>
        </p:nvSpPr>
        <p:spPr>
          <a:xfrm>
            <a:off x="7954473" y="404664"/>
            <a:ext cx="914400" cy="914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dirty="0"/>
              <a:t>V4</a:t>
            </a:r>
          </a:p>
        </p:txBody>
      </p:sp>
      <p:sp>
        <p:nvSpPr>
          <p:cNvPr id="2" name="Textfeld 1"/>
          <p:cNvSpPr txBox="1"/>
          <p:nvPr/>
        </p:nvSpPr>
        <p:spPr>
          <a:xfrm>
            <a:off x="2267744" y="2664788"/>
            <a:ext cx="6336704" cy="3108543"/>
          </a:xfrm>
          <a:prstGeom prst="rect">
            <a:avLst/>
          </a:prstGeom>
          <a:noFill/>
        </p:spPr>
        <p:txBody>
          <a:bodyPr wrap="square" rtlCol="0">
            <a:spAutoFit/>
          </a:bodyPr>
          <a:lstStyle/>
          <a:p>
            <a:endParaRPr lang="de-DE" sz="2800" dirty="0"/>
          </a:p>
          <a:p>
            <a:r>
              <a:rPr lang="de-DE" sz="2800" dirty="0"/>
              <a:t>Wenn man ein Lebensmittel auf </a:t>
            </a:r>
            <a:r>
              <a:rPr lang="de-DE" sz="2800" dirty="0">
                <a:solidFill>
                  <a:schemeClr val="bg1"/>
                </a:solidFill>
              </a:rPr>
              <a:t>Papier</a:t>
            </a:r>
            <a:r>
              <a:rPr lang="de-DE" sz="2800" dirty="0"/>
              <a:t> Papier drückt und es trocknet und </a:t>
            </a:r>
          </a:p>
          <a:p>
            <a:r>
              <a:rPr lang="de-DE" sz="2800" dirty="0"/>
              <a:t>wenn dann ein durchscheinender Fleck bleibt, </a:t>
            </a:r>
          </a:p>
          <a:p>
            <a:r>
              <a:rPr lang="de-DE" sz="2800" dirty="0"/>
              <a:t>dann war in dem Lebensmittel Fett enthalten.</a:t>
            </a:r>
          </a:p>
        </p:txBody>
      </p:sp>
    </p:spTree>
    <p:extLst>
      <p:ext uri="{BB962C8B-B14F-4D97-AF65-F5344CB8AC3E}">
        <p14:creationId xmlns:p14="http://schemas.microsoft.com/office/powerpoint/2010/main" val="413835228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algn="l" eaLnBrk="1" hangingPunct="1"/>
            <a:r>
              <a:rPr lang="de-DE" dirty="0">
                <a:solidFill>
                  <a:srgbClr val="0000FF"/>
                </a:solidFill>
              </a:rPr>
              <a:t>Beispiel 4: Lebensmittel</a:t>
            </a:r>
            <a:endParaRPr lang="de-DE" altLang="de-DE" dirty="0">
              <a:solidFill>
                <a:srgbClr val="6600CC"/>
              </a:solidFill>
            </a:endParaRPr>
          </a:p>
        </p:txBody>
      </p:sp>
      <p:sp>
        <p:nvSpPr>
          <p:cNvPr id="4" name="Textfeld 3"/>
          <p:cNvSpPr txBox="1"/>
          <p:nvPr/>
        </p:nvSpPr>
        <p:spPr>
          <a:xfrm>
            <a:off x="467544" y="1556792"/>
            <a:ext cx="8352928" cy="1107996"/>
          </a:xfrm>
          <a:prstGeom prst="rect">
            <a:avLst/>
          </a:prstGeom>
          <a:noFill/>
        </p:spPr>
        <p:txBody>
          <a:bodyPr wrap="square" rtlCol="0">
            <a:spAutoFit/>
          </a:bodyPr>
          <a:lstStyle/>
          <a:p>
            <a:pPr marL="0" indent="0">
              <a:spcBef>
                <a:spcPts val="0"/>
              </a:spcBef>
              <a:spcAft>
                <a:spcPts val="1200"/>
              </a:spcAft>
              <a:buNone/>
            </a:pPr>
            <a:r>
              <a:rPr lang="de-DE" altLang="de-DE" sz="2800" dirty="0"/>
              <a:t>CHEMIE: Iod-Probe und </a:t>
            </a:r>
            <a:r>
              <a:rPr lang="de-DE" altLang="de-DE" sz="2800" b="1" dirty="0"/>
              <a:t>Fettfleck-Probe</a:t>
            </a:r>
          </a:p>
          <a:p>
            <a:pPr marL="0" indent="0">
              <a:spcBef>
                <a:spcPts val="0"/>
              </a:spcBef>
              <a:spcAft>
                <a:spcPts val="1200"/>
              </a:spcAft>
              <a:buNone/>
            </a:pPr>
            <a:r>
              <a:rPr lang="de-DE" altLang="de-DE" sz="2800" b="1" dirty="0">
                <a:solidFill>
                  <a:srgbClr val="FF0000"/>
                </a:solidFill>
              </a:rPr>
              <a:t>Merksatz:</a:t>
            </a:r>
          </a:p>
        </p:txBody>
      </p:sp>
      <p:sp>
        <p:nvSpPr>
          <p:cNvPr id="5" name="Ellipse 4"/>
          <p:cNvSpPr/>
          <p:nvPr/>
        </p:nvSpPr>
        <p:spPr>
          <a:xfrm>
            <a:off x="7954473" y="404664"/>
            <a:ext cx="914400" cy="914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dirty="0"/>
              <a:t>V4</a:t>
            </a:r>
          </a:p>
        </p:txBody>
      </p:sp>
      <p:sp>
        <p:nvSpPr>
          <p:cNvPr id="2" name="Textfeld 1"/>
          <p:cNvSpPr txBox="1"/>
          <p:nvPr/>
        </p:nvSpPr>
        <p:spPr>
          <a:xfrm>
            <a:off x="2267744" y="2664788"/>
            <a:ext cx="6336704" cy="3108543"/>
          </a:xfrm>
          <a:prstGeom prst="rect">
            <a:avLst/>
          </a:prstGeom>
          <a:noFill/>
        </p:spPr>
        <p:txBody>
          <a:bodyPr wrap="square" rtlCol="0">
            <a:spAutoFit/>
          </a:bodyPr>
          <a:lstStyle/>
          <a:p>
            <a:endParaRPr lang="de-DE" sz="2800" b="1" dirty="0">
              <a:solidFill>
                <a:srgbClr val="FF0000"/>
              </a:solidFill>
            </a:endParaRPr>
          </a:p>
          <a:p>
            <a:r>
              <a:rPr lang="de-DE" sz="2800" b="1" dirty="0">
                <a:solidFill>
                  <a:srgbClr val="FF0000"/>
                </a:solidFill>
              </a:rPr>
              <a:t>Wenn</a:t>
            </a:r>
            <a:r>
              <a:rPr lang="de-DE" sz="2800" dirty="0"/>
              <a:t> man ein Lebensmittel auf Papier drückt und es trocknet und </a:t>
            </a:r>
          </a:p>
          <a:p>
            <a:r>
              <a:rPr lang="de-DE" sz="2800" b="1" dirty="0">
                <a:solidFill>
                  <a:srgbClr val="FF0000"/>
                </a:solidFill>
              </a:rPr>
              <a:t>wenn</a:t>
            </a:r>
            <a:r>
              <a:rPr lang="de-DE" sz="2800" dirty="0"/>
              <a:t> dann ein durchscheinender Fleck bleibt, </a:t>
            </a:r>
          </a:p>
          <a:p>
            <a:r>
              <a:rPr lang="de-DE" sz="2800" b="1" dirty="0">
                <a:solidFill>
                  <a:srgbClr val="FF0000"/>
                </a:solidFill>
              </a:rPr>
              <a:t>dann</a:t>
            </a:r>
            <a:r>
              <a:rPr lang="de-DE" sz="2800" dirty="0"/>
              <a:t> war in dem Lebensmittel Fett enthalten.</a:t>
            </a:r>
          </a:p>
        </p:txBody>
      </p:sp>
    </p:spTree>
    <p:extLst>
      <p:ext uri="{BB962C8B-B14F-4D97-AF65-F5344CB8AC3E}">
        <p14:creationId xmlns:p14="http://schemas.microsoft.com/office/powerpoint/2010/main" val="205074438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algn="l" eaLnBrk="1" hangingPunct="1"/>
            <a:r>
              <a:rPr lang="de-DE" dirty="0">
                <a:solidFill>
                  <a:srgbClr val="0000FF"/>
                </a:solidFill>
              </a:rPr>
              <a:t>Beispiel 4: Lebensmittel</a:t>
            </a:r>
            <a:endParaRPr lang="de-DE" altLang="de-DE" dirty="0">
              <a:solidFill>
                <a:srgbClr val="6600CC"/>
              </a:solidFill>
            </a:endParaRPr>
          </a:p>
        </p:txBody>
      </p:sp>
      <p:sp>
        <p:nvSpPr>
          <p:cNvPr id="4" name="Textfeld 3"/>
          <p:cNvSpPr txBox="1"/>
          <p:nvPr/>
        </p:nvSpPr>
        <p:spPr>
          <a:xfrm>
            <a:off x="467544" y="1556792"/>
            <a:ext cx="8352928" cy="1107996"/>
          </a:xfrm>
          <a:prstGeom prst="rect">
            <a:avLst/>
          </a:prstGeom>
          <a:noFill/>
        </p:spPr>
        <p:txBody>
          <a:bodyPr wrap="square" rtlCol="0">
            <a:spAutoFit/>
          </a:bodyPr>
          <a:lstStyle/>
          <a:p>
            <a:pPr marL="0" indent="0">
              <a:spcBef>
                <a:spcPts val="0"/>
              </a:spcBef>
              <a:spcAft>
                <a:spcPts val="1200"/>
              </a:spcAft>
              <a:buNone/>
            </a:pPr>
            <a:r>
              <a:rPr lang="de-DE" altLang="de-DE" sz="2800" dirty="0"/>
              <a:t>CHEMIE: Iod-Probe und </a:t>
            </a:r>
            <a:r>
              <a:rPr lang="de-DE" altLang="de-DE" sz="2800" b="1" dirty="0"/>
              <a:t>Fettfleck-Probe</a:t>
            </a:r>
          </a:p>
          <a:p>
            <a:pPr marL="0" indent="0">
              <a:spcBef>
                <a:spcPts val="0"/>
              </a:spcBef>
              <a:spcAft>
                <a:spcPts val="1200"/>
              </a:spcAft>
              <a:buNone/>
            </a:pPr>
            <a:r>
              <a:rPr lang="de-DE" altLang="de-DE" sz="2800" b="1" dirty="0">
                <a:solidFill>
                  <a:srgbClr val="FF0000"/>
                </a:solidFill>
              </a:rPr>
              <a:t>Merksatz:</a:t>
            </a:r>
          </a:p>
        </p:txBody>
      </p:sp>
      <p:sp>
        <p:nvSpPr>
          <p:cNvPr id="5" name="Ellipse 4"/>
          <p:cNvSpPr/>
          <p:nvPr/>
        </p:nvSpPr>
        <p:spPr>
          <a:xfrm>
            <a:off x="7954473" y="404664"/>
            <a:ext cx="914400" cy="914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dirty="0"/>
              <a:t>V4</a:t>
            </a:r>
          </a:p>
        </p:txBody>
      </p:sp>
      <p:sp>
        <p:nvSpPr>
          <p:cNvPr id="2" name="Textfeld 1"/>
          <p:cNvSpPr txBox="1"/>
          <p:nvPr/>
        </p:nvSpPr>
        <p:spPr>
          <a:xfrm>
            <a:off x="2267744" y="2664788"/>
            <a:ext cx="6336704" cy="3108543"/>
          </a:xfrm>
          <a:prstGeom prst="rect">
            <a:avLst/>
          </a:prstGeom>
          <a:noFill/>
        </p:spPr>
        <p:txBody>
          <a:bodyPr wrap="square" rtlCol="0">
            <a:spAutoFit/>
          </a:bodyPr>
          <a:lstStyle/>
          <a:p>
            <a:endParaRPr lang="de-DE" sz="2800" b="1" dirty="0">
              <a:solidFill>
                <a:srgbClr val="FF0000"/>
              </a:solidFill>
            </a:endParaRPr>
          </a:p>
          <a:p>
            <a:r>
              <a:rPr lang="de-DE" sz="2800" b="1" dirty="0">
                <a:solidFill>
                  <a:srgbClr val="FF0000"/>
                </a:solidFill>
              </a:rPr>
              <a:t>Wenn</a:t>
            </a:r>
            <a:r>
              <a:rPr lang="de-DE" sz="2800" dirty="0"/>
              <a:t> man ein Lebensmittel auf Papier drückt und es trocknet und </a:t>
            </a:r>
          </a:p>
          <a:p>
            <a:r>
              <a:rPr lang="de-DE" sz="2800" b="1" dirty="0">
                <a:solidFill>
                  <a:srgbClr val="FF0000"/>
                </a:solidFill>
              </a:rPr>
              <a:t>wenn</a:t>
            </a:r>
            <a:r>
              <a:rPr lang="de-DE" sz="2800" dirty="0"/>
              <a:t> dann ein durchscheinender Fleck bleibt, </a:t>
            </a:r>
          </a:p>
          <a:p>
            <a:r>
              <a:rPr lang="de-DE" sz="2800" b="1" dirty="0">
                <a:solidFill>
                  <a:srgbClr val="FF0000"/>
                </a:solidFill>
              </a:rPr>
              <a:t>dann</a:t>
            </a:r>
            <a:r>
              <a:rPr lang="de-DE" sz="2800" dirty="0"/>
              <a:t> ist in dem Lebensmittel Fett enthalten.</a:t>
            </a:r>
          </a:p>
        </p:txBody>
      </p:sp>
      <p:sp>
        <p:nvSpPr>
          <p:cNvPr id="3" name="Textfeld 2"/>
          <p:cNvSpPr txBox="1"/>
          <p:nvPr/>
        </p:nvSpPr>
        <p:spPr>
          <a:xfrm>
            <a:off x="1043608" y="3068960"/>
            <a:ext cx="1440160" cy="2369880"/>
          </a:xfrm>
          <a:prstGeom prst="rect">
            <a:avLst/>
          </a:prstGeom>
          <a:noFill/>
        </p:spPr>
        <p:txBody>
          <a:bodyPr wrap="square" rtlCol="0">
            <a:spAutoFit/>
          </a:bodyPr>
          <a:lstStyle/>
          <a:p>
            <a:pPr algn="ctr"/>
            <a:r>
              <a:rPr lang="de-DE" sz="3600" b="1" dirty="0">
                <a:solidFill>
                  <a:srgbClr val="0000FF"/>
                </a:solidFill>
              </a:rPr>
              <a:t>VA:</a:t>
            </a:r>
          </a:p>
          <a:p>
            <a:pPr algn="ctr"/>
            <a:endParaRPr lang="de-DE" sz="2000" b="1" dirty="0">
              <a:solidFill>
                <a:srgbClr val="0000FF"/>
              </a:solidFill>
            </a:endParaRPr>
          </a:p>
          <a:p>
            <a:pPr algn="ctr"/>
            <a:r>
              <a:rPr lang="de-DE" sz="3600" b="1" dirty="0">
                <a:solidFill>
                  <a:srgbClr val="0000FF"/>
                </a:solidFill>
              </a:rPr>
              <a:t>B:</a:t>
            </a:r>
          </a:p>
          <a:p>
            <a:pPr algn="ctr"/>
            <a:endParaRPr lang="de-DE" sz="2000" b="1" dirty="0">
              <a:solidFill>
                <a:srgbClr val="0000FF"/>
              </a:solidFill>
            </a:endParaRPr>
          </a:p>
          <a:p>
            <a:pPr algn="ctr"/>
            <a:r>
              <a:rPr lang="de-DE" sz="3600" b="1" dirty="0">
                <a:solidFill>
                  <a:srgbClr val="0000FF"/>
                </a:solidFill>
              </a:rPr>
              <a:t>E:</a:t>
            </a:r>
          </a:p>
        </p:txBody>
      </p:sp>
    </p:spTree>
    <p:extLst>
      <p:ext uri="{BB962C8B-B14F-4D97-AF65-F5344CB8AC3E}">
        <p14:creationId xmlns:p14="http://schemas.microsoft.com/office/powerpoint/2010/main" val="39986881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algn="l" eaLnBrk="1" hangingPunct="1"/>
            <a:r>
              <a:rPr lang="de-DE" dirty="0">
                <a:solidFill>
                  <a:srgbClr val="0000FF"/>
                </a:solidFill>
              </a:rPr>
              <a:t>Beispiel 4: Lebensmittel</a:t>
            </a:r>
            <a:endParaRPr lang="de-DE" altLang="de-DE" dirty="0">
              <a:solidFill>
                <a:srgbClr val="6600CC"/>
              </a:solidFill>
            </a:endParaRPr>
          </a:p>
        </p:txBody>
      </p:sp>
      <p:sp>
        <p:nvSpPr>
          <p:cNvPr id="4" name="Textfeld 3"/>
          <p:cNvSpPr txBox="1"/>
          <p:nvPr/>
        </p:nvSpPr>
        <p:spPr>
          <a:xfrm>
            <a:off x="467544" y="1556792"/>
            <a:ext cx="8352928" cy="1107996"/>
          </a:xfrm>
          <a:prstGeom prst="rect">
            <a:avLst/>
          </a:prstGeom>
          <a:noFill/>
        </p:spPr>
        <p:txBody>
          <a:bodyPr wrap="square" rtlCol="0">
            <a:spAutoFit/>
          </a:bodyPr>
          <a:lstStyle/>
          <a:p>
            <a:pPr marL="0" indent="0">
              <a:spcBef>
                <a:spcPts val="0"/>
              </a:spcBef>
              <a:spcAft>
                <a:spcPts val="1200"/>
              </a:spcAft>
              <a:buNone/>
            </a:pPr>
            <a:r>
              <a:rPr lang="de-DE" altLang="de-DE" sz="2800" dirty="0"/>
              <a:t>CHEMIE: Iod-Probe und </a:t>
            </a:r>
            <a:r>
              <a:rPr lang="de-DE" altLang="de-DE" sz="2800" b="1" dirty="0"/>
              <a:t>Fettfleck-Probe</a:t>
            </a:r>
          </a:p>
          <a:p>
            <a:pPr marL="0" indent="0">
              <a:spcBef>
                <a:spcPts val="0"/>
              </a:spcBef>
              <a:spcAft>
                <a:spcPts val="1200"/>
              </a:spcAft>
              <a:buNone/>
            </a:pPr>
            <a:r>
              <a:rPr lang="de-DE" altLang="de-DE" sz="2800" b="1" dirty="0">
                <a:solidFill>
                  <a:srgbClr val="FF0000"/>
                </a:solidFill>
              </a:rPr>
              <a:t>Merksatz:</a:t>
            </a:r>
          </a:p>
        </p:txBody>
      </p:sp>
      <p:sp>
        <p:nvSpPr>
          <p:cNvPr id="5" name="Ellipse 4"/>
          <p:cNvSpPr/>
          <p:nvPr/>
        </p:nvSpPr>
        <p:spPr>
          <a:xfrm>
            <a:off x="7954473" y="404664"/>
            <a:ext cx="914400" cy="914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dirty="0"/>
              <a:t>V4</a:t>
            </a:r>
          </a:p>
        </p:txBody>
      </p:sp>
      <p:sp>
        <p:nvSpPr>
          <p:cNvPr id="2" name="Textfeld 1"/>
          <p:cNvSpPr txBox="1"/>
          <p:nvPr/>
        </p:nvSpPr>
        <p:spPr>
          <a:xfrm>
            <a:off x="2267744" y="2664788"/>
            <a:ext cx="6336704" cy="3108543"/>
          </a:xfrm>
          <a:prstGeom prst="rect">
            <a:avLst/>
          </a:prstGeom>
          <a:noFill/>
        </p:spPr>
        <p:txBody>
          <a:bodyPr wrap="square" rtlCol="0">
            <a:spAutoFit/>
          </a:bodyPr>
          <a:lstStyle/>
          <a:p>
            <a:endParaRPr lang="de-DE" sz="2800" b="1" dirty="0">
              <a:solidFill>
                <a:srgbClr val="FF0000"/>
              </a:solidFill>
            </a:endParaRPr>
          </a:p>
          <a:p>
            <a:r>
              <a:rPr lang="de-DE" sz="2800" b="1" dirty="0">
                <a:solidFill>
                  <a:srgbClr val="FF0000"/>
                </a:solidFill>
              </a:rPr>
              <a:t>Wenn</a:t>
            </a:r>
            <a:r>
              <a:rPr lang="de-DE" sz="2800" dirty="0"/>
              <a:t> man ein Lebensmittel auf Papier drückt und es trocknet und </a:t>
            </a:r>
          </a:p>
          <a:p>
            <a:r>
              <a:rPr lang="de-DE" sz="2800" b="1" dirty="0">
                <a:solidFill>
                  <a:srgbClr val="FF0000"/>
                </a:solidFill>
              </a:rPr>
              <a:t>wenn</a:t>
            </a:r>
            <a:r>
              <a:rPr lang="de-DE" sz="2800" dirty="0"/>
              <a:t> dann ein durchscheinender Fleck bleibt, </a:t>
            </a:r>
          </a:p>
          <a:p>
            <a:r>
              <a:rPr lang="de-DE" sz="2800" b="1" dirty="0">
                <a:solidFill>
                  <a:srgbClr val="FF0000"/>
                </a:solidFill>
              </a:rPr>
              <a:t>dann</a:t>
            </a:r>
            <a:r>
              <a:rPr lang="de-DE" sz="2800" dirty="0"/>
              <a:t> ist in dem Lebensmittel Fett enthalten.</a:t>
            </a:r>
          </a:p>
        </p:txBody>
      </p:sp>
      <p:sp>
        <p:nvSpPr>
          <p:cNvPr id="3" name="Textfeld 2"/>
          <p:cNvSpPr txBox="1"/>
          <p:nvPr/>
        </p:nvSpPr>
        <p:spPr>
          <a:xfrm>
            <a:off x="1043608" y="3068960"/>
            <a:ext cx="1440160" cy="2369880"/>
          </a:xfrm>
          <a:prstGeom prst="rect">
            <a:avLst/>
          </a:prstGeom>
          <a:noFill/>
        </p:spPr>
        <p:txBody>
          <a:bodyPr wrap="square" rtlCol="0">
            <a:spAutoFit/>
          </a:bodyPr>
          <a:lstStyle/>
          <a:p>
            <a:pPr algn="ctr"/>
            <a:r>
              <a:rPr lang="de-DE" sz="3600" b="1" dirty="0">
                <a:solidFill>
                  <a:srgbClr val="0000FF"/>
                </a:solidFill>
              </a:rPr>
              <a:t>VA:</a:t>
            </a:r>
          </a:p>
          <a:p>
            <a:pPr algn="ctr"/>
            <a:endParaRPr lang="de-DE" sz="2000" b="1" dirty="0">
              <a:solidFill>
                <a:srgbClr val="0000FF"/>
              </a:solidFill>
            </a:endParaRPr>
          </a:p>
          <a:p>
            <a:pPr algn="ctr"/>
            <a:r>
              <a:rPr lang="de-DE" sz="3600" b="1" dirty="0">
                <a:solidFill>
                  <a:srgbClr val="0000FF"/>
                </a:solidFill>
              </a:rPr>
              <a:t>B:</a:t>
            </a:r>
          </a:p>
          <a:p>
            <a:pPr algn="ctr"/>
            <a:endParaRPr lang="de-DE" sz="2000" b="1" dirty="0">
              <a:solidFill>
                <a:srgbClr val="0000FF"/>
              </a:solidFill>
            </a:endParaRPr>
          </a:p>
          <a:p>
            <a:pPr algn="ctr"/>
            <a:r>
              <a:rPr lang="de-DE" sz="3600" b="1" dirty="0">
                <a:solidFill>
                  <a:srgbClr val="0000FF"/>
                </a:solidFill>
              </a:rPr>
              <a:t>E:</a:t>
            </a:r>
          </a:p>
        </p:txBody>
      </p:sp>
      <p:sp>
        <p:nvSpPr>
          <p:cNvPr id="6" name="Textfeld 5">
            <a:extLst>
              <a:ext uri="{FF2B5EF4-FFF2-40B4-BE49-F238E27FC236}">
                <a16:creationId xmlns:a16="http://schemas.microsoft.com/office/drawing/2014/main" id="{8D181A52-0D79-4999-81B6-88A1903F5AB5}"/>
              </a:ext>
            </a:extLst>
          </p:cNvPr>
          <p:cNvSpPr txBox="1"/>
          <p:nvPr/>
        </p:nvSpPr>
        <p:spPr>
          <a:xfrm>
            <a:off x="755576" y="5717290"/>
            <a:ext cx="7632848" cy="584775"/>
          </a:xfrm>
          <a:prstGeom prst="rect">
            <a:avLst/>
          </a:prstGeom>
          <a:solidFill>
            <a:srgbClr val="FFFFCC"/>
          </a:solidFill>
        </p:spPr>
        <p:txBody>
          <a:bodyPr wrap="square" rtlCol="0">
            <a:spAutoFit/>
          </a:bodyPr>
          <a:lstStyle/>
          <a:p>
            <a:pPr algn="ctr"/>
            <a:r>
              <a:rPr lang="de-DE" sz="3200" b="1" dirty="0"/>
              <a:t>Höchstes Sprachniveau!</a:t>
            </a:r>
          </a:p>
        </p:txBody>
      </p:sp>
    </p:spTree>
    <p:extLst>
      <p:ext uri="{BB962C8B-B14F-4D97-AF65-F5344CB8AC3E}">
        <p14:creationId xmlns:p14="http://schemas.microsoft.com/office/powerpoint/2010/main" val="52705523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algn="l" eaLnBrk="1" hangingPunct="1"/>
            <a:r>
              <a:rPr lang="de-DE" dirty="0">
                <a:solidFill>
                  <a:srgbClr val="0000FF"/>
                </a:solidFill>
              </a:rPr>
              <a:t>Beispiel 4: Lebensmittel</a:t>
            </a:r>
            <a:endParaRPr lang="de-DE" altLang="de-DE" dirty="0">
              <a:solidFill>
                <a:srgbClr val="6600CC"/>
              </a:solidFill>
            </a:endParaRPr>
          </a:p>
        </p:txBody>
      </p:sp>
      <p:sp>
        <p:nvSpPr>
          <p:cNvPr id="4" name="Textfeld 3"/>
          <p:cNvSpPr txBox="1"/>
          <p:nvPr/>
        </p:nvSpPr>
        <p:spPr>
          <a:xfrm>
            <a:off x="467544" y="1556792"/>
            <a:ext cx="8352928" cy="3447098"/>
          </a:xfrm>
          <a:prstGeom prst="rect">
            <a:avLst/>
          </a:prstGeom>
          <a:noFill/>
        </p:spPr>
        <p:txBody>
          <a:bodyPr wrap="square" rtlCol="0">
            <a:spAutoFit/>
          </a:bodyPr>
          <a:lstStyle/>
          <a:p>
            <a:pPr marL="0" indent="0">
              <a:spcBef>
                <a:spcPts val="0"/>
              </a:spcBef>
              <a:spcAft>
                <a:spcPts val="1200"/>
              </a:spcAft>
              <a:buNone/>
            </a:pPr>
            <a:r>
              <a:rPr lang="de-DE" altLang="de-DE" sz="2800" dirty="0"/>
              <a:t>CHEMIE: </a:t>
            </a:r>
            <a:r>
              <a:rPr lang="de-DE" altLang="de-DE" sz="2800" b="1" dirty="0"/>
              <a:t>Iod-Probe</a:t>
            </a:r>
            <a:r>
              <a:rPr lang="de-DE" altLang="de-DE" sz="2800" dirty="0"/>
              <a:t> und Fettfleck-Probe</a:t>
            </a:r>
          </a:p>
          <a:p>
            <a:pPr marL="0" indent="0">
              <a:spcBef>
                <a:spcPts val="0"/>
              </a:spcBef>
              <a:spcAft>
                <a:spcPts val="1200"/>
              </a:spcAft>
              <a:buNone/>
            </a:pPr>
            <a:endParaRPr lang="de-DE" altLang="de-DE" sz="2800" dirty="0"/>
          </a:p>
          <a:p>
            <a:pPr marL="0" indent="0">
              <a:spcBef>
                <a:spcPts val="0"/>
              </a:spcBef>
              <a:spcAft>
                <a:spcPts val="1200"/>
              </a:spcAft>
              <a:buNone/>
            </a:pPr>
            <a:r>
              <a:rPr lang="de-DE" altLang="de-DE" sz="2800" dirty="0"/>
              <a:t>Zucker-Lösung		</a:t>
            </a:r>
          </a:p>
          <a:p>
            <a:pPr marL="0" indent="0">
              <a:spcBef>
                <a:spcPts val="0"/>
              </a:spcBef>
              <a:spcAft>
                <a:spcPts val="1200"/>
              </a:spcAft>
              <a:buNone/>
            </a:pPr>
            <a:r>
              <a:rPr lang="de-DE" altLang="de-DE" sz="2800" dirty="0"/>
              <a:t>Kochsalz-Lösung		</a:t>
            </a:r>
          </a:p>
          <a:p>
            <a:pPr marL="0" indent="0">
              <a:spcBef>
                <a:spcPts val="0"/>
              </a:spcBef>
              <a:spcAft>
                <a:spcPts val="1200"/>
              </a:spcAft>
              <a:buNone/>
            </a:pPr>
            <a:r>
              <a:rPr lang="de-DE" altLang="de-DE" sz="2800" dirty="0"/>
              <a:t>Stärke-Lösung		</a:t>
            </a:r>
          </a:p>
          <a:p>
            <a:pPr marL="0" indent="0">
              <a:spcBef>
                <a:spcPts val="0"/>
              </a:spcBef>
              <a:spcAft>
                <a:spcPts val="1200"/>
              </a:spcAft>
              <a:buNone/>
            </a:pPr>
            <a:r>
              <a:rPr lang="de-DE" altLang="de-DE" sz="2800" dirty="0"/>
              <a:t>Wasser</a:t>
            </a:r>
          </a:p>
        </p:txBody>
      </p:sp>
      <p:sp>
        <p:nvSpPr>
          <p:cNvPr id="5" name="Ellipse 4"/>
          <p:cNvSpPr/>
          <p:nvPr/>
        </p:nvSpPr>
        <p:spPr>
          <a:xfrm>
            <a:off x="7954473" y="404664"/>
            <a:ext cx="914400" cy="914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dirty="0"/>
              <a:t>V4</a:t>
            </a:r>
          </a:p>
        </p:txBody>
      </p:sp>
      <p:sp>
        <p:nvSpPr>
          <p:cNvPr id="2" name="Textfeld 1"/>
          <p:cNvSpPr txBox="1"/>
          <p:nvPr/>
        </p:nvSpPr>
        <p:spPr>
          <a:xfrm>
            <a:off x="4427984" y="3972838"/>
            <a:ext cx="3816424" cy="2062103"/>
          </a:xfrm>
          <a:prstGeom prst="rect">
            <a:avLst/>
          </a:prstGeom>
          <a:solidFill>
            <a:srgbClr val="FFFF00"/>
          </a:solidFill>
        </p:spPr>
        <p:txBody>
          <a:bodyPr wrap="square" rtlCol="0">
            <a:spAutoFit/>
          </a:bodyPr>
          <a:lstStyle/>
          <a:p>
            <a:r>
              <a:rPr lang="de-DE" altLang="de-DE" sz="3200" dirty="0"/>
              <a:t>&gt;   in </a:t>
            </a:r>
            <a:r>
              <a:rPr lang="de-DE" altLang="de-DE" sz="3200" dirty="0" err="1"/>
              <a:t>Rggl</a:t>
            </a:r>
            <a:r>
              <a:rPr lang="de-DE" altLang="de-DE" sz="3200" dirty="0"/>
              <a:t>. geben</a:t>
            </a:r>
          </a:p>
          <a:p>
            <a:r>
              <a:rPr lang="de-DE" altLang="de-DE" sz="3200" dirty="0"/>
              <a:t>&gt;   3 Tropfen Iod-  </a:t>
            </a:r>
          </a:p>
          <a:p>
            <a:r>
              <a:rPr lang="de-DE" altLang="de-DE" sz="3200" dirty="0"/>
              <a:t>     Lösung dazu</a:t>
            </a:r>
          </a:p>
          <a:p>
            <a:r>
              <a:rPr lang="de-DE" altLang="de-DE" sz="3200" dirty="0"/>
              <a:t>&gt;   mischen</a:t>
            </a:r>
            <a:endParaRPr lang="de-DE" sz="3200" dirty="0"/>
          </a:p>
        </p:txBody>
      </p:sp>
    </p:spTree>
    <p:extLst>
      <p:ext uri="{BB962C8B-B14F-4D97-AF65-F5344CB8AC3E}">
        <p14:creationId xmlns:p14="http://schemas.microsoft.com/office/powerpoint/2010/main" val="201690503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algn="l" eaLnBrk="1" hangingPunct="1"/>
            <a:r>
              <a:rPr lang="de-DE" dirty="0">
                <a:solidFill>
                  <a:srgbClr val="0000FF"/>
                </a:solidFill>
              </a:rPr>
              <a:t>Beispiel 4: Lebensmittel</a:t>
            </a:r>
            <a:endParaRPr lang="de-DE" altLang="de-DE" dirty="0">
              <a:solidFill>
                <a:srgbClr val="6600CC"/>
              </a:solidFill>
            </a:endParaRPr>
          </a:p>
        </p:txBody>
      </p:sp>
      <p:sp>
        <p:nvSpPr>
          <p:cNvPr id="4" name="Textfeld 3"/>
          <p:cNvSpPr txBox="1"/>
          <p:nvPr/>
        </p:nvSpPr>
        <p:spPr>
          <a:xfrm>
            <a:off x="467544" y="1556792"/>
            <a:ext cx="8352928" cy="3447098"/>
          </a:xfrm>
          <a:prstGeom prst="rect">
            <a:avLst/>
          </a:prstGeom>
          <a:noFill/>
        </p:spPr>
        <p:txBody>
          <a:bodyPr wrap="square" rtlCol="0">
            <a:spAutoFit/>
          </a:bodyPr>
          <a:lstStyle/>
          <a:p>
            <a:pPr marL="0" indent="0">
              <a:spcBef>
                <a:spcPts val="0"/>
              </a:spcBef>
              <a:spcAft>
                <a:spcPts val="1200"/>
              </a:spcAft>
              <a:buNone/>
            </a:pPr>
            <a:r>
              <a:rPr lang="de-DE" altLang="de-DE" sz="2800" dirty="0"/>
              <a:t>CHEMIE: </a:t>
            </a:r>
            <a:r>
              <a:rPr lang="de-DE" altLang="de-DE" sz="2800" b="1" dirty="0"/>
              <a:t>Iod-Probe</a:t>
            </a:r>
            <a:r>
              <a:rPr lang="de-DE" altLang="de-DE" sz="2800" dirty="0"/>
              <a:t> und Fettfleck-Probe</a:t>
            </a:r>
          </a:p>
          <a:p>
            <a:pPr marL="0" indent="0">
              <a:spcBef>
                <a:spcPts val="0"/>
              </a:spcBef>
              <a:spcAft>
                <a:spcPts val="1200"/>
              </a:spcAft>
              <a:buNone/>
            </a:pPr>
            <a:r>
              <a:rPr lang="de-DE" altLang="de-DE" sz="2800" dirty="0"/>
              <a:t>				B:</a:t>
            </a:r>
          </a:p>
          <a:p>
            <a:pPr marL="0" indent="0">
              <a:spcBef>
                <a:spcPts val="0"/>
              </a:spcBef>
              <a:spcAft>
                <a:spcPts val="1200"/>
              </a:spcAft>
              <a:buNone/>
            </a:pPr>
            <a:r>
              <a:rPr lang="de-DE" altLang="de-DE" sz="2800" dirty="0"/>
              <a:t>Zucker-Lösung		gelblich</a:t>
            </a:r>
          </a:p>
          <a:p>
            <a:pPr marL="0" indent="0">
              <a:spcBef>
                <a:spcPts val="0"/>
              </a:spcBef>
              <a:spcAft>
                <a:spcPts val="1200"/>
              </a:spcAft>
              <a:buNone/>
            </a:pPr>
            <a:r>
              <a:rPr lang="de-DE" altLang="de-DE" sz="2800" dirty="0"/>
              <a:t>Kochsalz-Lösung		gelblich</a:t>
            </a:r>
          </a:p>
          <a:p>
            <a:pPr marL="0" indent="0">
              <a:spcBef>
                <a:spcPts val="0"/>
              </a:spcBef>
              <a:spcAft>
                <a:spcPts val="1200"/>
              </a:spcAft>
              <a:buNone/>
            </a:pPr>
            <a:r>
              <a:rPr lang="de-DE" altLang="de-DE" sz="2800" dirty="0"/>
              <a:t>Stärke-Lösung		</a:t>
            </a:r>
            <a:r>
              <a:rPr lang="de-DE" altLang="de-DE" sz="2800" b="1" dirty="0"/>
              <a:t>tief blau</a:t>
            </a:r>
          </a:p>
          <a:p>
            <a:pPr marL="0" indent="0">
              <a:spcBef>
                <a:spcPts val="0"/>
              </a:spcBef>
              <a:spcAft>
                <a:spcPts val="1200"/>
              </a:spcAft>
              <a:buNone/>
            </a:pPr>
            <a:r>
              <a:rPr lang="de-DE" altLang="de-DE" sz="2800" dirty="0"/>
              <a:t>Wasser			gelblich</a:t>
            </a:r>
          </a:p>
        </p:txBody>
      </p:sp>
      <p:sp>
        <p:nvSpPr>
          <p:cNvPr id="5" name="Ellipse 4"/>
          <p:cNvSpPr/>
          <p:nvPr/>
        </p:nvSpPr>
        <p:spPr>
          <a:xfrm>
            <a:off x="7954473" y="404664"/>
            <a:ext cx="914400" cy="914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dirty="0"/>
              <a:t>V4</a:t>
            </a:r>
          </a:p>
        </p:txBody>
      </p:sp>
    </p:spTree>
    <p:extLst>
      <p:ext uri="{BB962C8B-B14F-4D97-AF65-F5344CB8AC3E}">
        <p14:creationId xmlns:p14="http://schemas.microsoft.com/office/powerpoint/2010/main" val="111485446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algn="l" eaLnBrk="1" hangingPunct="1"/>
            <a:r>
              <a:rPr lang="de-DE" dirty="0">
                <a:solidFill>
                  <a:srgbClr val="0000FF"/>
                </a:solidFill>
              </a:rPr>
              <a:t>Beispiel 4: Lebensmittel</a:t>
            </a:r>
            <a:endParaRPr lang="de-DE" altLang="de-DE" dirty="0">
              <a:solidFill>
                <a:srgbClr val="6600CC"/>
              </a:solidFill>
            </a:endParaRPr>
          </a:p>
        </p:txBody>
      </p:sp>
      <p:sp>
        <p:nvSpPr>
          <p:cNvPr id="4" name="Textfeld 3"/>
          <p:cNvSpPr txBox="1"/>
          <p:nvPr/>
        </p:nvSpPr>
        <p:spPr>
          <a:xfrm>
            <a:off x="467544" y="1556792"/>
            <a:ext cx="8352928" cy="1107996"/>
          </a:xfrm>
          <a:prstGeom prst="rect">
            <a:avLst/>
          </a:prstGeom>
          <a:noFill/>
        </p:spPr>
        <p:txBody>
          <a:bodyPr wrap="square" rtlCol="0">
            <a:spAutoFit/>
          </a:bodyPr>
          <a:lstStyle/>
          <a:p>
            <a:pPr marL="0" indent="0">
              <a:spcBef>
                <a:spcPts val="0"/>
              </a:spcBef>
              <a:spcAft>
                <a:spcPts val="1200"/>
              </a:spcAft>
              <a:buNone/>
            </a:pPr>
            <a:r>
              <a:rPr lang="de-DE" altLang="de-DE" sz="2800" dirty="0"/>
              <a:t>CHEMIE: </a:t>
            </a:r>
            <a:r>
              <a:rPr lang="de-DE" altLang="de-DE" sz="2800" b="1" dirty="0"/>
              <a:t>Iod-Probe</a:t>
            </a:r>
            <a:r>
              <a:rPr lang="de-DE" altLang="de-DE" sz="2800" dirty="0"/>
              <a:t> und Fettfleck-Probe</a:t>
            </a:r>
          </a:p>
          <a:p>
            <a:pPr marL="0" indent="0">
              <a:spcBef>
                <a:spcPts val="0"/>
              </a:spcBef>
              <a:spcAft>
                <a:spcPts val="1200"/>
              </a:spcAft>
              <a:buNone/>
            </a:pPr>
            <a:r>
              <a:rPr lang="de-DE" altLang="de-DE" sz="2800" b="1" dirty="0">
                <a:solidFill>
                  <a:srgbClr val="FF0000"/>
                </a:solidFill>
              </a:rPr>
              <a:t>Merksatz:</a:t>
            </a:r>
          </a:p>
        </p:txBody>
      </p:sp>
      <p:sp>
        <p:nvSpPr>
          <p:cNvPr id="5" name="Ellipse 4"/>
          <p:cNvSpPr/>
          <p:nvPr/>
        </p:nvSpPr>
        <p:spPr>
          <a:xfrm>
            <a:off x="7954473" y="404664"/>
            <a:ext cx="914400" cy="914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dirty="0"/>
              <a:t>V4</a:t>
            </a:r>
          </a:p>
        </p:txBody>
      </p:sp>
      <p:sp>
        <p:nvSpPr>
          <p:cNvPr id="2" name="Textfeld 1"/>
          <p:cNvSpPr txBox="1"/>
          <p:nvPr/>
        </p:nvSpPr>
        <p:spPr>
          <a:xfrm>
            <a:off x="2267744" y="2664788"/>
            <a:ext cx="6336704" cy="2677656"/>
          </a:xfrm>
          <a:prstGeom prst="rect">
            <a:avLst/>
          </a:prstGeom>
          <a:noFill/>
        </p:spPr>
        <p:txBody>
          <a:bodyPr wrap="square" rtlCol="0">
            <a:spAutoFit/>
          </a:bodyPr>
          <a:lstStyle/>
          <a:p>
            <a:endParaRPr lang="de-DE" sz="2800" b="1" dirty="0">
              <a:solidFill>
                <a:srgbClr val="FF0000"/>
              </a:solidFill>
            </a:endParaRPr>
          </a:p>
          <a:p>
            <a:r>
              <a:rPr lang="de-DE" sz="2800" b="1" dirty="0">
                <a:solidFill>
                  <a:srgbClr val="FF0000"/>
                </a:solidFill>
              </a:rPr>
              <a:t>Wenn</a:t>
            </a:r>
            <a:r>
              <a:rPr lang="de-DE" sz="2800" dirty="0"/>
              <a:t> man zu einem Stoff Iod-Lösung gibt und </a:t>
            </a:r>
          </a:p>
          <a:p>
            <a:r>
              <a:rPr lang="de-DE" sz="2800" b="1" dirty="0">
                <a:solidFill>
                  <a:srgbClr val="FF0000"/>
                </a:solidFill>
              </a:rPr>
              <a:t>wenn</a:t>
            </a:r>
            <a:r>
              <a:rPr lang="de-DE" sz="2800" dirty="0"/>
              <a:t> er sich blau färbt, </a:t>
            </a:r>
          </a:p>
          <a:p>
            <a:endParaRPr lang="de-DE" sz="2800" dirty="0"/>
          </a:p>
          <a:p>
            <a:r>
              <a:rPr lang="de-DE" sz="2800" b="1" dirty="0">
                <a:solidFill>
                  <a:srgbClr val="FF0000"/>
                </a:solidFill>
              </a:rPr>
              <a:t>dann</a:t>
            </a:r>
            <a:r>
              <a:rPr lang="de-DE" sz="2800" dirty="0"/>
              <a:t> ist in dem Stoff Stärke enthalten.</a:t>
            </a:r>
          </a:p>
        </p:txBody>
      </p:sp>
      <p:sp>
        <p:nvSpPr>
          <p:cNvPr id="3" name="Textfeld 2"/>
          <p:cNvSpPr txBox="1"/>
          <p:nvPr/>
        </p:nvSpPr>
        <p:spPr>
          <a:xfrm>
            <a:off x="1043608" y="3068960"/>
            <a:ext cx="1440160" cy="2369880"/>
          </a:xfrm>
          <a:prstGeom prst="rect">
            <a:avLst/>
          </a:prstGeom>
          <a:noFill/>
        </p:spPr>
        <p:txBody>
          <a:bodyPr wrap="square" rtlCol="0">
            <a:spAutoFit/>
          </a:bodyPr>
          <a:lstStyle/>
          <a:p>
            <a:pPr algn="ctr"/>
            <a:r>
              <a:rPr lang="de-DE" sz="3600" b="1" dirty="0">
                <a:solidFill>
                  <a:srgbClr val="0000FF"/>
                </a:solidFill>
              </a:rPr>
              <a:t>VA:</a:t>
            </a:r>
          </a:p>
          <a:p>
            <a:pPr algn="ctr"/>
            <a:endParaRPr lang="de-DE" sz="2000" b="1" dirty="0">
              <a:solidFill>
                <a:srgbClr val="0000FF"/>
              </a:solidFill>
            </a:endParaRPr>
          </a:p>
          <a:p>
            <a:pPr algn="ctr"/>
            <a:r>
              <a:rPr lang="de-DE" sz="3600" b="1" dirty="0">
                <a:solidFill>
                  <a:srgbClr val="0000FF"/>
                </a:solidFill>
              </a:rPr>
              <a:t>B:</a:t>
            </a:r>
          </a:p>
          <a:p>
            <a:pPr algn="ctr"/>
            <a:endParaRPr lang="de-DE" sz="2000" b="1" dirty="0">
              <a:solidFill>
                <a:srgbClr val="0000FF"/>
              </a:solidFill>
            </a:endParaRPr>
          </a:p>
          <a:p>
            <a:pPr algn="ctr"/>
            <a:r>
              <a:rPr lang="de-DE" sz="3600" b="1" dirty="0">
                <a:solidFill>
                  <a:srgbClr val="0000FF"/>
                </a:solidFill>
              </a:rPr>
              <a:t>E:</a:t>
            </a:r>
          </a:p>
        </p:txBody>
      </p:sp>
    </p:spTree>
    <p:extLst>
      <p:ext uri="{BB962C8B-B14F-4D97-AF65-F5344CB8AC3E}">
        <p14:creationId xmlns:p14="http://schemas.microsoft.com/office/powerpoint/2010/main" val="292970029"/>
      </p:ext>
    </p:extLst>
  </p:cSld>
  <p:clrMapOvr>
    <a:masterClrMapping/>
  </p:clrMapOvr>
</p:sld>
</file>

<file path=ppt/theme/theme1.xml><?xml version="1.0" encoding="utf-8"?>
<a:theme xmlns:a="http://schemas.openxmlformats.org/drawingml/2006/main" name="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0</TotalTime>
  <Words>4346</Words>
  <Application>Microsoft Office PowerPoint</Application>
  <PresentationFormat>Bildschirmpräsentation (4:3)</PresentationFormat>
  <Paragraphs>743</Paragraphs>
  <Slides>177</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177</vt:i4>
      </vt:variant>
    </vt:vector>
  </HeadingPairs>
  <TitlesOfParts>
    <vt:vector size="182" baseType="lpstr">
      <vt:lpstr>Arial</vt:lpstr>
      <vt:lpstr>Calibri</vt:lpstr>
      <vt:lpstr>Comic Sans MS</vt:lpstr>
      <vt:lpstr>Wingdings</vt:lpstr>
      <vt:lpstr>Standarddesign</vt:lpstr>
      <vt:lpstr>Naturwissen-schaftliches Arbeiten in Jgst.5   LehrplanPLUS</vt:lpstr>
      <vt:lpstr>Philosophie von NA:</vt:lpstr>
      <vt:lpstr>Philosophie von NA:</vt:lpstr>
      <vt:lpstr>Philosophie von NA:</vt:lpstr>
      <vt:lpstr>Philosophie von NA:</vt:lpstr>
      <vt:lpstr>Philosophie von NA:</vt:lpstr>
      <vt:lpstr>Philosophie von NA:</vt:lpstr>
      <vt:lpstr>Philosophie von NA:</vt:lpstr>
      <vt:lpstr>Philosophie von NA:</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Laborregeln:</vt:lpstr>
      <vt:lpstr>Kapitel 1: Licht</vt:lpstr>
      <vt:lpstr>Kapitel 1: Licht</vt:lpstr>
      <vt:lpstr>Kapitel 1: Licht</vt:lpstr>
      <vt:lpstr>Kapitel 1: Licht</vt:lpstr>
      <vt:lpstr>Beispiel 1: Lichtzerlegung</vt:lpstr>
      <vt:lpstr>Beispiel 1: Lichtzerlegung</vt:lpstr>
      <vt:lpstr>Beispiel 1: Lichtzerlegung</vt:lpstr>
      <vt:lpstr>Beispiel 1: Lichtzerlegung</vt:lpstr>
      <vt:lpstr>Beispiel 1: Lichtzerlegung</vt:lpstr>
      <vt:lpstr>Beispiel 1: Lichtzerlegung</vt:lpstr>
      <vt:lpstr>Beispiel 1: Lichtzerlegung</vt:lpstr>
      <vt:lpstr>Beispiel 1: Lichtzerlegung</vt:lpstr>
      <vt:lpstr>Beispiel 2: Teilchenmodell</vt:lpstr>
      <vt:lpstr>Beispiel 2: Teilchenmodell</vt:lpstr>
      <vt:lpstr>Beispiel 2: Teilchenmodell</vt:lpstr>
      <vt:lpstr>Beispiel 2: Teilchenmodell</vt:lpstr>
      <vt:lpstr>Beispiel 2: Teilchenmodell</vt:lpstr>
      <vt:lpstr>Beispiel 2: Teilchenmodell</vt:lpstr>
      <vt:lpstr>Beispiel 2: Teilchenmodell</vt:lpstr>
      <vt:lpstr>Beispiel 2: Teilchenmodell</vt:lpstr>
      <vt:lpstr>Beispiel 2: Teilchenmodell</vt:lpstr>
      <vt:lpstr>Beispiel 2: Teilchenmodell</vt:lpstr>
      <vt:lpstr>Beispiel 2: Teilchenmodell</vt:lpstr>
      <vt:lpstr>Beispiel 2: Teilchenmodell</vt:lpstr>
      <vt:lpstr>Beispiel 2: Teilchenmodell</vt:lpstr>
      <vt:lpstr>Beispiel 2: Teilchenmodell</vt:lpstr>
      <vt:lpstr>Beispiel 2: Teilchenmodell</vt:lpstr>
      <vt:lpstr>Beispiel 2: Teilchenmodell</vt:lpstr>
      <vt:lpstr>Beispiel 2: Teilchenmodell</vt:lpstr>
      <vt:lpstr>Beispiel 2: Teilchenmodell</vt:lpstr>
      <vt:lpstr>Beispiel 2: Teilchenmodell</vt:lpstr>
      <vt:lpstr>Beispiel 2: Teilchenmodell</vt:lpstr>
      <vt:lpstr>Beispiel 2: Teilchenmodell</vt:lpstr>
      <vt:lpstr>Beispiel 2: Teilchenmodell</vt:lpstr>
      <vt:lpstr>Beispiel 2: Teilchenmodell</vt:lpstr>
      <vt:lpstr>Beispiel 2: Teilchenmodell</vt:lpstr>
      <vt:lpstr>Beispiel 2: Teilchenmodell</vt:lpstr>
      <vt:lpstr>Beispiel 2: Teilchenmodell</vt:lpstr>
      <vt:lpstr>Beispiel 2: Teilchenmodell</vt:lpstr>
      <vt:lpstr>Beispiel 2: Teilchenmodell</vt:lpstr>
      <vt:lpstr>Beispiel 2: Teilchenmodell</vt:lpstr>
      <vt:lpstr>Beispiel 2: Teilchenmodell</vt:lpstr>
      <vt:lpstr>Beispiel 2: Teilchenmodell</vt:lpstr>
      <vt:lpstr>Beispiel 2: Teilchenmodell</vt:lpstr>
      <vt:lpstr>Beispiel 2: Teilchenmodell</vt:lpstr>
      <vt:lpstr>Beispiel 2: Teilchenmodell</vt:lpstr>
      <vt:lpstr>Beispiel 2: Teilchenmodell</vt:lpstr>
      <vt:lpstr>Beispiel 2: Teilchenmodell</vt:lpstr>
      <vt:lpstr>Beispiel 2: Teilchenmodell</vt:lpstr>
      <vt:lpstr>Beispiel 2: Teilchenmodell</vt:lpstr>
      <vt:lpstr>Beispiel 3: Stoffeigenschaften</vt:lpstr>
      <vt:lpstr>Beispiel 3: Stoffeigenschaften</vt:lpstr>
      <vt:lpstr>Beispiel 3: Stoffeigenschaften</vt:lpstr>
      <vt:lpstr>Beispiel 3: Stoffeigenschaften</vt:lpstr>
      <vt:lpstr>Beispiel 3: Stoffeigenschaften</vt:lpstr>
      <vt:lpstr>Beispiel 3: Stoffeigenschaften</vt:lpstr>
      <vt:lpstr>Beispiel 3: Stoffeigenschaften</vt:lpstr>
      <vt:lpstr>Beispiel 3: Stoffeigenschaften</vt:lpstr>
      <vt:lpstr>Beispiel 3: Stoffeigenschaften</vt:lpstr>
      <vt:lpstr>Beispiel 3: Stoffeigenschaften</vt:lpstr>
      <vt:lpstr>Beispiel 3: Stoffeigenschaften</vt:lpstr>
      <vt:lpstr>Beispiel 3: Stoffeigenschaften</vt:lpstr>
      <vt:lpstr>Beispiel 3: Stoffeigenschaften</vt:lpstr>
      <vt:lpstr>Beispiel 3: Stoffeigenschaften</vt:lpstr>
      <vt:lpstr>Beispiel 3: Stoffeigenschaften</vt:lpstr>
      <vt:lpstr>Beispiel 3: Stoffeigenschaften</vt:lpstr>
      <vt:lpstr>Beispiel 3: Stoffeigenschaften</vt:lpstr>
      <vt:lpstr>Beispiel 3: Stoffeigenschaften</vt:lpstr>
      <vt:lpstr>Beispiel 4: Lebensmittel</vt:lpstr>
      <vt:lpstr>Beispiel 4: Lebensmittel</vt:lpstr>
      <vt:lpstr>Beispiel 4: Lebensmittel</vt:lpstr>
      <vt:lpstr>Beispiel 4: Lebensmittel</vt:lpstr>
      <vt:lpstr>Beispiel 4: Lebensmittel</vt:lpstr>
      <vt:lpstr>Beispiel 4: Lebensmittel</vt:lpstr>
      <vt:lpstr>Beispiel 4: Lebensmittel</vt:lpstr>
      <vt:lpstr>Beispiel 4: Lebensmittel</vt:lpstr>
      <vt:lpstr>Beispiel 4: Lebensmittel</vt:lpstr>
      <vt:lpstr>Beispiel 4: Lebensmittel</vt:lpstr>
      <vt:lpstr>Beispiel 4: Lebensmittel</vt:lpstr>
      <vt:lpstr>Beispiel 4: Lebensmittel</vt:lpstr>
      <vt:lpstr>Beispiel 4: Lebensmittel</vt:lpstr>
      <vt:lpstr>Beispiel 4: Lebensmittel</vt:lpstr>
      <vt:lpstr>Beispiel 4: Lebensmittel</vt:lpstr>
      <vt:lpstr>Beispiel 4: Lebensmittel</vt:lpstr>
      <vt:lpstr>Beispiel 4: Lebensmittel</vt:lpstr>
      <vt:lpstr>Beispiel 4: Lebensmittel</vt:lpstr>
      <vt:lpstr>Beispiel 4: Lebensmittel</vt:lpstr>
      <vt:lpstr>Beispiel 4: Lebensmittel</vt:lpstr>
      <vt:lpstr>Beispiel 5: Zellatmung</vt:lpstr>
      <vt:lpstr>Beispiel 5: Zellatmung</vt:lpstr>
      <vt:lpstr>Beispiel 5: Zellatmung</vt:lpstr>
      <vt:lpstr>Beispiel 5: Zellatmung</vt:lpstr>
      <vt:lpstr>Beispiel 6: Diagramme</vt:lpstr>
      <vt:lpstr>Beispiel 6: Diagramme</vt:lpstr>
      <vt:lpstr>Beispiel 6: Diagramme</vt:lpstr>
      <vt:lpstr>Beispiel 6: Diagramme</vt:lpstr>
      <vt:lpstr>Beispiel 6: Diagramme</vt:lpstr>
      <vt:lpstr>Beispiel 6: Diagramme</vt:lpstr>
      <vt:lpstr>Beispiel 6: Diagramme</vt:lpstr>
      <vt:lpstr>Beispiel 6: Diagramme</vt:lpstr>
      <vt:lpstr>Beispiel 6: Diagramme</vt:lpstr>
      <vt:lpstr>Beispiel 6: Diagramme</vt:lpstr>
      <vt:lpstr>Beispiel 6: Diagramme</vt:lpstr>
      <vt:lpstr>Beispiel 6: Diagramme</vt:lpstr>
      <vt:lpstr>Beispiel 6: Diagramme</vt:lpstr>
      <vt:lpstr>Beispiel 6: Diagramme</vt:lpstr>
      <vt:lpstr>Beispiel 6: Diagramme</vt:lpstr>
      <vt:lpstr>Beispiel 6: Diagramme</vt:lpstr>
      <vt:lpstr>Beispiel 6: Diagramme</vt:lpstr>
      <vt:lpstr>Beispiel 6: Diagramme</vt:lpstr>
      <vt:lpstr>Das Portfolio</vt:lpstr>
      <vt:lpstr>Das Portfolio</vt:lpstr>
      <vt:lpstr>Das Portfolio</vt:lpstr>
      <vt:lpstr>Das Portfolio</vt:lpstr>
      <vt:lpstr>Das Portfolio</vt:lpstr>
      <vt:lpstr>Das Portfolio</vt:lpstr>
      <vt:lpstr>Das Portfolio</vt:lpstr>
      <vt:lpstr>Das Portfolio</vt:lpstr>
      <vt:lpstr>Das Portfolio</vt:lpstr>
      <vt:lpstr>Das Portfolio</vt:lpstr>
      <vt:lpstr>Das Portfolio</vt:lpstr>
      <vt:lpstr>Hausaufgaben in NA</vt:lpstr>
      <vt:lpstr>Hausaufgaben in NA</vt:lpstr>
      <vt:lpstr>Hausaufgaben in NA</vt:lpstr>
      <vt:lpstr>Hausaufgaben in NA</vt:lpstr>
      <vt:lpstr>Hausaufgaben in NA</vt:lpstr>
      <vt:lpstr>Modellbau</vt:lpstr>
      <vt:lpstr>Modellbau</vt:lpstr>
      <vt:lpstr>Aufgabe: Bastle ein funktionierendes Modell eines Armes mit Beuger- und Strecker-Muskel  Oberarm und Unterarm sollen mit einem Gelenk miteinander verbunden sein. Durch Ziehen am Beuger soll sich der Unterarm heben. Durch Ziehen am Strecker soll sich der Unterarm senken. Ein Stopper soll dafür sorgen, dass der Arm nicht überstreckt wird.</vt:lpstr>
      <vt:lpstr>PowerPoint-Präsentation</vt:lpstr>
      <vt:lpstr>PowerPoint-Präsentation</vt:lpstr>
      <vt:lpstr>PowerPoint-Präsentation</vt:lpstr>
      <vt:lpstr>PowerPoint-Präsentation</vt:lpstr>
      <vt:lpstr>Versuchsprotokoll</vt:lpstr>
      <vt:lpstr>Versuchsprotokoll</vt:lpstr>
      <vt:lpstr>Versuchsprotokoll</vt:lpstr>
      <vt:lpstr>Versuchsprotokoll</vt:lpstr>
      <vt:lpstr>PowerPoint-Präsentation</vt:lpstr>
      <vt:lpstr>PowerPoint-Präsentation</vt:lpstr>
      <vt:lpstr>PowerPoint-Präsentation</vt:lpstr>
      <vt:lpstr>PowerPoint-Präsentation</vt:lpstr>
      <vt:lpstr>Grundregeln für NA</vt:lpstr>
      <vt:lpstr>Grundregeln für NA</vt:lpstr>
      <vt:lpstr>Grundregeln für NA</vt:lpstr>
      <vt:lpstr>Grundregeln für NA</vt:lpstr>
      <vt:lpstr>Grundregeln für NA</vt:lpstr>
      <vt:lpstr>Grundregeln für NA</vt:lpstr>
      <vt:lpstr>Grundregeln für NA</vt:lpstr>
      <vt:lpstr>Grundregeln für NA</vt:lpstr>
      <vt:lpstr>Grundregeln für NA</vt:lpstr>
      <vt:lpstr>Grundregeln für NA</vt:lpstr>
      <vt:lpstr>Grundregeln für NA</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ENDE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Naturwissen-schaftliches Arbeiten in Jgst.5</dc:title>
  <dc:creator>Thomas Nickl</dc:creator>
  <cp:lastModifiedBy>Thomas Nickl</cp:lastModifiedBy>
  <cp:revision>275</cp:revision>
  <dcterms:created xsi:type="dcterms:W3CDTF">2011-01-07T13:29:52Z</dcterms:created>
  <dcterms:modified xsi:type="dcterms:W3CDTF">2019-12-11T14:46:43Z</dcterms:modified>
</cp:coreProperties>
</file>