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1" r:id="rId3"/>
    <p:sldId id="373" r:id="rId4"/>
    <p:sldId id="258" r:id="rId5"/>
    <p:sldId id="259" r:id="rId6"/>
    <p:sldId id="260" r:id="rId7"/>
    <p:sldId id="261" r:id="rId8"/>
    <p:sldId id="262" r:id="rId9"/>
    <p:sldId id="263" r:id="rId10"/>
    <p:sldId id="264" r:id="rId11"/>
    <p:sldId id="265" r:id="rId12"/>
    <p:sldId id="266" r:id="rId13"/>
    <p:sldId id="267" r:id="rId14"/>
    <p:sldId id="268" r:id="rId15"/>
    <p:sldId id="269" r:id="rId16"/>
    <p:sldId id="374" r:id="rId17"/>
    <p:sldId id="270" r:id="rId18"/>
    <p:sldId id="375" r:id="rId19"/>
    <p:sldId id="271" r:id="rId20"/>
    <p:sldId id="272" r:id="rId21"/>
    <p:sldId id="273" r:id="rId22"/>
    <p:sldId id="274" r:id="rId23"/>
    <p:sldId id="275" r:id="rId24"/>
    <p:sldId id="283" r:id="rId25"/>
    <p:sldId id="288" r:id="rId26"/>
    <p:sldId id="289" r:id="rId27"/>
    <p:sldId id="290" r:id="rId28"/>
    <p:sldId id="291" r:id="rId29"/>
    <p:sldId id="293" r:id="rId30"/>
    <p:sldId id="376" r:id="rId31"/>
    <p:sldId id="276" r:id="rId32"/>
    <p:sldId id="292" r:id="rId33"/>
    <p:sldId id="284" r:id="rId34"/>
    <p:sldId id="285" r:id="rId35"/>
    <p:sldId id="286" r:id="rId36"/>
    <p:sldId id="287" r:id="rId37"/>
    <p:sldId id="294" r:id="rId38"/>
    <p:sldId id="295" r:id="rId39"/>
    <p:sldId id="319" r:id="rId40"/>
    <p:sldId id="296" r:id="rId41"/>
    <p:sldId id="297" r:id="rId42"/>
    <p:sldId id="298" r:id="rId43"/>
    <p:sldId id="299" r:id="rId44"/>
    <p:sldId id="300" r:id="rId45"/>
    <p:sldId id="301" r:id="rId46"/>
    <p:sldId id="302" r:id="rId47"/>
    <p:sldId id="356" r:id="rId48"/>
    <p:sldId id="355" r:id="rId49"/>
    <p:sldId id="357" r:id="rId50"/>
    <p:sldId id="358" r:id="rId51"/>
    <p:sldId id="359" r:id="rId52"/>
    <p:sldId id="393" r:id="rId53"/>
    <p:sldId id="307" r:id="rId54"/>
    <p:sldId id="308" r:id="rId55"/>
    <p:sldId id="309" r:id="rId56"/>
    <p:sldId id="313" r:id="rId57"/>
    <p:sldId id="310" r:id="rId58"/>
    <p:sldId id="311" r:id="rId59"/>
    <p:sldId id="312" r:id="rId60"/>
    <p:sldId id="314" r:id="rId61"/>
    <p:sldId id="315" r:id="rId62"/>
    <p:sldId id="317" r:id="rId63"/>
    <p:sldId id="318" r:id="rId64"/>
    <p:sldId id="377" r:id="rId65"/>
    <p:sldId id="378" r:id="rId66"/>
    <p:sldId id="320" r:id="rId67"/>
    <p:sldId id="390" r:id="rId68"/>
    <p:sldId id="392" r:id="rId69"/>
    <p:sldId id="321" r:id="rId70"/>
    <p:sldId id="322" r:id="rId71"/>
    <p:sldId id="380" r:id="rId72"/>
    <p:sldId id="323" r:id="rId73"/>
    <p:sldId id="324" r:id="rId74"/>
    <p:sldId id="381" r:id="rId75"/>
    <p:sldId id="382" r:id="rId76"/>
    <p:sldId id="326" r:id="rId77"/>
    <p:sldId id="327" r:id="rId78"/>
    <p:sldId id="328" r:id="rId79"/>
    <p:sldId id="329" r:id="rId80"/>
    <p:sldId id="368" r:id="rId81"/>
    <p:sldId id="383" r:id="rId82"/>
    <p:sldId id="384" r:id="rId83"/>
    <p:sldId id="330" r:id="rId84"/>
    <p:sldId id="385" r:id="rId85"/>
    <p:sldId id="386" r:id="rId86"/>
    <p:sldId id="331" r:id="rId87"/>
    <p:sldId id="387" r:id="rId88"/>
    <p:sldId id="333" r:id="rId89"/>
    <p:sldId id="335" r:id="rId90"/>
    <p:sldId id="336" r:id="rId91"/>
    <p:sldId id="337" r:id="rId92"/>
    <p:sldId id="338" r:id="rId93"/>
    <p:sldId id="339" r:id="rId94"/>
    <p:sldId id="340" r:id="rId95"/>
    <p:sldId id="341" r:id="rId96"/>
    <p:sldId id="391" r:id="rId97"/>
    <p:sldId id="342" r:id="rId98"/>
    <p:sldId id="389" r:id="rId99"/>
    <p:sldId id="343" r:id="rId100"/>
    <p:sldId id="344" r:id="rId101"/>
    <p:sldId id="345" r:id="rId102"/>
    <p:sldId id="346" r:id="rId103"/>
    <p:sldId id="347" r:id="rId104"/>
    <p:sldId id="348" r:id="rId105"/>
    <p:sldId id="349" r:id="rId106"/>
    <p:sldId id="350" r:id="rId107"/>
    <p:sldId id="351" r:id="rId108"/>
    <p:sldId id="352" r:id="rId109"/>
    <p:sldId id="369" r:id="rId110"/>
    <p:sldId id="370" r:id="rId111"/>
    <p:sldId id="353" r:id="rId112"/>
    <p:sldId id="354" r:id="rId113"/>
    <p:sldId id="388" r:id="rId114"/>
    <p:sldId id="360" r:id="rId115"/>
    <p:sldId id="361" r:id="rId116"/>
    <p:sldId id="362" r:id="rId117"/>
    <p:sldId id="363" r:id="rId118"/>
    <p:sldId id="364" r:id="rId119"/>
    <p:sldId id="371" r:id="rId120"/>
    <p:sldId id="365" r:id="rId121"/>
    <p:sldId id="366" r:id="rId122"/>
    <p:sldId id="372" r:id="rId123"/>
    <p:sldId id="367" r:id="rId1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5050"/>
    <a:srgbClr val="009900"/>
    <a:srgbClr val="3399FF"/>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5" d="100"/>
          <a:sy n="95" d="100"/>
        </p:scale>
        <p:origin x="1075"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E8D9BED1-C178-43D2-B1B7-716335FE25DA}" type="datetimeFigureOut">
              <a:rPr lang="de-DE" smtClean="0"/>
              <a:t>27.01.2020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06C5A0E6-0835-4F1F-B963-44445FF23E01}" type="slidenum">
              <a:rPr lang="de-DE" smtClean="0"/>
              <a:t>‹Nr.›</a:t>
            </a:fld>
            <a:endParaRPr lang="de-DE"/>
          </a:p>
        </p:txBody>
      </p:sp>
    </p:spTree>
    <p:extLst>
      <p:ext uri="{BB962C8B-B14F-4D97-AF65-F5344CB8AC3E}">
        <p14:creationId xmlns:p14="http://schemas.microsoft.com/office/powerpoint/2010/main" val="3459598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E8D9BED1-C178-43D2-B1B7-716335FE25DA}" type="datetimeFigureOut">
              <a:rPr lang="de-DE" smtClean="0"/>
              <a:t>27.01.2020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06C5A0E6-0835-4F1F-B963-44445FF23E01}" type="slidenum">
              <a:rPr lang="de-DE" smtClean="0"/>
              <a:t>‹Nr.›</a:t>
            </a:fld>
            <a:endParaRPr lang="de-DE"/>
          </a:p>
        </p:txBody>
      </p:sp>
    </p:spTree>
    <p:extLst>
      <p:ext uri="{BB962C8B-B14F-4D97-AF65-F5344CB8AC3E}">
        <p14:creationId xmlns:p14="http://schemas.microsoft.com/office/powerpoint/2010/main" val="3821617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E8D9BED1-C178-43D2-B1B7-716335FE25DA}" type="datetimeFigureOut">
              <a:rPr lang="de-DE" smtClean="0"/>
              <a:t>27.01.2020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06C5A0E6-0835-4F1F-B963-44445FF23E01}" type="slidenum">
              <a:rPr lang="de-DE" smtClean="0"/>
              <a:t>‹Nr.›</a:t>
            </a:fld>
            <a:endParaRPr lang="de-DE"/>
          </a:p>
        </p:txBody>
      </p:sp>
    </p:spTree>
    <p:extLst>
      <p:ext uri="{BB962C8B-B14F-4D97-AF65-F5344CB8AC3E}">
        <p14:creationId xmlns:p14="http://schemas.microsoft.com/office/powerpoint/2010/main" val="3648055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E8D9BED1-C178-43D2-B1B7-716335FE25DA}" type="datetimeFigureOut">
              <a:rPr lang="de-DE" smtClean="0"/>
              <a:t>27.01.2020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06C5A0E6-0835-4F1F-B963-44445FF23E01}" type="slidenum">
              <a:rPr lang="de-DE" smtClean="0"/>
              <a:t>‹Nr.›</a:t>
            </a:fld>
            <a:endParaRPr lang="de-DE"/>
          </a:p>
        </p:txBody>
      </p:sp>
    </p:spTree>
    <p:extLst>
      <p:ext uri="{BB962C8B-B14F-4D97-AF65-F5344CB8AC3E}">
        <p14:creationId xmlns:p14="http://schemas.microsoft.com/office/powerpoint/2010/main" val="4233169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E8D9BED1-C178-43D2-B1B7-716335FE25DA}" type="datetimeFigureOut">
              <a:rPr lang="de-DE" smtClean="0"/>
              <a:t>27.01.2020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06C5A0E6-0835-4F1F-B963-44445FF23E01}" type="slidenum">
              <a:rPr lang="de-DE" smtClean="0"/>
              <a:t>‹Nr.›</a:t>
            </a:fld>
            <a:endParaRPr lang="de-DE"/>
          </a:p>
        </p:txBody>
      </p:sp>
    </p:spTree>
    <p:extLst>
      <p:ext uri="{BB962C8B-B14F-4D97-AF65-F5344CB8AC3E}">
        <p14:creationId xmlns:p14="http://schemas.microsoft.com/office/powerpoint/2010/main" val="1095959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E8D9BED1-C178-43D2-B1B7-716335FE25DA}" type="datetimeFigureOut">
              <a:rPr lang="de-DE" smtClean="0"/>
              <a:t>27.01.2020</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06C5A0E6-0835-4F1F-B963-44445FF23E01}" type="slidenum">
              <a:rPr lang="de-DE" smtClean="0"/>
              <a:t>‹Nr.›</a:t>
            </a:fld>
            <a:endParaRPr lang="de-DE"/>
          </a:p>
        </p:txBody>
      </p:sp>
    </p:spTree>
    <p:extLst>
      <p:ext uri="{BB962C8B-B14F-4D97-AF65-F5344CB8AC3E}">
        <p14:creationId xmlns:p14="http://schemas.microsoft.com/office/powerpoint/2010/main" val="1204721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29842" y="2505075"/>
            <a:ext cx="3868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4629150" y="2505075"/>
            <a:ext cx="3887391"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E8D9BED1-C178-43D2-B1B7-716335FE25DA}" type="datetimeFigureOut">
              <a:rPr lang="de-DE" smtClean="0"/>
              <a:t>27.01.2020</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06C5A0E6-0835-4F1F-B963-44445FF23E01}" type="slidenum">
              <a:rPr lang="de-DE" smtClean="0"/>
              <a:t>‹Nr.›</a:t>
            </a:fld>
            <a:endParaRPr lang="de-DE"/>
          </a:p>
        </p:txBody>
      </p:sp>
    </p:spTree>
    <p:extLst>
      <p:ext uri="{BB962C8B-B14F-4D97-AF65-F5344CB8AC3E}">
        <p14:creationId xmlns:p14="http://schemas.microsoft.com/office/powerpoint/2010/main" val="3289551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E8D9BED1-C178-43D2-B1B7-716335FE25DA}" type="datetimeFigureOut">
              <a:rPr lang="de-DE" smtClean="0"/>
              <a:t>27.01.2020</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06C5A0E6-0835-4F1F-B963-44445FF23E01}" type="slidenum">
              <a:rPr lang="de-DE" smtClean="0"/>
              <a:t>‹Nr.›</a:t>
            </a:fld>
            <a:endParaRPr lang="de-DE"/>
          </a:p>
        </p:txBody>
      </p:sp>
    </p:spTree>
    <p:extLst>
      <p:ext uri="{BB962C8B-B14F-4D97-AF65-F5344CB8AC3E}">
        <p14:creationId xmlns:p14="http://schemas.microsoft.com/office/powerpoint/2010/main" val="2189234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D9BED1-C178-43D2-B1B7-716335FE25DA}" type="datetimeFigureOut">
              <a:rPr lang="de-DE" smtClean="0"/>
              <a:t>27.01.2020</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06C5A0E6-0835-4F1F-B963-44445FF23E01}" type="slidenum">
              <a:rPr lang="de-DE" smtClean="0"/>
              <a:t>‹Nr.›</a:t>
            </a:fld>
            <a:endParaRPr lang="de-DE"/>
          </a:p>
        </p:txBody>
      </p:sp>
    </p:spTree>
    <p:extLst>
      <p:ext uri="{BB962C8B-B14F-4D97-AF65-F5344CB8AC3E}">
        <p14:creationId xmlns:p14="http://schemas.microsoft.com/office/powerpoint/2010/main" val="1915174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E8D9BED1-C178-43D2-B1B7-716335FE25DA}" type="datetimeFigureOut">
              <a:rPr lang="de-DE" smtClean="0"/>
              <a:t>27.01.2020</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06C5A0E6-0835-4F1F-B963-44445FF23E01}" type="slidenum">
              <a:rPr lang="de-DE" smtClean="0"/>
              <a:t>‹Nr.›</a:t>
            </a:fld>
            <a:endParaRPr lang="de-DE"/>
          </a:p>
        </p:txBody>
      </p:sp>
    </p:spTree>
    <p:extLst>
      <p:ext uri="{BB962C8B-B14F-4D97-AF65-F5344CB8AC3E}">
        <p14:creationId xmlns:p14="http://schemas.microsoft.com/office/powerpoint/2010/main" val="3804910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E8D9BED1-C178-43D2-B1B7-716335FE25DA}" type="datetimeFigureOut">
              <a:rPr lang="de-DE" smtClean="0"/>
              <a:t>27.01.2020</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06C5A0E6-0835-4F1F-B963-44445FF23E01}" type="slidenum">
              <a:rPr lang="de-DE" smtClean="0"/>
              <a:t>‹Nr.›</a:t>
            </a:fld>
            <a:endParaRPr lang="de-DE"/>
          </a:p>
        </p:txBody>
      </p:sp>
    </p:spTree>
    <p:extLst>
      <p:ext uri="{BB962C8B-B14F-4D97-AF65-F5344CB8AC3E}">
        <p14:creationId xmlns:p14="http://schemas.microsoft.com/office/powerpoint/2010/main" val="1106646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D9BED1-C178-43D2-B1B7-716335FE25DA}" type="datetimeFigureOut">
              <a:rPr lang="de-DE" smtClean="0"/>
              <a:t>27.01.2020</a:t>
            </a:fld>
            <a:endParaRPr lang="de-D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C5A0E6-0835-4F1F-B963-44445FF23E01}" type="slidenum">
              <a:rPr lang="de-DE" smtClean="0"/>
              <a:t>‹Nr.›</a:t>
            </a:fld>
            <a:endParaRPr lang="de-DE"/>
          </a:p>
        </p:txBody>
      </p:sp>
    </p:spTree>
    <p:extLst>
      <p:ext uri="{BB962C8B-B14F-4D97-AF65-F5344CB8AC3E}">
        <p14:creationId xmlns:p14="http://schemas.microsoft.com/office/powerpoint/2010/main" val="22978715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C57A02-789C-4C85-884E-B81823F2A38B}"/>
              </a:ext>
            </a:extLst>
          </p:cNvPr>
          <p:cNvSpPr>
            <a:spLocks noGrp="1"/>
          </p:cNvSpPr>
          <p:nvPr>
            <p:ph type="ctrTitle"/>
          </p:nvPr>
        </p:nvSpPr>
        <p:spPr>
          <a:xfrm>
            <a:off x="685800" y="745374"/>
            <a:ext cx="7772400" cy="2387600"/>
          </a:xfrm>
        </p:spPr>
        <p:txBody>
          <a:bodyPr>
            <a:normAutofit fontScale="90000"/>
          </a:bodyPr>
          <a:lstStyle/>
          <a:p>
            <a:r>
              <a:rPr lang="de-DE" sz="8000" b="1" dirty="0">
                <a:solidFill>
                  <a:srgbClr val="0000FF"/>
                </a:solidFill>
              </a:rPr>
              <a:t>Nachhaltigkeit, die sich gewaschen hat</a:t>
            </a:r>
          </a:p>
        </p:txBody>
      </p:sp>
      <p:sp>
        <p:nvSpPr>
          <p:cNvPr id="3" name="Untertitel 2">
            <a:extLst>
              <a:ext uri="{FF2B5EF4-FFF2-40B4-BE49-F238E27FC236}">
                <a16:creationId xmlns:a16="http://schemas.microsoft.com/office/drawing/2014/main" id="{A2253EAC-7797-4308-BFDF-AAAEF75128CF}"/>
              </a:ext>
            </a:extLst>
          </p:cNvPr>
          <p:cNvSpPr>
            <a:spLocks noGrp="1"/>
          </p:cNvSpPr>
          <p:nvPr>
            <p:ph type="subTitle" idx="1"/>
          </p:nvPr>
        </p:nvSpPr>
        <p:spPr>
          <a:xfrm>
            <a:off x="0" y="3521243"/>
            <a:ext cx="9144000" cy="729915"/>
          </a:xfrm>
          <a:solidFill>
            <a:schemeClr val="accent4">
              <a:lumMod val="60000"/>
              <a:lumOff val="40000"/>
            </a:schemeClr>
          </a:solidFill>
        </p:spPr>
        <p:txBody>
          <a:bodyPr>
            <a:normAutofit/>
          </a:bodyPr>
          <a:lstStyle/>
          <a:p>
            <a:r>
              <a:rPr lang="de-DE" sz="4400" dirty="0"/>
              <a:t>Gedanken zum überlegten Waschen</a:t>
            </a:r>
          </a:p>
        </p:txBody>
      </p:sp>
      <p:sp>
        <p:nvSpPr>
          <p:cNvPr id="4" name="Textfeld 3">
            <a:extLst>
              <a:ext uri="{FF2B5EF4-FFF2-40B4-BE49-F238E27FC236}">
                <a16:creationId xmlns:a16="http://schemas.microsoft.com/office/drawing/2014/main" id="{E5497A11-0D5A-4A9B-B276-7D9BEB4DDB73}"/>
              </a:ext>
            </a:extLst>
          </p:cNvPr>
          <p:cNvSpPr txBox="1"/>
          <p:nvPr/>
        </p:nvSpPr>
        <p:spPr>
          <a:xfrm>
            <a:off x="561473" y="4720390"/>
            <a:ext cx="8021053" cy="1877437"/>
          </a:xfrm>
          <a:prstGeom prst="rect">
            <a:avLst/>
          </a:prstGeom>
          <a:noFill/>
        </p:spPr>
        <p:txBody>
          <a:bodyPr wrap="square" rtlCol="0">
            <a:spAutoFit/>
          </a:bodyPr>
          <a:lstStyle/>
          <a:p>
            <a:pPr algn="ctr">
              <a:spcAft>
                <a:spcPts val="1200"/>
              </a:spcAft>
            </a:pPr>
            <a:r>
              <a:rPr lang="de-DE" sz="3200" i="1" dirty="0"/>
              <a:t>Thomas Nickl</a:t>
            </a:r>
          </a:p>
          <a:p>
            <a:pPr algn="ctr">
              <a:spcAft>
                <a:spcPts val="1200"/>
              </a:spcAft>
            </a:pPr>
            <a:r>
              <a:rPr lang="de-DE" sz="2800" i="1" dirty="0"/>
              <a:t>(Studium der Biologie, Chemie, Geographie)</a:t>
            </a:r>
          </a:p>
          <a:p>
            <a:pPr algn="ctr"/>
            <a:r>
              <a:rPr lang="de-DE" sz="3200" i="1" dirty="0"/>
              <a:t>Vortrag im </a:t>
            </a:r>
            <a:r>
              <a:rPr lang="de-DE" sz="3200" i="1" dirty="0" err="1"/>
              <a:t>wagnisART</a:t>
            </a:r>
            <a:r>
              <a:rPr lang="de-DE" sz="3200" i="1" dirty="0"/>
              <a:t> am 17.Januar 2020</a:t>
            </a:r>
          </a:p>
        </p:txBody>
      </p:sp>
    </p:spTree>
    <p:extLst>
      <p:ext uri="{BB962C8B-B14F-4D97-AF65-F5344CB8AC3E}">
        <p14:creationId xmlns:p14="http://schemas.microsoft.com/office/powerpoint/2010/main" val="2230554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B90871-0594-4635-99FB-3E9533409CB8}"/>
              </a:ext>
            </a:extLst>
          </p:cNvPr>
          <p:cNvSpPr>
            <a:spLocks noGrp="1"/>
          </p:cNvSpPr>
          <p:nvPr>
            <p:ph type="title"/>
          </p:nvPr>
        </p:nvSpPr>
        <p:spPr>
          <a:xfrm>
            <a:off x="628650" y="365127"/>
            <a:ext cx="7886700" cy="749800"/>
          </a:xfrm>
        </p:spPr>
        <p:txBody>
          <a:bodyPr/>
          <a:lstStyle/>
          <a:p>
            <a:pPr algn="ctr"/>
            <a:r>
              <a:rPr lang="de-DE" b="1" dirty="0">
                <a:solidFill>
                  <a:srgbClr val="0000FF"/>
                </a:solidFill>
              </a:rPr>
              <a:t>Zielvorstellungen speziell</a:t>
            </a:r>
          </a:p>
        </p:txBody>
      </p:sp>
      <p:sp>
        <p:nvSpPr>
          <p:cNvPr id="4" name="Textfeld 3">
            <a:extLst>
              <a:ext uri="{FF2B5EF4-FFF2-40B4-BE49-F238E27FC236}">
                <a16:creationId xmlns:a16="http://schemas.microsoft.com/office/drawing/2014/main" id="{4DE4EB3E-30A5-4826-8D56-2F8902DA8687}"/>
              </a:ext>
            </a:extLst>
          </p:cNvPr>
          <p:cNvSpPr txBox="1"/>
          <p:nvPr/>
        </p:nvSpPr>
        <p:spPr>
          <a:xfrm>
            <a:off x="628650" y="1264596"/>
            <a:ext cx="3272141" cy="1200329"/>
          </a:xfrm>
          <a:prstGeom prst="rect">
            <a:avLst/>
          </a:prstGeom>
          <a:noFill/>
        </p:spPr>
        <p:txBody>
          <a:bodyPr wrap="square" rtlCol="0">
            <a:spAutoFit/>
          </a:bodyPr>
          <a:lstStyle/>
          <a:p>
            <a:pPr algn="ctr"/>
            <a:r>
              <a:rPr lang="de-DE" sz="3600" b="1" dirty="0">
                <a:highlight>
                  <a:srgbClr val="FFFF00"/>
                </a:highlight>
              </a:rPr>
              <a:t>Suffizienz:</a:t>
            </a:r>
          </a:p>
          <a:p>
            <a:pPr algn="ctr"/>
            <a:r>
              <a:rPr lang="de-DE" sz="3600" dirty="0"/>
              <a:t>saubere Wäsche</a:t>
            </a:r>
          </a:p>
        </p:txBody>
      </p:sp>
      <p:sp>
        <p:nvSpPr>
          <p:cNvPr id="3" name="Textfeld 2">
            <a:extLst>
              <a:ext uri="{FF2B5EF4-FFF2-40B4-BE49-F238E27FC236}">
                <a16:creationId xmlns:a16="http://schemas.microsoft.com/office/drawing/2014/main" id="{6270E608-78A0-488D-AF6D-F122BB31CF9F}"/>
              </a:ext>
            </a:extLst>
          </p:cNvPr>
          <p:cNvSpPr txBox="1"/>
          <p:nvPr/>
        </p:nvSpPr>
        <p:spPr>
          <a:xfrm>
            <a:off x="4338536" y="1264596"/>
            <a:ext cx="4046707" cy="3170099"/>
          </a:xfrm>
          <a:prstGeom prst="rect">
            <a:avLst/>
          </a:prstGeom>
          <a:noFill/>
        </p:spPr>
        <p:txBody>
          <a:bodyPr wrap="square" rtlCol="0">
            <a:spAutoFit/>
          </a:bodyPr>
          <a:lstStyle/>
          <a:p>
            <a:pPr algn="ctr"/>
            <a:r>
              <a:rPr lang="de-DE" sz="3600" b="1" dirty="0">
                <a:highlight>
                  <a:srgbClr val="00FF00"/>
                </a:highlight>
              </a:rPr>
              <a:t>Effizienz:</a:t>
            </a:r>
          </a:p>
          <a:p>
            <a:pPr algn="ctr">
              <a:spcAft>
                <a:spcPts val="1200"/>
              </a:spcAft>
            </a:pPr>
            <a:r>
              <a:rPr lang="de-DE" sz="3600" dirty="0"/>
              <a:t>wenig Arbeit damit</a:t>
            </a:r>
          </a:p>
          <a:p>
            <a:pPr algn="ctr">
              <a:spcAft>
                <a:spcPts val="1200"/>
              </a:spcAft>
            </a:pPr>
            <a:r>
              <a:rPr lang="de-DE" sz="3600" dirty="0"/>
              <a:t>geringe Kosten</a:t>
            </a:r>
          </a:p>
          <a:p>
            <a:pPr algn="ctr"/>
            <a:endParaRPr lang="de-DE" sz="3600" dirty="0"/>
          </a:p>
          <a:p>
            <a:pPr algn="ctr"/>
            <a:endParaRPr lang="de-DE" sz="3600" dirty="0"/>
          </a:p>
        </p:txBody>
      </p:sp>
    </p:spTree>
    <p:extLst>
      <p:ext uri="{BB962C8B-B14F-4D97-AF65-F5344CB8AC3E}">
        <p14:creationId xmlns:p14="http://schemas.microsoft.com/office/powerpoint/2010/main" val="249421397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9900"/>
                </a:solidFill>
              </a:rPr>
              <a:t>Umweltbewusst waschen</a:t>
            </a:r>
          </a:p>
        </p:txBody>
      </p:sp>
      <p:sp>
        <p:nvSpPr>
          <p:cNvPr id="3" name="Textfeld 2">
            <a:extLst>
              <a:ext uri="{FF2B5EF4-FFF2-40B4-BE49-F238E27FC236}">
                <a16:creationId xmlns:a16="http://schemas.microsoft.com/office/drawing/2014/main" id="{A44687D7-8B1C-4C4A-9C7C-C0AD977FBDAE}"/>
              </a:ext>
            </a:extLst>
          </p:cNvPr>
          <p:cNvSpPr txBox="1"/>
          <p:nvPr/>
        </p:nvSpPr>
        <p:spPr>
          <a:xfrm>
            <a:off x="737937" y="1625431"/>
            <a:ext cx="7603958" cy="1200329"/>
          </a:xfrm>
          <a:prstGeom prst="rect">
            <a:avLst/>
          </a:prstGeom>
          <a:noFill/>
        </p:spPr>
        <p:txBody>
          <a:bodyPr wrap="square" rtlCol="0">
            <a:spAutoFit/>
          </a:bodyPr>
          <a:lstStyle/>
          <a:p>
            <a:r>
              <a:rPr lang="de-DE" sz="3600" b="1" dirty="0">
                <a:solidFill>
                  <a:srgbClr val="0000FF"/>
                </a:solidFill>
              </a:rPr>
              <a:t>Die richtige Temperatur:</a:t>
            </a:r>
          </a:p>
          <a:p>
            <a:pPr marL="571500" indent="-571500">
              <a:buFont typeface="Wingdings" panose="05000000000000000000" pitchFamily="2" charset="2"/>
              <a:buChar char="§"/>
            </a:pPr>
            <a:r>
              <a:rPr lang="de-DE" sz="3600" dirty="0"/>
              <a:t>leicht verschmutzte Wäsche: 30 °C</a:t>
            </a:r>
          </a:p>
        </p:txBody>
      </p:sp>
    </p:spTree>
    <p:extLst>
      <p:ext uri="{BB962C8B-B14F-4D97-AF65-F5344CB8AC3E}">
        <p14:creationId xmlns:p14="http://schemas.microsoft.com/office/powerpoint/2010/main" val="310334798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9900"/>
                </a:solidFill>
              </a:rPr>
              <a:t>Umweltbewusst waschen</a:t>
            </a:r>
          </a:p>
        </p:txBody>
      </p:sp>
      <p:sp>
        <p:nvSpPr>
          <p:cNvPr id="3" name="Textfeld 2">
            <a:extLst>
              <a:ext uri="{FF2B5EF4-FFF2-40B4-BE49-F238E27FC236}">
                <a16:creationId xmlns:a16="http://schemas.microsoft.com/office/drawing/2014/main" id="{A44687D7-8B1C-4C4A-9C7C-C0AD977FBDAE}"/>
              </a:ext>
            </a:extLst>
          </p:cNvPr>
          <p:cNvSpPr txBox="1"/>
          <p:nvPr/>
        </p:nvSpPr>
        <p:spPr>
          <a:xfrm>
            <a:off x="737937" y="1625431"/>
            <a:ext cx="7603958" cy="1754326"/>
          </a:xfrm>
          <a:prstGeom prst="rect">
            <a:avLst/>
          </a:prstGeom>
          <a:noFill/>
        </p:spPr>
        <p:txBody>
          <a:bodyPr wrap="square" rtlCol="0">
            <a:spAutoFit/>
          </a:bodyPr>
          <a:lstStyle/>
          <a:p>
            <a:r>
              <a:rPr lang="de-DE" sz="3600" b="1" dirty="0">
                <a:solidFill>
                  <a:srgbClr val="0000FF"/>
                </a:solidFill>
              </a:rPr>
              <a:t>Die richtige Temperatur:</a:t>
            </a:r>
          </a:p>
          <a:p>
            <a:pPr marL="571500" indent="-571500">
              <a:buFont typeface="Wingdings" panose="05000000000000000000" pitchFamily="2" charset="2"/>
              <a:buChar char="§"/>
            </a:pPr>
            <a:r>
              <a:rPr lang="de-DE" sz="3600" dirty="0"/>
              <a:t>leicht verschmutzte Wäsche: 30 °C</a:t>
            </a:r>
          </a:p>
          <a:p>
            <a:pPr marL="571500" indent="-571500">
              <a:buFont typeface="Wingdings" panose="05000000000000000000" pitchFamily="2" charset="2"/>
              <a:buChar char="§"/>
            </a:pPr>
            <a:r>
              <a:rPr lang="de-DE" sz="3600" dirty="0"/>
              <a:t>normal verschmutzte Wäsche: 40 °C</a:t>
            </a:r>
          </a:p>
        </p:txBody>
      </p:sp>
    </p:spTree>
    <p:extLst>
      <p:ext uri="{BB962C8B-B14F-4D97-AF65-F5344CB8AC3E}">
        <p14:creationId xmlns:p14="http://schemas.microsoft.com/office/powerpoint/2010/main" val="68617977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9900"/>
                </a:solidFill>
              </a:rPr>
              <a:t>Umweltbewusst waschen</a:t>
            </a:r>
          </a:p>
        </p:txBody>
      </p:sp>
      <p:sp>
        <p:nvSpPr>
          <p:cNvPr id="3" name="Textfeld 2">
            <a:extLst>
              <a:ext uri="{FF2B5EF4-FFF2-40B4-BE49-F238E27FC236}">
                <a16:creationId xmlns:a16="http://schemas.microsoft.com/office/drawing/2014/main" id="{A44687D7-8B1C-4C4A-9C7C-C0AD977FBDAE}"/>
              </a:ext>
            </a:extLst>
          </p:cNvPr>
          <p:cNvSpPr txBox="1"/>
          <p:nvPr/>
        </p:nvSpPr>
        <p:spPr>
          <a:xfrm>
            <a:off x="737937" y="1625431"/>
            <a:ext cx="7603958" cy="3416320"/>
          </a:xfrm>
          <a:prstGeom prst="rect">
            <a:avLst/>
          </a:prstGeom>
          <a:noFill/>
        </p:spPr>
        <p:txBody>
          <a:bodyPr wrap="square" rtlCol="0">
            <a:spAutoFit/>
          </a:bodyPr>
          <a:lstStyle/>
          <a:p>
            <a:r>
              <a:rPr lang="de-DE" sz="3600" b="1" dirty="0">
                <a:solidFill>
                  <a:srgbClr val="0000FF"/>
                </a:solidFill>
              </a:rPr>
              <a:t>Die richtige Temperatur:</a:t>
            </a:r>
          </a:p>
          <a:p>
            <a:pPr marL="571500" indent="-571500">
              <a:buFont typeface="Wingdings" panose="05000000000000000000" pitchFamily="2" charset="2"/>
              <a:buChar char="§"/>
            </a:pPr>
            <a:r>
              <a:rPr lang="de-DE" sz="3600" dirty="0"/>
              <a:t>leicht verschmutzte Wäsche: 30 °C</a:t>
            </a:r>
          </a:p>
          <a:p>
            <a:pPr marL="571500" indent="-571500">
              <a:buFont typeface="Wingdings" panose="05000000000000000000" pitchFamily="2" charset="2"/>
              <a:buChar char="§"/>
            </a:pPr>
            <a:r>
              <a:rPr lang="de-DE" sz="3600" dirty="0"/>
              <a:t>normal verschmutzte Wäsche: 40 °C</a:t>
            </a:r>
          </a:p>
          <a:p>
            <a:pPr marL="571500" indent="-571500">
              <a:buFont typeface="Wingdings" panose="05000000000000000000" pitchFamily="2" charset="2"/>
              <a:buChar char="§"/>
            </a:pPr>
            <a:r>
              <a:rPr lang="de-DE" sz="3600" dirty="0"/>
              <a:t>stark verschmutzte Wäsche: 60 °C (</a:t>
            </a:r>
            <a:r>
              <a:rPr lang="de-DE" sz="3600" dirty="0" err="1"/>
              <a:t>Urgroßmutters</a:t>
            </a:r>
            <a:r>
              <a:rPr lang="de-DE" sz="3600" dirty="0"/>
              <a:t> Kochwäsche ist mit heutigen Bleichmitteln überflüssig!)</a:t>
            </a:r>
          </a:p>
        </p:txBody>
      </p:sp>
    </p:spTree>
    <p:extLst>
      <p:ext uri="{BB962C8B-B14F-4D97-AF65-F5344CB8AC3E}">
        <p14:creationId xmlns:p14="http://schemas.microsoft.com/office/powerpoint/2010/main" val="282763527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9900"/>
                </a:solidFill>
              </a:rPr>
              <a:t>Umweltbewusst waschen</a:t>
            </a:r>
          </a:p>
        </p:txBody>
      </p:sp>
      <p:sp>
        <p:nvSpPr>
          <p:cNvPr id="3" name="Textfeld 2">
            <a:extLst>
              <a:ext uri="{FF2B5EF4-FFF2-40B4-BE49-F238E27FC236}">
                <a16:creationId xmlns:a16="http://schemas.microsoft.com/office/drawing/2014/main" id="{A44687D7-8B1C-4C4A-9C7C-C0AD977FBDAE}"/>
              </a:ext>
            </a:extLst>
          </p:cNvPr>
          <p:cNvSpPr txBox="1"/>
          <p:nvPr/>
        </p:nvSpPr>
        <p:spPr>
          <a:xfrm>
            <a:off x="737937" y="1625431"/>
            <a:ext cx="7603958" cy="1200329"/>
          </a:xfrm>
          <a:prstGeom prst="rect">
            <a:avLst/>
          </a:prstGeom>
          <a:noFill/>
        </p:spPr>
        <p:txBody>
          <a:bodyPr wrap="square" rtlCol="0">
            <a:spAutoFit/>
          </a:bodyPr>
          <a:lstStyle/>
          <a:p>
            <a:r>
              <a:rPr lang="de-DE" sz="3600" b="1" dirty="0">
                <a:solidFill>
                  <a:srgbClr val="0000FF"/>
                </a:solidFill>
              </a:rPr>
              <a:t>Die richtige Dosierung:</a:t>
            </a:r>
          </a:p>
          <a:p>
            <a:pPr marL="571500" indent="-571500">
              <a:buFont typeface="Wingdings" panose="05000000000000000000" pitchFamily="2" charset="2"/>
              <a:buChar char="§"/>
            </a:pPr>
            <a:r>
              <a:rPr lang="de-DE" sz="3600" dirty="0"/>
              <a:t>Härtegrad (München: mittel)</a:t>
            </a:r>
          </a:p>
        </p:txBody>
      </p:sp>
    </p:spTree>
    <p:extLst>
      <p:ext uri="{BB962C8B-B14F-4D97-AF65-F5344CB8AC3E}">
        <p14:creationId xmlns:p14="http://schemas.microsoft.com/office/powerpoint/2010/main" val="231428078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9900"/>
                </a:solidFill>
              </a:rPr>
              <a:t>Umweltbewusst waschen</a:t>
            </a:r>
          </a:p>
        </p:txBody>
      </p:sp>
      <p:sp>
        <p:nvSpPr>
          <p:cNvPr id="3" name="Textfeld 2">
            <a:extLst>
              <a:ext uri="{FF2B5EF4-FFF2-40B4-BE49-F238E27FC236}">
                <a16:creationId xmlns:a16="http://schemas.microsoft.com/office/drawing/2014/main" id="{A44687D7-8B1C-4C4A-9C7C-C0AD977FBDAE}"/>
              </a:ext>
            </a:extLst>
          </p:cNvPr>
          <p:cNvSpPr txBox="1"/>
          <p:nvPr/>
        </p:nvSpPr>
        <p:spPr>
          <a:xfrm>
            <a:off x="737937" y="1625431"/>
            <a:ext cx="7603958" cy="1754326"/>
          </a:xfrm>
          <a:prstGeom prst="rect">
            <a:avLst/>
          </a:prstGeom>
          <a:noFill/>
        </p:spPr>
        <p:txBody>
          <a:bodyPr wrap="square" rtlCol="0">
            <a:spAutoFit/>
          </a:bodyPr>
          <a:lstStyle/>
          <a:p>
            <a:r>
              <a:rPr lang="de-DE" sz="3600" b="1" dirty="0">
                <a:solidFill>
                  <a:srgbClr val="0000FF"/>
                </a:solidFill>
              </a:rPr>
              <a:t>Die richtige Dosierung:</a:t>
            </a:r>
          </a:p>
          <a:p>
            <a:pPr marL="571500" indent="-571500">
              <a:buFont typeface="Wingdings" panose="05000000000000000000" pitchFamily="2" charset="2"/>
              <a:buChar char="§"/>
            </a:pPr>
            <a:r>
              <a:rPr lang="de-DE" sz="3600" dirty="0"/>
              <a:t>Härtegrad (München: mittel)</a:t>
            </a:r>
          </a:p>
          <a:p>
            <a:pPr marL="571500" indent="-571500">
              <a:buFont typeface="Wingdings" panose="05000000000000000000" pitchFamily="2" charset="2"/>
              <a:buChar char="§"/>
            </a:pPr>
            <a:r>
              <a:rPr lang="de-DE" sz="3600" dirty="0"/>
              <a:t>Verschmutzungsgrad (vgl. Packung)</a:t>
            </a:r>
          </a:p>
        </p:txBody>
      </p:sp>
    </p:spTree>
    <p:extLst>
      <p:ext uri="{BB962C8B-B14F-4D97-AF65-F5344CB8AC3E}">
        <p14:creationId xmlns:p14="http://schemas.microsoft.com/office/powerpoint/2010/main" val="401722477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9900"/>
                </a:solidFill>
              </a:rPr>
              <a:t>Umweltbewusst waschen</a:t>
            </a:r>
          </a:p>
        </p:txBody>
      </p:sp>
      <p:sp>
        <p:nvSpPr>
          <p:cNvPr id="3" name="Textfeld 2">
            <a:extLst>
              <a:ext uri="{FF2B5EF4-FFF2-40B4-BE49-F238E27FC236}">
                <a16:creationId xmlns:a16="http://schemas.microsoft.com/office/drawing/2014/main" id="{A44687D7-8B1C-4C4A-9C7C-C0AD977FBDAE}"/>
              </a:ext>
            </a:extLst>
          </p:cNvPr>
          <p:cNvSpPr txBox="1"/>
          <p:nvPr/>
        </p:nvSpPr>
        <p:spPr>
          <a:xfrm>
            <a:off x="737937" y="1625431"/>
            <a:ext cx="7603958" cy="2308324"/>
          </a:xfrm>
          <a:prstGeom prst="rect">
            <a:avLst/>
          </a:prstGeom>
          <a:noFill/>
        </p:spPr>
        <p:txBody>
          <a:bodyPr wrap="square" rtlCol="0">
            <a:spAutoFit/>
          </a:bodyPr>
          <a:lstStyle/>
          <a:p>
            <a:r>
              <a:rPr lang="de-DE" sz="3600" b="1" dirty="0">
                <a:solidFill>
                  <a:srgbClr val="0000FF"/>
                </a:solidFill>
              </a:rPr>
              <a:t>Die richtige Dosierung:</a:t>
            </a:r>
          </a:p>
          <a:p>
            <a:pPr marL="571500" indent="-571500">
              <a:buFont typeface="Wingdings" panose="05000000000000000000" pitchFamily="2" charset="2"/>
              <a:buChar char="§"/>
            </a:pPr>
            <a:r>
              <a:rPr lang="de-DE" sz="3600" dirty="0"/>
              <a:t>Härtegrad (München: mittel)</a:t>
            </a:r>
          </a:p>
          <a:p>
            <a:pPr marL="571500" indent="-571500">
              <a:buFont typeface="Wingdings" panose="05000000000000000000" pitchFamily="2" charset="2"/>
              <a:buChar char="§"/>
            </a:pPr>
            <a:r>
              <a:rPr lang="de-DE" sz="3600" dirty="0"/>
              <a:t>Verschmutzungsgrad (vgl. Packung)</a:t>
            </a:r>
          </a:p>
          <a:p>
            <a:pPr marL="571500" indent="-571500">
              <a:buFont typeface="Wingdings" panose="05000000000000000000" pitchFamily="2" charset="2"/>
              <a:buChar char="§"/>
            </a:pPr>
            <a:r>
              <a:rPr lang="de-DE" sz="3600" dirty="0"/>
              <a:t>Menge der Wäsche (vgl. Packung)</a:t>
            </a:r>
          </a:p>
        </p:txBody>
      </p:sp>
    </p:spTree>
    <p:extLst>
      <p:ext uri="{BB962C8B-B14F-4D97-AF65-F5344CB8AC3E}">
        <p14:creationId xmlns:p14="http://schemas.microsoft.com/office/powerpoint/2010/main" val="19111940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9900"/>
                </a:solidFill>
              </a:rPr>
              <a:t>Umweltbewusst waschen</a:t>
            </a:r>
          </a:p>
        </p:txBody>
      </p:sp>
      <p:sp>
        <p:nvSpPr>
          <p:cNvPr id="3" name="Textfeld 2">
            <a:extLst>
              <a:ext uri="{FF2B5EF4-FFF2-40B4-BE49-F238E27FC236}">
                <a16:creationId xmlns:a16="http://schemas.microsoft.com/office/drawing/2014/main" id="{A44687D7-8B1C-4C4A-9C7C-C0AD977FBDAE}"/>
              </a:ext>
            </a:extLst>
          </p:cNvPr>
          <p:cNvSpPr txBox="1"/>
          <p:nvPr/>
        </p:nvSpPr>
        <p:spPr>
          <a:xfrm>
            <a:off x="737937" y="1625431"/>
            <a:ext cx="7603958" cy="1200329"/>
          </a:xfrm>
          <a:prstGeom prst="rect">
            <a:avLst/>
          </a:prstGeom>
          <a:noFill/>
        </p:spPr>
        <p:txBody>
          <a:bodyPr wrap="square" rtlCol="0">
            <a:spAutoFit/>
          </a:bodyPr>
          <a:lstStyle/>
          <a:p>
            <a:r>
              <a:rPr lang="de-DE" sz="3600" b="1" dirty="0">
                <a:solidFill>
                  <a:srgbClr val="0000FF"/>
                </a:solidFill>
              </a:rPr>
              <a:t>Die richtige </a:t>
            </a:r>
          </a:p>
          <a:p>
            <a:r>
              <a:rPr lang="de-DE" sz="3600" b="1" dirty="0">
                <a:solidFill>
                  <a:srgbClr val="0000FF"/>
                </a:solidFill>
              </a:rPr>
              <a:t>Dosierung:</a:t>
            </a:r>
          </a:p>
        </p:txBody>
      </p:sp>
      <p:pic>
        <p:nvPicPr>
          <p:cNvPr id="5" name="Grafik 4">
            <a:extLst>
              <a:ext uri="{FF2B5EF4-FFF2-40B4-BE49-F238E27FC236}">
                <a16:creationId xmlns:a16="http://schemas.microsoft.com/office/drawing/2014/main" id="{7E398655-3E33-431D-AFD9-BAB795635A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0821" y="1168232"/>
            <a:ext cx="4981074" cy="5570550"/>
          </a:xfrm>
          <a:prstGeom prst="rect">
            <a:avLst/>
          </a:prstGeom>
          <a:ln w="57150">
            <a:solidFill>
              <a:schemeClr val="tx1"/>
            </a:solidFill>
          </a:ln>
        </p:spPr>
      </p:pic>
      <p:sp>
        <p:nvSpPr>
          <p:cNvPr id="6" name="Ellipse 5">
            <a:extLst>
              <a:ext uri="{FF2B5EF4-FFF2-40B4-BE49-F238E27FC236}">
                <a16:creationId xmlns:a16="http://schemas.microsoft.com/office/drawing/2014/main" id="{62A04790-027D-4CCC-867F-44BA7D493CE6}"/>
              </a:ext>
            </a:extLst>
          </p:cNvPr>
          <p:cNvSpPr/>
          <p:nvPr/>
        </p:nvSpPr>
        <p:spPr>
          <a:xfrm>
            <a:off x="3360820" y="2570748"/>
            <a:ext cx="1548063" cy="6336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a:extLst>
              <a:ext uri="{FF2B5EF4-FFF2-40B4-BE49-F238E27FC236}">
                <a16:creationId xmlns:a16="http://schemas.microsoft.com/office/drawing/2014/main" id="{F42C0D7E-E23C-4252-B45C-0216FA161729}"/>
              </a:ext>
            </a:extLst>
          </p:cNvPr>
          <p:cNvSpPr/>
          <p:nvPr/>
        </p:nvSpPr>
        <p:spPr>
          <a:xfrm>
            <a:off x="5101390" y="1625431"/>
            <a:ext cx="2646948" cy="58725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A38C5E12-DC52-4307-8B16-F6B873FD8AE6}"/>
              </a:ext>
            </a:extLst>
          </p:cNvPr>
          <p:cNvSpPr/>
          <p:nvPr/>
        </p:nvSpPr>
        <p:spPr>
          <a:xfrm>
            <a:off x="3906253" y="1948829"/>
            <a:ext cx="649706" cy="633663"/>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Ellipse 8">
            <a:extLst>
              <a:ext uri="{FF2B5EF4-FFF2-40B4-BE49-F238E27FC236}">
                <a16:creationId xmlns:a16="http://schemas.microsoft.com/office/drawing/2014/main" id="{4AD1E3D1-0EC2-40FF-BF80-405107ABE4C3}"/>
              </a:ext>
            </a:extLst>
          </p:cNvPr>
          <p:cNvSpPr/>
          <p:nvPr/>
        </p:nvSpPr>
        <p:spPr>
          <a:xfrm>
            <a:off x="3633537" y="5028913"/>
            <a:ext cx="649706" cy="633663"/>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93BF681A-6280-4AE6-96E6-BB0F886E1764}"/>
              </a:ext>
            </a:extLst>
          </p:cNvPr>
          <p:cNvSpPr/>
          <p:nvPr/>
        </p:nvSpPr>
        <p:spPr>
          <a:xfrm>
            <a:off x="5233736" y="5056105"/>
            <a:ext cx="649706" cy="633663"/>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5054528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9900"/>
                </a:solidFill>
              </a:rPr>
              <a:t>Umweltbewusst waschen</a:t>
            </a:r>
          </a:p>
        </p:txBody>
      </p:sp>
      <p:sp>
        <p:nvSpPr>
          <p:cNvPr id="3" name="Textfeld 2">
            <a:extLst>
              <a:ext uri="{FF2B5EF4-FFF2-40B4-BE49-F238E27FC236}">
                <a16:creationId xmlns:a16="http://schemas.microsoft.com/office/drawing/2014/main" id="{A44687D7-8B1C-4C4A-9C7C-C0AD977FBDAE}"/>
              </a:ext>
            </a:extLst>
          </p:cNvPr>
          <p:cNvSpPr txBox="1"/>
          <p:nvPr/>
        </p:nvSpPr>
        <p:spPr>
          <a:xfrm>
            <a:off x="737937" y="1625431"/>
            <a:ext cx="7603958" cy="1200329"/>
          </a:xfrm>
          <a:prstGeom prst="rect">
            <a:avLst/>
          </a:prstGeom>
          <a:noFill/>
        </p:spPr>
        <p:txBody>
          <a:bodyPr wrap="square" rtlCol="0">
            <a:spAutoFit/>
          </a:bodyPr>
          <a:lstStyle/>
          <a:p>
            <a:r>
              <a:rPr lang="de-DE" sz="3600" b="1" dirty="0">
                <a:solidFill>
                  <a:srgbClr val="0000FF"/>
                </a:solidFill>
              </a:rPr>
              <a:t>Die richtige </a:t>
            </a:r>
          </a:p>
          <a:p>
            <a:r>
              <a:rPr lang="de-DE" sz="3600" b="1" dirty="0">
                <a:solidFill>
                  <a:srgbClr val="0000FF"/>
                </a:solidFill>
              </a:rPr>
              <a:t>Dosierung:</a:t>
            </a:r>
          </a:p>
        </p:txBody>
      </p:sp>
      <p:pic>
        <p:nvPicPr>
          <p:cNvPr id="11" name="Grafik 10">
            <a:extLst>
              <a:ext uri="{FF2B5EF4-FFF2-40B4-BE49-F238E27FC236}">
                <a16:creationId xmlns:a16="http://schemas.microsoft.com/office/drawing/2014/main" id="{ACD4E333-9E0E-48AF-AA9A-8B4C5822EB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0927" y="1805365"/>
            <a:ext cx="5205624" cy="3656972"/>
          </a:xfrm>
          <a:prstGeom prst="rect">
            <a:avLst/>
          </a:prstGeom>
        </p:spPr>
      </p:pic>
      <p:cxnSp>
        <p:nvCxnSpPr>
          <p:cNvPr id="13" name="Gerade Verbindung mit Pfeil 12">
            <a:extLst>
              <a:ext uri="{FF2B5EF4-FFF2-40B4-BE49-F238E27FC236}">
                <a16:creationId xmlns:a16="http://schemas.microsoft.com/office/drawing/2014/main" id="{C645A082-008F-4DAB-BA93-D632BC1ED285}"/>
              </a:ext>
            </a:extLst>
          </p:cNvPr>
          <p:cNvCxnSpPr/>
          <p:nvPr/>
        </p:nvCxnSpPr>
        <p:spPr>
          <a:xfrm>
            <a:off x="3745833" y="4724400"/>
            <a:ext cx="1379621"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106207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9900"/>
                </a:solidFill>
              </a:rPr>
              <a:t>Umweltbewusst waschen</a:t>
            </a:r>
          </a:p>
        </p:txBody>
      </p:sp>
      <p:sp>
        <p:nvSpPr>
          <p:cNvPr id="3" name="Textfeld 2">
            <a:extLst>
              <a:ext uri="{FF2B5EF4-FFF2-40B4-BE49-F238E27FC236}">
                <a16:creationId xmlns:a16="http://schemas.microsoft.com/office/drawing/2014/main" id="{A44687D7-8B1C-4C4A-9C7C-C0AD977FBDAE}"/>
              </a:ext>
            </a:extLst>
          </p:cNvPr>
          <p:cNvSpPr txBox="1"/>
          <p:nvPr/>
        </p:nvSpPr>
        <p:spPr>
          <a:xfrm>
            <a:off x="737937" y="1625431"/>
            <a:ext cx="7603958" cy="2862322"/>
          </a:xfrm>
          <a:prstGeom prst="rect">
            <a:avLst/>
          </a:prstGeom>
          <a:noFill/>
        </p:spPr>
        <p:txBody>
          <a:bodyPr wrap="square" rtlCol="0">
            <a:spAutoFit/>
          </a:bodyPr>
          <a:lstStyle/>
          <a:p>
            <a:r>
              <a:rPr lang="de-DE" sz="3600" b="1" dirty="0">
                <a:solidFill>
                  <a:srgbClr val="0000FF"/>
                </a:solidFill>
              </a:rPr>
              <a:t>Flecken vorbehandeln!</a:t>
            </a:r>
          </a:p>
          <a:p>
            <a:endParaRPr lang="de-DE" sz="3600" b="1" dirty="0">
              <a:solidFill>
                <a:srgbClr val="0000FF"/>
              </a:solidFill>
            </a:endParaRPr>
          </a:p>
          <a:p>
            <a:r>
              <a:rPr lang="de-DE" sz="3600" dirty="0"/>
              <a:t>Wenn Sie am Finger Schmutz haben, gehen Sie auch nicht gleich ganz unter die Dusche.</a:t>
            </a:r>
          </a:p>
        </p:txBody>
      </p:sp>
    </p:spTree>
    <p:extLst>
      <p:ext uri="{BB962C8B-B14F-4D97-AF65-F5344CB8AC3E}">
        <p14:creationId xmlns:p14="http://schemas.microsoft.com/office/powerpoint/2010/main" val="206898205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9900"/>
                </a:solidFill>
              </a:rPr>
              <a:t>Umweltbewusst waschen</a:t>
            </a:r>
          </a:p>
        </p:txBody>
      </p:sp>
      <p:sp>
        <p:nvSpPr>
          <p:cNvPr id="3" name="Textfeld 2">
            <a:extLst>
              <a:ext uri="{FF2B5EF4-FFF2-40B4-BE49-F238E27FC236}">
                <a16:creationId xmlns:a16="http://schemas.microsoft.com/office/drawing/2014/main" id="{A44687D7-8B1C-4C4A-9C7C-C0AD977FBDAE}"/>
              </a:ext>
            </a:extLst>
          </p:cNvPr>
          <p:cNvSpPr txBox="1"/>
          <p:nvPr/>
        </p:nvSpPr>
        <p:spPr>
          <a:xfrm>
            <a:off x="737937" y="1625431"/>
            <a:ext cx="7603958" cy="2308324"/>
          </a:xfrm>
          <a:prstGeom prst="rect">
            <a:avLst/>
          </a:prstGeom>
          <a:noFill/>
        </p:spPr>
        <p:txBody>
          <a:bodyPr wrap="square" rtlCol="0">
            <a:spAutoFit/>
          </a:bodyPr>
          <a:lstStyle/>
          <a:p>
            <a:r>
              <a:rPr lang="de-DE" sz="3600" b="1" dirty="0">
                <a:solidFill>
                  <a:srgbClr val="0000FF"/>
                </a:solidFill>
              </a:rPr>
              <a:t>Flecken vorbehandeln!</a:t>
            </a:r>
          </a:p>
          <a:p>
            <a:endParaRPr lang="de-DE" sz="3600" b="1" dirty="0">
              <a:solidFill>
                <a:srgbClr val="0000FF"/>
              </a:solidFill>
            </a:endParaRPr>
          </a:p>
          <a:p>
            <a:r>
              <a:rPr lang="de-DE" sz="3600" dirty="0"/>
              <a:t>Stark fettiger Fleck: mit Tensid (am besten flüssig) vorbehandeln</a:t>
            </a:r>
          </a:p>
        </p:txBody>
      </p:sp>
    </p:spTree>
    <p:extLst>
      <p:ext uri="{BB962C8B-B14F-4D97-AF65-F5344CB8AC3E}">
        <p14:creationId xmlns:p14="http://schemas.microsoft.com/office/powerpoint/2010/main" val="1037451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B90871-0594-4635-99FB-3E9533409CB8}"/>
              </a:ext>
            </a:extLst>
          </p:cNvPr>
          <p:cNvSpPr>
            <a:spLocks noGrp="1"/>
          </p:cNvSpPr>
          <p:nvPr>
            <p:ph type="title"/>
          </p:nvPr>
        </p:nvSpPr>
        <p:spPr>
          <a:xfrm>
            <a:off x="628650" y="365127"/>
            <a:ext cx="7886700" cy="749800"/>
          </a:xfrm>
        </p:spPr>
        <p:txBody>
          <a:bodyPr/>
          <a:lstStyle/>
          <a:p>
            <a:pPr algn="ctr"/>
            <a:r>
              <a:rPr lang="de-DE" b="1" dirty="0">
                <a:solidFill>
                  <a:srgbClr val="0000FF"/>
                </a:solidFill>
              </a:rPr>
              <a:t>Zielvorstellungen speziell</a:t>
            </a:r>
          </a:p>
        </p:txBody>
      </p:sp>
      <p:sp>
        <p:nvSpPr>
          <p:cNvPr id="4" name="Textfeld 3">
            <a:extLst>
              <a:ext uri="{FF2B5EF4-FFF2-40B4-BE49-F238E27FC236}">
                <a16:creationId xmlns:a16="http://schemas.microsoft.com/office/drawing/2014/main" id="{4DE4EB3E-30A5-4826-8D56-2F8902DA8687}"/>
              </a:ext>
            </a:extLst>
          </p:cNvPr>
          <p:cNvSpPr txBox="1"/>
          <p:nvPr/>
        </p:nvSpPr>
        <p:spPr>
          <a:xfrm>
            <a:off x="628650" y="1264596"/>
            <a:ext cx="3272141" cy="1200329"/>
          </a:xfrm>
          <a:prstGeom prst="rect">
            <a:avLst/>
          </a:prstGeom>
          <a:noFill/>
        </p:spPr>
        <p:txBody>
          <a:bodyPr wrap="square" rtlCol="0">
            <a:spAutoFit/>
          </a:bodyPr>
          <a:lstStyle/>
          <a:p>
            <a:pPr algn="ctr"/>
            <a:r>
              <a:rPr lang="de-DE" sz="3600" b="1" dirty="0">
                <a:highlight>
                  <a:srgbClr val="FFFF00"/>
                </a:highlight>
              </a:rPr>
              <a:t>Suffizienz:</a:t>
            </a:r>
          </a:p>
          <a:p>
            <a:pPr algn="ctr"/>
            <a:r>
              <a:rPr lang="de-DE" sz="3600" dirty="0"/>
              <a:t>saubere Wäsche</a:t>
            </a:r>
          </a:p>
        </p:txBody>
      </p:sp>
      <p:sp>
        <p:nvSpPr>
          <p:cNvPr id="3" name="Textfeld 2">
            <a:extLst>
              <a:ext uri="{FF2B5EF4-FFF2-40B4-BE49-F238E27FC236}">
                <a16:creationId xmlns:a16="http://schemas.microsoft.com/office/drawing/2014/main" id="{6270E608-78A0-488D-AF6D-F122BB31CF9F}"/>
              </a:ext>
            </a:extLst>
          </p:cNvPr>
          <p:cNvSpPr txBox="1"/>
          <p:nvPr/>
        </p:nvSpPr>
        <p:spPr>
          <a:xfrm>
            <a:off x="4338536" y="1264596"/>
            <a:ext cx="4046707" cy="3170099"/>
          </a:xfrm>
          <a:prstGeom prst="rect">
            <a:avLst/>
          </a:prstGeom>
          <a:noFill/>
        </p:spPr>
        <p:txBody>
          <a:bodyPr wrap="square" rtlCol="0">
            <a:spAutoFit/>
          </a:bodyPr>
          <a:lstStyle/>
          <a:p>
            <a:pPr algn="ctr"/>
            <a:r>
              <a:rPr lang="de-DE" sz="3600" b="1" dirty="0">
                <a:highlight>
                  <a:srgbClr val="00FF00"/>
                </a:highlight>
              </a:rPr>
              <a:t>Effizienz:</a:t>
            </a:r>
          </a:p>
          <a:p>
            <a:pPr algn="ctr">
              <a:spcAft>
                <a:spcPts val="1200"/>
              </a:spcAft>
            </a:pPr>
            <a:r>
              <a:rPr lang="de-DE" sz="3600" dirty="0"/>
              <a:t>wenig Arbeit damit</a:t>
            </a:r>
          </a:p>
          <a:p>
            <a:pPr algn="ctr">
              <a:spcAft>
                <a:spcPts val="1200"/>
              </a:spcAft>
            </a:pPr>
            <a:r>
              <a:rPr lang="de-DE" sz="3600" dirty="0"/>
              <a:t>geringe Kosten</a:t>
            </a:r>
          </a:p>
          <a:p>
            <a:pPr algn="ctr">
              <a:spcAft>
                <a:spcPts val="1200"/>
              </a:spcAft>
            </a:pPr>
            <a:r>
              <a:rPr lang="de-DE" sz="3600" dirty="0"/>
              <a:t>geringe Umwelt-belastung</a:t>
            </a:r>
          </a:p>
        </p:txBody>
      </p:sp>
    </p:spTree>
    <p:extLst>
      <p:ext uri="{BB962C8B-B14F-4D97-AF65-F5344CB8AC3E}">
        <p14:creationId xmlns:p14="http://schemas.microsoft.com/office/powerpoint/2010/main" val="276248639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9900"/>
                </a:solidFill>
              </a:rPr>
              <a:t>Umweltbewusst waschen</a:t>
            </a:r>
          </a:p>
        </p:txBody>
      </p:sp>
      <p:sp>
        <p:nvSpPr>
          <p:cNvPr id="3" name="Textfeld 2">
            <a:extLst>
              <a:ext uri="{FF2B5EF4-FFF2-40B4-BE49-F238E27FC236}">
                <a16:creationId xmlns:a16="http://schemas.microsoft.com/office/drawing/2014/main" id="{A44687D7-8B1C-4C4A-9C7C-C0AD977FBDAE}"/>
              </a:ext>
            </a:extLst>
          </p:cNvPr>
          <p:cNvSpPr txBox="1"/>
          <p:nvPr/>
        </p:nvSpPr>
        <p:spPr>
          <a:xfrm>
            <a:off x="737937" y="1625431"/>
            <a:ext cx="7603958" cy="3970318"/>
          </a:xfrm>
          <a:prstGeom prst="rect">
            <a:avLst/>
          </a:prstGeom>
          <a:noFill/>
        </p:spPr>
        <p:txBody>
          <a:bodyPr wrap="square" rtlCol="0">
            <a:spAutoFit/>
          </a:bodyPr>
          <a:lstStyle/>
          <a:p>
            <a:r>
              <a:rPr lang="de-DE" sz="3600" b="1" dirty="0">
                <a:solidFill>
                  <a:srgbClr val="0000FF"/>
                </a:solidFill>
              </a:rPr>
              <a:t>Flecken vorbehandeln!</a:t>
            </a:r>
          </a:p>
          <a:p>
            <a:endParaRPr lang="de-DE" sz="3600" b="1" dirty="0">
              <a:solidFill>
                <a:srgbClr val="0000FF"/>
              </a:solidFill>
            </a:endParaRPr>
          </a:p>
          <a:p>
            <a:r>
              <a:rPr lang="de-DE" sz="3600" dirty="0"/>
              <a:t>Stark fettiger Fleck: mit Tensid (am besten flüssig) vorbehandeln</a:t>
            </a:r>
          </a:p>
          <a:p>
            <a:endParaRPr lang="de-DE" sz="3600" dirty="0"/>
          </a:p>
          <a:p>
            <a:r>
              <a:rPr lang="de-DE" sz="3600" dirty="0"/>
              <a:t>Hartnäckiger Fleck: mit Bleichmittel vorbehandeln</a:t>
            </a:r>
          </a:p>
        </p:txBody>
      </p:sp>
    </p:spTree>
    <p:extLst>
      <p:ext uri="{BB962C8B-B14F-4D97-AF65-F5344CB8AC3E}">
        <p14:creationId xmlns:p14="http://schemas.microsoft.com/office/powerpoint/2010/main" val="105141689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9900"/>
                </a:solidFill>
              </a:rPr>
              <a:t>Umweltbewusst waschen</a:t>
            </a:r>
          </a:p>
        </p:txBody>
      </p:sp>
      <p:sp>
        <p:nvSpPr>
          <p:cNvPr id="3" name="Textfeld 2">
            <a:extLst>
              <a:ext uri="{FF2B5EF4-FFF2-40B4-BE49-F238E27FC236}">
                <a16:creationId xmlns:a16="http://schemas.microsoft.com/office/drawing/2014/main" id="{A44687D7-8B1C-4C4A-9C7C-C0AD977FBDAE}"/>
              </a:ext>
            </a:extLst>
          </p:cNvPr>
          <p:cNvSpPr txBox="1"/>
          <p:nvPr/>
        </p:nvSpPr>
        <p:spPr>
          <a:xfrm>
            <a:off x="737937" y="1625431"/>
            <a:ext cx="7603958" cy="1200329"/>
          </a:xfrm>
          <a:prstGeom prst="rect">
            <a:avLst/>
          </a:prstGeom>
          <a:noFill/>
        </p:spPr>
        <p:txBody>
          <a:bodyPr wrap="square" rtlCol="0">
            <a:spAutoFit/>
          </a:bodyPr>
          <a:lstStyle/>
          <a:p>
            <a:r>
              <a:rPr lang="de-DE" sz="3600" b="1" dirty="0">
                <a:solidFill>
                  <a:srgbClr val="0000FF"/>
                </a:solidFill>
              </a:rPr>
              <a:t>Festes Waschmittel in die Schublade; keine Vorwäsche.</a:t>
            </a:r>
          </a:p>
        </p:txBody>
      </p:sp>
      <p:pic>
        <p:nvPicPr>
          <p:cNvPr id="5" name="Grafik 4">
            <a:extLst>
              <a:ext uri="{FF2B5EF4-FFF2-40B4-BE49-F238E27FC236}">
                <a16:creationId xmlns:a16="http://schemas.microsoft.com/office/drawing/2014/main" id="{953C4AD2-E87D-4E22-B6F5-00691A4CDB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9219" y="2890788"/>
            <a:ext cx="5001393" cy="3596907"/>
          </a:xfrm>
          <a:prstGeom prst="rect">
            <a:avLst/>
          </a:prstGeom>
        </p:spPr>
      </p:pic>
      <p:sp>
        <p:nvSpPr>
          <p:cNvPr id="6" name="Pfeil: nach unten 5">
            <a:extLst>
              <a:ext uri="{FF2B5EF4-FFF2-40B4-BE49-F238E27FC236}">
                <a16:creationId xmlns:a16="http://schemas.microsoft.com/office/drawing/2014/main" id="{43667E71-CBFE-4846-8425-3ABCF290CED2}"/>
              </a:ext>
            </a:extLst>
          </p:cNvPr>
          <p:cNvSpPr/>
          <p:nvPr/>
        </p:nvSpPr>
        <p:spPr>
          <a:xfrm>
            <a:off x="4315326" y="2225595"/>
            <a:ext cx="505327" cy="2073689"/>
          </a:xfrm>
          <a:prstGeom prst="downArrow">
            <a:avLst/>
          </a:prstGeom>
          <a:solidFill>
            <a:srgbClr val="00B05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 name="Gerader Verbinder 7">
            <a:extLst>
              <a:ext uri="{FF2B5EF4-FFF2-40B4-BE49-F238E27FC236}">
                <a16:creationId xmlns:a16="http://schemas.microsoft.com/office/drawing/2014/main" id="{78BF524C-E3CD-4B77-93D8-171AA338DC96}"/>
              </a:ext>
            </a:extLst>
          </p:cNvPr>
          <p:cNvCxnSpPr/>
          <p:nvPr/>
        </p:nvCxnSpPr>
        <p:spPr>
          <a:xfrm>
            <a:off x="5582653" y="3104147"/>
            <a:ext cx="1026694" cy="103471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3F29B089-1C24-4BAD-B84E-3FA2210E071F}"/>
              </a:ext>
            </a:extLst>
          </p:cNvPr>
          <p:cNvCxnSpPr>
            <a:cxnSpLocks/>
          </p:cNvCxnSpPr>
          <p:nvPr/>
        </p:nvCxnSpPr>
        <p:spPr>
          <a:xfrm flipV="1">
            <a:off x="5582653" y="3104147"/>
            <a:ext cx="1171073" cy="96252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635034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9900"/>
                </a:solidFill>
              </a:rPr>
              <a:t>Umweltbewusst waschen</a:t>
            </a:r>
          </a:p>
        </p:txBody>
      </p:sp>
      <p:sp>
        <p:nvSpPr>
          <p:cNvPr id="3" name="Textfeld 2">
            <a:extLst>
              <a:ext uri="{FF2B5EF4-FFF2-40B4-BE49-F238E27FC236}">
                <a16:creationId xmlns:a16="http://schemas.microsoft.com/office/drawing/2014/main" id="{A44687D7-8B1C-4C4A-9C7C-C0AD977FBDAE}"/>
              </a:ext>
            </a:extLst>
          </p:cNvPr>
          <p:cNvSpPr txBox="1"/>
          <p:nvPr/>
        </p:nvSpPr>
        <p:spPr>
          <a:xfrm>
            <a:off x="737937" y="1625431"/>
            <a:ext cx="7603958" cy="646331"/>
          </a:xfrm>
          <a:prstGeom prst="rect">
            <a:avLst/>
          </a:prstGeom>
          <a:noFill/>
        </p:spPr>
        <p:txBody>
          <a:bodyPr wrap="square" rtlCol="0">
            <a:spAutoFit/>
          </a:bodyPr>
          <a:lstStyle/>
          <a:p>
            <a:r>
              <a:rPr lang="de-DE" sz="3600" b="1" dirty="0">
                <a:solidFill>
                  <a:srgbClr val="0000FF"/>
                </a:solidFill>
              </a:rPr>
              <a:t>Kein Weichspüler.</a:t>
            </a:r>
          </a:p>
        </p:txBody>
      </p:sp>
      <p:pic>
        <p:nvPicPr>
          <p:cNvPr id="5" name="Grafik 4">
            <a:extLst>
              <a:ext uri="{FF2B5EF4-FFF2-40B4-BE49-F238E27FC236}">
                <a16:creationId xmlns:a16="http://schemas.microsoft.com/office/drawing/2014/main" id="{953C4AD2-E87D-4E22-B6F5-00691A4CDB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9219" y="2890788"/>
            <a:ext cx="5001393" cy="3596907"/>
          </a:xfrm>
          <a:prstGeom prst="rect">
            <a:avLst/>
          </a:prstGeom>
        </p:spPr>
      </p:pic>
      <p:cxnSp>
        <p:nvCxnSpPr>
          <p:cNvPr id="8" name="Gerader Verbinder 7">
            <a:extLst>
              <a:ext uri="{FF2B5EF4-FFF2-40B4-BE49-F238E27FC236}">
                <a16:creationId xmlns:a16="http://schemas.microsoft.com/office/drawing/2014/main" id="{78BF524C-E3CD-4B77-93D8-171AA338DC96}"/>
              </a:ext>
            </a:extLst>
          </p:cNvPr>
          <p:cNvCxnSpPr/>
          <p:nvPr/>
        </p:nvCxnSpPr>
        <p:spPr>
          <a:xfrm>
            <a:off x="5582653" y="3104147"/>
            <a:ext cx="1026694" cy="103471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3F29B089-1C24-4BAD-B84E-3FA2210E071F}"/>
              </a:ext>
            </a:extLst>
          </p:cNvPr>
          <p:cNvCxnSpPr>
            <a:cxnSpLocks/>
          </p:cNvCxnSpPr>
          <p:nvPr/>
        </p:nvCxnSpPr>
        <p:spPr>
          <a:xfrm flipV="1">
            <a:off x="5582653" y="3104147"/>
            <a:ext cx="1171073" cy="96252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13C4992D-2171-4194-897F-BC02D9B6EE93}"/>
              </a:ext>
            </a:extLst>
          </p:cNvPr>
          <p:cNvCxnSpPr/>
          <p:nvPr/>
        </p:nvCxnSpPr>
        <p:spPr>
          <a:xfrm>
            <a:off x="2177717" y="3176336"/>
            <a:ext cx="1026694" cy="103471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A05E75E5-0C29-43A1-8697-C928153C6A0C}"/>
              </a:ext>
            </a:extLst>
          </p:cNvPr>
          <p:cNvCxnSpPr>
            <a:cxnSpLocks/>
          </p:cNvCxnSpPr>
          <p:nvPr/>
        </p:nvCxnSpPr>
        <p:spPr>
          <a:xfrm flipV="1">
            <a:off x="2177717" y="3176336"/>
            <a:ext cx="1171073" cy="96252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225132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9900"/>
                </a:solidFill>
              </a:rPr>
              <a:t>Umweltbewusst waschen</a:t>
            </a:r>
          </a:p>
        </p:txBody>
      </p:sp>
      <p:sp>
        <p:nvSpPr>
          <p:cNvPr id="3" name="Textfeld 2">
            <a:extLst>
              <a:ext uri="{FF2B5EF4-FFF2-40B4-BE49-F238E27FC236}">
                <a16:creationId xmlns:a16="http://schemas.microsoft.com/office/drawing/2014/main" id="{A44687D7-8B1C-4C4A-9C7C-C0AD977FBDAE}"/>
              </a:ext>
            </a:extLst>
          </p:cNvPr>
          <p:cNvSpPr txBox="1"/>
          <p:nvPr/>
        </p:nvSpPr>
        <p:spPr>
          <a:xfrm>
            <a:off x="737937" y="1625431"/>
            <a:ext cx="7603958" cy="3416320"/>
          </a:xfrm>
          <a:prstGeom prst="rect">
            <a:avLst/>
          </a:prstGeom>
          <a:noFill/>
        </p:spPr>
        <p:txBody>
          <a:bodyPr wrap="square" rtlCol="0">
            <a:spAutoFit/>
          </a:bodyPr>
          <a:lstStyle/>
          <a:p>
            <a:r>
              <a:rPr lang="de-DE" sz="3600" b="1" dirty="0">
                <a:solidFill>
                  <a:srgbClr val="0000FF"/>
                </a:solidFill>
              </a:rPr>
              <a:t>Kein Weichspüler.</a:t>
            </a:r>
          </a:p>
          <a:p>
            <a:endParaRPr lang="de-DE" sz="3600" b="1" dirty="0">
              <a:solidFill>
                <a:srgbClr val="0000FF"/>
              </a:solidFill>
            </a:endParaRPr>
          </a:p>
          <a:p>
            <a:r>
              <a:rPr lang="de-DE" sz="3600" dirty="0"/>
              <a:t>Weichspüler belastet Umwelt und Geldbeutel,</a:t>
            </a:r>
          </a:p>
          <a:p>
            <a:r>
              <a:rPr lang="de-DE" sz="3600" dirty="0"/>
              <a:t>macht Frottee-Handtücher weniger saugfähig.</a:t>
            </a:r>
          </a:p>
        </p:txBody>
      </p:sp>
    </p:spTree>
    <p:extLst>
      <p:ext uri="{BB962C8B-B14F-4D97-AF65-F5344CB8AC3E}">
        <p14:creationId xmlns:p14="http://schemas.microsoft.com/office/powerpoint/2010/main" val="38769000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9900"/>
                </a:solidFill>
              </a:rPr>
              <a:t>Umweltbewusst waschen</a:t>
            </a:r>
          </a:p>
        </p:txBody>
      </p:sp>
      <p:sp>
        <p:nvSpPr>
          <p:cNvPr id="3" name="Textfeld 2">
            <a:extLst>
              <a:ext uri="{FF2B5EF4-FFF2-40B4-BE49-F238E27FC236}">
                <a16:creationId xmlns:a16="http://schemas.microsoft.com/office/drawing/2014/main" id="{A44687D7-8B1C-4C4A-9C7C-C0AD977FBDAE}"/>
              </a:ext>
            </a:extLst>
          </p:cNvPr>
          <p:cNvSpPr txBox="1"/>
          <p:nvPr/>
        </p:nvSpPr>
        <p:spPr>
          <a:xfrm>
            <a:off x="737937" y="1625431"/>
            <a:ext cx="7603958" cy="4124206"/>
          </a:xfrm>
          <a:prstGeom prst="rect">
            <a:avLst/>
          </a:prstGeom>
          <a:noFill/>
        </p:spPr>
        <p:txBody>
          <a:bodyPr wrap="square" rtlCol="0">
            <a:spAutoFit/>
          </a:bodyPr>
          <a:lstStyle/>
          <a:p>
            <a:pPr>
              <a:spcAft>
                <a:spcPts val="1200"/>
              </a:spcAft>
            </a:pPr>
            <a:r>
              <a:rPr lang="de-DE" sz="3600" b="1" dirty="0">
                <a:solidFill>
                  <a:srgbClr val="0000FF"/>
                </a:solidFill>
              </a:rPr>
              <a:t>Möglichst maximal schleudern.</a:t>
            </a:r>
          </a:p>
          <a:p>
            <a:r>
              <a:rPr lang="de-DE" sz="3600" dirty="0"/>
              <a:t>Vermindert den Zeit- und Energie-Aufwand beim Trocknen.</a:t>
            </a:r>
          </a:p>
          <a:p>
            <a:endParaRPr lang="de-DE" sz="3600" dirty="0"/>
          </a:p>
          <a:p>
            <a:r>
              <a:rPr lang="de-DE" sz="3600" dirty="0"/>
              <a:t>(Außer empfindliche Wäsche bzw. Hemden und Hosen, die nass aufgehängt werden.)</a:t>
            </a:r>
          </a:p>
        </p:txBody>
      </p:sp>
    </p:spTree>
    <p:extLst>
      <p:ext uri="{BB962C8B-B14F-4D97-AF65-F5344CB8AC3E}">
        <p14:creationId xmlns:p14="http://schemas.microsoft.com/office/powerpoint/2010/main" val="328755886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9900"/>
                </a:solidFill>
              </a:rPr>
              <a:t>Umweltbewusst waschen</a:t>
            </a:r>
          </a:p>
        </p:txBody>
      </p:sp>
      <p:sp>
        <p:nvSpPr>
          <p:cNvPr id="3" name="Textfeld 2">
            <a:extLst>
              <a:ext uri="{FF2B5EF4-FFF2-40B4-BE49-F238E27FC236}">
                <a16:creationId xmlns:a16="http://schemas.microsoft.com/office/drawing/2014/main" id="{A44687D7-8B1C-4C4A-9C7C-C0AD977FBDAE}"/>
              </a:ext>
            </a:extLst>
          </p:cNvPr>
          <p:cNvSpPr txBox="1"/>
          <p:nvPr/>
        </p:nvSpPr>
        <p:spPr>
          <a:xfrm>
            <a:off x="737937" y="1625431"/>
            <a:ext cx="7603958" cy="1354217"/>
          </a:xfrm>
          <a:prstGeom prst="rect">
            <a:avLst/>
          </a:prstGeom>
          <a:noFill/>
        </p:spPr>
        <p:txBody>
          <a:bodyPr wrap="square" rtlCol="0">
            <a:spAutoFit/>
          </a:bodyPr>
          <a:lstStyle/>
          <a:p>
            <a:pPr>
              <a:spcAft>
                <a:spcPts val="1200"/>
              </a:spcAft>
            </a:pPr>
            <a:r>
              <a:rPr lang="de-DE" sz="3600" b="1" dirty="0">
                <a:solidFill>
                  <a:srgbClr val="0000FF"/>
                </a:solidFill>
              </a:rPr>
              <a:t>Zum Trocknen:</a:t>
            </a:r>
          </a:p>
          <a:p>
            <a:pPr marL="571500" indent="-571500">
              <a:spcAft>
                <a:spcPts val="1200"/>
              </a:spcAft>
              <a:buFont typeface="Wingdings" panose="05000000000000000000" pitchFamily="2" charset="2"/>
              <a:buChar char="§"/>
            </a:pPr>
            <a:r>
              <a:rPr lang="de-DE" sz="3600" dirty="0"/>
              <a:t>am besten draußen aufhängen.</a:t>
            </a:r>
          </a:p>
        </p:txBody>
      </p:sp>
    </p:spTree>
    <p:extLst>
      <p:ext uri="{BB962C8B-B14F-4D97-AF65-F5344CB8AC3E}">
        <p14:creationId xmlns:p14="http://schemas.microsoft.com/office/powerpoint/2010/main" val="52299637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9900"/>
                </a:solidFill>
              </a:rPr>
              <a:t>Umweltbewusst waschen</a:t>
            </a:r>
          </a:p>
        </p:txBody>
      </p:sp>
      <p:sp>
        <p:nvSpPr>
          <p:cNvPr id="3" name="Textfeld 2">
            <a:extLst>
              <a:ext uri="{FF2B5EF4-FFF2-40B4-BE49-F238E27FC236}">
                <a16:creationId xmlns:a16="http://schemas.microsoft.com/office/drawing/2014/main" id="{A44687D7-8B1C-4C4A-9C7C-C0AD977FBDAE}"/>
              </a:ext>
            </a:extLst>
          </p:cNvPr>
          <p:cNvSpPr txBox="1"/>
          <p:nvPr/>
        </p:nvSpPr>
        <p:spPr>
          <a:xfrm>
            <a:off x="737937" y="1625431"/>
            <a:ext cx="7603958" cy="2062103"/>
          </a:xfrm>
          <a:prstGeom prst="rect">
            <a:avLst/>
          </a:prstGeom>
          <a:noFill/>
        </p:spPr>
        <p:txBody>
          <a:bodyPr wrap="square" rtlCol="0">
            <a:spAutoFit/>
          </a:bodyPr>
          <a:lstStyle/>
          <a:p>
            <a:pPr>
              <a:spcAft>
                <a:spcPts val="1200"/>
              </a:spcAft>
            </a:pPr>
            <a:r>
              <a:rPr lang="de-DE" sz="3600" b="1" dirty="0">
                <a:solidFill>
                  <a:srgbClr val="0000FF"/>
                </a:solidFill>
              </a:rPr>
              <a:t>Zum Trocknen:</a:t>
            </a:r>
          </a:p>
          <a:p>
            <a:pPr marL="571500" indent="-571500">
              <a:spcAft>
                <a:spcPts val="1200"/>
              </a:spcAft>
              <a:buFont typeface="Wingdings" panose="05000000000000000000" pitchFamily="2" charset="2"/>
              <a:buChar char="§"/>
            </a:pPr>
            <a:r>
              <a:rPr lang="de-DE" sz="3600" dirty="0"/>
              <a:t>am besten draußen aufhängen.</a:t>
            </a:r>
          </a:p>
          <a:p>
            <a:pPr marL="571500" indent="-571500">
              <a:spcAft>
                <a:spcPts val="1200"/>
              </a:spcAft>
              <a:buFont typeface="Wingdings" panose="05000000000000000000" pitchFamily="2" charset="2"/>
              <a:buChar char="§"/>
            </a:pPr>
            <a:r>
              <a:rPr lang="de-DE" sz="3600" dirty="0"/>
              <a:t>oder drinnen.</a:t>
            </a:r>
          </a:p>
        </p:txBody>
      </p:sp>
    </p:spTree>
    <p:extLst>
      <p:ext uri="{BB962C8B-B14F-4D97-AF65-F5344CB8AC3E}">
        <p14:creationId xmlns:p14="http://schemas.microsoft.com/office/powerpoint/2010/main" val="222834909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9900"/>
                </a:solidFill>
              </a:rPr>
              <a:t>Umweltbewusst waschen</a:t>
            </a:r>
          </a:p>
        </p:txBody>
      </p:sp>
      <p:sp>
        <p:nvSpPr>
          <p:cNvPr id="3" name="Textfeld 2">
            <a:extLst>
              <a:ext uri="{FF2B5EF4-FFF2-40B4-BE49-F238E27FC236}">
                <a16:creationId xmlns:a16="http://schemas.microsoft.com/office/drawing/2014/main" id="{A44687D7-8B1C-4C4A-9C7C-C0AD977FBDAE}"/>
              </a:ext>
            </a:extLst>
          </p:cNvPr>
          <p:cNvSpPr txBox="1"/>
          <p:nvPr/>
        </p:nvSpPr>
        <p:spPr>
          <a:xfrm>
            <a:off x="737937" y="1625431"/>
            <a:ext cx="7603958" cy="3323987"/>
          </a:xfrm>
          <a:prstGeom prst="rect">
            <a:avLst/>
          </a:prstGeom>
          <a:noFill/>
        </p:spPr>
        <p:txBody>
          <a:bodyPr wrap="square" rtlCol="0">
            <a:spAutoFit/>
          </a:bodyPr>
          <a:lstStyle/>
          <a:p>
            <a:pPr>
              <a:spcAft>
                <a:spcPts val="1200"/>
              </a:spcAft>
            </a:pPr>
            <a:r>
              <a:rPr lang="de-DE" sz="3600" b="1" dirty="0">
                <a:solidFill>
                  <a:srgbClr val="0000FF"/>
                </a:solidFill>
              </a:rPr>
              <a:t>Zum Trocknen:</a:t>
            </a:r>
          </a:p>
          <a:p>
            <a:pPr marL="571500" indent="-571500">
              <a:spcAft>
                <a:spcPts val="1200"/>
              </a:spcAft>
              <a:buFont typeface="Wingdings" panose="05000000000000000000" pitchFamily="2" charset="2"/>
              <a:buChar char="§"/>
            </a:pPr>
            <a:r>
              <a:rPr lang="de-DE" sz="3600" dirty="0"/>
              <a:t>am besten draußen aufhängen.</a:t>
            </a:r>
          </a:p>
          <a:p>
            <a:pPr marL="571500" indent="-571500">
              <a:spcAft>
                <a:spcPts val="1200"/>
              </a:spcAft>
              <a:buFont typeface="Wingdings" panose="05000000000000000000" pitchFamily="2" charset="2"/>
              <a:buChar char="§"/>
            </a:pPr>
            <a:r>
              <a:rPr lang="de-DE" sz="3600" dirty="0"/>
              <a:t>oder drinnen.</a:t>
            </a:r>
          </a:p>
          <a:p>
            <a:pPr marL="571500" indent="-571500">
              <a:spcAft>
                <a:spcPts val="1200"/>
              </a:spcAft>
              <a:buFont typeface="Wingdings" panose="05000000000000000000" pitchFamily="2" charset="2"/>
              <a:buChar char="§"/>
            </a:pPr>
            <a:r>
              <a:rPr lang="de-DE" sz="3600" dirty="0"/>
              <a:t>Wäsche-Trockner verbrauchen sehr viel Strom!</a:t>
            </a:r>
          </a:p>
        </p:txBody>
      </p:sp>
    </p:spTree>
    <p:extLst>
      <p:ext uri="{BB962C8B-B14F-4D97-AF65-F5344CB8AC3E}">
        <p14:creationId xmlns:p14="http://schemas.microsoft.com/office/powerpoint/2010/main" val="93186526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9900"/>
                </a:solidFill>
              </a:rPr>
              <a:t>Umweltbewusst waschen</a:t>
            </a:r>
          </a:p>
        </p:txBody>
      </p:sp>
      <p:sp>
        <p:nvSpPr>
          <p:cNvPr id="3" name="Textfeld 2">
            <a:extLst>
              <a:ext uri="{FF2B5EF4-FFF2-40B4-BE49-F238E27FC236}">
                <a16:creationId xmlns:a16="http://schemas.microsoft.com/office/drawing/2014/main" id="{A44687D7-8B1C-4C4A-9C7C-C0AD977FBDAE}"/>
              </a:ext>
            </a:extLst>
          </p:cNvPr>
          <p:cNvSpPr txBox="1"/>
          <p:nvPr/>
        </p:nvSpPr>
        <p:spPr>
          <a:xfrm>
            <a:off x="737936" y="1625431"/>
            <a:ext cx="7603959" cy="2462213"/>
          </a:xfrm>
          <a:prstGeom prst="rect">
            <a:avLst/>
          </a:prstGeom>
          <a:noFill/>
        </p:spPr>
        <p:txBody>
          <a:bodyPr wrap="square" rtlCol="0">
            <a:spAutoFit/>
          </a:bodyPr>
          <a:lstStyle/>
          <a:p>
            <a:pPr>
              <a:spcAft>
                <a:spcPts val="1200"/>
              </a:spcAft>
            </a:pPr>
            <a:r>
              <a:rPr lang="de-DE" sz="3600" b="1" dirty="0">
                <a:solidFill>
                  <a:srgbClr val="0000FF"/>
                </a:solidFill>
              </a:rPr>
              <a:t>Maximale Befüllung der Waschmaschine.</a:t>
            </a:r>
          </a:p>
          <a:p>
            <a:pPr>
              <a:spcAft>
                <a:spcPts val="1200"/>
              </a:spcAft>
            </a:pPr>
            <a:r>
              <a:rPr lang="de-DE" sz="3600" dirty="0"/>
              <a:t>Aber man soll oben die Hand noch umdrehen können (nicht stopfen!).</a:t>
            </a:r>
          </a:p>
        </p:txBody>
      </p:sp>
    </p:spTree>
    <p:extLst>
      <p:ext uri="{BB962C8B-B14F-4D97-AF65-F5344CB8AC3E}">
        <p14:creationId xmlns:p14="http://schemas.microsoft.com/office/powerpoint/2010/main" val="24697939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9900"/>
                </a:solidFill>
              </a:rPr>
              <a:t>Umweltbewusst waschen</a:t>
            </a:r>
          </a:p>
        </p:txBody>
      </p:sp>
      <p:sp>
        <p:nvSpPr>
          <p:cNvPr id="3" name="Textfeld 2">
            <a:extLst>
              <a:ext uri="{FF2B5EF4-FFF2-40B4-BE49-F238E27FC236}">
                <a16:creationId xmlns:a16="http://schemas.microsoft.com/office/drawing/2014/main" id="{A44687D7-8B1C-4C4A-9C7C-C0AD977FBDAE}"/>
              </a:ext>
            </a:extLst>
          </p:cNvPr>
          <p:cNvSpPr txBox="1"/>
          <p:nvPr/>
        </p:nvSpPr>
        <p:spPr>
          <a:xfrm>
            <a:off x="737936" y="1625431"/>
            <a:ext cx="7603959" cy="4678204"/>
          </a:xfrm>
          <a:prstGeom prst="rect">
            <a:avLst/>
          </a:prstGeom>
          <a:noFill/>
        </p:spPr>
        <p:txBody>
          <a:bodyPr wrap="square" rtlCol="0">
            <a:spAutoFit/>
          </a:bodyPr>
          <a:lstStyle/>
          <a:p>
            <a:pPr>
              <a:spcAft>
                <a:spcPts val="1200"/>
              </a:spcAft>
            </a:pPr>
            <a:r>
              <a:rPr lang="de-DE" sz="3600" b="1" dirty="0">
                <a:solidFill>
                  <a:srgbClr val="0000FF"/>
                </a:solidFill>
              </a:rPr>
              <a:t>Maximale Befüllung der Waschmaschine.</a:t>
            </a:r>
          </a:p>
          <a:p>
            <a:pPr>
              <a:spcAft>
                <a:spcPts val="1200"/>
              </a:spcAft>
            </a:pPr>
            <a:r>
              <a:rPr lang="de-DE" sz="3600" dirty="0"/>
              <a:t>Aber man soll oben die Hand noch umdrehen können (nicht stopfen!).</a:t>
            </a:r>
          </a:p>
          <a:p>
            <a:pPr>
              <a:spcAft>
                <a:spcPts val="1200"/>
              </a:spcAft>
            </a:pPr>
            <a:endParaRPr lang="de-DE" sz="1600" dirty="0"/>
          </a:p>
          <a:p>
            <a:pPr>
              <a:spcAft>
                <a:spcPts val="1200"/>
              </a:spcAft>
            </a:pPr>
            <a:r>
              <a:rPr lang="de-DE" sz="3600" dirty="0"/>
              <a:t>Trotzdem: </a:t>
            </a:r>
            <a:r>
              <a:rPr lang="de-DE" sz="3600" b="1" dirty="0"/>
              <a:t>Wäsche trennen </a:t>
            </a:r>
            <a:r>
              <a:rPr lang="de-DE" sz="3600" dirty="0"/>
              <a:t>(Dunkles färbt gern aus, darf nicht gebleicht werden)</a:t>
            </a:r>
          </a:p>
        </p:txBody>
      </p:sp>
    </p:spTree>
    <p:extLst>
      <p:ext uri="{BB962C8B-B14F-4D97-AF65-F5344CB8AC3E}">
        <p14:creationId xmlns:p14="http://schemas.microsoft.com/office/powerpoint/2010/main" val="302168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B90871-0594-4635-99FB-3E9533409CB8}"/>
              </a:ext>
            </a:extLst>
          </p:cNvPr>
          <p:cNvSpPr>
            <a:spLocks noGrp="1"/>
          </p:cNvSpPr>
          <p:nvPr>
            <p:ph type="title"/>
          </p:nvPr>
        </p:nvSpPr>
        <p:spPr>
          <a:xfrm>
            <a:off x="628650" y="365127"/>
            <a:ext cx="7886700" cy="749800"/>
          </a:xfrm>
        </p:spPr>
        <p:txBody>
          <a:bodyPr/>
          <a:lstStyle/>
          <a:p>
            <a:pPr algn="ctr"/>
            <a:r>
              <a:rPr lang="de-DE" b="1" dirty="0">
                <a:solidFill>
                  <a:srgbClr val="0000FF"/>
                </a:solidFill>
              </a:rPr>
              <a:t>Zielvorstellungen speziell</a:t>
            </a:r>
          </a:p>
        </p:txBody>
      </p:sp>
      <p:sp>
        <p:nvSpPr>
          <p:cNvPr id="4" name="Textfeld 3">
            <a:extLst>
              <a:ext uri="{FF2B5EF4-FFF2-40B4-BE49-F238E27FC236}">
                <a16:creationId xmlns:a16="http://schemas.microsoft.com/office/drawing/2014/main" id="{4DE4EB3E-30A5-4826-8D56-2F8902DA8687}"/>
              </a:ext>
            </a:extLst>
          </p:cNvPr>
          <p:cNvSpPr txBox="1"/>
          <p:nvPr/>
        </p:nvSpPr>
        <p:spPr>
          <a:xfrm>
            <a:off x="628650" y="1264596"/>
            <a:ext cx="3272141" cy="1200329"/>
          </a:xfrm>
          <a:prstGeom prst="rect">
            <a:avLst/>
          </a:prstGeom>
          <a:noFill/>
        </p:spPr>
        <p:txBody>
          <a:bodyPr wrap="square" rtlCol="0">
            <a:spAutoFit/>
          </a:bodyPr>
          <a:lstStyle/>
          <a:p>
            <a:pPr algn="ctr"/>
            <a:r>
              <a:rPr lang="de-DE" sz="3600" b="1" dirty="0">
                <a:highlight>
                  <a:srgbClr val="FFFF00"/>
                </a:highlight>
              </a:rPr>
              <a:t>Suffizienz:</a:t>
            </a:r>
          </a:p>
          <a:p>
            <a:pPr algn="ctr"/>
            <a:r>
              <a:rPr lang="de-DE" sz="3600" dirty="0"/>
              <a:t>saubere Wäsche</a:t>
            </a:r>
          </a:p>
        </p:txBody>
      </p:sp>
      <p:sp>
        <p:nvSpPr>
          <p:cNvPr id="3" name="Textfeld 2">
            <a:extLst>
              <a:ext uri="{FF2B5EF4-FFF2-40B4-BE49-F238E27FC236}">
                <a16:creationId xmlns:a16="http://schemas.microsoft.com/office/drawing/2014/main" id="{6270E608-78A0-488D-AF6D-F122BB31CF9F}"/>
              </a:ext>
            </a:extLst>
          </p:cNvPr>
          <p:cNvSpPr txBox="1"/>
          <p:nvPr/>
        </p:nvSpPr>
        <p:spPr>
          <a:xfrm>
            <a:off x="4338536" y="1264596"/>
            <a:ext cx="4046707" cy="3170099"/>
          </a:xfrm>
          <a:prstGeom prst="rect">
            <a:avLst/>
          </a:prstGeom>
          <a:noFill/>
        </p:spPr>
        <p:txBody>
          <a:bodyPr wrap="square" rtlCol="0">
            <a:spAutoFit/>
          </a:bodyPr>
          <a:lstStyle/>
          <a:p>
            <a:pPr algn="ctr"/>
            <a:r>
              <a:rPr lang="de-DE" sz="3600" b="1" dirty="0">
                <a:highlight>
                  <a:srgbClr val="00FF00"/>
                </a:highlight>
              </a:rPr>
              <a:t>Effizienz:</a:t>
            </a:r>
          </a:p>
          <a:p>
            <a:pPr algn="ctr">
              <a:spcAft>
                <a:spcPts val="1200"/>
              </a:spcAft>
            </a:pPr>
            <a:r>
              <a:rPr lang="de-DE" sz="3600" dirty="0"/>
              <a:t>wenig Arbeit damit</a:t>
            </a:r>
          </a:p>
          <a:p>
            <a:pPr algn="ctr">
              <a:spcAft>
                <a:spcPts val="1200"/>
              </a:spcAft>
            </a:pPr>
            <a:r>
              <a:rPr lang="de-DE" sz="3600" dirty="0"/>
              <a:t>geringe Kosten</a:t>
            </a:r>
          </a:p>
          <a:p>
            <a:pPr algn="ctr">
              <a:spcAft>
                <a:spcPts val="1200"/>
              </a:spcAft>
            </a:pPr>
            <a:r>
              <a:rPr lang="de-DE" sz="3600" dirty="0"/>
              <a:t>geringe Umwelt-belastung</a:t>
            </a:r>
          </a:p>
        </p:txBody>
      </p:sp>
      <p:sp>
        <p:nvSpPr>
          <p:cNvPr id="5" name="Textfeld 4">
            <a:extLst>
              <a:ext uri="{FF2B5EF4-FFF2-40B4-BE49-F238E27FC236}">
                <a16:creationId xmlns:a16="http://schemas.microsoft.com/office/drawing/2014/main" id="{3AC3DB5E-D697-4AA3-AC2D-75661FD783CF}"/>
              </a:ext>
            </a:extLst>
          </p:cNvPr>
          <p:cNvSpPr txBox="1"/>
          <p:nvPr/>
        </p:nvSpPr>
        <p:spPr>
          <a:xfrm>
            <a:off x="790980" y="5184842"/>
            <a:ext cx="7562039" cy="646331"/>
          </a:xfrm>
          <a:prstGeom prst="rect">
            <a:avLst/>
          </a:prstGeom>
          <a:solidFill>
            <a:srgbClr val="99CCFF"/>
          </a:solidFill>
        </p:spPr>
        <p:txBody>
          <a:bodyPr wrap="square" rtlCol="0">
            <a:spAutoFit/>
          </a:bodyPr>
          <a:lstStyle/>
          <a:p>
            <a:pPr algn="ctr"/>
            <a:r>
              <a:rPr lang="de-DE" sz="3600" dirty="0"/>
              <a:t>ein gutes Gefühl beim Waschen haben</a:t>
            </a:r>
          </a:p>
        </p:txBody>
      </p:sp>
      <p:sp>
        <p:nvSpPr>
          <p:cNvPr id="6" name="Pfeil: nach unten 5">
            <a:extLst>
              <a:ext uri="{FF2B5EF4-FFF2-40B4-BE49-F238E27FC236}">
                <a16:creationId xmlns:a16="http://schemas.microsoft.com/office/drawing/2014/main" id="{39EC23F2-A809-452B-B573-DAE406C351D4}"/>
              </a:ext>
            </a:extLst>
          </p:cNvPr>
          <p:cNvSpPr/>
          <p:nvPr/>
        </p:nvSpPr>
        <p:spPr>
          <a:xfrm rot="20443257">
            <a:off x="2379892" y="2396901"/>
            <a:ext cx="483232" cy="25770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unten 6">
            <a:extLst>
              <a:ext uri="{FF2B5EF4-FFF2-40B4-BE49-F238E27FC236}">
                <a16:creationId xmlns:a16="http://schemas.microsoft.com/office/drawing/2014/main" id="{58DD6262-929C-451A-A60B-1FACD58ED2C5}"/>
              </a:ext>
            </a:extLst>
          </p:cNvPr>
          <p:cNvSpPr/>
          <p:nvPr/>
        </p:nvSpPr>
        <p:spPr>
          <a:xfrm rot="1433131">
            <a:off x="4684651" y="3955904"/>
            <a:ext cx="483232" cy="10754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1255446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9900"/>
                </a:solidFill>
              </a:rPr>
              <a:t>Umweltbewusst waschen</a:t>
            </a:r>
          </a:p>
        </p:txBody>
      </p:sp>
      <p:sp>
        <p:nvSpPr>
          <p:cNvPr id="3" name="Textfeld 2">
            <a:extLst>
              <a:ext uri="{FF2B5EF4-FFF2-40B4-BE49-F238E27FC236}">
                <a16:creationId xmlns:a16="http://schemas.microsoft.com/office/drawing/2014/main" id="{A44687D7-8B1C-4C4A-9C7C-C0AD977FBDAE}"/>
              </a:ext>
            </a:extLst>
          </p:cNvPr>
          <p:cNvSpPr txBox="1"/>
          <p:nvPr/>
        </p:nvSpPr>
        <p:spPr>
          <a:xfrm>
            <a:off x="737936" y="1625431"/>
            <a:ext cx="7603959" cy="2954655"/>
          </a:xfrm>
          <a:prstGeom prst="rect">
            <a:avLst/>
          </a:prstGeom>
          <a:noFill/>
        </p:spPr>
        <p:txBody>
          <a:bodyPr wrap="square" rtlCol="0">
            <a:spAutoFit/>
          </a:bodyPr>
          <a:lstStyle/>
          <a:p>
            <a:pPr>
              <a:spcAft>
                <a:spcPts val="1200"/>
              </a:spcAft>
            </a:pPr>
            <a:r>
              <a:rPr lang="de-DE" sz="3600" b="1" dirty="0">
                <a:solidFill>
                  <a:srgbClr val="0000FF"/>
                </a:solidFill>
              </a:rPr>
              <a:t>Neukauf einer Waschmaschine:</a:t>
            </a:r>
          </a:p>
          <a:p>
            <a:pPr>
              <a:spcAft>
                <a:spcPts val="1200"/>
              </a:spcAft>
            </a:pPr>
            <a:r>
              <a:rPr lang="de-DE" sz="4800" b="1" dirty="0"/>
              <a:t>A+++</a:t>
            </a:r>
          </a:p>
          <a:p>
            <a:pPr marL="1028700" lvl="1" indent="-571500">
              <a:spcAft>
                <a:spcPts val="1200"/>
              </a:spcAft>
              <a:buFont typeface="Wingdings" panose="05000000000000000000" pitchFamily="2" charset="2"/>
              <a:buChar char="§"/>
            </a:pPr>
            <a:r>
              <a:rPr lang="de-DE" sz="3600" dirty="0"/>
              <a:t>spart Wasser</a:t>
            </a:r>
          </a:p>
          <a:p>
            <a:pPr marL="1028700" lvl="1" indent="-571500">
              <a:spcAft>
                <a:spcPts val="1200"/>
              </a:spcAft>
              <a:buFont typeface="Wingdings" panose="05000000000000000000" pitchFamily="2" charset="2"/>
              <a:buChar char="§"/>
            </a:pPr>
            <a:r>
              <a:rPr lang="de-DE" sz="3600" dirty="0"/>
              <a:t>spart Strom</a:t>
            </a:r>
          </a:p>
        </p:txBody>
      </p:sp>
    </p:spTree>
    <p:extLst>
      <p:ext uri="{BB962C8B-B14F-4D97-AF65-F5344CB8AC3E}">
        <p14:creationId xmlns:p14="http://schemas.microsoft.com/office/powerpoint/2010/main" val="561822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9900"/>
                </a:solidFill>
              </a:rPr>
              <a:t>Umweltbewusst waschen</a:t>
            </a:r>
          </a:p>
        </p:txBody>
      </p:sp>
      <p:sp>
        <p:nvSpPr>
          <p:cNvPr id="3" name="Textfeld 2">
            <a:extLst>
              <a:ext uri="{FF2B5EF4-FFF2-40B4-BE49-F238E27FC236}">
                <a16:creationId xmlns:a16="http://schemas.microsoft.com/office/drawing/2014/main" id="{A09C8F5D-A306-4E9D-8D02-E379E993FA97}"/>
              </a:ext>
            </a:extLst>
          </p:cNvPr>
          <p:cNvSpPr txBox="1"/>
          <p:nvPr/>
        </p:nvSpPr>
        <p:spPr>
          <a:xfrm>
            <a:off x="874295" y="1168232"/>
            <a:ext cx="7499684" cy="4678204"/>
          </a:xfrm>
          <a:prstGeom prst="rect">
            <a:avLst/>
          </a:prstGeom>
          <a:noFill/>
        </p:spPr>
        <p:txBody>
          <a:bodyPr wrap="square" rtlCol="0">
            <a:spAutoFit/>
          </a:bodyPr>
          <a:lstStyle/>
          <a:p>
            <a:pPr algn="ctr">
              <a:spcAft>
                <a:spcPts val="1200"/>
              </a:spcAft>
            </a:pPr>
            <a:r>
              <a:rPr lang="de-DE" sz="3600" dirty="0"/>
              <a:t>Zusammengefasst:</a:t>
            </a:r>
          </a:p>
          <a:p>
            <a:pPr marL="571500" indent="-571500">
              <a:buFont typeface="Wingdings" panose="05000000000000000000" pitchFamily="2" charset="2"/>
              <a:buChar char="§"/>
            </a:pPr>
            <a:r>
              <a:rPr lang="de-DE" sz="3600" dirty="0"/>
              <a:t>Enthärter richtig dosieren</a:t>
            </a:r>
          </a:p>
          <a:p>
            <a:pPr marL="571500" indent="-571500">
              <a:buFont typeface="Wingdings" panose="05000000000000000000" pitchFamily="2" charset="2"/>
              <a:buChar char="§"/>
            </a:pPr>
            <a:r>
              <a:rPr lang="de-DE" sz="3600" dirty="0"/>
              <a:t>Tenside richtig dosieren</a:t>
            </a:r>
          </a:p>
          <a:p>
            <a:pPr marL="571500" indent="-571500">
              <a:buFont typeface="Wingdings" panose="05000000000000000000" pitchFamily="2" charset="2"/>
              <a:buChar char="§"/>
            </a:pPr>
            <a:r>
              <a:rPr lang="de-DE" sz="3600" dirty="0"/>
              <a:t>Flecken vorbehandeln</a:t>
            </a:r>
          </a:p>
          <a:p>
            <a:pPr marL="571500" indent="-571500">
              <a:buFont typeface="Wingdings" panose="05000000000000000000" pitchFamily="2" charset="2"/>
              <a:buChar char="§"/>
            </a:pPr>
            <a:r>
              <a:rPr lang="de-DE" sz="3600" dirty="0"/>
              <a:t>Temperatur möglichst niedrig</a:t>
            </a:r>
          </a:p>
          <a:p>
            <a:pPr marL="571500" indent="-571500">
              <a:buFont typeface="Wingdings" panose="05000000000000000000" pitchFamily="2" charset="2"/>
              <a:buChar char="§"/>
            </a:pPr>
            <a:r>
              <a:rPr lang="de-DE" sz="3600" dirty="0"/>
              <a:t>Fein- oder Buntwaschmittel (Voll-waschmittel nur zum Bleichen und Desinfizieren)</a:t>
            </a:r>
          </a:p>
        </p:txBody>
      </p:sp>
    </p:spTree>
    <p:extLst>
      <p:ext uri="{BB962C8B-B14F-4D97-AF65-F5344CB8AC3E}">
        <p14:creationId xmlns:p14="http://schemas.microsoft.com/office/powerpoint/2010/main" val="52197649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9900"/>
                </a:solidFill>
              </a:rPr>
              <a:t>Umweltbewusst waschen</a:t>
            </a:r>
          </a:p>
        </p:txBody>
      </p:sp>
      <p:pic>
        <p:nvPicPr>
          <p:cNvPr id="6" name="Grafik 5">
            <a:extLst>
              <a:ext uri="{FF2B5EF4-FFF2-40B4-BE49-F238E27FC236}">
                <a16:creationId xmlns:a16="http://schemas.microsoft.com/office/drawing/2014/main" id="{852C2A67-3140-45B2-89D7-F1AD661DED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837" y="1168232"/>
            <a:ext cx="6982326" cy="4115730"/>
          </a:xfrm>
          <a:prstGeom prst="rect">
            <a:avLst/>
          </a:prstGeom>
        </p:spPr>
      </p:pic>
    </p:spTree>
    <p:extLst>
      <p:ext uri="{BB962C8B-B14F-4D97-AF65-F5344CB8AC3E}">
        <p14:creationId xmlns:p14="http://schemas.microsoft.com/office/powerpoint/2010/main" val="220685478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9900"/>
                </a:solidFill>
              </a:rPr>
              <a:t>Umweltbewusst waschen</a:t>
            </a:r>
          </a:p>
        </p:txBody>
      </p:sp>
      <p:pic>
        <p:nvPicPr>
          <p:cNvPr id="6" name="Grafik 5">
            <a:extLst>
              <a:ext uri="{FF2B5EF4-FFF2-40B4-BE49-F238E27FC236}">
                <a16:creationId xmlns:a16="http://schemas.microsoft.com/office/drawing/2014/main" id="{852C2A67-3140-45B2-89D7-F1AD661DED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837" y="1168232"/>
            <a:ext cx="6982326" cy="4115730"/>
          </a:xfrm>
          <a:prstGeom prst="rect">
            <a:avLst/>
          </a:prstGeom>
        </p:spPr>
      </p:pic>
      <p:sp>
        <p:nvSpPr>
          <p:cNvPr id="3" name="Textfeld 2">
            <a:extLst>
              <a:ext uri="{FF2B5EF4-FFF2-40B4-BE49-F238E27FC236}">
                <a16:creationId xmlns:a16="http://schemas.microsoft.com/office/drawing/2014/main" id="{27CE8205-7D87-4168-AE55-CFB43CCEE136}"/>
              </a:ext>
            </a:extLst>
          </p:cNvPr>
          <p:cNvSpPr txBox="1"/>
          <p:nvPr/>
        </p:nvSpPr>
        <p:spPr>
          <a:xfrm>
            <a:off x="433136" y="5382126"/>
            <a:ext cx="8285747" cy="584775"/>
          </a:xfrm>
          <a:prstGeom prst="rect">
            <a:avLst/>
          </a:prstGeom>
          <a:noFill/>
        </p:spPr>
        <p:txBody>
          <a:bodyPr wrap="square" rtlCol="0">
            <a:spAutoFit/>
          </a:bodyPr>
          <a:lstStyle/>
          <a:p>
            <a:pPr algn="ctr"/>
            <a:r>
              <a:rPr lang="de-DE" sz="3200" dirty="0"/>
              <a:t>Visitenkarten für meine Webseite abholen</a:t>
            </a:r>
          </a:p>
        </p:txBody>
      </p:sp>
    </p:spTree>
    <p:extLst>
      <p:ext uri="{BB962C8B-B14F-4D97-AF65-F5344CB8AC3E}">
        <p14:creationId xmlns:p14="http://schemas.microsoft.com/office/powerpoint/2010/main" val="2939573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B90871-0594-4635-99FB-3E9533409CB8}"/>
              </a:ext>
            </a:extLst>
          </p:cNvPr>
          <p:cNvSpPr>
            <a:spLocks noGrp="1"/>
          </p:cNvSpPr>
          <p:nvPr>
            <p:ph type="title"/>
          </p:nvPr>
        </p:nvSpPr>
        <p:spPr>
          <a:xfrm>
            <a:off x="628650" y="365127"/>
            <a:ext cx="7886700" cy="749800"/>
          </a:xfrm>
        </p:spPr>
        <p:txBody>
          <a:bodyPr/>
          <a:lstStyle/>
          <a:p>
            <a:pPr algn="ctr"/>
            <a:r>
              <a:rPr lang="de-DE" b="1" dirty="0">
                <a:solidFill>
                  <a:srgbClr val="0000FF"/>
                </a:solidFill>
              </a:rPr>
              <a:t>Zielvorstellungen speziell</a:t>
            </a:r>
          </a:p>
        </p:txBody>
      </p:sp>
      <p:sp>
        <p:nvSpPr>
          <p:cNvPr id="8" name="Denkblase: wolkenförmig 7">
            <a:extLst>
              <a:ext uri="{FF2B5EF4-FFF2-40B4-BE49-F238E27FC236}">
                <a16:creationId xmlns:a16="http://schemas.microsoft.com/office/drawing/2014/main" id="{12DF3612-17C0-4E90-829F-8EF5CA2FB902}"/>
              </a:ext>
            </a:extLst>
          </p:cNvPr>
          <p:cNvSpPr/>
          <p:nvPr/>
        </p:nvSpPr>
        <p:spPr>
          <a:xfrm>
            <a:off x="963039" y="1313234"/>
            <a:ext cx="7217924" cy="3842426"/>
          </a:xfrm>
          <a:prstGeom prst="cloudCallout">
            <a:avLst>
              <a:gd name="adj1" fmla="val -45766"/>
              <a:gd name="adj2" fmla="val 59462"/>
            </a:avLst>
          </a:prstGeom>
          <a:solidFill>
            <a:srgbClr val="33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dirty="0"/>
              <a:t>Hoffentlich nennt uns der Referent das RICHTIGE Waschmittel!</a:t>
            </a:r>
          </a:p>
        </p:txBody>
      </p:sp>
    </p:spTree>
    <p:extLst>
      <p:ext uri="{BB962C8B-B14F-4D97-AF65-F5344CB8AC3E}">
        <p14:creationId xmlns:p14="http://schemas.microsoft.com/office/powerpoint/2010/main" val="2547926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B90871-0594-4635-99FB-3E9533409CB8}"/>
              </a:ext>
            </a:extLst>
          </p:cNvPr>
          <p:cNvSpPr>
            <a:spLocks noGrp="1"/>
          </p:cNvSpPr>
          <p:nvPr>
            <p:ph type="title"/>
          </p:nvPr>
        </p:nvSpPr>
        <p:spPr>
          <a:xfrm>
            <a:off x="628650" y="365127"/>
            <a:ext cx="7886700" cy="749800"/>
          </a:xfrm>
        </p:spPr>
        <p:txBody>
          <a:bodyPr/>
          <a:lstStyle/>
          <a:p>
            <a:pPr algn="ctr"/>
            <a:r>
              <a:rPr lang="de-DE" b="1" dirty="0">
                <a:solidFill>
                  <a:srgbClr val="0000FF"/>
                </a:solidFill>
              </a:rPr>
              <a:t>Zielvorstellungen</a:t>
            </a:r>
          </a:p>
        </p:txBody>
      </p:sp>
      <p:sp>
        <p:nvSpPr>
          <p:cNvPr id="8" name="Denkblase: wolkenförmig 7">
            <a:extLst>
              <a:ext uri="{FF2B5EF4-FFF2-40B4-BE49-F238E27FC236}">
                <a16:creationId xmlns:a16="http://schemas.microsoft.com/office/drawing/2014/main" id="{12DF3612-17C0-4E90-829F-8EF5CA2FB902}"/>
              </a:ext>
            </a:extLst>
          </p:cNvPr>
          <p:cNvSpPr/>
          <p:nvPr/>
        </p:nvSpPr>
        <p:spPr>
          <a:xfrm>
            <a:off x="963039" y="1313234"/>
            <a:ext cx="7217924" cy="3842426"/>
          </a:xfrm>
          <a:prstGeom prst="cloudCallout">
            <a:avLst>
              <a:gd name="adj1" fmla="val -45766"/>
              <a:gd name="adj2" fmla="val 59462"/>
            </a:avLst>
          </a:prstGeom>
          <a:solidFill>
            <a:srgbClr val="33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dirty="0"/>
              <a:t>Hoffentlich nennt uns der Referent das RICHTIGE Waschmittel!</a:t>
            </a:r>
          </a:p>
        </p:txBody>
      </p:sp>
      <p:cxnSp>
        <p:nvCxnSpPr>
          <p:cNvPr id="4" name="Gerader Verbinder 3">
            <a:extLst>
              <a:ext uri="{FF2B5EF4-FFF2-40B4-BE49-F238E27FC236}">
                <a16:creationId xmlns:a16="http://schemas.microsoft.com/office/drawing/2014/main" id="{89E0BA50-A1BA-4E27-8972-EA76E1B15A10}"/>
              </a:ext>
            </a:extLst>
          </p:cNvPr>
          <p:cNvCxnSpPr/>
          <p:nvPr/>
        </p:nvCxnSpPr>
        <p:spPr>
          <a:xfrm flipV="1">
            <a:off x="628650" y="1114927"/>
            <a:ext cx="7367486" cy="381699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Gerader Verbinder 5">
            <a:extLst>
              <a:ext uri="{FF2B5EF4-FFF2-40B4-BE49-F238E27FC236}">
                <a16:creationId xmlns:a16="http://schemas.microsoft.com/office/drawing/2014/main" id="{82B82DF5-C77C-4698-8AE4-607522595421}"/>
              </a:ext>
            </a:extLst>
          </p:cNvPr>
          <p:cNvCxnSpPr>
            <a:cxnSpLocks/>
          </p:cNvCxnSpPr>
          <p:nvPr/>
        </p:nvCxnSpPr>
        <p:spPr>
          <a:xfrm>
            <a:off x="963037" y="1410511"/>
            <a:ext cx="7334657" cy="315176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1913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B90871-0594-4635-99FB-3E9533409CB8}"/>
              </a:ext>
            </a:extLst>
          </p:cNvPr>
          <p:cNvSpPr>
            <a:spLocks noGrp="1"/>
          </p:cNvSpPr>
          <p:nvPr>
            <p:ph type="title"/>
          </p:nvPr>
        </p:nvSpPr>
        <p:spPr>
          <a:xfrm>
            <a:off x="628650" y="365127"/>
            <a:ext cx="7886700" cy="749800"/>
          </a:xfrm>
        </p:spPr>
        <p:txBody>
          <a:bodyPr/>
          <a:lstStyle/>
          <a:p>
            <a:pPr algn="ctr"/>
            <a:r>
              <a:rPr lang="de-DE" b="1" dirty="0">
                <a:solidFill>
                  <a:srgbClr val="0000FF"/>
                </a:solidFill>
              </a:rPr>
              <a:t>Zielvorstellungen</a:t>
            </a:r>
          </a:p>
        </p:txBody>
      </p:sp>
      <p:sp>
        <p:nvSpPr>
          <p:cNvPr id="3" name="Textfeld 2">
            <a:extLst>
              <a:ext uri="{FF2B5EF4-FFF2-40B4-BE49-F238E27FC236}">
                <a16:creationId xmlns:a16="http://schemas.microsoft.com/office/drawing/2014/main" id="{A7895A90-13D5-4BDB-89F2-B883CED50498}"/>
              </a:ext>
            </a:extLst>
          </p:cNvPr>
          <p:cNvSpPr txBox="1"/>
          <p:nvPr/>
        </p:nvSpPr>
        <p:spPr>
          <a:xfrm>
            <a:off x="797668" y="1303506"/>
            <a:ext cx="7441660" cy="3170099"/>
          </a:xfrm>
          <a:prstGeom prst="rect">
            <a:avLst/>
          </a:prstGeom>
          <a:noFill/>
        </p:spPr>
        <p:txBody>
          <a:bodyPr wrap="square" rtlCol="0">
            <a:spAutoFit/>
          </a:bodyPr>
          <a:lstStyle/>
          <a:p>
            <a:pPr algn="ctr"/>
            <a:r>
              <a:rPr lang="de-DE" sz="4000" dirty="0"/>
              <a:t>Handeln Sie verantwortlich nach Ihren eigenen Zielvorstellungen.</a:t>
            </a:r>
          </a:p>
          <a:p>
            <a:pPr algn="ctr"/>
            <a:endParaRPr lang="de-DE" sz="4000" dirty="0"/>
          </a:p>
          <a:p>
            <a:pPr algn="ctr"/>
            <a:r>
              <a:rPr lang="de-DE" sz="4000" dirty="0"/>
              <a:t>Die „RICHTIGE“ Lösung gibt es nicht.</a:t>
            </a:r>
          </a:p>
        </p:txBody>
      </p:sp>
    </p:spTree>
    <p:extLst>
      <p:ext uri="{BB962C8B-B14F-4D97-AF65-F5344CB8AC3E}">
        <p14:creationId xmlns:p14="http://schemas.microsoft.com/office/powerpoint/2010/main" val="1932683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B90871-0594-4635-99FB-3E9533409CB8}"/>
              </a:ext>
            </a:extLst>
          </p:cNvPr>
          <p:cNvSpPr>
            <a:spLocks noGrp="1"/>
          </p:cNvSpPr>
          <p:nvPr>
            <p:ph type="title"/>
          </p:nvPr>
        </p:nvSpPr>
        <p:spPr>
          <a:xfrm>
            <a:off x="628650" y="365127"/>
            <a:ext cx="7886700" cy="749800"/>
          </a:xfrm>
        </p:spPr>
        <p:txBody>
          <a:bodyPr/>
          <a:lstStyle/>
          <a:p>
            <a:pPr algn="ctr"/>
            <a:r>
              <a:rPr lang="de-DE" b="1" dirty="0">
                <a:solidFill>
                  <a:srgbClr val="0000FF"/>
                </a:solidFill>
              </a:rPr>
              <a:t>Zielvorstellungen</a:t>
            </a:r>
          </a:p>
        </p:txBody>
      </p:sp>
      <p:sp>
        <p:nvSpPr>
          <p:cNvPr id="3" name="Textfeld 2">
            <a:extLst>
              <a:ext uri="{FF2B5EF4-FFF2-40B4-BE49-F238E27FC236}">
                <a16:creationId xmlns:a16="http://schemas.microsoft.com/office/drawing/2014/main" id="{A7895A90-13D5-4BDB-89F2-B883CED50498}"/>
              </a:ext>
            </a:extLst>
          </p:cNvPr>
          <p:cNvSpPr txBox="1"/>
          <p:nvPr/>
        </p:nvSpPr>
        <p:spPr>
          <a:xfrm>
            <a:off x="797668" y="1303506"/>
            <a:ext cx="7441660" cy="5016758"/>
          </a:xfrm>
          <a:prstGeom prst="rect">
            <a:avLst/>
          </a:prstGeom>
          <a:noFill/>
        </p:spPr>
        <p:txBody>
          <a:bodyPr wrap="square" rtlCol="0">
            <a:spAutoFit/>
          </a:bodyPr>
          <a:lstStyle/>
          <a:p>
            <a:pPr algn="ctr"/>
            <a:r>
              <a:rPr lang="de-DE" sz="4000" dirty="0"/>
              <a:t>Handeln Sie verantwortlich nach Ihren eigenen Zielvorstellungen.</a:t>
            </a:r>
          </a:p>
          <a:p>
            <a:pPr algn="ctr"/>
            <a:endParaRPr lang="de-DE" sz="4000" dirty="0"/>
          </a:p>
          <a:p>
            <a:pPr algn="ctr"/>
            <a:r>
              <a:rPr lang="de-DE" sz="4000" dirty="0"/>
              <a:t>Die „RICHTIGE“ Lösung gibt es nicht.</a:t>
            </a:r>
          </a:p>
          <a:p>
            <a:pPr algn="ctr"/>
            <a:endParaRPr lang="de-DE" sz="4000" dirty="0"/>
          </a:p>
          <a:p>
            <a:pPr algn="ctr"/>
            <a:r>
              <a:rPr lang="de-DE" sz="4000" dirty="0"/>
              <a:t>Das „RICHTIGE“ Waschmittel gibt es nicht.</a:t>
            </a:r>
          </a:p>
        </p:txBody>
      </p:sp>
    </p:spTree>
    <p:extLst>
      <p:ext uri="{BB962C8B-B14F-4D97-AF65-F5344CB8AC3E}">
        <p14:creationId xmlns:p14="http://schemas.microsoft.com/office/powerpoint/2010/main" val="979448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775947AA-168F-42AB-B3BC-49EE6A232473}"/>
              </a:ext>
            </a:extLst>
          </p:cNvPr>
          <p:cNvSpPr/>
          <p:nvPr/>
        </p:nvSpPr>
        <p:spPr>
          <a:xfrm rot="2776324">
            <a:off x="3224293" y="2443690"/>
            <a:ext cx="2520000" cy="25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790FB8BF-AE5A-4AEE-BB55-E7D4BE674749}"/>
              </a:ext>
            </a:extLst>
          </p:cNvPr>
          <p:cNvSpPr txBox="1"/>
          <p:nvPr/>
        </p:nvSpPr>
        <p:spPr>
          <a:xfrm>
            <a:off x="3113492" y="2903621"/>
            <a:ext cx="2783305" cy="1446550"/>
          </a:xfrm>
          <a:prstGeom prst="rect">
            <a:avLst/>
          </a:prstGeom>
          <a:noFill/>
        </p:spPr>
        <p:txBody>
          <a:bodyPr wrap="square" rtlCol="0">
            <a:spAutoFit/>
          </a:bodyPr>
          <a:lstStyle/>
          <a:p>
            <a:pPr algn="ctr"/>
            <a:r>
              <a:rPr lang="de-DE" sz="4400" b="1" dirty="0">
                <a:solidFill>
                  <a:schemeClr val="bg1"/>
                </a:solidFill>
              </a:rPr>
              <a:t>Wasch-ergebnis</a:t>
            </a:r>
          </a:p>
        </p:txBody>
      </p:sp>
      <p:sp>
        <p:nvSpPr>
          <p:cNvPr id="2" name="Textfeld 1">
            <a:extLst>
              <a:ext uri="{FF2B5EF4-FFF2-40B4-BE49-F238E27FC236}">
                <a16:creationId xmlns:a16="http://schemas.microsoft.com/office/drawing/2014/main" id="{68AC3B24-616D-4955-8703-CFC3D2C4E305}"/>
              </a:ext>
            </a:extLst>
          </p:cNvPr>
          <p:cNvSpPr txBox="1"/>
          <p:nvPr/>
        </p:nvSpPr>
        <p:spPr>
          <a:xfrm>
            <a:off x="1347537" y="934140"/>
            <a:ext cx="6152148" cy="646331"/>
          </a:xfrm>
          <a:prstGeom prst="rect">
            <a:avLst/>
          </a:prstGeom>
          <a:noFill/>
        </p:spPr>
        <p:txBody>
          <a:bodyPr wrap="square" rtlCol="0">
            <a:spAutoFit/>
          </a:bodyPr>
          <a:lstStyle/>
          <a:p>
            <a:pPr algn="ctr"/>
            <a:r>
              <a:rPr lang="de-DE" sz="3600" dirty="0"/>
              <a:t>Wovon hängt das</a:t>
            </a:r>
          </a:p>
        </p:txBody>
      </p:sp>
      <p:sp>
        <p:nvSpPr>
          <p:cNvPr id="5" name="Textfeld 4">
            <a:extLst>
              <a:ext uri="{FF2B5EF4-FFF2-40B4-BE49-F238E27FC236}">
                <a16:creationId xmlns:a16="http://schemas.microsoft.com/office/drawing/2014/main" id="{333C0756-003F-411C-981A-C198937F247E}"/>
              </a:ext>
            </a:extLst>
          </p:cNvPr>
          <p:cNvSpPr txBox="1"/>
          <p:nvPr/>
        </p:nvSpPr>
        <p:spPr>
          <a:xfrm>
            <a:off x="3665621" y="5606716"/>
            <a:ext cx="1732547" cy="646331"/>
          </a:xfrm>
          <a:prstGeom prst="rect">
            <a:avLst/>
          </a:prstGeom>
          <a:noFill/>
        </p:spPr>
        <p:txBody>
          <a:bodyPr wrap="square" rtlCol="0">
            <a:spAutoFit/>
          </a:bodyPr>
          <a:lstStyle/>
          <a:p>
            <a:pPr algn="ctr"/>
            <a:r>
              <a:rPr lang="de-DE" sz="3600" dirty="0"/>
              <a:t>ab?</a:t>
            </a:r>
          </a:p>
        </p:txBody>
      </p:sp>
    </p:spTree>
    <p:extLst>
      <p:ext uri="{BB962C8B-B14F-4D97-AF65-F5344CB8AC3E}">
        <p14:creationId xmlns:p14="http://schemas.microsoft.com/office/powerpoint/2010/main" val="1645889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775947AA-168F-42AB-B3BC-49EE6A232473}"/>
              </a:ext>
            </a:extLst>
          </p:cNvPr>
          <p:cNvSpPr/>
          <p:nvPr/>
        </p:nvSpPr>
        <p:spPr>
          <a:xfrm rot="2776324">
            <a:off x="3224293" y="2443690"/>
            <a:ext cx="2520000" cy="25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790FB8BF-AE5A-4AEE-BB55-E7D4BE674749}"/>
              </a:ext>
            </a:extLst>
          </p:cNvPr>
          <p:cNvSpPr txBox="1"/>
          <p:nvPr/>
        </p:nvSpPr>
        <p:spPr>
          <a:xfrm>
            <a:off x="3113492" y="2903621"/>
            <a:ext cx="2783305" cy="1446550"/>
          </a:xfrm>
          <a:prstGeom prst="rect">
            <a:avLst/>
          </a:prstGeom>
          <a:noFill/>
        </p:spPr>
        <p:txBody>
          <a:bodyPr wrap="square" rtlCol="0">
            <a:spAutoFit/>
          </a:bodyPr>
          <a:lstStyle/>
          <a:p>
            <a:pPr algn="ctr"/>
            <a:r>
              <a:rPr lang="de-DE" sz="4400" b="1" dirty="0">
                <a:solidFill>
                  <a:schemeClr val="bg1"/>
                </a:solidFill>
              </a:rPr>
              <a:t>Wasch-ergebnis</a:t>
            </a:r>
          </a:p>
        </p:txBody>
      </p:sp>
    </p:spTree>
    <p:extLst>
      <p:ext uri="{BB962C8B-B14F-4D97-AF65-F5344CB8AC3E}">
        <p14:creationId xmlns:p14="http://schemas.microsoft.com/office/powerpoint/2010/main" val="1031098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775947AA-168F-42AB-B3BC-49EE6A232473}"/>
              </a:ext>
            </a:extLst>
          </p:cNvPr>
          <p:cNvSpPr/>
          <p:nvPr/>
        </p:nvSpPr>
        <p:spPr>
          <a:xfrm rot="2776324">
            <a:off x="3224293" y="2443690"/>
            <a:ext cx="2520000" cy="25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790FB8BF-AE5A-4AEE-BB55-E7D4BE674749}"/>
              </a:ext>
            </a:extLst>
          </p:cNvPr>
          <p:cNvSpPr txBox="1"/>
          <p:nvPr/>
        </p:nvSpPr>
        <p:spPr>
          <a:xfrm>
            <a:off x="3113492" y="2903621"/>
            <a:ext cx="2783305" cy="1446550"/>
          </a:xfrm>
          <a:prstGeom prst="rect">
            <a:avLst/>
          </a:prstGeom>
          <a:noFill/>
        </p:spPr>
        <p:txBody>
          <a:bodyPr wrap="square" rtlCol="0">
            <a:spAutoFit/>
          </a:bodyPr>
          <a:lstStyle/>
          <a:p>
            <a:pPr algn="ctr"/>
            <a:r>
              <a:rPr lang="de-DE" sz="4400" b="1" dirty="0">
                <a:solidFill>
                  <a:schemeClr val="bg1"/>
                </a:solidFill>
              </a:rPr>
              <a:t>Wasch-ergebnis</a:t>
            </a:r>
          </a:p>
        </p:txBody>
      </p:sp>
      <p:sp>
        <p:nvSpPr>
          <p:cNvPr id="2" name="Textfeld 1">
            <a:extLst>
              <a:ext uri="{FF2B5EF4-FFF2-40B4-BE49-F238E27FC236}">
                <a16:creationId xmlns:a16="http://schemas.microsoft.com/office/drawing/2014/main" id="{EF1CFA69-F196-4469-BD2D-94503367FE4D}"/>
              </a:ext>
            </a:extLst>
          </p:cNvPr>
          <p:cNvSpPr txBox="1"/>
          <p:nvPr/>
        </p:nvSpPr>
        <p:spPr>
          <a:xfrm>
            <a:off x="3177660" y="1152779"/>
            <a:ext cx="2630905" cy="769441"/>
          </a:xfrm>
          <a:prstGeom prst="rect">
            <a:avLst/>
          </a:prstGeom>
          <a:solidFill>
            <a:srgbClr val="FFC000"/>
          </a:solidFill>
        </p:spPr>
        <p:txBody>
          <a:bodyPr wrap="square" rtlCol="0">
            <a:spAutoFit/>
          </a:bodyPr>
          <a:lstStyle/>
          <a:p>
            <a:r>
              <a:rPr lang="de-DE" sz="4400" b="1" dirty="0"/>
              <a:t>Bewegung</a:t>
            </a:r>
          </a:p>
        </p:txBody>
      </p:sp>
    </p:spTree>
    <p:extLst>
      <p:ext uri="{BB962C8B-B14F-4D97-AF65-F5344CB8AC3E}">
        <p14:creationId xmlns:p14="http://schemas.microsoft.com/office/powerpoint/2010/main" val="168697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A1422A4D-CF14-4F99-AC4A-1BF25544EA5C}"/>
              </a:ext>
            </a:extLst>
          </p:cNvPr>
          <p:cNvSpPr txBox="1"/>
          <p:nvPr/>
        </p:nvSpPr>
        <p:spPr>
          <a:xfrm>
            <a:off x="665747" y="585537"/>
            <a:ext cx="7636042" cy="1323439"/>
          </a:xfrm>
          <a:prstGeom prst="rect">
            <a:avLst/>
          </a:prstGeom>
          <a:noFill/>
        </p:spPr>
        <p:txBody>
          <a:bodyPr wrap="square" rtlCol="0">
            <a:spAutoFit/>
          </a:bodyPr>
          <a:lstStyle/>
          <a:p>
            <a:r>
              <a:rPr lang="de-DE" sz="4000" dirty="0"/>
              <a:t>Diese Präsentation finden Sie auf meiner Webseite: www.bio-nickl.de</a:t>
            </a:r>
          </a:p>
        </p:txBody>
      </p:sp>
      <p:pic>
        <p:nvPicPr>
          <p:cNvPr id="3" name="Inhaltsplatzhalter 3">
            <a:extLst>
              <a:ext uri="{FF2B5EF4-FFF2-40B4-BE49-F238E27FC236}">
                <a16:creationId xmlns:a16="http://schemas.microsoft.com/office/drawing/2014/main" id="{37FE6859-11DF-4FBA-AD87-F3CE42EBCD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1993158"/>
            <a:ext cx="6427292" cy="4442866"/>
          </a:xfrm>
          <a:prstGeom prst="rect">
            <a:avLst/>
          </a:prstGeom>
        </p:spPr>
      </p:pic>
    </p:spTree>
    <p:extLst>
      <p:ext uri="{BB962C8B-B14F-4D97-AF65-F5344CB8AC3E}">
        <p14:creationId xmlns:p14="http://schemas.microsoft.com/office/powerpoint/2010/main" val="14774301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775947AA-168F-42AB-B3BC-49EE6A232473}"/>
              </a:ext>
            </a:extLst>
          </p:cNvPr>
          <p:cNvSpPr/>
          <p:nvPr/>
        </p:nvSpPr>
        <p:spPr>
          <a:xfrm rot="2776324">
            <a:off x="3224293" y="2443690"/>
            <a:ext cx="2520000" cy="25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790FB8BF-AE5A-4AEE-BB55-E7D4BE674749}"/>
              </a:ext>
            </a:extLst>
          </p:cNvPr>
          <p:cNvSpPr txBox="1"/>
          <p:nvPr/>
        </p:nvSpPr>
        <p:spPr>
          <a:xfrm>
            <a:off x="3113492" y="2903621"/>
            <a:ext cx="2783305" cy="1446550"/>
          </a:xfrm>
          <a:prstGeom prst="rect">
            <a:avLst/>
          </a:prstGeom>
          <a:noFill/>
        </p:spPr>
        <p:txBody>
          <a:bodyPr wrap="square" rtlCol="0">
            <a:spAutoFit/>
          </a:bodyPr>
          <a:lstStyle/>
          <a:p>
            <a:pPr algn="ctr"/>
            <a:r>
              <a:rPr lang="de-DE" sz="4400" b="1" dirty="0">
                <a:solidFill>
                  <a:schemeClr val="bg1"/>
                </a:solidFill>
              </a:rPr>
              <a:t>Wasch-ergebnis</a:t>
            </a:r>
          </a:p>
        </p:txBody>
      </p:sp>
      <p:sp>
        <p:nvSpPr>
          <p:cNvPr id="2" name="Textfeld 1">
            <a:extLst>
              <a:ext uri="{FF2B5EF4-FFF2-40B4-BE49-F238E27FC236}">
                <a16:creationId xmlns:a16="http://schemas.microsoft.com/office/drawing/2014/main" id="{EF1CFA69-F196-4469-BD2D-94503367FE4D}"/>
              </a:ext>
            </a:extLst>
          </p:cNvPr>
          <p:cNvSpPr txBox="1"/>
          <p:nvPr/>
        </p:nvSpPr>
        <p:spPr>
          <a:xfrm>
            <a:off x="3177660" y="1152779"/>
            <a:ext cx="2630905" cy="769441"/>
          </a:xfrm>
          <a:prstGeom prst="rect">
            <a:avLst/>
          </a:prstGeom>
          <a:solidFill>
            <a:srgbClr val="FFC000"/>
          </a:solidFill>
        </p:spPr>
        <p:txBody>
          <a:bodyPr wrap="square" rtlCol="0">
            <a:spAutoFit/>
          </a:bodyPr>
          <a:lstStyle/>
          <a:p>
            <a:r>
              <a:rPr lang="de-DE" sz="4400" b="1" dirty="0"/>
              <a:t>Bewegung</a:t>
            </a:r>
          </a:p>
        </p:txBody>
      </p:sp>
      <p:sp>
        <p:nvSpPr>
          <p:cNvPr id="5" name="Textfeld 4">
            <a:extLst>
              <a:ext uri="{FF2B5EF4-FFF2-40B4-BE49-F238E27FC236}">
                <a16:creationId xmlns:a16="http://schemas.microsoft.com/office/drawing/2014/main" id="{F7C74967-2230-4333-8B55-6701C7050CB3}"/>
              </a:ext>
            </a:extLst>
          </p:cNvPr>
          <p:cNvSpPr txBox="1"/>
          <p:nvPr/>
        </p:nvSpPr>
        <p:spPr>
          <a:xfrm>
            <a:off x="6288506" y="3039980"/>
            <a:ext cx="1925052" cy="1446550"/>
          </a:xfrm>
          <a:prstGeom prst="rect">
            <a:avLst/>
          </a:prstGeom>
          <a:solidFill>
            <a:srgbClr val="FFC000"/>
          </a:solidFill>
        </p:spPr>
        <p:txBody>
          <a:bodyPr wrap="square" rtlCol="0">
            <a:spAutoFit/>
          </a:bodyPr>
          <a:lstStyle/>
          <a:p>
            <a:pPr algn="ctr"/>
            <a:r>
              <a:rPr lang="de-DE" sz="4400" b="1" dirty="0"/>
              <a:t>Tempe-</a:t>
            </a:r>
            <a:r>
              <a:rPr lang="de-DE" sz="4400" b="1" dirty="0" err="1"/>
              <a:t>ratur</a:t>
            </a:r>
            <a:endParaRPr lang="de-DE" sz="4400" b="1" dirty="0"/>
          </a:p>
        </p:txBody>
      </p:sp>
    </p:spTree>
    <p:extLst>
      <p:ext uri="{BB962C8B-B14F-4D97-AF65-F5344CB8AC3E}">
        <p14:creationId xmlns:p14="http://schemas.microsoft.com/office/powerpoint/2010/main" val="7124446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775947AA-168F-42AB-B3BC-49EE6A232473}"/>
              </a:ext>
            </a:extLst>
          </p:cNvPr>
          <p:cNvSpPr/>
          <p:nvPr/>
        </p:nvSpPr>
        <p:spPr>
          <a:xfrm rot="2776324">
            <a:off x="3224293" y="2443690"/>
            <a:ext cx="2520000" cy="25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790FB8BF-AE5A-4AEE-BB55-E7D4BE674749}"/>
              </a:ext>
            </a:extLst>
          </p:cNvPr>
          <p:cNvSpPr txBox="1"/>
          <p:nvPr/>
        </p:nvSpPr>
        <p:spPr>
          <a:xfrm>
            <a:off x="3113492" y="2903621"/>
            <a:ext cx="2783305" cy="1446550"/>
          </a:xfrm>
          <a:prstGeom prst="rect">
            <a:avLst/>
          </a:prstGeom>
          <a:noFill/>
        </p:spPr>
        <p:txBody>
          <a:bodyPr wrap="square" rtlCol="0">
            <a:spAutoFit/>
          </a:bodyPr>
          <a:lstStyle/>
          <a:p>
            <a:pPr algn="ctr"/>
            <a:r>
              <a:rPr lang="de-DE" sz="4400" b="1" dirty="0">
                <a:solidFill>
                  <a:schemeClr val="bg1"/>
                </a:solidFill>
              </a:rPr>
              <a:t>Wasch-ergebnis</a:t>
            </a:r>
          </a:p>
        </p:txBody>
      </p:sp>
      <p:sp>
        <p:nvSpPr>
          <p:cNvPr id="2" name="Textfeld 1">
            <a:extLst>
              <a:ext uri="{FF2B5EF4-FFF2-40B4-BE49-F238E27FC236}">
                <a16:creationId xmlns:a16="http://schemas.microsoft.com/office/drawing/2014/main" id="{EF1CFA69-F196-4469-BD2D-94503367FE4D}"/>
              </a:ext>
            </a:extLst>
          </p:cNvPr>
          <p:cNvSpPr txBox="1"/>
          <p:nvPr/>
        </p:nvSpPr>
        <p:spPr>
          <a:xfrm>
            <a:off x="3177660" y="1152779"/>
            <a:ext cx="2630905" cy="769441"/>
          </a:xfrm>
          <a:prstGeom prst="rect">
            <a:avLst/>
          </a:prstGeom>
          <a:solidFill>
            <a:srgbClr val="FFC000"/>
          </a:solidFill>
        </p:spPr>
        <p:txBody>
          <a:bodyPr wrap="square" rtlCol="0">
            <a:spAutoFit/>
          </a:bodyPr>
          <a:lstStyle/>
          <a:p>
            <a:r>
              <a:rPr lang="de-DE" sz="4400" b="1" dirty="0"/>
              <a:t>Bewegung</a:t>
            </a:r>
          </a:p>
        </p:txBody>
      </p:sp>
      <p:sp>
        <p:nvSpPr>
          <p:cNvPr id="5" name="Textfeld 4">
            <a:extLst>
              <a:ext uri="{FF2B5EF4-FFF2-40B4-BE49-F238E27FC236}">
                <a16:creationId xmlns:a16="http://schemas.microsoft.com/office/drawing/2014/main" id="{F7C74967-2230-4333-8B55-6701C7050CB3}"/>
              </a:ext>
            </a:extLst>
          </p:cNvPr>
          <p:cNvSpPr txBox="1"/>
          <p:nvPr/>
        </p:nvSpPr>
        <p:spPr>
          <a:xfrm>
            <a:off x="6288506" y="3039980"/>
            <a:ext cx="1925052" cy="1446550"/>
          </a:xfrm>
          <a:prstGeom prst="rect">
            <a:avLst/>
          </a:prstGeom>
          <a:solidFill>
            <a:srgbClr val="FFC000"/>
          </a:solidFill>
        </p:spPr>
        <p:txBody>
          <a:bodyPr wrap="square" rtlCol="0">
            <a:spAutoFit/>
          </a:bodyPr>
          <a:lstStyle/>
          <a:p>
            <a:pPr algn="ctr"/>
            <a:r>
              <a:rPr lang="de-DE" sz="4400" b="1" dirty="0"/>
              <a:t>Tempe-</a:t>
            </a:r>
            <a:r>
              <a:rPr lang="de-DE" sz="4400" b="1" dirty="0" err="1"/>
              <a:t>ratur</a:t>
            </a:r>
            <a:endParaRPr lang="de-DE" sz="4400" b="1" dirty="0"/>
          </a:p>
        </p:txBody>
      </p:sp>
      <p:sp>
        <p:nvSpPr>
          <p:cNvPr id="6" name="Textfeld 5">
            <a:extLst>
              <a:ext uri="{FF2B5EF4-FFF2-40B4-BE49-F238E27FC236}">
                <a16:creationId xmlns:a16="http://schemas.microsoft.com/office/drawing/2014/main" id="{58CF1804-475C-4007-8E39-460F6B9B86AB}"/>
              </a:ext>
            </a:extLst>
          </p:cNvPr>
          <p:cNvSpPr txBox="1"/>
          <p:nvPr/>
        </p:nvSpPr>
        <p:spPr>
          <a:xfrm>
            <a:off x="930442" y="3274259"/>
            <a:ext cx="1772381" cy="769441"/>
          </a:xfrm>
          <a:prstGeom prst="rect">
            <a:avLst/>
          </a:prstGeom>
          <a:solidFill>
            <a:srgbClr val="FFC000"/>
          </a:solidFill>
        </p:spPr>
        <p:txBody>
          <a:bodyPr wrap="square" rtlCol="0">
            <a:spAutoFit/>
          </a:bodyPr>
          <a:lstStyle/>
          <a:p>
            <a:pPr algn="ctr"/>
            <a:r>
              <a:rPr lang="de-DE" sz="4400" b="1" dirty="0"/>
              <a:t>Zeit</a:t>
            </a:r>
          </a:p>
        </p:txBody>
      </p:sp>
    </p:spTree>
    <p:extLst>
      <p:ext uri="{BB962C8B-B14F-4D97-AF65-F5344CB8AC3E}">
        <p14:creationId xmlns:p14="http://schemas.microsoft.com/office/powerpoint/2010/main" val="1947627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775947AA-168F-42AB-B3BC-49EE6A232473}"/>
              </a:ext>
            </a:extLst>
          </p:cNvPr>
          <p:cNvSpPr/>
          <p:nvPr/>
        </p:nvSpPr>
        <p:spPr>
          <a:xfrm rot="2776324">
            <a:off x="3224293" y="2443690"/>
            <a:ext cx="2520000" cy="25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790FB8BF-AE5A-4AEE-BB55-E7D4BE674749}"/>
              </a:ext>
            </a:extLst>
          </p:cNvPr>
          <p:cNvSpPr txBox="1"/>
          <p:nvPr/>
        </p:nvSpPr>
        <p:spPr>
          <a:xfrm>
            <a:off x="3113492" y="2903621"/>
            <a:ext cx="2783305" cy="1446550"/>
          </a:xfrm>
          <a:prstGeom prst="rect">
            <a:avLst/>
          </a:prstGeom>
          <a:noFill/>
        </p:spPr>
        <p:txBody>
          <a:bodyPr wrap="square" rtlCol="0">
            <a:spAutoFit/>
          </a:bodyPr>
          <a:lstStyle/>
          <a:p>
            <a:pPr algn="ctr"/>
            <a:r>
              <a:rPr lang="de-DE" sz="4400" b="1" dirty="0">
                <a:solidFill>
                  <a:schemeClr val="bg1"/>
                </a:solidFill>
              </a:rPr>
              <a:t>Wasch-ergebnis</a:t>
            </a:r>
          </a:p>
        </p:txBody>
      </p:sp>
      <p:sp>
        <p:nvSpPr>
          <p:cNvPr id="2" name="Textfeld 1">
            <a:extLst>
              <a:ext uri="{FF2B5EF4-FFF2-40B4-BE49-F238E27FC236}">
                <a16:creationId xmlns:a16="http://schemas.microsoft.com/office/drawing/2014/main" id="{EF1CFA69-F196-4469-BD2D-94503367FE4D}"/>
              </a:ext>
            </a:extLst>
          </p:cNvPr>
          <p:cNvSpPr txBox="1"/>
          <p:nvPr/>
        </p:nvSpPr>
        <p:spPr>
          <a:xfrm>
            <a:off x="3177660" y="1152779"/>
            <a:ext cx="2630905" cy="769441"/>
          </a:xfrm>
          <a:prstGeom prst="rect">
            <a:avLst/>
          </a:prstGeom>
          <a:solidFill>
            <a:srgbClr val="FFC000"/>
          </a:solidFill>
        </p:spPr>
        <p:txBody>
          <a:bodyPr wrap="square" rtlCol="0">
            <a:spAutoFit/>
          </a:bodyPr>
          <a:lstStyle/>
          <a:p>
            <a:r>
              <a:rPr lang="de-DE" sz="4400" b="1" dirty="0"/>
              <a:t>Bewegung</a:t>
            </a:r>
          </a:p>
        </p:txBody>
      </p:sp>
      <p:sp>
        <p:nvSpPr>
          <p:cNvPr id="5" name="Textfeld 4">
            <a:extLst>
              <a:ext uri="{FF2B5EF4-FFF2-40B4-BE49-F238E27FC236}">
                <a16:creationId xmlns:a16="http://schemas.microsoft.com/office/drawing/2014/main" id="{F7C74967-2230-4333-8B55-6701C7050CB3}"/>
              </a:ext>
            </a:extLst>
          </p:cNvPr>
          <p:cNvSpPr txBox="1"/>
          <p:nvPr/>
        </p:nvSpPr>
        <p:spPr>
          <a:xfrm>
            <a:off x="6288506" y="3039980"/>
            <a:ext cx="1925052" cy="1446550"/>
          </a:xfrm>
          <a:prstGeom prst="rect">
            <a:avLst/>
          </a:prstGeom>
          <a:solidFill>
            <a:srgbClr val="FFC000"/>
          </a:solidFill>
        </p:spPr>
        <p:txBody>
          <a:bodyPr wrap="square" rtlCol="0">
            <a:spAutoFit/>
          </a:bodyPr>
          <a:lstStyle/>
          <a:p>
            <a:pPr algn="ctr"/>
            <a:r>
              <a:rPr lang="de-DE" sz="4400" b="1" dirty="0"/>
              <a:t>Tempe-</a:t>
            </a:r>
            <a:r>
              <a:rPr lang="de-DE" sz="4400" b="1" dirty="0" err="1"/>
              <a:t>ratur</a:t>
            </a:r>
            <a:endParaRPr lang="de-DE" sz="4400" b="1" dirty="0"/>
          </a:p>
        </p:txBody>
      </p:sp>
      <p:sp>
        <p:nvSpPr>
          <p:cNvPr id="6" name="Textfeld 5">
            <a:extLst>
              <a:ext uri="{FF2B5EF4-FFF2-40B4-BE49-F238E27FC236}">
                <a16:creationId xmlns:a16="http://schemas.microsoft.com/office/drawing/2014/main" id="{58CF1804-475C-4007-8E39-460F6B9B86AB}"/>
              </a:ext>
            </a:extLst>
          </p:cNvPr>
          <p:cNvSpPr txBox="1"/>
          <p:nvPr/>
        </p:nvSpPr>
        <p:spPr>
          <a:xfrm>
            <a:off x="930442" y="3274259"/>
            <a:ext cx="1772381" cy="769441"/>
          </a:xfrm>
          <a:prstGeom prst="rect">
            <a:avLst/>
          </a:prstGeom>
          <a:solidFill>
            <a:srgbClr val="FFC000"/>
          </a:solidFill>
        </p:spPr>
        <p:txBody>
          <a:bodyPr wrap="square" rtlCol="0">
            <a:spAutoFit/>
          </a:bodyPr>
          <a:lstStyle/>
          <a:p>
            <a:pPr algn="ctr"/>
            <a:r>
              <a:rPr lang="de-DE" sz="4400" b="1" dirty="0"/>
              <a:t>Zeit</a:t>
            </a:r>
          </a:p>
        </p:txBody>
      </p:sp>
      <p:sp>
        <p:nvSpPr>
          <p:cNvPr id="7" name="Textfeld 6">
            <a:extLst>
              <a:ext uri="{FF2B5EF4-FFF2-40B4-BE49-F238E27FC236}">
                <a16:creationId xmlns:a16="http://schemas.microsoft.com/office/drawing/2014/main" id="{9B14F3FE-FD46-4B66-BF4E-D58448D60453}"/>
              </a:ext>
            </a:extLst>
          </p:cNvPr>
          <p:cNvSpPr txBox="1"/>
          <p:nvPr/>
        </p:nvSpPr>
        <p:spPr>
          <a:xfrm>
            <a:off x="2855494" y="5509223"/>
            <a:ext cx="3184358" cy="769441"/>
          </a:xfrm>
          <a:prstGeom prst="rect">
            <a:avLst/>
          </a:prstGeom>
          <a:solidFill>
            <a:srgbClr val="FFC000"/>
          </a:solidFill>
        </p:spPr>
        <p:txBody>
          <a:bodyPr wrap="square" rtlCol="0">
            <a:spAutoFit/>
          </a:bodyPr>
          <a:lstStyle/>
          <a:p>
            <a:pPr algn="ctr"/>
            <a:r>
              <a:rPr lang="de-DE" sz="4400" b="1" dirty="0"/>
              <a:t>Chemikalien</a:t>
            </a:r>
          </a:p>
        </p:txBody>
      </p:sp>
    </p:spTree>
    <p:extLst>
      <p:ext uri="{BB962C8B-B14F-4D97-AF65-F5344CB8AC3E}">
        <p14:creationId xmlns:p14="http://schemas.microsoft.com/office/powerpoint/2010/main" val="15863795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775947AA-168F-42AB-B3BC-49EE6A232473}"/>
              </a:ext>
            </a:extLst>
          </p:cNvPr>
          <p:cNvSpPr/>
          <p:nvPr/>
        </p:nvSpPr>
        <p:spPr>
          <a:xfrm rot="2776324">
            <a:off x="3224293" y="2443690"/>
            <a:ext cx="2520000" cy="25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790FB8BF-AE5A-4AEE-BB55-E7D4BE674749}"/>
              </a:ext>
            </a:extLst>
          </p:cNvPr>
          <p:cNvSpPr txBox="1"/>
          <p:nvPr/>
        </p:nvSpPr>
        <p:spPr>
          <a:xfrm>
            <a:off x="3113492" y="2903621"/>
            <a:ext cx="2783305" cy="1446550"/>
          </a:xfrm>
          <a:prstGeom prst="rect">
            <a:avLst/>
          </a:prstGeom>
          <a:noFill/>
        </p:spPr>
        <p:txBody>
          <a:bodyPr wrap="square" rtlCol="0">
            <a:spAutoFit/>
          </a:bodyPr>
          <a:lstStyle/>
          <a:p>
            <a:pPr algn="ctr"/>
            <a:r>
              <a:rPr lang="de-DE" sz="4400" b="1" dirty="0">
                <a:solidFill>
                  <a:schemeClr val="bg1"/>
                </a:solidFill>
              </a:rPr>
              <a:t>Wasch-ergebnis</a:t>
            </a:r>
          </a:p>
        </p:txBody>
      </p:sp>
      <p:sp>
        <p:nvSpPr>
          <p:cNvPr id="2" name="Textfeld 1">
            <a:extLst>
              <a:ext uri="{FF2B5EF4-FFF2-40B4-BE49-F238E27FC236}">
                <a16:creationId xmlns:a16="http://schemas.microsoft.com/office/drawing/2014/main" id="{EF1CFA69-F196-4469-BD2D-94503367FE4D}"/>
              </a:ext>
            </a:extLst>
          </p:cNvPr>
          <p:cNvSpPr txBox="1"/>
          <p:nvPr/>
        </p:nvSpPr>
        <p:spPr>
          <a:xfrm>
            <a:off x="2195081" y="582739"/>
            <a:ext cx="4652210" cy="1323439"/>
          </a:xfrm>
          <a:prstGeom prst="rect">
            <a:avLst/>
          </a:prstGeom>
          <a:solidFill>
            <a:srgbClr val="FFC000"/>
          </a:solidFill>
        </p:spPr>
        <p:txBody>
          <a:bodyPr wrap="square" rtlCol="0">
            <a:spAutoFit/>
          </a:bodyPr>
          <a:lstStyle/>
          <a:p>
            <a:r>
              <a:rPr lang="de-DE" sz="8000" b="1" dirty="0"/>
              <a:t>Bewegung</a:t>
            </a:r>
          </a:p>
        </p:txBody>
      </p:sp>
      <p:sp>
        <p:nvSpPr>
          <p:cNvPr id="5" name="Textfeld 4">
            <a:extLst>
              <a:ext uri="{FF2B5EF4-FFF2-40B4-BE49-F238E27FC236}">
                <a16:creationId xmlns:a16="http://schemas.microsoft.com/office/drawing/2014/main" id="{F7C74967-2230-4333-8B55-6701C7050CB3}"/>
              </a:ext>
            </a:extLst>
          </p:cNvPr>
          <p:cNvSpPr txBox="1"/>
          <p:nvPr/>
        </p:nvSpPr>
        <p:spPr>
          <a:xfrm>
            <a:off x="6288506" y="3240505"/>
            <a:ext cx="1925052" cy="954107"/>
          </a:xfrm>
          <a:prstGeom prst="rect">
            <a:avLst/>
          </a:prstGeom>
          <a:solidFill>
            <a:srgbClr val="FFC000"/>
          </a:solidFill>
        </p:spPr>
        <p:txBody>
          <a:bodyPr wrap="square" rtlCol="0">
            <a:spAutoFit/>
          </a:bodyPr>
          <a:lstStyle/>
          <a:p>
            <a:pPr algn="ctr"/>
            <a:r>
              <a:rPr lang="de-DE" sz="2800" b="1" dirty="0"/>
              <a:t>Tempe-</a:t>
            </a:r>
            <a:r>
              <a:rPr lang="de-DE" sz="2800" b="1" dirty="0" err="1"/>
              <a:t>ratur</a:t>
            </a:r>
            <a:endParaRPr lang="de-DE" sz="2800" b="1" dirty="0"/>
          </a:p>
        </p:txBody>
      </p:sp>
      <p:sp>
        <p:nvSpPr>
          <p:cNvPr id="6" name="Textfeld 5">
            <a:extLst>
              <a:ext uri="{FF2B5EF4-FFF2-40B4-BE49-F238E27FC236}">
                <a16:creationId xmlns:a16="http://schemas.microsoft.com/office/drawing/2014/main" id="{58CF1804-475C-4007-8E39-460F6B9B86AB}"/>
              </a:ext>
            </a:extLst>
          </p:cNvPr>
          <p:cNvSpPr txBox="1"/>
          <p:nvPr/>
        </p:nvSpPr>
        <p:spPr>
          <a:xfrm>
            <a:off x="553454" y="3009566"/>
            <a:ext cx="2149370" cy="1323439"/>
          </a:xfrm>
          <a:prstGeom prst="rect">
            <a:avLst/>
          </a:prstGeom>
          <a:solidFill>
            <a:srgbClr val="FFC000"/>
          </a:solidFill>
        </p:spPr>
        <p:txBody>
          <a:bodyPr wrap="square" rtlCol="0">
            <a:spAutoFit/>
          </a:bodyPr>
          <a:lstStyle/>
          <a:p>
            <a:pPr algn="ctr"/>
            <a:r>
              <a:rPr lang="de-DE" sz="8000" b="1" dirty="0"/>
              <a:t>Zeit</a:t>
            </a:r>
          </a:p>
        </p:txBody>
      </p:sp>
      <p:sp>
        <p:nvSpPr>
          <p:cNvPr id="7" name="Textfeld 6">
            <a:extLst>
              <a:ext uri="{FF2B5EF4-FFF2-40B4-BE49-F238E27FC236}">
                <a16:creationId xmlns:a16="http://schemas.microsoft.com/office/drawing/2014/main" id="{9B14F3FE-FD46-4B66-BF4E-D58448D60453}"/>
              </a:ext>
            </a:extLst>
          </p:cNvPr>
          <p:cNvSpPr txBox="1"/>
          <p:nvPr/>
        </p:nvSpPr>
        <p:spPr>
          <a:xfrm>
            <a:off x="2855494" y="5509223"/>
            <a:ext cx="3184358" cy="523220"/>
          </a:xfrm>
          <a:prstGeom prst="rect">
            <a:avLst/>
          </a:prstGeom>
          <a:solidFill>
            <a:srgbClr val="FFC000"/>
          </a:solidFill>
        </p:spPr>
        <p:txBody>
          <a:bodyPr wrap="square" rtlCol="0">
            <a:spAutoFit/>
          </a:bodyPr>
          <a:lstStyle/>
          <a:p>
            <a:pPr algn="ctr"/>
            <a:r>
              <a:rPr lang="de-DE" sz="2800" b="1" dirty="0"/>
              <a:t>Chemikalien</a:t>
            </a:r>
          </a:p>
        </p:txBody>
      </p:sp>
      <p:sp>
        <p:nvSpPr>
          <p:cNvPr id="8" name="Textfeld 7">
            <a:extLst>
              <a:ext uri="{FF2B5EF4-FFF2-40B4-BE49-F238E27FC236}">
                <a16:creationId xmlns:a16="http://schemas.microsoft.com/office/drawing/2014/main" id="{53D56C11-9932-4FF7-9E17-8B41E00BFA6F}"/>
              </a:ext>
            </a:extLst>
          </p:cNvPr>
          <p:cNvSpPr txBox="1"/>
          <p:nvPr/>
        </p:nvSpPr>
        <p:spPr>
          <a:xfrm>
            <a:off x="553454" y="1155032"/>
            <a:ext cx="1379620" cy="646331"/>
          </a:xfrm>
          <a:prstGeom prst="rect">
            <a:avLst/>
          </a:prstGeom>
          <a:noFill/>
        </p:spPr>
        <p:txBody>
          <a:bodyPr wrap="square" rtlCol="0">
            <a:spAutoFit/>
          </a:bodyPr>
          <a:lstStyle/>
          <a:p>
            <a:r>
              <a:rPr lang="de-DE" dirty="0"/>
              <a:t>Mehr hiervon …</a:t>
            </a:r>
          </a:p>
        </p:txBody>
      </p:sp>
      <p:sp>
        <p:nvSpPr>
          <p:cNvPr id="9" name="Textfeld 8">
            <a:extLst>
              <a:ext uri="{FF2B5EF4-FFF2-40B4-BE49-F238E27FC236}">
                <a16:creationId xmlns:a16="http://schemas.microsoft.com/office/drawing/2014/main" id="{01CCB2E4-220D-4E56-965F-BF946DA0A601}"/>
              </a:ext>
            </a:extLst>
          </p:cNvPr>
          <p:cNvSpPr txBox="1"/>
          <p:nvPr/>
        </p:nvSpPr>
        <p:spPr>
          <a:xfrm>
            <a:off x="6265763" y="4523874"/>
            <a:ext cx="2421037" cy="646331"/>
          </a:xfrm>
          <a:prstGeom prst="rect">
            <a:avLst/>
          </a:prstGeom>
          <a:noFill/>
        </p:spPr>
        <p:txBody>
          <a:bodyPr wrap="square" rtlCol="0">
            <a:spAutoFit/>
          </a:bodyPr>
          <a:lstStyle/>
          <a:p>
            <a:r>
              <a:rPr lang="de-DE" dirty="0"/>
              <a:t>… erlaubt weniger hiervon.</a:t>
            </a:r>
          </a:p>
        </p:txBody>
      </p:sp>
    </p:spTree>
    <p:extLst>
      <p:ext uri="{BB962C8B-B14F-4D97-AF65-F5344CB8AC3E}">
        <p14:creationId xmlns:p14="http://schemas.microsoft.com/office/powerpoint/2010/main" val="12086069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A7EB4F-3396-4286-896C-BFEAAEA80706}"/>
              </a:ext>
            </a:extLst>
          </p:cNvPr>
          <p:cNvSpPr>
            <a:spLocks noGrp="1"/>
          </p:cNvSpPr>
          <p:nvPr>
            <p:ph type="title"/>
          </p:nvPr>
        </p:nvSpPr>
        <p:spPr>
          <a:xfrm>
            <a:off x="628650" y="365127"/>
            <a:ext cx="7886700" cy="765842"/>
          </a:xfrm>
        </p:spPr>
        <p:txBody>
          <a:bodyPr/>
          <a:lstStyle/>
          <a:p>
            <a:pPr algn="ctr"/>
            <a:r>
              <a:rPr lang="de-DE" b="1" dirty="0">
                <a:solidFill>
                  <a:srgbClr val="0000FF"/>
                </a:solidFill>
              </a:rPr>
              <a:t>Ökologische Kosten beim Waschen</a:t>
            </a:r>
          </a:p>
        </p:txBody>
      </p:sp>
      <p:sp>
        <p:nvSpPr>
          <p:cNvPr id="3" name="Textfeld 2">
            <a:extLst>
              <a:ext uri="{FF2B5EF4-FFF2-40B4-BE49-F238E27FC236}">
                <a16:creationId xmlns:a16="http://schemas.microsoft.com/office/drawing/2014/main" id="{B53DCF8E-17BB-4AD2-851B-29788F5B30B2}"/>
              </a:ext>
            </a:extLst>
          </p:cNvPr>
          <p:cNvSpPr txBox="1"/>
          <p:nvPr/>
        </p:nvSpPr>
        <p:spPr>
          <a:xfrm>
            <a:off x="890337" y="1323474"/>
            <a:ext cx="7291137" cy="4740442"/>
          </a:xfrm>
          <a:prstGeom prst="rect">
            <a:avLst/>
          </a:prstGeom>
          <a:noFill/>
        </p:spPr>
        <p:txBody>
          <a:bodyPr wrap="square" rtlCol="0">
            <a:spAutoFit/>
          </a:bodyPr>
          <a:lstStyle/>
          <a:p>
            <a:endParaRPr lang="de-DE" dirty="0"/>
          </a:p>
        </p:txBody>
      </p:sp>
      <p:sp>
        <p:nvSpPr>
          <p:cNvPr id="4" name="Textfeld 3">
            <a:extLst>
              <a:ext uri="{FF2B5EF4-FFF2-40B4-BE49-F238E27FC236}">
                <a16:creationId xmlns:a16="http://schemas.microsoft.com/office/drawing/2014/main" id="{2295A097-B603-4118-A396-907CDFD03D9F}"/>
              </a:ext>
            </a:extLst>
          </p:cNvPr>
          <p:cNvSpPr txBox="1"/>
          <p:nvPr/>
        </p:nvSpPr>
        <p:spPr>
          <a:xfrm>
            <a:off x="628649" y="1403684"/>
            <a:ext cx="7985961" cy="2308324"/>
          </a:xfrm>
          <a:prstGeom prst="rect">
            <a:avLst/>
          </a:prstGeom>
          <a:noFill/>
        </p:spPr>
        <p:txBody>
          <a:bodyPr wrap="square" rtlCol="0">
            <a:spAutoFit/>
          </a:bodyPr>
          <a:lstStyle/>
          <a:p>
            <a:r>
              <a:rPr lang="de-DE" sz="3600" b="1" dirty="0">
                <a:solidFill>
                  <a:srgbClr val="0000FF"/>
                </a:solidFill>
              </a:rPr>
              <a:t>Wasser</a:t>
            </a:r>
          </a:p>
          <a:p>
            <a:pPr marL="571500" indent="-571500">
              <a:buFont typeface="Wingdings" panose="05000000000000000000" pitchFamily="2" charset="2"/>
              <a:buChar char="§"/>
            </a:pPr>
            <a:r>
              <a:rPr lang="de-DE" sz="3600" dirty="0"/>
              <a:t>für die Waschlauge</a:t>
            </a:r>
          </a:p>
          <a:p>
            <a:pPr marL="571500" indent="-571500">
              <a:buFont typeface="Wingdings" panose="05000000000000000000" pitchFamily="2" charset="2"/>
              <a:buChar char="§"/>
            </a:pPr>
            <a:r>
              <a:rPr lang="de-DE" sz="3600" dirty="0"/>
              <a:t>zum Spülen</a:t>
            </a:r>
          </a:p>
          <a:p>
            <a:endParaRPr lang="de-DE" sz="3600" dirty="0"/>
          </a:p>
        </p:txBody>
      </p:sp>
    </p:spTree>
    <p:extLst>
      <p:ext uri="{BB962C8B-B14F-4D97-AF65-F5344CB8AC3E}">
        <p14:creationId xmlns:p14="http://schemas.microsoft.com/office/powerpoint/2010/main" val="7808751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A7EB4F-3396-4286-896C-BFEAAEA80706}"/>
              </a:ext>
            </a:extLst>
          </p:cNvPr>
          <p:cNvSpPr>
            <a:spLocks noGrp="1"/>
          </p:cNvSpPr>
          <p:nvPr>
            <p:ph type="title"/>
          </p:nvPr>
        </p:nvSpPr>
        <p:spPr>
          <a:xfrm>
            <a:off x="628650" y="365127"/>
            <a:ext cx="7886700" cy="765842"/>
          </a:xfrm>
        </p:spPr>
        <p:txBody>
          <a:bodyPr/>
          <a:lstStyle/>
          <a:p>
            <a:pPr algn="ctr"/>
            <a:r>
              <a:rPr lang="de-DE" b="1" dirty="0">
                <a:solidFill>
                  <a:srgbClr val="0000FF"/>
                </a:solidFill>
              </a:rPr>
              <a:t>Ökologische Kosten beim Waschen</a:t>
            </a:r>
          </a:p>
        </p:txBody>
      </p:sp>
      <p:sp>
        <p:nvSpPr>
          <p:cNvPr id="3" name="Textfeld 2">
            <a:extLst>
              <a:ext uri="{FF2B5EF4-FFF2-40B4-BE49-F238E27FC236}">
                <a16:creationId xmlns:a16="http://schemas.microsoft.com/office/drawing/2014/main" id="{B53DCF8E-17BB-4AD2-851B-29788F5B30B2}"/>
              </a:ext>
            </a:extLst>
          </p:cNvPr>
          <p:cNvSpPr txBox="1"/>
          <p:nvPr/>
        </p:nvSpPr>
        <p:spPr>
          <a:xfrm>
            <a:off x="890337" y="1323474"/>
            <a:ext cx="7291137" cy="4740442"/>
          </a:xfrm>
          <a:prstGeom prst="rect">
            <a:avLst/>
          </a:prstGeom>
          <a:noFill/>
        </p:spPr>
        <p:txBody>
          <a:bodyPr wrap="square" rtlCol="0">
            <a:spAutoFit/>
          </a:bodyPr>
          <a:lstStyle/>
          <a:p>
            <a:endParaRPr lang="de-DE" dirty="0"/>
          </a:p>
        </p:txBody>
      </p:sp>
      <p:sp>
        <p:nvSpPr>
          <p:cNvPr id="4" name="Textfeld 3">
            <a:extLst>
              <a:ext uri="{FF2B5EF4-FFF2-40B4-BE49-F238E27FC236}">
                <a16:creationId xmlns:a16="http://schemas.microsoft.com/office/drawing/2014/main" id="{2295A097-B603-4118-A396-907CDFD03D9F}"/>
              </a:ext>
            </a:extLst>
          </p:cNvPr>
          <p:cNvSpPr txBox="1"/>
          <p:nvPr/>
        </p:nvSpPr>
        <p:spPr>
          <a:xfrm>
            <a:off x="628649" y="1403684"/>
            <a:ext cx="7985961" cy="3416320"/>
          </a:xfrm>
          <a:prstGeom prst="rect">
            <a:avLst/>
          </a:prstGeom>
          <a:noFill/>
        </p:spPr>
        <p:txBody>
          <a:bodyPr wrap="square" rtlCol="0">
            <a:spAutoFit/>
          </a:bodyPr>
          <a:lstStyle/>
          <a:p>
            <a:r>
              <a:rPr lang="de-DE" sz="3600" b="1" dirty="0">
                <a:solidFill>
                  <a:srgbClr val="0000FF"/>
                </a:solidFill>
              </a:rPr>
              <a:t>Wasser</a:t>
            </a:r>
          </a:p>
          <a:p>
            <a:pPr marL="571500" indent="-571500">
              <a:buFont typeface="Wingdings" panose="05000000000000000000" pitchFamily="2" charset="2"/>
              <a:buChar char="§"/>
            </a:pPr>
            <a:r>
              <a:rPr lang="de-DE" sz="3600" dirty="0"/>
              <a:t>für die Waschlauge</a:t>
            </a:r>
          </a:p>
          <a:p>
            <a:pPr marL="571500" indent="-571500">
              <a:buFont typeface="Wingdings" panose="05000000000000000000" pitchFamily="2" charset="2"/>
              <a:buChar char="§"/>
            </a:pPr>
            <a:r>
              <a:rPr lang="de-DE" sz="3600" dirty="0"/>
              <a:t>zum Spülen</a:t>
            </a:r>
          </a:p>
          <a:p>
            <a:endParaRPr lang="de-DE" sz="3600" dirty="0"/>
          </a:p>
          <a:p>
            <a:r>
              <a:rPr lang="de-DE" sz="3600" dirty="0"/>
              <a:t>Moderne Waschmaschinen brauchen weniger Wasser als </a:t>
            </a:r>
            <a:r>
              <a:rPr lang="de-DE" sz="3600"/>
              <a:t>die Handwäsche.</a:t>
            </a:r>
            <a:endParaRPr lang="de-DE" sz="3600" dirty="0"/>
          </a:p>
        </p:txBody>
      </p:sp>
    </p:spTree>
    <p:extLst>
      <p:ext uri="{BB962C8B-B14F-4D97-AF65-F5344CB8AC3E}">
        <p14:creationId xmlns:p14="http://schemas.microsoft.com/office/powerpoint/2010/main" val="40443667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A7EB4F-3396-4286-896C-BFEAAEA80706}"/>
              </a:ext>
            </a:extLst>
          </p:cNvPr>
          <p:cNvSpPr>
            <a:spLocks noGrp="1"/>
          </p:cNvSpPr>
          <p:nvPr>
            <p:ph type="title"/>
          </p:nvPr>
        </p:nvSpPr>
        <p:spPr>
          <a:xfrm>
            <a:off x="628650" y="365127"/>
            <a:ext cx="7886700" cy="765842"/>
          </a:xfrm>
        </p:spPr>
        <p:txBody>
          <a:bodyPr/>
          <a:lstStyle/>
          <a:p>
            <a:pPr algn="ctr"/>
            <a:r>
              <a:rPr lang="de-DE" b="1" dirty="0">
                <a:solidFill>
                  <a:srgbClr val="0000FF"/>
                </a:solidFill>
              </a:rPr>
              <a:t>Ökologische Kosten beim Waschen</a:t>
            </a:r>
          </a:p>
        </p:txBody>
      </p:sp>
      <p:sp>
        <p:nvSpPr>
          <p:cNvPr id="3" name="Textfeld 2">
            <a:extLst>
              <a:ext uri="{FF2B5EF4-FFF2-40B4-BE49-F238E27FC236}">
                <a16:creationId xmlns:a16="http://schemas.microsoft.com/office/drawing/2014/main" id="{B53DCF8E-17BB-4AD2-851B-29788F5B30B2}"/>
              </a:ext>
            </a:extLst>
          </p:cNvPr>
          <p:cNvSpPr txBox="1"/>
          <p:nvPr/>
        </p:nvSpPr>
        <p:spPr>
          <a:xfrm>
            <a:off x="890337" y="1323474"/>
            <a:ext cx="7291137" cy="4740442"/>
          </a:xfrm>
          <a:prstGeom prst="rect">
            <a:avLst/>
          </a:prstGeom>
          <a:noFill/>
        </p:spPr>
        <p:txBody>
          <a:bodyPr wrap="square" rtlCol="0">
            <a:spAutoFit/>
          </a:bodyPr>
          <a:lstStyle/>
          <a:p>
            <a:endParaRPr lang="de-DE" dirty="0"/>
          </a:p>
        </p:txBody>
      </p:sp>
      <p:sp>
        <p:nvSpPr>
          <p:cNvPr id="4" name="Textfeld 3">
            <a:extLst>
              <a:ext uri="{FF2B5EF4-FFF2-40B4-BE49-F238E27FC236}">
                <a16:creationId xmlns:a16="http://schemas.microsoft.com/office/drawing/2014/main" id="{2295A097-B603-4118-A396-907CDFD03D9F}"/>
              </a:ext>
            </a:extLst>
          </p:cNvPr>
          <p:cNvSpPr txBox="1"/>
          <p:nvPr/>
        </p:nvSpPr>
        <p:spPr>
          <a:xfrm>
            <a:off x="628649" y="1403684"/>
            <a:ext cx="7985961" cy="3570208"/>
          </a:xfrm>
          <a:prstGeom prst="rect">
            <a:avLst/>
          </a:prstGeom>
          <a:noFill/>
        </p:spPr>
        <p:txBody>
          <a:bodyPr wrap="square" rtlCol="0">
            <a:spAutoFit/>
          </a:bodyPr>
          <a:lstStyle/>
          <a:p>
            <a:r>
              <a:rPr lang="de-DE" sz="3600" b="1" dirty="0">
                <a:solidFill>
                  <a:srgbClr val="0000FF"/>
                </a:solidFill>
              </a:rPr>
              <a:t>Wasser</a:t>
            </a:r>
          </a:p>
          <a:p>
            <a:pPr marL="571500" indent="-571500">
              <a:buFont typeface="Wingdings" panose="05000000000000000000" pitchFamily="2" charset="2"/>
              <a:buChar char="§"/>
            </a:pPr>
            <a:r>
              <a:rPr lang="de-DE" sz="3600" dirty="0"/>
              <a:t>für die Waschlauge</a:t>
            </a:r>
          </a:p>
          <a:p>
            <a:pPr marL="571500" indent="-571500">
              <a:buFont typeface="Wingdings" panose="05000000000000000000" pitchFamily="2" charset="2"/>
              <a:buChar char="§"/>
            </a:pPr>
            <a:r>
              <a:rPr lang="de-DE" sz="3600" dirty="0"/>
              <a:t>zum Spülen</a:t>
            </a:r>
          </a:p>
          <a:p>
            <a:endParaRPr lang="de-DE" sz="3600" dirty="0"/>
          </a:p>
          <a:p>
            <a:pPr>
              <a:spcBef>
                <a:spcPts val="1200"/>
              </a:spcBef>
            </a:pPr>
            <a:r>
              <a:rPr lang="de-DE" sz="3600" b="1" dirty="0">
                <a:solidFill>
                  <a:srgbClr val="0000FF"/>
                </a:solidFill>
              </a:rPr>
              <a:t>Chemikalien</a:t>
            </a:r>
          </a:p>
          <a:p>
            <a:pPr marL="571500" indent="-571500">
              <a:buFont typeface="Wingdings" panose="05000000000000000000" pitchFamily="2" charset="2"/>
              <a:buChar char="§"/>
            </a:pPr>
            <a:r>
              <a:rPr lang="de-DE" sz="3600" dirty="0"/>
              <a:t>Rohstoffe (Erdöl, Palmöl …)</a:t>
            </a:r>
          </a:p>
        </p:txBody>
      </p:sp>
    </p:spTree>
    <p:extLst>
      <p:ext uri="{BB962C8B-B14F-4D97-AF65-F5344CB8AC3E}">
        <p14:creationId xmlns:p14="http://schemas.microsoft.com/office/powerpoint/2010/main" val="37846574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A7EB4F-3396-4286-896C-BFEAAEA80706}"/>
              </a:ext>
            </a:extLst>
          </p:cNvPr>
          <p:cNvSpPr>
            <a:spLocks noGrp="1"/>
          </p:cNvSpPr>
          <p:nvPr>
            <p:ph type="title"/>
          </p:nvPr>
        </p:nvSpPr>
        <p:spPr>
          <a:xfrm>
            <a:off x="628650" y="365127"/>
            <a:ext cx="7886700" cy="765842"/>
          </a:xfrm>
        </p:spPr>
        <p:txBody>
          <a:bodyPr/>
          <a:lstStyle/>
          <a:p>
            <a:pPr algn="ctr"/>
            <a:r>
              <a:rPr lang="de-DE" b="1" dirty="0">
                <a:solidFill>
                  <a:srgbClr val="0000FF"/>
                </a:solidFill>
              </a:rPr>
              <a:t>Ökologische Kosten beim Waschen</a:t>
            </a:r>
          </a:p>
        </p:txBody>
      </p:sp>
      <p:sp>
        <p:nvSpPr>
          <p:cNvPr id="3" name="Textfeld 2">
            <a:extLst>
              <a:ext uri="{FF2B5EF4-FFF2-40B4-BE49-F238E27FC236}">
                <a16:creationId xmlns:a16="http://schemas.microsoft.com/office/drawing/2014/main" id="{B53DCF8E-17BB-4AD2-851B-29788F5B30B2}"/>
              </a:ext>
            </a:extLst>
          </p:cNvPr>
          <p:cNvSpPr txBox="1"/>
          <p:nvPr/>
        </p:nvSpPr>
        <p:spPr>
          <a:xfrm>
            <a:off x="890337" y="1323474"/>
            <a:ext cx="7291137" cy="4740442"/>
          </a:xfrm>
          <a:prstGeom prst="rect">
            <a:avLst/>
          </a:prstGeom>
          <a:noFill/>
        </p:spPr>
        <p:txBody>
          <a:bodyPr wrap="square" rtlCol="0">
            <a:spAutoFit/>
          </a:bodyPr>
          <a:lstStyle/>
          <a:p>
            <a:endParaRPr lang="de-DE" dirty="0"/>
          </a:p>
        </p:txBody>
      </p:sp>
      <p:sp>
        <p:nvSpPr>
          <p:cNvPr id="4" name="Textfeld 3">
            <a:extLst>
              <a:ext uri="{FF2B5EF4-FFF2-40B4-BE49-F238E27FC236}">
                <a16:creationId xmlns:a16="http://schemas.microsoft.com/office/drawing/2014/main" id="{2295A097-B603-4118-A396-907CDFD03D9F}"/>
              </a:ext>
            </a:extLst>
          </p:cNvPr>
          <p:cNvSpPr txBox="1"/>
          <p:nvPr/>
        </p:nvSpPr>
        <p:spPr>
          <a:xfrm>
            <a:off x="628649" y="1403684"/>
            <a:ext cx="7985961" cy="4124206"/>
          </a:xfrm>
          <a:prstGeom prst="rect">
            <a:avLst/>
          </a:prstGeom>
          <a:noFill/>
        </p:spPr>
        <p:txBody>
          <a:bodyPr wrap="square" rtlCol="0">
            <a:spAutoFit/>
          </a:bodyPr>
          <a:lstStyle/>
          <a:p>
            <a:r>
              <a:rPr lang="de-DE" sz="3600" b="1" dirty="0">
                <a:solidFill>
                  <a:srgbClr val="0000FF"/>
                </a:solidFill>
              </a:rPr>
              <a:t>Wasser</a:t>
            </a:r>
          </a:p>
          <a:p>
            <a:pPr marL="571500" indent="-571500">
              <a:buFont typeface="Wingdings" panose="05000000000000000000" pitchFamily="2" charset="2"/>
              <a:buChar char="§"/>
            </a:pPr>
            <a:r>
              <a:rPr lang="de-DE" sz="3600" dirty="0"/>
              <a:t>für die Waschlauge</a:t>
            </a:r>
          </a:p>
          <a:p>
            <a:pPr marL="571500" indent="-571500">
              <a:buFont typeface="Wingdings" panose="05000000000000000000" pitchFamily="2" charset="2"/>
              <a:buChar char="§"/>
            </a:pPr>
            <a:r>
              <a:rPr lang="de-DE" sz="3600" dirty="0"/>
              <a:t>zum Spülen</a:t>
            </a:r>
          </a:p>
          <a:p>
            <a:endParaRPr lang="de-DE" sz="3600" dirty="0"/>
          </a:p>
          <a:p>
            <a:pPr>
              <a:spcBef>
                <a:spcPts val="1200"/>
              </a:spcBef>
            </a:pPr>
            <a:r>
              <a:rPr lang="de-DE" sz="3600" b="1" dirty="0">
                <a:solidFill>
                  <a:srgbClr val="0000FF"/>
                </a:solidFill>
              </a:rPr>
              <a:t>Chemikalien</a:t>
            </a:r>
          </a:p>
          <a:p>
            <a:pPr marL="571500" indent="-571500">
              <a:buFont typeface="Wingdings" panose="05000000000000000000" pitchFamily="2" charset="2"/>
              <a:buChar char="§"/>
            </a:pPr>
            <a:r>
              <a:rPr lang="de-DE" sz="3600" dirty="0"/>
              <a:t>Rohstoffe (Erdöl, Palmöl …)</a:t>
            </a:r>
          </a:p>
          <a:p>
            <a:pPr marL="571500" indent="-571500">
              <a:buFont typeface="Wingdings" panose="05000000000000000000" pitchFamily="2" charset="2"/>
              <a:buChar char="§"/>
            </a:pPr>
            <a:r>
              <a:rPr lang="de-DE" sz="3600" dirty="0"/>
              <a:t>Wäsche schonend (Seife: stark basisch)</a:t>
            </a:r>
          </a:p>
        </p:txBody>
      </p:sp>
    </p:spTree>
    <p:extLst>
      <p:ext uri="{BB962C8B-B14F-4D97-AF65-F5344CB8AC3E}">
        <p14:creationId xmlns:p14="http://schemas.microsoft.com/office/powerpoint/2010/main" val="837140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A7EB4F-3396-4286-896C-BFEAAEA80706}"/>
              </a:ext>
            </a:extLst>
          </p:cNvPr>
          <p:cNvSpPr>
            <a:spLocks noGrp="1"/>
          </p:cNvSpPr>
          <p:nvPr>
            <p:ph type="title"/>
          </p:nvPr>
        </p:nvSpPr>
        <p:spPr>
          <a:xfrm>
            <a:off x="628650" y="365127"/>
            <a:ext cx="7886700" cy="765842"/>
          </a:xfrm>
        </p:spPr>
        <p:txBody>
          <a:bodyPr/>
          <a:lstStyle/>
          <a:p>
            <a:pPr algn="ctr"/>
            <a:r>
              <a:rPr lang="de-DE" b="1" dirty="0">
                <a:solidFill>
                  <a:srgbClr val="0000FF"/>
                </a:solidFill>
              </a:rPr>
              <a:t>Ökologische Kosten beim Waschen</a:t>
            </a:r>
          </a:p>
        </p:txBody>
      </p:sp>
      <p:sp>
        <p:nvSpPr>
          <p:cNvPr id="3" name="Textfeld 2">
            <a:extLst>
              <a:ext uri="{FF2B5EF4-FFF2-40B4-BE49-F238E27FC236}">
                <a16:creationId xmlns:a16="http://schemas.microsoft.com/office/drawing/2014/main" id="{B53DCF8E-17BB-4AD2-851B-29788F5B30B2}"/>
              </a:ext>
            </a:extLst>
          </p:cNvPr>
          <p:cNvSpPr txBox="1"/>
          <p:nvPr/>
        </p:nvSpPr>
        <p:spPr>
          <a:xfrm>
            <a:off x="890337" y="1323474"/>
            <a:ext cx="7291137" cy="4740442"/>
          </a:xfrm>
          <a:prstGeom prst="rect">
            <a:avLst/>
          </a:prstGeom>
          <a:noFill/>
        </p:spPr>
        <p:txBody>
          <a:bodyPr wrap="square" rtlCol="0">
            <a:spAutoFit/>
          </a:bodyPr>
          <a:lstStyle/>
          <a:p>
            <a:endParaRPr lang="de-DE" dirty="0"/>
          </a:p>
        </p:txBody>
      </p:sp>
      <p:sp>
        <p:nvSpPr>
          <p:cNvPr id="4" name="Textfeld 3">
            <a:extLst>
              <a:ext uri="{FF2B5EF4-FFF2-40B4-BE49-F238E27FC236}">
                <a16:creationId xmlns:a16="http://schemas.microsoft.com/office/drawing/2014/main" id="{2295A097-B603-4118-A396-907CDFD03D9F}"/>
              </a:ext>
            </a:extLst>
          </p:cNvPr>
          <p:cNvSpPr txBox="1"/>
          <p:nvPr/>
        </p:nvSpPr>
        <p:spPr>
          <a:xfrm>
            <a:off x="628649" y="1403684"/>
            <a:ext cx="7985961" cy="4678204"/>
          </a:xfrm>
          <a:prstGeom prst="rect">
            <a:avLst/>
          </a:prstGeom>
          <a:noFill/>
        </p:spPr>
        <p:txBody>
          <a:bodyPr wrap="square" rtlCol="0">
            <a:spAutoFit/>
          </a:bodyPr>
          <a:lstStyle/>
          <a:p>
            <a:r>
              <a:rPr lang="de-DE" sz="3600" b="1" dirty="0">
                <a:solidFill>
                  <a:srgbClr val="0000FF"/>
                </a:solidFill>
              </a:rPr>
              <a:t>Wasser</a:t>
            </a:r>
          </a:p>
          <a:p>
            <a:pPr marL="571500" indent="-571500">
              <a:buFont typeface="Wingdings" panose="05000000000000000000" pitchFamily="2" charset="2"/>
              <a:buChar char="§"/>
            </a:pPr>
            <a:r>
              <a:rPr lang="de-DE" sz="3600" dirty="0"/>
              <a:t>für die Waschlauge</a:t>
            </a:r>
          </a:p>
          <a:p>
            <a:pPr marL="571500" indent="-571500">
              <a:buFont typeface="Wingdings" panose="05000000000000000000" pitchFamily="2" charset="2"/>
              <a:buChar char="§"/>
            </a:pPr>
            <a:r>
              <a:rPr lang="de-DE" sz="3600" dirty="0"/>
              <a:t>zum Spülen</a:t>
            </a:r>
          </a:p>
          <a:p>
            <a:endParaRPr lang="de-DE" sz="3600" dirty="0"/>
          </a:p>
          <a:p>
            <a:pPr>
              <a:spcBef>
                <a:spcPts val="1200"/>
              </a:spcBef>
            </a:pPr>
            <a:r>
              <a:rPr lang="de-DE" sz="3600" b="1" dirty="0">
                <a:solidFill>
                  <a:srgbClr val="0000FF"/>
                </a:solidFill>
              </a:rPr>
              <a:t>Chemikalien</a:t>
            </a:r>
          </a:p>
          <a:p>
            <a:pPr marL="571500" indent="-571500">
              <a:buFont typeface="Wingdings" panose="05000000000000000000" pitchFamily="2" charset="2"/>
              <a:buChar char="§"/>
            </a:pPr>
            <a:r>
              <a:rPr lang="de-DE" sz="3600" dirty="0"/>
              <a:t>Rohstoffe (Erdöl, Palmöl …)</a:t>
            </a:r>
          </a:p>
          <a:p>
            <a:pPr marL="571500" indent="-571500">
              <a:buFont typeface="Wingdings" panose="05000000000000000000" pitchFamily="2" charset="2"/>
              <a:buChar char="§"/>
            </a:pPr>
            <a:r>
              <a:rPr lang="de-DE" sz="3600" dirty="0"/>
              <a:t>Wäsche schonend (Seife: stark basisch)</a:t>
            </a:r>
          </a:p>
          <a:p>
            <a:pPr marL="571500" indent="-571500">
              <a:buFont typeface="Wingdings" panose="05000000000000000000" pitchFamily="2" charset="2"/>
              <a:buChar char="§"/>
            </a:pPr>
            <a:r>
              <a:rPr lang="de-DE" sz="3600"/>
              <a:t>biologische Abbaubarkeit</a:t>
            </a:r>
            <a:endParaRPr lang="de-DE" sz="3600" dirty="0"/>
          </a:p>
        </p:txBody>
      </p:sp>
    </p:spTree>
    <p:extLst>
      <p:ext uri="{BB962C8B-B14F-4D97-AF65-F5344CB8AC3E}">
        <p14:creationId xmlns:p14="http://schemas.microsoft.com/office/powerpoint/2010/main" val="30435614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A7EB4F-3396-4286-896C-BFEAAEA80706}"/>
              </a:ext>
            </a:extLst>
          </p:cNvPr>
          <p:cNvSpPr>
            <a:spLocks noGrp="1"/>
          </p:cNvSpPr>
          <p:nvPr>
            <p:ph type="title"/>
          </p:nvPr>
        </p:nvSpPr>
        <p:spPr>
          <a:xfrm>
            <a:off x="628650" y="365127"/>
            <a:ext cx="7886700" cy="765842"/>
          </a:xfrm>
        </p:spPr>
        <p:txBody>
          <a:bodyPr/>
          <a:lstStyle/>
          <a:p>
            <a:pPr algn="ctr"/>
            <a:r>
              <a:rPr lang="de-DE" b="1" dirty="0">
                <a:solidFill>
                  <a:srgbClr val="0000FF"/>
                </a:solidFill>
              </a:rPr>
              <a:t>Ökologische Kosten beim Waschen</a:t>
            </a:r>
          </a:p>
        </p:txBody>
      </p:sp>
      <p:sp>
        <p:nvSpPr>
          <p:cNvPr id="3" name="Textfeld 2">
            <a:extLst>
              <a:ext uri="{FF2B5EF4-FFF2-40B4-BE49-F238E27FC236}">
                <a16:creationId xmlns:a16="http://schemas.microsoft.com/office/drawing/2014/main" id="{B53DCF8E-17BB-4AD2-851B-29788F5B30B2}"/>
              </a:ext>
            </a:extLst>
          </p:cNvPr>
          <p:cNvSpPr txBox="1"/>
          <p:nvPr/>
        </p:nvSpPr>
        <p:spPr>
          <a:xfrm>
            <a:off x="890337" y="1323474"/>
            <a:ext cx="7291137" cy="4740442"/>
          </a:xfrm>
          <a:prstGeom prst="rect">
            <a:avLst/>
          </a:prstGeom>
          <a:noFill/>
        </p:spPr>
        <p:txBody>
          <a:bodyPr wrap="square" rtlCol="0">
            <a:spAutoFit/>
          </a:bodyPr>
          <a:lstStyle/>
          <a:p>
            <a:endParaRPr lang="de-DE" dirty="0"/>
          </a:p>
        </p:txBody>
      </p:sp>
      <p:sp>
        <p:nvSpPr>
          <p:cNvPr id="4" name="Textfeld 3">
            <a:extLst>
              <a:ext uri="{FF2B5EF4-FFF2-40B4-BE49-F238E27FC236}">
                <a16:creationId xmlns:a16="http://schemas.microsoft.com/office/drawing/2014/main" id="{2295A097-B603-4118-A396-907CDFD03D9F}"/>
              </a:ext>
            </a:extLst>
          </p:cNvPr>
          <p:cNvSpPr txBox="1"/>
          <p:nvPr/>
        </p:nvSpPr>
        <p:spPr>
          <a:xfrm>
            <a:off x="628649" y="1403684"/>
            <a:ext cx="7985961" cy="4124206"/>
          </a:xfrm>
          <a:prstGeom prst="rect">
            <a:avLst/>
          </a:prstGeom>
          <a:noFill/>
        </p:spPr>
        <p:txBody>
          <a:bodyPr wrap="square" rtlCol="0">
            <a:spAutoFit/>
          </a:bodyPr>
          <a:lstStyle/>
          <a:p>
            <a:r>
              <a:rPr lang="de-DE" sz="3600" b="1" dirty="0">
                <a:solidFill>
                  <a:srgbClr val="0000FF"/>
                </a:solidFill>
              </a:rPr>
              <a:t>Wasser</a:t>
            </a:r>
          </a:p>
          <a:p>
            <a:pPr marL="571500" indent="-571500">
              <a:buFont typeface="Wingdings" panose="05000000000000000000" pitchFamily="2" charset="2"/>
              <a:buChar char="§"/>
            </a:pPr>
            <a:r>
              <a:rPr lang="de-DE" sz="3600" dirty="0"/>
              <a:t>für die Waschlauge</a:t>
            </a:r>
          </a:p>
          <a:p>
            <a:pPr marL="571500" indent="-571500">
              <a:buFont typeface="Wingdings" panose="05000000000000000000" pitchFamily="2" charset="2"/>
              <a:buChar char="§"/>
            </a:pPr>
            <a:r>
              <a:rPr lang="de-DE" sz="3600" dirty="0"/>
              <a:t>zum Spülen</a:t>
            </a:r>
          </a:p>
          <a:p>
            <a:endParaRPr lang="de-DE" sz="3600" dirty="0"/>
          </a:p>
          <a:p>
            <a:pPr>
              <a:spcBef>
                <a:spcPts val="1200"/>
              </a:spcBef>
            </a:pPr>
            <a:r>
              <a:rPr lang="de-DE" sz="3600" b="1" dirty="0">
                <a:solidFill>
                  <a:srgbClr val="0000FF"/>
                </a:solidFill>
              </a:rPr>
              <a:t>Chemikalien</a:t>
            </a:r>
          </a:p>
          <a:p>
            <a:pPr marL="571500" indent="-571500">
              <a:buFont typeface="Wingdings" panose="05000000000000000000" pitchFamily="2" charset="2"/>
              <a:buChar char="§"/>
            </a:pPr>
            <a:r>
              <a:rPr lang="de-DE" sz="3600" dirty="0"/>
              <a:t>Lieber kleine Mengen von hoch wirksamen Chemikalien</a:t>
            </a:r>
          </a:p>
        </p:txBody>
      </p:sp>
    </p:spTree>
    <p:extLst>
      <p:ext uri="{BB962C8B-B14F-4D97-AF65-F5344CB8AC3E}">
        <p14:creationId xmlns:p14="http://schemas.microsoft.com/office/powerpoint/2010/main" val="2620340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A1422A4D-CF14-4F99-AC4A-1BF25544EA5C}"/>
              </a:ext>
            </a:extLst>
          </p:cNvPr>
          <p:cNvSpPr txBox="1"/>
          <p:nvPr/>
        </p:nvSpPr>
        <p:spPr>
          <a:xfrm>
            <a:off x="665747" y="585537"/>
            <a:ext cx="7636042" cy="1323439"/>
          </a:xfrm>
          <a:prstGeom prst="rect">
            <a:avLst/>
          </a:prstGeom>
          <a:noFill/>
        </p:spPr>
        <p:txBody>
          <a:bodyPr wrap="square" rtlCol="0">
            <a:spAutoFit/>
          </a:bodyPr>
          <a:lstStyle/>
          <a:p>
            <a:r>
              <a:rPr lang="de-DE" sz="4000" dirty="0"/>
              <a:t>Diese Präsentation finden Sie auf meiner Webseite: www.bio-nickl.de</a:t>
            </a:r>
          </a:p>
        </p:txBody>
      </p:sp>
      <p:pic>
        <p:nvPicPr>
          <p:cNvPr id="6" name="Grafik 5">
            <a:extLst>
              <a:ext uri="{FF2B5EF4-FFF2-40B4-BE49-F238E27FC236}">
                <a16:creationId xmlns:a16="http://schemas.microsoft.com/office/drawing/2014/main" id="{2A70DAEA-6595-491C-86D5-CCAF3F1EDB0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4000" contrast="14000"/>
                    </a14:imgEffect>
                  </a14:imgLayer>
                </a14:imgProps>
              </a:ext>
              <a:ext uri="{28A0092B-C50C-407E-A947-70E740481C1C}">
                <a14:useLocalDpi xmlns:a14="http://schemas.microsoft.com/office/drawing/2010/main" val="0"/>
              </a:ext>
            </a:extLst>
          </a:blip>
          <a:stretch>
            <a:fillRect/>
          </a:stretch>
        </p:blipFill>
        <p:spPr>
          <a:xfrm>
            <a:off x="1095581" y="1908976"/>
            <a:ext cx="6416842" cy="4712368"/>
          </a:xfrm>
          <a:prstGeom prst="rect">
            <a:avLst/>
          </a:prstGeom>
        </p:spPr>
      </p:pic>
      <p:cxnSp>
        <p:nvCxnSpPr>
          <p:cNvPr id="8" name="Gerade Verbindung mit Pfeil 7">
            <a:extLst>
              <a:ext uri="{FF2B5EF4-FFF2-40B4-BE49-F238E27FC236}">
                <a16:creationId xmlns:a16="http://schemas.microsoft.com/office/drawing/2014/main" id="{B22A81BF-1C40-474D-A19E-88060590B701}"/>
              </a:ext>
            </a:extLst>
          </p:cNvPr>
          <p:cNvCxnSpPr>
            <a:cxnSpLocks/>
          </p:cNvCxnSpPr>
          <p:nvPr/>
        </p:nvCxnSpPr>
        <p:spPr>
          <a:xfrm flipH="1">
            <a:off x="5702968" y="4884821"/>
            <a:ext cx="1203158" cy="425116"/>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19665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A7EB4F-3396-4286-896C-BFEAAEA80706}"/>
              </a:ext>
            </a:extLst>
          </p:cNvPr>
          <p:cNvSpPr>
            <a:spLocks noGrp="1"/>
          </p:cNvSpPr>
          <p:nvPr>
            <p:ph type="title"/>
          </p:nvPr>
        </p:nvSpPr>
        <p:spPr>
          <a:xfrm>
            <a:off x="628650" y="365127"/>
            <a:ext cx="7886700" cy="765842"/>
          </a:xfrm>
        </p:spPr>
        <p:txBody>
          <a:bodyPr/>
          <a:lstStyle/>
          <a:p>
            <a:pPr algn="ctr"/>
            <a:r>
              <a:rPr lang="de-DE" b="1" dirty="0">
                <a:solidFill>
                  <a:srgbClr val="0000FF"/>
                </a:solidFill>
              </a:rPr>
              <a:t>Ökologische Kosten beim Waschen</a:t>
            </a:r>
          </a:p>
        </p:txBody>
      </p:sp>
      <p:sp>
        <p:nvSpPr>
          <p:cNvPr id="3" name="Textfeld 2">
            <a:extLst>
              <a:ext uri="{FF2B5EF4-FFF2-40B4-BE49-F238E27FC236}">
                <a16:creationId xmlns:a16="http://schemas.microsoft.com/office/drawing/2014/main" id="{B53DCF8E-17BB-4AD2-851B-29788F5B30B2}"/>
              </a:ext>
            </a:extLst>
          </p:cNvPr>
          <p:cNvSpPr txBox="1"/>
          <p:nvPr/>
        </p:nvSpPr>
        <p:spPr>
          <a:xfrm>
            <a:off x="890337" y="1323474"/>
            <a:ext cx="7291137" cy="4740442"/>
          </a:xfrm>
          <a:prstGeom prst="rect">
            <a:avLst/>
          </a:prstGeom>
          <a:noFill/>
        </p:spPr>
        <p:txBody>
          <a:bodyPr wrap="square" rtlCol="0">
            <a:spAutoFit/>
          </a:bodyPr>
          <a:lstStyle/>
          <a:p>
            <a:endParaRPr lang="de-DE" dirty="0"/>
          </a:p>
        </p:txBody>
      </p:sp>
      <p:sp>
        <p:nvSpPr>
          <p:cNvPr id="4" name="Textfeld 3">
            <a:extLst>
              <a:ext uri="{FF2B5EF4-FFF2-40B4-BE49-F238E27FC236}">
                <a16:creationId xmlns:a16="http://schemas.microsoft.com/office/drawing/2014/main" id="{2295A097-B603-4118-A396-907CDFD03D9F}"/>
              </a:ext>
            </a:extLst>
          </p:cNvPr>
          <p:cNvSpPr txBox="1"/>
          <p:nvPr/>
        </p:nvSpPr>
        <p:spPr>
          <a:xfrm>
            <a:off x="628649" y="1403684"/>
            <a:ext cx="7985961" cy="4678204"/>
          </a:xfrm>
          <a:prstGeom prst="rect">
            <a:avLst/>
          </a:prstGeom>
          <a:noFill/>
        </p:spPr>
        <p:txBody>
          <a:bodyPr wrap="square" rtlCol="0">
            <a:spAutoFit/>
          </a:bodyPr>
          <a:lstStyle/>
          <a:p>
            <a:r>
              <a:rPr lang="de-DE" sz="3600" b="1" dirty="0">
                <a:solidFill>
                  <a:srgbClr val="0000FF"/>
                </a:solidFill>
              </a:rPr>
              <a:t>Wasser</a:t>
            </a:r>
          </a:p>
          <a:p>
            <a:pPr marL="571500" indent="-571500">
              <a:buFont typeface="Wingdings" panose="05000000000000000000" pitchFamily="2" charset="2"/>
              <a:buChar char="§"/>
            </a:pPr>
            <a:r>
              <a:rPr lang="de-DE" sz="3600" dirty="0"/>
              <a:t>für die Waschlauge</a:t>
            </a:r>
          </a:p>
          <a:p>
            <a:pPr marL="571500" indent="-571500">
              <a:buFont typeface="Wingdings" panose="05000000000000000000" pitchFamily="2" charset="2"/>
              <a:buChar char="§"/>
            </a:pPr>
            <a:r>
              <a:rPr lang="de-DE" sz="3600" dirty="0"/>
              <a:t>zum Spülen</a:t>
            </a:r>
          </a:p>
          <a:p>
            <a:endParaRPr lang="de-DE" sz="3600" dirty="0"/>
          </a:p>
          <a:p>
            <a:pPr>
              <a:spcBef>
                <a:spcPts val="1200"/>
              </a:spcBef>
            </a:pPr>
            <a:r>
              <a:rPr lang="de-DE" sz="3600" b="1" dirty="0">
                <a:solidFill>
                  <a:srgbClr val="0000FF"/>
                </a:solidFill>
              </a:rPr>
              <a:t>Chemikalien</a:t>
            </a:r>
          </a:p>
          <a:p>
            <a:pPr marL="571500" indent="-571500">
              <a:buFont typeface="Wingdings" panose="05000000000000000000" pitchFamily="2" charset="2"/>
              <a:buChar char="§"/>
            </a:pPr>
            <a:r>
              <a:rPr lang="de-DE" sz="3600" dirty="0"/>
              <a:t>Lieber kleine Mengen von hoch wirksamen Chemikalien als größere Mengen von weniger wirksamen.</a:t>
            </a:r>
          </a:p>
        </p:txBody>
      </p:sp>
    </p:spTree>
    <p:extLst>
      <p:ext uri="{BB962C8B-B14F-4D97-AF65-F5344CB8AC3E}">
        <p14:creationId xmlns:p14="http://schemas.microsoft.com/office/powerpoint/2010/main" val="33716602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A7EB4F-3396-4286-896C-BFEAAEA80706}"/>
              </a:ext>
            </a:extLst>
          </p:cNvPr>
          <p:cNvSpPr>
            <a:spLocks noGrp="1"/>
          </p:cNvSpPr>
          <p:nvPr>
            <p:ph type="title"/>
          </p:nvPr>
        </p:nvSpPr>
        <p:spPr>
          <a:xfrm>
            <a:off x="628650" y="365127"/>
            <a:ext cx="7886700" cy="765842"/>
          </a:xfrm>
        </p:spPr>
        <p:txBody>
          <a:bodyPr/>
          <a:lstStyle/>
          <a:p>
            <a:pPr algn="ctr"/>
            <a:r>
              <a:rPr lang="de-DE" b="1" dirty="0">
                <a:solidFill>
                  <a:srgbClr val="0000FF"/>
                </a:solidFill>
              </a:rPr>
              <a:t>Ökologische Kosten beim Waschen</a:t>
            </a:r>
          </a:p>
        </p:txBody>
      </p:sp>
      <p:sp>
        <p:nvSpPr>
          <p:cNvPr id="4" name="Textfeld 3">
            <a:extLst>
              <a:ext uri="{FF2B5EF4-FFF2-40B4-BE49-F238E27FC236}">
                <a16:creationId xmlns:a16="http://schemas.microsoft.com/office/drawing/2014/main" id="{2295A097-B603-4118-A396-907CDFD03D9F}"/>
              </a:ext>
            </a:extLst>
          </p:cNvPr>
          <p:cNvSpPr txBox="1"/>
          <p:nvPr/>
        </p:nvSpPr>
        <p:spPr>
          <a:xfrm>
            <a:off x="628650" y="1403684"/>
            <a:ext cx="7886700" cy="1754326"/>
          </a:xfrm>
          <a:prstGeom prst="rect">
            <a:avLst/>
          </a:prstGeom>
          <a:noFill/>
        </p:spPr>
        <p:txBody>
          <a:bodyPr wrap="square" rtlCol="0">
            <a:spAutoFit/>
          </a:bodyPr>
          <a:lstStyle/>
          <a:p>
            <a:r>
              <a:rPr lang="de-DE" sz="3600" b="1" dirty="0">
                <a:solidFill>
                  <a:srgbClr val="0000FF"/>
                </a:solidFill>
              </a:rPr>
              <a:t>Energie</a:t>
            </a:r>
          </a:p>
          <a:p>
            <a:pPr marL="571500" indent="-571500">
              <a:buFont typeface="Wingdings" panose="05000000000000000000" pitchFamily="2" charset="2"/>
              <a:buChar char="§"/>
            </a:pPr>
            <a:r>
              <a:rPr lang="de-DE" sz="3600" dirty="0"/>
              <a:t>für die Bewegung (minimal)</a:t>
            </a:r>
          </a:p>
          <a:p>
            <a:endParaRPr lang="de-DE" sz="3600" dirty="0"/>
          </a:p>
        </p:txBody>
      </p:sp>
    </p:spTree>
    <p:extLst>
      <p:ext uri="{BB962C8B-B14F-4D97-AF65-F5344CB8AC3E}">
        <p14:creationId xmlns:p14="http://schemas.microsoft.com/office/powerpoint/2010/main" val="32801228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A7EB4F-3396-4286-896C-BFEAAEA80706}"/>
              </a:ext>
            </a:extLst>
          </p:cNvPr>
          <p:cNvSpPr>
            <a:spLocks noGrp="1"/>
          </p:cNvSpPr>
          <p:nvPr>
            <p:ph type="title"/>
          </p:nvPr>
        </p:nvSpPr>
        <p:spPr>
          <a:xfrm>
            <a:off x="628650" y="365127"/>
            <a:ext cx="7886700" cy="765842"/>
          </a:xfrm>
        </p:spPr>
        <p:txBody>
          <a:bodyPr/>
          <a:lstStyle/>
          <a:p>
            <a:pPr algn="ctr"/>
            <a:r>
              <a:rPr lang="de-DE" b="1" dirty="0">
                <a:solidFill>
                  <a:srgbClr val="0000FF"/>
                </a:solidFill>
              </a:rPr>
              <a:t>Ökologische Kosten beim Waschen</a:t>
            </a:r>
          </a:p>
        </p:txBody>
      </p:sp>
      <p:sp>
        <p:nvSpPr>
          <p:cNvPr id="4" name="Textfeld 3">
            <a:extLst>
              <a:ext uri="{FF2B5EF4-FFF2-40B4-BE49-F238E27FC236}">
                <a16:creationId xmlns:a16="http://schemas.microsoft.com/office/drawing/2014/main" id="{2295A097-B603-4118-A396-907CDFD03D9F}"/>
              </a:ext>
            </a:extLst>
          </p:cNvPr>
          <p:cNvSpPr txBox="1"/>
          <p:nvPr/>
        </p:nvSpPr>
        <p:spPr>
          <a:xfrm>
            <a:off x="628650" y="1403684"/>
            <a:ext cx="7886700" cy="2862322"/>
          </a:xfrm>
          <a:prstGeom prst="rect">
            <a:avLst/>
          </a:prstGeom>
          <a:noFill/>
        </p:spPr>
        <p:txBody>
          <a:bodyPr wrap="square" rtlCol="0">
            <a:spAutoFit/>
          </a:bodyPr>
          <a:lstStyle/>
          <a:p>
            <a:r>
              <a:rPr lang="de-DE" sz="3600" b="1" dirty="0">
                <a:solidFill>
                  <a:srgbClr val="0000FF"/>
                </a:solidFill>
              </a:rPr>
              <a:t>Energie</a:t>
            </a:r>
          </a:p>
          <a:p>
            <a:pPr marL="571500" indent="-571500">
              <a:buFont typeface="Wingdings" panose="05000000000000000000" pitchFamily="2" charset="2"/>
              <a:buChar char="§"/>
            </a:pPr>
            <a:r>
              <a:rPr lang="de-DE" sz="3600" dirty="0"/>
              <a:t>für die Bewegung (minimal)</a:t>
            </a:r>
          </a:p>
          <a:p>
            <a:pPr marL="571500" indent="-571500">
              <a:buFont typeface="Wingdings" panose="05000000000000000000" pitchFamily="2" charset="2"/>
              <a:buChar char="§"/>
            </a:pPr>
            <a:r>
              <a:rPr lang="de-DE" sz="3600" dirty="0"/>
              <a:t>für die Heizung (steigt </a:t>
            </a:r>
            <a:r>
              <a:rPr lang="de-DE" sz="3600" dirty="0" err="1"/>
              <a:t>überproportio-nal</a:t>
            </a:r>
            <a:r>
              <a:rPr lang="de-DE" sz="3600" dirty="0"/>
              <a:t> mit der Temperatur)</a:t>
            </a:r>
          </a:p>
          <a:p>
            <a:endParaRPr lang="de-DE" sz="3600" dirty="0"/>
          </a:p>
        </p:txBody>
      </p:sp>
    </p:spTree>
    <p:extLst>
      <p:ext uri="{BB962C8B-B14F-4D97-AF65-F5344CB8AC3E}">
        <p14:creationId xmlns:p14="http://schemas.microsoft.com/office/powerpoint/2010/main" val="32360231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A7EB4F-3396-4286-896C-BFEAAEA80706}"/>
              </a:ext>
            </a:extLst>
          </p:cNvPr>
          <p:cNvSpPr>
            <a:spLocks noGrp="1"/>
          </p:cNvSpPr>
          <p:nvPr>
            <p:ph type="title"/>
          </p:nvPr>
        </p:nvSpPr>
        <p:spPr>
          <a:xfrm>
            <a:off x="628650" y="365127"/>
            <a:ext cx="7886700" cy="765842"/>
          </a:xfrm>
        </p:spPr>
        <p:txBody>
          <a:bodyPr/>
          <a:lstStyle/>
          <a:p>
            <a:pPr algn="ctr"/>
            <a:r>
              <a:rPr lang="de-DE" b="1" dirty="0">
                <a:solidFill>
                  <a:srgbClr val="0000FF"/>
                </a:solidFill>
              </a:rPr>
              <a:t>Ökologische Kosten beim Waschen</a:t>
            </a:r>
          </a:p>
        </p:txBody>
      </p:sp>
      <p:sp>
        <p:nvSpPr>
          <p:cNvPr id="4" name="Textfeld 3">
            <a:extLst>
              <a:ext uri="{FF2B5EF4-FFF2-40B4-BE49-F238E27FC236}">
                <a16:creationId xmlns:a16="http://schemas.microsoft.com/office/drawing/2014/main" id="{2295A097-B603-4118-A396-907CDFD03D9F}"/>
              </a:ext>
            </a:extLst>
          </p:cNvPr>
          <p:cNvSpPr txBox="1"/>
          <p:nvPr/>
        </p:nvSpPr>
        <p:spPr>
          <a:xfrm>
            <a:off x="628650" y="1403684"/>
            <a:ext cx="7886700" cy="646331"/>
          </a:xfrm>
          <a:prstGeom prst="rect">
            <a:avLst/>
          </a:prstGeom>
          <a:noFill/>
        </p:spPr>
        <p:txBody>
          <a:bodyPr wrap="square" rtlCol="0">
            <a:spAutoFit/>
          </a:bodyPr>
          <a:lstStyle/>
          <a:p>
            <a:r>
              <a:rPr lang="de-DE" sz="3600" b="1" dirty="0">
                <a:solidFill>
                  <a:srgbClr val="0000FF"/>
                </a:solidFill>
              </a:rPr>
              <a:t>Energie</a:t>
            </a:r>
          </a:p>
        </p:txBody>
      </p:sp>
      <p:cxnSp>
        <p:nvCxnSpPr>
          <p:cNvPr id="7" name="Gerade Verbindung mit Pfeil 6">
            <a:extLst>
              <a:ext uri="{FF2B5EF4-FFF2-40B4-BE49-F238E27FC236}">
                <a16:creationId xmlns:a16="http://schemas.microsoft.com/office/drawing/2014/main" id="{36129820-0CC9-4D80-9E8D-E4B4ECD28F55}"/>
              </a:ext>
            </a:extLst>
          </p:cNvPr>
          <p:cNvCxnSpPr/>
          <p:nvPr/>
        </p:nvCxnSpPr>
        <p:spPr>
          <a:xfrm>
            <a:off x="1074821" y="5678905"/>
            <a:ext cx="706654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Gerade Verbindung mit Pfeil 7">
            <a:extLst>
              <a:ext uri="{FF2B5EF4-FFF2-40B4-BE49-F238E27FC236}">
                <a16:creationId xmlns:a16="http://schemas.microsoft.com/office/drawing/2014/main" id="{B78E848B-023B-44A2-AE17-492357F4AEFF}"/>
              </a:ext>
            </a:extLst>
          </p:cNvPr>
          <p:cNvCxnSpPr>
            <a:cxnSpLocks/>
          </p:cNvCxnSpPr>
          <p:nvPr/>
        </p:nvCxnSpPr>
        <p:spPr>
          <a:xfrm flipH="1" flipV="1">
            <a:off x="1074821" y="2350167"/>
            <a:ext cx="1" cy="332873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E4F93B40-05B4-4CD6-88E5-EF3CD5A1C5BF}"/>
              </a:ext>
            </a:extLst>
          </p:cNvPr>
          <p:cNvSpPr txBox="1"/>
          <p:nvPr/>
        </p:nvSpPr>
        <p:spPr>
          <a:xfrm>
            <a:off x="7512727" y="4478576"/>
            <a:ext cx="1604202" cy="1754326"/>
          </a:xfrm>
          <a:prstGeom prst="rect">
            <a:avLst/>
          </a:prstGeom>
          <a:noFill/>
        </p:spPr>
        <p:txBody>
          <a:bodyPr wrap="square" rtlCol="0">
            <a:spAutoFit/>
          </a:bodyPr>
          <a:lstStyle/>
          <a:p>
            <a:pPr algn="ctr"/>
            <a:r>
              <a:rPr lang="de-DE" sz="3600" dirty="0">
                <a:solidFill>
                  <a:srgbClr val="0000FF"/>
                </a:solidFill>
              </a:rPr>
              <a:t>Tempe-</a:t>
            </a:r>
            <a:r>
              <a:rPr lang="de-DE" sz="3600" dirty="0" err="1">
                <a:solidFill>
                  <a:srgbClr val="0000FF"/>
                </a:solidFill>
              </a:rPr>
              <a:t>ratur</a:t>
            </a:r>
            <a:endParaRPr lang="de-DE" sz="3600" dirty="0">
              <a:solidFill>
                <a:srgbClr val="0000FF"/>
              </a:solidFill>
            </a:endParaRPr>
          </a:p>
          <a:p>
            <a:pPr algn="ctr"/>
            <a:r>
              <a:rPr lang="de-DE" sz="3600" dirty="0">
                <a:solidFill>
                  <a:srgbClr val="0000FF"/>
                </a:solidFill>
              </a:rPr>
              <a:t>in °C</a:t>
            </a:r>
          </a:p>
        </p:txBody>
      </p:sp>
      <p:sp>
        <p:nvSpPr>
          <p:cNvPr id="12" name="Textfeld 11">
            <a:extLst>
              <a:ext uri="{FF2B5EF4-FFF2-40B4-BE49-F238E27FC236}">
                <a16:creationId xmlns:a16="http://schemas.microsoft.com/office/drawing/2014/main" id="{387FFCBB-9059-461B-A145-AB531910FED4}"/>
              </a:ext>
            </a:extLst>
          </p:cNvPr>
          <p:cNvSpPr txBox="1"/>
          <p:nvPr/>
        </p:nvSpPr>
        <p:spPr>
          <a:xfrm>
            <a:off x="1564103" y="5719011"/>
            <a:ext cx="6946231" cy="523220"/>
          </a:xfrm>
          <a:prstGeom prst="rect">
            <a:avLst/>
          </a:prstGeom>
          <a:noFill/>
        </p:spPr>
        <p:txBody>
          <a:bodyPr wrap="square" rtlCol="0">
            <a:spAutoFit/>
          </a:bodyPr>
          <a:lstStyle/>
          <a:p>
            <a:r>
              <a:rPr lang="de-DE" sz="2800" dirty="0"/>
              <a:t>30		40			   60					90</a:t>
            </a:r>
          </a:p>
        </p:txBody>
      </p:sp>
      <p:sp>
        <p:nvSpPr>
          <p:cNvPr id="16" name="Rechteck 15">
            <a:extLst>
              <a:ext uri="{FF2B5EF4-FFF2-40B4-BE49-F238E27FC236}">
                <a16:creationId xmlns:a16="http://schemas.microsoft.com/office/drawing/2014/main" id="{04270A2B-904A-4776-A8F7-6B9EF726FBF6}"/>
              </a:ext>
            </a:extLst>
          </p:cNvPr>
          <p:cNvSpPr/>
          <p:nvPr/>
        </p:nvSpPr>
        <p:spPr>
          <a:xfrm>
            <a:off x="1598924" y="5308879"/>
            <a:ext cx="468000" cy="360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0159258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A7EB4F-3396-4286-896C-BFEAAEA80706}"/>
              </a:ext>
            </a:extLst>
          </p:cNvPr>
          <p:cNvSpPr>
            <a:spLocks noGrp="1"/>
          </p:cNvSpPr>
          <p:nvPr>
            <p:ph type="title"/>
          </p:nvPr>
        </p:nvSpPr>
        <p:spPr>
          <a:xfrm>
            <a:off x="628650" y="365127"/>
            <a:ext cx="7886700" cy="765842"/>
          </a:xfrm>
        </p:spPr>
        <p:txBody>
          <a:bodyPr/>
          <a:lstStyle/>
          <a:p>
            <a:pPr algn="ctr"/>
            <a:r>
              <a:rPr lang="de-DE" b="1" dirty="0">
                <a:solidFill>
                  <a:srgbClr val="0000FF"/>
                </a:solidFill>
              </a:rPr>
              <a:t>Ökologische Kosten beim Waschen</a:t>
            </a:r>
          </a:p>
        </p:txBody>
      </p:sp>
      <p:sp>
        <p:nvSpPr>
          <p:cNvPr id="4" name="Textfeld 3">
            <a:extLst>
              <a:ext uri="{FF2B5EF4-FFF2-40B4-BE49-F238E27FC236}">
                <a16:creationId xmlns:a16="http://schemas.microsoft.com/office/drawing/2014/main" id="{2295A097-B603-4118-A396-907CDFD03D9F}"/>
              </a:ext>
            </a:extLst>
          </p:cNvPr>
          <p:cNvSpPr txBox="1"/>
          <p:nvPr/>
        </p:nvSpPr>
        <p:spPr>
          <a:xfrm>
            <a:off x="628650" y="1403684"/>
            <a:ext cx="7886700" cy="646331"/>
          </a:xfrm>
          <a:prstGeom prst="rect">
            <a:avLst/>
          </a:prstGeom>
          <a:noFill/>
        </p:spPr>
        <p:txBody>
          <a:bodyPr wrap="square" rtlCol="0">
            <a:spAutoFit/>
          </a:bodyPr>
          <a:lstStyle/>
          <a:p>
            <a:r>
              <a:rPr lang="de-DE" sz="3600" b="1" dirty="0">
                <a:solidFill>
                  <a:srgbClr val="0000FF"/>
                </a:solidFill>
              </a:rPr>
              <a:t>Energie</a:t>
            </a:r>
          </a:p>
        </p:txBody>
      </p:sp>
      <p:cxnSp>
        <p:nvCxnSpPr>
          <p:cNvPr id="7" name="Gerade Verbindung mit Pfeil 6">
            <a:extLst>
              <a:ext uri="{FF2B5EF4-FFF2-40B4-BE49-F238E27FC236}">
                <a16:creationId xmlns:a16="http://schemas.microsoft.com/office/drawing/2014/main" id="{36129820-0CC9-4D80-9E8D-E4B4ECD28F55}"/>
              </a:ext>
            </a:extLst>
          </p:cNvPr>
          <p:cNvCxnSpPr/>
          <p:nvPr/>
        </p:nvCxnSpPr>
        <p:spPr>
          <a:xfrm>
            <a:off x="1074821" y="5678905"/>
            <a:ext cx="706654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Gerade Verbindung mit Pfeil 7">
            <a:extLst>
              <a:ext uri="{FF2B5EF4-FFF2-40B4-BE49-F238E27FC236}">
                <a16:creationId xmlns:a16="http://schemas.microsoft.com/office/drawing/2014/main" id="{B78E848B-023B-44A2-AE17-492357F4AEFF}"/>
              </a:ext>
            </a:extLst>
          </p:cNvPr>
          <p:cNvCxnSpPr>
            <a:cxnSpLocks/>
          </p:cNvCxnSpPr>
          <p:nvPr/>
        </p:nvCxnSpPr>
        <p:spPr>
          <a:xfrm flipH="1" flipV="1">
            <a:off x="1074821" y="2350167"/>
            <a:ext cx="1" cy="332873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E4F93B40-05B4-4CD6-88E5-EF3CD5A1C5BF}"/>
              </a:ext>
            </a:extLst>
          </p:cNvPr>
          <p:cNvSpPr txBox="1"/>
          <p:nvPr/>
        </p:nvSpPr>
        <p:spPr>
          <a:xfrm>
            <a:off x="7512727" y="4478576"/>
            <a:ext cx="1604202" cy="1754326"/>
          </a:xfrm>
          <a:prstGeom prst="rect">
            <a:avLst/>
          </a:prstGeom>
          <a:noFill/>
        </p:spPr>
        <p:txBody>
          <a:bodyPr wrap="square" rtlCol="0">
            <a:spAutoFit/>
          </a:bodyPr>
          <a:lstStyle/>
          <a:p>
            <a:pPr algn="ctr"/>
            <a:r>
              <a:rPr lang="de-DE" sz="3600" dirty="0">
                <a:solidFill>
                  <a:srgbClr val="0000FF"/>
                </a:solidFill>
              </a:rPr>
              <a:t>Tempe-</a:t>
            </a:r>
            <a:r>
              <a:rPr lang="de-DE" sz="3600" dirty="0" err="1">
                <a:solidFill>
                  <a:srgbClr val="0000FF"/>
                </a:solidFill>
              </a:rPr>
              <a:t>ratur</a:t>
            </a:r>
            <a:endParaRPr lang="de-DE" sz="3600" dirty="0">
              <a:solidFill>
                <a:srgbClr val="0000FF"/>
              </a:solidFill>
            </a:endParaRPr>
          </a:p>
          <a:p>
            <a:pPr algn="ctr"/>
            <a:r>
              <a:rPr lang="de-DE" sz="3600" dirty="0">
                <a:solidFill>
                  <a:srgbClr val="0000FF"/>
                </a:solidFill>
              </a:rPr>
              <a:t>in °C</a:t>
            </a:r>
          </a:p>
        </p:txBody>
      </p:sp>
      <p:sp>
        <p:nvSpPr>
          <p:cNvPr id="12" name="Textfeld 11">
            <a:extLst>
              <a:ext uri="{FF2B5EF4-FFF2-40B4-BE49-F238E27FC236}">
                <a16:creationId xmlns:a16="http://schemas.microsoft.com/office/drawing/2014/main" id="{387FFCBB-9059-461B-A145-AB531910FED4}"/>
              </a:ext>
            </a:extLst>
          </p:cNvPr>
          <p:cNvSpPr txBox="1"/>
          <p:nvPr/>
        </p:nvSpPr>
        <p:spPr>
          <a:xfrm>
            <a:off x="1564103" y="5719011"/>
            <a:ext cx="6946231" cy="523220"/>
          </a:xfrm>
          <a:prstGeom prst="rect">
            <a:avLst/>
          </a:prstGeom>
          <a:noFill/>
        </p:spPr>
        <p:txBody>
          <a:bodyPr wrap="square" rtlCol="0">
            <a:spAutoFit/>
          </a:bodyPr>
          <a:lstStyle/>
          <a:p>
            <a:r>
              <a:rPr lang="de-DE" sz="2800" dirty="0"/>
              <a:t>30		40			   60					90</a:t>
            </a:r>
          </a:p>
        </p:txBody>
      </p:sp>
      <p:sp>
        <p:nvSpPr>
          <p:cNvPr id="15" name="Rechteck 14">
            <a:extLst>
              <a:ext uri="{FF2B5EF4-FFF2-40B4-BE49-F238E27FC236}">
                <a16:creationId xmlns:a16="http://schemas.microsoft.com/office/drawing/2014/main" id="{EF1D9B55-7352-44D0-AF73-99B14861523A}"/>
              </a:ext>
            </a:extLst>
          </p:cNvPr>
          <p:cNvSpPr/>
          <p:nvPr/>
        </p:nvSpPr>
        <p:spPr>
          <a:xfrm>
            <a:off x="2502573" y="4946874"/>
            <a:ext cx="468000" cy="720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04270A2B-904A-4776-A8F7-6B9EF726FBF6}"/>
              </a:ext>
            </a:extLst>
          </p:cNvPr>
          <p:cNvSpPr/>
          <p:nvPr/>
        </p:nvSpPr>
        <p:spPr>
          <a:xfrm>
            <a:off x="1598924" y="5308879"/>
            <a:ext cx="468000" cy="360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extLst>
              <a:ext uri="{FF2B5EF4-FFF2-40B4-BE49-F238E27FC236}">
                <a16:creationId xmlns:a16="http://schemas.microsoft.com/office/drawing/2014/main" id="{F1E4D054-61BD-4377-A6FE-84AA2A887E2D}"/>
              </a:ext>
            </a:extLst>
          </p:cNvPr>
          <p:cNvSpPr txBox="1"/>
          <p:nvPr/>
        </p:nvSpPr>
        <p:spPr>
          <a:xfrm>
            <a:off x="2414337" y="4223211"/>
            <a:ext cx="978522" cy="584775"/>
          </a:xfrm>
          <a:prstGeom prst="rect">
            <a:avLst/>
          </a:prstGeom>
          <a:noFill/>
        </p:spPr>
        <p:txBody>
          <a:bodyPr wrap="square" rtlCol="0">
            <a:spAutoFit/>
          </a:bodyPr>
          <a:lstStyle/>
          <a:p>
            <a:r>
              <a:rPr lang="de-DE" sz="3200" dirty="0">
                <a:solidFill>
                  <a:srgbClr val="FF0000"/>
                </a:solidFill>
              </a:rPr>
              <a:t>x 2</a:t>
            </a:r>
          </a:p>
        </p:txBody>
      </p:sp>
    </p:spTree>
    <p:extLst>
      <p:ext uri="{BB962C8B-B14F-4D97-AF65-F5344CB8AC3E}">
        <p14:creationId xmlns:p14="http://schemas.microsoft.com/office/powerpoint/2010/main" val="8131874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A7EB4F-3396-4286-896C-BFEAAEA80706}"/>
              </a:ext>
            </a:extLst>
          </p:cNvPr>
          <p:cNvSpPr>
            <a:spLocks noGrp="1"/>
          </p:cNvSpPr>
          <p:nvPr>
            <p:ph type="title"/>
          </p:nvPr>
        </p:nvSpPr>
        <p:spPr>
          <a:xfrm>
            <a:off x="628650" y="365127"/>
            <a:ext cx="7886700" cy="765842"/>
          </a:xfrm>
        </p:spPr>
        <p:txBody>
          <a:bodyPr/>
          <a:lstStyle/>
          <a:p>
            <a:pPr algn="ctr"/>
            <a:r>
              <a:rPr lang="de-DE" b="1" dirty="0">
                <a:solidFill>
                  <a:srgbClr val="0000FF"/>
                </a:solidFill>
              </a:rPr>
              <a:t>Ökologische Kosten beim Waschen</a:t>
            </a:r>
          </a:p>
        </p:txBody>
      </p:sp>
      <p:sp>
        <p:nvSpPr>
          <p:cNvPr id="4" name="Textfeld 3">
            <a:extLst>
              <a:ext uri="{FF2B5EF4-FFF2-40B4-BE49-F238E27FC236}">
                <a16:creationId xmlns:a16="http://schemas.microsoft.com/office/drawing/2014/main" id="{2295A097-B603-4118-A396-907CDFD03D9F}"/>
              </a:ext>
            </a:extLst>
          </p:cNvPr>
          <p:cNvSpPr txBox="1"/>
          <p:nvPr/>
        </p:nvSpPr>
        <p:spPr>
          <a:xfrm>
            <a:off x="628650" y="1403684"/>
            <a:ext cx="7886700" cy="646331"/>
          </a:xfrm>
          <a:prstGeom prst="rect">
            <a:avLst/>
          </a:prstGeom>
          <a:noFill/>
        </p:spPr>
        <p:txBody>
          <a:bodyPr wrap="square" rtlCol="0">
            <a:spAutoFit/>
          </a:bodyPr>
          <a:lstStyle/>
          <a:p>
            <a:r>
              <a:rPr lang="de-DE" sz="3600" b="1" dirty="0">
                <a:solidFill>
                  <a:srgbClr val="0000FF"/>
                </a:solidFill>
              </a:rPr>
              <a:t>Energie</a:t>
            </a:r>
          </a:p>
        </p:txBody>
      </p:sp>
      <p:cxnSp>
        <p:nvCxnSpPr>
          <p:cNvPr id="7" name="Gerade Verbindung mit Pfeil 6">
            <a:extLst>
              <a:ext uri="{FF2B5EF4-FFF2-40B4-BE49-F238E27FC236}">
                <a16:creationId xmlns:a16="http://schemas.microsoft.com/office/drawing/2014/main" id="{36129820-0CC9-4D80-9E8D-E4B4ECD28F55}"/>
              </a:ext>
            </a:extLst>
          </p:cNvPr>
          <p:cNvCxnSpPr/>
          <p:nvPr/>
        </p:nvCxnSpPr>
        <p:spPr>
          <a:xfrm>
            <a:off x="1074821" y="5678905"/>
            <a:ext cx="706654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Gerade Verbindung mit Pfeil 7">
            <a:extLst>
              <a:ext uri="{FF2B5EF4-FFF2-40B4-BE49-F238E27FC236}">
                <a16:creationId xmlns:a16="http://schemas.microsoft.com/office/drawing/2014/main" id="{B78E848B-023B-44A2-AE17-492357F4AEFF}"/>
              </a:ext>
            </a:extLst>
          </p:cNvPr>
          <p:cNvCxnSpPr>
            <a:cxnSpLocks/>
          </p:cNvCxnSpPr>
          <p:nvPr/>
        </p:nvCxnSpPr>
        <p:spPr>
          <a:xfrm flipH="1" flipV="1">
            <a:off x="1074821" y="2350167"/>
            <a:ext cx="1" cy="332873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E4F93B40-05B4-4CD6-88E5-EF3CD5A1C5BF}"/>
              </a:ext>
            </a:extLst>
          </p:cNvPr>
          <p:cNvSpPr txBox="1"/>
          <p:nvPr/>
        </p:nvSpPr>
        <p:spPr>
          <a:xfrm>
            <a:off x="7512727" y="4478576"/>
            <a:ext cx="1604202" cy="1754326"/>
          </a:xfrm>
          <a:prstGeom prst="rect">
            <a:avLst/>
          </a:prstGeom>
          <a:noFill/>
        </p:spPr>
        <p:txBody>
          <a:bodyPr wrap="square" rtlCol="0">
            <a:spAutoFit/>
          </a:bodyPr>
          <a:lstStyle/>
          <a:p>
            <a:pPr algn="ctr"/>
            <a:r>
              <a:rPr lang="de-DE" sz="3600" dirty="0">
                <a:solidFill>
                  <a:srgbClr val="0000FF"/>
                </a:solidFill>
              </a:rPr>
              <a:t>Tempe-</a:t>
            </a:r>
            <a:r>
              <a:rPr lang="de-DE" sz="3600" dirty="0" err="1">
                <a:solidFill>
                  <a:srgbClr val="0000FF"/>
                </a:solidFill>
              </a:rPr>
              <a:t>ratur</a:t>
            </a:r>
            <a:endParaRPr lang="de-DE" sz="3600" dirty="0">
              <a:solidFill>
                <a:srgbClr val="0000FF"/>
              </a:solidFill>
            </a:endParaRPr>
          </a:p>
          <a:p>
            <a:pPr algn="ctr"/>
            <a:r>
              <a:rPr lang="de-DE" sz="3600" dirty="0">
                <a:solidFill>
                  <a:srgbClr val="0000FF"/>
                </a:solidFill>
              </a:rPr>
              <a:t>in °C</a:t>
            </a:r>
          </a:p>
        </p:txBody>
      </p:sp>
      <p:sp>
        <p:nvSpPr>
          <p:cNvPr id="12" name="Textfeld 11">
            <a:extLst>
              <a:ext uri="{FF2B5EF4-FFF2-40B4-BE49-F238E27FC236}">
                <a16:creationId xmlns:a16="http://schemas.microsoft.com/office/drawing/2014/main" id="{387FFCBB-9059-461B-A145-AB531910FED4}"/>
              </a:ext>
            </a:extLst>
          </p:cNvPr>
          <p:cNvSpPr txBox="1"/>
          <p:nvPr/>
        </p:nvSpPr>
        <p:spPr>
          <a:xfrm>
            <a:off x="1564103" y="5719011"/>
            <a:ext cx="6946231" cy="523220"/>
          </a:xfrm>
          <a:prstGeom prst="rect">
            <a:avLst/>
          </a:prstGeom>
          <a:noFill/>
        </p:spPr>
        <p:txBody>
          <a:bodyPr wrap="square" rtlCol="0">
            <a:spAutoFit/>
          </a:bodyPr>
          <a:lstStyle/>
          <a:p>
            <a:r>
              <a:rPr lang="de-DE" sz="2800" dirty="0"/>
              <a:t>30		40			   60					90</a:t>
            </a:r>
          </a:p>
        </p:txBody>
      </p:sp>
      <p:sp>
        <p:nvSpPr>
          <p:cNvPr id="14" name="Rechteck 13">
            <a:extLst>
              <a:ext uri="{FF2B5EF4-FFF2-40B4-BE49-F238E27FC236}">
                <a16:creationId xmlns:a16="http://schemas.microsoft.com/office/drawing/2014/main" id="{2195D93E-5EA9-4C4B-BF8A-6DAE88975A49}"/>
              </a:ext>
            </a:extLst>
          </p:cNvPr>
          <p:cNvSpPr/>
          <p:nvPr/>
        </p:nvSpPr>
        <p:spPr>
          <a:xfrm>
            <a:off x="4104000" y="3858853"/>
            <a:ext cx="468000" cy="1800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EF1D9B55-7352-44D0-AF73-99B14861523A}"/>
              </a:ext>
            </a:extLst>
          </p:cNvPr>
          <p:cNvSpPr/>
          <p:nvPr/>
        </p:nvSpPr>
        <p:spPr>
          <a:xfrm>
            <a:off x="2502573" y="4946874"/>
            <a:ext cx="468000" cy="720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04270A2B-904A-4776-A8F7-6B9EF726FBF6}"/>
              </a:ext>
            </a:extLst>
          </p:cNvPr>
          <p:cNvSpPr/>
          <p:nvPr/>
        </p:nvSpPr>
        <p:spPr>
          <a:xfrm>
            <a:off x="1598924" y="5308879"/>
            <a:ext cx="468000" cy="360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extLst>
              <a:ext uri="{FF2B5EF4-FFF2-40B4-BE49-F238E27FC236}">
                <a16:creationId xmlns:a16="http://schemas.microsoft.com/office/drawing/2014/main" id="{D473C3A2-57B7-4706-B3E7-D3682BEF27A6}"/>
              </a:ext>
            </a:extLst>
          </p:cNvPr>
          <p:cNvSpPr txBox="1"/>
          <p:nvPr/>
        </p:nvSpPr>
        <p:spPr>
          <a:xfrm>
            <a:off x="2414337" y="4223211"/>
            <a:ext cx="978522" cy="584775"/>
          </a:xfrm>
          <a:prstGeom prst="rect">
            <a:avLst/>
          </a:prstGeom>
          <a:noFill/>
        </p:spPr>
        <p:txBody>
          <a:bodyPr wrap="square" rtlCol="0">
            <a:spAutoFit/>
          </a:bodyPr>
          <a:lstStyle/>
          <a:p>
            <a:r>
              <a:rPr lang="de-DE" sz="3200" dirty="0">
                <a:solidFill>
                  <a:srgbClr val="FF0000"/>
                </a:solidFill>
              </a:rPr>
              <a:t>x 2</a:t>
            </a:r>
          </a:p>
        </p:txBody>
      </p:sp>
      <p:sp>
        <p:nvSpPr>
          <p:cNvPr id="18" name="Textfeld 17">
            <a:extLst>
              <a:ext uri="{FF2B5EF4-FFF2-40B4-BE49-F238E27FC236}">
                <a16:creationId xmlns:a16="http://schemas.microsoft.com/office/drawing/2014/main" id="{1558D068-6CC7-4E11-9388-DFFCEDCD8857}"/>
              </a:ext>
            </a:extLst>
          </p:cNvPr>
          <p:cNvSpPr txBox="1"/>
          <p:nvPr/>
        </p:nvSpPr>
        <p:spPr>
          <a:xfrm>
            <a:off x="3978443" y="3207794"/>
            <a:ext cx="978522" cy="584775"/>
          </a:xfrm>
          <a:prstGeom prst="rect">
            <a:avLst/>
          </a:prstGeom>
          <a:noFill/>
        </p:spPr>
        <p:txBody>
          <a:bodyPr wrap="square" rtlCol="0">
            <a:spAutoFit/>
          </a:bodyPr>
          <a:lstStyle/>
          <a:p>
            <a:r>
              <a:rPr lang="de-DE" sz="3200" dirty="0">
                <a:solidFill>
                  <a:srgbClr val="FF0000"/>
                </a:solidFill>
              </a:rPr>
              <a:t>x 5</a:t>
            </a:r>
          </a:p>
        </p:txBody>
      </p:sp>
    </p:spTree>
    <p:extLst>
      <p:ext uri="{BB962C8B-B14F-4D97-AF65-F5344CB8AC3E}">
        <p14:creationId xmlns:p14="http://schemas.microsoft.com/office/powerpoint/2010/main" val="16996022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A7EB4F-3396-4286-896C-BFEAAEA80706}"/>
              </a:ext>
            </a:extLst>
          </p:cNvPr>
          <p:cNvSpPr>
            <a:spLocks noGrp="1"/>
          </p:cNvSpPr>
          <p:nvPr>
            <p:ph type="title"/>
          </p:nvPr>
        </p:nvSpPr>
        <p:spPr>
          <a:xfrm>
            <a:off x="628650" y="365127"/>
            <a:ext cx="7886700" cy="765842"/>
          </a:xfrm>
        </p:spPr>
        <p:txBody>
          <a:bodyPr/>
          <a:lstStyle/>
          <a:p>
            <a:pPr algn="ctr"/>
            <a:r>
              <a:rPr lang="de-DE" b="1" dirty="0">
                <a:solidFill>
                  <a:srgbClr val="0000FF"/>
                </a:solidFill>
              </a:rPr>
              <a:t>Ökologische Kosten beim Waschen</a:t>
            </a:r>
          </a:p>
        </p:txBody>
      </p:sp>
      <p:sp>
        <p:nvSpPr>
          <p:cNvPr id="4" name="Textfeld 3">
            <a:extLst>
              <a:ext uri="{FF2B5EF4-FFF2-40B4-BE49-F238E27FC236}">
                <a16:creationId xmlns:a16="http://schemas.microsoft.com/office/drawing/2014/main" id="{2295A097-B603-4118-A396-907CDFD03D9F}"/>
              </a:ext>
            </a:extLst>
          </p:cNvPr>
          <p:cNvSpPr txBox="1"/>
          <p:nvPr/>
        </p:nvSpPr>
        <p:spPr>
          <a:xfrm>
            <a:off x="628650" y="1403684"/>
            <a:ext cx="7886700" cy="646331"/>
          </a:xfrm>
          <a:prstGeom prst="rect">
            <a:avLst/>
          </a:prstGeom>
          <a:noFill/>
        </p:spPr>
        <p:txBody>
          <a:bodyPr wrap="square" rtlCol="0">
            <a:spAutoFit/>
          </a:bodyPr>
          <a:lstStyle/>
          <a:p>
            <a:r>
              <a:rPr lang="de-DE" sz="3600" b="1" dirty="0">
                <a:solidFill>
                  <a:srgbClr val="0000FF"/>
                </a:solidFill>
              </a:rPr>
              <a:t>Energie</a:t>
            </a:r>
          </a:p>
        </p:txBody>
      </p:sp>
      <p:cxnSp>
        <p:nvCxnSpPr>
          <p:cNvPr id="7" name="Gerade Verbindung mit Pfeil 6">
            <a:extLst>
              <a:ext uri="{FF2B5EF4-FFF2-40B4-BE49-F238E27FC236}">
                <a16:creationId xmlns:a16="http://schemas.microsoft.com/office/drawing/2014/main" id="{36129820-0CC9-4D80-9E8D-E4B4ECD28F55}"/>
              </a:ext>
            </a:extLst>
          </p:cNvPr>
          <p:cNvCxnSpPr/>
          <p:nvPr/>
        </p:nvCxnSpPr>
        <p:spPr>
          <a:xfrm>
            <a:off x="1074821" y="5678905"/>
            <a:ext cx="706654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Gerade Verbindung mit Pfeil 7">
            <a:extLst>
              <a:ext uri="{FF2B5EF4-FFF2-40B4-BE49-F238E27FC236}">
                <a16:creationId xmlns:a16="http://schemas.microsoft.com/office/drawing/2014/main" id="{B78E848B-023B-44A2-AE17-492357F4AEFF}"/>
              </a:ext>
            </a:extLst>
          </p:cNvPr>
          <p:cNvCxnSpPr>
            <a:cxnSpLocks/>
          </p:cNvCxnSpPr>
          <p:nvPr/>
        </p:nvCxnSpPr>
        <p:spPr>
          <a:xfrm flipH="1" flipV="1">
            <a:off x="1074821" y="2350167"/>
            <a:ext cx="1" cy="332873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E4F93B40-05B4-4CD6-88E5-EF3CD5A1C5BF}"/>
              </a:ext>
            </a:extLst>
          </p:cNvPr>
          <p:cNvSpPr txBox="1"/>
          <p:nvPr/>
        </p:nvSpPr>
        <p:spPr>
          <a:xfrm>
            <a:off x="7512727" y="4478576"/>
            <a:ext cx="1604202" cy="1754326"/>
          </a:xfrm>
          <a:prstGeom prst="rect">
            <a:avLst/>
          </a:prstGeom>
          <a:noFill/>
        </p:spPr>
        <p:txBody>
          <a:bodyPr wrap="square" rtlCol="0">
            <a:spAutoFit/>
          </a:bodyPr>
          <a:lstStyle/>
          <a:p>
            <a:pPr algn="ctr"/>
            <a:r>
              <a:rPr lang="de-DE" sz="3600" dirty="0">
                <a:solidFill>
                  <a:srgbClr val="0000FF"/>
                </a:solidFill>
              </a:rPr>
              <a:t>Tempe-</a:t>
            </a:r>
            <a:r>
              <a:rPr lang="de-DE" sz="3600" dirty="0" err="1">
                <a:solidFill>
                  <a:srgbClr val="0000FF"/>
                </a:solidFill>
              </a:rPr>
              <a:t>ratur</a:t>
            </a:r>
            <a:endParaRPr lang="de-DE" sz="3600" dirty="0">
              <a:solidFill>
                <a:srgbClr val="0000FF"/>
              </a:solidFill>
            </a:endParaRPr>
          </a:p>
          <a:p>
            <a:pPr algn="ctr"/>
            <a:r>
              <a:rPr lang="de-DE" sz="3600" dirty="0">
                <a:solidFill>
                  <a:srgbClr val="0000FF"/>
                </a:solidFill>
              </a:rPr>
              <a:t>in °C</a:t>
            </a:r>
          </a:p>
        </p:txBody>
      </p:sp>
      <p:sp>
        <p:nvSpPr>
          <p:cNvPr id="12" name="Textfeld 11">
            <a:extLst>
              <a:ext uri="{FF2B5EF4-FFF2-40B4-BE49-F238E27FC236}">
                <a16:creationId xmlns:a16="http://schemas.microsoft.com/office/drawing/2014/main" id="{387FFCBB-9059-461B-A145-AB531910FED4}"/>
              </a:ext>
            </a:extLst>
          </p:cNvPr>
          <p:cNvSpPr txBox="1"/>
          <p:nvPr/>
        </p:nvSpPr>
        <p:spPr>
          <a:xfrm>
            <a:off x="1564103" y="5719011"/>
            <a:ext cx="6946231" cy="523220"/>
          </a:xfrm>
          <a:prstGeom prst="rect">
            <a:avLst/>
          </a:prstGeom>
          <a:noFill/>
        </p:spPr>
        <p:txBody>
          <a:bodyPr wrap="square" rtlCol="0">
            <a:spAutoFit/>
          </a:bodyPr>
          <a:lstStyle/>
          <a:p>
            <a:r>
              <a:rPr lang="de-DE" sz="2800" dirty="0"/>
              <a:t>30		40			   60					90</a:t>
            </a:r>
          </a:p>
        </p:txBody>
      </p:sp>
      <p:sp>
        <p:nvSpPr>
          <p:cNvPr id="13" name="Rechteck 12">
            <a:extLst>
              <a:ext uri="{FF2B5EF4-FFF2-40B4-BE49-F238E27FC236}">
                <a16:creationId xmlns:a16="http://schemas.microsoft.com/office/drawing/2014/main" id="{F79B68CD-B95C-4D66-81FE-6299F38CCA54}"/>
              </a:ext>
            </a:extLst>
          </p:cNvPr>
          <p:cNvSpPr/>
          <p:nvPr/>
        </p:nvSpPr>
        <p:spPr>
          <a:xfrm>
            <a:off x="6641428" y="2069435"/>
            <a:ext cx="468000" cy="3600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2195D93E-5EA9-4C4B-BF8A-6DAE88975A49}"/>
              </a:ext>
            </a:extLst>
          </p:cNvPr>
          <p:cNvSpPr/>
          <p:nvPr/>
        </p:nvSpPr>
        <p:spPr>
          <a:xfrm>
            <a:off x="4104000" y="3858853"/>
            <a:ext cx="468000" cy="1800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EF1D9B55-7352-44D0-AF73-99B14861523A}"/>
              </a:ext>
            </a:extLst>
          </p:cNvPr>
          <p:cNvSpPr/>
          <p:nvPr/>
        </p:nvSpPr>
        <p:spPr>
          <a:xfrm>
            <a:off x="2502573" y="4946874"/>
            <a:ext cx="468000" cy="720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04270A2B-904A-4776-A8F7-6B9EF726FBF6}"/>
              </a:ext>
            </a:extLst>
          </p:cNvPr>
          <p:cNvSpPr/>
          <p:nvPr/>
        </p:nvSpPr>
        <p:spPr>
          <a:xfrm>
            <a:off x="1598924" y="5308879"/>
            <a:ext cx="468000" cy="360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a:extLst>
              <a:ext uri="{FF2B5EF4-FFF2-40B4-BE49-F238E27FC236}">
                <a16:creationId xmlns:a16="http://schemas.microsoft.com/office/drawing/2014/main" id="{4B147CA9-F002-4901-8AFF-4332DA0026C8}"/>
              </a:ext>
            </a:extLst>
          </p:cNvPr>
          <p:cNvSpPr txBox="1"/>
          <p:nvPr/>
        </p:nvSpPr>
        <p:spPr>
          <a:xfrm>
            <a:off x="2414337" y="4223211"/>
            <a:ext cx="978522" cy="584775"/>
          </a:xfrm>
          <a:prstGeom prst="rect">
            <a:avLst/>
          </a:prstGeom>
          <a:noFill/>
        </p:spPr>
        <p:txBody>
          <a:bodyPr wrap="square" rtlCol="0">
            <a:spAutoFit/>
          </a:bodyPr>
          <a:lstStyle/>
          <a:p>
            <a:r>
              <a:rPr lang="de-DE" sz="3200" dirty="0">
                <a:solidFill>
                  <a:srgbClr val="FF0000"/>
                </a:solidFill>
              </a:rPr>
              <a:t>x 2</a:t>
            </a:r>
          </a:p>
        </p:txBody>
      </p:sp>
      <p:sp>
        <p:nvSpPr>
          <p:cNvPr id="17" name="Textfeld 16">
            <a:extLst>
              <a:ext uri="{FF2B5EF4-FFF2-40B4-BE49-F238E27FC236}">
                <a16:creationId xmlns:a16="http://schemas.microsoft.com/office/drawing/2014/main" id="{AB8BC4DE-4038-4F38-9A5F-A622286CD037}"/>
              </a:ext>
            </a:extLst>
          </p:cNvPr>
          <p:cNvSpPr txBox="1"/>
          <p:nvPr/>
        </p:nvSpPr>
        <p:spPr>
          <a:xfrm>
            <a:off x="3978443" y="3207794"/>
            <a:ext cx="978522" cy="584775"/>
          </a:xfrm>
          <a:prstGeom prst="rect">
            <a:avLst/>
          </a:prstGeom>
          <a:noFill/>
        </p:spPr>
        <p:txBody>
          <a:bodyPr wrap="square" rtlCol="0">
            <a:spAutoFit/>
          </a:bodyPr>
          <a:lstStyle/>
          <a:p>
            <a:r>
              <a:rPr lang="de-DE" sz="3200" dirty="0">
                <a:solidFill>
                  <a:srgbClr val="FF0000"/>
                </a:solidFill>
              </a:rPr>
              <a:t>x 5</a:t>
            </a:r>
          </a:p>
        </p:txBody>
      </p:sp>
      <p:sp>
        <p:nvSpPr>
          <p:cNvPr id="18" name="Textfeld 17">
            <a:extLst>
              <a:ext uri="{FF2B5EF4-FFF2-40B4-BE49-F238E27FC236}">
                <a16:creationId xmlns:a16="http://schemas.microsoft.com/office/drawing/2014/main" id="{7DDFAA6D-A62B-4A84-B075-1EDAF2A56917}"/>
              </a:ext>
            </a:extLst>
          </p:cNvPr>
          <p:cNvSpPr txBox="1"/>
          <p:nvPr/>
        </p:nvSpPr>
        <p:spPr>
          <a:xfrm>
            <a:off x="6386167" y="1434461"/>
            <a:ext cx="978522" cy="584775"/>
          </a:xfrm>
          <a:prstGeom prst="rect">
            <a:avLst/>
          </a:prstGeom>
          <a:noFill/>
        </p:spPr>
        <p:txBody>
          <a:bodyPr wrap="square" rtlCol="0">
            <a:spAutoFit/>
          </a:bodyPr>
          <a:lstStyle/>
          <a:p>
            <a:r>
              <a:rPr lang="de-DE" sz="3200" dirty="0">
                <a:solidFill>
                  <a:srgbClr val="FF0000"/>
                </a:solidFill>
              </a:rPr>
              <a:t>x 10</a:t>
            </a:r>
          </a:p>
        </p:txBody>
      </p:sp>
    </p:spTree>
    <p:extLst>
      <p:ext uri="{BB962C8B-B14F-4D97-AF65-F5344CB8AC3E}">
        <p14:creationId xmlns:p14="http://schemas.microsoft.com/office/powerpoint/2010/main" val="33454845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00FF"/>
                </a:solidFill>
              </a:rPr>
              <a:t>Inhaltsstoffe von Waschmitteln</a:t>
            </a:r>
          </a:p>
        </p:txBody>
      </p:sp>
      <p:pic>
        <p:nvPicPr>
          <p:cNvPr id="5" name="Inhaltsplatzhalter 4">
            <a:extLst>
              <a:ext uri="{FF2B5EF4-FFF2-40B4-BE49-F238E27FC236}">
                <a16:creationId xmlns:a16="http://schemas.microsoft.com/office/drawing/2014/main" id="{B6F9B298-96FF-48DC-B6D7-AEAC4588C2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1390868"/>
            <a:ext cx="7886700" cy="2509736"/>
          </a:xfrm>
        </p:spPr>
      </p:pic>
    </p:spTree>
    <p:extLst>
      <p:ext uri="{BB962C8B-B14F-4D97-AF65-F5344CB8AC3E}">
        <p14:creationId xmlns:p14="http://schemas.microsoft.com/office/powerpoint/2010/main" val="38200815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00FF"/>
                </a:solidFill>
              </a:rPr>
              <a:t>Inhaltsstoffe von Waschmitteln</a:t>
            </a:r>
          </a:p>
        </p:txBody>
      </p:sp>
      <p:pic>
        <p:nvPicPr>
          <p:cNvPr id="5" name="Inhaltsplatzhalter 4">
            <a:extLst>
              <a:ext uri="{FF2B5EF4-FFF2-40B4-BE49-F238E27FC236}">
                <a16:creationId xmlns:a16="http://schemas.microsoft.com/office/drawing/2014/main" id="{B6F9B298-96FF-48DC-B6D7-AEAC4588C2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1390868"/>
            <a:ext cx="7886700" cy="2509736"/>
          </a:xfrm>
        </p:spPr>
      </p:pic>
      <p:pic>
        <p:nvPicPr>
          <p:cNvPr id="4" name="Grafik 3">
            <a:extLst>
              <a:ext uri="{FF2B5EF4-FFF2-40B4-BE49-F238E27FC236}">
                <a16:creationId xmlns:a16="http://schemas.microsoft.com/office/drawing/2014/main" id="{14260D3D-230A-4FBC-9375-78FDB13E63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49" y="3900604"/>
            <a:ext cx="7886699" cy="2725578"/>
          </a:xfrm>
          <a:prstGeom prst="rect">
            <a:avLst/>
          </a:prstGeom>
        </p:spPr>
      </p:pic>
    </p:spTree>
    <p:extLst>
      <p:ext uri="{BB962C8B-B14F-4D97-AF65-F5344CB8AC3E}">
        <p14:creationId xmlns:p14="http://schemas.microsoft.com/office/powerpoint/2010/main" val="10867386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00FF"/>
                </a:solidFill>
              </a:rPr>
              <a:t>Inhaltsstoffe von Waschmitteln</a:t>
            </a:r>
          </a:p>
        </p:txBody>
      </p:sp>
      <p:pic>
        <p:nvPicPr>
          <p:cNvPr id="5" name="Inhaltsplatzhalter 4">
            <a:extLst>
              <a:ext uri="{FF2B5EF4-FFF2-40B4-BE49-F238E27FC236}">
                <a16:creationId xmlns:a16="http://schemas.microsoft.com/office/drawing/2014/main" id="{B6F9B298-96FF-48DC-B6D7-AEAC4588C2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1390868"/>
            <a:ext cx="4274831" cy="1360353"/>
          </a:xfrm>
        </p:spPr>
      </p:pic>
      <p:pic>
        <p:nvPicPr>
          <p:cNvPr id="4" name="Grafik 3">
            <a:extLst>
              <a:ext uri="{FF2B5EF4-FFF2-40B4-BE49-F238E27FC236}">
                <a16:creationId xmlns:a16="http://schemas.microsoft.com/office/drawing/2014/main" id="{14260D3D-230A-4FBC-9375-78FDB13E63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8652" y="2751221"/>
            <a:ext cx="4175959" cy="1443177"/>
          </a:xfrm>
          <a:prstGeom prst="rect">
            <a:avLst/>
          </a:prstGeom>
        </p:spPr>
      </p:pic>
      <p:sp>
        <p:nvSpPr>
          <p:cNvPr id="3" name="Textfeld 2">
            <a:extLst>
              <a:ext uri="{FF2B5EF4-FFF2-40B4-BE49-F238E27FC236}">
                <a16:creationId xmlns:a16="http://schemas.microsoft.com/office/drawing/2014/main" id="{EB209CED-5297-4CA1-8575-39EA64E0325E}"/>
              </a:ext>
            </a:extLst>
          </p:cNvPr>
          <p:cNvSpPr txBox="1"/>
          <p:nvPr/>
        </p:nvSpPr>
        <p:spPr>
          <a:xfrm>
            <a:off x="806116" y="4627569"/>
            <a:ext cx="7531768" cy="1323439"/>
          </a:xfrm>
          <a:prstGeom prst="rect">
            <a:avLst/>
          </a:prstGeom>
          <a:noFill/>
        </p:spPr>
        <p:txBody>
          <a:bodyPr wrap="square" rtlCol="0">
            <a:spAutoFit/>
          </a:bodyPr>
          <a:lstStyle/>
          <a:p>
            <a:pPr algn="ctr"/>
            <a:r>
              <a:rPr lang="de-DE" sz="4000" dirty="0"/>
              <a:t>Waschmittel sind das komplexeste Chemikalien-Gemisch im Haushalt.</a:t>
            </a:r>
          </a:p>
        </p:txBody>
      </p:sp>
    </p:spTree>
    <p:extLst>
      <p:ext uri="{BB962C8B-B14F-4D97-AF65-F5344CB8AC3E}">
        <p14:creationId xmlns:p14="http://schemas.microsoft.com/office/powerpoint/2010/main" val="1426711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B90871-0594-4635-99FB-3E9533409CB8}"/>
              </a:ext>
            </a:extLst>
          </p:cNvPr>
          <p:cNvSpPr>
            <a:spLocks noGrp="1"/>
          </p:cNvSpPr>
          <p:nvPr>
            <p:ph type="title"/>
          </p:nvPr>
        </p:nvSpPr>
        <p:spPr>
          <a:xfrm>
            <a:off x="628650" y="365127"/>
            <a:ext cx="7886700" cy="749800"/>
          </a:xfrm>
        </p:spPr>
        <p:txBody>
          <a:bodyPr/>
          <a:lstStyle/>
          <a:p>
            <a:pPr algn="ctr"/>
            <a:r>
              <a:rPr lang="de-DE" b="1" dirty="0">
                <a:solidFill>
                  <a:srgbClr val="0000FF"/>
                </a:solidFill>
              </a:rPr>
              <a:t>Zielvorstellungen allgemein</a:t>
            </a:r>
          </a:p>
        </p:txBody>
      </p:sp>
    </p:spTree>
    <p:extLst>
      <p:ext uri="{BB962C8B-B14F-4D97-AF65-F5344CB8AC3E}">
        <p14:creationId xmlns:p14="http://schemas.microsoft.com/office/powerpoint/2010/main" val="14908191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00FF"/>
                </a:solidFill>
              </a:rPr>
              <a:t>Inhaltsstoffe von Waschmitteln</a:t>
            </a:r>
          </a:p>
        </p:txBody>
      </p:sp>
      <p:pic>
        <p:nvPicPr>
          <p:cNvPr id="5" name="Inhaltsplatzhalter 4">
            <a:extLst>
              <a:ext uri="{FF2B5EF4-FFF2-40B4-BE49-F238E27FC236}">
                <a16:creationId xmlns:a16="http://schemas.microsoft.com/office/drawing/2014/main" id="{B6F9B298-96FF-48DC-B6D7-AEAC4588C2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1390868"/>
            <a:ext cx="7886700" cy="2509736"/>
          </a:xfrm>
        </p:spPr>
      </p:pic>
      <p:pic>
        <p:nvPicPr>
          <p:cNvPr id="4" name="Grafik 3">
            <a:extLst>
              <a:ext uri="{FF2B5EF4-FFF2-40B4-BE49-F238E27FC236}">
                <a16:creationId xmlns:a16="http://schemas.microsoft.com/office/drawing/2014/main" id="{14260D3D-230A-4FBC-9375-78FDB13E63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49" y="3900604"/>
            <a:ext cx="7886699" cy="2725578"/>
          </a:xfrm>
          <a:prstGeom prst="rect">
            <a:avLst/>
          </a:prstGeom>
        </p:spPr>
      </p:pic>
      <p:sp>
        <p:nvSpPr>
          <p:cNvPr id="3" name="Rechteck: abgerundete Ecken 2">
            <a:extLst>
              <a:ext uri="{FF2B5EF4-FFF2-40B4-BE49-F238E27FC236}">
                <a16:creationId xmlns:a16="http://schemas.microsoft.com/office/drawing/2014/main" id="{049C228B-B532-4CDB-BC92-B525E14EEFE5}"/>
              </a:ext>
            </a:extLst>
          </p:cNvPr>
          <p:cNvSpPr/>
          <p:nvPr/>
        </p:nvSpPr>
        <p:spPr>
          <a:xfrm>
            <a:off x="2157663" y="2671010"/>
            <a:ext cx="1179095" cy="46522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abgerundete Ecken 5">
            <a:extLst>
              <a:ext uri="{FF2B5EF4-FFF2-40B4-BE49-F238E27FC236}">
                <a16:creationId xmlns:a16="http://schemas.microsoft.com/office/drawing/2014/main" id="{980525E2-6264-4B26-A4D7-855460D8758A}"/>
              </a:ext>
            </a:extLst>
          </p:cNvPr>
          <p:cNvSpPr/>
          <p:nvPr/>
        </p:nvSpPr>
        <p:spPr>
          <a:xfrm>
            <a:off x="6396789" y="2650932"/>
            <a:ext cx="1179095" cy="46522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abgerundete Ecken 6">
            <a:extLst>
              <a:ext uri="{FF2B5EF4-FFF2-40B4-BE49-F238E27FC236}">
                <a16:creationId xmlns:a16="http://schemas.microsoft.com/office/drawing/2014/main" id="{919D2806-F1C7-4DA6-A5A6-F25BB767951D}"/>
              </a:ext>
            </a:extLst>
          </p:cNvPr>
          <p:cNvSpPr/>
          <p:nvPr/>
        </p:nvSpPr>
        <p:spPr>
          <a:xfrm>
            <a:off x="3336758" y="4948135"/>
            <a:ext cx="1179095" cy="46522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abgerundete Ecken 7">
            <a:extLst>
              <a:ext uri="{FF2B5EF4-FFF2-40B4-BE49-F238E27FC236}">
                <a16:creationId xmlns:a16="http://schemas.microsoft.com/office/drawing/2014/main" id="{C4CE514A-EE33-4349-AE47-DA27EFA4C6D2}"/>
              </a:ext>
            </a:extLst>
          </p:cNvPr>
          <p:cNvSpPr/>
          <p:nvPr/>
        </p:nvSpPr>
        <p:spPr>
          <a:xfrm>
            <a:off x="6922670" y="4964177"/>
            <a:ext cx="1179095" cy="46522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5651772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00FF"/>
                </a:solidFill>
              </a:rPr>
              <a:t>Inhaltsstoffe von Waschmitteln</a:t>
            </a:r>
          </a:p>
        </p:txBody>
      </p:sp>
      <p:sp>
        <p:nvSpPr>
          <p:cNvPr id="11" name="Textfeld 10">
            <a:extLst>
              <a:ext uri="{FF2B5EF4-FFF2-40B4-BE49-F238E27FC236}">
                <a16:creationId xmlns:a16="http://schemas.microsoft.com/office/drawing/2014/main" id="{51B7CD7A-0888-4E89-AC8C-506B6411B38B}"/>
              </a:ext>
            </a:extLst>
          </p:cNvPr>
          <p:cNvSpPr txBox="1"/>
          <p:nvPr/>
        </p:nvSpPr>
        <p:spPr>
          <a:xfrm>
            <a:off x="1171074" y="994611"/>
            <a:ext cx="6841958" cy="769441"/>
          </a:xfrm>
          <a:prstGeom prst="rect">
            <a:avLst/>
          </a:prstGeom>
          <a:noFill/>
        </p:spPr>
        <p:txBody>
          <a:bodyPr wrap="square" rtlCol="0">
            <a:spAutoFit/>
          </a:bodyPr>
          <a:lstStyle/>
          <a:p>
            <a:pPr algn="ctr"/>
            <a:r>
              <a:rPr lang="de-DE" sz="4400" b="1" dirty="0">
                <a:solidFill>
                  <a:srgbClr val="0000FF"/>
                </a:solidFill>
                <a:latin typeface="+mj-lt"/>
              </a:rPr>
              <a:t>Tenside</a:t>
            </a:r>
          </a:p>
        </p:txBody>
      </p:sp>
    </p:spTree>
    <p:extLst>
      <p:ext uri="{BB962C8B-B14F-4D97-AF65-F5344CB8AC3E}">
        <p14:creationId xmlns:p14="http://schemas.microsoft.com/office/powerpoint/2010/main" val="11067775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00FF"/>
                </a:solidFill>
              </a:rPr>
              <a:t>Inhaltsstoffe von Waschmitteln</a:t>
            </a:r>
          </a:p>
        </p:txBody>
      </p:sp>
      <p:sp>
        <p:nvSpPr>
          <p:cNvPr id="11" name="Textfeld 10">
            <a:extLst>
              <a:ext uri="{FF2B5EF4-FFF2-40B4-BE49-F238E27FC236}">
                <a16:creationId xmlns:a16="http://schemas.microsoft.com/office/drawing/2014/main" id="{51B7CD7A-0888-4E89-AC8C-506B6411B38B}"/>
              </a:ext>
            </a:extLst>
          </p:cNvPr>
          <p:cNvSpPr txBox="1"/>
          <p:nvPr/>
        </p:nvSpPr>
        <p:spPr>
          <a:xfrm>
            <a:off x="1171074" y="994611"/>
            <a:ext cx="6841958" cy="769441"/>
          </a:xfrm>
          <a:prstGeom prst="rect">
            <a:avLst/>
          </a:prstGeom>
          <a:noFill/>
        </p:spPr>
        <p:txBody>
          <a:bodyPr wrap="square" rtlCol="0">
            <a:spAutoFit/>
          </a:bodyPr>
          <a:lstStyle/>
          <a:p>
            <a:pPr algn="ctr"/>
            <a:r>
              <a:rPr lang="de-DE" sz="4400" b="1" dirty="0">
                <a:solidFill>
                  <a:srgbClr val="0000FF"/>
                </a:solidFill>
                <a:latin typeface="+mj-lt"/>
              </a:rPr>
              <a:t>Tenside</a:t>
            </a:r>
          </a:p>
        </p:txBody>
      </p:sp>
      <p:sp>
        <p:nvSpPr>
          <p:cNvPr id="3" name="Textfeld 2">
            <a:extLst>
              <a:ext uri="{FF2B5EF4-FFF2-40B4-BE49-F238E27FC236}">
                <a16:creationId xmlns:a16="http://schemas.microsoft.com/office/drawing/2014/main" id="{7E7FCB76-A1AB-40DB-AC13-BEC52336B82D}"/>
              </a:ext>
            </a:extLst>
          </p:cNvPr>
          <p:cNvSpPr txBox="1"/>
          <p:nvPr/>
        </p:nvSpPr>
        <p:spPr>
          <a:xfrm>
            <a:off x="1171074" y="1860884"/>
            <a:ext cx="7652084" cy="1446550"/>
          </a:xfrm>
          <a:prstGeom prst="rect">
            <a:avLst/>
          </a:prstGeom>
          <a:noFill/>
        </p:spPr>
        <p:txBody>
          <a:bodyPr wrap="square" rtlCol="0">
            <a:spAutoFit/>
          </a:bodyPr>
          <a:lstStyle/>
          <a:p>
            <a:r>
              <a:rPr lang="de-DE" sz="4400" dirty="0">
                <a:solidFill>
                  <a:srgbClr val="0000FF"/>
                </a:solidFill>
                <a:latin typeface="+mj-lt"/>
              </a:rPr>
              <a:t>=	</a:t>
            </a:r>
            <a:r>
              <a:rPr lang="de-DE" sz="4400" dirty="0" err="1">
                <a:solidFill>
                  <a:srgbClr val="0000FF"/>
                </a:solidFill>
                <a:latin typeface="+mj-lt"/>
              </a:rPr>
              <a:t>Detergentien</a:t>
            </a:r>
            <a:endParaRPr lang="de-DE" sz="4400" dirty="0">
              <a:solidFill>
                <a:srgbClr val="0000FF"/>
              </a:solidFill>
              <a:latin typeface="+mj-lt"/>
            </a:endParaRPr>
          </a:p>
          <a:p>
            <a:r>
              <a:rPr lang="de-DE" sz="4400" dirty="0">
                <a:solidFill>
                  <a:srgbClr val="0000FF"/>
                </a:solidFill>
                <a:latin typeface="+mj-lt"/>
              </a:rPr>
              <a:t>=	waschaktive Substanzen (WAS)</a:t>
            </a:r>
          </a:p>
        </p:txBody>
      </p:sp>
    </p:spTree>
    <p:extLst>
      <p:ext uri="{BB962C8B-B14F-4D97-AF65-F5344CB8AC3E}">
        <p14:creationId xmlns:p14="http://schemas.microsoft.com/office/powerpoint/2010/main" val="35355339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00FF"/>
                </a:solidFill>
              </a:rPr>
              <a:t>Inhaltsstoffe von Waschmitteln</a:t>
            </a:r>
          </a:p>
        </p:txBody>
      </p:sp>
      <p:sp>
        <p:nvSpPr>
          <p:cNvPr id="11" name="Textfeld 10">
            <a:extLst>
              <a:ext uri="{FF2B5EF4-FFF2-40B4-BE49-F238E27FC236}">
                <a16:creationId xmlns:a16="http://schemas.microsoft.com/office/drawing/2014/main" id="{51B7CD7A-0888-4E89-AC8C-506B6411B38B}"/>
              </a:ext>
            </a:extLst>
          </p:cNvPr>
          <p:cNvSpPr txBox="1"/>
          <p:nvPr/>
        </p:nvSpPr>
        <p:spPr>
          <a:xfrm>
            <a:off x="1171074" y="994611"/>
            <a:ext cx="6841958" cy="769441"/>
          </a:xfrm>
          <a:prstGeom prst="rect">
            <a:avLst/>
          </a:prstGeom>
          <a:noFill/>
        </p:spPr>
        <p:txBody>
          <a:bodyPr wrap="square" rtlCol="0">
            <a:spAutoFit/>
          </a:bodyPr>
          <a:lstStyle/>
          <a:p>
            <a:pPr algn="ctr"/>
            <a:r>
              <a:rPr lang="de-DE" sz="4400" b="1" dirty="0">
                <a:solidFill>
                  <a:srgbClr val="0000FF"/>
                </a:solidFill>
                <a:latin typeface="+mj-lt"/>
              </a:rPr>
              <a:t>Tenside</a:t>
            </a:r>
          </a:p>
        </p:txBody>
      </p:sp>
      <p:sp>
        <p:nvSpPr>
          <p:cNvPr id="3" name="Textfeld 2">
            <a:extLst>
              <a:ext uri="{FF2B5EF4-FFF2-40B4-BE49-F238E27FC236}">
                <a16:creationId xmlns:a16="http://schemas.microsoft.com/office/drawing/2014/main" id="{7E7FCB76-A1AB-40DB-AC13-BEC52336B82D}"/>
              </a:ext>
            </a:extLst>
          </p:cNvPr>
          <p:cNvSpPr txBox="1"/>
          <p:nvPr/>
        </p:nvSpPr>
        <p:spPr>
          <a:xfrm>
            <a:off x="1171074" y="1860884"/>
            <a:ext cx="7652084" cy="769441"/>
          </a:xfrm>
          <a:prstGeom prst="rect">
            <a:avLst/>
          </a:prstGeom>
          <a:noFill/>
        </p:spPr>
        <p:txBody>
          <a:bodyPr wrap="square" rtlCol="0">
            <a:spAutoFit/>
          </a:bodyPr>
          <a:lstStyle/>
          <a:p>
            <a:r>
              <a:rPr lang="de-DE" sz="4400" b="1" dirty="0">
                <a:highlight>
                  <a:srgbClr val="FFFF00"/>
                </a:highlight>
                <a:latin typeface="+mj-lt"/>
              </a:rPr>
              <a:t>A</a:t>
            </a:r>
            <a:r>
              <a:rPr lang="de-DE" sz="4400" dirty="0">
                <a:highlight>
                  <a:srgbClr val="FFFF00"/>
                </a:highlight>
                <a:latin typeface="+mj-lt"/>
              </a:rPr>
              <a:t>		</a:t>
            </a:r>
            <a:r>
              <a:rPr lang="de-DE" sz="4400" b="1" dirty="0">
                <a:highlight>
                  <a:srgbClr val="FFFF00"/>
                </a:highlight>
                <a:latin typeface="+mj-lt"/>
              </a:rPr>
              <a:t>echte Seifen</a:t>
            </a:r>
          </a:p>
        </p:txBody>
      </p:sp>
    </p:spTree>
    <p:extLst>
      <p:ext uri="{BB962C8B-B14F-4D97-AF65-F5344CB8AC3E}">
        <p14:creationId xmlns:p14="http://schemas.microsoft.com/office/powerpoint/2010/main" val="13035113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00FF"/>
                </a:solidFill>
              </a:rPr>
              <a:t>Inhaltsstoffe von Waschmitteln</a:t>
            </a:r>
          </a:p>
        </p:txBody>
      </p:sp>
      <p:sp>
        <p:nvSpPr>
          <p:cNvPr id="11" name="Textfeld 10">
            <a:extLst>
              <a:ext uri="{FF2B5EF4-FFF2-40B4-BE49-F238E27FC236}">
                <a16:creationId xmlns:a16="http://schemas.microsoft.com/office/drawing/2014/main" id="{51B7CD7A-0888-4E89-AC8C-506B6411B38B}"/>
              </a:ext>
            </a:extLst>
          </p:cNvPr>
          <p:cNvSpPr txBox="1"/>
          <p:nvPr/>
        </p:nvSpPr>
        <p:spPr>
          <a:xfrm>
            <a:off x="1171074" y="994611"/>
            <a:ext cx="6841958" cy="769441"/>
          </a:xfrm>
          <a:prstGeom prst="rect">
            <a:avLst/>
          </a:prstGeom>
          <a:noFill/>
        </p:spPr>
        <p:txBody>
          <a:bodyPr wrap="square" rtlCol="0">
            <a:spAutoFit/>
          </a:bodyPr>
          <a:lstStyle/>
          <a:p>
            <a:pPr algn="ctr"/>
            <a:r>
              <a:rPr lang="de-DE" sz="4400" b="1" dirty="0">
                <a:solidFill>
                  <a:srgbClr val="0000FF"/>
                </a:solidFill>
                <a:latin typeface="+mj-lt"/>
              </a:rPr>
              <a:t>Tenside</a:t>
            </a:r>
          </a:p>
        </p:txBody>
      </p:sp>
      <p:sp>
        <p:nvSpPr>
          <p:cNvPr id="3" name="Textfeld 2">
            <a:extLst>
              <a:ext uri="{FF2B5EF4-FFF2-40B4-BE49-F238E27FC236}">
                <a16:creationId xmlns:a16="http://schemas.microsoft.com/office/drawing/2014/main" id="{7E7FCB76-A1AB-40DB-AC13-BEC52336B82D}"/>
              </a:ext>
            </a:extLst>
          </p:cNvPr>
          <p:cNvSpPr txBox="1"/>
          <p:nvPr/>
        </p:nvSpPr>
        <p:spPr>
          <a:xfrm>
            <a:off x="1171074" y="1860884"/>
            <a:ext cx="7652084" cy="2123658"/>
          </a:xfrm>
          <a:prstGeom prst="rect">
            <a:avLst/>
          </a:prstGeom>
          <a:noFill/>
        </p:spPr>
        <p:txBody>
          <a:bodyPr wrap="square" rtlCol="0">
            <a:spAutoFit/>
          </a:bodyPr>
          <a:lstStyle/>
          <a:p>
            <a:r>
              <a:rPr lang="de-DE" sz="4400" b="1" dirty="0">
                <a:highlight>
                  <a:srgbClr val="FFFF00"/>
                </a:highlight>
                <a:latin typeface="+mj-lt"/>
              </a:rPr>
              <a:t>A</a:t>
            </a:r>
            <a:r>
              <a:rPr lang="de-DE" sz="4400" dirty="0">
                <a:highlight>
                  <a:srgbClr val="FFFF00"/>
                </a:highlight>
                <a:latin typeface="+mj-lt"/>
              </a:rPr>
              <a:t>		</a:t>
            </a:r>
            <a:r>
              <a:rPr lang="de-DE" sz="4400" b="1" dirty="0">
                <a:highlight>
                  <a:srgbClr val="FFFF00"/>
                </a:highlight>
                <a:latin typeface="+mj-lt"/>
              </a:rPr>
              <a:t>echte Seifen</a:t>
            </a:r>
          </a:p>
          <a:p>
            <a:r>
              <a:rPr lang="de-DE" sz="4400" dirty="0">
                <a:latin typeface="+mj-lt"/>
              </a:rPr>
              <a:t>		&gt; stark alkalisch (basisch)</a:t>
            </a:r>
          </a:p>
          <a:p>
            <a:r>
              <a:rPr lang="de-DE" sz="4400" dirty="0">
                <a:latin typeface="+mj-lt"/>
              </a:rPr>
              <a:t>		&gt; sehr kalk-empfindlich</a:t>
            </a:r>
          </a:p>
        </p:txBody>
      </p:sp>
    </p:spTree>
    <p:extLst>
      <p:ext uri="{BB962C8B-B14F-4D97-AF65-F5344CB8AC3E}">
        <p14:creationId xmlns:p14="http://schemas.microsoft.com/office/powerpoint/2010/main" val="29706293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00FF"/>
                </a:solidFill>
              </a:rPr>
              <a:t>Inhaltsstoffe von Waschmitteln</a:t>
            </a:r>
          </a:p>
        </p:txBody>
      </p:sp>
      <p:sp>
        <p:nvSpPr>
          <p:cNvPr id="11" name="Textfeld 10">
            <a:extLst>
              <a:ext uri="{FF2B5EF4-FFF2-40B4-BE49-F238E27FC236}">
                <a16:creationId xmlns:a16="http://schemas.microsoft.com/office/drawing/2014/main" id="{51B7CD7A-0888-4E89-AC8C-506B6411B38B}"/>
              </a:ext>
            </a:extLst>
          </p:cNvPr>
          <p:cNvSpPr txBox="1"/>
          <p:nvPr/>
        </p:nvSpPr>
        <p:spPr>
          <a:xfrm>
            <a:off x="1171074" y="994611"/>
            <a:ext cx="6841958" cy="769441"/>
          </a:xfrm>
          <a:prstGeom prst="rect">
            <a:avLst/>
          </a:prstGeom>
          <a:noFill/>
        </p:spPr>
        <p:txBody>
          <a:bodyPr wrap="square" rtlCol="0">
            <a:spAutoFit/>
          </a:bodyPr>
          <a:lstStyle/>
          <a:p>
            <a:pPr algn="ctr"/>
            <a:r>
              <a:rPr lang="de-DE" sz="4400" b="1" dirty="0">
                <a:solidFill>
                  <a:srgbClr val="0000FF"/>
                </a:solidFill>
                <a:latin typeface="+mj-lt"/>
              </a:rPr>
              <a:t>Tenside</a:t>
            </a:r>
          </a:p>
        </p:txBody>
      </p:sp>
      <p:sp>
        <p:nvSpPr>
          <p:cNvPr id="3" name="Textfeld 2">
            <a:extLst>
              <a:ext uri="{FF2B5EF4-FFF2-40B4-BE49-F238E27FC236}">
                <a16:creationId xmlns:a16="http://schemas.microsoft.com/office/drawing/2014/main" id="{7E7FCB76-A1AB-40DB-AC13-BEC52336B82D}"/>
              </a:ext>
            </a:extLst>
          </p:cNvPr>
          <p:cNvSpPr txBox="1"/>
          <p:nvPr/>
        </p:nvSpPr>
        <p:spPr>
          <a:xfrm>
            <a:off x="1171074" y="1860884"/>
            <a:ext cx="7788442" cy="2800767"/>
          </a:xfrm>
          <a:prstGeom prst="rect">
            <a:avLst/>
          </a:prstGeom>
          <a:noFill/>
        </p:spPr>
        <p:txBody>
          <a:bodyPr wrap="square" rtlCol="0">
            <a:spAutoFit/>
          </a:bodyPr>
          <a:lstStyle/>
          <a:p>
            <a:r>
              <a:rPr lang="de-DE" sz="4400" b="1" dirty="0">
                <a:highlight>
                  <a:srgbClr val="FFFF00"/>
                </a:highlight>
                <a:latin typeface="+mj-lt"/>
              </a:rPr>
              <a:t>A</a:t>
            </a:r>
            <a:r>
              <a:rPr lang="de-DE" sz="4400" dirty="0">
                <a:highlight>
                  <a:srgbClr val="FFFF00"/>
                </a:highlight>
                <a:latin typeface="+mj-lt"/>
              </a:rPr>
              <a:t>		</a:t>
            </a:r>
            <a:r>
              <a:rPr lang="de-DE" sz="4400" b="1" dirty="0">
                <a:highlight>
                  <a:srgbClr val="FFFF00"/>
                </a:highlight>
                <a:latin typeface="+mj-lt"/>
              </a:rPr>
              <a:t>echte Seifen</a:t>
            </a:r>
          </a:p>
          <a:p>
            <a:r>
              <a:rPr lang="de-DE" sz="4400" dirty="0">
                <a:latin typeface="+mj-lt"/>
              </a:rPr>
              <a:t>		&gt; stark alkalisch (basisch)</a:t>
            </a:r>
          </a:p>
          <a:p>
            <a:r>
              <a:rPr lang="de-DE" sz="4400" dirty="0">
                <a:latin typeface="+mj-lt"/>
              </a:rPr>
              <a:t>		&gt; sehr kalk-empfindlich</a:t>
            </a:r>
          </a:p>
          <a:p>
            <a:r>
              <a:rPr lang="de-DE" sz="4400" b="1" dirty="0">
                <a:highlight>
                  <a:srgbClr val="FFFF00"/>
                </a:highlight>
                <a:latin typeface="+mj-lt"/>
              </a:rPr>
              <a:t>B		künstliche Tenside </a:t>
            </a:r>
            <a:r>
              <a:rPr lang="de-DE" sz="4400" dirty="0">
                <a:latin typeface="+mj-lt"/>
              </a:rPr>
              <a:t>(Sulfonate)</a:t>
            </a:r>
          </a:p>
        </p:txBody>
      </p:sp>
    </p:spTree>
    <p:extLst>
      <p:ext uri="{BB962C8B-B14F-4D97-AF65-F5344CB8AC3E}">
        <p14:creationId xmlns:p14="http://schemas.microsoft.com/office/powerpoint/2010/main" val="40073913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00FF"/>
                </a:solidFill>
              </a:rPr>
              <a:t>Inhaltsstoffe von Waschmitteln</a:t>
            </a:r>
          </a:p>
        </p:txBody>
      </p:sp>
      <p:sp>
        <p:nvSpPr>
          <p:cNvPr id="11" name="Textfeld 10">
            <a:extLst>
              <a:ext uri="{FF2B5EF4-FFF2-40B4-BE49-F238E27FC236}">
                <a16:creationId xmlns:a16="http://schemas.microsoft.com/office/drawing/2014/main" id="{51B7CD7A-0888-4E89-AC8C-506B6411B38B}"/>
              </a:ext>
            </a:extLst>
          </p:cNvPr>
          <p:cNvSpPr txBox="1"/>
          <p:nvPr/>
        </p:nvSpPr>
        <p:spPr>
          <a:xfrm>
            <a:off x="1171074" y="994611"/>
            <a:ext cx="6841958" cy="769441"/>
          </a:xfrm>
          <a:prstGeom prst="rect">
            <a:avLst/>
          </a:prstGeom>
          <a:noFill/>
        </p:spPr>
        <p:txBody>
          <a:bodyPr wrap="square" rtlCol="0">
            <a:spAutoFit/>
          </a:bodyPr>
          <a:lstStyle/>
          <a:p>
            <a:pPr algn="ctr"/>
            <a:r>
              <a:rPr lang="de-DE" sz="4400" b="1" dirty="0">
                <a:solidFill>
                  <a:srgbClr val="0000FF"/>
                </a:solidFill>
                <a:latin typeface="+mj-lt"/>
              </a:rPr>
              <a:t>Tenside</a:t>
            </a:r>
          </a:p>
        </p:txBody>
      </p:sp>
      <p:sp>
        <p:nvSpPr>
          <p:cNvPr id="3" name="Textfeld 2">
            <a:extLst>
              <a:ext uri="{FF2B5EF4-FFF2-40B4-BE49-F238E27FC236}">
                <a16:creationId xmlns:a16="http://schemas.microsoft.com/office/drawing/2014/main" id="{7E7FCB76-A1AB-40DB-AC13-BEC52336B82D}"/>
              </a:ext>
            </a:extLst>
          </p:cNvPr>
          <p:cNvSpPr txBox="1"/>
          <p:nvPr/>
        </p:nvSpPr>
        <p:spPr>
          <a:xfrm>
            <a:off x="1171074" y="1860884"/>
            <a:ext cx="7788442" cy="4154984"/>
          </a:xfrm>
          <a:prstGeom prst="rect">
            <a:avLst/>
          </a:prstGeom>
          <a:noFill/>
        </p:spPr>
        <p:txBody>
          <a:bodyPr wrap="square" rtlCol="0">
            <a:spAutoFit/>
          </a:bodyPr>
          <a:lstStyle/>
          <a:p>
            <a:r>
              <a:rPr lang="de-DE" sz="4400" b="1" dirty="0">
                <a:highlight>
                  <a:srgbClr val="FFFF00"/>
                </a:highlight>
                <a:latin typeface="+mj-lt"/>
              </a:rPr>
              <a:t>A</a:t>
            </a:r>
            <a:r>
              <a:rPr lang="de-DE" sz="4400" dirty="0">
                <a:highlight>
                  <a:srgbClr val="FFFF00"/>
                </a:highlight>
                <a:latin typeface="+mj-lt"/>
              </a:rPr>
              <a:t>		</a:t>
            </a:r>
            <a:r>
              <a:rPr lang="de-DE" sz="4400" b="1" dirty="0">
                <a:highlight>
                  <a:srgbClr val="FFFF00"/>
                </a:highlight>
                <a:latin typeface="+mj-lt"/>
              </a:rPr>
              <a:t>echte Seifen</a:t>
            </a:r>
          </a:p>
          <a:p>
            <a:r>
              <a:rPr lang="de-DE" sz="4400" dirty="0">
                <a:latin typeface="+mj-lt"/>
              </a:rPr>
              <a:t>		&gt; stark alkalisch (basisch)</a:t>
            </a:r>
          </a:p>
          <a:p>
            <a:r>
              <a:rPr lang="de-DE" sz="4400" dirty="0">
                <a:latin typeface="+mj-lt"/>
              </a:rPr>
              <a:t>		&gt; sehr kalk-empfindlich</a:t>
            </a:r>
          </a:p>
          <a:p>
            <a:r>
              <a:rPr lang="de-DE" sz="4400" b="1" dirty="0">
                <a:highlight>
                  <a:srgbClr val="FFFF00"/>
                </a:highlight>
                <a:latin typeface="+mj-lt"/>
              </a:rPr>
              <a:t>B		künstliche Tenside </a:t>
            </a:r>
            <a:r>
              <a:rPr lang="de-DE" sz="4400" dirty="0">
                <a:latin typeface="+mj-lt"/>
              </a:rPr>
              <a:t>(Sulfonate)</a:t>
            </a:r>
          </a:p>
          <a:p>
            <a:r>
              <a:rPr lang="de-DE" sz="4400" dirty="0">
                <a:latin typeface="+mj-lt"/>
              </a:rPr>
              <a:t>		&gt; weniger alkalisch</a:t>
            </a:r>
          </a:p>
          <a:p>
            <a:r>
              <a:rPr lang="de-DE" sz="4400" dirty="0">
                <a:latin typeface="+mj-lt"/>
              </a:rPr>
              <a:t>		&gt; nicht kalk-empfindlich</a:t>
            </a:r>
          </a:p>
        </p:txBody>
      </p:sp>
    </p:spTree>
    <p:extLst>
      <p:ext uri="{BB962C8B-B14F-4D97-AF65-F5344CB8AC3E}">
        <p14:creationId xmlns:p14="http://schemas.microsoft.com/office/powerpoint/2010/main" val="9389460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00FF"/>
                </a:solidFill>
              </a:rPr>
              <a:t>Inhaltsstoffe von Waschmitteln</a:t>
            </a:r>
          </a:p>
        </p:txBody>
      </p:sp>
      <p:sp>
        <p:nvSpPr>
          <p:cNvPr id="11" name="Textfeld 10">
            <a:extLst>
              <a:ext uri="{FF2B5EF4-FFF2-40B4-BE49-F238E27FC236}">
                <a16:creationId xmlns:a16="http://schemas.microsoft.com/office/drawing/2014/main" id="{51B7CD7A-0888-4E89-AC8C-506B6411B38B}"/>
              </a:ext>
            </a:extLst>
          </p:cNvPr>
          <p:cNvSpPr txBox="1"/>
          <p:nvPr/>
        </p:nvSpPr>
        <p:spPr>
          <a:xfrm>
            <a:off x="1171074" y="994611"/>
            <a:ext cx="6841958" cy="769441"/>
          </a:xfrm>
          <a:prstGeom prst="rect">
            <a:avLst/>
          </a:prstGeom>
          <a:noFill/>
        </p:spPr>
        <p:txBody>
          <a:bodyPr wrap="square" rtlCol="0">
            <a:spAutoFit/>
          </a:bodyPr>
          <a:lstStyle/>
          <a:p>
            <a:pPr algn="ctr"/>
            <a:r>
              <a:rPr lang="de-DE" sz="4400" b="1" dirty="0">
                <a:solidFill>
                  <a:srgbClr val="0000FF"/>
                </a:solidFill>
                <a:latin typeface="+mj-lt"/>
              </a:rPr>
              <a:t>Tenside</a:t>
            </a:r>
          </a:p>
        </p:txBody>
      </p:sp>
      <p:grpSp>
        <p:nvGrpSpPr>
          <p:cNvPr id="5" name="Gruppieren 4">
            <a:extLst>
              <a:ext uri="{FF2B5EF4-FFF2-40B4-BE49-F238E27FC236}">
                <a16:creationId xmlns:a16="http://schemas.microsoft.com/office/drawing/2014/main" id="{76576BB3-F3E7-4DD8-BADC-36497A583857}"/>
              </a:ext>
            </a:extLst>
          </p:cNvPr>
          <p:cNvGrpSpPr/>
          <p:nvPr/>
        </p:nvGrpSpPr>
        <p:grpSpPr>
          <a:xfrm>
            <a:off x="1243263" y="2534653"/>
            <a:ext cx="1002631" cy="2687052"/>
            <a:chOff x="1829368" y="1957137"/>
            <a:chExt cx="432000" cy="1163052"/>
          </a:xfrm>
        </p:grpSpPr>
        <p:sp>
          <p:nvSpPr>
            <p:cNvPr id="6" name="Rechteck: abgerundete Ecken 5">
              <a:extLst>
                <a:ext uri="{FF2B5EF4-FFF2-40B4-BE49-F238E27FC236}">
                  <a16:creationId xmlns:a16="http://schemas.microsoft.com/office/drawing/2014/main" id="{C37E2D17-5273-4B6E-8FE1-1DA2D6F79431}"/>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a:extLst>
                <a:ext uri="{FF2B5EF4-FFF2-40B4-BE49-F238E27FC236}">
                  <a16:creationId xmlns:a16="http://schemas.microsoft.com/office/drawing/2014/main" id="{011D9D0F-78C7-4039-AEA8-5E3411B73BE2}"/>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 name="Textfeld 3">
            <a:extLst>
              <a:ext uri="{FF2B5EF4-FFF2-40B4-BE49-F238E27FC236}">
                <a16:creationId xmlns:a16="http://schemas.microsoft.com/office/drawing/2014/main" id="{18BCAEFA-37AD-485E-9CA0-4FCE394BBBB6}"/>
              </a:ext>
            </a:extLst>
          </p:cNvPr>
          <p:cNvSpPr txBox="1"/>
          <p:nvPr/>
        </p:nvSpPr>
        <p:spPr>
          <a:xfrm>
            <a:off x="2642936" y="2037346"/>
            <a:ext cx="5358064" cy="2862322"/>
          </a:xfrm>
          <a:prstGeom prst="rect">
            <a:avLst/>
          </a:prstGeom>
          <a:noFill/>
        </p:spPr>
        <p:txBody>
          <a:bodyPr wrap="square" rtlCol="0">
            <a:spAutoFit/>
          </a:bodyPr>
          <a:lstStyle/>
          <a:p>
            <a:r>
              <a:rPr lang="de-DE" sz="3600" b="1" dirty="0"/>
              <a:t>Tensid-Molekül:</a:t>
            </a:r>
          </a:p>
          <a:p>
            <a:endParaRPr lang="de-DE" sz="3600" dirty="0"/>
          </a:p>
          <a:p>
            <a:r>
              <a:rPr lang="de-DE" sz="3600" dirty="0"/>
              <a:t>fettlöslicher „Schwanz“</a:t>
            </a:r>
          </a:p>
          <a:p>
            <a:endParaRPr lang="de-DE" sz="3600" dirty="0"/>
          </a:p>
          <a:p>
            <a:r>
              <a:rPr lang="de-DE" sz="3600" dirty="0"/>
              <a:t>wasserlöslicher „Kopf“</a:t>
            </a:r>
          </a:p>
        </p:txBody>
      </p:sp>
      <p:cxnSp>
        <p:nvCxnSpPr>
          <p:cNvPr id="9" name="Gerader Verbinder 8">
            <a:extLst>
              <a:ext uri="{FF2B5EF4-FFF2-40B4-BE49-F238E27FC236}">
                <a16:creationId xmlns:a16="http://schemas.microsoft.com/office/drawing/2014/main" id="{8C459C7B-1131-40F1-A6CF-6AEDE441391F}"/>
              </a:ext>
            </a:extLst>
          </p:cNvPr>
          <p:cNvCxnSpPr>
            <a:cxnSpLocks/>
          </p:cNvCxnSpPr>
          <p:nvPr/>
        </p:nvCxnSpPr>
        <p:spPr>
          <a:xfrm>
            <a:off x="1744578" y="3228022"/>
            <a:ext cx="898358" cy="2887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4A2CA7B2-914B-4254-8B41-3F33D44F8C56}"/>
              </a:ext>
            </a:extLst>
          </p:cNvPr>
          <p:cNvCxnSpPr>
            <a:cxnSpLocks/>
          </p:cNvCxnSpPr>
          <p:nvPr/>
        </p:nvCxnSpPr>
        <p:spPr>
          <a:xfrm flipV="1">
            <a:off x="2023821" y="4596063"/>
            <a:ext cx="619115" cy="1114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90871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00FF"/>
                </a:solidFill>
              </a:rPr>
              <a:t>Inhaltsstoffe von Waschmitteln</a:t>
            </a:r>
          </a:p>
        </p:txBody>
      </p:sp>
      <p:sp>
        <p:nvSpPr>
          <p:cNvPr id="11" name="Textfeld 10">
            <a:extLst>
              <a:ext uri="{FF2B5EF4-FFF2-40B4-BE49-F238E27FC236}">
                <a16:creationId xmlns:a16="http://schemas.microsoft.com/office/drawing/2014/main" id="{51B7CD7A-0888-4E89-AC8C-506B6411B38B}"/>
              </a:ext>
            </a:extLst>
          </p:cNvPr>
          <p:cNvSpPr txBox="1"/>
          <p:nvPr/>
        </p:nvSpPr>
        <p:spPr>
          <a:xfrm>
            <a:off x="1171074" y="994611"/>
            <a:ext cx="6841958" cy="769441"/>
          </a:xfrm>
          <a:prstGeom prst="rect">
            <a:avLst/>
          </a:prstGeom>
          <a:noFill/>
        </p:spPr>
        <p:txBody>
          <a:bodyPr wrap="square" rtlCol="0">
            <a:spAutoFit/>
          </a:bodyPr>
          <a:lstStyle/>
          <a:p>
            <a:pPr algn="ctr"/>
            <a:r>
              <a:rPr lang="de-DE" sz="4400" b="1" dirty="0">
                <a:solidFill>
                  <a:srgbClr val="0000FF"/>
                </a:solidFill>
                <a:latin typeface="+mj-lt"/>
              </a:rPr>
              <a:t>Tenside</a:t>
            </a:r>
          </a:p>
        </p:txBody>
      </p:sp>
      <p:pic>
        <p:nvPicPr>
          <p:cNvPr id="9" name="Grafik 8">
            <a:extLst>
              <a:ext uri="{FF2B5EF4-FFF2-40B4-BE49-F238E27FC236}">
                <a16:creationId xmlns:a16="http://schemas.microsoft.com/office/drawing/2014/main" id="{0A102086-2010-45C3-BFCF-FAD4299C8B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074" y="2388358"/>
            <a:ext cx="6194601" cy="3090191"/>
          </a:xfrm>
          <a:prstGeom prst="rect">
            <a:avLst/>
          </a:prstGeom>
        </p:spPr>
      </p:pic>
      <p:sp>
        <p:nvSpPr>
          <p:cNvPr id="10" name="Rechteck 9">
            <a:extLst>
              <a:ext uri="{FF2B5EF4-FFF2-40B4-BE49-F238E27FC236}">
                <a16:creationId xmlns:a16="http://schemas.microsoft.com/office/drawing/2014/main" id="{73DEDEC5-BA19-4CD6-8353-E4AA7A77BEDA}"/>
              </a:ext>
            </a:extLst>
          </p:cNvPr>
          <p:cNvSpPr/>
          <p:nvPr/>
        </p:nvSpPr>
        <p:spPr>
          <a:xfrm rot="19476081">
            <a:off x="6475599" y="3408946"/>
            <a:ext cx="962526" cy="4892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 name="Gerader Verbinder 7">
            <a:extLst>
              <a:ext uri="{FF2B5EF4-FFF2-40B4-BE49-F238E27FC236}">
                <a16:creationId xmlns:a16="http://schemas.microsoft.com/office/drawing/2014/main" id="{6D6D4E4B-28D2-4266-918D-CE0E2999DDC0}"/>
              </a:ext>
            </a:extLst>
          </p:cNvPr>
          <p:cNvCxnSpPr>
            <a:cxnSpLocks/>
          </p:cNvCxnSpPr>
          <p:nvPr/>
        </p:nvCxnSpPr>
        <p:spPr>
          <a:xfrm flipH="1" flipV="1">
            <a:off x="1778326" y="3653177"/>
            <a:ext cx="569336" cy="1151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feld 20">
            <a:extLst>
              <a:ext uri="{FF2B5EF4-FFF2-40B4-BE49-F238E27FC236}">
                <a16:creationId xmlns:a16="http://schemas.microsoft.com/office/drawing/2014/main" id="{501B20FC-D43A-43FA-918C-5434341855E0}"/>
              </a:ext>
            </a:extLst>
          </p:cNvPr>
          <p:cNvSpPr txBox="1"/>
          <p:nvPr/>
        </p:nvSpPr>
        <p:spPr>
          <a:xfrm>
            <a:off x="628650" y="2452848"/>
            <a:ext cx="3438025" cy="1200329"/>
          </a:xfrm>
          <a:prstGeom prst="rect">
            <a:avLst/>
          </a:prstGeom>
          <a:noFill/>
        </p:spPr>
        <p:txBody>
          <a:bodyPr wrap="square" rtlCol="0">
            <a:spAutoFit/>
          </a:bodyPr>
          <a:lstStyle/>
          <a:p>
            <a:pPr algn="ctr"/>
            <a:r>
              <a:rPr lang="de-DE" sz="3600" dirty="0"/>
              <a:t>Fettiger Fleck auf der Textilfaser</a:t>
            </a:r>
          </a:p>
        </p:txBody>
      </p:sp>
      <p:sp>
        <p:nvSpPr>
          <p:cNvPr id="24" name="Rechteck 23">
            <a:extLst>
              <a:ext uri="{FF2B5EF4-FFF2-40B4-BE49-F238E27FC236}">
                <a16:creationId xmlns:a16="http://schemas.microsoft.com/office/drawing/2014/main" id="{0AD8A957-F31A-4B1D-972C-E14DE0196437}"/>
              </a:ext>
            </a:extLst>
          </p:cNvPr>
          <p:cNvSpPr/>
          <p:nvPr/>
        </p:nvSpPr>
        <p:spPr>
          <a:xfrm>
            <a:off x="3553326" y="3653177"/>
            <a:ext cx="4235116" cy="18253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5E586CD5-EA68-47F8-8FDB-9EA387917A00}"/>
              </a:ext>
            </a:extLst>
          </p:cNvPr>
          <p:cNvSpPr/>
          <p:nvPr/>
        </p:nvSpPr>
        <p:spPr>
          <a:xfrm>
            <a:off x="5213683" y="2588091"/>
            <a:ext cx="3240507" cy="18253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020566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00FF"/>
                </a:solidFill>
              </a:rPr>
              <a:t>Inhaltsstoffe von Waschmitteln</a:t>
            </a:r>
          </a:p>
        </p:txBody>
      </p:sp>
      <p:sp>
        <p:nvSpPr>
          <p:cNvPr id="11" name="Textfeld 10">
            <a:extLst>
              <a:ext uri="{FF2B5EF4-FFF2-40B4-BE49-F238E27FC236}">
                <a16:creationId xmlns:a16="http://schemas.microsoft.com/office/drawing/2014/main" id="{51B7CD7A-0888-4E89-AC8C-506B6411B38B}"/>
              </a:ext>
            </a:extLst>
          </p:cNvPr>
          <p:cNvSpPr txBox="1"/>
          <p:nvPr/>
        </p:nvSpPr>
        <p:spPr>
          <a:xfrm>
            <a:off x="1171074" y="994611"/>
            <a:ext cx="6841958" cy="769441"/>
          </a:xfrm>
          <a:prstGeom prst="rect">
            <a:avLst/>
          </a:prstGeom>
          <a:noFill/>
        </p:spPr>
        <p:txBody>
          <a:bodyPr wrap="square" rtlCol="0">
            <a:spAutoFit/>
          </a:bodyPr>
          <a:lstStyle/>
          <a:p>
            <a:pPr algn="ctr"/>
            <a:r>
              <a:rPr lang="de-DE" sz="4400" b="1" dirty="0">
                <a:solidFill>
                  <a:srgbClr val="0000FF"/>
                </a:solidFill>
                <a:latin typeface="+mj-lt"/>
              </a:rPr>
              <a:t>Tenside</a:t>
            </a:r>
          </a:p>
        </p:txBody>
      </p:sp>
      <p:pic>
        <p:nvPicPr>
          <p:cNvPr id="9" name="Grafik 8">
            <a:extLst>
              <a:ext uri="{FF2B5EF4-FFF2-40B4-BE49-F238E27FC236}">
                <a16:creationId xmlns:a16="http://schemas.microsoft.com/office/drawing/2014/main" id="{0A102086-2010-45C3-BFCF-FAD4299C8B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074" y="2388358"/>
            <a:ext cx="6194601" cy="3090191"/>
          </a:xfrm>
          <a:prstGeom prst="rect">
            <a:avLst/>
          </a:prstGeom>
        </p:spPr>
      </p:pic>
      <p:sp>
        <p:nvSpPr>
          <p:cNvPr id="10" name="Rechteck 9">
            <a:extLst>
              <a:ext uri="{FF2B5EF4-FFF2-40B4-BE49-F238E27FC236}">
                <a16:creationId xmlns:a16="http://schemas.microsoft.com/office/drawing/2014/main" id="{73DEDEC5-BA19-4CD6-8353-E4AA7A77BEDA}"/>
              </a:ext>
            </a:extLst>
          </p:cNvPr>
          <p:cNvSpPr/>
          <p:nvPr/>
        </p:nvSpPr>
        <p:spPr>
          <a:xfrm rot="19476081">
            <a:off x="6475599" y="3408946"/>
            <a:ext cx="962526" cy="4892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4" name="Gruppieren 13">
            <a:extLst>
              <a:ext uri="{FF2B5EF4-FFF2-40B4-BE49-F238E27FC236}">
                <a16:creationId xmlns:a16="http://schemas.microsoft.com/office/drawing/2014/main" id="{6CCEAB8D-9338-432D-B1E4-EEE140A0AF1A}"/>
              </a:ext>
            </a:extLst>
          </p:cNvPr>
          <p:cNvGrpSpPr/>
          <p:nvPr/>
        </p:nvGrpSpPr>
        <p:grpSpPr>
          <a:xfrm>
            <a:off x="1917600" y="5184208"/>
            <a:ext cx="191937" cy="505326"/>
            <a:chOff x="1829368" y="1957137"/>
            <a:chExt cx="432000" cy="1163052"/>
          </a:xfrm>
        </p:grpSpPr>
        <p:sp>
          <p:nvSpPr>
            <p:cNvPr id="12" name="Rechteck: abgerundete Ecken 11">
              <a:extLst>
                <a:ext uri="{FF2B5EF4-FFF2-40B4-BE49-F238E27FC236}">
                  <a16:creationId xmlns:a16="http://schemas.microsoft.com/office/drawing/2014/main" id="{6FB66184-7BDF-438E-A62B-40E12D2A7D66}"/>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a:extLst>
                <a:ext uri="{FF2B5EF4-FFF2-40B4-BE49-F238E27FC236}">
                  <a16:creationId xmlns:a16="http://schemas.microsoft.com/office/drawing/2014/main" id="{96283A25-A323-4AFD-9BE2-6DA3996AC3F4}"/>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8" name="Gruppieren 17">
            <a:extLst>
              <a:ext uri="{FF2B5EF4-FFF2-40B4-BE49-F238E27FC236}">
                <a16:creationId xmlns:a16="http://schemas.microsoft.com/office/drawing/2014/main" id="{1CBBAE3C-FA42-41C1-98D5-4637B53E621E}"/>
              </a:ext>
            </a:extLst>
          </p:cNvPr>
          <p:cNvGrpSpPr/>
          <p:nvPr/>
        </p:nvGrpSpPr>
        <p:grpSpPr>
          <a:xfrm>
            <a:off x="2342715" y="5159671"/>
            <a:ext cx="191937" cy="505326"/>
            <a:chOff x="1829368" y="1957137"/>
            <a:chExt cx="432000" cy="1163052"/>
          </a:xfrm>
        </p:grpSpPr>
        <p:sp>
          <p:nvSpPr>
            <p:cNvPr id="19" name="Rechteck: abgerundete Ecken 18">
              <a:extLst>
                <a:ext uri="{FF2B5EF4-FFF2-40B4-BE49-F238E27FC236}">
                  <a16:creationId xmlns:a16="http://schemas.microsoft.com/office/drawing/2014/main" id="{27FF9B89-4EF9-4388-83E9-4E343785B345}"/>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a:extLst>
                <a:ext uri="{FF2B5EF4-FFF2-40B4-BE49-F238E27FC236}">
                  <a16:creationId xmlns:a16="http://schemas.microsoft.com/office/drawing/2014/main" id="{B2FC5F55-EBE4-4110-B571-998D669FD0DC}"/>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5" name="Gruppieren 14">
            <a:extLst>
              <a:ext uri="{FF2B5EF4-FFF2-40B4-BE49-F238E27FC236}">
                <a16:creationId xmlns:a16="http://schemas.microsoft.com/office/drawing/2014/main" id="{07F4FCA2-4739-44F5-904B-397183BABFDB}"/>
              </a:ext>
            </a:extLst>
          </p:cNvPr>
          <p:cNvGrpSpPr/>
          <p:nvPr/>
        </p:nvGrpSpPr>
        <p:grpSpPr>
          <a:xfrm>
            <a:off x="2756886" y="5159671"/>
            <a:ext cx="191937" cy="505326"/>
            <a:chOff x="1829368" y="1957137"/>
            <a:chExt cx="432000" cy="1163052"/>
          </a:xfrm>
        </p:grpSpPr>
        <p:sp>
          <p:nvSpPr>
            <p:cNvPr id="16" name="Rechteck: abgerundete Ecken 15">
              <a:extLst>
                <a:ext uri="{FF2B5EF4-FFF2-40B4-BE49-F238E27FC236}">
                  <a16:creationId xmlns:a16="http://schemas.microsoft.com/office/drawing/2014/main" id="{43D6AC30-2835-4729-A9CC-277280FE30A9}"/>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0281DD83-A7E9-4730-A257-76C7134E2C9E}"/>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1" name="Gruppieren 20">
            <a:extLst>
              <a:ext uri="{FF2B5EF4-FFF2-40B4-BE49-F238E27FC236}">
                <a16:creationId xmlns:a16="http://schemas.microsoft.com/office/drawing/2014/main" id="{341187A3-CA24-4E5B-B964-B54D2384724B}"/>
              </a:ext>
            </a:extLst>
          </p:cNvPr>
          <p:cNvGrpSpPr/>
          <p:nvPr/>
        </p:nvGrpSpPr>
        <p:grpSpPr>
          <a:xfrm rot="10322503">
            <a:off x="1892131" y="4481579"/>
            <a:ext cx="191937" cy="505326"/>
            <a:chOff x="1829368" y="1957137"/>
            <a:chExt cx="432000" cy="1163052"/>
          </a:xfrm>
        </p:grpSpPr>
        <p:sp>
          <p:nvSpPr>
            <p:cNvPr id="22" name="Rechteck: abgerundete Ecken 21">
              <a:extLst>
                <a:ext uri="{FF2B5EF4-FFF2-40B4-BE49-F238E27FC236}">
                  <a16:creationId xmlns:a16="http://schemas.microsoft.com/office/drawing/2014/main" id="{E32704F3-2B54-4C4D-9575-525CF3D4940D}"/>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Ellipse 22">
              <a:extLst>
                <a:ext uri="{FF2B5EF4-FFF2-40B4-BE49-F238E27FC236}">
                  <a16:creationId xmlns:a16="http://schemas.microsoft.com/office/drawing/2014/main" id="{31C91BAA-4C25-4EE0-8331-1FF38222264D}"/>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4" name="Gruppieren 23">
            <a:extLst>
              <a:ext uri="{FF2B5EF4-FFF2-40B4-BE49-F238E27FC236}">
                <a16:creationId xmlns:a16="http://schemas.microsoft.com/office/drawing/2014/main" id="{E936D87E-E4B4-430A-BCE9-29F323DFFC92}"/>
              </a:ext>
            </a:extLst>
          </p:cNvPr>
          <p:cNvGrpSpPr/>
          <p:nvPr/>
        </p:nvGrpSpPr>
        <p:grpSpPr>
          <a:xfrm rot="10800000">
            <a:off x="2246746" y="4461868"/>
            <a:ext cx="191937" cy="505326"/>
            <a:chOff x="1829368" y="1957137"/>
            <a:chExt cx="432000" cy="1163052"/>
          </a:xfrm>
        </p:grpSpPr>
        <p:sp>
          <p:nvSpPr>
            <p:cNvPr id="25" name="Rechteck: abgerundete Ecken 24">
              <a:extLst>
                <a:ext uri="{FF2B5EF4-FFF2-40B4-BE49-F238E27FC236}">
                  <a16:creationId xmlns:a16="http://schemas.microsoft.com/office/drawing/2014/main" id="{A9D1D2EE-8A3D-4900-9B15-3CAFAE56E03D}"/>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Ellipse 25">
              <a:extLst>
                <a:ext uri="{FF2B5EF4-FFF2-40B4-BE49-F238E27FC236}">
                  <a16:creationId xmlns:a16="http://schemas.microsoft.com/office/drawing/2014/main" id="{99AA00AB-FB38-4FE2-B25C-B21EFD97D86C}"/>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7" name="Gruppieren 26">
            <a:extLst>
              <a:ext uri="{FF2B5EF4-FFF2-40B4-BE49-F238E27FC236}">
                <a16:creationId xmlns:a16="http://schemas.microsoft.com/office/drawing/2014/main" id="{ABE52B77-18E9-4B37-9813-3995344F2E3E}"/>
              </a:ext>
            </a:extLst>
          </p:cNvPr>
          <p:cNvGrpSpPr/>
          <p:nvPr/>
        </p:nvGrpSpPr>
        <p:grpSpPr>
          <a:xfrm rot="10800000">
            <a:off x="2551469" y="4473736"/>
            <a:ext cx="191937" cy="505326"/>
            <a:chOff x="1829368" y="1957137"/>
            <a:chExt cx="432000" cy="1163052"/>
          </a:xfrm>
        </p:grpSpPr>
        <p:sp>
          <p:nvSpPr>
            <p:cNvPr id="28" name="Rechteck: abgerundete Ecken 27">
              <a:extLst>
                <a:ext uri="{FF2B5EF4-FFF2-40B4-BE49-F238E27FC236}">
                  <a16:creationId xmlns:a16="http://schemas.microsoft.com/office/drawing/2014/main" id="{3B75BDAA-36E1-4B7C-9F0B-D65A695C0E71}"/>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Ellipse 28">
              <a:extLst>
                <a:ext uri="{FF2B5EF4-FFF2-40B4-BE49-F238E27FC236}">
                  <a16:creationId xmlns:a16="http://schemas.microsoft.com/office/drawing/2014/main" id="{E2E1E94F-3BCB-4F2C-9B7D-CA4EE938239E}"/>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0" name="Gruppieren 29">
            <a:extLst>
              <a:ext uri="{FF2B5EF4-FFF2-40B4-BE49-F238E27FC236}">
                <a16:creationId xmlns:a16="http://schemas.microsoft.com/office/drawing/2014/main" id="{29B62BA9-FDC9-4993-A33C-FDC04496BC6A}"/>
              </a:ext>
            </a:extLst>
          </p:cNvPr>
          <p:cNvGrpSpPr/>
          <p:nvPr/>
        </p:nvGrpSpPr>
        <p:grpSpPr>
          <a:xfrm rot="11589327">
            <a:off x="2852854" y="4480568"/>
            <a:ext cx="191937" cy="505326"/>
            <a:chOff x="1829368" y="1957137"/>
            <a:chExt cx="432000" cy="1163052"/>
          </a:xfrm>
        </p:grpSpPr>
        <p:sp>
          <p:nvSpPr>
            <p:cNvPr id="31" name="Rechteck: abgerundete Ecken 30">
              <a:extLst>
                <a:ext uri="{FF2B5EF4-FFF2-40B4-BE49-F238E27FC236}">
                  <a16:creationId xmlns:a16="http://schemas.microsoft.com/office/drawing/2014/main" id="{3F24B9E9-8D33-48D9-9534-1CB4347F53EF}"/>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Ellipse 31">
              <a:extLst>
                <a:ext uri="{FF2B5EF4-FFF2-40B4-BE49-F238E27FC236}">
                  <a16:creationId xmlns:a16="http://schemas.microsoft.com/office/drawing/2014/main" id="{092F96B5-D76D-41F3-90F8-9FE54193EBCC}"/>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 name="Rechteck 2">
            <a:extLst>
              <a:ext uri="{FF2B5EF4-FFF2-40B4-BE49-F238E27FC236}">
                <a16:creationId xmlns:a16="http://schemas.microsoft.com/office/drawing/2014/main" id="{72211879-BF74-42E7-8E05-ACB8CA4836F1}"/>
              </a:ext>
            </a:extLst>
          </p:cNvPr>
          <p:cNvSpPr/>
          <p:nvPr/>
        </p:nvSpPr>
        <p:spPr>
          <a:xfrm>
            <a:off x="3721768" y="1981200"/>
            <a:ext cx="4291264" cy="38821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9F5A3616-84B5-4C48-A94C-E0E9A70F9218}"/>
              </a:ext>
            </a:extLst>
          </p:cNvPr>
          <p:cNvSpPr txBox="1"/>
          <p:nvPr/>
        </p:nvSpPr>
        <p:spPr>
          <a:xfrm>
            <a:off x="3388527" y="3491964"/>
            <a:ext cx="4523888" cy="1200329"/>
          </a:xfrm>
          <a:prstGeom prst="rect">
            <a:avLst/>
          </a:prstGeom>
          <a:noFill/>
        </p:spPr>
        <p:txBody>
          <a:bodyPr wrap="square" rtlCol="0">
            <a:spAutoFit/>
          </a:bodyPr>
          <a:lstStyle/>
          <a:p>
            <a:pPr algn="ctr"/>
            <a:r>
              <a:rPr lang="de-DE" sz="3600" dirty="0"/>
              <a:t>Tensid-Moleküle tauchen in das Fett ein.</a:t>
            </a:r>
          </a:p>
        </p:txBody>
      </p:sp>
    </p:spTree>
    <p:extLst>
      <p:ext uri="{BB962C8B-B14F-4D97-AF65-F5344CB8AC3E}">
        <p14:creationId xmlns:p14="http://schemas.microsoft.com/office/powerpoint/2010/main" val="1276197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B90871-0594-4635-99FB-3E9533409CB8}"/>
              </a:ext>
            </a:extLst>
          </p:cNvPr>
          <p:cNvSpPr>
            <a:spLocks noGrp="1"/>
          </p:cNvSpPr>
          <p:nvPr>
            <p:ph type="title"/>
          </p:nvPr>
        </p:nvSpPr>
        <p:spPr>
          <a:xfrm>
            <a:off x="628650" y="365127"/>
            <a:ext cx="7886700" cy="749800"/>
          </a:xfrm>
        </p:spPr>
        <p:txBody>
          <a:bodyPr/>
          <a:lstStyle/>
          <a:p>
            <a:pPr algn="ctr"/>
            <a:r>
              <a:rPr lang="de-DE" b="1" dirty="0">
                <a:solidFill>
                  <a:srgbClr val="0000FF"/>
                </a:solidFill>
              </a:rPr>
              <a:t>Zielvorstellungen allgemein</a:t>
            </a:r>
          </a:p>
        </p:txBody>
      </p:sp>
      <p:sp>
        <p:nvSpPr>
          <p:cNvPr id="3" name="Textfeld 2">
            <a:extLst>
              <a:ext uri="{FF2B5EF4-FFF2-40B4-BE49-F238E27FC236}">
                <a16:creationId xmlns:a16="http://schemas.microsoft.com/office/drawing/2014/main" id="{B2E3428E-F0A6-46BE-99BD-3F06C884D025}"/>
              </a:ext>
            </a:extLst>
          </p:cNvPr>
          <p:cNvSpPr txBox="1"/>
          <p:nvPr/>
        </p:nvSpPr>
        <p:spPr>
          <a:xfrm>
            <a:off x="858253" y="1211179"/>
            <a:ext cx="7419473" cy="2169825"/>
          </a:xfrm>
          <a:prstGeom prst="rect">
            <a:avLst/>
          </a:prstGeom>
          <a:noFill/>
        </p:spPr>
        <p:txBody>
          <a:bodyPr wrap="square" rtlCol="0">
            <a:spAutoFit/>
          </a:bodyPr>
          <a:lstStyle/>
          <a:p>
            <a:pPr marL="571500" lvl="0" indent="-571500">
              <a:spcAft>
                <a:spcPts val="1800"/>
              </a:spcAft>
              <a:buFont typeface="Wingdings" panose="05000000000000000000" pitchFamily="2" charset="2"/>
              <a:buChar char="§"/>
            </a:pPr>
            <a:r>
              <a:rPr lang="de-DE" sz="4000" b="1" dirty="0">
                <a:highlight>
                  <a:srgbClr val="FFFF00"/>
                </a:highlight>
              </a:rPr>
              <a:t>Suffizienz</a:t>
            </a:r>
            <a:r>
              <a:rPr lang="de-DE" sz="4000" dirty="0">
                <a:highlight>
                  <a:srgbClr val="FFFF00"/>
                </a:highlight>
              </a:rPr>
              <a:t>:</a:t>
            </a:r>
            <a:r>
              <a:rPr lang="de-DE" sz="4000" dirty="0"/>
              <a:t> 					Bedürfnisse hinterfragen</a:t>
            </a:r>
          </a:p>
          <a:p>
            <a:pPr marL="571500" indent="-571500">
              <a:spcAft>
                <a:spcPts val="1800"/>
              </a:spcAft>
              <a:buFont typeface="Wingdings" panose="05000000000000000000" pitchFamily="2" charset="2"/>
              <a:buChar char="§"/>
            </a:pPr>
            <a:endParaRPr lang="de-DE" sz="4000" dirty="0"/>
          </a:p>
        </p:txBody>
      </p:sp>
    </p:spTree>
    <p:extLst>
      <p:ext uri="{BB962C8B-B14F-4D97-AF65-F5344CB8AC3E}">
        <p14:creationId xmlns:p14="http://schemas.microsoft.com/office/powerpoint/2010/main" val="38886980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00FF"/>
                </a:solidFill>
              </a:rPr>
              <a:t>Inhaltsstoffe von Waschmitteln</a:t>
            </a:r>
          </a:p>
        </p:txBody>
      </p:sp>
      <p:sp>
        <p:nvSpPr>
          <p:cNvPr id="11" name="Textfeld 10">
            <a:extLst>
              <a:ext uri="{FF2B5EF4-FFF2-40B4-BE49-F238E27FC236}">
                <a16:creationId xmlns:a16="http://schemas.microsoft.com/office/drawing/2014/main" id="{51B7CD7A-0888-4E89-AC8C-506B6411B38B}"/>
              </a:ext>
            </a:extLst>
          </p:cNvPr>
          <p:cNvSpPr txBox="1"/>
          <p:nvPr/>
        </p:nvSpPr>
        <p:spPr>
          <a:xfrm>
            <a:off x="1171074" y="994611"/>
            <a:ext cx="6841958" cy="769441"/>
          </a:xfrm>
          <a:prstGeom prst="rect">
            <a:avLst/>
          </a:prstGeom>
          <a:noFill/>
        </p:spPr>
        <p:txBody>
          <a:bodyPr wrap="square" rtlCol="0">
            <a:spAutoFit/>
          </a:bodyPr>
          <a:lstStyle/>
          <a:p>
            <a:pPr algn="ctr"/>
            <a:r>
              <a:rPr lang="de-DE" sz="4400" b="1" dirty="0">
                <a:solidFill>
                  <a:srgbClr val="0000FF"/>
                </a:solidFill>
                <a:latin typeface="+mj-lt"/>
              </a:rPr>
              <a:t>Tenside</a:t>
            </a:r>
          </a:p>
        </p:txBody>
      </p:sp>
      <p:pic>
        <p:nvPicPr>
          <p:cNvPr id="9" name="Grafik 8">
            <a:extLst>
              <a:ext uri="{FF2B5EF4-FFF2-40B4-BE49-F238E27FC236}">
                <a16:creationId xmlns:a16="http://schemas.microsoft.com/office/drawing/2014/main" id="{0A102086-2010-45C3-BFCF-FAD4299C8B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074" y="2388358"/>
            <a:ext cx="6194601" cy="3090191"/>
          </a:xfrm>
          <a:prstGeom prst="rect">
            <a:avLst/>
          </a:prstGeom>
        </p:spPr>
      </p:pic>
      <p:sp>
        <p:nvSpPr>
          <p:cNvPr id="10" name="Rechteck 9">
            <a:extLst>
              <a:ext uri="{FF2B5EF4-FFF2-40B4-BE49-F238E27FC236}">
                <a16:creationId xmlns:a16="http://schemas.microsoft.com/office/drawing/2014/main" id="{73DEDEC5-BA19-4CD6-8353-E4AA7A77BEDA}"/>
              </a:ext>
            </a:extLst>
          </p:cNvPr>
          <p:cNvSpPr/>
          <p:nvPr/>
        </p:nvSpPr>
        <p:spPr>
          <a:xfrm rot="19476081">
            <a:off x="6475599" y="3408946"/>
            <a:ext cx="962526" cy="4892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4" name="Gruppieren 13">
            <a:extLst>
              <a:ext uri="{FF2B5EF4-FFF2-40B4-BE49-F238E27FC236}">
                <a16:creationId xmlns:a16="http://schemas.microsoft.com/office/drawing/2014/main" id="{6CCEAB8D-9338-432D-B1E4-EEE140A0AF1A}"/>
              </a:ext>
            </a:extLst>
          </p:cNvPr>
          <p:cNvGrpSpPr/>
          <p:nvPr/>
        </p:nvGrpSpPr>
        <p:grpSpPr>
          <a:xfrm>
            <a:off x="1917600" y="5184208"/>
            <a:ext cx="191937" cy="505326"/>
            <a:chOff x="1829368" y="1957137"/>
            <a:chExt cx="432000" cy="1163052"/>
          </a:xfrm>
        </p:grpSpPr>
        <p:sp>
          <p:nvSpPr>
            <p:cNvPr id="12" name="Rechteck: abgerundete Ecken 11">
              <a:extLst>
                <a:ext uri="{FF2B5EF4-FFF2-40B4-BE49-F238E27FC236}">
                  <a16:creationId xmlns:a16="http://schemas.microsoft.com/office/drawing/2014/main" id="{6FB66184-7BDF-438E-A62B-40E12D2A7D66}"/>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a:extLst>
                <a:ext uri="{FF2B5EF4-FFF2-40B4-BE49-F238E27FC236}">
                  <a16:creationId xmlns:a16="http://schemas.microsoft.com/office/drawing/2014/main" id="{96283A25-A323-4AFD-9BE2-6DA3996AC3F4}"/>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8" name="Gruppieren 17">
            <a:extLst>
              <a:ext uri="{FF2B5EF4-FFF2-40B4-BE49-F238E27FC236}">
                <a16:creationId xmlns:a16="http://schemas.microsoft.com/office/drawing/2014/main" id="{1CBBAE3C-FA42-41C1-98D5-4637B53E621E}"/>
              </a:ext>
            </a:extLst>
          </p:cNvPr>
          <p:cNvGrpSpPr/>
          <p:nvPr/>
        </p:nvGrpSpPr>
        <p:grpSpPr>
          <a:xfrm>
            <a:off x="2342715" y="5159671"/>
            <a:ext cx="191937" cy="505326"/>
            <a:chOff x="1829368" y="1957137"/>
            <a:chExt cx="432000" cy="1163052"/>
          </a:xfrm>
        </p:grpSpPr>
        <p:sp>
          <p:nvSpPr>
            <p:cNvPr id="19" name="Rechteck: abgerundete Ecken 18">
              <a:extLst>
                <a:ext uri="{FF2B5EF4-FFF2-40B4-BE49-F238E27FC236}">
                  <a16:creationId xmlns:a16="http://schemas.microsoft.com/office/drawing/2014/main" id="{27FF9B89-4EF9-4388-83E9-4E343785B345}"/>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a:extLst>
                <a:ext uri="{FF2B5EF4-FFF2-40B4-BE49-F238E27FC236}">
                  <a16:creationId xmlns:a16="http://schemas.microsoft.com/office/drawing/2014/main" id="{B2FC5F55-EBE4-4110-B571-998D669FD0DC}"/>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5" name="Gruppieren 14">
            <a:extLst>
              <a:ext uri="{FF2B5EF4-FFF2-40B4-BE49-F238E27FC236}">
                <a16:creationId xmlns:a16="http://schemas.microsoft.com/office/drawing/2014/main" id="{07F4FCA2-4739-44F5-904B-397183BABFDB}"/>
              </a:ext>
            </a:extLst>
          </p:cNvPr>
          <p:cNvGrpSpPr/>
          <p:nvPr/>
        </p:nvGrpSpPr>
        <p:grpSpPr>
          <a:xfrm>
            <a:off x="2756886" y="5159671"/>
            <a:ext cx="191937" cy="505326"/>
            <a:chOff x="1829368" y="1957137"/>
            <a:chExt cx="432000" cy="1163052"/>
          </a:xfrm>
        </p:grpSpPr>
        <p:sp>
          <p:nvSpPr>
            <p:cNvPr id="16" name="Rechteck: abgerundete Ecken 15">
              <a:extLst>
                <a:ext uri="{FF2B5EF4-FFF2-40B4-BE49-F238E27FC236}">
                  <a16:creationId xmlns:a16="http://schemas.microsoft.com/office/drawing/2014/main" id="{43D6AC30-2835-4729-A9CC-277280FE30A9}"/>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0281DD83-A7E9-4730-A257-76C7134E2C9E}"/>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1" name="Gruppieren 20">
            <a:extLst>
              <a:ext uri="{FF2B5EF4-FFF2-40B4-BE49-F238E27FC236}">
                <a16:creationId xmlns:a16="http://schemas.microsoft.com/office/drawing/2014/main" id="{341187A3-CA24-4E5B-B964-B54D2384724B}"/>
              </a:ext>
            </a:extLst>
          </p:cNvPr>
          <p:cNvGrpSpPr/>
          <p:nvPr/>
        </p:nvGrpSpPr>
        <p:grpSpPr>
          <a:xfrm rot="10322503">
            <a:off x="1892131" y="4481579"/>
            <a:ext cx="191937" cy="505326"/>
            <a:chOff x="1829368" y="1957137"/>
            <a:chExt cx="432000" cy="1163052"/>
          </a:xfrm>
        </p:grpSpPr>
        <p:sp>
          <p:nvSpPr>
            <p:cNvPr id="22" name="Rechteck: abgerundete Ecken 21">
              <a:extLst>
                <a:ext uri="{FF2B5EF4-FFF2-40B4-BE49-F238E27FC236}">
                  <a16:creationId xmlns:a16="http://schemas.microsoft.com/office/drawing/2014/main" id="{E32704F3-2B54-4C4D-9575-525CF3D4940D}"/>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Ellipse 22">
              <a:extLst>
                <a:ext uri="{FF2B5EF4-FFF2-40B4-BE49-F238E27FC236}">
                  <a16:creationId xmlns:a16="http://schemas.microsoft.com/office/drawing/2014/main" id="{31C91BAA-4C25-4EE0-8331-1FF38222264D}"/>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4" name="Gruppieren 23">
            <a:extLst>
              <a:ext uri="{FF2B5EF4-FFF2-40B4-BE49-F238E27FC236}">
                <a16:creationId xmlns:a16="http://schemas.microsoft.com/office/drawing/2014/main" id="{E936D87E-E4B4-430A-BCE9-29F323DFFC92}"/>
              </a:ext>
            </a:extLst>
          </p:cNvPr>
          <p:cNvGrpSpPr/>
          <p:nvPr/>
        </p:nvGrpSpPr>
        <p:grpSpPr>
          <a:xfrm rot="10800000">
            <a:off x="2246746" y="4461868"/>
            <a:ext cx="191937" cy="505326"/>
            <a:chOff x="1829368" y="1957137"/>
            <a:chExt cx="432000" cy="1163052"/>
          </a:xfrm>
        </p:grpSpPr>
        <p:sp>
          <p:nvSpPr>
            <p:cNvPr id="25" name="Rechteck: abgerundete Ecken 24">
              <a:extLst>
                <a:ext uri="{FF2B5EF4-FFF2-40B4-BE49-F238E27FC236}">
                  <a16:creationId xmlns:a16="http://schemas.microsoft.com/office/drawing/2014/main" id="{A9D1D2EE-8A3D-4900-9B15-3CAFAE56E03D}"/>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Ellipse 25">
              <a:extLst>
                <a:ext uri="{FF2B5EF4-FFF2-40B4-BE49-F238E27FC236}">
                  <a16:creationId xmlns:a16="http://schemas.microsoft.com/office/drawing/2014/main" id="{99AA00AB-FB38-4FE2-B25C-B21EFD97D86C}"/>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7" name="Gruppieren 26">
            <a:extLst>
              <a:ext uri="{FF2B5EF4-FFF2-40B4-BE49-F238E27FC236}">
                <a16:creationId xmlns:a16="http://schemas.microsoft.com/office/drawing/2014/main" id="{ABE52B77-18E9-4B37-9813-3995344F2E3E}"/>
              </a:ext>
            </a:extLst>
          </p:cNvPr>
          <p:cNvGrpSpPr/>
          <p:nvPr/>
        </p:nvGrpSpPr>
        <p:grpSpPr>
          <a:xfrm rot="10800000">
            <a:off x="2551469" y="4473736"/>
            <a:ext cx="191937" cy="505326"/>
            <a:chOff x="1829368" y="1957137"/>
            <a:chExt cx="432000" cy="1163052"/>
          </a:xfrm>
        </p:grpSpPr>
        <p:sp>
          <p:nvSpPr>
            <p:cNvPr id="28" name="Rechteck: abgerundete Ecken 27">
              <a:extLst>
                <a:ext uri="{FF2B5EF4-FFF2-40B4-BE49-F238E27FC236}">
                  <a16:creationId xmlns:a16="http://schemas.microsoft.com/office/drawing/2014/main" id="{3B75BDAA-36E1-4B7C-9F0B-D65A695C0E71}"/>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Ellipse 28">
              <a:extLst>
                <a:ext uri="{FF2B5EF4-FFF2-40B4-BE49-F238E27FC236}">
                  <a16:creationId xmlns:a16="http://schemas.microsoft.com/office/drawing/2014/main" id="{E2E1E94F-3BCB-4F2C-9B7D-CA4EE938239E}"/>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0" name="Gruppieren 29">
            <a:extLst>
              <a:ext uri="{FF2B5EF4-FFF2-40B4-BE49-F238E27FC236}">
                <a16:creationId xmlns:a16="http://schemas.microsoft.com/office/drawing/2014/main" id="{29B62BA9-FDC9-4993-A33C-FDC04496BC6A}"/>
              </a:ext>
            </a:extLst>
          </p:cNvPr>
          <p:cNvGrpSpPr/>
          <p:nvPr/>
        </p:nvGrpSpPr>
        <p:grpSpPr>
          <a:xfrm rot="11589327">
            <a:off x="2852854" y="4480568"/>
            <a:ext cx="191937" cy="505326"/>
            <a:chOff x="1829368" y="1957137"/>
            <a:chExt cx="432000" cy="1163052"/>
          </a:xfrm>
        </p:grpSpPr>
        <p:sp>
          <p:nvSpPr>
            <p:cNvPr id="31" name="Rechteck: abgerundete Ecken 30">
              <a:extLst>
                <a:ext uri="{FF2B5EF4-FFF2-40B4-BE49-F238E27FC236}">
                  <a16:creationId xmlns:a16="http://schemas.microsoft.com/office/drawing/2014/main" id="{3F24B9E9-8D33-48D9-9534-1CB4347F53EF}"/>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Ellipse 31">
              <a:extLst>
                <a:ext uri="{FF2B5EF4-FFF2-40B4-BE49-F238E27FC236}">
                  <a16:creationId xmlns:a16="http://schemas.microsoft.com/office/drawing/2014/main" id="{092F96B5-D76D-41F3-90F8-9FE54193EBCC}"/>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 name="Rechteck 2">
            <a:extLst>
              <a:ext uri="{FF2B5EF4-FFF2-40B4-BE49-F238E27FC236}">
                <a16:creationId xmlns:a16="http://schemas.microsoft.com/office/drawing/2014/main" id="{72211879-BF74-42E7-8E05-ACB8CA4836F1}"/>
              </a:ext>
            </a:extLst>
          </p:cNvPr>
          <p:cNvSpPr/>
          <p:nvPr/>
        </p:nvSpPr>
        <p:spPr>
          <a:xfrm>
            <a:off x="5879432" y="1981200"/>
            <a:ext cx="2133599" cy="38821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9F5A3616-84B5-4C48-A94C-E0E9A70F9218}"/>
              </a:ext>
            </a:extLst>
          </p:cNvPr>
          <p:cNvSpPr txBox="1"/>
          <p:nvPr/>
        </p:nvSpPr>
        <p:spPr>
          <a:xfrm>
            <a:off x="2186271" y="2081223"/>
            <a:ext cx="4752114" cy="1200329"/>
          </a:xfrm>
          <a:prstGeom prst="rect">
            <a:avLst/>
          </a:prstGeom>
          <a:noFill/>
        </p:spPr>
        <p:txBody>
          <a:bodyPr wrap="square" rtlCol="0">
            <a:spAutoFit/>
          </a:bodyPr>
          <a:lstStyle/>
          <a:p>
            <a:pPr algn="ctr"/>
            <a:r>
              <a:rPr lang="de-DE" sz="3600" dirty="0"/>
              <a:t>Das Fett wird von der Faser abgehoben.</a:t>
            </a:r>
          </a:p>
        </p:txBody>
      </p:sp>
      <p:grpSp>
        <p:nvGrpSpPr>
          <p:cNvPr id="33" name="Gruppieren 32">
            <a:extLst>
              <a:ext uri="{FF2B5EF4-FFF2-40B4-BE49-F238E27FC236}">
                <a16:creationId xmlns:a16="http://schemas.microsoft.com/office/drawing/2014/main" id="{9AF22F26-5878-475E-BEEE-DB895985A16F}"/>
              </a:ext>
            </a:extLst>
          </p:cNvPr>
          <p:cNvGrpSpPr/>
          <p:nvPr/>
        </p:nvGrpSpPr>
        <p:grpSpPr>
          <a:xfrm rot="11589327">
            <a:off x="4111074" y="3958416"/>
            <a:ext cx="191937" cy="505326"/>
            <a:chOff x="1829368" y="1957137"/>
            <a:chExt cx="432000" cy="1163052"/>
          </a:xfrm>
        </p:grpSpPr>
        <p:sp>
          <p:nvSpPr>
            <p:cNvPr id="34" name="Rechteck: abgerundete Ecken 33">
              <a:extLst>
                <a:ext uri="{FF2B5EF4-FFF2-40B4-BE49-F238E27FC236}">
                  <a16:creationId xmlns:a16="http://schemas.microsoft.com/office/drawing/2014/main" id="{9423D23D-3B78-4EE2-BC09-DB1A9415A505}"/>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Ellipse 34">
              <a:extLst>
                <a:ext uri="{FF2B5EF4-FFF2-40B4-BE49-F238E27FC236}">
                  <a16:creationId xmlns:a16="http://schemas.microsoft.com/office/drawing/2014/main" id="{1253FA53-9CC7-4E20-982F-3DF487FDBA2B}"/>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6" name="Gruppieren 35">
            <a:extLst>
              <a:ext uri="{FF2B5EF4-FFF2-40B4-BE49-F238E27FC236}">
                <a16:creationId xmlns:a16="http://schemas.microsoft.com/office/drawing/2014/main" id="{572B4E06-2AB4-44F6-959A-9AC8DA2F39A9}"/>
              </a:ext>
            </a:extLst>
          </p:cNvPr>
          <p:cNvGrpSpPr/>
          <p:nvPr/>
        </p:nvGrpSpPr>
        <p:grpSpPr>
          <a:xfrm rot="20694743">
            <a:off x="4143011" y="5062181"/>
            <a:ext cx="191937" cy="505326"/>
            <a:chOff x="1829368" y="1957137"/>
            <a:chExt cx="432000" cy="1163052"/>
          </a:xfrm>
        </p:grpSpPr>
        <p:sp>
          <p:nvSpPr>
            <p:cNvPr id="37" name="Rechteck: abgerundete Ecken 36">
              <a:extLst>
                <a:ext uri="{FF2B5EF4-FFF2-40B4-BE49-F238E27FC236}">
                  <a16:creationId xmlns:a16="http://schemas.microsoft.com/office/drawing/2014/main" id="{4563B77D-662F-4DC7-B474-8BEED21CBB82}"/>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Ellipse 37">
              <a:extLst>
                <a:ext uri="{FF2B5EF4-FFF2-40B4-BE49-F238E27FC236}">
                  <a16:creationId xmlns:a16="http://schemas.microsoft.com/office/drawing/2014/main" id="{3876B115-C018-461B-87F0-F2DE25C043C7}"/>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9" name="Gruppieren 38">
            <a:extLst>
              <a:ext uri="{FF2B5EF4-FFF2-40B4-BE49-F238E27FC236}">
                <a16:creationId xmlns:a16="http://schemas.microsoft.com/office/drawing/2014/main" id="{B4063083-6F25-466C-B326-C7398CC232D1}"/>
              </a:ext>
            </a:extLst>
          </p:cNvPr>
          <p:cNvGrpSpPr/>
          <p:nvPr/>
        </p:nvGrpSpPr>
        <p:grpSpPr>
          <a:xfrm rot="16438365">
            <a:off x="4444935" y="4579465"/>
            <a:ext cx="191937" cy="505326"/>
            <a:chOff x="1829368" y="1957137"/>
            <a:chExt cx="432000" cy="1163052"/>
          </a:xfrm>
        </p:grpSpPr>
        <p:sp>
          <p:nvSpPr>
            <p:cNvPr id="40" name="Rechteck: abgerundete Ecken 39">
              <a:extLst>
                <a:ext uri="{FF2B5EF4-FFF2-40B4-BE49-F238E27FC236}">
                  <a16:creationId xmlns:a16="http://schemas.microsoft.com/office/drawing/2014/main" id="{B7D5783F-5C3A-47D9-BAB6-60C684A81C13}"/>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Ellipse 40">
              <a:extLst>
                <a:ext uri="{FF2B5EF4-FFF2-40B4-BE49-F238E27FC236}">
                  <a16:creationId xmlns:a16="http://schemas.microsoft.com/office/drawing/2014/main" id="{65994B8A-24B5-48C4-B320-BAF96AE1DB93}"/>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2" name="Gruppieren 41">
            <a:extLst>
              <a:ext uri="{FF2B5EF4-FFF2-40B4-BE49-F238E27FC236}">
                <a16:creationId xmlns:a16="http://schemas.microsoft.com/office/drawing/2014/main" id="{0FBCC06A-CA7D-4EF5-A7D4-F8E40AD7ED3D}"/>
              </a:ext>
            </a:extLst>
          </p:cNvPr>
          <p:cNvGrpSpPr/>
          <p:nvPr/>
        </p:nvGrpSpPr>
        <p:grpSpPr>
          <a:xfrm rot="3597804">
            <a:off x="3611179" y="4791065"/>
            <a:ext cx="191937" cy="505326"/>
            <a:chOff x="1829368" y="1957137"/>
            <a:chExt cx="432000" cy="1163052"/>
          </a:xfrm>
        </p:grpSpPr>
        <p:sp>
          <p:nvSpPr>
            <p:cNvPr id="43" name="Rechteck: abgerundete Ecken 42">
              <a:extLst>
                <a:ext uri="{FF2B5EF4-FFF2-40B4-BE49-F238E27FC236}">
                  <a16:creationId xmlns:a16="http://schemas.microsoft.com/office/drawing/2014/main" id="{67A3416D-0BF0-4B48-A453-0A431AFF272D}"/>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Ellipse 43">
              <a:extLst>
                <a:ext uri="{FF2B5EF4-FFF2-40B4-BE49-F238E27FC236}">
                  <a16:creationId xmlns:a16="http://schemas.microsoft.com/office/drawing/2014/main" id="{2342B4A1-5FB3-4EA3-BD7A-AF7B51A9717A}"/>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5" name="Gruppieren 44">
            <a:extLst>
              <a:ext uri="{FF2B5EF4-FFF2-40B4-BE49-F238E27FC236}">
                <a16:creationId xmlns:a16="http://schemas.microsoft.com/office/drawing/2014/main" id="{FBFE4287-D3EC-488B-A2FD-55E06854D187}"/>
              </a:ext>
            </a:extLst>
          </p:cNvPr>
          <p:cNvGrpSpPr/>
          <p:nvPr/>
        </p:nvGrpSpPr>
        <p:grpSpPr>
          <a:xfrm rot="14307116">
            <a:off x="4357867" y="4225649"/>
            <a:ext cx="191937" cy="505326"/>
            <a:chOff x="1829368" y="1957137"/>
            <a:chExt cx="432000" cy="1163052"/>
          </a:xfrm>
        </p:grpSpPr>
        <p:sp>
          <p:nvSpPr>
            <p:cNvPr id="46" name="Rechteck: abgerundete Ecken 45">
              <a:extLst>
                <a:ext uri="{FF2B5EF4-FFF2-40B4-BE49-F238E27FC236}">
                  <a16:creationId xmlns:a16="http://schemas.microsoft.com/office/drawing/2014/main" id="{A562B9BE-C6F3-4493-976D-AD494F2B5CF9}"/>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Ellipse 46">
              <a:extLst>
                <a:ext uri="{FF2B5EF4-FFF2-40B4-BE49-F238E27FC236}">
                  <a16:creationId xmlns:a16="http://schemas.microsoft.com/office/drawing/2014/main" id="{2637241A-C87F-4F6D-95AB-1A554B122F30}"/>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8" name="Gruppieren 47">
            <a:extLst>
              <a:ext uri="{FF2B5EF4-FFF2-40B4-BE49-F238E27FC236}">
                <a16:creationId xmlns:a16="http://schemas.microsoft.com/office/drawing/2014/main" id="{ADBA7D0C-E152-4EBF-8407-B734735EE3A5}"/>
              </a:ext>
            </a:extLst>
          </p:cNvPr>
          <p:cNvGrpSpPr/>
          <p:nvPr/>
        </p:nvGrpSpPr>
        <p:grpSpPr>
          <a:xfrm rot="6164473">
            <a:off x="3534490" y="4409264"/>
            <a:ext cx="191937" cy="505326"/>
            <a:chOff x="1829368" y="1957137"/>
            <a:chExt cx="432000" cy="1163052"/>
          </a:xfrm>
        </p:grpSpPr>
        <p:sp>
          <p:nvSpPr>
            <p:cNvPr id="49" name="Rechteck: abgerundete Ecken 48">
              <a:extLst>
                <a:ext uri="{FF2B5EF4-FFF2-40B4-BE49-F238E27FC236}">
                  <a16:creationId xmlns:a16="http://schemas.microsoft.com/office/drawing/2014/main" id="{387EA236-11E8-419E-9893-09A70A32EE5C}"/>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Ellipse 49">
              <a:extLst>
                <a:ext uri="{FF2B5EF4-FFF2-40B4-BE49-F238E27FC236}">
                  <a16:creationId xmlns:a16="http://schemas.microsoft.com/office/drawing/2014/main" id="{A8379C45-492D-409B-B8D6-8DF0AAC08B6B}"/>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51" name="Gruppieren 50">
            <a:extLst>
              <a:ext uri="{FF2B5EF4-FFF2-40B4-BE49-F238E27FC236}">
                <a16:creationId xmlns:a16="http://schemas.microsoft.com/office/drawing/2014/main" id="{2D96F7C1-5CC6-4CF4-8EFA-F2C92C83DB47}"/>
              </a:ext>
            </a:extLst>
          </p:cNvPr>
          <p:cNvGrpSpPr/>
          <p:nvPr/>
        </p:nvGrpSpPr>
        <p:grpSpPr>
          <a:xfrm rot="9747769">
            <a:off x="3756590" y="4054701"/>
            <a:ext cx="191937" cy="505326"/>
            <a:chOff x="1829368" y="1957137"/>
            <a:chExt cx="432000" cy="1163052"/>
          </a:xfrm>
        </p:grpSpPr>
        <p:sp>
          <p:nvSpPr>
            <p:cNvPr id="52" name="Rechteck: abgerundete Ecken 51">
              <a:extLst>
                <a:ext uri="{FF2B5EF4-FFF2-40B4-BE49-F238E27FC236}">
                  <a16:creationId xmlns:a16="http://schemas.microsoft.com/office/drawing/2014/main" id="{75273B86-453A-4E3A-9EA8-C458081FD404}"/>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Ellipse 52">
              <a:extLst>
                <a:ext uri="{FF2B5EF4-FFF2-40B4-BE49-F238E27FC236}">
                  <a16:creationId xmlns:a16="http://schemas.microsoft.com/office/drawing/2014/main" id="{1073CE13-1ABA-4AF3-BC99-20578BC8B581}"/>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54" name="Gruppieren 53">
            <a:extLst>
              <a:ext uri="{FF2B5EF4-FFF2-40B4-BE49-F238E27FC236}">
                <a16:creationId xmlns:a16="http://schemas.microsoft.com/office/drawing/2014/main" id="{95C39DC9-C705-487F-8462-745C4CB6C8FB}"/>
              </a:ext>
            </a:extLst>
          </p:cNvPr>
          <p:cNvGrpSpPr/>
          <p:nvPr/>
        </p:nvGrpSpPr>
        <p:grpSpPr>
          <a:xfrm rot="11589327">
            <a:off x="5346791" y="3307656"/>
            <a:ext cx="191937" cy="505326"/>
            <a:chOff x="1829368" y="1957137"/>
            <a:chExt cx="432000" cy="1163052"/>
          </a:xfrm>
        </p:grpSpPr>
        <p:sp>
          <p:nvSpPr>
            <p:cNvPr id="55" name="Rechteck: abgerundete Ecken 54">
              <a:extLst>
                <a:ext uri="{FF2B5EF4-FFF2-40B4-BE49-F238E27FC236}">
                  <a16:creationId xmlns:a16="http://schemas.microsoft.com/office/drawing/2014/main" id="{001527B5-4F41-412F-957A-B03285173EC8}"/>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Ellipse 55">
              <a:extLst>
                <a:ext uri="{FF2B5EF4-FFF2-40B4-BE49-F238E27FC236}">
                  <a16:creationId xmlns:a16="http://schemas.microsoft.com/office/drawing/2014/main" id="{C6A16849-8984-4C48-B1B2-6084E42424E2}"/>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57" name="Gruppieren 56">
            <a:extLst>
              <a:ext uri="{FF2B5EF4-FFF2-40B4-BE49-F238E27FC236}">
                <a16:creationId xmlns:a16="http://schemas.microsoft.com/office/drawing/2014/main" id="{EEDD3F0C-7C33-4340-9F93-5841E42F07C2}"/>
              </a:ext>
            </a:extLst>
          </p:cNvPr>
          <p:cNvGrpSpPr/>
          <p:nvPr/>
        </p:nvGrpSpPr>
        <p:grpSpPr>
          <a:xfrm rot="20694743">
            <a:off x="5371219" y="4249294"/>
            <a:ext cx="191937" cy="505326"/>
            <a:chOff x="1829368" y="1957137"/>
            <a:chExt cx="432000" cy="1163052"/>
          </a:xfrm>
        </p:grpSpPr>
        <p:sp>
          <p:nvSpPr>
            <p:cNvPr id="58" name="Rechteck: abgerundete Ecken 57">
              <a:extLst>
                <a:ext uri="{FF2B5EF4-FFF2-40B4-BE49-F238E27FC236}">
                  <a16:creationId xmlns:a16="http://schemas.microsoft.com/office/drawing/2014/main" id="{D13F8798-FCBC-4FBB-8ED6-2B5E776994C7}"/>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Ellipse 58">
              <a:extLst>
                <a:ext uri="{FF2B5EF4-FFF2-40B4-BE49-F238E27FC236}">
                  <a16:creationId xmlns:a16="http://schemas.microsoft.com/office/drawing/2014/main" id="{A3AEEFAF-9964-42E8-831D-A239FC997198}"/>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60" name="Gruppieren 59">
            <a:extLst>
              <a:ext uri="{FF2B5EF4-FFF2-40B4-BE49-F238E27FC236}">
                <a16:creationId xmlns:a16="http://schemas.microsoft.com/office/drawing/2014/main" id="{0B35855F-D44B-4E15-A967-9729C16BA3DE}"/>
              </a:ext>
            </a:extLst>
          </p:cNvPr>
          <p:cNvGrpSpPr/>
          <p:nvPr/>
        </p:nvGrpSpPr>
        <p:grpSpPr>
          <a:xfrm rot="16438365">
            <a:off x="5663708" y="3897328"/>
            <a:ext cx="191937" cy="505326"/>
            <a:chOff x="1829368" y="1957137"/>
            <a:chExt cx="432000" cy="1163052"/>
          </a:xfrm>
        </p:grpSpPr>
        <p:sp>
          <p:nvSpPr>
            <p:cNvPr id="61" name="Rechteck: abgerundete Ecken 60">
              <a:extLst>
                <a:ext uri="{FF2B5EF4-FFF2-40B4-BE49-F238E27FC236}">
                  <a16:creationId xmlns:a16="http://schemas.microsoft.com/office/drawing/2014/main" id="{EC05FF5F-0311-46C7-B03D-F4ABA68329EE}"/>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Ellipse 61">
              <a:extLst>
                <a:ext uri="{FF2B5EF4-FFF2-40B4-BE49-F238E27FC236}">
                  <a16:creationId xmlns:a16="http://schemas.microsoft.com/office/drawing/2014/main" id="{EEC4DB40-1360-4CFA-BB9D-51A28ABF3325}"/>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63" name="Gruppieren 62">
            <a:extLst>
              <a:ext uri="{FF2B5EF4-FFF2-40B4-BE49-F238E27FC236}">
                <a16:creationId xmlns:a16="http://schemas.microsoft.com/office/drawing/2014/main" id="{4ED826E1-AEB7-4E7B-BC38-5AEF866402CC}"/>
              </a:ext>
            </a:extLst>
          </p:cNvPr>
          <p:cNvGrpSpPr/>
          <p:nvPr/>
        </p:nvGrpSpPr>
        <p:grpSpPr>
          <a:xfrm rot="3597804">
            <a:off x="4870337" y="4029104"/>
            <a:ext cx="191937" cy="505326"/>
            <a:chOff x="1829368" y="1957137"/>
            <a:chExt cx="432000" cy="1163052"/>
          </a:xfrm>
        </p:grpSpPr>
        <p:sp>
          <p:nvSpPr>
            <p:cNvPr id="64" name="Rechteck: abgerundete Ecken 63">
              <a:extLst>
                <a:ext uri="{FF2B5EF4-FFF2-40B4-BE49-F238E27FC236}">
                  <a16:creationId xmlns:a16="http://schemas.microsoft.com/office/drawing/2014/main" id="{F2FE56ED-F01D-4F7B-B474-2508FC8DB4C8}"/>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Ellipse 64">
              <a:extLst>
                <a:ext uri="{FF2B5EF4-FFF2-40B4-BE49-F238E27FC236}">
                  <a16:creationId xmlns:a16="http://schemas.microsoft.com/office/drawing/2014/main" id="{0B640248-CD33-405B-8F8D-5BB6C03A1039}"/>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66" name="Gruppieren 65">
            <a:extLst>
              <a:ext uri="{FF2B5EF4-FFF2-40B4-BE49-F238E27FC236}">
                <a16:creationId xmlns:a16="http://schemas.microsoft.com/office/drawing/2014/main" id="{7420B32A-D2BC-4FF6-840D-4EA1F3E0F9B2}"/>
              </a:ext>
            </a:extLst>
          </p:cNvPr>
          <p:cNvGrpSpPr/>
          <p:nvPr/>
        </p:nvGrpSpPr>
        <p:grpSpPr>
          <a:xfrm rot="14307116">
            <a:off x="5653148" y="3527288"/>
            <a:ext cx="191937" cy="505326"/>
            <a:chOff x="1829368" y="1957137"/>
            <a:chExt cx="432000" cy="1163052"/>
          </a:xfrm>
        </p:grpSpPr>
        <p:sp>
          <p:nvSpPr>
            <p:cNvPr id="67" name="Rechteck: abgerundete Ecken 66">
              <a:extLst>
                <a:ext uri="{FF2B5EF4-FFF2-40B4-BE49-F238E27FC236}">
                  <a16:creationId xmlns:a16="http://schemas.microsoft.com/office/drawing/2014/main" id="{77FCF405-CAAB-4479-9EAB-99D05BD66297}"/>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Ellipse 67">
              <a:extLst>
                <a:ext uri="{FF2B5EF4-FFF2-40B4-BE49-F238E27FC236}">
                  <a16:creationId xmlns:a16="http://schemas.microsoft.com/office/drawing/2014/main" id="{0E9C6CED-9218-4CB3-B45D-3D22BE911448}"/>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69" name="Gruppieren 68">
            <a:extLst>
              <a:ext uri="{FF2B5EF4-FFF2-40B4-BE49-F238E27FC236}">
                <a16:creationId xmlns:a16="http://schemas.microsoft.com/office/drawing/2014/main" id="{3D3A8594-2465-460A-A4F8-13F068D4871A}"/>
              </a:ext>
            </a:extLst>
          </p:cNvPr>
          <p:cNvGrpSpPr/>
          <p:nvPr/>
        </p:nvGrpSpPr>
        <p:grpSpPr>
          <a:xfrm rot="6164473">
            <a:off x="4793648" y="3647303"/>
            <a:ext cx="191937" cy="505326"/>
            <a:chOff x="1829368" y="1957137"/>
            <a:chExt cx="432000" cy="1163052"/>
          </a:xfrm>
        </p:grpSpPr>
        <p:sp>
          <p:nvSpPr>
            <p:cNvPr id="70" name="Rechteck: abgerundete Ecken 69">
              <a:extLst>
                <a:ext uri="{FF2B5EF4-FFF2-40B4-BE49-F238E27FC236}">
                  <a16:creationId xmlns:a16="http://schemas.microsoft.com/office/drawing/2014/main" id="{E468986F-A0AD-4940-85AA-63F415BE2EFA}"/>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Ellipse 70">
              <a:extLst>
                <a:ext uri="{FF2B5EF4-FFF2-40B4-BE49-F238E27FC236}">
                  <a16:creationId xmlns:a16="http://schemas.microsoft.com/office/drawing/2014/main" id="{1CD7DA0D-CC43-4284-BF23-55E6A87A7025}"/>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72" name="Gruppieren 71">
            <a:extLst>
              <a:ext uri="{FF2B5EF4-FFF2-40B4-BE49-F238E27FC236}">
                <a16:creationId xmlns:a16="http://schemas.microsoft.com/office/drawing/2014/main" id="{C7E2EE76-F354-4FC0-B053-38A6A3A2CC12}"/>
              </a:ext>
            </a:extLst>
          </p:cNvPr>
          <p:cNvGrpSpPr/>
          <p:nvPr/>
        </p:nvGrpSpPr>
        <p:grpSpPr>
          <a:xfrm rot="9747769">
            <a:off x="5015748" y="3292740"/>
            <a:ext cx="191937" cy="505326"/>
            <a:chOff x="1829368" y="1957137"/>
            <a:chExt cx="432000" cy="1163052"/>
          </a:xfrm>
        </p:grpSpPr>
        <p:sp>
          <p:nvSpPr>
            <p:cNvPr id="73" name="Rechteck: abgerundete Ecken 72">
              <a:extLst>
                <a:ext uri="{FF2B5EF4-FFF2-40B4-BE49-F238E27FC236}">
                  <a16:creationId xmlns:a16="http://schemas.microsoft.com/office/drawing/2014/main" id="{507107FF-05BE-4ED5-803A-CB233AAAAB99}"/>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Ellipse 73">
              <a:extLst>
                <a:ext uri="{FF2B5EF4-FFF2-40B4-BE49-F238E27FC236}">
                  <a16:creationId xmlns:a16="http://schemas.microsoft.com/office/drawing/2014/main" id="{1E308909-A856-4F9B-B25C-9DF36F273E1D}"/>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9066081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00FF"/>
                </a:solidFill>
              </a:rPr>
              <a:t>Inhaltsstoffe von Waschmitteln</a:t>
            </a:r>
          </a:p>
        </p:txBody>
      </p:sp>
      <p:sp>
        <p:nvSpPr>
          <p:cNvPr id="11" name="Textfeld 10">
            <a:extLst>
              <a:ext uri="{FF2B5EF4-FFF2-40B4-BE49-F238E27FC236}">
                <a16:creationId xmlns:a16="http://schemas.microsoft.com/office/drawing/2014/main" id="{51B7CD7A-0888-4E89-AC8C-506B6411B38B}"/>
              </a:ext>
            </a:extLst>
          </p:cNvPr>
          <p:cNvSpPr txBox="1"/>
          <p:nvPr/>
        </p:nvSpPr>
        <p:spPr>
          <a:xfrm>
            <a:off x="1171074" y="994611"/>
            <a:ext cx="6841958" cy="769441"/>
          </a:xfrm>
          <a:prstGeom prst="rect">
            <a:avLst/>
          </a:prstGeom>
          <a:noFill/>
        </p:spPr>
        <p:txBody>
          <a:bodyPr wrap="square" rtlCol="0">
            <a:spAutoFit/>
          </a:bodyPr>
          <a:lstStyle/>
          <a:p>
            <a:pPr algn="ctr"/>
            <a:r>
              <a:rPr lang="de-DE" sz="4400" b="1" dirty="0">
                <a:solidFill>
                  <a:srgbClr val="0000FF"/>
                </a:solidFill>
                <a:latin typeface="+mj-lt"/>
              </a:rPr>
              <a:t>Tenside</a:t>
            </a:r>
          </a:p>
        </p:txBody>
      </p:sp>
      <p:pic>
        <p:nvPicPr>
          <p:cNvPr id="9" name="Grafik 8">
            <a:extLst>
              <a:ext uri="{FF2B5EF4-FFF2-40B4-BE49-F238E27FC236}">
                <a16:creationId xmlns:a16="http://schemas.microsoft.com/office/drawing/2014/main" id="{0A102086-2010-45C3-BFCF-FAD4299C8B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074" y="2388358"/>
            <a:ext cx="6194601" cy="3090191"/>
          </a:xfrm>
          <a:prstGeom prst="rect">
            <a:avLst/>
          </a:prstGeom>
        </p:spPr>
      </p:pic>
      <p:sp>
        <p:nvSpPr>
          <p:cNvPr id="10" name="Rechteck 9">
            <a:extLst>
              <a:ext uri="{FF2B5EF4-FFF2-40B4-BE49-F238E27FC236}">
                <a16:creationId xmlns:a16="http://schemas.microsoft.com/office/drawing/2014/main" id="{73DEDEC5-BA19-4CD6-8353-E4AA7A77BEDA}"/>
              </a:ext>
            </a:extLst>
          </p:cNvPr>
          <p:cNvSpPr/>
          <p:nvPr/>
        </p:nvSpPr>
        <p:spPr>
          <a:xfrm rot="19476081">
            <a:off x="6475599" y="3408946"/>
            <a:ext cx="962526" cy="4892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4" name="Gruppieren 13">
            <a:extLst>
              <a:ext uri="{FF2B5EF4-FFF2-40B4-BE49-F238E27FC236}">
                <a16:creationId xmlns:a16="http://schemas.microsoft.com/office/drawing/2014/main" id="{6CCEAB8D-9338-432D-B1E4-EEE140A0AF1A}"/>
              </a:ext>
            </a:extLst>
          </p:cNvPr>
          <p:cNvGrpSpPr/>
          <p:nvPr/>
        </p:nvGrpSpPr>
        <p:grpSpPr>
          <a:xfrm>
            <a:off x="1917600" y="5184208"/>
            <a:ext cx="191937" cy="505326"/>
            <a:chOff x="1829368" y="1957137"/>
            <a:chExt cx="432000" cy="1163052"/>
          </a:xfrm>
        </p:grpSpPr>
        <p:sp>
          <p:nvSpPr>
            <p:cNvPr id="12" name="Rechteck: abgerundete Ecken 11">
              <a:extLst>
                <a:ext uri="{FF2B5EF4-FFF2-40B4-BE49-F238E27FC236}">
                  <a16:creationId xmlns:a16="http://schemas.microsoft.com/office/drawing/2014/main" id="{6FB66184-7BDF-438E-A62B-40E12D2A7D66}"/>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a:extLst>
                <a:ext uri="{FF2B5EF4-FFF2-40B4-BE49-F238E27FC236}">
                  <a16:creationId xmlns:a16="http://schemas.microsoft.com/office/drawing/2014/main" id="{96283A25-A323-4AFD-9BE2-6DA3996AC3F4}"/>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8" name="Gruppieren 17">
            <a:extLst>
              <a:ext uri="{FF2B5EF4-FFF2-40B4-BE49-F238E27FC236}">
                <a16:creationId xmlns:a16="http://schemas.microsoft.com/office/drawing/2014/main" id="{1CBBAE3C-FA42-41C1-98D5-4637B53E621E}"/>
              </a:ext>
            </a:extLst>
          </p:cNvPr>
          <p:cNvGrpSpPr/>
          <p:nvPr/>
        </p:nvGrpSpPr>
        <p:grpSpPr>
          <a:xfrm>
            <a:off x="2342715" y="5159671"/>
            <a:ext cx="191937" cy="505326"/>
            <a:chOff x="1829368" y="1957137"/>
            <a:chExt cx="432000" cy="1163052"/>
          </a:xfrm>
        </p:grpSpPr>
        <p:sp>
          <p:nvSpPr>
            <p:cNvPr id="19" name="Rechteck: abgerundete Ecken 18">
              <a:extLst>
                <a:ext uri="{FF2B5EF4-FFF2-40B4-BE49-F238E27FC236}">
                  <a16:creationId xmlns:a16="http://schemas.microsoft.com/office/drawing/2014/main" id="{27FF9B89-4EF9-4388-83E9-4E343785B345}"/>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a:extLst>
                <a:ext uri="{FF2B5EF4-FFF2-40B4-BE49-F238E27FC236}">
                  <a16:creationId xmlns:a16="http://schemas.microsoft.com/office/drawing/2014/main" id="{B2FC5F55-EBE4-4110-B571-998D669FD0DC}"/>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5" name="Gruppieren 14">
            <a:extLst>
              <a:ext uri="{FF2B5EF4-FFF2-40B4-BE49-F238E27FC236}">
                <a16:creationId xmlns:a16="http://schemas.microsoft.com/office/drawing/2014/main" id="{07F4FCA2-4739-44F5-904B-397183BABFDB}"/>
              </a:ext>
            </a:extLst>
          </p:cNvPr>
          <p:cNvGrpSpPr/>
          <p:nvPr/>
        </p:nvGrpSpPr>
        <p:grpSpPr>
          <a:xfrm>
            <a:off x="2756886" y="5159671"/>
            <a:ext cx="191937" cy="505326"/>
            <a:chOff x="1829368" y="1957137"/>
            <a:chExt cx="432000" cy="1163052"/>
          </a:xfrm>
        </p:grpSpPr>
        <p:sp>
          <p:nvSpPr>
            <p:cNvPr id="16" name="Rechteck: abgerundete Ecken 15">
              <a:extLst>
                <a:ext uri="{FF2B5EF4-FFF2-40B4-BE49-F238E27FC236}">
                  <a16:creationId xmlns:a16="http://schemas.microsoft.com/office/drawing/2014/main" id="{43D6AC30-2835-4729-A9CC-277280FE30A9}"/>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0281DD83-A7E9-4730-A257-76C7134E2C9E}"/>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1" name="Gruppieren 20">
            <a:extLst>
              <a:ext uri="{FF2B5EF4-FFF2-40B4-BE49-F238E27FC236}">
                <a16:creationId xmlns:a16="http://schemas.microsoft.com/office/drawing/2014/main" id="{341187A3-CA24-4E5B-B964-B54D2384724B}"/>
              </a:ext>
            </a:extLst>
          </p:cNvPr>
          <p:cNvGrpSpPr/>
          <p:nvPr/>
        </p:nvGrpSpPr>
        <p:grpSpPr>
          <a:xfrm rot="10322503">
            <a:off x="1892131" y="4481579"/>
            <a:ext cx="191937" cy="505326"/>
            <a:chOff x="1829368" y="1957137"/>
            <a:chExt cx="432000" cy="1163052"/>
          </a:xfrm>
        </p:grpSpPr>
        <p:sp>
          <p:nvSpPr>
            <p:cNvPr id="22" name="Rechteck: abgerundete Ecken 21">
              <a:extLst>
                <a:ext uri="{FF2B5EF4-FFF2-40B4-BE49-F238E27FC236}">
                  <a16:creationId xmlns:a16="http://schemas.microsoft.com/office/drawing/2014/main" id="{E32704F3-2B54-4C4D-9575-525CF3D4940D}"/>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Ellipse 22">
              <a:extLst>
                <a:ext uri="{FF2B5EF4-FFF2-40B4-BE49-F238E27FC236}">
                  <a16:creationId xmlns:a16="http://schemas.microsoft.com/office/drawing/2014/main" id="{31C91BAA-4C25-4EE0-8331-1FF38222264D}"/>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4" name="Gruppieren 23">
            <a:extLst>
              <a:ext uri="{FF2B5EF4-FFF2-40B4-BE49-F238E27FC236}">
                <a16:creationId xmlns:a16="http://schemas.microsoft.com/office/drawing/2014/main" id="{E936D87E-E4B4-430A-BCE9-29F323DFFC92}"/>
              </a:ext>
            </a:extLst>
          </p:cNvPr>
          <p:cNvGrpSpPr/>
          <p:nvPr/>
        </p:nvGrpSpPr>
        <p:grpSpPr>
          <a:xfrm rot="10800000">
            <a:off x="2246746" y="4461868"/>
            <a:ext cx="191937" cy="505326"/>
            <a:chOff x="1829368" y="1957137"/>
            <a:chExt cx="432000" cy="1163052"/>
          </a:xfrm>
        </p:grpSpPr>
        <p:sp>
          <p:nvSpPr>
            <p:cNvPr id="25" name="Rechteck: abgerundete Ecken 24">
              <a:extLst>
                <a:ext uri="{FF2B5EF4-FFF2-40B4-BE49-F238E27FC236}">
                  <a16:creationId xmlns:a16="http://schemas.microsoft.com/office/drawing/2014/main" id="{A9D1D2EE-8A3D-4900-9B15-3CAFAE56E03D}"/>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Ellipse 25">
              <a:extLst>
                <a:ext uri="{FF2B5EF4-FFF2-40B4-BE49-F238E27FC236}">
                  <a16:creationId xmlns:a16="http://schemas.microsoft.com/office/drawing/2014/main" id="{99AA00AB-FB38-4FE2-B25C-B21EFD97D86C}"/>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7" name="Gruppieren 26">
            <a:extLst>
              <a:ext uri="{FF2B5EF4-FFF2-40B4-BE49-F238E27FC236}">
                <a16:creationId xmlns:a16="http://schemas.microsoft.com/office/drawing/2014/main" id="{ABE52B77-18E9-4B37-9813-3995344F2E3E}"/>
              </a:ext>
            </a:extLst>
          </p:cNvPr>
          <p:cNvGrpSpPr/>
          <p:nvPr/>
        </p:nvGrpSpPr>
        <p:grpSpPr>
          <a:xfrm rot="10800000">
            <a:off x="2551469" y="4473736"/>
            <a:ext cx="191937" cy="505326"/>
            <a:chOff x="1829368" y="1957137"/>
            <a:chExt cx="432000" cy="1163052"/>
          </a:xfrm>
        </p:grpSpPr>
        <p:sp>
          <p:nvSpPr>
            <p:cNvPr id="28" name="Rechteck: abgerundete Ecken 27">
              <a:extLst>
                <a:ext uri="{FF2B5EF4-FFF2-40B4-BE49-F238E27FC236}">
                  <a16:creationId xmlns:a16="http://schemas.microsoft.com/office/drawing/2014/main" id="{3B75BDAA-36E1-4B7C-9F0B-D65A695C0E71}"/>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Ellipse 28">
              <a:extLst>
                <a:ext uri="{FF2B5EF4-FFF2-40B4-BE49-F238E27FC236}">
                  <a16:creationId xmlns:a16="http://schemas.microsoft.com/office/drawing/2014/main" id="{E2E1E94F-3BCB-4F2C-9B7D-CA4EE938239E}"/>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0" name="Gruppieren 29">
            <a:extLst>
              <a:ext uri="{FF2B5EF4-FFF2-40B4-BE49-F238E27FC236}">
                <a16:creationId xmlns:a16="http://schemas.microsoft.com/office/drawing/2014/main" id="{29B62BA9-FDC9-4993-A33C-FDC04496BC6A}"/>
              </a:ext>
            </a:extLst>
          </p:cNvPr>
          <p:cNvGrpSpPr/>
          <p:nvPr/>
        </p:nvGrpSpPr>
        <p:grpSpPr>
          <a:xfrm rot="11589327">
            <a:off x="2852854" y="4480568"/>
            <a:ext cx="191937" cy="505326"/>
            <a:chOff x="1829368" y="1957137"/>
            <a:chExt cx="432000" cy="1163052"/>
          </a:xfrm>
        </p:grpSpPr>
        <p:sp>
          <p:nvSpPr>
            <p:cNvPr id="31" name="Rechteck: abgerundete Ecken 30">
              <a:extLst>
                <a:ext uri="{FF2B5EF4-FFF2-40B4-BE49-F238E27FC236}">
                  <a16:creationId xmlns:a16="http://schemas.microsoft.com/office/drawing/2014/main" id="{3F24B9E9-8D33-48D9-9534-1CB4347F53EF}"/>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Ellipse 31">
              <a:extLst>
                <a:ext uri="{FF2B5EF4-FFF2-40B4-BE49-F238E27FC236}">
                  <a16:creationId xmlns:a16="http://schemas.microsoft.com/office/drawing/2014/main" id="{092F96B5-D76D-41F3-90F8-9FE54193EBCC}"/>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 name="Textfeld 3">
            <a:extLst>
              <a:ext uri="{FF2B5EF4-FFF2-40B4-BE49-F238E27FC236}">
                <a16:creationId xmlns:a16="http://schemas.microsoft.com/office/drawing/2014/main" id="{9F5A3616-84B5-4C48-A94C-E0E9A70F9218}"/>
              </a:ext>
            </a:extLst>
          </p:cNvPr>
          <p:cNvSpPr txBox="1"/>
          <p:nvPr/>
        </p:nvSpPr>
        <p:spPr>
          <a:xfrm>
            <a:off x="4321889" y="1502254"/>
            <a:ext cx="4752114" cy="1200329"/>
          </a:xfrm>
          <a:prstGeom prst="rect">
            <a:avLst/>
          </a:prstGeom>
          <a:noFill/>
        </p:spPr>
        <p:txBody>
          <a:bodyPr wrap="square" rtlCol="0">
            <a:spAutoFit/>
          </a:bodyPr>
          <a:lstStyle/>
          <a:p>
            <a:pPr algn="ctr"/>
            <a:r>
              <a:rPr lang="de-DE" sz="3600" dirty="0"/>
              <a:t>Der Fettklumpen wird sehr fein verteilt.</a:t>
            </a:r>
          </a:p>
        </p:txBody>
      </p:sp>
      <p:grpSp>
        <p:nvGrpSpPr>
          <p:cNvPr id="33" name="Gruppieren 32">
            <a:extLst>
              <a:ext uri="{FF2B5EF4-FFF2-40B4-BE49-F238E27FC236}">
                <a16:creationId xmlns:a16="http://schemas.microsoft.com/office/drawing/2014/main" id="{9AF22F26-5878-475E-BEEE-DB895985A16F}"/>
              </a:ext>
            </a:extLst>
          </p:cNvPr>
          <p:cNvGrpSpPr/>
          <p:nvPr/>
        </p:nvGrpSpPr>
        <p:grpSpPr>
          <a:xfrm rot="11589327">
            <a:off x="4111074" y="3958416"/>
            <a:ext cx="191937" cy="505326"/>
            <a:chOff x="1829368" y="1957137"/>
            <a:chExt cx="432000" cy="1163052"/>
          </a:xfrm>
        </p:grpSpPr>
        <p:sp>
          <p:nvSpPr>
            <p:cNvPr id="34" name="Rechteck: abgerundete Ecken 33">
              <a:extLst>
                <a:ext uri="{FF2B5EF4-FFF2-40B4-BE49-F238E27FC236}">
                  <a16:creationId xmlns:a16="http://schemas.microsoft.com/office/drawing/2014/main" id="{9423D23D-3B78-4EE2-BC09-DB1A9415A505}"/>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Ellipse 34">
              <a:extLst>
                <a:ext uri="{FF2B5EF4-FFF2-40B4-BE49-F238E27FC236}">
                  <a16:creationId xmlns:a16="http://schemas.microsoft.com/office/drawing/2014/main" id="{1253FA53-9CC7-4E20-982F-3DF487FDBA2B}"/>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6" name="Gruppieren 35">
            <a:extLst>
              <a:ext uri="{FF2B5EF4-FFF2-40B4-BE49-F238E27FC236}">
                <a16:creationId xmlns:a16="http://schemas.microsoft.com/office/drawing/2014/main" id="{572B4E06-2AB4-44F6-959A-9AC8DA2F39A9}"/>
              </a:ext>
            </a:extLst>
          </p:cNvPr>
          <p:cNvGrpSpPr/>
          <p:nvPr/>
        </p:nvGrpSpPr>
        <p:grpSpPr>
          <a:xfrm rot="20694743">
            <a:off x="4143011" y="5062181"/>
            <a:ext cx="191937" cy="505326"/>
            <a:chOff x="1829368" y="1957137"/>
            <a:chExt cx="432000" cy="1163052"/>
          </a:xfrm>
        </p:grpSpPr>
        <p:sp>
          <p:nvSpPr>
            <p:cNvPr id="37" name="Rechteck: abgerundete Ecken 36">
              <a:extLst>
                <a:ext uri="{FF2B5EF4-FFF2-40B4-BE49-F238E27FC236}">
                  <a16:creationId xmlns:a16="http://schemas.microsoft.com/office/drawing/2014/main" id="{4563B77D-662F-4DC7-B474-8BEED21CBB82}"/>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Ellipse 37">
              <a:extLst>
                <a:ext uri="{FF2B5EF4-FFF2-40B4-BE49-F238E27FC236}">
                  <a16:creationId xmlns:a16="http://schemas.microsoft.com/office/drawing/2014/main" id="{3876B115-C018-461B-87F0-F2DE25C043C7}"/>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9" name="Gruppieren 38">
            <a:extLst>
              <a:ext uri="{FF2B5EF4-FFF2-40B4-BE49-F238E27FC236}">
                <a16:creationId xmlns:a16="http://schemas.microsoft.com/office/drawing/2014/main" id="{B4063083-6F25-466C-B326-C7398CC232D1}"/>
              </a:ext>
            </a:extLst>
          </p:cNvPr>
          <p:cNvGrpSpPr/>
          <p:nvPr/>
        </p:nvGrpSpPr>
        <p:grpSpPr>
          <a:xfrm rot="16438365">
            <a:off x="4444935" y="4579465"/>
            <a:ext cx="191937" cy="505326"/>
            <a:chOff x="1829368" y="1957137"/>
            <a:chExt cx="432000" cy="1163052"/>
          </a:xfrm>
        </p:grpSpPr>
        <p:sp>
          <p:nvSpPr>
            <p:cNvPr id="40" name="Rechteck: abgerundete Ecken 39">
              <a:extLst>
                <a:ext uri="{FF2B5EF4-FFF2-40B4-BE49-F238E27FC236}">
                  <a16:creationId xmlns:a16="http://schemas.microsoft.com/office/drawing/2014/main" id="{B7D5783F-5C3A-47D9-BAB6-60C684A81C13}"/>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Ellipse 40">
              <a:extLst>
                <a:ext uri="{FF2B5EF4-FFF2-40B4-BE49-F238E27FC236}">
                  <a16:creationId xmlns:a16="http://schemas.microsoft.com/office/drawing/2014/main" id="{65994B8A-24B5-48C4-B320-BAF96AE1DB93}"/>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2" name="Gruppieren 41">
            <a:extLst>
              <a:ext uri="{FF2B5EF4-FFF2-40B4-BE49-F238E27FC236}">
                <a16:creationId xmlns:a16="http://schemas.microsoft.com/office/drawing/2014/main" id="{0FBCC06A-CA7D-4EF5-A7D4-F8E40AD7ED3D}"/>
              </a:ext>
            </a:extLst>
          </p:cNvPr>
          <p:cNvGrpSpPr/>
          <p:nvPr/>
        </p:nvGrpSpPr>
        <p:grpSpPr>
          <a:xfrm rot="3597804">
            <a:off x="3611179" y="4791065"/>
            <a:ext cx="191937" cy="505326"/>
            <a:chOff x="1829368" y="1957137"/>
            <a:chExt cx="432000" cy="1163052"/>
          </a:xfrm>
        </p:grpSpPr>
        <p:sp>
          <p:nvSpPr>
            <p:cNvPr id="43" name="Rechteck: abgerundete Ecken 42">
              <a:extLst>
                <a:ext uri="{FF2B5EF4-FFF2-40B4-BE49-F238E27FC236}">
                  <a16:creationId xmlns:a16="http://schemas.microsoft.com/office/drawing/2014/main" id="{67A3416D-0BF0-4B48-A453-0A431AFF272D}"/>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Ellipse 43">
              <a:extLst>
                <a:ext uri="{FF2B5EF4-FFF2-40B4-BE49-F238E27FC236}">
                  <a16:creationId xmlns:a16="http://schemas.microsoft.com/office/drawing/2014/main" id="{2342B4A1-5FB3-4EA3-BD7A-AF7B51A9717A}"/>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5" name="Gruppieren 44">
            <a:extLst>
              <a:ext uri="{FF2B5EF4-FFF2-40B4-BE49-F238E27FC236}">
                <a16:creationId xmlns:a16="http://schemas.microsoft.com/office/drawing/2014/main" id="{FBFE4287-D3EC-488B-A2FD-55E06854D187}"/>
              </a:ext>
            </a:extLst>
          </p:cNvPr>
          <p:cNvGrpSpPr/>
          <p:nvPr/>
        </p:nvGrpSpPr>
        <p:grpSpPr>
          <a:xfrm rot="14307116">
            <a:off x="4357867" y="4225649"/>
            <a:ext cx="191937" cy="505326"/>
            <a:chOff x="1829368" y="1957137"/>
            <a:chExt cx="432000" cy="1163052"/>
          </a:xfrm>
        </p:grpSpPr>
        <p:sp>
          <p:nvSpPr>
            <p:cNvPr id="46" name="Rechteck: abgerundete Ecken 45">
              <a:extLst>
                <a:ext uri="{FF2B5EF4-FFF2-40B4-BE49-F238E27FC236}">
                  <a16:creationId xmlns:a16="http://schemas.microsoft.com/office/drawing/2014/main" id="{A562B9BE-C6F3-4493-976D-AD494F2B5CF9}"/>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Ellipse 46">
              <a:extLst>
                <a:ext uri="{FF2B5EF4-FFF2-40B4-BE49-F238E27FC236}">
                  <a16:creationId xmlns:a16="http://schemas.microsoft.com/office/drawing/2014/main" id="{2637241A-C87F-4F6D-95AB-1A554B122F30}"/>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8" name="Gruppieren 47">
            <a:extLst>
              <a:ext uri="{FF2B5EF4-FFF2-40B4-BE49-F238E27FC236}">
                <a16:creationId xmlns:a16="http://schemas.microsoft.com/office/drawing/2014/main" id="{ADBA7D0C-E152-4EBF-8407-B734735EE3A5}"/>
              </a:ext>
            </a:extLst>
          </p:cNvPr>
          <p:cNvGrpSpPr/>
          <p:nvPr/>
        </p:nvGrpSpPr>
        <p:grpSpPr>
          <a:xfrm rot="6164473">
            <a:off x="3534490" y="4409264"/>
            <a:ext cx="191937" cy="505326"/>
            <a:chOff x="1829368" y="1957137"/>
            <a:chExt cx="432000" cy="1163052"/>
          </a:xfrm>
        </p:grpSpPr>
        <p:sp>
          <p:nvSpPr>
            <p:cNvPr id="49" name="Rechteck: abgerundete Ecken 48">
              <a:extLst>
                <a:ext uri="{FF2B5EF4-FFF2-40B4-BE49-F238E27FC236}">
                  <a16:creationId xmlns:a16="http://schemas.microsoft.com/office/drawing/2014/main" id="{387EA236-11E8-419E-9893-09A70A32EE5C}"/>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Ellipse 49">
              <a:extLst>
                <a:ext uri="{FF2B5EF4-FFF2-40B4-BE49-F238E27FC236}">
                  <a16:creationId xmlns:a16="http://schemas.microsoft.com/office/drawing/2014/main" id="{A8379C45-492D-409B-B8D6-8DF0AAC08B6B}"/>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51" name="Gruppieren 50">
            <a:extLst>
              <a:ext uri="{FF2B5EF4-FFF2-40B4-BE49-F238E27FC236}">
                <a16:creationId xmlns:a16="http://schemas.microsoft.com/office/drawing/2014/main" id="{2D96F7C1-5CC6-4CF4-8EFA-F2C92C83DB47}"/>
              </a:ext>
            </a:extLst>
          </p:cNvPr>
          <p:cNvGrpSpPr/>
          <p:nvPr/>
        </p:nvGrpSpPr>
        <p:grpSpPr>
          <a:xfrm rot="9747769">
            <a:off x="3756590" y="4054701"/>
            <a:ext cx="191937" cy="505326"/>
            <a:chOff x="1829368" y="1957137"/>
            <a:chExt cx="432000" cy="1163052"/>
          </a:xfrm>
        </p:grpSpPr>
        <p:sp>
          <p:nvSpPr>
            <p:cNvPr id="52" name="Rechteck: abgerundete Ecken 51">
              <a:extLst>
                <a:ext uri="{FF2B5EF4-FFF2-40B4-BE49-F238E27FC236}">
                  <a16:creationId xmlns:a16="http://schemas.microsoft.com/office/drawing/2014/main" id="{75273B86-453A-4E3A-9EA8-C458081FD404}"/>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Ellipse 52">
              <a:extLst>
                <a:ext uri="{FF2B5EF4-FFF2-40B4-BE49-F238E27FC236}">
                  <a16:creationId xmlns:a16="http://schemas.microsoft.com/office/drawing/2014/main" id="{1073CE13-1ABA-4AF3-BC99-20578BC8B581}"/>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54" name="Gruppieren 53">
            <a:extLst>
              <a:ext uri="{FF2B5EF4-FFF2-40B4-BE49-F238E27FC236}">
                <a16:creationId xmlns:a16="http://schemas.microsoft.com/office/drawing/2014/main" id="{95C39DC9-C705-487F-8462-745C4CB6C8FB}"/>
              </a:ext>
            </a:extLst>
          </p:cNvPr>
          <p:cNvGrpSpPr/>
          <p:nvPr/>
        </p:nvGrpSpPr>
        <p:grpSpPr>
          <a:xfrm rot="11589327">
            <a:off x="5346791" y="3307656"/>
            <a:ext cx="191937" cy="505326"/>
            <a:chOff x="1829368" y="1957137"/>
            <a:chExt cx="432000" cy="1163052"/>
          </a:xfrm>
        </p:grpSpPr>
        <p:sp>
          <p:nvSpPr>
            <p:cNvPr id="55" name="Rechteck: abgerundete Ecken 54">
              <a:extLst>
                <a:ext uri="{FF2B5EF4-FFF2-40B4-BE49-F238E27FC236}">
                  <a16:creationId xmlns:a16="http://schemas.microsoft.com/office/drawing/2014/main" id="{001527B5-4F41-412F-957A-B03285173EC8}"/>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Ellipse 55">
              <a:extLst>
                <a:ext uri="{FF2B5EF4-FFF2-40B4-BE49-F238E27FC236}">
                  <a16:creationId xmlns:a16="http://schemas.microsoft.com/office/drawing/2014/main" id="{C6A16849-8984-4C48-B1B2-6084E42424E2}"/>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57" name="Gruppieren 56">
            <a:extLst>
              <a:ext uri="{FF2B5EF4-FFF2-40B4-BE49-F238E27FC236}">
                <a16:creationId xmlns:a16="http://schemas.microsoft.com/office/drawing/2014/main" id="{EEDD3F0C-7C33-4340-9F93-5841E42F07C2}"/>
              </a:ext>
            </a:extLst>
          </p:cNvPr>
          <p:cNvGrpSpPr/>
          <p:nvPr/>
        </p:nvGrpSpPr>
        <p:grpSpPr>
          <a:xfrm rot="20694743">
            <a:off x="5371219" y="4249294"/>
            <a:ext cx="191937" cy="505326"/>
            <a:chOff x="1829368" y="1957137"/>
            <a:chExt cx="432000" cy="1163052"/>
          </a:xfrm>
        </p:grpSpPr>
        <p:sp>
          <p:nvSpPr>
            <p:cNvPr id="58" name="Rechteck: abgerundete Ecken 57">
              <a:extLst>
                <a:ext uri="{FF2B5EF4-FFF2-40B4-BE49-F238E27FC236}">
                  <a16:creationId xmlns:a16="http://schemas.microsoft.com/office/drawing/2014/main" id="{D13F8798-FCBC-4FBB-8ED6-2B5E776994C7}"/>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Ellipse 58">
              <a:extLst>
                <a:ext uri="{FF2B5EF4-FFF2-40B4-BE49-F238E27FC236}">
                  <a16:creationId xmlns:a16="http://schemas.microsoft.com/office/drawing/2014/main" id="{A3AEEFAF-9964-42E8-831D-A239FC997198}"/>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60" name="Gruppieren 59">
            <a:extLst>
              <a:ext uri="{FF2B5EF4-FFF2-40B4-BE49-F238E27FC236}">
                <a16:creationId xmlns:a16="http://schemas.microsoft.com/office/drawing/2014/main" id="{0B35855F-D44B-4E15-A967-9729C16BA3DE}"/>
              </a:ext>
            </a:extLst>
          </p:cNvPr>
          <p:cNvGrpSpPr/>
          <p:nvPr/>
        </p:nvGrpSpPr>
        <p:grpSpPr>
          <a:xfrm rot="16438365">
            <a:off x="5663708" y="3897328"/>
            <a:ext cx="191937" cy="505326"/>
            <a:chOff x="1829368" y="1957137"/>
            <a:chExt cx="432000" cy="1163052"/>
          </a:xfrm>
        </p:grpSpPr>
        <p:sp>
          <p:nvSpPr>
            <p:cNvPr id="61" name="Rechteck: abgerundete Ecken 60">
              <a:extLst>
                <a:ext uri="{FF2B5EF4-FFF2-40B4-BE49-F238E27FC236}">
                  <a16:creationId xmlns:a16="http://schemas.microsoft.com/office/drawing/2014/main" id="{EC05FF5F-0311-46C7-B03D-F4ABA68329EE}"/>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Ellipse 61">
              <a:extLst>
                <a:ext uri="{FF2B5EF4-FFF2-40B4-BE49-F238E27FC236}">
                  <a16:creationId xmlns:a16="http://schemas.microsoft.com/office/drawing/2014/main" id="{EEC4DB40-1360-4CFA-BB9D-51A28ABF3325}"/>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63" name="Gruppieren 62">
            <a:extLst>
              <a:ext uri="{FF2B5EF4-FFF2-40B4-BE49-F238E27FC236}">
                <a16:creationId xmlns:a16="http://schemas.microsoft.com/office/drawing/2014/main" id="{4ED826E1-AEB7-4E7B-BC38-5AEF866402CC}"/>
              </a:ext>
            </a:extLst>
          </p:cNvPr>
          <p:cNvGrpSpPr/>
          <p:nvPr/>
        </p:nvGrpSpPr>
        <p:grpSpPr>
          <a:xfrm rot="3597804">
            <a:off x="4870337" y="4029104"/>
            <a:ext cx="191937" cy="505326"/>
            <a:chOff x="1829368" y="1957137"/>
            <a:chExt cx="432000" cy="1163052"/>
          </a:xfrm>
        </p:grpSpPr>
        <p:sp>
          <p:nvSpPr>
            <p:cNvPr id="64" name="Rechteck: abgerundete Ecken 63">
              <a:extLst>
                <a:ext uri="{FF2B5EF4-FFF2-40B4-BE49-F238E27FC236}">
                  <a16:creationId xmlns:a16="http://schemas.microsoft.com/office/drawing/2014/main" id="{F2FE56ED-F01D-4F7B-B474-2508FC8DB4C8}"/>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Ellipse 64">
              <a:extLst>
                <a:ext uri="{FF2B5EF4-FFF2-40B4-BE49-F238E27FC236}">
                  <a16:creationId xmlns:a16="http://schemas.microsoft.com/office/drawing/2014/main" id="{0B640248-CD33-405B-8F8D-5BB6C03A1039}"/>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66" name="Gruppieren 65">
            <a:extLst>
              <a:ext uri="{FF2B5EF4-FFF2-40B4-BE49-F238E27FC236}">
                <a16:creationId xmlns:a16="http://schemas.microsoft.com/office/drawing/2014/main" id="{7420B32A-D2BC-4FF6-840D-4EA1F3E0F9B2}"/>
              </a:ext>
            </a:extLst>
          </p:cNvPr>
          <p:cNvGrpSpPr/>
          <p:nvPr/>
        </p:nvGrpSpPr>
        <p:grpSpPr>
          <a:xfrm rot="14307116">
            <a:off x="5653148" y="3527288"/>
            <a:ext cx="191937" cy="505326"/>
            <a:chOff x="1829368" y="1957137"/>
            <a:chExt cx="432000" cy="1163052"/>
          </a:xfrm>
        </p:grpSpPr>
        <p:sp>
          <p:nvSpPr>
            <p:cNvPr id="67" name="Rechteck: abgerundete Ecken 66">
              <a:extLst>
                <a:ext uri="{FF2B5EF4-FFF2-40B4-BE49-F238E27FC236}">
                  <a16:creationId xmlns:a16="http://schemas.microsoft.com/office/drawing/2014/main" id="{77FCF405-CAAB-4479-9EAB-99D05BD66297}"/>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Ellipse 67">
              <a:extLst>
                <a:ext uri="{FF2B5EF4-FFF2-40B4-BE49-F238E27FC236}">
                  <a16:creationId xmlns:a16="http://schemas.microsoft.com/office/drawing/2014/main" id="{0E9C6CED-9218-4CB3-B45D-3D22BE911448}"/>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69" name="Gruppieren 68">
            <a:extLst>
              <a:ext uri="{FF2B5EF4-FFF2-40B4-BE49-F238E27FC236}">
                <a16:creationId xmlns:a16="http://schemas.microsoft.com/office/drawing/2014/main" id="{3D3A8594-2465-460A-A4F8-13F068D4871A}"/>
              </a:ext>
            </a:extLst>
          </p:cNvPr>
          <p:cNvGrpSpPr/>
          <p:nvPr/>
        </p:nvGrpSpPr>
        <p:grpSpPr>
          <a:xfrm rot="6164473">
            <a:off x="4793648" y="3647303"/>
            <a:ext cx="191937" cy="505326"/>
            <a:chOff x="1829368" y="1957137"/>
            <a:chExt cx="432000" cy="1163052"/>
          </a:xfrm>
        </p:grpSpPr>
        <p:sp>
          <p:nvSpPr>
            <p:cNvPr id="70" name="Rechteck: abgerundete Ecken 69">
              <a:extLst>
                <a:ext uri="{FF2B5EF4-FFF2-40B4-BE49-F238E27FC236}">
                  <a16:creationId xmlns:a16="http://schemas.microsoft.com/office/drawing/2014/main" id="{E468986F-A0AD-4940-85AA-63F415BE2EFA}"/>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Ellipse 70">
              <a:extLst>
                <a:ext uri="{FF2B5EF4-FFF2-40B4-BE49-F238E27FC236}">
                  <a16:creationId xmlns:a16="http://schemas.microsoft.com/office/drawing/2014/main" id="{1CD7DA0D-CC43-4284-BF23-55E6A87A7025}"/>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72" name="Gruppieren 71">
            <a:extLst>
              <a:ext uri="{FF2B5EF4-FFF2-40B4-BE49-F238E27FC236}">
                <a16:creationId xmlns:a16="http://schemas.microsoft.com/office/drawing/2014/main" id="{C7E2EE76-F354-4FC0-B053-38A6A3A2CC12}"/>
              </a:ext>
            </a:extLst>
          </p:cNvPr>
          <p:cNvGrpSpPr/>
          <p:nvPr/>
        </p:nvGrpSpPr>
        <p:grpSpPr>
          <a:xfrm rot="9747769">
            <a:off x="5015748" y="3292740"/>
            <a:ext cx="191937" cy="505326"/>
            <a:chOff x="1829368" y="1957137"/>
            <a:chExt cx="432000" cy="1163052"/>
          </a:xfrm>
        </p:grpSpPr>
        <p:sp>
          <p:nvSpPr>
            <p:cNvPr id="73" name="Rechteck: abgerundete Ecken 72">
              <a:extLst>
                <a:ext uri="{FF2B5EF4-FFF2-40B4-BE49-F238E27FC236}">
                  <a16:creationId xmlns:a16="http://schemas.microsoft.com/office/drawing/2014/main" id="{507107FF-05BE-4ED5-803A-CB233AAAAB99}"/>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Ellipse 73">
              <a:extLst>
                <a:ext uri="{FF2B5EF4-FFF2-40B4-BE49-F238E27FC236}">
                  <a16:creationId xmlns:a16="http://schemas.microsoft.com/office/drawing/2014/main" id="{1E308909-A856-4F9B-B25C-9DF36F273E1D}"/>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75" name="Gruppieren 74">
            <a:extLst>
              <a:ext uri="{FF2B5EF4-FFF2-40B4-BE49-F238E27FC236}">
                <a16:creationId xmlns:a16="http://schemas.microsoft.com/office/drawing/2014/main" id="{79B9C64B-7154-42E3-9323-066822FEC56E}"/>
              </a:ext>
            </a:extLst>
          </p:cNvPr>
          <p:cNvGrpSpPr/>
          <p:nvPr/>
        </p:nvGrpSpPr>
        <p:grpSpPr>
          <a:xfrm rot="3472503">
            <a:off x="6246605" y="4307063"/>
            <a:ext cx="94084" cy="274375"/>
            <a:chOff x="1829368" y="1957137"/>
            <a:chExt cx="432000" cy="1163052"/>
          </a:xfrm>
        </p:grpSpPr>
        <p:sp>
          <p:nvSpPr>
            <p:cNvPr id="76" name="Rechteck: abgerundete Ecken 75">
              <a:extLst>
                <a:ext uri="{FF2B5EF4-FFF2-40B4-BE49-F238E27FC236}">
                  <a16:creationId xmlns:a16="http://schemas.microsoft.com/office/drawing/2014/main" id="{B1216481-D480-4B35-AFAF-FA225946F1F7}"/>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Ellipse 76">
              <a:extLst>
                <a:ext uri="{FF2B5EF4-FFF2-40B4-BE49-F238E27FC236}">
                  <a16:creationId xmlns:a16="http://schemas.microsoft.com/office/drawing/2014/main" id="{D21E9039-EA7C-4C26-9F70-FAECA9963FAA}"/>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78" name="Gruppieren 77">
            <a:extLst>
              <a:ext uri="{FF2B5EF4-FFF2-40B4-BE49-F238E27FC236}">
                <a16:creationId xmlns:a16="http://schemas.microsoft.com/office/drawing/2014/main" id="{7C64312E-1904-4BE7-9D85-D7570525AB91}"/>
              </a:ext>
            </a:extLst>
          </p:cNvPr>
          <p:cNvGrpSpPr/>
          <p:nvPr/>
        </p:nvGrpSpPr>
        <p:grpSpPr>
          <a:xfrm rot="18496168">
            <a:off x="6207069" y="2968078"/>
            <a:ext cx="94084" cy="274375"/>
            <a:chOff x="1829368" y="1957137"/>
            <a:chExt cx="432000" cy="1163052"/>
          </a:xfrm>
        </p:grpSpPr>
        <p:sp>
          <p:nvSpPr>
            <p:cNvPr id="79" name="Rechteck: abgerundete Ecken 78">
              <a:extLst>
                <a:ext uri="{FF2B5EF4-FFF2-40B4-BE49-F238E27FC236}">
                  <a16:creationId xmlns:a16="http://schemas.microsoft.com/office/drawing/2014/main" id="{406573F3-7D05-499E-867D-C0450D663A73}"/>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Ellipse 79">
              <a:extLst>
                <a:ext uri="{FF2B5EF4-FFF2-40B4-BE49-F238E27FC236}">
                  <a16:creationId xmlns:a16="http://schemas.microsoft.com/office/drawing/2014/main" id="{562B4625-FD43-4522-BFD4-05ACA9DF78F3}"/>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81" name="Gruppieren 80">
            <a:extLst>
              <a:ext uri="{FF2B5EF4-FFF2-40B4-BE49-F238E27FC236}">
                <a16:creationId xmlns:a16="http://schemas.microsoft.com/office/drawing/2014/main" id="{2760AB43-91AF-46AF-9257-2E20DE332409}"/>
              </a:ext>
            </a:extLst>
          </p:cNvPr>
          <p:cNvGrpSpPr/>
          <p:nvPr/>
        </p:nvGrpSpPr>
        <p:grpSpPr>
          <a:xfrm rot="6474048">
            <a:off x="5861621" y="2757557"/>
            <a:ext cx="94084" cy="274375"/>
            <a:chOff x="1829368" y="1957137"/>
            <a:chExt cx="432000" cy="1163052"/>
          </a:xfrm>
        </p:grpSpPr>
        <p:sp>
          <p:nvSpPr>
            <p:cNvPr id="82" name="Rechteck: abgerundete Ecken 81">
              <a:extLst>
                <a:ext uri="{FF2B5EF4-FFF2-40B4-BE49-F238E27FC236}">
                  <a16:creationId xmlns:a16="http://schemas.microsoft.com/office/drawing/2014/main" id="{68492E41-28CC-4C91-B833-F87497C3EA7B}"/>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 name="Ellipse 82">
              <a:extLst>
                <a:ext uri="{FF2B5EF4-FFF2-40B4-BE49-F238E27FC236}">
                  <a16:creationId xmlns:a16="http://schemas.microsoft.com/office/drawing/2014/main" id="{D111C8BC-45F9-4466-9B98-0D17F511AEBE}"/>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84" name="Gruppieren 83">
            <a:extLst>
              <a:ext uri="{FF2B5EF4-FFF2-40B4-BE49-F238E27FC236}">
                <a16:creationId xmlns:a16="http://schemas.microsoft.com/office/drawing/2014/main" id="{C36C1E7A-D39D-4AB2-979C-24F503BB22DD}"/>
              </a:ext>
            </a:extLst>
          </p:cNvPr>
          <p:cNvGrpSpPr/>
          <p:nvPr/>
        </p:nvGrpSpPr>
        <p:grpSpPr>
          <a:xfrm rot="11330472">
            <a:off x="6085247" y="2621451"/>
            <a:ext cx="94084" cy="274375"/>
            <a:chOff x="1829368" y="1957137"/>
            <a:chExt cx="432000" cy="1163052"/>
          </a:xfrm>
        </p:grpSpPr>
        <p:sp>
          <p:nvSpPr>
            <p:cNvPr id="85" name="Rechteck: abgerundete Ecken 84">
              <a:extLst>
                <a:ext uri="{FF2B5EF4-FFF2-40B4-BE49-F238E27FC236}">
                  <a16:creationId xmlns:a16="http://schemas.microsoft.com/office/drawing/2014/main" id="{76081394-A7DD-4AA6-9A46-A046D31FB672}"/>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6" name="Ellipse 85">
              <a:extLst>
                <a:ext uri="{FF2B5EF4-FFF2-40B4-BE49-F238E27FC236}">
                  <a16:creationId xmlns:a16="http://schemas.microsoft.com/office/drawing/2014/main" id="{AB43A65E-FE99-431A-9896-D7F5C2041A70}"/>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87" name="Gruppieren 86">
            <a:extLst>
              <a:ext uri="{FF2B5EF4-FFF2-40B4-BE49-F238E27FC236}">
                <a16:creationId xmlns:a16="http://schemas.microsoft.com/office/drawing/2014/main" id="{9674E22C-1A16-4B84-8BAB-598A11AFD079}"/>
              </a:ext>
            </a:extLst>
          </p:cNvPr>
          <p:cNvGrpSpPr/>
          <p:nvPr/>
        </p:nvGrpSpPr>
        <p:grpSpPr>
          <a:xfrm rot="14307116">
            <a:off x="6545253" y="4041330"/>
            <a:ext cx="94084" cy="274375"/>
            <a:chOff x="1829368" y="1957137"/>
            <a:chExt cx="432000" cy="1163052"/>
          </a:xfrm>
        </p:grpSpPr>
        <p:sp>
          <p:nvSpPr>
            <p:cNvPr id="88" name="Rechteck: abgerundete Ecken 87">
              <a:extLst>
                <a:ext uri="{FF2B5EF4-FFF2-40B4-BE49-F238E27FC236}">
                  <a16:creationId xmlns:a16="http://schemas.microsoft.com/office/drawing/2014/main" id="{EAE30F0F-859A-4C27-B6F6-F1740824D8E7}"/>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 name="Ellipse 88">
              <a:extLst>
                <a:ext uri="{FF2B5EF4-FFF2-40B4-BE49-F238E27FC236}">
                  <a16:creationId xmlns:a16="http://schemas.microsoft.com/office/drawing/2014/main" id="{6E906E8F-26EC-41D9-9A41-F45688964231}"/>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90" name="Gruppieren 89">
            <a:extLst>
              <a:ext uri="{FF2B5EF4-FFF2-40B4-BE49-F238E27FC236}">
                <a16:creationId xmlns:a16="http://schemas.microsoft.com/office/drawing/2014/main" id="{7C4B1BF0-03CC-402F-8950-07A0E49A84BB}"/>
              </a:ext>
            </a:extLst>
          </p:cNvPr>
          <p:cNvGrpSpPr/>
          <p:nvPr/>
        </p:nvGrpSpPr>
        <p:grpSpPr>
          <a:xfrm rot="14307116">
            <a:off x="6223671" y="2745640"/>
            <a:ext cx="94084" cy="274375"/>
            <a:chOff x="1829368" y="1957137"/>
            <a:chExt cx="432000" cy="1163052"/>
          </a:xfrm>
        </p:grpSpPr>
        <p:sp>
          <p:nvSpPr>
            <p:cNvPr id="91" name="Rechteck: abgerundete Ecken 90">
              <a:extLst>
                <a:ext uri="{FF2B5EF4-FFF2-40B4-BE49-F238E27FC236}">
                  <a16:creationId xmlns:a16="http://schemas.microsoft.com/office/drawing/2014/main" id="{1573B142-319B-4B15-946A-5DF2B7CB0E76}"/>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Ellipse 91">
              <a:extLst>
                <a:ext uri="{FF2B5EF4-FFF2-40B4-BE49-F238E27FC236}">
                  <a16:creationId xmlns:a16="http://schemas.microsoft.com/office/drawing/2014/main" id="{7D58DE87-F41C-4177-BFA8-FB64F12C9D1A}"/>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93" name="Gruppieren 92">
            <a:extLst>
              <a:ext uri="{FF2B5EF4-FFF2-40B4-BE49-F238E27FC236}">
                <a16:creationId xmlns:a16="http://schemas.microsoft.com/office/drawing/2014/main" id="{99ED81F6-2840-401D-A0F5-FBACF484895C}"/>
              </a:ext>
            </a:extLst>
          </p:cNvPr>
          <p:cNvGrpSpPr/>
          <p:nvPr/>
        </p:nvGrpSpPr>
        <p:grpSpPr>
          <a:xfrm rot="14307116">
            <a:off x="6621787" y="3216113"/>
            <a:ext cx="94084" cy="274375"/>
            <a:chOff x="1829368" y="1957137"/>
            <a:chExt cx="432000" cy="1163052"/>
          </a:xfrm>
        </p:grpSpPr>
        <p:sp>
          <p:nvSpPr>
            <p:cNvPr id="94" name="Rechteck: abgerundete Ecken 93">
              <a:extLst>
                <a:ext uri="{FF2B5EF4-FFF2-40B4-BE49-F238E27FC236}">
                  <a16:creationId xmlns:a16="http://schemas.microsoft.com/office/drawing/2014/main" id="{369E46B9-AEAC-4772-B3F4-2BB3D3AD9D15}"/>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5" name="Ellipse 94">
              <a:extLst>
                <a:ext uri="{FF2B5EF4-FFF2-40B4-BE49-F238E27FC236}">
                  <a16:creationId xmlns:a16="http://schemas.microsoft.com/office/drawing/2014/main" id="{32B4BA51-FA36-4E6F-ABA0-FDADE7A15C30}"/>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96" name="Gruppieren 95">
            <a:extLst>
              <a:ext uri="{FF2B5EF4-FFF2-40B4-BE49-F238E27FC236}">
                <a16:creationId xmlns:a16="http://schemas.microsoft.com/office/drawing/2014/main" id="{D6BC45BC-A54B-42DC-AA0B-1C05BE642535}"/>
              </a:ext>
            </a:extLst>
          </p:cNvPr>
          <p:cNvGrpSpPr/>
          <p:nvPr/>
        </p:nvGrpSpPr>
        <p:grpSpPr>
          <a:xfrm rot="14307116">
            <a:off x="7193092" y="3867399"/>
            <a:ext cx="94084" cy="274375"/>
            <a:chOff x="1829368" y="1957137"/>
            <a:chExt cx="432000" cy="1163052"/>
          </a:xfrm>
        </p:grpSpPr>
        <p:sp>
          <p:nvSpPr>
            <p:cNvPr id="97" name="Rechteck: abgerundete Ecken 96">
              <a:extLst>
                <a:ext uri="{FF2B5EF4-FFF2-40B4-BE49-F238E27FC236}">
                  <a16:creationId xmlns:a16="http://schemas.microsoft.com/office/drawing/2014/main" id="{250DB970-F8C6-4B1A-A149-4214A585E484}"/>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8" name="Ellipse 97">
              <a:extLst>
                <a:ext uri="{FF2B5EF4-FFF2-40B4-BE49-F238E27FC236}">
                  <a16:creationId xmlns:a16="http://schemas.microsoft.com/office/drawing/2014/main" id="{78C4D096-F00C-4CDD-B981-433CC84A9577}"/>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99" name="Gruppieren 98">
            <a:extLst>
              <a:ext uri="{FF2B5EF4-FFF2-40B4-BE49-F238E27FC236}">
                <a16:creationId xmlns:a16="http://schemas.microsoft.com/office/drawing/2014/main" id="{26A5B81D-5ABB-44DF-89B2-B06AEFC6FBF2}"/>
              </a:ext>
            </a:extLst>
          </p:cNvPr>
          <p:cNvGrpSpPr/>
          <p:nvPr/>
        </p:nvGrpSpPr>
        <p:grpSpPr>
          <a:xfrm rot="14307116">
            <a:off x="7009319" y="2745427"/>
            <a:ext cx="94084" cy="274375"/>
            <a:chOff x="1829368" y="1957137"/>
            <a:chExt cx="432000" cy="1163052"/>
          </a:xfrm>
        </p:grpSpPr>
        <p:sp>
          <p:nvSpPr>
            <p:cNvPr id="100" name="Rechteck: abgerundete Ecken 99">
              <a:extLst>
                <a:ext uri="{FF2B5EF4-FFF2-40B4-BE49-F238E27FC236}">
                  <a16:creationId xmlns:a16="http://schemas.microsoft.com/office/drawing/2014/main" id="{879543F9-75A3-4A05-968C-67380CAC3E90}"/>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1" name="Ellipse 100">
              <a:extLst>
                <a:ext uri="{FF2B5EF4-FFF2-40B4-BE49-F238E27FC236}">
                  <a16:creationId xmlns:a16="http://schemas.microsoft.com/office/drawing/2014/main" id="{7291F6B8-9377-4E4F-99A3-93BC054BA9B4}"/>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02" name="Gruppieren 101">
            <a:extLst>
              <a:ext uri="{FF2B5EF4-FFF2-40B4-BE49-F238E27FC236}">
                <a16:creationId xmlns:a16="http://schemas.microsoft.com/office/drawing/2014/main" id="{B6BE6B6E-336F-4E1E-8E0A-6D1760DE7047}"/>
              </a:ext>
            </a:extLst>
          </p:cNvPr>
          <p:cNvGrpSpPr/>
          <p:nvPr/>
        </p:nvGrpSpPr>
        <p:grpSpPr>
          <a:xfrm rot="11330472">
            <a:off x="6870246" y="2661593"/>
            <a:ext cx="94084" cy="274375"/>
            <a:chOff x="1829368" y="1957137"/>
            <a:chExt cx="432000" cy="1163052"/>
          </a:xfrm>
        </p:grpSpPr>
        <p:sp>
          <p:nvSpPr>
            <p:cNvPr id="103" name="Rechteck: abgerundete Ecken 102">
              <a:extLst>
                <a:ext uri="{FF2B5EF4-FFF2-40B4-BE49-F238E27FC236}">
                  <a16:creationId xmlns:a16="http://schemas.microsoft.com/office/drawing/2014/main" id="{2C6568BD-FBB7-4E67-9186-9FEFEE1E46BA}"/>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4" name="Ellipse 103">
              <a:extLst>
                <a:ext uri="{FF2B5EF4-FFF2-40B4-BE49-F238E27FC236}">
                  <a16:creationId xmlns:a16="http://schemas.microsoft.com/office/drawing/2014/main" id="{E44EA85D-7AC8-4606-850B-31714CB2CC02}"/>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05" name="Gruppieren 104">
            <a:extLst>
              <a:ext uri="{FF2B5EF4-FFF2-40B4-BE49-F238E27FC236}">
                <a16:creationId xmlns:a16="http://schemas.microsoft.com/office/drawing/2014/main" id="{DC5A7F4E-179A-4EA9-AC9E-4699CB945101}"/>
              </a:ext>
            </a:extLst>
          </p:cNvPr>
          <p:cNvGrpSpPr/>
          <p:nvPr/>
        </p:nvGrpSpPr>
        <p:grpSpPr>
          <a:xfrm rot="11330472">
            <a:off x="6467030" y="3118313"/>
            <a:ext cx="94084" cy="274375"/>
            <a:chOff x="1829368" y="1957137"/>
            <a:chExt cx="432000" cy="1163052"/>
          </a:xfrm>
        </p:grpSpPr>
        <p:sp>
          <p:nvSpPr>
            <p:cNvPr id="106" name="Rechteck: abgerundete Ecken 105">
              <a:extLst>
                <a:ext uri="{FF2B5EF4-FFF2-40B4-BE49-F238E27FC236}">
                  <a16:creationId xmlns:a16="http://schemas.microsoft.com/office/drawing/2014/main" id="{60DADFF2-AD09-4F76-BDE5-564FE1485C75}"/>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7" name="Ellipse 106">
              <a:extLst>
                <a:ext uri="{FF2B5EF4-FFF2-40B4-BE49-F238E27FC236}">
                  <a16:creationId xmlns:a16="http://schemas.microsoft.com/office/drawing/2014/main" id="{A54D38FC-D2D2-42A4-A266-A270CF595CDF}"/>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08" name="Gruppieren 107">
            <a:extLst>
              <a:ext uri="{FF2B5EF4-FFF2-40B4-BE49-F238E27FC236}">
                <a16:creationId xmlns:a16="http://schemas.microsoft.com/office/drawing/2014/main" id="{3B6FC620-1F00-4E2A-B8C4-E81CC09A6F4D}"/>
              </a:ext>
            </a:extLst>
          </p:cNvPr>
          <p:cNvGrpSpPr/>
          <p:nvPr/>
        </p:nvGrpSpPr>
        <p:grpSpPr>
          <a:xfrm rot="11330472">
            <a:off x="7024263" y="3775255"/>
            <a:ext cx="94084" cy="274375"/>
            <a:chOff x="1829368" y="1957137"/>
            <a:chExt cx="432000" cy="1163052"/>
          </a:xfrm>
        </p:grpSpPr>
        <p:sp>
          <p:nvSpPr>
            <p:cNvPr id="109" name="Rechteck: abgerundete Ecken 108">
              <a:extLst>
                <a:ext uri="{FF2B5EF4-FFF2-40B4-BE49-F238E27FC236}">
                  <a16:creationId xmlns:a16="http://schemas.microsoft.com/office/drawing/2014/main" id="{A01B0D3D-D0D3-41C5-8C6D-C532F35FB2E5}"/>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0" name="Ellipse 109">
              <a:extLst>
                <a:ext uri="{FF2B5EF4-FFF2-40B4-BE49-F238E27FC236}">
                  <a16:creationId xmlns:a16="http://schemas.microsoft.com/office/drawing/2014/main" id="{E6A260AC-1387-44C5-9B04-40E2E95EACE7}"/>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11" name="Gruppieren 110">
            <a:extLst>
              <a:ext uri="{FF2B5EF4-FFF2-40B4-BE49-F238E27FC236}">
                <a16:creationId xmlns:a16="http://schemas.microsoft.com/office/drawing/2014/main" id="{338A0C1C-4CF0-485B-BDBC-FDFF30DFB048}"/>
              </a:ext>
            </a:extLst>
          </p:cNvPr>
          <p:cNvGrpSpPr/>
          <p:nvPr/>
        </p:nvGrpSpPr>
        <p:grpSpPr>
          <a:xfrm rot="11330472">
            <a:off x="6397500" y="3975465"/>
            <a:ext cx="94084" cy="274375"/>
            <a:chOff x="1829368" y="1957137"/>
            <a:chExt cx="432000" cy="1163052"/>
          </a:xfrm>
        </p:grpSpPr>
        <p:sp>
          <p:nvSpPr>
            <p:cNvPr id="112" name="Rechteck: abgerundete Ecken 111">
              <a:extLst>
                <a:ext uri="{FF2B5EF4-FFF2-40B4-BE49-F238E27FC236}">
                  <a16:creationId xmlns:a16="http://schemas.microsoft.com/office/drawing/2014/main" id="{CEAAB446-3E31-42CE-942B-D9C76CC405A2}"/>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3" name="Ellipse 112">
              <a:extLst>
                <a:ext uri="{FF2B5EF4-FFF2-40B4-BE49-F238E27FC236}">
                  <a16:creationId xmlns:a16="http://schemas.microsoft.com/office/drawing/2014/main" id="{6B011AA7-B63C-4220-A67E-4CBD6B8E5C51}"/>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26" name="Gruppieren 125">
            <a:extLst>
              <a:ext uri="{FF2B5EF4-FFF2-40B4-BE49-F238E27FC236}">
                <a16:creationId xmlns:a16="http://schemas.microsoft.com/office/drawing/2014/main" id="{48398881-009F-4B1D-9F6D-5EEBFA8E2E21}"/>
              </a:ext>
            </a:extLst>
          </p:cNvPr>
          <p:cNvGrpSpPr/>
          <p:nvPr/>
        </p:nvGrpSpPr>
        <p:grpSpPr>
          <a:xfrm rot="6474048">
            <a:off x="6728639" y="2814935"/>
            <a:ext cx="94084" cy="274375"/>
            <a:chOff x="1829368" y="1957137"/>
            <a:chExt cx="432000" cy="1163052"/>
          </a:xfrm>
        </p:grpSpPr>
        <p:sp>
          <p:nvSpPr>
            <p:cNvPr id="127" name="Rechteck: abgerundete Ecken 126">
              <a:extLst>
                <a:ext uri="{FF2B5EF4-FFF2-40B4-BE49-F238E27FC236}">
                  <a16:creationId xmlns:a16="http://schemas.microsoft.com/office/drawing/2014/main" id="{80F9F5F4-487E-4965-8DAA-6A9EEA88DEFF}"/>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8" name="Ellipse 127">
              <a:extLst>
                <a:ext uri="{FF2B5EF4-FFF2-40B4-BE49-F238E27FC236}">
                  <a16:creationId xmlns:a16="http://schemas.microsoft.com/office/drawing/2014/main" id="{E03D33E1-2C84-4A84-9A7C-5600B5A12A4F}"/>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29" name="Gruppieren 128">
            <a:extLst>
              <a:ext uri="{FF2B5EF4-FFF2-40B4-BE49-F238E27FC236}">
                <a16:creationId xmlns:a16="http://schemas.microsoft.com/office/drawing/2014/main" id="{DECF9715-D51D-4D15-BD04-65C8D9175F50}"/>
              </a:ext>
            </a:extLst>
          </p:cNvPr>
          <p:cNvGrpSpPr/>
          <p:nvPr/>
        </p:nvGrpSpPr>
        <p:grpSpPr>
          <a:xfrm rot="6474048">
            <a:off x="6317839" y="3240209"/>
            <a:ext cx="94084" cy="274375"/>
            <a:chOff x="1829368" y="1957137"/>
            <a:chExt cx="432000" cy="1163052"/>
          </a:xfrm>
        </p:grpSpPr>
        <p:sp>
          <p:nvSpPr>
            <p:cNvPr id="130" name="Rechteck: abgerundete Ecken 129">
              <a:extLst>
                <a:ext uri="{FF2B5EF4-FFF2-40B4-BE49-F238E27FC236}">
                  <a16:creationId xmlns:a16="http://schemas.microsoft.com/office/drawing/2014/main" id="{4F47308D-9E66-426E-8142-C081553911CD}"/>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1" name="Ellipse 130">
              <a:extLst>
                <a:ext uri="{FF2B5EF4-FFF2-40B4-BE49-F238E27FC236}">
                  <a16:creationId xmlns:a16="http://schemas.microsoft.com/office/drawing/2014/main" id="{0EA52BAB-858C-4902-A5C5-66C35589284A}"/>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32" name="Gruppieren 131">
            <a:extLst>
              <a:ext uri="{FF2B5EF4-FFF2-40B4-BE49-F238E27FC236}">
                <a16:creationId xmlns:a16="http://schemas.microsoft.com/office/drawing/2014/main" id="{DC61C755-5D0C-45BF-820E-26E5B3B1089D}"/>
              </a:ext>
            </a:extLst>
          </p:cNvPr>
          <p:cNvGrpSpPr/>
          <p:nvPr/>
        </p:nvGrpSpPr>
        <p:grpSpPr>
          <a:xfrm rot="6474048">
            <a:off x="6253611" y="4082004"/>
            <a:ext cx="94084" cy="274375"/>
            <a:chOff x="1829368" y="1957137"/>
            <a:chExt cx="432000" cy="1163052"/>
          </a:xfrm>
        </p:grpSpPr>
        <p:sp>
          <p:nvSpPr>
            <p:cNvPr id="133" name="Rechteck: abgerundete Ecken 132">
              <a:extLst>
                <a:ext uri="{FF2B5EF4-FFF2-40B4-BE49-F238E27FC236}">
                  <a16:creationId xmlns:a16="http://schemas.microsoft.com/office/drawing/2014/main" id="{454F4E9E-640A-4471-8586-1FC0F5BAAA47}"/>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4" name="Ellipse 133">
              <a:extLst>
                <a:ext uri="{FF2B5EF4-FFF2-40B4-BE49-F238E27FC236}">
                  <a16:creationId xmlns:a16="http://schemas.microsoft.com/office/drawing/2014/main" id="{9111A7C7-A863-4899-9CBC-2F7CABF2746E}"/>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35" name="Gruppieren 134">
            <a:extLst>
              <a:ext uri="{FF2B5EF4-FFF2-40B4-BE49-F238E27FC236}">
                <a16:creationId xmlns:a16="http://schemas.microsoft.com/office/drawing/2014/main" id="{5EBE72DA-02AE-4353-81B0-1CEECAFBA3AE}"/>
              </a:ext>
            </a:extLst>
          </p:cNvPr>
          <p:cNvGrpSpPr/>
          <p:nvPr/>
        </p:nvGrpSpPr>
        <p:grpSpPr>
          <a:xfrm rot="6474048">
            <a:off x="6885822" y="3880959"/>
            <a:ext cx="94084" cy="274375"/>
            <a:chOff x="1829368" y="1957137"/>
            <a:chExt cx="432000" cy="1163052"/>
          </a:xfrm>
        </p:grpSpPr>
        <p:sp>
          <p:nvSpPr>
            <p:cNvPr id="136" name="Rechteck: abgerundete Ecken 135">
              <a:extLst>
                <a:ext uri="{FF2B5EF4-FFF2-40B4-BE49-F238E27FC236}">
                  <a16:creationId xmlns:a16="http://schemas.microsoft.com/office/drawing/2014/main" id="{EA754D96-28AB-4CCC-B852-49D9A83879D5}"/>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7" name="Ellipse 136">
              <a:extLst>
                <a:ext uri="{FF2B5EF4-FFF2-40B4-BE49-F238E27FC236}">
                  <a16:creationId xmlns:a16="http://schemas.microsoft.com/office/drawing/2014/main" id="{8923A72A-8577-4CD4-8B5A-3A37397603D2}"/>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38" name="Gruppieren 137">
            <a:extLst>
              <a:ext uri="{FF2B5EF4-FFF2-40B4-BE49-F238E27FC236}">
                <a16:creationId xmlns:a16="http://schemas.microsoft.com/office/drawing/2014/main" id="{BD87CEE0-F95F-49FE-A561-E1C733DC13EB}"/>
              </a:ext>
            </a:extLst>
          </p:cNvPr>
          <p:cNvGrpSpPr/>
          <p:nvPr/>
        </p:nvGrpSpPr>
        <p:grpSpPr>
          <a:xfrm rot="18496168">
            <a:off x="6545003" y="4291357"/>
            <a:ext cx="94084" cy="274375"/>
            <a:chOff x="1829368" y="1957137"/>
            <a:chExt cx="432000" cy="1163052"/>
          </a:xfrm>
        </p:grpSpPr>
        <p:sp>
          <p:nvSpPr>
            <p:cNvPr id="139" name="Rechteck: abgerundete Ecken 138">
              <a:extLst>
                <a:ext uri="{FF2B5EF4-FFF2-40B4-BE49-F238E27FC236}">
                  <a16:creationId xmlns:a16="http://schemas.microsoft.com/office/drawing/2014/main" id="{CDBC8C41-378A-4DE8-B1DE-3CD4BF753996}"/>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0" name="Ellipse 139">
              <a:extLst>
                <a:ext uri="{FF2B5EF4-FFF2-40B4-BE49-F238E27FC236}">
                  <a16:creationId xmlns:a16="http://schemas.microsoft.com/office/drawing/2014/main" id="{A79BD26C-DDF3-42F1-AAD6-C78BDB949F25}"/>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41" name="Gruppieren 140">
            <a:extLst>
              <a:ext uri="{FF2B5EF4-FFF2-40B4-BE49-F238E27FC236}">
                <a16:creationId xmlns:a16="http://schemas.microsoft.com/office/drawing/2014/main" id="{016C061F-6D6E-4A78-B897-D9977C2BA132}"/>
              </a:ext>
            </a:extLst>
          </p:cNvPr>
          <p:cNvGrpSpPr/>
          <p:nvPr/>
        </p:nvGrpSpPr>
        <p:grpSpPr>
          <a:xfrm rot="18496168">
            <a:off x="7169078" y="4068142"/>
            <a:ext cx="94084" cy="274375"/>
            <a:chOff x="1829368" y="1957137"/>
            <a:chExt cx="432000" cy="1163052"/>
          </a:xfrm>
        </p:grpSpPr>
        <p:sp>
          <p:nvSpPr>
            <p:cNvPr id="142" name="Rechteck: abgerundete Ecken 141">
              <a:extLst>
                <a:ext uri="{FF2B5EF4-FFF2-40B4-BE49-F238E27FC236}">
                  <a16:creationId xmlns:a16="http://schemas.microsoft.com/office/drawing/2014/main" id="{5C31F7F6-556D-4C7D-BF95-E27035DD76AB}"/>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3" name="Ellipse 142">
              <a:extLst>
                <a:ext uri="{FF2B5EF4-FFF2-40B4-BE49-F238E27FC236}">
                  <a16:creationId xmlns:a16="http://schemas.microsoft.com/office/drawing/2014/main" id="{B2F2CD68-8777-4B15-9E0C-E3278DB1DB32}"/>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44" name="Gruppieren 143">
            <a:extLst>
              <a:ext uri="{FF2B5EF4-FFF2-40B4-BE49-F238E27FC236}">
                <a16:creationId xmlns:a16="http://schemas.microsoft.com/office/drawing/2014/main" id="{9DF3F0EE-02A4-416D-8215-4EC2E5457727}"/>
              </a:ext>
            </a:extLst>
          </p:cNvPr>
          <p:cNvGrpSpPr/>
          <p:nvPr/>
        </p:nvGrpSpPr>
        <p:grpSpPr>
          <a:xfrm rot="18496168">
            <a:off x="6591148" y="3408547"/>
            <a:ext cx="94084" cy="274375"/>
            <a:chOff x="1829368" y="1957137"/>
            <a:chExt cx="432000" cy="1163052"/>
          </a:xfrm>
        </p:grpSpPr>
        <p:sp>
          <p:nvSpPr>
            <p:cNvPr id="145" name="Rechteck: abgerundete Ecken 144">
              <a:extLst>
                <a:ext uri="{FF2B5EF4-FFF2-40B4-BE49-F238E27FC236}">
                  <a16:creationId xmlns:a16="http://schemas.microsoft.com/office/drawing/2014/main" id="{C5050FCF-D6E5-47CF-96DA-B8EB4C23E15F}"/>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6" name="Ellipse 145">
              <a:extLst>
                <a:ext uri="{FF2B5EF4-FFF2-40B4-BE49-F238E27FC236}">
                  <a16:creationId xmlns:a16="http://schemas.microsoft.com/office/drawing/2014/main" id="{21A4D97F-D18D-4A7B-8304-E1CCBE493DBA}"/>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47" name="Gruppieren 146">
            <a:extLst>
              <a:ext uri="{FF2B5EF4-FFF2-40B4-BE49-F238E27FC236}">
                <a16:creationId xmlns:a16="http://schemas.microsoft.com/office/drawing/2014/main" id="{FEAF21BB-9936-4D7C-B482-3858375F3436}"/>
              </a:ext>
            </a:extLst>
          </p:cNvPr>
          <p:cNvGrpSpPr/>
          <p:nvPr/>
        </p:nvGrpSpPr>
        <p:grpSpPr>
          <a:xfrm rot="18496168">
            <a:off x="7039184" y="2993161"/>
            <a:ext cx="94084" cy="274375"/>
            <a:chOff x="1829368" y="1957137"/>
            <a:chExt cx="432000" cy="1163052"/>
          </a:xfrm>
        </p:grpSpPr>
        <p:sp>
          <p:nvSpPr>
            <p:cNvPr id="148" name="Rechteck: abgerundete Ecken 147">
              <a:extLst>
                <a:ext uri="{FF2B5EF4-FFF2-40B4-BE49-F238E27FC236}">
                  <a16:creationId xmlns:a16="http://schemas.microsoft.com/office/drawing/2014/main" id="{1B5A4C36-E581-4F38-849A-1C85B5979D9A}"/>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9" name="Ellipse 148">
              <a:extLst>
                <a:ext uri="{FF2B5EF4-FFF2-40B4-BE49-F238E27FC236}">
                  <a16:creationId xmlns:a16="http://schemas.microsoft.com/office/drawing/2014/main" id="{5937077E-66AC-4C20-BD9E-7E81A1A396F2}"/>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50" name="Gruppieren 149">
            <a:extLst>
              <a:ext uri="{FF2B5EF4-FFF2-40B4-BE49-F238E27FC236}">
                <a16:creationId xmlns:a16="http://schemas.microsoft.com/office/drawing/2014/main" id="{64573066-9624-4B14-992E-260E3171BC4A}"/>
              </a:ext>
            </a:extLst>
          </p:cNvPr>
          <p:cNvGrpSpPr/>
          <p:nvPr/>
        </p:nvGrpSpPr>
        <p:grpSpPr>
          <a:xfrm rot="3472503">
            <a:off x="6912607" y="4074878"/>
            <a:ext cx="94084" cy="274375"/>
            <a:chOff x="1829368" y="1957137"/>
            <a:chExt cx="432000" cy="1163052"/>
          </a:xfrm>
        </p:grpSpPr>
        <p:sp>
          <p:nvSpPr>
            <p:cNvPr id="151" name="Rechteck: abgerundete Ecken 150">
              <a:extLst>
                <a:ext uri="{FF2B5EF4-FFF2-40B4-BE49-F238E27FC236}">
                  <a16:creationId xmlns:a16="http://schemas.microsoft.com/office/drawing/2014/main" id="{82DEF570-40D8-40E8-8625-AA0F32457FC4}"/>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2" name="Ellipse 151">
              <a:extLst>
                <a:ext uri="{FF2B5EF4-FFF2-40B4-BE49-F238E27FC236}">
                  <a16:creationId xmlns:a16="http://schemas.microsoft.com/office/drawing/2014/main" id="{D1A782E6-6E2C-4722-B87A-58652EA70D83}"/>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53" name="Gruppieren 152">
            <a:extLst>
              <a:ext uri="{FF2B5EF4-FFF2-40B4-BE49-F238E27FC236}">
                <a16:creationId xmlns:a16="http://schemas.microsoft.com/office/drawing/2014/main" id="{2EC057EB-41F2-46E3-AEDF-2EFA8398563C}"/>
              </a:ext>
            </a:extLst>
          </p:cNvPr>
          <p:cNvGrpSpPr/>
          <p:nvPr/>
        </p:nvGrpSpPr>
        <p:grpSpPr>
          <a:xfrm rot="3472503">
            <a:off x="6349239" y="3424038"/>
            <a:ext cx="94084" cy="274375"/>
            <a:chOff x="1829368" y="1957137"/>
            <a:chExt cx="432000" cy="1163052"/>
          </a:xfrm>
        </p:grpSpPr>
        <p:sp>
          <p:nvSpPr>
            <p:cNvPr id="154" name="Rechteck: abgerundete Ecken 153">
              <a:extLst>
                <a:ext uri="{FF2B5EF4-FFF2-40B4-BE49-F238E27FC236}">
                  <a16:creationId xmlns:a16="http://schemas.microsoft.com/office/drawing/2014/main" id="{9786EBBC-2478-43EB-BB26-7174C113811E}"/>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5" name="Ellipse 154">
              <a:extLst>
                <a:ext uri="{FF2B5EF4-FFF2-40B4-BE49-F238E27FC236}">
                  <a16:creationId xmlns:a16="http://schemas.microsoft.com/office/drawing/2014/main" id="{3A5CFFC0-135D-4875-883B-90046A018BC1}"/>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56" name="Gruppieren 155">
            <a:extLst>
              <a:ext uri="{FF2B5EF4-FFF2-40B4-BE49-F238E27FC236}">
                <a16:creationId xmlns:a16="http://schemas.microsoft.com/office/drawing/2014/main" id="{F20075E3-9725-4E37-BA2A-C6164CF0C5C6}"/>
              </a:ext>
            </a:extLst>
          </p:cNvPr>
          <p:cNvGrpSpPr/>
          <p:nvPr/>
        </p:nvGrpSpPr>
        <p:grpSpPr>
          <a:xfrm rot="3472503">
            <a:off x="6765880" y="2982642"/>
            <a:ext cx="94084" cy="274375"/>
            <a:chOff x="1829368" y="1957137"/>
            <a:chExt cx="432000" cy="1163052"/>
          </a:xfrm>
        </p:grpSpPr>
        <p:sp>
          <p:nvSpPr>
            <p:cNvPr id="157" name="Rechteck: abgerundete Ecken 156">
              <a:extLst>
                <a:ext uri="{FF2B5EF4-FFF2-40B4-BE49-F238E27FC236}">
                  <a16:creationId xmlns:a16="http://schemas.microsoft.com/office/drawing/2014/main" id="{4512878C-6157-410B-BADA-3E271F34905D}"/>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8" name="Ellipse 157">
              <a:extLst>
                <a:ext uri="{FF2B5EF4-FFF2-40B4-BE49-F238E27FC236}">
                  <a16:creationId xmlns:a16="http://schemas.microsoft.com/office/drawing/2014/main" id="{BDC498F9-C42F-4953-A3A0-194F5A80FC86}"/>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59" name="Gruppieren 158">
            <a:extLst>
              <a:ext uri="{FF2B5EF4-FFF2-40B4-BE49-F238E27FC236}">
                <a16:creationId xmlns:a16="http://schemas.microsoft.com/office/drawing/2014/main" id="{074E146D-AFAD-4808-A3CC-4FD5893BEC40}"/>
              </a:ext>
            </a:extLst>
          </p:cNvPr>
          <p:cNvGrpSpPr/>
          <p:nvPr/>
        </p:nvGrpSpPr>
        <p:grpSpPr>
          <a:xfrm rot="3472503">
            <a:off x="5902968" y="2966856"/>
            <a:ext cx="94084" cy="274375"/>
            <a:chOff x="1829368" y="1957137"/>
            <a:chExt cx="432000" cy="1163052"/>
          </a:xfrm>
        </p:grpSpPr>
        <p:sp>
          <p:nvSpPr>
            <p:cNvPr id="160" name="Rechteck: abgerundete Ecken 159">
              <a:extLst>
                <a:ext uri="{FF2B5EF4-FFF2-40B4-BE49-F238E27FC236}">
                  <a16:creationId xmlns:a16="http://schemas.microsoft.com/office/drawing/2014/main" id="{61536D46-8EB9-4658-B4C3-04C3DB8B13A0}"/>
                </a:ext>
              </a:extLst>
            </p:cNvPr>
            <p:cNvSpPr/>
            <p:nvPr/>
          </p:nvSpPr>
          <p:spPr>
            <a:xfrm>
              <a:off x="1925053" y="1957137"/>
              <a:ext cx="240631" cy="858252"/>
            </a:xfrm>
            <a:prstGeom prst="round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1" name="Ellipse 160">
              <a:extLst>
                <a:ext uri="{FF2B5EF4-FFF2-40B4-BE49-F238E27FC236}">
                  <a16:creationId xmlns:a16="http://schemas.microsoft.com/office/drawing/2014/main" id="{8902D20E-5079-45BA-A865-C130029A84D5}"/>
                </a:ext>
              </a:extLst>
            </p:cNvPr>
            <p:cNvSpPr/>
            <p:nvPr/>
          </p:nvSpPr>
          <p:spPr>
            <a:xfrm>
              <a:off x="1829368" y="2687052"/>
              <a:ext cx="432000" cy="43313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18604160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00FF"/>
                </a:solidFill>
              </a:rPr>
              <a:t>Inhaltsstoffe von Waschmitteln</a:t>
            </a:r>
          </a:p>
        </p:txBody>
      </p:sp>
      <p:sp>
        <p:nvSpPr>
          <p:cNvPr id="11" name="Textfeld 10">
            <a:extLst>
              <a:ext uri="{FF2B5EF4-FFF2-40B4-BE49-F238E27FC236}">
                <a16:creationId xmlns:a16="http://schemas.microsoft.com/office/drawing/2014/main" id="{51B7CD7A-0888-4E89-AC8C-506B6411B38B}"/>
              </a:ext>
            </a:extLst>
          </p:cNvPr>
          <p:cNvSpPr txBox="1"/>
          <p:nvPr/>
        </p:nvSpPr>
        <p:spPr>
          <a:xfrm>
            <a:off x="1171074" y="994611"/>
            <a:ext cx="6841958" cy="769441"/>
          </a:xfrm>
          <a:prstGeom prst="rect">
            <a:avLst/>
          </a:prstGeom>
          <a:noFill/>
        </p:spPr>
        <p:txBody>
          <a:bodyPr wrap="square" rtlCol="0">
            <a:spAutoFit/>
          </a:bodyPr>
          <a:lstStyle/>
          <a:p>
            <a:pPr algn="ctr"/>
            <a:r>
              <a:rPr lang="de-DE" sz="4400" b="1" dirty="0">
                <a:solidFill>
                  <a:srgbClr val="0000FF"/>
                </a:solidFill>
                <a:latin typeface="+mj-lt"/>
              </a:rPr>
              <a:t>Tenside</a:t>
            </a:r>
          </a:p>
        </p:txBody>
      </p:sp>
      <p:sp>
        <p:nvSpPr>
          <p:cNvPr id="10" name="Rechteck 9">
            <a:extLst>
              <a:ext uri="{FF2B5EF4-FFF2-40B4-BE49-F238E27FC236}">
                <a16:creationId xmlns:a16="http://schemas.microsoft.com/office/drawing/2014/main" id="{73DEDEC5-BA19-4CD6-8353-E4AA7A77BEDA}"/>
              </a:ext>
            </a:extLst>
          </p:cNvPr>
          <p:cNvSpPr/>
          <p:nvPr/>
        </p:nvSpPr>
        <p:spPr>
          <a:xfrm rot="19476081">
            <a:off x="6475599" y="3408946"/>
            <a:ext cx="962526" cy="4892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a:extLst>
              <a:ext uri="{FF2B5EF4-FFF2-40B4-BE49-F238E27FC236}">
                <a16:creationId xmlns:a16="http://schemas.microsoft.com/office/drawing/2014/main" id="{EADD75D7-6EAC-42F1-9E0B-07219FA98E95}"/>
              </a:ext>
            </a:extLst>
          </p:cNvPr>
          <p:cNvSpPr txBox="1"/>
          <p:nvPr/>
        </p:nvSpPr>
        <p:spPr>
          <a:xfrm>
            <a:off x="1094874" y="2144340"/>
            <a:ext cx="6994358" cy="2062103"/>
          </a:xfrm>
          <a:prstGeom prst="rect">
            <a:avLst/>
          </a:prstGeom>
          <a:noFill/>
        </p:spPr>
        <p:txBody>
          <a:bodyPr wrap="square" rtlCol="0">
            <a:spAutoFit/>
          </a:bodyPr>
          <a:lstStyle/>
          <a:p>
            <a:r>
              <a:rPr lang="de-DE" sz="3200" dirty="0"/>
              <a:t>Wenn nach dem letzten Spülgang noch Schaum in der Maschine zu sehen ist, wurde zu viel Waschmittel (bzw. Tensid) zugegeben.</a:t>
            </a:r>
          </a:p>
        </p:txBody>
      </p:sp>
    </p:spTree>
    <p:extLst>
      <p:ext uri="{BB962C8B-B14F-4D97-AF65-F5344CB8AC3E}">
        <p14:creationId xmlns:p14="http://schemas.microsoft.com/office/powerpoint/2010/main" val="1645726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00FF"/>
                </a:solidFill>
              </a:rPr>
              <a:t>Inhaltsstoffe von Waschmitteln</a:t>
            </a:r>
          </a:p>
        </p:txBody>
      </p:sp>
      <p:pic>
        <p:nvPicPr>
          <p:cNvPr id="5" name="Inhaltsplatzhalter 4">
            <a:extLst>
              <a:ext uri="{FF2B5EF4-FFF2-40B4-BE49-F238E27FC236}">
                <a16:creationId xmlns:a16="http://schemas.microsoft.com/office/drawing/2014/main" id="{B6F9B298-96FF-48DC-B6D7-AEAC4588C2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1390868"/>
            <a:ext cx="7886700" cy="2509736"/>
          </a:xfrm>
        </p:spPr>
      </p:pic>
      <p:pic>
        <p:nvPicPr>
          <p:cNvPr id="4" name="Grafik 3">
            <a:extLst>
              <a:ext uri="{FF2B5EF4-FFF2-40B4-BE49-F238E27FC236}">
                <a16:creationId xmlns:a16="http://schemas.microsoft.com/office/drawing/2014/main" id="{14260D3D-230A-4FBC-9375-78FDB13E63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49" y="3900604"/>
            <a:ext cx="7886699" cy="2725578"/>
          </a:xfrm>
          <a:prstGeom prst="rect">
            <a:avLst/>
          </a:prstGeom>
        </p:spPr>
      </p:pic>
      <p:sp>
        <p:nvSpPr>
          <p:cNvPr id="3" name="Rechteck: abgerundete Ecken 2">
            <a:extLst>
              <a:ext uri="{FF2B5EF4-FFF2-40B4-BE49-F238E27FC236}">
                <a16:creationId xmlns:a16="http://schemas.microsoft.com/office/drawing/2014/main" id="{049C228B-B532-4CDB-BC92-B525E14EEFE5}"/>
              </a:ext>
            </a:extLst>
          </p:cNvPr>
          <p:cNvSpPr/>
          <p:nvPr/>
        </p:nvSpPr>
        <p:spPr>
          <a:xfrm>
            <a:off x="1925052" y="2290364"/>
            <a:ext cx="1179095" cy="46522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abgerundete Ecken 5">
            <a:extLst>
              <a:ext uri="{FF2B5EF4-FFF2-40B4-BE49-F238E27FC236}">
                <a16:creationId xmlns:a16="http://schemas.microsoft.com/office/drawing/2014/main" id="{980525E2-6264-4B26-A4D7-855460D8758A}"/>
              </a:ext>
            </a:extLst>
          </p:cNvPr>
          <p:cNvSpPr/>
          <p:nvPr/>
        </p:nvSpPr>
        <p:spPr>
          <a:xfrm>
            <a:off x="2923673" y="3050725"/>
            <a:ext cx="1648327" cy="46522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abgerundete Ecken 6">
            <a:extLst>
              <a:ext uri="{FF2B5EF4-FFF2-40B4-BE49-F238E27FC236}">
                <a16:creationId xmlns:a16="http://schemas.microsoft.com/office/drawing/2014/main" id="{919D2806-F1C7-4DA6-A5A6-F25BB767951D}"/>
              </a:ext>
            </a:extLst>
          </p:cNvPr>
          <p:cNvSpPr/>
          <p:nvPr/>
        </p:nvSpPr>
        <p:spPr>
          <a:xfrm>
            <a:off x="1359567" y="5637946"/>
            <a:ext cx="2137612" cy="46522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abgerundete Ecken 7">
            <a:extLst>
              <a:ext uri="{FF2B5EF4-FFF2-40B4-BE49-F238E27FC236}">
                <a16:creationId xmlns:a16="http://schemas.microsoft.com/office/drawing/2014/main" id="{C4CE514A-EE33-4349-AE47-DA27EFA4C6D2}"/>
              </a:ext>
            </a:extLst>
          </p:cNvPr>
          <p:cNvSpPr/>
          <p:nvPr/>
        </p:nvSpPr>
        <p:spPr>
          <a:xfrm>
            <a:off x="6256922" y="5333145"/>
            <a:ext cx="1571625" cy="46522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730625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00FF"/>
                </a:solidFill>
              </a:rPr>
              <a:t>Inhaltsstoffe von Waschmitteln</a:t>
            </a:r>
          </a:p>
        </p:txBody>
      </p:sp>
      <p:sp>
        <p:nvSpPr>
          <p:cNvPr id="11" name="Textfeld 10">
            <a:extLst>
              <a:ext uri="{FF2B5EF4-FFF2-40B4-BE49-F238E27FC236}">
                <a16:creationId xmlns:a16="http://schemas.microsoft.com/office/drawing/2014/main" id="{51B7CD7A-0888-4E89-AC8C-506B6411B38B}"/>
              </a:ext>
            </a:extLst>
          </p:cNvPr>
          <p:cNvSpPr txBox="1"/>
          <p:nvPr/>
        </p:nvSpPr>
        <p:spPr>
          <a:xfrm>
            <a:off x="1171074" y="994611"/>
            <a:ext cx="6841958" cy="1446550"/>
          </a:xfrm>
          <a:prstGeom prst="rect">
            <a:avLst/>
          </a:prstGeom>
          <a:noFill/>
        </p:spPr>
        <p:txBody>
          <a:bodyPr wrap="square" rtlCol="0">
            <a:spAutoFit/>
          </a:bodyPr>
          <a:lstStyle/>
          <a:p>
            <a:pPr algn="ctr"/>
            <a:r>
              <a:rPr lang="de-DE" sz="4400" b="1" dirty="0">
                <a:solidFill>
                  <a:srgbClr val="0000FF"/>
                </a:solidFill>
                <a:latin typeface="+mj-lt"/>
              </a:rPr>
              <a:t>Enthärter</a:t>
            </a:r>
          </a:p>
          <a:p>
            <a:pPr algn="ctr"/>
            <a:r>
              <a:rPr lang="de-DE" sz="4400" b="1" dirty="0">
                <a:solidFill>
                  <a:srgbClr val="0000FF"/>
                </a:solidFill>
                <a:latin typeface="+mj-lt"/>
              </a:rPr>
              <a:t>= „Kalkfänger“</a:t>
            </a:r>
          </a:p>
        </p:txBody>
      </p:sp>
    </p:spTree>
    <p:extLst>
      <p:ext uri="{BB962C8B-B14F-4D97-AF65-F5344CB8AC3E}">
        <p14:creationId xmlns:p14="http://schemas.microsoft.com/office/powerpoint/2010/main" val="33724318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00FF"/>
                </a:solidFill>
              </a:rPr>
              <a:t>Inhaltsstoffe von Waschmitteln</a:t>
            </a:r>
          </a:p>
        </p:txBody>
      </p:sp>
      <p:sp>
        <p:nvSpPr>
          <p:cNvPr id="11" name="Textfeld 10">
            <a:extLst>
              <a:ext uri="{FF2B5EF4-FFF2-40B4-BE49-F238E27FC236}">
                <a16:creationId xmlns:a16="http://schemas.microsoft.com/office/drawing/2014/main" id="{51B7CD7A-0888-4E89-AC8C-506B6411B38B}"/>
              </a:ext>
            </a:extLst>
          </p:cNvPr>
          <p:cNvSpPr txBox="1"/>
          <p:nvPr/>
        </p:nvSpPr>
        <p:spPr>
          <a:xfrm>
            <a:off x="1171074" y="994611"/>
            <a:ext cx="6841958" cy="769441"/>
          </a:xfrm>
          <a:prstGeom prst="rect">
            <a:avLst/>
          </a:prstGeom>
          <a:noFill/>
        </p:spPr>
        <p:txBody>
          <a:bodyPr wrap="square" rtlCol="0">
            <a:spAutoFit/>
          </a:bodyPr>
          <a:lstStyle/>
          <a:p>
            <a:pPr algn="ctr"/>
            <a:r>
              <a:rPr lang="de-DE" sz="4400" b="1" dirty="0">
                <a:solidFill>
                  <a:srgbClr val="0000FF"/>
                </a:solidFill>
                <a:latin typeface="+mj-lt"/>
              </a:rPr>
              <a:t>Enthärter</a:t>
            </a:r>
          </a:p>
        </p:txBody>
      </p:sp>
      <p:sp>
        <p:nvSpPr>
          <p:cNvPr id="3" name="Textfeld 2">
            <a:extLst>
              <a:ext uri="{FF2B5EF4-FFF2-40B4-BE49-F238E27FC236}">
                <a16:creationId xmlns:a16="http://schemas.microsoft.com/office/drawing/2014/main" id="{BF244936-0B40-4819-A539-93B23150B023}"/>
              </a:ext>
            </a:extLst>
          </p:cNvPr>
          <p:cNvSpPr txBox="1"/>
          <p:nvPr/>
        </p:nvSpPr>
        <p:spPr>
          <a:xfrm>
            <a:off x="970547" y="1957137"/>
            <a:ext cx="7226969" cy="1754326"/>
          </a:xfrm>
          <a:prstGeom prst="rect">
            <a:avLst/>
          </a:prstGeom>
          <a:noFill/>
        </p:spPr>
        <p:txBody>
          <a:bodyPr wrap="square" rtlCol="0">
            <a:spAutoFit/>
          </a:bodyPr>
          <a:lstStyle/>
          <a:p>
            <a:r>
              <a:rPr lang="de-DE" sz="3600" dirty="0"/>
              <a:t>„Wasserhärte“: </a:t>
            </a:r>
          </a:p>
          <a:p>
            <a:r>
              <a:rPr lang="de-DE" sz="3600" dirty="0"/>
              <a:t>Menge des gelösten Kalks (CaCO</a:t>
            </a:r>
            <a:r>
              <a:rPr lang="de-DE" sz="3600" baseline="-25000" dirty="0"/>
              <a:t>3</a:t>
            </a:r>
            <a:r>
              <a:rPr lang="de-DE" sz="3600" dirty="0"/>
              <a:t>)</a:t>
            </a:r>
          </a:p>
          <a:p>
            <a:endParaRPr lang="de-DE" sz="3600" dirty="0"/>
          </a:p>
        </p:txBody>
      </p:sp>
    </p:spTree>
    <p:extLst>
      <p:ext uri="{BB962C8B-B14F-4D97-AF65-F5344CB8AC3E}">
        <p14:creationId xmlns:p14="http://schemas.microsoft.com/office/powerpoint/2010/main" val="4589618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00FF"/>
                </a:solidFill>
              </a:rPr>
              <a:t>Inhaltsstoffe von Waschmitteln</a:t>
            </a:r>
          </a:p>
        </p:txBody>
      </p:sp>
      <p:sp>
        <p:nvSpPr>
          <p:cNvPr id="11" name="Textfeld 10">
            <a:extLst>
              <a:ext uri="{FF2B5EF4-FFF2-40B4-BE49-F238E27FC236}">
                <a16:creationId xmlns:a16="http://schemas.microsoft.com/office/drawing/2014/main" id="{51B7CD7A-0888-4E89-AC8C-506B6411B38B}"/>
              </a:ext>
            </a:extLst>
          </p:cNvPr>
          <p:cNvSpPr txBox="1"/>
          <p:nvPr/>
        </p:nvSpPr>
        <p:spPr>
          <a:xfrm>
            <a:off x="1171074" y="994611"/>
            <a:ext cx="6841958" cy="769441"/>
          </a:xfrm>
          <a:prstGeom prst="rect">
            <a:avLst/>
          </a:prstGeom>
          <a:noFill/>
        </p:spPr>
        <p:txBody>
          <a:bodyPr wrap="square" rtlCol="0">
            <a:spAutoFit/>
          </a:bodyPr>
          <a:lstStyle/>
          <a:p>
            <a:pPr algn="ctr"/>
            <a:r>
              <a:rPr lang="de-DE" sz="4400" b="1" dirty="0">
                <a:solidFill>
                  <a:srgbClr val="0000FF"/>
                </a:solidFill>
                <a:latin typeface="+mj-lt"/>
              </a:rPr>
              <a:t>Enthärter</a:t>
            </a:r>
          </a:p>
        </p:txBody>
      </p:sp>
      <p:sp>
        <p:nvSpPr>
          <p:cNvPr id="3" name="Textfeld 2">
            <a:extLst>
              <a:ext uri="{FF2B5EF4-FFF2-40B4-BE49-F238E27FC236}">
                <a16:creationId xmlns:a16="http://schemas.microsoft.com/office/drawing/2014/main" id="{BF244936-0B40-4819-A539-93B23150B023}"/>
              </a:ext>
            </a:extLst>
          </p:cNvPr>
          <p:cNvSpPr txBox="1"/>
          <p:nvPr/>
        </p:nvSpPr>
        <p:spPr>
          <a:xfrm>
            <a:off x="970547" y="1957137"/>
            <a:ext cx="7226969" cy="3970318"/>
          </a:xfrm>
          <a:prstGeom prst="rect">
            <a:avLst/>
          </a:prstGeom>
          <a:noFill/>
        </p:spPr>
        <p:txBody>
          <a:bodyPr wrap="square" rtlCol="0">
            <a:spAutoFit/>
          </a:bodyPr>
          <a:lstStyle/>
          <a:p>
            <a:r>
              <a:rPr lang="de-DE" sz="3600" dirty="0"/>
              <a:t>„Wasserhärte“: </a:t>
            </a:r>
          </a:p>
          <a:p>
            <a:r>
              <a:rPr lang="de-DE" sz="3600" dirty="0"/>
              <a:t>Menge des gelösten Kalks (CaCO</a:t>
            </a:r>
            <a:r>
              <a:rPr lang="de-DE" sz="3600" baseline="-25000" dirty="0"/>
              <a:t>3</a:t>
            </a:r>
            <a:r>
              <a:rPr lang="de-DE" sz="3600" dirty="0"/>
              <a:t>)</a:t>
            </a:r>
          </a:p>
          <a:p>
            <a:endParaRPr lang="de-DE" sz="3600" dirty="0"/>
          </a:p>
          <a:p>
            <a:r>
              <a:rPr lang="de-DE" sz="3600" dirty="0"/>
              <a:t>Der Enthärter bindet den Kalk (er entzieht der Waschlauge die Calcium-Ionen).</a:t>
            </a:r>
          </a:p>
          <a:p>
            <a:endParaRPr lang="de-DE" sz="3600" dirty="0"/>
          </a:p>
        </p:txBody>
      </p:sp>
    </p:spTree>
    <p:extLst>
      <p:ext uri="{BB962C8B-B14F-4D97-AF65-F5344CB8AC3E}">
        <p14:creationId xmlns:p14="http://schemas.microsoft.com/office/powerpoint/2010/main" val="16744584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00FF"/>
                </a:solidFill>
              </a:rPr>
              <a:t>Inhaltsstoffe von Waschmitteln</a:t>
            </a:r>
          </a:p>
        </p:txBody>
      </p:sp>
      <p:sp>
        <p:nvSpPr>
          <p:cNvPr id="11" name="Textfeld 10">
            <a:extLst>
              <a:ext uri="{FF2B5EF4-FFF2-40B4-BE49-F238E27FC236}">
                <a16:creationId xmlns:a16="http://schemas.microsoft.com/office/drawing/2014/main" id="{51B7CD7A-0888-4E89-AC8C-506B6411B38B}"/>
              </a:ext>
            </a:extLst>
          </p:cNvPr>
          <p:cNvSpPr txBox="1"/>
          <p:nvPr/>
        </p:nvSpPr>
        <p:spPr>
          <a:xfrm>
            <a:off x="1171074" y="994611"/>
            <a:ext cx="6841958" cy="769441"/>
          </a:xfrm>
          <a:prstGeom prst="rect">
            <a:avLst/>
          </a:prstGeom>
          <a:noFill/>
        </p:spPr>
        <p:txBody>
          <a:bodyPr wrap="square" rtlCol="0">
            <a:spAutoFit/>
          </a:bodyPr>
          <a:lstStyle/>
          <a:p>
            <a:pPr algn="ctr"/>
            <a:r>
              <a:rPr lang="de-DE" sz="4400" b="1" dirty="0">
                <a:solidFill>
                  <a:srgbClr val="0000FF"/>
                </a:solidFill>
                <a:latin typeface="+mj-lt"/>
              </a:rPr>
              <a:t>Enthärter</a:t>
            </a:r>
          </a:p>
        </p:txBody>
      </p:sp>
      <p:sp>
        <p:nvSpPr>
          <p:cNvPr id="3" name="Textfeld 2">
            <a:extLst>
              <a:ext uri="{FF2B5EF4-FFF2-40B4-BE49-F238E27FC236}">
                <a16:creationId xmlns:a16="http://schemas.microsoft.com/office/drawing/2014/main" id="{BF244936-0B40-4819-A539-93B23150B023}"/>
              </a:ext>
            </a:extLst>
          </p:cNvPr>
          <p:cNvSpPr txBox="1"/>
          <p:nvPr/>
        </p:nvSpPr>
        <p:spPr>
          <a:xfrm>
            <a:off x="970547" y="1957137"/>
            <a:ext cx="7226969" cy="1754326"/>
          </a:xfrm>
          <a:prstGeom prst="rect">
            <a:avLst/>
          </a:prstGeom>
          <a:noFill/>
        </p:spPr>
        <p:txBody>
          <a:bodyPr wrap="square" rtlCol="0">
            <a:spAutoFit/>
          </a:bodyPr>
          <a:lstStyle/>
          <a:p>
            <a:r>
              <a:rPr lang="de-DE" sz="3600" dirty="0"/>
              <a:t>„Wasserhärte“: </a:t>
            </a:r>
          </a:p>
          <a:p>
            <a:r>
              <a:rPr lang="de-DE" sz="3600" dirty="0"/>
              <a:t>Menge des gelösten Kalks (CaCO</a:t>
            </a:r>
            <a:r>
              <a:rPr lang="de-DE" sz="3600" baseline="-25000" dirty="0"/>
              <a:t>3</a:t>
            </a:r>
            <a:r>
              <a:rPr lang="de-DE" sz="3600" dirty="0"/>
              <a:t>)</a:t>
            </a:r>
          </a:p>
          <a:p>
            <a:endParaRPr lang="de-DE" sz="3600" dirty="0"/>
          </a:p>
        </p:txBody>
      </p:sp>
      <p:sp>
        <p:nvSpPr>
          <p:cNvPr id="4" name="Rechteck 3">
            <a:extLst>
              <a:ext uri="{FF2B5EF4-FFF2-40B4-BE49-F238E27FC236}">
                <a16:creationId xmlns:a16="http://schemas.microsoft.com/office/drawing/2014/main" id="{72B40F36-2E33-4827-B705-8CBA74F7AAA1}"/>
              </a:ext>
            </a:extLst>
          </p:cNvPr>
          <p:cNvSpPr/>
          <p:nvPr/>
        </p:nvSpPr>
        <p:spPr>
          <a:xfrm>
            <a:off x="521368" y="4539915"/>
            <a:ext cx="3024000" cy="92242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B900AF83-B8E3-466C-A141-00980DD93E64}"/>
              </a:ext>
            </a:extLst>
          </p:cNvPr>
          <p:cNvSpPr/>
          <p:nvPr/>
        </p:nvSpPr>
        <p:spPr>
          <a:xfrm>
            <a:off x="3545368" y="4539915"/>
            <a:ext cx="2016000" cy="92242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7AD2ED2C-0556-48E4-93C8-79FAB2A9D929}"/>
              </a:ext>
            </a:extLst>
          </p:cNvPr>
          <p:cNvSpPr/>
          <p:nvPr/>
        </p:nvSpPr>
        <p:spPr>
          <a:xfrm>
            <a:off x="5561368" y="4539915"/>
            <a:ext cx="3582632" cy="92242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9039207E-4795-45D3-8CE9-2FABCD45C55F}"/>
              </a:ext>
            </a:extLst>
          </p:cNvPr>
          <p:cNvSpPr txBox="1"/>
          <p:nvPr/>
        </p:nvSpPr>
        <p:spPr>
          <a:xfrm>
            <a:off x="1171074" y="4644190"/>
            <a:ext cx="7668126" cy="646331"/>
          </a:xfrm>
          <a:prstGeom prst="rect">
            <a:avLst/>
          </a:prstGeom>
          <a:noFill/>
        </p:spPr>
        <p:txBody>
          <a:bodyPr wrap="square" rtlCol="0">
            <a:spAutoFit/>
          </a:bodyPr>
          <a:lstStyle/>
          <a:p>
            <a:r>
              <a:rPr lang="de-DE" sz="3600" dirty="0"/>
              <a:t>weich				mittel				hart  </a:t>
            </a:r>
          </a:p>
        </p:txBody>
      </p:sp>
      <p:sp>
        <p:nvSpPr>
          <p:cNvPr id="8" name="Textfeld 7">
            <a:extLst>
              <a:ext uri="{FF2B5EF4-FFF2-40B4-BE49-F238E27FC236}">
                <a16:creationId xmlns:a16="http://schemas.microsoft.com/office/drawing/2014/main" id="{0051607B-D8A7-48FB-A94B-D527290D6D67}"/>
              </a:ext>
            </a:extLst>
          </p:cNvPr>
          <p:cNvSpPr txBox="1"/>
          <p:nvPr/>
        </p:nvSpPr>
        <p:spPr>
          <a:xfrm>
            <a:off x="373041" y="5462336"/>
            <a:ext cx="7335191" cy="1077218"/>
          </a:xfrm>
          <a:prstGeom prst="rect">
            <a:avLst/>
          </a:prstGeom>
          <a:noFill/>
        </p:spPr>
        <p:txBody>
          <a:bodyPr wrap="square" rtlCol="0">
            <a:spAutoFit/>
          </a:bodyPr>
          <a:lstStyle/>
          <a:p>
            <a:r>
              <a:rPr lang="de-DE" sz="3200" dirty="0">
                <a:latin typeface="Arial Narrow" panose="020B0606020202030204" pitchFamily="34" charset="0"/>
              </a:rPr>
              <a:t>0 					      8,4 		         14     °</a:t>
            </a:r>
            <a:r>
              <a:rPr lang="de-DE" sz="3200" dirty="0" err="1">
                <a:latin typeface="Arial Narrow" panose="020B0606020202030204" pitchFamily="34" charset="0"/>
              </a:rPr>
              <a:t>dH</a:t>
            </a:r>
            <a:endParaRPr lang="de-DE" sz="3200" dirty="0">
              <a:latin typeface="Arial Narrow" panose="020B0606020202030204" pitchFamily="34" charset="0"/>
            </a:endParaRPr>
          </a:p>
          <a:p>
            <a:r>
              <a:rPr lang="de-DE" sz="3200" dirty="0">
                <a:latin typeface="Arial Narrow" panose="020B0606020202030204" pitchFamily="34" charset="0"/>
              </a:rPr>
              <a:t>0 						 1,5			    2,5    mmol/L</a:t>
            </a:r>
          </a:p>
        </p:txBody>
      </p:sp>
    </p:spTree>
    <p:extLst>
      <p:ext uri="{BB962C8B-B14F-4D97-AF65-F5344CB8AC3E}">
        <p14:creationId xmlns:p14="http://schemas.microsoft.com/office/powerpoint/2010/main" val="18318078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00FF"/>
                </a:solidFill>
              </a:rPr>
              <a:t>Inhaltsstoffe von Waschmitteln</a:t>
            </a:r>
          </a:p>
        </p:txBody>
      </p:sp>
      <p:sp>
        <p:nvSpPr>
          <p:cNvPr id="11" name="Textfeld 10">
            <a:extLst>
              <a:ext uri="{FF2B5EF4-FFF2-40B4-BE49-F238E27FC236}">
                <a16:creationId xmlns:a16="http://schemas.microsoft.com/office/drawing/2014/main" id="{51B7CD7A-0888-4E89-AC8C-506B6411B38B}"/>
              </a:ext>
            </a:extLst>
          </p:cNvPr>
          <p:cNvSpPr txBox="1"/>
          <p:nvPr/>
        </p:nvSpPr>
        <p:spPr>
          <a:xfrm>
            <a:off x="1171074" y="994611"/>
            <a:ext cx="6841958" cy="769441"/>
          </a:xfrm>
          <a:prstGeom prst="rect">
            <a:avLst/>
          </a:prstGeom>
          <a:noFill/>
        </p:spPr>
        <p:txBody>
          <a:bodyPr wrap="square" rtlCol="0">
            <a:spAutoFit/>
          </a:bodyPr>
          <a:lstStyle/>
          <a:p>
            <a:pPr algn="ctr"/>
            <a:r>
              <a:rPr lang="de-DE" sz="4400" b="1" dirty="0">
                <a:solidFill>
                  <a:srgbClr val="0000FF"/>
                </a:solidFill>
                <a:latin typeface="+mj-lt"/>
              </a:rPr>
              <a:t>Enthärter</a:t>
            </a:r>
          </a:p>
        </p:txBody>
      </p:sp>
      <p:sp>
        <p:nvSpPr>
          <p:cNvPr id="3" name="Textfeld 2">
            <a:extLst>
              <a:ext uri="{FF2B5EF4-FFF2-40B4-BE49-F238E27FC236}">
                <a16:creationId xmlns:a16="http://schemas.microsoft.com/office/drawing/2014/main" id="{BF244936-0B40-4819-A539-93B23150B023}"/>
              </a:ext>
            </a:extLst>
          </p:cNvPr>
          <p:cNvSpPr txBox="1"/>
          <p:nvPr/>
        </p:nvSpPr>
        <p:spPr>
          <a:xfrm>
            <a:off x="970547" y="1957137"/>
            <a:ext cx="7226969" cy="1754326"/>
          </a:xfrm>
          <a:prstGeom prst="rect">
            <a:avLst/>
          </a:prstGeom>
          <a:noFill/>
        </p:spPr>
        <p:txBody>
          <a:bodyPr wrap="square" rtlCol="0">
            <a:spAutoFit/>
          </a:bodyPr>
          <a:lstStyle/>
          <a:p>
            <a:r>
              <a:rPr lang="de-DE" sz="3600" dirty="0"/>
              <a:t>„Wasserhärte“: </a:t>
            </a:r>
          </a:p>
          <a:p>
            <a:r>
              <a:rPr lang="de-DE" sz="3600" dirty="0"/>
              <a:t>Menge des gelösten Kalks (CaCO</a:t>
            </a:r>
            <a:r>
              <a:rPr lang="de-DE" sz="3600" baseline="-25000" dirty="0"/>
              <a:t>3</a:t>
            </a:r>
            <a:r>
              <a:rPr lang="de-DE" sz="3600" dirty="0"/>
              <a:t>)</a:t>
            </a:r>
          </a:p>
          <a:p>
            <a:endParaRPr lang="de-DE" sz="3600" dirty="0"/>
          </a:p>
        </p:txBody>
      </p:sp>
      <p:sp>
        <p:nvSpPr>
          <p:cNvPr id="4" name="Rechteck 3">
            <a:extLst>
              <a:ext uri="{FF2B5EF4-FFF2-40B4-BE49-F238E27FC236}">
                <a16:creationId xmlns:a16="http://schemas.microsoft.com/office/drawing/2014/main" id="{72B40F36-2E33-4827-B705-8CBA74F7AAA1}"/>
              </a:ext>
            </a:extLst>
          </p:cNvPr>
          <p:cNvSpPr/>
          <p:nvPr/>
        </p:nvSpPr>
        <p:spPr>
          <a:xfrm>
            <a:off x="521368" y="4539915"/>
            <a:ext cx="3024000" cy="92242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B900AF83-B8E3-466C-A141-00980DD93E64}"/>
              </a:ext>
            </a:extLst>
          </p:cNvPr>
          <p:cNvSpPr/>
          <p:nvPr/>
        </p:nvSpPr>
        <p:spPr>
          <a:xfrm>
            <a:off x="3545368" y="4539915"/>
            <a:ext cx="2016000" cy="92242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7AD2ED2C-0556-48E4-93C8-79FAB2A9D929}"/>
              </a:ext>
            </a:extLst>
          </p:cNvPr>
          <p:cNvSpPr/>
          <p:nvPr/>
        </p:nvSpPr>
        <p:spPr>
          <a:xfrm>
            <a:off x="5561368" y="4539915"/>
            <a:ext cx="3582632" cy="92242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9039207E-4795-45D3-8CE9-2FABCD45C55F}"/>
              </a:ext>
            </a:extLst>
          </p:cNvPr>
          <p:cNvSpPr txBox="1"/>
          <p:nvPr/>
        </p:nvSpPr>
        <p:spPr>
          <a:xfrm>
            <a:off x="1171074" y="4644190"/>
            <a:ext cx="7668126" cy="646331"/>
          </a:xfrm>
          <a:prstGeom prst="rect">
            <a:avLst/>
          </a:prstGeom>
          <a:noFill/>
        </p:spPr>
        <p:txBody>
          <a:bodyPr wrap="square" rtlCol="0">
            <a:spAutoFit/>
          </a:bodyPr>
          <a:lstStyle/>
          <a:p>
            <a:r>
              <a:rPr lang="de-DE" sz="3600" dirty="0"/>
              <a:t>weich				mittel				hart  </a:t>
            </a:r>
          </a:p>
        </p:txBody>
      </p:sp>
      <p:sp>
        <p:nvSpPr>
          <p:cNvPr id="8" name="Textfeld 7">
            <a:extLst>
              <a:ext uri="{FF2B5EF4-FFF2-40B4-BE49-F238E27FC236}">
                <a16:creationId xmlns:a16="http://schemas.microsoft.com/office/drawing/2014/main" id="{0051607B-D8A7-48FB-A94B-D527290D6D67}"/>
              </a:ext>
            </a:extLst>
          </p:cNvPr>
          <p:cNvSpPr txBox="1"/>
          <p:nvPr/>
        </p:nvSpPr>
        <p:spPr>
          <a:xfrm>
            <a:off x="373041" y="5462336"/>
            <a:ext cx="7335191" cy="1077218"/>
          </a:xfrm>
          <a:prstGeom prst="rect">
            <a:avLst/>
          </a:prstGeom>
          <a:noFill/>
        </p:spPr>
        <p:txBody>
          <a:bodyPr wrap="square" rtlCol="0">
            <a:spAutoFit/>
          </a:bodyPr>
          <a:lstStyle/>
          <a:p>
            <a:r>
              <a:rPr lang="de-DE" sz="3200" dirty="0">
                <a:latin typeface="Arial Narrow" panose="020B0606020202030204" pitchFamily="34" charset="0"/>
              </a:rPr>
              <a:t>0 					      8,4 		         14     °</a:t>
            </a:r>
            <a:r>
              <a:rPr lang="de-DE" sz="3200" dirty="0" err="1">
                <a:latin typeface="Arial Narrow" panose="020B0606020202030204" pitchFamily="34" charset="0"/>
              </a:rPr>
              <a:t>dH</a:t>
            </a:r>
            <a:endParaRPr lang="de-DE" sz="3200" dirty="0">
              <a:latin typeface="Arial Narrow" panose="020B0606020202030204" pitchFamily="34" charset="0"/>
            </a:endParaRPr>
          </a:p>
          <a:p>
            <a:r>
              <a:rPr lang="de-DE" sz="3200" dirty="0">
                <a:latin typeface="Arial Narrow" panose="020B0606020202030204" pitchFamily="34" charset="0"/>
              </a:rPr>
              <a:t>0 						 1,5			    2,5    mmol/L</a:t>
            </a:r>
          </a:p>
        </p:txBody>
      </p:sp>
      <p:sp>
        <p:nvSpPr>
          <p:cNvPr id="12" name="Rechteck 11">
            <a:extLst>
              <a:ext uri="{FF2B5EF4-FFF2-40B4-BE49-F238E27FC236}">
                <a16:creationId xmlns:a16="http://schemas.microsoft.com/office/drawing/2014/main" id="{7B6CA7B6-8395-4BCB-918A-0C1C76767233}"/>
              </a:ext>
            </a:extLst>
          </p:cNvPr>
          <p:cNvSpPr/>
          <p:nvPr/>
        </p:nvSpPr>
        <p:spPr>
          <a:xfrm>
            <a:off x="5201368" y="3769895"/>
            <a:ext cx="1872000" cy="497305"/>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F1523859-08D4-417C-9AFE-02EA98DB54E5}"/>
              </a:ext>
            </a:extLst>
          </p:cNvPr>
          <p:cNvSpPr txBox="1"/>
          <p:nvPr/>
        </p:nvSpPr>
        <p:spPr>
          <a:xfrm>
            <a:off x="5138747" y="3677054"/>
            <a:ext cx="2045368" cy="646331"/>
          </a:xfrm>
          <a:prstGeom prst="rect">
            <a:avLst/>
          </a:prstGeom>
          <a:noFill/>
        </p:spPr>
        <p:txBody>
          <a:bodyPr wrap="square" rtlCol="0">
            <a:spAutoFit/>
          </a:bodyPr>
          <a:lstStyle/>
          <a:p>
            <a:r>
              <a:rPr lang="de-DE" sz="3600" dirty="0">
                <a:solidFill>
                  <a:schemeClr val="bg1"/>
                </a:solidFill>
              </a:rPr>
              <a:t>München</a:t>
            </a:r>
          </a:p>
        </p:txBody>
      </p:sp>
      <p:sp>
        <p:nvSpPr>
          <p:cNvPr id="9" name="Textfeld 8">
            <a:extLst>
              <a:ext uri="{FF2B5EF4-FFF2-40B4-BE49-F238E27FC236}">
                <a16:creationId xmlns:a16="http://schemas.microsoft.com/office/drawing/2014/main" id="{FB9CD566-D7EE-4983-9F21-C6D26B6AAAC5}"/>
              </a:ext>
            </a:extLst>
          </p:cNvPr>
          <p:cNvSpPr txBox="1"/>
          <p:nvPr/>
        </p:nvSpPr>
        <p:spPr>
          <a:xfrm>
            <a:off x="4708358" y="3208421"/>
            <a:ext cx="2823411" cy="584775"/>
          </a:xfrm>
          <a:prstGeom prst="rect">
            <a:avLst/>
          </a:prstGeom>
          <a:noFill/>
        </p:spPr>
        <p:txBody>
          <a:bodyPr wrap="square" rtlCol="0">
            <a:spAutoFit/>
          </a:bodyPr>
          <a:lstStyle/>
          <a:p>
            <a:pPr algn="ctr"/>
            <a:r>
              <a:rPr lang="de-DE" sz="3200" b="1" dirty="0">
                <a:solidFill>
                  <a:srgbClr val="0000FF"/>
                </a:solidFill>
                <a:latin typeface="Arial Narrow" panose="020B0606020202030204" pitchFamily="34" charset="0"/>
              </a:rPr>
              <a:t>13,0-18,2 °</a:t>
            </a:r>
            <a:r>
              <a:rPr lang="de-DE" sz="3200" b="1" dirty="0" err="1">
                <a:solidFill>
                  <a:srgbClr val="0000FF"/>
                </a:solidFill>
                <a:latin typeface="Arial Narrow" panose="020B0606020202030204" pitchFamily="34" charset="0"/>
              </a:rPr>
              <a:t>dH</a:t>
            </a:r>
            <a:endParaRPr lang="de-DE" sz="3200" b="1" dirty="0">
              <a:solidFill>
                <a:srgbClr val="0000FF"/>
              </a:solidFill>
              <a:latin typeface="Arial Narrow" panose="020B0606020202030204" pitchFamily="34" charset="0"/>
            </a:endParaRPr>
          </a:p>
        </p:txBody>
      </p:sp>
    </p:spTree>
    <p:extLst>
      <p:ext uri="{BB962C8B-B14F-4D97-AF65-F5344CB8AC3E}">
        <p14:creationId xmlns:p14="http://schemas.microsoft.com/office/powerpoint/2010/main" val="37479967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00FF"/>
                </a:solidFill>
              </a:rPr>
              <a:t>Inhaltsstoffe von Waschmitteln</a:t>
            </a:r>
          </a:p>
        </p:txBody>
      </p:sp>
      <p:sp>
        <p:nvSpPr>
          <p:cNvPr id="11" name="Textfeld 10">
            <a:extLst>
              <a:ext uri="{FF2B5EF4-FFF2-40B4-BE49-F238E27FC236}">
                <a16:creationId xmlns:a16="http://schemas.microsoft.com/office/drawing/2014/main" id="{51B7CD7A-0888-4E89-AC8C-506B6411B38B}"/>
              </a:ext>
            </a:extLst>
          </p:cNvPr>
          <p:cNvSpPr txBox="1"/>
          <p:nvPr/>
        </p:nvSpPr>
        <p:spPr>
          <a:xfrm>
            <a:off x="1171074" y="994611"/>
            <a:ext cx="6841958" cy="769441"/>
          </a:xfrm>
          <a:prstGeom prst="rect">
            <a:avLst/>
          </a:prstGeom>
          <a:noFill/>
        </p:spPr>
        <p:txBody>
          <a:bodyPr wrap="square" rtlCol="0">
            <a:spAutoFit/>
          </a:bodyPr>
          <a:lstStyle/>
          <a:p>
            <a:pPr algn="ctr"/>
            <a:r>
              <a:rPr lang="de-DE" sz="4400" b="1" dirty="0">
                <a:solidFill>
                  <a:srgbClr val="0000FF"/>
                </a:solidFill>
                <a:latin typeface="+mj-lt"/>
              </a:rPr>
              <a:t>Enthärter</a:t>
            </a:r>
          </a:p>
        </p:txBody>
      </p:sp>
      <p:sp>
        <p:nvSpPr>
          <p:cNvPr id="3" name="Textfeld 2">
            <a:extLst>
              <a:ext uri="{FF2B5EF4-FFF2-40B4-BE49-F238E27FC236}">
                <a16:creationId xmlns:a16="http://schemas.microsoft.com/office/drawing/2014/main" id="{BF244936-0B40-4819-A539-93B23150B023}"/>
              </a:ext>
            </a:extLst>
          </p:cNvPr>
          <p:cNvSpPr txBox="1"/>
          <p:nvPr/>
        </p:nvSpPr>
        <p:spPr>
          <a:xfrm>
            <a:off x="970547" y="1957137"/>
            <a:ext cx="7226969" cy="1754326"/>
          </a:xfrm>
          <a:prstGeom prst="rect">
            <a:avLst/>
          </a:prstGeom>
          <a:noFill/>
        </p:spPr>
        <p:txBody>
          <a:bodyPr wrap="square" rtlCol="0">
            <a:spAutoFit/>
          </a:bodyPr>
          <a:lstStyle/>
          <a:p>
            <a:r>
              <a:rPr lang="de-DE" sz="3600" dirty="0"/>
              <a:t>					empfiehlt: </a:t>
            </a:r>
          </a:p>
          <a:p>
            <a:r>
              <a:rPr lang="de-DE" sz="3600" dirty="0"/>
              <a:t>					Dosierung „</a:t>
            </a:r>
            <a:r>
              <a:rPr lang="de-DE" sz="3600" b="1" dirty="0"/>
              <a:t>mittel</a:t>
            </a:r>
            <a:r>
              <a:rPr lang="de-DE" sz="3600" dirty="0"/>
              <a:t>“</a:t>
            </a:r>
          </a:p>
          <a:p>
            <a:endParaRPr lang="de-DE" sz="3600" dirty="0"/>
          </a:p>
        </p:txBody>
      </p:sp>
      <p:sp>
        <p:nvSpPr>
          <p:cNvPr id="4" name="Rechteck 3">
            <a:extLst>
              <a:ext uri="{FF2B5EF4-FFF2-40B4-BE49-F238E27FC236}">
                <a16:creationId xmlns:a16="http://schemas.microsoft.com/office/drawing/2014/main" id="{72B40F36-2E33-4827-B705-8CBA74F7AAA1}"/>
              </a:ext>
            </a:extLst>
          </p:cNvPr>
          <p:cNvSpPr/>
          <p:nvPr/>
        </p:nvSpPr>
        <p:spPr>
          <a:xfrm>
            <a:off x="521368" y="4539915"/>
            <a:ext cx="3024000" cy="92242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B900AF83-B8E3-466C-A141-00980DD93E64}"/>
              </a:ext>
            </a:extLst>
          </p:cNvPr>
          <p:cNvSpPr/>
          <p:nvPr/>
        </p:nvSpPr>
        <p:spPr>
          <a:xfrm>
            <a:off x="3545368" y="4539915"/>
            <a:ext cx="2016000" cy="92242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7AD2ED2C-0556-48E4-93C8-79FAB2A9D929}"/>
              </a:ext>
            </a:extLst>
          </p:cNvPr>
          <p:cNvSpPr/>
          <p:nvPr/>
        </p:nvSpPr>
        <p:spPr>
          <a:xfrm>
            <a:off x="5561368" y="4539915"/>
            <a:ext cx="3582632" cy="92242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9039207E-4795-45D3-8CE9-2FABCD45C55F}"/>
              </a:ext>
            </a:extLst>
          </p:cNvPr>
          <p:cNvSpPr txBox="1"/>
          <p:nvPr/>
        </p:nvSpPr>
        <p:spPr>
          <a:xfrm>
            <a:off x="1171074" y="4644190"/>
            <a:ext cx="7668126" cy="646331"/>
          </a:xfrm>
          <a:prstGeom prst="rect">
            <a:avLst/>
          </a:prstGeom>
          <a:noFill/>
        </p:spPr>
        <p:txBody>
          <a:bodyPr wrap="square" rtlCol="0">
            <a:spAutoFit/>
          </a:bodyPr>
          <a:lstStyle/>
          <a:p>
            <a:r>
              <a:rPr lang="de-DE" sz="3600" dirty="0"/>
              <a:t>weich				mittel				hart  </a:t>
            </a:r>
          </a:p>
        </p:txBody>
      </p:sp>
      <p:sp>
        <p:nvSpPr>
          <p:cNvPr id="8" name="Textfeld 7">
            <a:extLst>
              <a:ext uri="{FF2B5EF4-FFF2-40B4-BE49-F238E27FC236}">
                <a16:creationId xmlns:a16="http://schemas.microsoft.com/office/drawing/2014/main" id="{0051607B-D8A7-48FB-A94B-D527290D6D67}"/>
              </a:ext>
            </a:extLst>
          </p:cNvPr>
          <p:cNvSpPr txBox="1"/>
          <p:nvPr/>
        </p:nvSpPr>
        <p:spPr>
          <a:xfrm>
            <a:off x="373041" y="5462336"/>
            <a:ext cx="7335191" cy="1077218"/>
          </a:xfrm>
          <a:prstGeom prst="rect">
            <a:avLst/>
          </a:prstGeom>
          <a:noFill/>
        </p:spPr>
        <p:txBody>
          <a:bodyPr wrap="square" rtlCol="0">
            <a:spAutoFit/>
          </a:bodyPr>
          <a:lstStyle/>
          <a:p>
            <a:r>
              <a:rPr lang="de-DE" sz="3200" dirty="0">
                <a:latin typeface="Arial Narrow" panose="020B0606020202030204" pitchFamily="34" charset="0"/>
              </a:rPr>
              <a:t>0 					      8,4 		         14     °</a:t>
            </a:r>
            <a:r>
              <a:rPr lang="de-DE" sz="3200" dirty="0" err="1">
                <a:latin typeface="Arial Narrow" panose="020B0606020202030204" pitchFamily="34" charset="0"/>
              </a:rPr>
              <a:t>dH</a:t>
            </a:r>
            <a:endParaRPr lang="de-DE" sz="3200" dirty="0">
              <a:latin typeface="Arial Narrow" panose="020B0606020202030204" pitchFamily="34" charset="0"/>
            </a:endParaRPr>
          </a:p>
          <a:p>
            <a:r>
              <a:rPr lang="de-DE" sz="3200" dirty="0">
                <a:latin typeface="Arial Narrow" panose="020B0606020202030204" pitchFamily="34" charset="0"/>
              </a:rPr>
              <a:t>0 						 1,5			</a:t>
            </a:r>
            <a:r>
              <a:rPr lang="de-DE" sz="3200">
                <a:latin typeface="Arial Narrow" panose="020B0606020202030204" pitchFamily="34" charset="0"/>
              </a:rPr>
              <a:t>    2,5    mmol</a:t>
            </a:r>
            <a:r>
              <a:rPr lang="de-DE" sz="3200" dirty="0">
                <a:latin typeface="Arial Narrow" panose="020B0606020202030204" pitchFamily="34" charset="0"/>
              </a:rPr>
              <a:t>/L</a:t>
            </a:r>
          </a:p>
        </p:txBody>
      </p:sp>
      <p:sp>
        <p:nvSpPr>
          <p:cNvPr id="12" name="Rechteck 11">
            <a:extLst>
              <a:ext uri="{FF2B5EF4-FFF2-40B4-BE49-F238E27FC236}">
                <a16:creationId xmlns:a16="http://schemas.microsoft.com/office/drawing/2014/main" id="{7B6CA7B6-8395-4BCB-918A-0C1C76767233}"/>
              </a:ext>
            </a:extLst>
          </p:cNvPr>
          <p:cNvSpPr/>
          <p:nvPr/>
        </p:nvSpPr>
        <p:spPr>
          <a:xfrm>
            <a:off x="5201368" y="3769895"/>
            <a:ext cx="1872000" cy="497305"/>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F1523859-08D4-417C-9AFE-02EA98DB54E5}"/>
              </a:ext>
            </a:extLst>
          </p:cNvPr>
          <p:cNvSpPr txBox="1"/>
          <p:nvPr/>
        </p:nvSpPr>
        <p:spPr>
          <a:xfrm>
            <a:off x="5138747" y="3677054"/>
            <a:ext cx="2045368" cy="646331"/>
          </a:xfrm>
          <a:prstGeom prst="rect">
            <a:avLst/>
          </a:prstGeom>
          <a:noFill/>
        </p:spPr>
        <p:txBody>
          <a:bodyPr wrap="square" rtlCol="0">
            <a:spAutoFit/>
          </a:bodyPr>
          <a:lstStyle/>
          <a:p>
            <a:r>
              <a:rPr lang="de-DE" sz="3600" dirty="0">
                <a:solidFill>
                  <a:schemeClr val="bg1"/>
                </a:solidFill>
              </a:rPr>
              <a:t>München</a:t>
            </a:r>
          </a:p>
        </p:txBody>
      </p:sp>
      <p:pic>
        <p:nvPicPr>
          <p:cNvPr id="13" name="Grafik 12">
            <a:extLst>
              <a:ext uri="{FF2B5EF4-FFF2-40B4-BE49-F238E27FC236}">
                <a16:creationId xmlns:a16="http://schemas.microsoft.com/office/drawing/2014/main" id="{131C3231-580A-4D66-A506-9D99E4AF25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045" y="2036079"/>
            <a:ext cx="2303818" cy="1168603"/>
          </a:xfrm>
          <a:prstGeom prst="rect">
            <a:avLst/>
          </a:prstGeom>
        </p:spPr>
      </p:pic>
      <p:sp>
        <p:nvSpPr>
          <p:cNvPr id="14" name="Textfeld 13">
            <a:extLst>
              <a:ext uri="{FF2B5EF4-FFF2-40B4-BE49-F238E27FC236}">
                <a16:creationId xmlns:a16="http://schemas.microsoft.com/office/drawing/2014/main" id="{30B45555-3677-4A35-9DFA-B1713874F516}"/>
              </a:ext>
            </a:extLst>
          </p:cNvPr>
          <p:cNvSpPr txBox="1"/>
          <p:nvPr/>
        </p:nvSpPr>
        <p:spPr>
          <a:xfrm>
            <a:off x="4708358" y="3208421"/>
            <a:ext cx="2823411" cy="584775"/>
          </a:xfrm>
          <a:prstGeom prst="rect">
            <a:avLst/>
          </a:prstGeom>
          <a:noFill/>
        </p:spPr>
        <p:txBody>
          <a:bodyPr wrap="square" rtlCol="0">
            <a:spAutoFit/>
          </a:bodyPr>
          <a:lstStyle/>
          <a:p>
            <a:pPr algn="ctr"/>
            <a:r>
              <a:rPr lang="de-DE" sz="3200" b="1" dirty="0">
                <a:solidFill>
                  <a:srgbClr val="0000FF"/>
                </a:solidFill>
                <a:latin typeface="Arial Narrow" panose="020B0606020202030204" pitchFamily="34" charset="0"/>
              </a:rPr>
              <a:t>13,0-18,2 °</a:t>
            </a:r>
            <a:r>
              <a:rPr lang="de-DE" sz="3200" b="1" dirty="0" err="1">
                <a:solidFill>
                  <a:srgbClr val="0000FF"/>
                </a:solidFill>
                <a:latin typeface="Arial Narrow" panose="020B0606020202030204" pitchFamily="34" charset="0"/>
              </a:rPr>
              <a:t>dH</a:t>
            </a:r>
            <a:endParaRPr lang="de-DE" sz="3200" b="1" dirty="0">
              <a:solidFill>
                <a:srgbClr val="0000FF"/>
              </a:solidFill>
              <a:latin typeface="Arial Narrow" panose="020B0606020202030204" pitchFamily="34" charset="0"/>
            </a:endParaRPr>
          </a:p>
        </p:txBody>
      </p:sp>
    </p:spTree>
    <p:extLst>
      <p:ext uri="{BB962C8B-B14F-4D97-AF65-F5344CB8AC3E}">
        <p14:creationId xmlns:p14="http://schemas.microsoft.com/office/powerpoint/2010/main" val="438024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B90871-0594-4635-99FB-3E9533409CB8}"/>
              </a:ext>
            </a:extLst>
          </p:cNvPr>
          <p:cNvSpPr>
            <a:spLocks noGrp="1"/>
          </p:cNvSpPr>
          <p:nvPr>
            <p:ph type="title"/>
          </p:nvPr>
        </p:nvSpPr>
        <p:spPr>
          <a:xfrm>
            <a:off x="628650" y="365127"/>
            <a:ext cx="7886700" cy="749800"/>
          </a:xfrm>
        </p:spPr>
        <p:txBody>
          <a:bodyPr/>
          <a:lstStyle/>
          <a:p>
            <a:pPr algn="ctr"/>
            <a:r>
              <a:rPr lang="de-DE" b="1" dirty="0">
                <a:solidFill>
                  <a:srgbClr val="0000FF"/>
                </a:solidFill>
              </a:rPr>
              <a:t>Zielvorstellungen allgemein</a:t>
            </a:r>
          </a:p>
        </p:txBody>
      </p:sp>
      <p:sp>
        <p:nvSpPr>
          <p:cNvPr id="3" name="Textfeld 2">
            <a:extLst>
              <a:ext uri="{FF2B5EF4-FFF2-40B4-BE49-F238E27FC236}">
                <a16:creationId xmlns:a16="http://schemas.microsoft.com/office/drawing/2014/main" id="{B2E3428E-F0A6-46BE-99BD-3F06C884D025}"/>
              </a:ext>
            </a:extLst>
          </p:cNvPr>
          <p:cNvSpPr txBox="1"/>
          <p:nvPr/>
        </p:nvSpPr>
        <p:spPr>
          <a:xfrm>
            <a:off x="858253" y="1211179"/>
            <a:ext cx="7419473" cy="4247317"/>
          </a:xfrm>
          <a:prstGeom prst="rect">
            <a:avLst/>
          </a:prstGeom>
          <a:noFill/>
        </p:spPr>
        <p:txBody>
          <a:bodyPr wrap="square" rtlCol="0">
            <a:spAutoFit/>
          </a:bodyPr>
          <a:lstStyle/>
          <a:p>
            <a:pPr marL="571500" lvl="0" indent="-571500">
              <a:spcAft>
                <a:spcPts val="1800"/>
              </a:spcAft>
              <a:buFont typeface="Wingdings" panose="05000000000000000000" pitchFamily="2" charset="2"/>
              <a:buChar char="§"/>
            </a:pPr>
            <a:r>
              <a:rPr lang="de-DE" sz="4000" b="1" dirty="0">
                <a:highlight>
                  <a:srgbClr val="FFFF00"/>
                </a:highlight>
              </a:rPr>
              <a:t>Suffizienz</a:t>
            </a:r>
            <a:r>
              <a:rPr lang="de-DE" sz="4000" dirty="0">
                <a:highlight>
                  <a:srgbClr val="FFFF00"/>
                </a:highlight>
              </a:rPr>
              <a:t>:</a:t>
            </a:r>
            <a:r>
              <a:rPr lang="de-DE" sz="4000" dirty="0"/>
              <a:t> 					Bedürfnisse hinterfragen</a:t>
            </a:r>
          </a:p>
          <a:p>
            <a:pPr marL="571500" lvl="0" indent="-571500">
              <a:spcAft>
                <a:spcPts val="1800"/>
              </a:spcAft>
              <a:buFont typeface="Wingdings" panose="05000000000000000000" pitchFamily="2" charset="2"/>
              <a:buChar char="§"/>
            </a:pPr>
            <a:r>
              <a:rPr lang="de-DE" sz="4000" b="1" dirty="0">
                <a:highlight>
                  <a:srgbClr val="00FF00"/>
                </a:highlight>
              </a:rPr>
              <a:t>Effizienz</a:t>
            </a:r>
            <a:r>
              <a:rPr lang="de-DE" sz="4000" dirty="0">
                <a:highlight>
                  <a:srgbClr val="00FF00"/>
                </a:highlight>
              </a:rPr>
              <a:t>:</a:t>
            </a:r>
            <a:r>
              <a:rPr lang="de-DE" sz="4000" dirty="0"/>
              <a:t> 										Das selbe Bedürfnis mit 	weniger Aufwand erreichen.</a:t>
            </a:r>
          </a:p>
          <a:p>
            <a:pPr marL="571500" indent="-571500">
              <a:spcAft>
                <a:spcPts val="1800"/>
              </a:spcAft>
              <a:buFont typeface="Wingdings" panose="05000000000000000000" pitchFamily="2" charset="2"/>
              <a:buChar char="§"/>
            </a:pPr>
            <a:endParaRPr lang="de-DE" sz="4000" dirty="0"/>
          </a:p>
        </p:txBody>
      </p:sp>
    </p:spTree>
    <p:extLst>
      <p:ext uri="{BB962C8B-B14F-4D97-AF65-F5344CB8AC3E}">
        <p14:creationId xmlns:p14="http://schemas.microsoft.com/office/powerpoint/2010/main" val="15547378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00FF"/>
                </a:solidFill>
              </a:rPr>
              <a:t>Inhaltsstoffe von Waschmitteln</a:t>
            </a:r>
          </a:p>
        </p:txBody>
      </p:sp>
      <p:sp>
        <p:nvSpPr>
          <p:cNvPr id="11" name="Textfeld 10">
            <a:extLst>
              <a:ext uri="{FF2B5EF4-FFF2-40B4-BE49-F238E27FC236}">
                <a16:creationId xmlns:a16="http://schemas.microsoft.com/office/drawing/2014/main" id="{51B7CD7A-0888-4E89-AC8C-506B6411B38B}"/>
              </a:ext>
            </a:extLst>
          </p:cNvPr>
          <p:cNvSpPr txBox="1"/>
          <p:nvPr/>
        </p:nvSpPr>
        <p:spPr>
          <a:xfrm>
            <a:off x="1171074" y="994611"/>
            <a:ext cx="6841958" cy="769441"/>
          </a:xfrm>
          <a:prstGeom prst="rect">
            <a:avLst/>
          </a:prstGeom>
          <a:noFill/>
        </p:spPr>
        <p:txBody>
          <a:bodyPr wrap="square" rtlCol="0">
            <a:spAutoFit/>
          </a:bodyPr>
          <a:lstStyle/>
          <a:p>
            <a:pPr algn="ctr"/>
            <a:r>
              <a:rPr lang="de-DE" sz="4400" b="1" dirty="0">
                <a:solidFill>
                  <a:srgbClr val="0000FF"/>
                </a:solidFill>
                <a:latin typeface="+mj-lt"/>
              </a:rPr>
              <a:t>Enthärter</a:t>
            </a:r>
          </a:p>
        </p:txBody>
      </p:sp>
      <p:pic>
        <p:nvPicPr>
          <p:cNvPr id="14" name="Grafik 13">
            <a:extLst>
              <a:ext uri="{FF2B5EF4-FFF2-40B4-BE49-F238E27FC236}">
                <a16:creationId xmlns:a16="http://schemas.microsoft.com/office/drawing/2014/main" id="{2C7AF968-1385-4D87-BDB3-E9DB83132A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991" y="1792538"/>
            <a:ext cx="3980607" cy="4451684"/>
          </a:xfrm>
          <a:prstGeom prst="rect">
            <a:avLst/>
          </a:prstGeom>
        </p:spPr>
      </p:pic>
    </p:spTree>
    <p:extLst>
      <p:ext uri="{BB962C8B-B14F-4D97-AF65-F5344CB8AC3E}">
        <p14:creationId xmlns:p14="http://schemas.microsoft.com/office/powerpoint/2010/main" val="7937920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00FF"/>
                </a:solidFill>
              </a:rPr>
              <a:t>Inhaltsstoffe von Waschmitteln</a:t>
            </a:r>
          </a:p>
        </p:txBody>
      </p:sp>
      <p:sp>
        <p:nvSpPr>
          <p:cNvPr id="11" name="Textfeld 10">
            <a:extLst>
              <a:ext uri="{FF2B5EF4-FFF2-40B4-BE49-F238E27FC236}">
                <a16:creationId xmlns:a16="http://schemas.microsoft.com/office/drawing/2014/main" id="{51B7CD7A-0888-4E89-AC8C-506B6411B38B}"/>
              </a:ext>
            </a:extLst>
          </p:cNvPr>
          <p:cNvSpPr txBox="1"/>
          <p:nvPr/>
        </p:nvSpPr>
        <p:spPr>
          <a:xfrm>
            <a:off x="1171074" y="994611"/>
            <a:ext cx="6841958" cy="769441"/>
          </a:xfrm>
          <a:prstGeom prst="rect">
            <a:avLst/>
          </a:prstGeom>
          <a:noFill/>
        </p:spPr>
        <p:txBody>
          <a:bodyPr wrap="square" rtlCol="0">
            <a:spAutoFit/>
          </a:bodyPr>
          <a:lstStyle/>
          <a:p>
            <a:pPr algn="ctr"/>
            <a:r>
              <a:rPr lang="de-DE" sz="4400" b="1" dirty="0">
                <a:solidFill>
                  <a:srgbClr val="0000FF"/>
                </a:solidFill>
                <a:latin typeface="+mj-lt"/>
              </a:rPr>
              <a:t>Enthärter</a:t>
            </a:r>
          </a:p>
        </p:txBody>
      </p:sp>
      <p:pic>
        <p:nvPicPr>
          <p:cNvPr id="14" name="Grafik 13">
            <a:extLst>
              <a:ext uri="{FF2B5EF4-FFF2-40B4-BE49-F238E27FC236}">
                <a16:creationId xmlns:a16="http://schemas.microsoft.com/office/drawing/2014/main" id="{2C7AF968-1385-4D87-BDB3-E9DB83132A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991" y="1792538"/>
            <a:ext cx="3980607" cy="4451684"/>
          </a:xfrm>
          <a:prstGeom prst="rect">
            <a:avLst/>
          </a:prstGeom>
        </p:spPr>
      </p:pic>
      <p:sp>
        <p:nvSpPr>
          <p:cNvPr id="3" name="Ellipse 2">
            <a:extLst>
              <a:ext uri="{FF2B5EF4-FFF2-40B4-BE49-F238E27FC236}">
                <a16:creationId xmlns:a16="http://schemas.microsoft.com/office/drawing/2014/main" id="{4601263F-B8F0-4C6D-B985-F00CA73B22ED}"/>
              </a:ext>
            </a:extLst>
          </p:cNvPr>
          <p:cNvSpPr/>
          <p:nvPr/>
        </p:nvSpPr>
        <p:spPr>
          <a:xfrm>
            <a:off x="425116" y="3641557"/>
            <a:ext cx="914400" cy="6336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Ellipse 5">
            <a:extLst>
              <a:ext uri="{FF2B5EF4-FFF2-40B4-BE49-F238E27FC236}">
                <a16:creationId xmlns:a16="http://schemas.microsoft.com/office/drawing/2014/main" id="{814AEA24-B4D1-4196-B86C-A59AEADEA680}"/>
              </a:ext>
            </a:extLst>
          </p:cNvPr>
          <p:cNvSpPr/>
          <p:nvPr/>
        </p:nvSpPr>
        <p:spPr>
          <a:xfrm>
            <a:off x="425116" y="2899611"/>
            <a:ext cx="1267326" cy="6336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866443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00FF"/>
                </a:solidFill>
              </a:rPr>
              <a:t>Inhaltsstoffe von Waschmitteln</a:t>
            </a:r>
          </a:p>
        </p:txBody>
      </p:sp>
      <p:sp>
        <p:nvSpPr>
          <p:cNvPr id="11" name="Textfeld 10">
            <a:extLst>
              <a:ext uri="{FF2B5EF4-FFF2-40B4-BE49-F238E27FC236}">
                <a16:creationId xmlns:a16="http://schemas.microsoft.com/office/drawing/2014/main" id="{51B7CD7A-0888-4E89-AC8C-506B6411B38B}"/>
              </a:ext>
            </a:extLst>
          </p:cNvPr>
          <p:cNvSpPr txBox="1"/>
          <p:nvPr/>
        </p:nvSpPr>
        <p:spPr>
          <a:xfrm>
            <a:off x="1171074" y="994611"/>
            <a:ext cx="6841958" cy="769441"/>
          </a:xfrm>
          <a:prstGeom prst="rect">
            <a:avLst/>
          </a:prstGeom>
          <a:noFill/>
        </p:spPr>
        <p:txBody>
          <a:bodyPr wrap="square" rtlCol="0">
            <a:spAutoFit/>
          </a:bodyPr>
          <a:lstStyle/>
          <a:p>
            <a:pPr algn="ctr"/>
            <a:r>
              <a:rPr lang="de-DE" sz="4400" b="1" dirty="0">
                <a:solidFill>
                  <a:srgbClr val="0000FF"/>
                </a:solidFill>
                <a:latin typeface="+mj-lt"/>
              </a:rPr>
              <a:t>Enthärter</a:t>
            </a:r>
          </a:p>
        </p:txBody>
      </p:sp>
      <p:sp>
        <p:nvSpPr>
          <p:cNvPr id="4" name="Textfeld 3">
            <a:extLst>
              <a:ext uri="{FF2B5EF4-FFF2-40B4-BE49-F238E27FC236}">
                <a16:creationId xmlns:a16="http://schemas.microsoft.com/office/drawing/2014/main" id="{C654C53B-644B-4D74-8B5F-9021FCDE8F1B}"/>
              </a:ext>
            </a:extLst>
          </p:cNvPr>
          <p:cNvSpPr txBox="1"/>
          <p:nvPr/>
        </p:nvSpPr>
        <p:spPr>
          <a:xfrm>
            <a:off x="521368" y="1957137"/>
            <a:ext cx="7993982" cy="1754326"/>
          </a:xfrm>
          <a:prstGeom prst="rect">
            <a:avLst/>
          </a:prstGeom>
          <a:noFill/>
        </p:spPr>
        <p:txBody>
          <a:bodyPr wrap="square" rtlCol="0">
            <a:spAutoFit/>
          </a:bodyPr>
          <a:lstStyle/>
          <a:p>
            <a:pPr marL="571500" indent="-571500">
              <a:buFont typeface="Wingdings" panose="05000000000000000000" pitchFamily="2" charset="2"/>
              <a:buChar char="§"/>
            </a:pPr>
            <a:r>
              <a:rPr lang="de-DE" sz="3600" dirty="0"/>
              <a:t>meist: Zeolithe (= </a:t>
            </a:r>
            <a:r>
              <a:rPr lang="de-DE" sz="3600" dirty="0" err="1"/>
              <a:t>Sasil</a:t>
            </a:r>
            <a:r>
              <a:rPr lang="de-DE" sz="3600" dirty="0"/>
              <a:t>) + Phosphate bzw. Phosphonate</a:t>
            </a:r>
          </a:p>
          <a:p>
            <a:pPr marL="571500" indent="-571500">
              <a:buFont typeface="Wingdings" panose="05000000000000000000" pitchFamily="2" charset="2"/>
              <a:buChar char="§"/>
            </a:pPr>
            <a:endParaRPr lang="de-DE" sz="3600" dirty="0"/>
          </a:p>
        </p:txBody>
      </p:sp>
    </p:spTree>
    <p:extLst>
      <p:ext uri="{BB962C8B-B14F-4D97-AF65-F5344CB8AC3E}">
        <p14:creationId xmlns:p14="http://schemas.microsoft.com/office/powerpoint/2010/main" val="27074358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00FF"/>
                </a:solidFill>
              </a:rPr>
              <a:t>Inhaltsstoffe von Waschmitteln</a:t>
            </a:r>
          </a:p>
        </p:txBody>
      </p:sp>
      <p:sp>
        <p:nvSpPr>
          <p:cNvPr id="11" name="Textfeld 10">
            <a:extLst>
              <a:ext uri="{FF2B5EF4-FFF2-40B4-BE49-F238E27FC236}">
                <a16:creationId xmlns:a16="http://schemas.microsoft.com/office/drawing/2014/main" id="{51B7CD7A-0888-4E89-AC8C-506B6411B38B}"/>
              </a:ext>
            </a:extLst>
          </p:cNvPr>
          <p:cNvSpPr txBox="1"/>
          <p:nvPr/>
        </p:nvSpPr>
        <p:spPr>
          <a:xfrm>
            <a:off x="1171074" y="994611"/>
            <a:ext cx="6841958" cy="769441"/>
          </a:xfrm>
          <a:prstGeom prst="rect">
            <a:avLst/>
          </a:prstGeom>
          <a:noFill/>
        </p:spPr>
        <p:txBody>
          <a:bodyPr wrap="square" rtlCol="0">
            <a:spAutoFit/>
          </a:bodyPr>
          <a:lstStyle/>
          <a:p>
            <a:pPr algn="ctr"/>
            <a:r>
              <a:rPr lang="de-DE" sz="4400" b="1" dirty="0">
                <a:solidFill>
                  <a:srgbClr val="0000FF"/>
                </a:solidFill>
                <a:latin typeface="+mj-lt"/>
              </a:rPr>
              <a:t>Enthärter</a:t>
            </a:r>
          </a:p>
        </p:txBody>
      </p:sp>
      <p:sp>
        <p:nvSpPr>
          <p:cNvPr id="4" name="Textfeld 3">
            <a:extLst>
              <a:ext uri="{FF2B5EF4-FFF2-40B4-BE49-F238E27FC236}">
                <a16:creationId xmlns:a16="http://schemas.microsoft.com/office/drawing/2014/main" id="{C654C53B-644B-4D74-8B5F-9021FCDE8F1B}"/>
              </a:ext>
            </a:extLst>
          </p:cNvPr>
          <p:cNvSpPr txBox="1"/>
          <p:nvPr/>
        </p:nvSpPr>
        <p:spPr>
          <a:xfrm>
            <a:off x="521368" y="1957137"/>
            <a:ext cx="7993982" cy="3416320"/>
          </a:xfrm>
          <a:prstGeom prst="rect">
            <a:avLst/>
          </a:prstGeom>
          <a:noFill/>
        </p:spPr>
        <p:txBody>
          <a:bodyPr wrap="square" rtlCol="0">
            <a:spAutoFit/>
          </a:bodyPr>
          <a:lstStyle/>
          <a:p>
            <a:pPr marL="571500" indent="-571500">
              <a:buFont typeface="Wingdings" panose="05000000000000000000" pitchFamily="2" charset="2"/>
              <a:buChar char="§"/>
            </a:pPr>
            <a:r>
              <a:rPr lang="de-DE" sz="3600" dirty="0"/>
              <a:t>meist: Zeolithe (= </a:t>
            </a:r>
            <a:r>
              <a:rPr lang="de-DE" sz="3600" dirty="0" err="1"/>
              <a:t>Sasil</a:t>
            </a:r>
            <a:r>
              <a:rPr lang="de-DE" sz="3600" dirty="0"/>
              <a:t>) + Phosphate bzw. Phosphonate</a:t>
            </a:r>
          </a:p>
          <a:p>
            <a:pPr marL="571500" indent="-571500">
              <a:buFont typeface="Wingdings" panose="05000000000000000000" pitchFamily="2" charset="2"/>
              <a:buChar char="§"/>
            </a:pPr>
            <a:r>
              <a:rPr lang="de-DE" sz="3600" dirty="0" err="1"/>
              <a:t>Polycarboxylate</a:t>
            </a:r>
            <a:endParaRPr lang="de-DE" sz="3600" dirty="0"/>
          </a:p>
          <a:p>
            <a:pPr marL="571500" indent="-571500">
              <a:buFont typeface="Wingdings" panose="05000000000000000000" pitchFamily="2" charset="2"/>
              <a:buChar char="§"/>
            </a:pPr>
            <a:r>
              <a:rPr lang="de-DE" sz="3600" dirty="0"/>
              <a:t>Zitronensäure</a:t>
            </a:r>
          </a:p>
          <a:p>
            <a:pPr marL="571500" indent="-571500">
              <a:buFont typeface="Wingdings" panose="05000000000000000000" pitchFamily="2" charset="2"/>
              <a:buChar char="§"/>
            </a:pPr>
            <a:r>
              <a:rPr lang="de-DE" sz="3600" dirty="0"/>
              <a:t>früher: Soda</a:t>
            </a:r>
          </a:p>
          <a:p>
            <a:pPr marL="571500" indent="-571500">
              <a:buFont typeface="Wingdings" panose="05000000000000000000" pitchFamily="2" charset="2"/>
              <a:buChar char="§"/>
            </a:pPr>
            <a:endParaRPr lang="de-DE" sz="3600" dirty="0"/>
          </a:p>
        </p:txBody>
      </p:sp>
    </p:spTree>
    <p:extLst>
      <p:ext uri="{BB962C8B-B14F-4D97-AF65-F5344CB8AC3E}">
        <p14:creationId xmlns:p14="http://schemas.microsoft.com/office/powerpoint/2010/main" val="19979504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00FF"/>
                </a:solidFill>
              </a:rPr>
              <a:t>Inhaltsstoffe von Waschmitteln</a:t>
            </a:r>
          </a:p>
        </p:txBody>
      </p:sp>
      <p:sp>
        <p:nvSpPr>
          <p:cNvPr id="11" name="Textfeld 10">
            <a:extLst>
              <a:ext uri="{FF2B5EF4-FFF2-40B4-BE49-F238E27FC236}">
                <a16:creationId xmlns:a16="http://schemas.microsoft.com/office/drawing/2014/main" id="{51B7CD7A-0888-4E89-AC8C-506B6411B38B}"/>
              </a:ext>
            </a:extLst>
          </p:cNvPr>
          <p:cNvSpPr txBox="1"/>
          <p:nvPr/>
        </p:nvSpPr>
        <p:spPr>
          <a:xfrm>
            <a:off x="1171074" y="994611"/>
            <a:ext cx="6841958" cy="769441"/>
          </a:xfrm>
          <a:prstGeom prst="rect">
            <a:avLst/>
          </a:prstGeom>
          <a:noFill/>
        </p:spPr>
        <p:txBody>
          <a:bodyPr wrap="square" rtlCol="0">
            <a:spAutoFit/>
          </a:bodyPr>
          <a:lstStyle/>
          <a:p>
            <a:pPr algn="ctr"/>
            <a:r>
              <a:rPr lang="de-DE" sz="4400" b="1" dirty="0">
                <a:solidFill>
                  <a:srgbClr val="0000FF"/>
                </a:solidFill>
                <a:latin typeface="+mj-lt"/>
              </a:rPr>
              <a:t>Enthärter</a:t>
            </a:r>
          </a:p>
        </p:txBody>
      </p:sp>
      <p:sp>
        <p:nvSpPr>
          <p:cNvPr id="4" name="Textfeld 3">
            <a:extLst>
              <a:ext uri="{FF2B5EF4-FFF2-40B4-BE49-F238E27FC236}">
                <a16:creationId xmlns:a16="http://schemas.microsoft.com/office/drawing/2014/main" id="{C654C53B-644B-4D74-8B5F-9021FCDE8F1B}"/>
              </a:ext>
            </a:extLst>
          </p:cNvPr>
          <p:cNvSpPr txBox="1"/>
          <p:nvPr/>
        </p:nvSpPr>
        <p:spPr>
          <a:xfrm>
            <a:off x="521368" y="1957137"/>
            <a:ext cx="7993982" cy="3416320"/>
          </a:xfrm>
          <a:prstGeom prst="rect">
            <a:avLst/>
          </a:prstGeom>
          <a:noFill/>
        </p:spPr>
        <p:txBody>
          <a:bodyPr wrap="square" rtlCol="0">
            <a:spAutoFit/>
          </a:bodyPr>
          <a:lstStyle/>
          <a:p>
            <a:pPr marL="571500" indent="-571500">
              <a:buFont typeface="Wingdings" panose="05000000000000000000" pitchFamily="2" charset="2"/>
              <a:buChar char="§"/>
            </a:pPr>
            <a:r>
              <a:rPr lang="de-DE" sz="3600" dirty="0"/>
              <a:t>meist: Zeolithe (= </a:t>
            </a:r>
            <a:r>
              <a:rPr lang="de-DE" sz="3600" dirty="0" err="1"/>
              <a:t>Sasil</a:t>
            </a:r>
            <a:r>
              <a:rPr lang="de-DE" sz="3600" dirty="0"/>
              <a:t>) + Phosphate bzw. Phosphonate</a:t>
            </a:r>
          </a:p>
          <a:p>
            <a:pPr marL="571500" indent="-571500">
              <a:buFont typeface="Wingdings" panose="05000000000000000000" pitchFamily="2" charset="2"/>
              <a:buChar char="§"/>
            </a:pPr>
            <a:r>
              <a:rPr lang="de-DE" sz="3600" dirty="0" err="1"/>
              <a:t>Polycarboxylate</a:t>
            </a:r>
            <a:endParaRPr lang="de-DE" sz="3600" dirty="0"/>
          </a:p>
          <a:p>
            <a:pPr marL="571500" indent="-571500">
              <a:buFont typeface="Wingdings" panose="05000000000000000000" pitchFamily="2" charset="2"/>
              <a:buChar char="§"/>
            </a:pPr>
            <a:r>
              <a:rPr lang="de-DE" sz="3600" b="1" dirty="0"/>
              <a:t>Zitronensäure: </a:t>
            </a:r>
            <a:r>
              <a:rPr lang="de-DE" sz="3600" dirty="0"/>
              <a:t>gut, aber teuer</a:t>
            </a:r>
            <a:endParaRPr lang="de-DE" sz="3600" b="1" dirty="0"/>
          </a:p>
          <a:p>
            <a:pPr marL="571500" indent="-571500">
              <a:buFont typeface="Wingdings" panose="05000000000000000000" pitchFamily="2" charset="2"/>
              <a:buChar char="§"/>
            </a:pPr>
            <a:r>
              <a:rPr lang="de-DE" sz="3600" dirty="0"/>
              <a:t>früher: Soda</a:t>
            </a:r>
          </a:p>
          <a:p>
            <a:pPr marL="571500" indent="-571500">
              <a:buFont typeface="Wingdings" panose="05000000000000000000" pitchFamily="2" charset="2"/>
              <a:buChar char="§"/>
            </a:pPr>
            <a:endParaRPr lang="de-DE" sz="3600" dirty="0"/>
          </a:p>
        </p:txBody>
      </p:sp>
    </p:spTree>
    <p:extLst>
      <p:ext uri="{BB962C8B-B14F-4D97-AF65-F5344CB8AC3E}">
        <p14:creationId xmlns:p14="http://schemas.microsoft.com/office/powerpoint/2010/main" val="33656946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00FF"/>
                </a:solidFill>
              </a:rPr>
              <a:t>Inhaltsstoffe von Waschmitteln</a:t>
            </a:r>
          </a:p>
        </p:txBody>
      </p:sp>
      <p:sp>
        <p:nvSpPr>
          <p:cNvPr id="11" name="Textfeld 10">
            <a:extLst>
              <a:ext uri="{FF2B5EF4-FFF2-40B4-BE49-F238E27FC236}">
                <a16:creationId xmlns:a16="http://schemas.microsoft.com/office/drawing/2014/main" id="{51B7CD7A-0888-4E89-AC8C-506B6411B38B}"/>
              </a:ext>
            </a:extLst>
          </p:cNvPr>
          <p:cNvSpPr txBox="1"/>
          <p:nvPr/>
        </p:nvSpPr>
        <p:spPr>
          <a:xfrm>
            <a:off x="1171074" y="994611"/>
            <a:ext cx="6841958" cy="769441"/>
          </a:xfrm>
          <a:prstGeom prst="rect">
            <a:avLst/>
          </a:prstGeom>
          <a:noFill/>
        </p:spPr>
        <p:txBody>
          <a:bodyPr wrap="square" rtlCol="0">
            <a:spAutoFit/>
          </a:bodyPr>
          <a:lstStyle/>
          <a:p>
            <a:pPr algn="ctr"/>
            <a:r>
              <a:rPr lang="de-DE" sz="4400" b="1" dirty="0">
                <a:solidFill>
                  <a:srgbClr val="0000FF"/>
                </a:solidFill>
                <a:latin typeface="+mj-lt"/>
              </a:rPr>
              <a:t>Enthärter</a:t>
            </a:r>
          </a:p>
        </p:txBody>
      </p:sp>
      <p:sp>
        <p:nvSpPr>
          <p:cNvPr id="4" name="Textfeld 3">
            <a:extLst>
              <a:ext uri="{FF2B5EF4-FFF2-40B4-BE49-F238E27FC236}">
                <a16:creationId xmlns:a16="http://schemas.microsoft.com/office/drawing/2014/main" id="{C654C53B-644B-4D74-8B5F-9021FCDE8F1B}"/>
              </a:ext>
            </a:extLst>
          </p:cNvPr>
          <p:cNvSpPr txBox="1"/>
          <p:nvPr/>
        </p:nvSpPr>
        <p:spPr>
          <a:xfrm>
            <a:off x="521368" y="1957137"/>
            <a:ext cx="7993982" cy="3416320"/>
          </a:xfrm>
          <a:prstGeom prst="rect">
            <a:avLst/>
          </a:prstGeom>
          <a:noFill/>
        </p:spPr>
        <p:txBody>
          <a:bodyPr wrap="square" rtlCol="0">
            <a:spAutoFit/>
          </a:bodyPr>
          <a:lstStyle/>
          <a:p>
            <a:pPr marL="571500" indent="-571500">
              <a:buFont typeface="Wingdings" panose="05000000000000000000" pitchFamily="2" charset="2"/>
              <a:buChar char="§"/>
            </a:pPr>
            <a:r>
              <a:rPr lang="de-DE" sz="3600" dirty="0"/>
              <a:t>meist: Zeolithe (= </a:t>
            </a:r>
            <a:r>
              <a:rPr lang="de-DE" sz="3600" dirty="0" err="1"/>
              <a:t>Sasil</a:t>
            </a:r>
            <a:r>
              <a:rPr lang="de-DE" sz="3600" dirty="0"/>
              <a:t>) + Phosphate bzw. Phosphonate</a:t>
            </a:r>
          </a:p>
          <a:p>
            <a:pPr marL="571500" indent="-571500">
              <a:buFont typeface="Wingdings" panose="05000000000000000000" pitchFamily="2" charset="2"/>
              <a:buChar char="§"/>
            </a:pPr>
            <a:r>
              <a:rPr lang="de-DE" sz="3600" dirty="0" err="1"/>
              <a:t>Polycarboxylate</a:t>
            </a:r>
            <a:endParaRPr lang="de-DE" sz="3600" dirty="0"/>
          </a:p>
          <a:p>
            <a:pPr marL="571500" indent="-571500">
              <a:buFont typeface="Wingdings" panose="05000000000000000000" pitchFamily="2" charset="2"/>
              <a:buChar char="§"/>
            </a:pPr>
            <a:r>
              <a:rPr lang="de-DE" sz="3600" dirty="0"/>
              <a:t>Zitronensäure</a:t>
            </a:r>
            <a:endParaRPr lang="de-DE" sz="3600" b="1" dirty="0"/>
          </a:p>
          <a:p>
            <a:pPr marL="571500" indent="-571500">
              <a:buFont typeface="Wingdings" panose="05000000000000000000" pitchFamily="2" charset="2"/>
              <a:buChar char="§"/>
            </a:pPr>
            <a:r>
              <a:rPr lang="de-DE" sz="3600" dirty="0"/>
              <a:t>früher: </a:t>
            </a:r>
            <a:r>
              <a:rPr lang="de-DE" sz="3600" b="1" dirty="0"/>
              <a:t>Soda </a:t>
            </a:r>
            <a:r>
              <a:rPr lang="de-DE" sz="3600" dirty="0"/>
              <a:t>– wenig effektiv</a:t>
            </a:r>
            <a:endParaRPr lang="de-DE" sz="3600" b="1" dirty="0"/>
          </a:p>
          <a:p>
            <a:pPr marL="571500" indent="-571500">
              <a:buFont typeface="Wingdings" panose="05000000000000000000" pitchFamily="2" charset="2"/>
              <a:buChar char="§"/>
            </a:pPr>
            <a:endParaRPr lang="de-DE" sz="3600" dirty="0"/>
          </a:p>
        </p:txBody>
      </p:sp>
    </p:spTree>
    <p:extLst>
      <p:ext uri="{BB962C8B-B14F-4D97-AF65-F5344CB8AC3E}">
        <p14:creationId xmlns:p14="http://schemas.microsoft.com/office/powerpoint/2010/main" val="3691835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00FF"/>
                </a:solidFill>
              </a:rPr>
              <a:t>Inhaltsstoffe von Waschmitteln</a:t>
            </a:r>
          </a:p>
        </p:txBody>
      </p:sp>
      <p:sp>
        <p:nvSpPr>
          <p:cNvPr id="11" name="Textfeld 10">
            <a:extLst>
              <a:ext uri="{FF2B5EF4-FFF2-40B4-BE49-F238E27FC236}">
                <a16:creationId xmlns:a16="http://schemas.microsoft.com/office/drawing/2014/main" id="{51B7CD7A-0888-4E89-AC8C-506B6411B38B}"/>
              </a:ext>
            </a:extLst>
          </p:cNvPr>
          <p:cNvSpPr txBox="1"/>
          <p:nvPr/>
        </p:nvSpPr>
        <p:spPr>
          <a:xfrm>
            <a:off x="1171074" y="994611"/>
            <a:ext cx="6841958" cy="769441"/>
          </a:xfrm>
          <a:prstGeom prst="rect">
            <a:avLst/>
          </a:prstGeom>
          <a:noFill/>
        </p:spPr>
        <p:txBody>
          <a:bodyPr wrap="square" rtlCol="0">
            <a:spAutoFit/>
          </a:bodyPr>
          <a:lstStyle/>
          <a:p>
            <a:pPr algn="ctr"/>
            <a:r>
              <a:rPr lang="de-DE" sz="4400" b="1" dirty="0">
                <a:solidFill>
                  <a:srgbClr val="0000FF"/>
                </a:solidFill>
                <a:latin typeface="+mj-lt"/>
              </a:rPr>
              <a:t>Enthärter</a:t>
            </a:r>
          </a:p>
        </p:txBody>
      </p:sp>
      <p:sp>
        <p:nvSpPr>
          <p:cNvPr id="4" name="Textfeld 3">
            <a:extLst>
              <a:ext uri="{FF2B5EF4-FFF2-40B4-BE49-F238E27FC236}">
                <a16:creationId xmlns:a16="http://schemas.microsoft.com/office/drawing/2014/main" id="{C654C53B-644B-4D74-8B5F-9021FCDE8F1B}"/>
              </a:ext>
            </a:extLst>
          </p:cNvPr>
          <p:cNvSpPr txBox="1"/>
          <p:nvPr/>
        </p:nvSpPr>
        <p:spPr>
          <a:xfrm>
            <a:off x="521367" y="1957137"/>
            <a:ext cx="8237621" cy="1754326"/>
          </a:xfrm>
          <a:prstGeom prst="rect">
            <a:avLst/>
          </a:prstGeom>
          <a:noFill/>
        </p:spPr>
        <p:txBody>
          <a:bodyPr wrap="square" rtlCol="0">
            <a:spAutoFit/>
          </a:bodyPr>
          <a:lstStyle/>
          <a:p>
            <a:pPr marL="571500" indent="-571500">
              <a:buFont typeface="Courier New" panose="02070309020205020404" pitchFamily="49" charset="0"/>
              <a:buChar char="o"/>
            </a:pPr>
            <a:r>
              <a:rPr lang="de-DE" sz="3600" dirty="0"/>
              <a:t>am besten: </a:t>
            </a:r>
            <a:r>
              <a:rPr lang="de-DE" sz="3600" b="1" dirty="0"/>
              <a:t>Enthärtungs-Anlage</a:t>
            </a:r>
            <a:r>
              <a:rPr lang="de-DE" sz="3600" dirty="0"/>
              <a:t> in der Wasserversorgung der Waschmaschine</a:t>
            </a:r>
          </a:p>
          <a:p>
            <a:pPr marL="571500" indent="-571500">
              <a:buFont typeface="Wingdings" panose="05000000000000000000" pitchFamily="2" charset="2"/>
              <a:buChar char="§"/>
            </a:pPr>
            <a:endParaRPr lang="de-DE" sz="3600" dirty="0"/>
          </a:p>
        </p:txBody>
      </p:sp>
    </p:spTree>
    <p:extLst>
      <p:ext uri="{BB962C8B-B14F-4D97-AF65-F5344CB8AC3E}">
        <p14:creationId xmlns:p14="http://schemas.microsoft.com/office/powerpoint/2010/main" val="16428625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00FF"/>
                </a:solidFill>
              </a:rPr>
              <a:t>Inhaltsstoffe von Waschmitteln</a:t>
            </a:r>
          </a:p>
        </p:txBody>
      </p:sp>
      <p:sp>
        <p:nvSpPr>
          <p:cNvPr id="11" name="Textfeld 10">
            <a:extLst>
              <a:ext uri="{FF2B5EF4-FFF2-40B4-BE49-F238E27FC236}">
                <a16:creationId xmlns:a16="http://schemas.microsoft.com/office/drawing/2014/main" id="{51B7CD7A-0888-4E89-AC8C-506B6411B38B}"/>
              </a:ext>
            </a:extLst>
          </p:cNvPr>
          <p:cNvSpPr txBox="1"/>
          <p:nvPr/>
        </p:nvSpPr>
        <p:spPr>
          <a:xfrm>
            <a:off x="1171074" y="994611"/>
            <a:ext cx="6841958" cy="769441"/>
          </a:xfrm>
          <a:prstGeom prst="rect">
            <a:avLst/>
          </a:prstGeom>
          <a:noFill/>
        </p:spPr>
        <p:txBody>
          <a:bodyPr wrap="square" rtlCol="0">
            <a:spAutoFit/>
          </a:bodyPr>
          <a:lstStyle/>
          <a:p>
            <a:pPr algn="ctr"/>
            <a:r>
              <a:rPr lang="de-DE" sz="4400" b="1" dirty="0">
                <a:solidFill>
                  <a:srgbClr val="0000FF"/>
                </a:solidFill>
                <a:latin typeface="+mj-lt"/>
              </a:rPr>
              <a:t>Enthärter</a:t>
            </a:r>
          </a:p>
        </p:txBody>
      </p:sp>
      <p:sp>
        <p:nvSpPr>
          <p:cNvPr id="4" name="Textfeld 3">
            <a:extLst>
              <a:ext uri="{FF2B5EF4-FFF2-40B4-BE49-F238E27FC236}">
                <a16:creationId xmlns:a16="http://schemas.microsoft.com/office/drawing/2014/main" id="{C654C53B-644B-4D74-8B5F-9021FCDE8F1B}"/>
              </a:ext>
            </a:extLst>
          </p:cNvPr>
          <p:cNvSpPr txBox="1"/>
          <p:nvPr/>
        </p:nvSpPr>
        <p:spPr>
          <a:xfrm>
            <a:off x="521367" y="1957137"/>
            <a:ext cx="8237621" cy="5078313"/>
          </a:xfrm>
          <a:prstGeom prst="rect">
            <a:avLst/>
          </a:prstGeom>
          <a:noFill/>
        </p:spPr>
        <p:txBody>
          <a:bodyPr wrap="square" rtlCol="0">
            <a:spAutoFit/>
          </a:bodyPr>
          <a:lstStyle/>
          <a:p>
            <a:pPr marL="571500" indent="-571500">
              <a:buFont typeface="Courier New" panose="02070309020205020404" pitchFamily="49" charset="0"/>
              <a:buChar char="o"/>
            </a:pPr>
            <a:r>
              <a:rPr lang="de-DE" sz="3600" dirty="0"/>
              <a:t>am besten: </a:t>
            </a:r>
            <a:r>
              <a:rPr lang="de-DE" sz="3600" b="1" dirty="0"/>
              <a:t>Enthärtungs-Anlage</a:t>
            </a:r>
            <a:r>
              <a:rPr lang="de-DE" sz="3600" dirty="0"/>
              <a:t> in der Wasserversorgung der Waschmaschine</a:t>
            </a:r>
          </a:p>
          <a:p>
            <a:endParaRPr lang="de-DE" sz="3600" dirty="0"/>
          </a:p>
          <a:p>
            <a:r>
              <a:rPr lang="de-DE" sz="3600" dirty="0"/>
              <a:t>Dann ist gar kein Enthärter nötig, wenn der gesamte Kalk aus dem Wasser entfernt ist. (Wird z. B. nur die Hälfte entfernt, ist </a:t>
            </a:r>
            <a:r>
              <a:rPr lang="de-DE" sz="3600" dirty="0" err="1"/>
              <a:t>ent</a:t>
            </a:r>
            <a:r>
              <a:rPr lang="de-DE" sz="3600" dirty="0"/>
              <a:t>-sprechend nur die Hälfte an Enthärter not-wendig.)</a:t>
            </a:r>
          </a:p>
          <a:p>
            <a:pPr marL="571500" indent="-571500">
              <a:buFont typeface="Wingdings" panose="05000000000000000000" pitchFamily="2" charset="2"/>
              <a:buChar char="§"/>
            </a:pPr>
            <a:endParaRPr lang="de-DE" sz="3600" dirty="0"/>
          </a:p>
        </p:txBody>
      </p:sp>
    </p:spTree>
    <p:extLst>
      <p:ext uri="{BB962C8B-B14F-4D97-AF65-F5344CB8AC3E}">
        <p14:creationId xmlns:p14="http://schemas.microsoft.com/office/powerpoint/2010/main" val="42713263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00FF"/>
                </a:solidFill>
              </a:rPr>
              <a:t>Inhaltsstoffe von Waschmitteln</a:t>
            </a:r>
          </a:p>
        </p:txBody>
      </p:sp>
      <p:sp>
        <p:nvSpPr>
          <p:cNvPr id="11" name="Textfeld 10">
            <a:extLst>
              <a:ext uri="{FF2B5EF4-FFF2-40B4-BE49-F238E27FC236}">
                <a16:creationId xmlns:a16="http://schemas.microsoft.com/office/drawing/2014/main" id="{51B7CD7A-0888-4E89-AC8C-506B6411B38B}"/>
              </a:ext>
            </a:extLst>
          </p:cNvPr>
          <p:cNvSpPr txBox="1"/>
          <p:nvPr/>
        </p:nvSpPr>
        <p:spPr>
          <a:xfrm>
            <a:off x="1171074" y="994611"/>
            <a:ext cx="6841958" cy="769441"/>
          </a:xfrm>
          <a:prstGeom prst="rect">
            <a:avLst/>
          </a:prstGeom>
          <a:noFill/>
        </p:spPr>
        <p:txBody>
          <a:bodyPr wrap="square" rtlCol="0">
            <a:spAutoFit/>
          </a:bodyPr>
          <a:lstStyle/>
          <a:p>
            <a:pPr algn="ctr"/>
            <a:r>
              <a:rPr lang="de-DE" sz="4400" b="1" dirty="0">
                <a:solidFill>
                  <a:srgbClr val="0000FF"/>
                </a:solidFill>
                <a:latin typeface="+mj-lt"/>
              </a:rPr>
              <a:t>Enthärter</a:t>
            </a:r>
          </a:p>
        </p:txBody>
      </p:sp>
      <p:sp>
        <p:nvSpPr>
          <p:cNvPr id="4" name="Textfeld 3">
            <a:extLst>
              <a:ext uri="{FF2B5EF4-FFF2-40B4-BE49-F238E27FC236}">
                <a16:creationId xmlns:a16="http://schemas.microsoft.com/office/drawing/2014/main" id="{C654C53B-644B-4D74-8B5F-9021FCDE8F1B}"/>
              </a:ext>
            </a:extLst>
          </p:cNvPr>
          <p:cNvSpPr txBox="1"/>
          <p:nvPr/>
        </p:nvSpPr>
        <p:spPr>
          <a:xfrm>
            <a:off x="521367" y="1957137"/>
            <a:ext cx="8237621" cy="5078313"/>
          </a:xfrm>
          <a:prstGeom prst="rect">
            <a:avLst/>
          </a:prstGeom>
          <a:noFill/>
        </p:spPr>
        <p:txBody>
          <a:bodyPr wrap="square" rtlCol="0">
            <a:spAutoFit/>
          </a:bodyPr>
          <a:lstStyle/>
          <a:p>
            <a:r>
              <a:rPr lang="de-DE" sz="3600" dirty="0"/>
              <a:t>Bei normalem Leitungswasser sollte etwa jeden Monat einmal zusätzlich zum normalen Waschmittel ein Kalklöser verwendet werden, um Kalkablagerung in der Waschmaschine zu verhindern bzw. zu entfernen. Das spart Strom zum Heizen und verlängert die Lebensdauer </a:t>
            </a:r>
            <a:r>
              <a:rPr lang="de-DE" sz="3600"/>
              <a:t>der Maschine.</a:t>
            </a:r>
            <a:endParaRPr lang="de-DE" sz="3600" dirty="0"/>
          </a:p>
          <a:p>
            <a:pPr marL="571500" indent="-571500">
              <a:buFont typeface="Wingdings" panose="05000000000000000000" pitchFamily="2" charset="2"/>
              <a:buChar char="§"/>
            </a:pPr>
            <a:endParaRPr lang="de-DE" sz="3600" dirty="0"/>
          </a:p>
        </p:txBody>
      </p:sp>
    </p:spTree>
    <p:extLst>
      <p:ext uri="{BB962C8B-B14F-4D97-AF65-F5344CB8AC3E}">
        <p14:creationId xmlns:p14="http://schemas.microsoft.com/office/powerpoint/2010/main" val="10803916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00FF"/>
                </a:solidFill>
              </a:rPr>
              <a:t>Inhaltsstoffe von Waschmitteln</a:t>
            </a:r>
          </a:p>
        </p:txBody>
      </p:sp>
      <p:sp>
        <p:nvSpPr>
          <p:cNvPr id="11" name="Textfeld 10">
            <a:extLst>
              <a:ext uri="{FF2B5EF4-FFF2-40B4-BE49-F238E27FC236}">
                <a16:creationId xmlns:a16="http://schemas.microsoft.com/office/drawing/2014/main" id="{51B7CD7A-0888-4E89-AC8C-506B6411B38B}"/>
              </a:ext>
            </a:extLst>
          </p:cNvPr>
          <p:cNvSpPr txBox="1"/>
          <p:nvPr/>
        </p:nvSpPr>
        <p:spPr>
          <a:xfrm>
            <a:off x="1171074" y="994611"/>
            <a:ext cx="6841958" cy="769441"/>
          </a:xfrm>
          <a:prstGeom prst="rect">
            <a:avLst/>
          </a:prstGeom>
          <a:noFill/>
        </p:spPr>
        <p:txBody>
          <a:bodyPr wrap="square" rtlCol="0">
            <a:spAutoFit/>
          </a:bodyPr>
          <a:lstStyle/>
          <a:p>
            <a:pPr algn="ctr"/>
            <a:r>
              <a:rPr lang="de-DE" sz="4400" b="1" dirty="0">
                <a:solidFill>
                  <a:srgbClr val="0000FF"/>
                </a:solidFill>
                <a:latin typeface="+mj-lt"/>
              </a:rPr>
              <a:t>Enzyme</a:t>
            </a:r>
          </a:p>
        </p:txBody>
      </p:sp>
      <p:pic>
        <p:nvPicPr>
          <p:cNvPr id="6" name="Inhaltsplatzhalter 4">
            <a:extLst>
              <a:ext uri="{FF2B5EF4-FFF2-40B4-BE49-F238E27FC236}">
                <a16:creationId xmlns:a16="http://schemas.microsoft.com/office/drawing/2014/main" id="{C2E6142A-FF91-4558-8D7E-E0AC1B7CBD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8568" y="1764052"/>
            <a:ext cx="8166863" cy="2598891"/>
          </a:xfrm>
        </p:spPr>
      </p:pic>
      <p:sp>
        <p:nvSpPr>
          <p:cNvPr id="8" name="Rechteck: abgerundete Ecken 7">
            <a:extLst>
              <a:ext uri="{FF2B5EF4-FFF2-40B4-BE49-F238E27FC236}">
                <a16:creationId xmlns:a16="http://schemas.microsoft.com/office/drawing/2014/main" id="{10E30093-7149-47DB-B25E-E7FA1E7C0AE0}"/>
              </a:ext>
            </a:extLst>
          </p:cNvPr>
          <p:cNvSpPr/>
          <p:nvPr/>
        </p:nvSpPr>
        <p:spPr>
          <a:xfrm>
            <a:off x="5634789" y="3490254"/>
            <a:ext cx="1167063" cy="46522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417111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B90871-0594-4635-99FB-3E9533409CB8}"/>
              </a:ext>
            </a:extLst>
          </p:cNvPr>
          <p:cNvSpPr>
            <a:spLocks noGrp="1"/>
          </p:cNvSpPr>
          <p:nvPr>
            <p:ph type="title"/>
          </p:nvPr>
        </p:nvSpPr>
        <p:spPr>
          <a:xfrm>
            <a:off x="628650" y="365127"/>
            <a:ext cx="7886700" cy="749800"/>
          </a:xfrm>
        </p:spPr>
        <p:txBody>
          <a:bodyPr/>
          <a:lstStyle/>
          <a:p>
            <a:pPr algn="ctr"/>
            <a:r>
              <a:rPr lang="de-DE" b="1" dirty="0">
                <a:solidFill>
                  <a:srgbClr val="0000FF"/>
                </a:solidFill>
              </a:rPr>
              <a:t>Zielvorstellungen allgemein</a:t>
            </a:r>
          </a:p>
        </p:txBody>
      </p:sp>
      <p:sp>
        <p:nvSpPr>
          <p:cNvPr id="3" name="Textfeld 2">
            <a:extLst>
              <a:ext uri="{FF2B5EF4-FFF2-40B4-BE49-F238E27FC236}">
                <a16:creationId xmlns:a16="http://schemas.microsoft.com/office/drawing/2014/main" id="{B2E3428E-F0A6-46BE-99BD-3F06C884D025}"/>
              </a:ext>
            </a:extLst>
          </p:cNvPr>
          <p:cNvSpPr txBox="1"/>
          <p:nvPr/>
        </p:nvSpPr>
        <p:spPr>
          <a:xfrm>
            <a:off x="858253" y="1211179"/>
            <a:ext cx="7419473" cy="4862870"/>
          </a:xfrm>
          <a:prstGeom prst="rect">
            <a:avLst/>
          </a:prstGeom>
          <a:noFill/>
        </p:spPr>
        <p:txBody>
          <a:bodyPr wrap="square" rtlCol="0">
            <a:spAutoFit/>
          </a:bodyPr>
          <a:lstStyle/>
          <a:p>
            <a:pPr marL="571500" lvl="0" indent="-571500">
              <a:spcAft>
                <a:spcPts val="1800"/>
              </a:spcAft>
              <a:buFont typeface="Wingdings" panose="05000000000000000000" pitchFamily="2" charset="2"/>
              <a:buChar char="§"/>
            </a:pPr>
            <a:r>
              <a:rPr lang="de-DE" sz="4000" b="1" dirty="0">
                <a:highlight>
                  <a:srgbClr val="FFFF00"/>
                </a:highlight>
              </a:rPr>
              <a:t>Suffizienz</a:t>
            </a:r>
            <a:r>
              <a:rPr lang="de-DE" sz="4000" dirty="0">
                <a:highlight>
                  <a:srgbClr val="FFFF00"/>
                </a:highlight>
              </a:rPr>
              <a:t>:</a:t>
            </a:r>
            <a:r>
              <a:rPr lang="de-DE" sz="4000" dirty="0"/>
              <a:t> 					Bedürfnisse hinterfragen</a:t>
            </a:r>
          </a:p>
          <a:p>
            <a:pPr marL="571500" lvl="0" indent="-571500">
              <a:spcAft>
                <a:spcPts val="1800"/>
              </a:spcAft>
              <a:buFont typeface="Wingdings" panose="05000000000000000000" pitchFamily="2" charset="2"/>
              <a:buChar char="§"/>
            </a:pPr>
            <a:r>
              <a:rPr lang="de-DE" sz="4000" b="1" dirty="0">
                <a:highlight>
                  <a:srgbClr val="00FF00"/>
                </a:highlight>
              </a:rPr>
              <a:t>Effizienz</a:t>
            </a:r>
            <a:r>
              <a:rPr lang="de-DE" sz="4000" dirty="0">
                <a:highlight>
                  <a:srgbClr val="00FF00"/>
                </a:highlight>
              </a:rPr>
              <a:t>:</a:t>
            </a:r>
            <a:r>
              <a:rPr lang="de-DE" sz="4000" dirty="0"/>
              <a:t> 										Das selbe Bedürfnis mit 	weniger Aufwand erreichen.</a:t>
            </a:r>
          </a:p>
          <a:p>
            <a:pPr marL="571500" lvl="0" indent="-571500">
              <a:spcAft>
                <a:spcPts val="1800"/>
              </a:spcAft>
              <a:buFont typeface="Wingdings" panose="05000000000000000000" pitchFamily="2" charset="2"/>
              <a:buChar char="§"/>
            </a:pPr>
            <a:r>
              <a:rPr lang="de-DE" sz="4000" b="1" dirty="0">
                <a:highlight>
                  <a:srgbClr val="FF00FF"/>
                </a:highlight>
              </a:rPr>
              <a:t>Konsistenz</a:t>
            </a:r>
            <a:r>
              <a:rPr lang="de-DE" sz="4000" dirty="0">
                <a:highlight>
                  <a:srgbClr val="FF00FF"/>
                </a:highlight>
              </a:rPr>
              <a:t>:</a:t>
            </a:r>
            <a:r>
              <a:rPr lang="de-DE" sz="4000" dirty="0"/>
              <a:t> 				Kreislauffähig sein.</a:t>
            </a:r>
          </a:p>
        </p:txBody>
      </p:sp>
    </p:spTree>
    <p:extLst>
      <p:ext uri="{BB962C8B-B14F-4D97-AF65-F5344CB8AC3E}">
        <p14:creationId xmlns:p14="http://schemas.microsoft.com/office/powerpoint/2010/main" val="35285838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00FF"/>
                </a:solidFill>
              </a:rPr>
              <a:t>Inhaltsstoffe von Waschmitteln</a:t>
            </a:r>
          </a:p>
        </p:txBody>
      </p:sp>
      <p:sp>
        <p:nvSpPr>
          <p:cNvPr id="11" name="Textfeld 10">
            <a:extLst>
              <a:ext uri="{FF2B5EF4-FFF2-40B4-BE49-F238E27FC236}">
                <a16:creationId xmlns:a16="http://schemas.microsoft.com/office/drawing/2014/main" id="{51B7CD7A-0888-4E89-AC8C-506B6411B38B}"/>
              </a:ext>
            </a:extLst>
          </p:cNvPr>
          <p:cNvSpPr txBox="1"/>
          <p:nvPr/>
        </p:nvSpPr>
        <p:spPr>
          <a:xfrm>
            <a:off x="1171074" y="994611"/>
            <a:ext cx="6841958" cy="769441"/>
          </a:xfrm>
          <a:prstGeom prst="rect">
            <a:avLst/>
          </a:prstGeom>
          <a:noFill/>
        </p:spPr>
        <p:txBody>
          <a:bodyPr wrap="square" rtlCol="0">
            <a:spAutoFit/>
          </a:bodyPr>
          <a:lstStyle/>
          <a:p>
            <a:pPr algn="ctr"/>
            <a:r>
              <a:rPr lang="de-DE" sz="4400" b="1" dirty="0">
                <a:solidFill>
                  <a:srgbClr val="0000FF"/>
                </a:solidFill>
                <a:latin typeface="+mj-lt"/>
              </a:rPr>
              <a:t>Enzyme</a:t>
            </a:r>
          </a:p>
        </p:txBody>
      </p:sp>
      <p:sp>
        <p:nvSpPr>
          <p:cNvPr id="5" name="Textfeld 4">
            <a:extLst>
              <a:ext uri="{FF2B5EF4-FFF2-40B4-BE49-F238E27FC236}">
                <a16:creationId xmlns:a16="http://schemas.microsoft.com/office/drawing/2014/main" id="{20F60D31-B07F-4C0F-B578-86C8119B1CBD}"/>
              </a:ext>
            </a:extLst>
          </p:cNvPr>
          <p:cNvSpPr txBox="1"/>
          <p:nvPr/>
        </p:nvSpPr>
        <p:spPr>
          <a:xfrm>
            <a:off x="778042" y="1909011"/>
            <a:ext cx="7475621" cy="646331"/>
          </a:xfrm>
          <a:prstGeom prst="rect">
            <a:avLst/>
          </a:prstGeom>
          <a:noFill/>
        </p:spPr>
        <p:txBody>
          <a:bodyPr wrap="square" rtlCol="0">
            <a:spAutoFit/>
          </a:bodyPr>
          <a:lstStyle/>
          <a:p>
            <a:r>
              <a:rPr lang="de-DE" sz="3600" dirty="0"/>
              <a:t>Enzyme sind natürliche Werkzeuge.</a:t>
            </a:r>
          </a:p>
        </p:txBody>
      </p:sp>
    </p:spTree>
    <p:extLst>
      <p:ext uri="{BB962C8B-B14F-4D97-AF65-F5344CB8AC3E}">
        <p14:creationId xmlns:p14="http://schemas.microsoft.com/office/powerpoint/2010/main" val="20600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00FF"/>
                </a:solidFill>
              </a:rPr>
              <a:t>Inhaltsstoffe von Waschmitteln</a:t>
            </a:r>
          </a:p>
        </p:txBody>
      </p:sp>
      <p:sp>
        <p:nvSpPr>
          <p:cNvPr id="11" name="Textfeld 10">
            <a:extLst>
              <a:ext uri="{FF2B5EF4-FFF2-40B4-BE49-F238E27FC236}">
                <a16:creationId xmlns:a16="http://schemas.microsoft.com/office/drawing/2014/main" id="{51B7CD7A-0888-4E89-AC8C-506B6411B38B}"/>
              </a:ext>
            </a:extLst>
          </p:cNvPr>
          <p:cNvSpPr txBox="1"/>
          <p:nvPr/>
        </p:nvSpPr>
        <p:spPr>
          <a:xfrm>
            <a:off x="1171074" y="994611"/>
            <a:ext cx="6841958" cy="769441"/>
          </a:xfrm>
          <a:prstGeom prst="rect">
            <a:avLst/>
          </a:prstGeom>
          <a:noFill/>
        </p:spPr>
        <p:txBody>
          <a:bodyPr wrap="square" rtlCol="0">
            <a:spAutoFit/>
          </a:bodyPr>
          <a:lstStyle/>
          <a:p>
            <a:pPr algn="ctr"/>
            <a:r>
              <a:rPr lang="de-DE" sz="4400" b="1" dirty="0">
                <a:solidFill>
                  <a:srgbClr val="0000FF"/>
                </a:solidFill>
                <a:latin typeface="+mj-lt"/>
              </a:rPr>
              <a:t>Enzyme</a:t>
            </a:r>
          </a:p>
        </p:txBody>
      </p:sp>
      <p:sp>
        <p:nvSpPr>
          <p:cNvPr id="5" name="Textfeld 4">
            <a:extLst>
              <a:ext uri="{FF2B5EF4-FFF2-40B4-BE49-F238E27FC236}">
                <a16:creationId xmlns:a16="http://schemas.microsoft.com/office/drawing/2014/main" id="{20F60D31-B07F-4C0F-B578-86C8119B1CBD}"/>
              </a:ext>
            </a:extLst>
          </p:cNvPr>
          <p:cNvSpPr txBox="1"/>
          <p:nvPr/>
        </p:nvSpPr>
        <p:spPr>
          <a:xfrm>
            <a:off x="778042" y="1909011"/>
            <a:ext cx="7475621" cy="2862322"/>
          </a:xfrm>
          <a:prstGeom prst="rect">
            <a:avLst/>
          </a:prstGeom>
          <a:noFill/>
        </p:spPr>
        <p:txBody>
          <a:bodyPr wrap="square" rtlCol="0">
            <a:spAutoFit/>
          </a:bodyPr>
          <a:lstStyle/>
          <a:p>
            <a:r>
              <a:rPr lang="de-DE" sz="3600" dirty="0"/>
              <a:t>Enzyme sind natürliche Werkzeuge.</a:t>
            </a:r>
          </a:p>
          <a:p>
            <a:endParaRPr lang="de-DE" sz="3600" dirty="0"/>
          </a:p>
          <a:p>
            <a:r>
              <a:rPr lang="de-DE" sz="3600" dirty="0"/>
              <a:t>Waschmittel-Enzyme zerlegen z. B. Eiweiß-Stoffe in ihre gut löslichen Bestandteile.</a:t>
            </a:r>
          </a:p>
        </p:txBody>
      </p:sp>
    </p:spTree>
    <p:extLst>
      <p:ext uri="{BB962C8B-B14F-4D97-AF65-F5344CB8AC3E}">
        <p14:creationId xmlns:p14="http://schemas.microsoft.com/office/powerpoint/2010/main" val="37671105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00FF"/>
                </a:solidFill>
              </a:rPr>
              <a:t>Inhaltsstoffe von Waschmitteln</a:t>
            </a:r>
          </a:p>
        </p:txBody>
      </p:sp>
      <p:sp>
        <p:nvSpPr>
          <p:cNvPr id="11" name="Textfeld 10">
            <a:extLst>
              <a:ext uri="{FF2B5EF4-FFF2-40B4-BE49-F238E27FC236}">
                <a16:creationId xmlns:a16="http://schemas.microsoft.com/office/drawing/2014/main" id="{51B7CD7A-0888-4E89-AC8C-506B6411B38B}"/>
              </a:ext>
            </a:extLst>
          </p:cNvPr>
          <p:cNvSpPr txBox="1"/>
          <p:nvPr/>
        </p:nvSpPr>
        <p:spPr>
          <a:xfrm>
            <a:off x="1171074" y="994611"/>
            <a:ext cx="6841958" cy="769441"/>
          </a:xfrm>
          <a:prstGeom prst="rect">
            <a:avLst/>
          </a:prstGeom>
          <a:noFill/>
        </p:spPr>
        <p:txBody>
          <a:bodyPr wrap="square" rtlCol="0">
            <a:spAutoFit/>
          </a:bodyPr>
          <a:lstStyle/>
          <a:p>
            <a:pPr algn="ctr"/>
            <a:r>
              <a:rPr lang="de-DE" sz="4400" b="1" dirty="0">
                <a:solidFill>
                  <a:srgbClr val="0000FF"/>
                </a:solidFill>
                <a:latin typeface="+mj-lt"/>
              </a:rPr>
              <a:t>Enzyme</a:t>
            </a:r>
          </a:p>
        </p:txBody>
      </p:sp>
      <p:sp>
        <p:nvSpPr>
          <p:cNvPr id="5" name="Textfeld 4">
            <a:extLst>
              <a:ext uri="{FF2B5EF4-FFF2-40B4-BE49-F238E27FC236}">
                <a16:creationId xmlns:a16="http://schemas.microsoft.com/office/drawing/2014/main" id="{20F60D31-B07F-4C0F-B578-86C8119B1CBD}"/>
              </a:ext>
            </a:extLst>
          </p:cNvPr>
          <p:cNvSpPr txBox="1"/>
          <p:nvPr/>
        </p:nvSpPr>
        <p:spPr>
          <a:xfrm>
            <a:off x="778042" y="1909011"/>
            <a:ext cx="7475621" cy="3416320"/>
          </a:xfrm>
          <a:prstGeom prst="rect">
            <a:avLst/>
          </a:prstGeom>
          <a:noFill/>
        </p:spPr>
        <p:txBody>
          <a:bodyPr wrap="square" rtlCol="0">
            <a:spAutoFit/>
          </a:bodyPr>
          <a:lstStyle/>
          <a:p>
            <a:r>
              <a:rPr lang="de-DE" sz="3600" dirty="0"/>
              <a:t>Enzyme sind natürliche Werkzeuge.</a:t>
            </a:r>
          </a:p>
          <a:p>
            <a:endParaRPr lang="de-DE" sz="3600" dirty="0"/>
          </a:p>
          <a:p>
            <a:r>
              <a:rPr lang="de-DE" sz="3600" dirty="0"/>
              <a:t>Waschmittel-Enzyme stammen aus </a:t>
            </a:r>
            <a:r>
              <a:rPr lang="de-DE" sz="3600" dirty="0" err="1"/>
              <a:t>Archae</a:t>
            </a:r>
            <a:r>
              <a:rPr lang="de-DE" sz="3600" dirty="0"/>
              <a:t>-Bakterien, die höhere Tempe-</a:t>
            </a:r>
            <a:r>
              <a:rPr lang="de-DE" sz="3600" dirty="0" err="1"/>
              <a:t>raturen</a:t>
            </a:r>
            <a:r>
              <a:rPr lang="de-DE" sz="3600" dirty="0"/>
              <a:t> und alkalische Lösungen aus-halten.</a:t>
            </a:r>
          </a:p>
        </p:txBody>
      </p:sp>
    </p:spTree>
    <p:extLst>
      <p:ext uri="{BB962C8B-B14F-4D97-AF65-F5344CB8AC3E}">
        <p14:creationId xmlns:p14="http://schemas.microsoft.com/office/powerpoint/2010/main" val="32253469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00FF"/>
                </a:solidFill>
              </a:rPr>
              <a:t>Inhaltsstoffe von Waschmitteln</a:t>
            </a:r>
          </a:p>
        </p:txBody>
      </p:sp>
      <p:sp>
        <p:nvSpPr>
          <p:cNvPr id="11" name="Textfeld 10">
            <a:extLst>
              <a:ext uri="{FF2B5EF4-FFF2-40B4-BE49-F238E27FC236}">
                <a16:creationId xmlns:a16="http://schemas.microsoft.com/office/drawing/2014/main" id="{51B7CD7A-0888-4E89-AC8C-506B6411B38B}"/>
              </a:ext>
            </a:extLst>
          </p:cNvPr>
          <p:cNvSpPr txBox="1"/>
          <p:nvPr/>
        </p:nvSpPr>
        <p:spPr>
          <a:xfrm>
            <a:off x="1171074" y="994611"/>
            <a:ext cx="6841958" cy="769441"/>
          </a:xfrm>
          <a:prstGeom prst="rect">
            <a:avLst/>
          </a:prstGeom>
          <a:noFill/>
        </p:spPr>
        <p:txBody>
          <a:bodyPr wrap="square" rtlCol="0">
            <a:spAutoFit/>
          </a:bodyPr>
          <a:lstStyle/>
          <a:p>
            <a:pPr algn="ctr"/>
            <a:r>
              <a:rPr lang="de-DE" sz="4400" b="1" dirty="0">
                <a:solidFill>
                  <a:srgbClr val="0000FF"/>
                </a:solidFill>
                <a:latin typeface="+mj-lt"/>
              </a:rPr>
              <a:t>Enzyme</a:t>
            </a:r>
          </a:p>
        </p:txBody>
      </p:sp>
      <p:sp>
        <p:nvSpPr>
          <p:cNvPr id="5" name="Textfeld 4">
            <a:extLst>
              <a:ext uri="{FF2B5EF4-FFF2-40B4-BE49-F238E27FC236}">
                <a16:creationId xmlns:a16="http://schemas.microsoft.com/office/drawing/2014/main" id="{20F60D31-B07F-4C0F-B578-86C8119B1CBD}"/>
              </a:ext>
            </a:extLst>
          </p:cNvPr>
          <p:cNvSpPr txBox="1"/>
          <p:nvPr/>
        </p:nvSpPr>
        <p:spPr>
          <a:xfrm>
            <a:off x="778042" y="1909011"/>
            <a:ext cx="7475621" cy="1200329"/>
          </a:xfrm>
          <a:prstGeom prst="rect">
            <a:avLst/>
          </a:prstGeom>
          <a:noFill/>
        </p:spPr>
        <p:txBody>
          <a:bodyPr wrap="square" rtlCol="0">
            <a:spAutoFit/>
          </a:bodyPr>
          <a:lstStyle/>
          <a:p>
            <a:r>
              <a:rPr lang="de-DE" sz="3600" dirty="0"/>
              <a:t>Waschmittel-Enzyme lösen bestimmte Flecken wie Eigelb, Blut, Kakao, Milch.</a:t>
            </a:r>
          </a:p>
        </p:txBody>
      </p:sp>
    </p:spTree>
    <p:extLst>
      <p:ext uri="{BB962C8B-B14F-4D97-AF65-F5344CB8AC3E}">
        <p14:creationId xmlns:p14="http://schemas.microsoft.com/office/powerpoint/2010/main" val="13827997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00FF"/>
                </a:solidFill>
              </a:rPr>
              <a:t>Inhaltsstoffe von Waschmitteln</a:t>
            </a:r>
          </a:p>
        </p:txBody>
      </p:sp>
      <p:sp>
        <p:nvSpPr>
          <p:cNvPr id="11" name="Textfeld 10">
            <a:extLst>
              <a:ext uri="{FF2B5EF4-FFF2-40B4-BE49-F238E27FC236}">
                <a16:creationId xmlns:a16="http://schemas.microsoft.com/office/drawing/2014/main" id="{51B7CD7A-0888-4E89-AC8C-506B6411B38B}"/>
              </a:ext>
            </a:extLst>
          </p:cNvPr>
          <p:cNvSpPr txBox="1"/>
          <p:nvPr/>
        </p:nvSpPr>
        <p:spPr>
          <a:xfrm>
            <a:off x="1171074" y="994611"/>
            <a:ext cx="6841958" cy="769441"/>
          </a:xfrm>
          <a:prstGeom prst="rect">
            <a:avLst/>
          </a:prstGeom>
          <a:noFill/>
        </p:spPr>
        <p:txBody>
          <a:bodyPr wrap="square" rtlCol="0">
            <a:spAutoFit/>
          </a:bodyPr>
          <a:lstStyle/>
          <a:p>
            <a:pPr algn="ctr"/>
            <a:r>
              <a:rPr lang="de-DE" sz="4400" b="1" dirty="0">
                <a:solidFill>
                  <a:srgbClr val="0000FF"/>
                </a:solidFill>
                <a:latin typeface="+mj-lt"/>
              </a:rPr>
              <a:t>Enzyme</a:t>
            </a:r>
          </a:p>
        </p:txBody>
      </p:sp>
      <p:sp>
        <p:nvSpPr>
          <p:cNvPr id="5" name="Textfeld 4">
            <a:extLst>
              <a:ext uri="{FF2B5EF4-FFF2-40B4-BE49-F238E27FC236}">
                <a16:creationId xmlns:a16="http://schemas.microsoft.com/office/drawing/2014/main" id="{20F60D31-B07F-4C0F-B578-86C8119B1CBD}"/>
              </a:ext>
            </a:extLst>
          </p:cNvPr>
          <p:cNvSpPr txBox="1"/>
          <p:nvPr/>
        </p:nvSpPr>
        <p:spPr>
          <a:xfrm>
            <a:off x="778042" y="1909011"/>
            <a:ext cx="7475621" cy="2862322"/>
          </a:xfrm>
          <a:prstGeom prst="rect">
            <a:avLst/>
          </a:prstGeom>
          <a:noFill/>
        </p:spPr>
        <p:txBody>
          <a:bodyPr wrap="square" rtlCol="0">
            <a:spAutoFit/>
          </a:bodyPr>
          <a:lstStyle/>
          <a:p>
            <a:r>
              <a:rPr lang="de-DE" sz="3600" dirty="0"/>
              <a:t>Waschmittel-Enzyme lösen bestimmte Flecken wie Eigelb, Blut, Kakao, Milch.</a:t>
            </a:r>
          </a:p>
          <a:p>
            <a:endParaRPr lang="de-DE" sz="3600" dirty="0"/>
          </a:p>
          <a:p>
            <a:r>
              <a:rPr lang="de-DE" sz="3600" dirty="0"/>
              <a:t>Einsatz: sinnvoll nur bei solchen Flecken</a:t>
            </a:r>
          </a:p>
        </p:txBody>
      </p:sp>
    </p:spTree>
    <p:extLst>
      <p:ext uri="{BB962C8B-B14F-4D97-AF65-F5344CB8AC3E}">
        <p14:creationId xmlns:p14="http://schemas.microsoft.com/office/powerpoint/2010/main" val="37196801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00FF"/>
                </a:solidFill>
              </a:rPr>
              <a:t>Inhaltsstoffe von Waschmitteln</a:t>
            </a:r>
          </a:p>
        </p:txBody>
      </p:sp>
      <p:sp>
        <p:nvSpPr>
          <p:cNvPr id="11" name="Textfeld 10">
            <a:extLst>
              <a:ext uri="{FF2B5EF4-FFF2-40B4-BE49-F238E27FC236}">
                <a16:creationId xmlns:a16="http://schemas.microsoft.com/office/drawing/2014/main" id="{51B7CD7A-0888-4E89-AC8C-506B6411B38B}"/>
              </a:ext>
            </a:extLst>
          </p:cNvPr>
          <p:cNvSpPr txBox="1"/>
          <p:nvPr/>
        </p:nvSpPr>
        <p:spPr>
          <a:xfrm>
            <a:off x="1171074" y="994611"/>
            <a:ext cx="6841958" cy="769441"/>
          </a:xfrm>
          <a:prstGeom prst="rect">
            <a:avLst/>
          </a:prstGeom>
          <a:noFill/>
        </p:spPr>
        <p:txBody>
          <a:bodyPr wrap="square" rtlCol="0">
            <a:spAutoFit/>
          </a:bodyPr>
          <a:lstStyle/>
          <a:p>
            <a:pPr algn="ctr"/>
            <a:r>
              <a:rPr lang="de-DE" sz="4400" b="1" dirty="0">
                <a:solidFill>
                  <a:srgbClr val="0000FF"/>
                </a:solidFill>
                <a:latin typeface="+mj-lt"/>
              </a:rPr>
              <a:t>Enzyme</a:t>
            </a:r>
          </a:p>
        </p:txBody>
      </p:sp>
      <p:sp>
        <p:nvSpPr>
          <p:cNvPr id="5" name="Textfeld 4">
            <a:extLst>
              <a:ext uri="{FF2B5EF4-FFF2-40B4-BE49-F238E27FC236}">
                <a16:creationId xmlns:a16="http://schemas.microsoft.com/office/drawing/2014/main" id="{20F60D31-B07F-4C0F-B578-86C8119B1CBD}"/>
              </a:ext>
            </a:extLst>
          </p:cNvPr>
          <p:cNvSpPr txBox="1"/>
          <p:nvPr/>
        </p:nvSpPr>
        <p:spPr>
          <a:xfrm>
            <a:off x="778042" y="1909011"/>
            <a:ext cx="7475621" cy="3970318"/>
          </a:xfrm>
          <a:prstGeom prst="rect">
            <a:avLst/>
          </a:prstGeom>
          <a:noFill/>
        </p:spPr>
        <p:txBody>
          <a:bodyPr wrap="square" rtlCol="0">
            <a:spAutoFit/>
          </a:bodyPr>
          <a:lstStyle/>
          <a:p>
            <a:r>
              <a:rPr lang="de-DE" sz="3600" dirty="0"/>
              <a:t>Waschmittel-Enzyme lösen bestimmte Flecken wie Eigelb, Blut, Kakao, Milch.</a:t>
            </a:r>
          </a:p>
          <a:p>
            <a:endParaRPr lang="de-DE" sz="3600" dirty="0"/>
          </a:p>
          <a:p>
            <a:r>
              <a:rPr lang="de-DE" sz="3600" dirty="0"/>
              <a:t>Einsatz: sinnvoll nur bei solchen Flecken</a:t>
            </a:r>
          </a:p>
          <a:p>
            <a:endParaRPr lang="de-DE" sz="3600" dirty="0"/>
          </a:p>
          <a:p>
            <a:r>
              <a:rPr lang="de-DE" sz="3600" dirty="0"/>
              <a:t>In der Regel unbedenklich.</a:t>
            </a:r>
          </a:p>
        </p:txBody>
      </p:sp>
    </p:spTree>
    <p:extLst>
      <p:ext uri="{BB962C8B-B14F-4D97-AF65-F5344CB8AC3E}">
        <p14:creationId xmlns:p14="http://schemas.microsoft.com/office/powerpoint/2010/main" val="33333671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00FF"/>
                </a:solidFill>
              </a:rPr>
              <a:t>Inhaltsstoffe von Waschmitteln</a:t>
            </a:r>
          </a:p>
        </p:txBody>
      </p:sp>
      <p:sp>
        <p:nvSpPr>
          <p:cNvPr id="11" name="Textfeld 10">
            <a:extLst>
              <a:ext uri="{FF2B5EF4-FFF2-40B4-BE49-F238E27FC236}">
                <a16:creationId xmlns:a16="http://schemas.microsoft.com/office/drawing/2014/main" id="{51B7CD7A-0888-4E89-AC8C-506B6411B38B}"/>
              </a:ext>
            </a:extLst>
          </p:cNvPr>
          <p:cNvSpPr txBox="1"/>
          <p:nvPr/>
        </p:nvSpPr>
        <p:spPr>
          <a:xfrm>
            <a:off x="1171074" y="994611"/>
            <a:ext cx="6841958" cy="769441"/>
          </a:xfrm>
          <a:prstGeom prst="rect">
            <a:avLst/>
          </a:prstGeom>
          <a:noFill/>
        </p:spPr>
        <p:txBody>
          <a:bodyPr wrap="square" rtlCol="0">
            <a:spAutoFit/>
          </a:bodyPr>
          <a:lstStyle/>
          <a:p>
            <a:pPr algn="ctr"/>
            <a:r>
              <a:rPr lang="de-DE" sz="4400" b="1" dirty="0">
                <a:solidFill>
                  <a:srgbClr val="0000FF"/>
                </a:solidFill>
                <a:latin typeface="+mj-lt"/>
              </a:rPr>
              <a:t>Bleichmittel</a:t>
            </a:r>
          </a:p>
        </p:txBody>
      </p:sp>
      <p:pic>
        <p:nvPicPr>
          <p:cNvPr id="6" name="Inhaltsplatzhalter 4">
            <a:extLst>
              <a:ext uri="{FF2B5EF4-FFF2-40B4-BE49-F238E27FC236}">
                <a16:creationId xmlns:a16="http://schemas.microsoft.com/office/drawing/2014/main" id="{77CEE0F2-30CC-4B7A-B2C0-7E796C5718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8487" y="1935408"/>
            <a:ext cx="8166863" cy="2598891"/>
          </a:xfrm>
        </p:spPr>
      </p:pic>
      <p:sp>
        <p:nvSpPr>
          <p:cNvPr id="7" name="Rechteck: abgerundete Ecken 6">
            <a:extLst>
              <a:ext uri="{FF2B5EF4-FFF2-40B4-BE49-F238E27FC236}">
                <a16:creationId xmlns:a16="http://schemas.microsoft.com/office/drawing/2014/main" id="{D61A8EEF-199B-46A5-B70A-4C4166D9BA80}"/>
              </a:ext>
            </a:extLst>
          </p:cNvPr>
          <p:cNvSpPr/>
          <p:nvPr/>
        </p:nvSpPr>
        <p:spPr>
          <a:xfrm>
            <a:off x="2887866" y="2867526"/>
            <a:ext cx="4274934" cy="46522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24321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00FF"/>
                </a:solidFill>
              </a:rPr>
              <a:t>Inhaltsstoffe von Waschmitteln</a:t>
            </a:r>
          </a:p>
        </p:txBody>
      </p:sp>
      <p:sp>
        <p:nvSpPr>
          <p:cNvPr id="11" name="Textfeld 10">
            <a:extLst>
              <a:ext uri="{FF2B5EF4-FFF2-40B4-BE49-F238E27FC236}">
                <a16:creationId xmlns:a16="http://schemas.microsoft.com/office/drawing/2014/main" id="{51B7CD7A-0888-4E89-AC8C-506B6411B38B}"/>
              </a:ext>
            </a:extLst>
          </p:cNvPr>
          <p:cNvSpPr txBox="1"/>
          <p:nvPr/>
        </p:nvSpPr>
        <p:spPr>
          <a:xfrm>
            <a:off x="1171074" y="994611"/>
            <a:ext cx="6841958" cy="769441"/>
          </a:xfrm>
          <a:prstGeom prst="rect">
            <a:avLst/>
          </a:prstGeom>
          <a:noFill/>
        </p:spPr>
        <p:txBody>
          <a:bodyPr wrap="square" rtlCol="0">
            <a:spAutoFit/>
          </a:bodyPr>
          <a:lstStyle/>
          <a:p>
            <a:pPr algn="ctr"/>
            <a:r>
              <a:rPr lang="de-DE" sz="4400" b="1" dirty="0">
                <a:solidFill>
                  <a:srgbClr val="0000FF"/>
                </a:solidFill>
                <a:latin typeface="+mj-lt"/>
              </a:rPr>
              <a:t>Bleichmittel</a:t>
            </a:r>
          </a:p>
        </p:txBody>
      </p:sp>
      <p:sp>
        <p:nvSpPr>
          <p:cNvPr id="5" name="Textfeld 4">
            <a:extLst>
              <a:ext uri="{FF2B5EF4-FFF2-40B4-BE49-F238E27FC236}">
                <a16:creationId xmlns:a16="http://schemas.microsoft.com/office/drawing/2014/main" id="{89EC53B4-8FB4-4B48-8471-D7EACE01229C}"/>
              </a:ext>
            </a:extLst>
          </p:cNvPr>
          <p:cNvSpPr txBox="1"/>
          <p:nvPr/>
        </p:nvSpPr>
        <p:spPr>
          <a:xfrm>
            <a:off x="697832" y="1852863"/>
            <a:ext cx="7708231" cy="1754326"/>
          </a:xfrm>
          <a:prstGeom prst="rect">
            <a:avLst/>
          </a:prstGeom>
          <a:noFill/>
        </p:spPr>
        <p:txBody>
          <a:bodyPr wrap="square" rtlCol="0">
            <a:spAutoFit/>
          </a:bodyPr>
          <a:lstStyle/>
          <a:p>
            <a:r>
              <a:rPr lang="de-DE" sz="3600" dirty="0"/>
              <a:t>Bleichmittel …</a:t>
            </a:r>
          </a:p>
          <a:p>
            <a:pPr marL="571500" indent="-571500">
              <a:buFont typeface="Wingdings" panose="05000000000000000000" pitchFamily="2" charset="2"/>
              <a:buChar char="§"/>
            </a:pPr>
            <a:r>
              <a:rPr lang="de-DE" sz="3600" dirty="0"/>
              <a:t>zerstören Farbstoffe (Rotwein, Blut, Kakao …)</a:t>
            </a:r>
          </a:p>
        </p:txBody>
      </p:sp>
    </p:spTree>
    <p:extLst>
      <p:ext uri="{BB962C8B-B14F-4D97-AF65-F5344CB8AC3E}">
        <p14:creationId xmlns:p14="http://schemas.microsoft.com/office/powerpoint/2010/main" val="28417446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00FF"/>
                </a:solidFill>
              </a:rPr>
              <a:t>Inhaltsstoffe von Waschmitteln</a:t>
            </a:r>
          </a:p>
        </p:txBody>
      </p:sp>
      <p:sp>
        <p:nvSpPr>
          <p:cNvPr id="11" name="Textfeld 10">
            <a:extLst>
              <a:ext uri="{FF2B5EF4-FFF2-40B4-BE49-F238E27FC236}">
                <a16:creationId xmlns:a16="http://schemas.microsoft.com/office/drawing/2014/main" id="{51B7CD7A-0888-4E89-AC8C-506B6411B38B}"/>
              </a:ext>
            </a:extLst>
          </p:cNvPr>
          <p:cNvSpPr txBox="1"/>
          <p:nvPr/>
        </p:nvSpPr>
        <p:spPr>
          <a:xfrm>
            <a:off x="1171074" y="994611"/>
            <a:ext cx="6841958" cy="769441"/>
          </a:xfrm>
          <a:prstGeom prst="rect">
            <a:avLst/>
          </a:prstGeom>
          <a:noFill/>
        </p:spPr>
        <p:txBody>
          <a:bodyPr wrap="square" rtlCol="0">
            <a:spAutoFit/>
          </a:bodyPr>
          <a:lstStyle/>
          <a:p>
            <a:pPr algn="ctr"/>
            <a:r>
              <a:rPr lang="de-DE" sz="4400" b="1" dirty="0">
                <a:solidFill>
                  <a:srgbClr val="0000FF"/>
                </a:solidFill>
                <a:latin typeface="+mj-lt"/>
              </a:rPr>
              <a:t>Bleichmittel</a:t>
            </a:r>
          </a:p>
        </p:txBody>
      </p:sp>
      <p:sp>
        <p:nvSpPr>
          <p:cNvPr id="5" name="Textfeld 4">
            <a:extLst>
              <a:ext uri="{FF2B5EF4-FFF2-40B4-BE49-F238E27FC236}">
                <a16:creationId xmlns:a16="http://schemas.microsoft.com/office/drawing/2014/main" id="{89EC53B4-8FB4-4B48-8471-D7EACE01229C}"/>
              </a:ext>
            </a:extLst>
          </p:cNvPr>
          <p:cNvSpPr txBox="1"/>
          <p:nvPr/>
        </p:nvSpPr>
        <p:spPr>
          <a:xfrm>
            <a:off x="697832" y="1852863"/>
            <a:ext cx="7708231" cy="2308324"/>
          </a:xfrm>
          <a:prstGeom prst="rect">
            <a:avLst/>
          </a:prstGeom>
          <a:noFill/>
        </p:spPr>
        <p:txBody>
          <a:bodyPr wrap="square" rtlCol="0">
            <a:spAutoFit/>
          </a:bodyPr>
          <a:lstStyle/>
          <a:p>
            <a:r>
              <a:rPr lang="de-DE" sz="3600" dirty="0"/>
              <a:t>Bleichmittel …</a:t>
            </a:r>
          </a:p>
          <a:p>
            <a:pPr marL="571500" indent="-571500">
              <a:buFont typeface="Wingdings" panose="05000000000000000000" pitchFamily="2" charset="2"/>
              <a:buChar char="§"/>
            </a:pPr>
            <a:r>
              <a:rPr lang="de-DE" sz="3600" dirty="0"/>
              <a:t>zerstören Farbstoffe (Rotwein, Blut, Kakao …)</a:t>
            </a:r>
          </a:p>
          <a:p>
            <a:pPr marL="571500" indent="-571500">
              <a:buFont typeface="Wingdings" panose="05000000000000000000" pitchFamily="2" charset="2"/>
              <a:buChar char="§"/>
            </a:pPr>
            <a:r>
              <a:rPr lang="de-DE" sz="3600" dirty="0"/>
              <a:t>töten Keime ab (Bakterien, Pilze)</a:t>
            </a:r>
          </a:p>
        </p:txBody>
      </p:sp>
    </p:spTree>
    <p:extLst>
      <p:ext uri="{BB962C8B-B14F-4D97-AF65-F5344CB8AC3E}">
        <p14:creationId xmlns:p14="http://schemas.microsoft.com/office/powerpoint/2010/main" val="42213112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00FF"/>
                </a:solidFill>
              </a:rPr>
              <a:t>Inhaltsstoffe von Waschmitteln</a:t>
            </a:r>
          </a:p>
        </p:txBody>
      </p:sp>
      <p:sp>
        <p:nvSpPr>
          <p:cNvPr id="11" name="Textfeld 10">
            <a:extLst>
              <a:ext uri="{FF2B5EF4-FFF2-40B4-BE49-F238E27FC236}">
                <a16:creationId xmlns:a16="http://schemas.microsoft.com/office/drawing/2014/main" id="{51B7CD7A-0888-4E89-AC8C-506B6411B38B}"/>
              </a:ext>
            </a:extLst>
          </p:cNvPr>
          <p:cNvSpPr txBox="1"/>
          <p:nvPr/>
        </p:nvSpPr>
        <p:spPr>
          <a:xfrm>
            <a:off x="1171074" y="994611"/>
            <a:ext cx="6841958" cy="769441"/>
          </a:xfrm>
          <a:prstGeom prst="rect">
            <a:avLst/>
          </a:prstGeom>
          <a:noFill/>
        </p:spPr>
        <p:txBody>
          <a:bodyPr wrap="square" rtlCol="0">
            <a:spAutoFit/>
          </a:bodyPr>
          <a:lstStyle/>
          <a:p>
            <a:pPr algn="ctr"/>
            <a:r>
              <a:rPr lang="de-DE" sz="4400" b="1" dirty="0">
                <a:solidFill>
                  <a:srgbClr val="0000FF"/>
                </a:solidFill>
                <a:latin typeface="+mj-lt"/>
              </a:rPr>
              <a:t>Bleichmittel</a:t>
            </a:r>
          </a:p>
        </p:txBody>
      </p:sp>
      <p:sp>
        <p:nvSpPr>
          <p:cNvPr id="5" name="Textfeld 4">
            <a:extLst>
              <a:ext uri="{FF2B5EF4-FFF2-40B4-BE49-F238E27FC236}">
                <a16:creationId xmlns:a16="http://schemas.microsoft.com/office/drawing/2014/main" id="{89EC53B4-8FB4-4B48-8471-D7EACE01229C}"/>
              </a:ext>
            </a:extLst>
          </p:cNvPr>
          <p:cNvSpPr txBox="1"/>
          <p:nvPr/>
        </p:nvSpPr>
        <p:spPr>
          <a:xfrm>
            <a:off x="697832" y="1852863"/>
            <a:ext cx="8053136" cy="3416320"/>
          </a:xfrm>
          <a:prstGeom prst="rect">
            <a:avLst/>
          </a:prstGeom>
          <a:noFill/>
        </p:spPr>
        <p:txBody>
          <a:bodyPr wrap="square" rtlCol="0">
            <a:spAutoFit/>
          </a:bodyPr>
          <a:lstStyle/>
          <a:p>
            <a:r>
              <a:rPr lang="de-DE" sz="3600" dirty="0"/>
              <a:t>Bleichmittel …</a:t>
            </a:r>
          </a:p>
          <a:p>
            <a:pPr marL="571500" indent="-571500">
              <a:buFont typeface="Wingdings" panose="05000000000000000000" pitchFamily="2" charset="2"/>
              <a:buChar char="§"/>
            </a:pPr>
            <a:r>
              <a:rPr lang="de-DE" sz="3600" dirty="0"/>
              <a:t>zerstören Farbstoffe (Rotwein, Blut, Kakao …)</a:t>
            </a:r>
          </a:p>
          <a:p>
            <a:pPr marL="571500" indent="-571500">
              <a:buFont typeface="Wingdings" panose="05000000000000000000" pitchFamily="2" charset="2"/>
              <a:buChar char="§"/>
            </a:pPr>
            <a:r>
              <a:rPr lang="de-DE" sz="3600" dirty="0"/>
              <a:t>töten Keime ab (Bakterien, Pilze)</a:t>
            </a:r>
          </a:p>
          <a:p>
            <a:pPr marL="571500" indent="-571500">
              <a:buFont typeface="Courier New" panose="02070309020205020404" pitchFamily="49" charset="0"/>
              <a:buChar char="o"/>
            </a:pPr>
            <a:r>
              <a:rPr lang="de-DE" sz="3600" dirty="0"/>
              <a:t>befinden sich NUR in Vollwaschmitteln</a:t>
            </a:r>
          </a:p>
          <a:p>
            <a:r>
              <a:rPr lang="de-DE" sz="3600" dirty="0"/>
              <a:t>	(nicht in Fein- oder Buntwaschmitteln)</a:t>
            </a:r>
          </a:p>
        </p:txBody>
      </p:sp>
    </p:spTree>
    <p:extLst>
      <p:ext uri="{BB962C8B-B14F-4D97-AF65-F5344CB8AC3E}">
        <p14:creationId xmlns:p14="http://schemas.microsoft.com/office/powerpoint/2010/main" val="1165179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B90871-0594-4635-99FB-3E9533409CB8}"/>
              </a:ext>
            </a:extLst>
          </p:cNvPr>
          <p:cNvSpPr>
            <a:spLocks noGrp="1"/>
          </p:cNvSpPr>
          <p:nvPr>
            <p:ph type="title"/>
          </p:nvPr>
        </p:nvSpPr>
        <p:spPr>
          <a:xfrm>
            <a:off x="628650" y="365127"/>
            <a:ext cx="7886700" cy="749800"/>
          </a:xfrm>
        </p:spPr>
        <p:txBody>
          <a:bodyPr/>
          <a:lstStyle/>
          <a:p>
            <a:pPr algn="ctr"/>
            <a:r>
              <a:rPr lang="de-DE" b="1" dirty="0">
                <a:solidFill>
                  <a:srgbClr val="0000FF"/>
                </a:solidFill>
              </a:rPr>
              <a:t>Zielvorstellungen speziell</a:t>
            </a:r>
          </a:p>
        </p:txBody>
      </p:sp>
      <p:sp>
        <p:nvSpPr>
          <p:cNvPr id="4" name="Textfeld 3">
            <a:extLst>
              <a:ext uri="{FF2B5EF4-FFF2-40B4-BE49-F238E27FC236}">
                <a16:creationId xmlns:a16="http://schemas.microsoft.com/office/drawing/2014/main" id="{4DE4EB3E-30A5-4826-8D56-2F8902DA8687}"/>
              </a:ext>
            </a:extLst>
          </p:cNvPr>
          <p:cNvSpPr txBox="1"/>
          <p:nvPr/>
        </p:nvSpPr>
        <p:spPr>
          <a:xfrm>
            <a:off x="628650" y="1264596"/>
            <a:ext cx="3272141" cy="1200329"/>
          </a:xfrm>
          <a:prstGeom prst="rect">
            <a:avLst/>
          </a:prstGeom>
          <a:noFill/>
        </p:spPr>
        <p:txBody>
          <a:bodyPr wrap="square" rtlCol="0">
            <a:spAutoFit/>
          </a:bodyPr>
          <a:lstStyle/>
          <a:p>
            <a:pPr algn="ctr"/>
            <a:r>
              <a:rPr lang="de-DE" sz="3600" b="1" dirty="0">
                <a:highlight>
                  <a:srgbClr val="FFFF00"/>
                </a:highlight>
              </a:rPr>
              <a:t>Suffizienz</a:t>
            </a:r>
            <a:r>
              <a:rPr lang="de-DE" sz="3600" dirty="0">
                <a:highlight>
                  <a:srgbClr val="FFFF00"/>
                </a:highlight>
              </a:rPr>
              <a:t>:</a:t>
            </a:r>
          </a:p>
          <a:p>
            <a:pPr algn="ctr"/>
            <a:r>
              <a:rPr lang="de-DE" sz="3600" dirty="0"/>
              <a:t>saubere Wäsche</a:t>
            </a:r>
          </a:p>
        </p:txBody>
      </p:sp>
    </p:spTree>
    <p:extLst>
      <p:ext uri="{BB962C8B-B14F-4D97-AF65-F5344CB8AC3E}">
        <p14:creationId xmlns:p14="http://schemas.microsoft.com/office/powerpoint/2010/main" val="24250836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00FF"/>
                </a:solidFill>
              </a:rPr>
              <a:t>Inhaltsstoffe von Waschmitteln</a:t>
            </a:r>
          </a:p>
        </p:txBody>
      </p:sp>
      <p:sp>
        <p:nvSpPr>
          <p:cNvPr id="11" name="Textfeld 10">
            <a:extLst>
              <a:ext uri="{FF2B5EF4-FFF2-40B4-BE49-F238E27FC236}">
                <a16:creationId xmlns:a16="http://schemas.microsoft.com/office/drawing/2014/main" id="{51B7CD7A-0888-4E89-AC8C-506B6411B38B}"/>
              </a:ext>
            </a:extLst>
          </p:cNvPr>
          <p:cNvSpPr txBox="1"/>
          <p:nvPr/>
        </p:nvSpPr>
        <p:spPr>
          <a:xfrm>
            <a:off x="1171074" y="994611"/>
            <a:ext cx="6841958" cy="769441"/>
          </a:xfrm>
          <a:prstGeom prst="rect">
            <a:avLst/>
          </a:prstGeom>
          <a:noFill/>
        </p:spPr>
        <p:txBody>
          <a:bodyPr wrap="square" rtlCol="0">
            <a:spAutoFit/>
          </a:bodyPr>
          <a:lstStyle/>
          <a:p>
            <a:pPr algn="ctr"/>
            <a:r>
              <a:rPr lang="de-DE" sz="4400" b="1" dirty="0">
                <a:solidFill>
                  <a:srgbClr val="0000FF"/>
                </a:solidFill>
                <a:latin typeface="+mj-lt"/>
              </a:rPr>
              <a:t>Bleichmittel</a:t>
            </a:r>
          </a:p>
        </p:txBody>
      </p:sp>
      <p:sp>
        <p:nvSpPr>
          <p:cNvPr id="5" name="Textfeld 4">
            <a:extLst>
              <a:ext uri="{FF2B5EF4-FFF2-40B4-BE49-F238E27FC236}">
                <a16:creationId xmlns:a16="http://schemas.microsoft.com/office/drawing/2014/main" id="{89EC53B4-8FB4-4B48-8471-D7EACE01229C}"/>
              </a:ext>
            </a:extLst>
          </p:cNvPr>
          <p:cNvSpPr txBox="1"/>
          <p:nvPr/>
        </p:nvSpPr>
        <p:spPr>
          <a:xfrm>
            <a:off x="697832" y="1852863"/>
            <a:ext cx="8053136" cy="3970318"/>
          </a:xfrm>
          <a:prstGeom prst="rect">
            <a:avLst/>
          </a:prstGeom>
          <a:noFill/>
        </p:spPr>
        <p:txBody>
          <a:bodyPr wrap="square" rtlCol="0">
            <a:spAutoFit/>
          </a:bodyPr>
          <a:lstStyle/>
          <a:p>
            <a:r>
              <a:rPr lang="de-DE" sz="3600" dirty="0"/>
              <a:t>Bleichmittel …</a:t>
            </a:r>
          </a:p>
          <a:p>
            <a:pPr marL="571500" indent="-571500">
              <a:buFont typeface="Wingdings" panose="05000000000000000000" pitchFamily="2" charset="2"/>
              <a:buChar char="§"/>
            </a:pPr>
            <a:r>
              <a:rPr lang="de-DE" sz="3600" dirty="0"/>
              <a:t>zerstören Farbstoffe (Rotwein, Blut, Kakao …)</a:t>
            </a:r>
          </a:p>
          <a:p>
            <a:pPr marL="571500" indent="-571500">
              <a:buFont typeface="Wingdings" panose="05000000000000000000" pitchFamily="2" charset="2"/>
              <a:buChar char="§"/>
            </a:pPr>
            <a:r>
              <a:rPr lang="de-DE" sz="3600" dirty="0"/>
              <a:t>töten Keime ab (Bakterien, Pilze)</a:t>
            </a:r>
          </a:p>
          <a:p>
            <a:pPr marL="571500" indent="-571500">
              <a:buFont typeface="Courier New" panose="02070309020205020404" pitchFamily="49" charset="0"/>
              <a:buChar char="o"/>
            </a:pPr>
            <a:r>
              <a:rPr lang="de-DE" sz="3600" dirty="0"/>
              <a:t>befinden sich NUR in Vollwaschmitteln</a:t>
            </a:r>
          </a:p>
          <a:p>
            <a:pPr marL="571500" indent="-571500">
              <a:buFont typeface="Courier New" panose="02070309020205020404" pitchFamily="49" charset="0"/>
              <a:buChar char="o"/>
            </a:pPr>
            <a:r>
              <a:rPr lang="de-DE" sz="3600" dirty="0"/>
              <a:t>gibt‘s auch als Einzelkomponente</a:t>
            </a:r>
          </a:p>
          <a:p>
            <a:r>
              <a:rPr lang="de-DE" sz="3600" dirty="0"/>
              <a:t>	</a:t>
            </a:r>
          </a:p>
        </p:txBody>
      </p:sp>
    </p:spTree>
    <p:extLst>
      <p:ext uri="{BB962C8B-B14F-4D97-AF65-F5344CB8AC3E}">
        <p14:creationId xmlns:p14="http://schemas.microsoft.com/office/powerpoint/2010/main" val="37277916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00FF"/>
                </a:solidFill>
              </a:rPr>
              <a:t>Inhaltsstoffe von Waschmitteln</a:t>
            </a:r>
          </a:p>
        </p:txBody>
      </p:sp>
      <p:sp>
        <p:nvSpPr>
          <p:cNvPr id="11" name="Textfeld 10">
            <a:extLst>
              <a:ext uri="{FF2B5EF4-FFF2-40B4-BE49-F238E27FC236}">
                <a16:creationId xmlns:a16="http://schemas.microsoft.com/office/drawing/2014/main" id="{51B7CD7A-0888-4E89-AC8C-506B6411B38B}"/>
              </a:ext>
            </a:extLst>
          </p:cNvPr>
          <p:cNvSpPr txBox="1"/>
          <p:nvPr/>
        </p:nvSpPr>
        <p:spPr>
          <a:xfrm>
            <a:off x="1171074" y="994611"/>
            <a:ext cx="6841958" cy="769441"/>
          </a:xfrm>
          <a:prstGeom prst="rect">
            <a:avLst/>
          </a:prstGeom>
          <a:noFill/>
        </p:spPr>
        <p:txBody>
          <a:bodyPr wrap="square" rtlCol="0">
            <a:spAutoFit/>
          </a:bodyPr>
          <a:lstStyle/>
          <a:p>
            <a:pPr algn="ctr"/>
            <a:r>
              <a:rPr lang="de-DE" sz="4400" b="1" dirty="0">
                <a:solidFill>
                  <a:srgbClr val="0000FF"/>
                </a:solidFill>
                <a:latin typeface="+mj-lt"/>
              </a:rPr>
              <a:t>Bleichmittel</a:t>
            </a:r>
          </a:p>
        </p:txBody>
      </p:sp>
      <p:sp>
        <p:nvSpPr>
          <p:cNvPr id="5" name="Textfeld 4">
            <a:extLst>
              <a:ext uri="{FF2B5EF4-FFF2-40B4-BE49-F238E27FC236}">
                <a16:creationId xmlns:a16="http://schemas.microsoft.com/office/drawing/2014/main" id="{89EC53B4-8FB4-4B48-8471-D7EACE01229C}"/>
              </a:ext>
            </a:extLst>
          </p:cNvPr>
          <p:cNvSpPr txBox="1"/>
          <p:nvPr/>
        </p:nvSpPr>
        <p:spPr>
          <a:xfrm>
            <a:off x="697832" y="1852863"/>
            <a:ext cx="8053136" cy="2308324"/>
          </a:xfrm>
          <a:prstGeom prst="rect">
            <a:avLst/>
          </a:prstGeom>
          <a:noFill/>
        </p:spPr>
        <p:txBody>
          <a:bodyPr wrap="square" rtlCol="0">
            <a:spAutoFit/>
          </a:bodyPr>
          <a:lstStyle/>
          <a:p>
            <a:r>
              <a:rPr lang="de-DE" sz="3600" dirty="0"/>
              <a:t>Bleichmittel …</a:t>
            </a:r>
          </a:p>
          <a:p>
            <a:endParaRPr lang="de-DE" sz="3600" dirty="0"/>
          </a:p>
          <a:p>
            <a:r>
              <a:rPr lang="de-DE" sz="3600" dirty="0"/>
              <a:t>Einsatz: nur sinnvoll bei hartnäckigen Flecken bzw. zum Desinfizieren	</a:t>
            </a:r>
          </a:p>
        </p:txBody>
      </p:sp>
    </p:spTree>
    <p:extLst>
      <p:ext uri="{BB962C8B-B14F-4D97-AF65-F5344CB8AC3E}">
        <p14:creationId xmlns:p14="http://schemas.microsoft.com/office/powerpoint/2010/main" val="39670072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00FF"/>
                </a:solidFill>
              </a:rPr>
              <a:t>Inhaltsstoffe von Waschmitteln</a:t>
            </a:r>
          </a:p>
        </p:txBody>
      </p:sp>
      <p:sp>
        <p:nvSpPr>
          <p:cNvPr id="11" name="Textfeld 10">
            <a:extLst>
              <a:ext uri="{FF2B5EF4-FFF2-40B4-BE49-F238E27FC236}">
                <a16:creationId xmlns:a16="http://schemas.microsoft.com/office/drawing/2014/main" id="{51B7CD7A-0888-4E89-AC8C-506B6411B38B}"/>
              </a:ext>
            </a:extLst>
          </p:cNvPr>
          <p:cNvSpPr txBox="1"/>
          <p:nvPr/>
        </p:nvSpPr>
        <p:spPr>
          <a:xfrm>
            <a:off x="1171074" y="994611"/>
            <a:ext cx="6841958" cy="769441"/>
          </a:xfrm>
          <a:prstGeom prst="rect">
            <a:avLst/>
          </a:prstGeom>
          <a:noFill/>
        </p:spPr>
        <p:txBody>
          <a:bodyPr wrap="square" rtlCol="0">
            <a:spAutoFit/>
          </a:bodyPr>
          <a:lstStyle/>
          <a:p>
            <a:pPr algn="ctr"/>
            <a:r>
              <a:rPr lang="de-DE" sz="4400" b="1" dirty="0">
                <a:solidFill>
                  <a:srgbClr val="0000FF"/>
                </a:solidFill>
                <a:latin typeface="+mj-lt"/>
              </a:rPr>
              <a:t>Bleichmittel</a:t>
            </a:r>
          </a:p>
        </p:txBody>
      </p:sp>
      <p:sp>
        <p:nvSpPr>
          <p:cNvPr id="5" name="Textfeld 4">
            <a:extLst>
              <a:ext uri="{FF2B5EF4-FFF2-40B4-BE49-F238E27FC236}">
                <a16:creationId xmlns:a16="http://schemas.microsoft.com/office/drawing/2014/main" id="{89EC53B4-8FB4-4B48-8471-D7EACE01229C}"/>
              </a:ext>
            </a:extLst>
          </p:cNvPr>
          <p:cNvSpPr txBox="1"/>
          <p:nvPr/>
        </p:nvSpPr>
        <p:spPr>
          <a:xfrm>
            <a:off x="697832" y="1852863"/>
            <a:ext cx="8053136" cy="3970318"/>
          </a:xfrm>
          <a:prstGeom prst="rect">
            <a:avLst/>
          </a:prstGeom>
          <a:noFill/>
        </p:spPr>
        <p:txBody>
          <a:bodyPr wrap="square" rtlCol="0">
            <a:spAutoFit/>
          </a:bodyPr>
          <a:lstStyle/>
          <a:p>
            <a:r>
              <a:rPr lang="de-DE" sz="3600" dirty="0"/>
              <a:t>Bleichmittel …</a:t>
            </a:r>
          </a:p>
          <a:p>
            <a:endParaRPr lang="de-DE" sz="3600" dirty="0"/>
          </a:p>
          <a:p>
            <a:r>
              <a:rPr lang="de-DE" sz="3600" dirty="0"/>
              <a:t>Einsatz: nur sinnvoll bei hartnäckigen Flecken bzw. zum Desinfizieren	</a:t>
            </a:r>
          </a:p>
          <a:p>
            <a:endParaRPr lang="de-DE" sz="3600" dirty="0"/>
          </a:p>
          <a:p>
            <a:r>
              <a:rPr lang="de-DE" sz="3600" dirty="0"/>
              <a:t>Sauerstoffbleiche (Peroxide) unbedenklich (Chlorbleiche: abzuraten!)</a:t>
            </a:r>
          </a:p>
        </p:txBody>
      </p:sp>
    </p:spTree>
    <p:extLst>
      <p:ext uri="{BB962C8B-B14F-4D97-AF65-F5344CB8AC3E}">
        <p14:creationId xmlns:p14="http://schemas.microsoft.com/office/powerpoint/2010/main" val="30875414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00FF"/>
                </a:solidFill>
              </a:rPr>
              <a:t>Inhaltsstoffe von Waschmitteln</a:t>
            </a:r>
          </a:p>
        </p:txBody>
      </p:sp>
      <p:sp>
        <p:nvSpPr>
          <p:cNvPr id="11" name="Textfeld 10">
            <a:extLst>
              <a:ext uri="{FF2B5EF4-FFF2-40B4-BE49-F238E27FC236}">
                <a16:creationId xmlns:a16="http://schemas.microsoft.com/office/drawing/2014/main" id="{51B7CD7A-0888-4E89-AC8C-506B6411B38B}"/>
              </a:ext>
            </a:extLst>
          </p:cNvPr>
          <p:cNvSpPr txBox="1"/>
          <p:nvPr/>
        </p:nvSpPr>
        <p:spPr>
          <a:xfrm>
            <a:off x="1171074" y="994611"/>
            <a:ext cx="6841958" cy="769441"/>
          </a:xfrm>
          <a:prstGeom prst="rect">
            <a:avLst/>
          </a:prstGeom>
          <a:noFill/>
        </p:spPr>
        <p:txBody>
          <a:bodyPr wrap="square" rtlCol="0">
            <a:spAutoFit/>
          </a:bodyPr>
          <a:lstStyle/>
          <a:p>
            <a:pPr algn="ctr"/>
            <a:r>
              <a:rPr lang="de-DE" sz="4400" b="1" dirty="0">
                <a:solidFill>
                  <a:srgbClr val="0000FF"/>
                </a:solidFill>
                <a:latin typeface="+mj-lt"/>
              </a:rPr>
              <a:t>weitere Inhaltsstoffe</a:t>
            </a:r>
          </a:p>
        </p:txBody>
      </p:sp>
      <p:sp>
        <p:nvSpPr>
          <p:cNvPr id="5" name="Textfeld 4">
            <a:extLst>
              <a:ext uri="{FF2B5EF4-FFF2-40B4-BE49-F238E27FC236}">
                <a16:creationId xmlns:a16="http://schemas.microsoft.com/office/drawing/2014/main" id="{89EC53B4-8FB4-4B48-8471-D7EACE01229C}"/>
              </a:ext>
            </a:extLst>
          </p:cNvPr>
          <p:cNvSpPr txBox="1"/>
          <p:nvPr/>
        </p:nvSpPr>
        <p:spPr>
          <a:xfrm>
            <a:off x="697832" y="1852863"/>
            <a:ext cx="8053136" cy="646331"/>
          </a:xfrm>
          <a:prstGeom prst="rect">
            <a:avLst/>
          </a:prstGeom>
          <a:noFill/>
        </p:spPr>
        <p:txBody>
          <a:bodyPr wrap="square" rtlCol="0">
            <a:spAutoFit/>
          </a:bodyPr>
          <a:lstStyle/>
          <a:p>
            <a:pPr marL="571500" indent="-571500">
              <a:buFont typeface="Wingdings" panose="05000000000000000000" pitchFamily="2" charset="2"/>
              <a:buChar char="§"/>
            </a:pPr>
            <a:r>
              <a:rPr lang="de-DE" sz="3600" dirty="0"/>
              <a:t>optische Aufheller</a:t>
            </a:r>
          </a:p>
        </p:txBody>
      </p:sp>
    </p:spTree>
    <p:extLst>
      <p:ext uri="{BB962C8B-B14F-4D97-AF65-F5344CB8AC3E}">
        <p14:creationId xmlns:p14="http://schemas.microsoft.com/office/powerpoint/2010/main" val="33293989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00FF"/>
                </a:solidFill>
              </a:rPr>
              <a:t>Inhaltsstoffe von Waschmitteln</a:t>
            </a:r>
          </a:p>
        </p:txBody>
      </p:sp>
      <p:sp>
        <p:nvSpPr>
          <p:cNvPr id="11" name="Textfeld 10">
            <a:extLst>
              <a:ext uri="{FF2B5EF4-FFF2-40B4-BE49-F238E27FC236}">
                <a16:creationId xmlns:a16="http://schemas.microsoft.com/office/drawing/2014/main" id="{51B7CD7A-0888-4E89-AC8C-506B6411B38B}"/>
              </a:ext>
            </a:extLst>
          </p:cNvPr>
          <p:cNvSpPr txBox="1"/>
          <p:nvPr/>
        </p:nvSpPr>
        <p:spPr>
          <a:xfrm>
            <a:off x="1171074" y="994611"/>
            <a:ext cx="6841958" cy="769441"/>
          </a:xfrm>
          <a:prstGeom prst="rect">
            <a:avLst/>
          </a:prstGeom>
          <a:noFill/>
        </p:spPr>
        <p:txBody>
          <a:bodyPr wrap="square" rtlCol="0">
            <a:spAutoFit/>
          </a:bodyPr>
          <a:lstStyle/>
          <a:p>
            <a:pPr algn="ctr"/>
            <a:r>
              <a:rPr lang="de-DE" sz="4400" b="1" dirty="0">
                <a:solidFill>
                  <a:srgbClr val="0000FF"/>
                </a:solidFill>
                <a:latin typeface="+mj-lt"/>
              </a:rPr>
              <a:t>weitere Inhaltsstoffe</a:t>
            </a:r>
          </a:p>
        </p:txBody>
      </p:sp>
      <p:sp>
        <p:nvSpPr>
          <p:cNvPr id="5" name="Textfeld 4">
            <a:extLst>
              <a:ext uri="{FF2B5EF4-FFF2-40B4-BE49-F238E27FC236}">
                <a16:creationId xmlns:a16="http://schemas.microsoft.com/office/drawing/2014/main" id="{89EC53B4-8FB4-4B48-8471-D7EACE01229C}"/>
              </a:ext>
            </a:extLst>
          </p:cNvPr>
          <p:cNvSpPr txBox="1"/>
          <p:nvPr/>
        </p:nvSpPr>
        <p:spPr>
          <a:xfrm>
            <a:off x="697832" y="1852863"/>
            <a:ext cx="8053136" cy="2862322"/>
          </a:xfrm>
          <a:prstGeom prst="rect">
            <a:avLst/>
          </a:prstGeom>
          <a:noFill/>
        </p:spPr>
        <p:txBody>
          <a:bodyPr wrap="square" rtlCol="0">
            <a:spAutoFit/>
          </a:bodyPr>
          <a:lstStyle/>
          <a:p>
            <a:pPr marL="571500" indent="-571500">
              <a:buFont typeface="Wingdings" panose="05000000000000000000" pitchFamily="2" charset="2"/>
              <a:buChar char="§"/>
            </a:pPr>
            <a:r>
              <a:rPr lang="de-DE" sz="3600" dirty="0"/>
              <a:t>optische Aufheller</a:t>
            </a:r>
          </a:p>
          <a:p>
            <a:endParaRPr lang="de-DE" sz="3600" dirty="0"/>
          </a:p>
          <a:p>
            <a:r>
              <a:rPr lang="de-DE" sz="3600" dirty="0"/>
              <a:t>wandeln unsichtbares UV-Licht in sicht-bares Licht um</a:t>
            </a:r>
          </a:p>
          <a:p>
            <a:r>
              <a:rPr lang="de-DE" sz="3600" dirty="0"/>
              <a:t>sitzen auf der Textilfaser</a:t>
            </a:r>
          </a:p>
        </p:txBody>
      </p:sp>
    </p:spTree>
    <p:extLst>
      <p:ext uri="{BB962C8B-B14F-4D97-AF65-F5344CB8AC3E}">
        <p14:creationId xmlns:p14="http://schemas.microsoft.com/office/powerpoint/2010/main" val="27685651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00FF"/>
                </a:solidFill>
              </a:rPr>
              <a:t>Inhaltsstoffe von Waschmitteln</a:t>
            </a:r>
          </a:p>
        </p:txBody>
      </p:sp>
      <p:sp>
        <p:nvSpPr>
          <p:cNvPr id="11" name="Textfeld 10">
            <a:extLst>
              <a:ext uri="{FF2B5EF4-FFF2-40B4-BE49-F238E27FC236}">
                <a16:creationId xmlns:a16="http://schemas.microsoft.com/office/drawing/2014/main" id="{51B7CD7A-0888-4E89-AC8C-506B6411B38B}"/>
              </a:ext>
            </a:extLst>
          </p:cNvPr>
          <p:cNvSpPr txBox="1"/>
          <p:nvPr/>
        </p:nvSpPr>
        <p:spPr>
          <a:xfrm>
            <a:off x="1171074" y="994611"/>
            <a:ext cx="6841958" cy="769441"/>
          </a:xfrm>
          <a:prstGeom prst="rect">
            <a:avLst/>
          </a:prstGeom>
          <a:noFill/>
        </p:spPr>
        <p:txBody>
          <a:bodyPr wrap="square" rtlCol="0">
            <a:spAutoFit/>
          </a:bodyPr>
          <a:lstStyle/>
          <a:p>
            <a:pPr algn="ctr"/>
            <a:r>
              <a:rPr lang="de-DE" sz="4400" b="1" dirty="0">
                <a:solidFill>
                  <a:srgbClr val="0000FF"/>
                </a:solidFill>
                <a:latin typeface="+mj-lt"/>
              </a:rPr>
              <a:t>weitere Inhaltsstoffe</a:t>
            </a:r>
          </a:p>
        </p:txBody>
      </p:sp>
      <p:sp>
        <p:nvSpPr>
          <p:cNvPr id="5" name="Textfeld 4">
            <a:extLst>
              <a:ext uri="{FF2B5EF4-FFF2-40B4-BE49-F238E27FC236}">
                <a16:creationId xmlns:a16="http://schemas.microsoft.com/office/drawing/2014/main" id="{89EC53B4-8FB4-4B48-8471-D7EACE01229C}"/>
              </a:ext>
            </a:extLst>
          </p:cNvPr>
          <p:cNvSpPr txBox="1"/>
          <p:nvPr/>
        </p:nvSpPr>
        <p:spPr>
          <a:xfrm>
            <a:off x="697832" y="1852863"/>
            <a:ext cx="8053136" cy="3970318"/>
          </a:xfrm>
          <a:prstGeom prst="rect">
            <a:avLst/>
          </a:prstGeom>
          <a:noFill/>
        </p:spPr>
        <p:txBody>
          <a:bodyPr wrap="square" rtlCol="0">
            <a:spAutoFit/>
          </a:bodyPr>
          <a:lstStyle/>
          <a:p>
            <a:pPr marL="571500" indent="-571500">
              <a:buFont typeface="Wingdings" panose="05000000000000000000" pitchFamily="2" charset="2"/>
              <a:buChar char="§"/>
            </a:pPr>
            <a:r>
              <a:rPr lang="de-DE" sz="3600" dirty="0"/>
              <a:t>optische Aufheller</a:t>
            </a:r>
          </a:p>
          <a:p>
            <a:endParaRPr lang="de-DE" sz="3600" dirty="0"/>
          </a:p>
          <a:p>
            <a:r>
              <a:rPr lang="de-DE" sz="3600" dirty="0"/>
              <a:t>wandeln unsichtbares UV-Licht in sicht-bares Licht um</a:t>
            </a:r>
          </a:p>
          <a:p>
            <a:r>
              <a:rPr lang="de-DE" sz="3600" dirty="0"/>
              <a:t>sitzen auf der Textilfaser</a:t>
            </a:r>
          </a:p>
          <a:p>
            <a:endParaRPr lang="de-DE" sz="3600" dirty="0"/>
          </a:p>
          <a:p>
            <a:r>
              <a:rPr lang="de-DE" sz="3600" dirty="0"/>
              <a:t>überflüssig</a:t>
            </a:r>
          </a:p>
        </p:txBody>
      </p:sp>
    </p:spTree>
    <p:extLst>
      <p:ext uri="{BB962C8B-B14F-4D97-AF65-F5344CB8AC3E}">
        <p14:creationId xmlns:p14="http://schemas.microsoft.com/office/powerpoint/2010/main" val="28527415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00FF"/>
                </a:solidFill>
              </a:rPr>
              <a:t>Inhaltsstoffe von Waschmitteln</a:t>
            </a:r>
          </a:p>
        </p:txBody>
      </p:sp>
      <p:sp>
        <p:nvSpPr>
          <p:cNvPr id="11" name="Textfeld 10">
            <a:extLst>
              <a:ext uri="{FF2B5EF4-FFF2-40B4-BE49-F238E27FC236}">
                <a16:creationId xmlns:a16="http://schemas.microsoft.com/office/drawing/2014/main" id="{51B7CD7A-0888-4E89-AC8C-506B6411B38B}"/>
              </a:ext>
            </a:extLst>
          </p:cNvPr>
          <p:cNvSpPr txBox="1"/>
          <p:nvPr/>
        </p:nvSpPr>
        <p:spPr>
          <a:xfrm>
            <a:off x="1171074" y="994611"/>
            <a:ext cx="6841958" cy="769441"/>
          </a:xfrm>
          <a:prstGeom prst="rect">
            <a:avLst/>
          </a:prstGeom>
          <a:noFill/>
        </p:spPr>
        <p:txBody>
          <a:bodyPr wrap="square" rtlCol="0">
            <a:spAutoFit/>
          </a:bodyPr>
          <a:lstStyle/>
          <a:p>
            <a:pPr algn="ctr"/>
            <a:r>
              <a:rPr lang="de-DE" sz="4400" b="1" dirty="0">
                <a:solidFill>
                  <a:srgbClr val="0000FF"/>
                </a:solidFill>
                <a:latin typeface="+mj-lt"/>
              </a:rPr>
              <a:t>weitere Inhaltsstoffe</a:t>
            </a:r>
          </a:p>
        </p:txBody>
      </p:sp>
      <p:sp>
        <p:nvSpPr>
          <p:cNvPr id="5" name="Textfeld 4">
            <a:extLst>
              <a:ext uri="{FF2B5EF4-FFF2-40B4-BE49-F238E27FC236}">
                <a16:creationId xmlns:a16="http://schemas.microsoft.com/office/drawing/2014/main" id="{89EC53B4-8FB4-4B48-8471-D7EACE01229C}"/>
              </a:ext>
            </a:extLst>
          </p:cNvPr>
          <p:cNvSpPr txBox="1"/>
          <p:nvPr/>
        </p:nvSpPr>
        <p:spPr>
          <a:xfrm>
            <a:off x="697832" y="1852863"/>
            <a:ext cx="8053136" cy="1200329"/>
          </a:xfrm>
          <a:prstGeom prst="rect">
            <a:avLst/>
          </a:prstGeom>
          <a:noFill/>
        </p:spPr>
        <p:txBody>
          <a:bodyPr wrap="square" rtlCol="0">
            <a:spAutoFit/>
          </a:bodyPr>
          <a:lstStyle/>
          <a:p>
            <a:pPr marL="571500" indent="-571500">
              <a:buFont typeface="Wingdings" panose="05000000000000000000" pitchFamily="2" charset="2"/>
              <a:buChar char="§"/>
            </a:pPr>
            <a:r>
              <a:rPr lang="de-DE" sz="3600" dirty="0"/>
              <a:t>optische Aufheller</a:t>
            </a:r>
          </a:p>
          <a:p>
            <a:pPr marL="571500" indent="-571500">
              <a:buFont typeface="Wingdings" panose="05000000000000000000" pitchFamily="2" charset="2"/>
              <a:buChar char="§"/>
            </a:pPr>
            <a:r>
              <a:rPr lang="de-DE" sz="3600" dirty="0"/>
              <a:t>Duftstoffe</a:t>
            </a:r>
          </a:p>
        </p:txBody>
      </p:sp>
    </p:spTree>
    <p:extLst>
      <p:ext uri="{BB962C8B-B14F-4D97-AF65-F5344CB8AC3E}">
        <p14:creationId xmlns:p14="http://schemas.microsoft.com/office/powerpoint/2010/main" val="5615493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00FF"/>
                </a:solidFill>
              </a:rPr>
              <a:t>Inhaltsstoffe von Waschmitteln</a:t>
            </a:r>
          </a:p>
        </p:txBody>
      </p:sp>
      <p:sp>
        <p:nvSpPr>
          <p:cNvPr id="11" name="Textfeld 10">
            <a:extLst>
              <a:ext uri="{FF2B5EF4-FFF2-40B4-BE49-F238E27FC236}">
                <a16:creationId xmlns:a16="http://schemas.microsoft.com/office/drawing/2014/main" id="{51B7CD7A-0888-4E89-AC8C-506B6411B38B}"/>
              </a:ext>
            </a:extLst>
          </p:cNvPr>
          <p:cNvSpPr txBox="1"/>
          <p:nvPr/>
        </p:nvSpPr>
        <p:spPr>
          <a:xfrm>
            <a:off x="1171074" y="994611"/>
            <a:ext cx="6841958" cy="769441"/>
          </a:xfrm>
          <a:prstGeom prst="rect">
            <a:avLst/>
          </a:prstGeom>
          <a:noFill/>
        </p:spPr>
        <p:txBody>
          <a:bodyPr wrap="square" rtlCol="0">
            <a:spAutoFit/>
          </a:bodyPr>
          <a:lstStyle/>
          <a:p>
            <a:pPr algn="ctr"/>
            <a:r>
              <a:rPr lang="de-DE" sz="4400" b="1" dirty="0">
                <a:solidFill>
                  <a:srgbClr val="0000FF"/>
                </a:solidFill>
                <a:latin typeface="+mj-lt"/>
              </a:rPr>
              <a:t>weitere Inhaltsstoffe</a:t>
            </a:r>
          </a:p>
        </p:txBody>
      </p:sp>
      <p:sp>
        <p:nvSpPr>
          <p:cNvPr id="5" name="Textfeld 4">
            <a:extLst>
              <a:ext uri="{FF2B5EF4-FFF2-40B4-BE49-F238E27FC236}">
                <a16:creationId xmlns:a16="http://schemas.microsoft.com/office/drawing/2014/main" id="{89EC53B4-8FB4-4B48-8471-D7EACE01229C}"/>
              </a:ext>
            </a:extLst>
          </p:cNvPr>
          <p:cNvSpPr txBox="1"/>
          <p:nvPr/>
        </p:nvSpPr>
        <p:spPr>
          <a:xfrm>
            <a:off x="697832" y="1852863"/>
            <a:ext cx="8053136" cy="2308324"/>
          </a:xfrm>
          <a:prstGeom prst="rect">
            <a:avLst/>
          </a:prstGeom>
          <a:noFill/>
        </p:spPr>
        <p:txBody>
          <a:bodyPr wrap="square" rtlCol="0">
            <a:spAutoFit/>
          </a:bodyPr>
          <a:lstStyle/>
          <a:p>
            <a:pPr marL="571500" indent="-571500">
              <a:buFont typeface="Wingdings" panose="05000000000000000000" pitchFamily="2" charset="2"/>
              <a:buChar char="§"/>
            </a:pPr>
            <a:r>
              <a:rPr lang="de-DE" sz="3600" dirty="0"/>
              <a:t>optische Aufheller</a:t>
            </a:r>
          </a:p>
          <a:p>
            <a:pPr marL="571500" indent="-571500">
              <a:buFont typeface="Wingdings" panose="05000000000000000000" pitchFamily="2" charset="2"/>
              <a:buChar char="§"/>
            </a:pPr>
            <a:r>
              <a:rPr lang="de-DE" sz="3600" dirty="0"/>
              <a:t>Duftstoffe</a:t>
            </a:r>
          </a:p>
          <a:p>
            <a:pPr marL="571500" indent="-571500">
              <a:buFont typeface="Wingdings" panose="05000000000000000000" pitchFamily="2" charset="2"/>
              <a:buChar char="§"/>
            </a:pPr>
            <a:endParaRPr lang="de-DE" sz="3600" dirty="0"/>
          </a:p>
          <a:p>
            <a:r>
              <a:rPr lang="de-DE" sz="3600" dirty="0"/>
              <a:t>überflüssig </a:t>
            </a:r>
          </a:p>
        </p:txBody>
      </p:sp>
    </p:spTree>
    <p:extLst>
      <p:ext uri="{BB962C8B-B14F-4D97-AF65-F5344CB8AC3E}">
        <p14:creationId xmlns:p14="http://schemas.microsoft.com/office/powerpoint/2010/main" val="26219624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9900"/>
                </a:solidFill>
              </a:rPr>
              <a:t>Umweltbewusst waschen</a:t>
            </a:r>
          </a:p>
        </p:txBody>
      </p:sp>
    </p:spTree>
    <p:extLst>
      <p:ext uri="{BB962C8B-B14F-4D97-AF65-F5344CB8AC3E}">
        <p14:creationId xmlns:p14="http://schemas.microsoft.com/office/powerpoint/2010/main" val="39722335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9900"/>
                </a:solidFill>
              </a:rPr>
              <a:t>Umweltbewusst waschen</a:t>
            </a:r>
          </a:p>
        </p:txBody>
      </p:sp>
      <p:sp>
        <p:nvSpPr>
          <p:cNvPr id="3" name="Textfeld 2">
            <a:extLst>
              <a:ext uri="{FF2B5EF4-FFF2-40B4-BE49-F238E27FC236}">
                <a16:creationId xmlns:a16="http://schemas.microsoft.com/office/drawing/2014/main" id="{A44687D7-8B1C-4C4A-9C7C-C0AD977FBDAE}"/>
              </a:ext>
            </a:extLst>
          </p:cNvPr>
          <p:cNvSpPr txBox="1"/>
          <p:nvPr/>
        </p:nvSpPr>
        <p:spPr>
          <a:xfrm>
            <a:off x="898358" y="1625431"/>
            <a:ext cx="7347284" cy="1200329"/>
          </a:xfrm>
          <a:prstGeom prst="rect">
            <a:avLst/>
          </a:prstGeom>
          <a:noFill/>
        </p:spPr>
        <p:txBody>
          <a:bodyPr wrap="square" rtlCol="0">
            <a:spAutoFit/>
          </a:bodyPr>
          <a:lstStyle/>
          <a:p>
            <a:r>
              <a:rPr lang="de-DE" sz="3600" dirty="0"/>
              <a:t>Entscheidend ist das </a:t>
            </a:r>
            <a:r>
              <a:rPr lang="de-DE" sz="3600" b="1" dirty="0"/>
              <a:t>Waschverhalten</a:t>
            </a:r>
            <a:r>
              <a:rPr lang="de-DE" sz="3600" dirty="0"/>
              <a:t>:</a:t>
            </a:r>
          </a:p>
          <a:p>
            <a:endParaRPr lang="de-DE" sz="3600" dirty="0"/>
          </a:p>
        </p:txBody>
      </p:sp>
    </p:spTree>
    <p:extLst>
      <p:ext uri="{BB962C8B-B14F-4D97-AF65-F5344CB8AC3E}">
        <p14:creationId xmlns:p14="http://schemas.microsoft.com/office/powerpoint/2010/main" val="54608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B90871-0594-4635-99FB-3E9533409CB8}"/>
              </a:ext>
            </a:extLst>
          </p:cNvPr>
          <p:cNvSpPr>
            <a:spLocks noGrp="1"/>
          </p:cNvSpPr>
          <p:nvPr>
            <p:ph type="title"/>
          </p:nvPr>
        </p:nvSpPr>
        <p:spPr>
          <a:xfrm>
            <a:off x="628650" y="365127"/>
            <a:ext cx="7886700" cy="749800"/>
          </a:xfrm>
        </p:spPr>
        <p:txBody>
          <a:bodyPr/>
          <a:lstStyle/>
          <a:p>
            <a:pPr algn="ctr"/>
            <a:r>
              <a:rPr lang="de-DE" b="1" dirty="0">
                <a:solidFill>
                  <a:srgbClr val="0000FF"/>
                </a:solidFill>
              </a:rPr>
              <a:t>Zielvorstellungen speziell</a:t>
            </a:r>
          </a:p>
        </p:txBody>
      </p:sp>
      <p:sp>
        <p:nvSpPr>
          <p:cNvPr id="4" name="Textfeld 3">
            <a:extLst>
              <a:ext uri="{FF2B5EF4-FFF2-40B4-BE49-F238E27FC236}">
                <a16:creationId xmlns:a16="http://schemas.microsoft.com/office/drawing/2014/main" id="{4DE4EB3E-30A5-4826-8D56-2F8902DA8687}"/>
              </a:ext>
            </a:extLst>
          </p:cNvPr>
          <p:cNvSpPr txBox="1"/>
          <p:nvPr/>
        </p:nvSpPr>
        <p:spPr>
          <a:xfrm>
            <a:off x="628650" y="1264596"/>
            <a:ext cx="3272141" cy="1200329"/>
          </a:xfrm>
          <a:prstGeom prst="rect">
            <a:avLst/>
          </a:prstGeom>
          <a:noFill/>
        </p:spPr>
        <p:txBody>
          <a:bodyPr wrap="square" rtlCol="0">
            <a:spAutoFit/>
          </a:bodyPr>
          <a:lstStyle/>
          <a:p>
            <a:pPr algn="ctr"/>
            <a:r>
              <a:rPr lang="de-DE" sz="3600" b="1" dirty="0">
                <a:highlight>
                  <a:srgbClr val="FFFF00"/>
                </a:highlight>
              </a:rPr>
              <a:t>Suffizienz:</a:t>
            </a:r>
          </a:p>
          <a:p>
            <a:pPr algn="ctr"/>
            <a:r>
              <a:rPr lang="de-DE" sz="3600" dirty="0"/>
              <a:t>saubere Wäsche</a:t>
            </a:r>
          </a:p>
        </p:txBody>
      </p:sp>
      <p:sp>
        <p:nvSpPr>
          <p:cNvPr id="3" name="Textfeld 2">
            <a:extLst>
              <a:ext uri="{FF2B5EF4-FFF2-40B4-BE49-F238E27FC236}">
                <a16:creationId xmlns:a16="http://schemas.microsoft.com/office/drawing/2014/main" id="{6270E608-78A0-488D-AF6D-F122BB31CF9F}"/>
              </a:ext>
            </a:extLst>
          </p:cNvPr>
          <p:cNvSpPr txBox="1"/>
          <p:nvPr/>
        </p:nvSpPr>
        <p:spPr>
          <a:xfrm>
            <a:off x="4338536" y="1264596"/>
            <a:ext cx="4046707" cy="2308324"/>
          </a:xfrm>
          <a:prstGeom prst="rect">
            <a:avLst/>
          </a:prstGeom>
          <a:noFill/>
        </p:spPr>
        <p:txBody>
          <a:bodyPr wrap="square" rtlCol="0">
            <a:spAutoFit/>
          </a:bodyPr>
          <a:lstStyle/>
          <a:p>
            <a:pPr algn="ctr"/>
            <a:r>
              <a:rPr lang="de-DE" sz="3600" b="1" dirty="0">
                <a:highlight>
                  <a:srgbClr val="00FF00"/>
                </a:highlight>
              </a:rPr>
              <a:t>Effizienz:</a:t>
            </a:r>
          </a:p>
          <a:p>
            <a:pPr algn="ctr"/>
            <a:r>
              <a:rPr lang="de-DE" sz="3600" dirty="0"/>
              <a:t>wenig Arbeit damit</a:t>
            </a:r>
          </a:p>
          <a:p>
            <a:pPr algn="ctr"/>
            <a:endParaRPr lang="de-DE" sz="3600" dirty="0"/>
          </a:p>
          <a:p>
            <a:pPr algn="ctr"/>
            <a:endParaRPr lang="de-DE" sz="3600" dirty="0"/>
          </a:p>
        </p:txBody>
      </p:sp>
    </p:spTree>
    <p:extLst>
      <p:ext uri="{BB962C8B-B14F-4D97-AF65-F5344CB8AC3E}">
        <p14:creationId xmlns:p14="http://schemas.microsoft.com/office/powerpoint/2010/main" val="420793167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9900"/>
                </a:solidFill>
              </a:rPr>
              <a:t>Umweltbewusst waschen</a:t>
            </a:r>
          </a:p>
        </p:txBody>
      </p:sp>
      <p:sp>
        <p:nvSpPr>
          <p:cNvPr id="3" name="Textfeld 2">
            <a:extLst>
              <a:ext uri="{FF2B5EF4-FFF2-40B4-BE49-F238E27FC236}">
                <a16:creationId xmlns:a16="http://schemas.microsoft.com/office/drawing/2014/main" id="{A44687D7-8B1C-4C4A-9C7C-C0AD977FBDAE}"/>
              </a:ext>
            </a:extLst>
          </p:cNvPr>
          <p:cNvSpPr txBox="1"/>
          <p:nvPr/>
        </p:nvSpPr>
        <p:spPr>
          <a:xfrm>
            <a:off x="898358" y="1625431"/>
            <a:ext cx="7347284" cy="2308324"/>
          </a:xfrm>
          <a:prstGeom prst="rect">
            <a:avLst/>
          </a:prstGeom>
          <a:noFill/>
        </p:spPr>
        <p:txBody>
          <a:bodyPr wrap="square" rtlCol="0">
            <a:spAutoFit/>
          </a:bodyPr>
          <a:lstStyle/>
          <a:p>
            <a:r>
              <a:rPr lang="de-DE" sz="3600" dirty="0"/>
              <a:t>Entscheidend ist das </a:t>
            </a:r>
            <a:r>
              <a:rPr lang="de-DE" sz="3600" b="1" dirty="0"/>
              <a:t>Waschverhalten</a:t>
            </a:r>
            <a:r>
              <a:rPr lang="de-DE" sz="3600" dirty="0"/>
              <a:t>:</a:t>
            </a:r>
          </a:p>
          <a:p>
            <a:pPr marL="571500" indent="-571500">
              <a:buFont typeface="Wingdings" panose="05000000000000000000" pitchFamily="2" charset="2"/>
              <a:buChar char="§"/>
            </a:pPr>
            <a:r>
              <a:rPr lang="de-DE" sz="3600" dirty="0"/>
              <a:t>zielgerichtet</a:t>
            </a:r>
          </a:p>
          <a:p>
            <a:pPr marL="571500" indent="-571500">
              <a:buFont typeface="Wingdings" panose="05000000000000000000" pitchFamily="2" charset="2"/>
              <a:buChar char="§"/>
            </a:pPr>
            <a:r>
              <a:rPr lang="de-DE" sz="3600" dirty="0"/>
              <a:t>sparsam</a:t>
            </a:r>
          </a:p>
          <a:p>
            <a:endParaRPr lang="de-DE" sz="3600" dirty="0"/>
          </a:p>
        </p:txBody>
      </p:sp>
    </p:spTree>
    <p:extLst>
      <p:ext uri="{BB962C8B-B14F-4D97-AF65-F5344CB8AC3E}">
        <p14:creationId xmlns:p14="http://schemas.microsoft.com/office/powerpoint/2010/main" val="80422154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9900"/>
                </a:solidFill>
              </a:rPr>
              <a:t>Umweltbewusst waschen</a:t>
            </a:r>
          </a:p>
        </p:txBody>
      </p:sp>
      <p:sp>
        <p:nvSpPr>
          <p:cNvPr id="3" name="Textfeld 2">
            <a:extLst>
              <a:ext uri="{FF2B5EF4-FFF2-40B4-BE49-F238E27FC236}">
                <a16:creationId xmlns:a16="http://schemas.microsoft.com/office/drawing/2014/main" id="{A44687D7-8B1C-4C4A-9C7C-C0AD977FBDAE}"/>
              </a:ext>
            </a:extLst>
          </p:cNvPr>
          <p:cNvSpPr txBox="1"/>
          <p:nvPr/>
        </p:nvSpPr>
        <p:spPr>
          <a:xfrm>
            <a:off x="898358" y="1625431"/>
            <a:ext cx="7347284" cy="3416320"/>
          </a:xfrm>
          <a:prstGeom prst="rect">
            <a:avLst/>
          </a:prstGeom>
          <a:noFill/>
        </p:spPr>
        <p:txBody>
          <a:bodyPr wrap="square" rtlCol="0">
            <a:spAutoFit/>
          </a:bodyPr>
          <a:lstStyle/>
          <a:p>
            <a:r>
              <a:rPr lang="de-DE" sz="3600" dirty="0"/>
              <a:t>Entscheidend ist das </a:t>
            </a:r>
            <a:r>
              <a:rPr lang="de-DE" sz="3600" b="1" dirty="0"/>
              <a:t>Waschverhalten</a:t>
            </a:r>
            <a:r>
              <a:rPr lang="de-DE" sz="3600" dirty="0"/>
              <a:t>:</a:t>
            </a:r>
          </a:p>
          <a:p>
            <a:pPr marL="571500" indent="-571500">
              <a:buFont typeface="Wingdings" panose="05000000000000000000" pitchFamily="2" charset="2"/>
              <a:buChar char="§"/>
            </a:pPr>
            <a:r>
              <a:rPr lang="de-DE" sz="3600" dirty="0"/>
              <a:t>zielgerichtet</a:t>
            </a:r>
          </a:p>
          <a:p>
            <a:pPr marL="571500" indent="-571500">
              <a:buFont typeface="Wingdings" panose="05000000000000000000" pitchFamily="2" charset="2"/>
              <a:buChar char="§"/>
            </a:pPr>
            <a:r>
              <a:rPr lang="de-DE" sz="3600" dirty="0"/>
              <a:t>sparsam</a:t>
            </a:r>
          </a:p>
          <a:p>
            <a:pPr marL="571500" indent="-571500">
              <a:buFont typeface="Wingdings" panose="05000000000000000000" pitchFamily="2" charset="2"/>
              <a:buChar char="§"/>
            </a:pPr>
            <a:endParaRPr lang="de-DE" sz="3600" dirty="0"/>
          </a:p>
          <a:p>
            <a:r>
              <a:rPr lang="de-DE" sz="3600" dirty="0"/>
              <a:t>Nebensächlich ist das </a:t>
            </a:r>
            <a:r>
              <a:rPr lang="de-DE" sz="3600" b="1" dirty="0"/>
              <a:t>Waschmittel</a:t>
            </a:r>
            <a:r>
              <a:rPr lang="de-DE" sz="3600" dirty="0"/>
              <a:t>.</a:t>
            </a:r>
          </a:p>
          <a:p>
            <a:endParaRPr lang="de-DE" sz="3600" dirty="0"/>
          </a:p>
        </p:txBody>
      </p:sp>
    </p:spTree>
    <p:extLst>
      <p:ext uri="{BB962C8B-B14F-4D97-AF65-F5344CB8AC3E}">
        <p14:creationId xmlns:p14="http://schemas.microsoft.com/office/powerpoint/2010/main" val="11169455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9900"/>
                </a:solidFill>
              </a:rPr>
              <a:t>Umweltbewusst waschen</a:t>
            </a:r>
          </a:p>
        </p:txBody>
      </p:sp>
      <p:sp>
        <p:nvSpPr>
          <p:cNvPr id="3" name="Textfeld 2">
            <a:extLst>
              <a:ext uri="{FF2B5EF4-FFF2-40B4-BE49-F238E27FC236}">
                <a16:creationId xmlns:a16="http://schemas.microsoft.com/office/drawing/2014/main" id="{A44687D7-8B1C-4C4A-9C7C-C0AD977FBDAE}"/>
              </a:ext>
            </a:extLst>
          </p:cNvPr>
          <p:cNvSpPr txBox="1"/>
          <p:nvPr/>
        </p:nvSpPr>
        <p:spPr>
          <a:xfrm>
            <a:off x="737937" y="1625431"/>
            <a:ext cx="7603958" cy="1200329"/>
          </a:xfrm>
          <a:prstGeom prst="rect">
            <a:avLst/>
          </a:prstGeom>
          <a:noFill/>
        </p:spPr>
        <p:txBody>
          <a:bodyPr wrap="square" rtlCol="0">
            <a:spAutoFit/>
          </a:bodyPr>
          <a:lstStyle/>
          <a:p>
            <a:r>
              <a:rPr lang="de-DE" sz="3600" b="1" dirty="0">
                <a:solidFill>
                  <a:srgbClr val="0000FF"/>
                </a:solidFill>
              </a:rPr>
              <a:t>Wäschekauf:</a:t>
            </a:r>
          </a:p>
          <a:p>
            <a:pPr marL="571500" indent="-571500">
              <a:buFont typeface="Wingdings" panose="05000000000000000000" pitchFamily="2" charset="2"/>
              <a:buChar char="§"/>
            </a:pPr>
            <a:r>
              <a:rPr lang="de-DE" sz="3600" dirty="0"/>
              <a:t>kein Fleece: erzeugt viel Nanoplastik</a:t>
            </a:r>
          </a:p>
        </p:txBody>
      </p:sp>
    </p:spTree>
    <p:extLst>
      <p:ext uri="{BB962C8B-B14F-4D97-AF65-F5344CB8AC3E}">
        <p14:creationId xmlns:p14="http://schemas.microsoft.com/office/powerpoint/2010/main" val="379881662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9900"/>
                </a:solidFill>
              </a:rPr>
              <a:t>Umweltbewusst waschen</a:t>
            </a:r>
          </a:p>
        </p:txBody>
      </p:sp>
      <p:sp>
        <p:nvSpPr>
          <p:cNvPr id="3" name="Textfeld 2">
            <a:extLst>
              <a:ext uri="{FF2B5EF4-FFF2-40B4-BE49-F238E27FC236}">
                <a16:creationId xmlns:a16="http://schemas.microsoft.com/office/drawing/2014/main" id="{A44687D7-8B1C-4C4A-9C7C-C0AD977FBDAE}"/>
              </a:ext>
            </a:extLst>
          </p:cNvPr>
          <p:cNvSpPr txBox="1"/>
          <p:nvPr/>
        </p:nvSpPr>
        <p:spPr>
          <a:xfrm>
            <a:off x="737937" y="1625431"/>
            <a:ext cx="7603958" cy="2308324"/>
          </a:xfrm>
          <a:prstGeom prst="rect">
            <a:avLst/>
          </a:prstGeom>
          <a:noFill/>
        </p:spPr>
        <p:txBody>
          <a:bodyPr wrap="square" rtlCol="0">
            <a:spAutoFit/>
          </a:bodyPr>
          <a:lstStyle/>
          <a:p>
            <a:r>
              <a:rPr lang="de-DE" sz="3600" b="1" dirty="0">
                <a:solidFill>
                  <a:srgbClr val="0000FF"/>
                </a:solidFill>
              </a:rPr>
              <a:t>Wäschekauf:</a:t>
            </a:r>
          </a:p>
          <a:p>
            <a:pPr marL="571500" indent="-571500">
              <a:buFont typeface="Wingdings" panose="05000000000000000000" pitchFamily="2" charset="2"/>
              <a:buChar char="§"/>
            </a:pPr>
            <a:r>
              <a:rPr lang="de-DE" sz="3600" dirty="0"/>
              <a:t>kein Fleece: erzeugt viel Nanoplastik</a:t>
            </a:r>
          </a:p>
          <a:p>
            <a:pPr marL="571500" indent="-571500">
              <a:buFont typeface="Wingdings" panose="05000000000000000000" pitchFamily="2" charset="2"/>
              <a:buChar char="§"/>
            </a:pPr>
            <a:r>
              <a:rPr lang="de-DE" sz="3600" dirty="0"/>
              <a:t>gut </a:t>
            </a:r>
            <a:r>
              <a:rPr lang="de-DE" sz="3600" dirty="0" err="1"/>
              <a:t>lüftbare</a:t>
            </a:r>
            <a:r>
              <a:rPr lang="de-DE" sz="3600" dirty="0"/>
              <a:t> Wäsche: spart Wasch-gänge</a:t>
            </a:r>
          </a:p>
        </p:txBody>
      </p:sp>
    </p:spTree>
    <p:extLst>
      <p:ext uri="{BB962C8B-B14F-4D97-AF65-F5344CB8AC3E}">
        <p14:creationId xmlns:p14="http://schemas.microsoft.com/office/powerpoint/2010/main" val="19755850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9900"/>
                </a:solidFill>
              </a:rPr>
              <a:t>Umweltbewusst waschen</a:t>
            </a:r>
          </a:p>
        </p:txBody>
      </p:sp>
      <p:sp>
        <p:nvSpPr>
          <p:cNvPr id="3" name="Textfeld 2">
            <a:extLst>
              <a:ext uri="{FF2B5EF4-FFF2-40B4-BE49-F238E27FC236}">
                <a16:creationId xmlns:a16="http://schemas.microsoft.com/office/drawing/2014/main" id="{A44687D7-8B1C-4C4A-9C7C-C0AD977FBDAE}"/>
              </a:ext>
            </a:extLst>
          </p:cNvPr>
          <p:cNvSpPr txBox="1"/>
          <p:nvPr/>
        </p:nvSpPr>
        <p:spPr>
          <a:xfrm>
            <a:off x="737936" y="1625431"/>
            <a:ext cx="7777413" cy="1754326"/>
          </a:xfrm>
          <a:prstGeom prst="rect">
            <a:avLst/>
          </a:prstGeom>
          <a:noFill/>
        </p:spPr>
        <p:txBody>
          <a:bodyPr wrap="square" rtlCol="0">
            <a:spAutoFit/>
          </a:bodyPr>
          <a:lstStyle/>
          <a:p>
            <a:r>
              <a:rPr lang="de-DE" sz="3600" b="1" dirty="0">
                <a:solidFill>
                  <a:srgbClr val="0000FF"/>
                </a:solidFill>
              </a:rPr>
              <a:t>Das richtige Waschmittel:</a:t>
            </a:r>
          </a:p>
          <a:p>
            <a:pPr marL="571500" indent="-571500">
              <a:buFont typeface="Wingdings" panose="05000000000000000000" pitchFamily="2" charset="2"/>
              <a:buChar char="§"/>
            </a:pPr>
            <a:r>
              <a:rPr lang="de-DE" sz="3600" dirty="0"/>
              <a:t>normal oder leicht verschmutzte Wäsche: </a:t>
            </a:r>
            <a:r>
              <a:rPr lang="de-DE" sz="3600" b="1" dirty="0"/>
              <a:t>Fein-</a:t>
            </a:r>
            <a:r>
              <a:rPr lang="de-DE" sz="3600" dirty="0"/>
              <a:t> oder </a:t>
            </a:r>
            <a:r>
              <a:rPr lang="de-DE" sz="3600" b="1" dirty="0"/>
              <a:t>Buntwaschmittel</a:t>
            </a:r>
          </a:p>
        </p:txBody>
      </p:sp>
    </p:spTree>
    <p:extLst>
      <p:ext uri="{BB962C8B-B14F-4D97-AF65-F5344CB8AC3E}">
        <p14:creationId xmlns:p14="http://schemas.microsoft.com/office/powerpoint/2010/main" val="353456281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9900"/>
                </a:solidFill>
              </a:rPr>
              <a:t>Umweltbewusst waschen</a:t>
            </a:r>
          </a:p>
        </p:txBody>
      </p:sp>
      <p:sp>
        <p:nvSpPr>
          <p:cNvPr id="3" name="Textfeld 2">
            <a:extLst>
              <a:ext uri="{FF2B5EF4-FFF2-40B4-BE49-F238E27FC236}">
                <a16:creationId xmlns:a16="http://schemas.microsoft.com/office/drawing/2014/main" id="{A44687D7-8B1C-4C4A-9C7C-C0AD977FBDAE}"/>
              </a:ext>
            </a:extLst>
          </p:cNvPr>
          <p:cNvSpPr txBox="1"/>
          <p:nvPr/>
        </p:nvSpPr>
        <p:spPr>
          <a:xfrm>
            <a:off x="737936" y="1625431"/>
            <a:ext cx="7777413" cy="2862322"/>
          </a:xfrm>
          <a:prstGeom prst="rect">
            <a:avLst/>
          </a:prstGeom>
          <a:noFill/>
        </p:spPr>
        <p:txBody>
          <a:bodyPr wrap="square" rtlCol="0">
            <a:spAutoFit/>
          </a:bodyPr>
          <a:lstStyle/>
          <a:p>
            <a:r>
              <a:rPr lang="de-DE" sz="3600" b="1" dirty="0">
                <a:solidFill>
                  <a:srgbClr val="0000FF"/>
                </a:solidFill>
              </a:rPr>
              <a:t>Das richtige Waschmittel:</a:t>
            </a:r>
          </a:p>
          <a:p>
            <a:pPr marL="571500" indent="-571500">
              <a:buFont typeface="Wingdings" panose="05000000000000000000" pitchFamily="2" charset="2"/>
              <a:buChar char="§"/>
            </a:pPr>
            <a:r>
              <a:rPr lang="de-DE" sz="3600" dirty="0"/>
              <a:t>normal oder leicht verschmutzte Wäsche: Fein- oder Buntwaschmittel</a:t>
            </a:r>
          </a:p>
          <a:p>
            <a:pPr marL="571500" indent="-571500">
              <a:buFont typeface="Wingdings" panose="05000000000000000000" pitchFamily="2" charset="2"/>
              <a:buChar char="§"/>
            </a:pPr>
            <a:r>
              <a:rPr lang="de-DE" sz="3600" dirty="0"/>
              <a:t>nur bei hartnäckigen Flecken bzw. zur Desinfektion: </a:t>
            </a:r>
            <a:r>
              <a:rPr lang="de-DE" sz="3600" b="1" dirty="0"/>
              <a:t>Vollwaschmittel</a:t>
            </a:r>
          </a:p>
        </p:txBody>
      </p:sp>
    </p:spTree>
    <p:extLst>
      <p:ext uri="{BB962C8B-B14F-4D97-AF65-F5344CB8AC3E}">
        <p14:creationId xmlns:p14="http://schemas.microsoft.com/office/powerpoint/2010/main" val="16326432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9900"/>
                </a:solidFill>
              </a:rPr>
              <a:t>Umweltbewusst waschen</a:t>
            </a:r>
          </a:p>
        </p:txBody>
      </p:sp>
      <p:sp>
        <p:nvSpPr>
          <p:cNvPr id="3" name="Textfeld 2">
            <a:extLst>
              <a:ext uri="{FF2B5EF4-FFF2-40B4-BE49-F238E27FC236}">
                <a16:creationId xmlns:a16="http://schemas.microsoft.com/office/drawing/2014/main" id="{A44687D7-8B1C-4C4A-9C7C-C0AD977FBDAE}"/>
              </a:ext>
            </a:extLst>
          </p:cNvPr>
          <p:cNvSpPr txBox="1"/>
          <p:nvPr/>
        </p:nvSpPr>
        <p:spPr>
          <a:xfrm>
            <a:off x="737936" y="1625431"/>
            <a:ext cx="7777413" cy="4524315"/>
          </a:xfrm>
          <a:prstGeom prst="rect">
            <a:avLst/>
          </a:prstGeom>
          <a:noFill/>
        </p:spPr>
        <p:txBody>
          <a:bodyPr wrap="square" rtlCol="0">
            <a:spAutoFit/>
          </a:bodyPr>
          <a:lstStyle/>
          <a:p>
            <a:r>
              <a:rPr lang="de-DE" sz="3600" b="1" dirty="0">
                <a:solidFill>
                  <a:srgbClr val="0000FF"/>
                </a:solidFill>
              </a:rPr>
              <a:t>Das richtige Waschmittel:</a:t>
            </a:r>
          </a:p>
          <a:p>
            <a:pPr marL="571500" indent="-571500">
              <a:buFont typeface="Wingdings" panose="05000000000000000000" pitchFamily="2" charset="2"/>
              <a:buChar char="§"/>
            </a:pPr>
            <a:r>
              <a:rPr lang="de-DE" sz="3600" dirty="0"/>
              <a:t>normal oder leicht verschmutzte Wäsche: Fein- oder Buntwaschmittel</a:t>
            </a:r>
          </a:p>
          <a:p>
            <a:pPr marL="571500" indent="-571500">
              <a:buFont typeface="Wingdings" panose="05000000000000000000" pitchFamily="2" charset="2"/>
              <a:buChar char="§"/>
            </a:pPr>
            <a:r>
              <a:rPr lang="de-DE" sz="3600" dirty="0"/>
              <a:t>nur bei hartnäckigen Flecken bzw. zur Desinfektion: </a:t>
            </a:r>
            <a:r>
              <a:rPr lang="de-DE" sz="3600" b="1" dirty="0"/>
              <a:t>Vollwaschmittel</a:t>
            </a:r>
          </a:p>
          <a:p>
            <a:pPr marL="571500" indent="-571500">
              <a:buFont typeface="Wingdings" panose="05000000000000000000" pitchFamily="2" charset="2"/>
              <a:buChar char="§"/>
            </a:pPr>
            <a:endParaRPr lang="de-DE" sz="3600" b="1" dirty="0"/>
          </a:p>
          <a:p>
            <a:pPr algn="ctr"/>
            <a:r>
              <a:rPr lang="de-DE" sz="3600" dirty="0"/>
              <a:t>(Bei Enthärtungsanlage: keinen bzw. weniger Enthärter verwenden)</a:t>
            </a:r>
          </a:p>
        </p:txBody>
      </p:sp>
    </p:spTree>
    <p:extLst>
      <p:ext uri="{BB962C8B-B14F-4D97-AF65-F5344CB8AC3E}">
        <p14:creationId xmlns:p14="http://schemas.microsoft.com/office/powerpoint/2010/main" val="37478347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9900"/>
                </a:solidFill>
              </a:rPr>
              <a:t>Umweltbewusst waschen</a:t>
            </a:r>
          </a:p>
        </p:txBody>
      </p:sp>
      <p:sp>
        <p:nvSpPr>
          <p:cNvPr id="3" name="Textfeld 2">
            <a:extLst>
              <a:ext uri="{FF2B5EF4-FFF2-40B4-BE49-F238E27FC236}">
                <a16:creationId xmlns:a16="http://schemas.microsoft.com/office/drawing/2014/main" id="{A44687D7-8B1C-4C4A-9C7C-C0AD977FBDAE}"/>
              </a:ext>
            </a:extLst>
          </p:cNvPr>
          <p:cNvSpPr txBox="1"/>
          <p:nvPr/>
        </p:nvSpPr>
        <p:spPr>
          <a:xfrm>
            <a:off x="737937" y="1625431"/>
            <a:ext cx="7603958" cy="3970318"/>
          </a:xfrm>
          <a:prstGeom prst="rect">
            <a:avLst/>
          </a:prstGeom>
          <a:noFill/>
        </p:spPr>
        <p:txBody>
          <a:bodyPr wrap="square" rtlCol="0">
            <a:spAutoFit/>
          </a:bodyPr>
          <a:lstStyle/>
          <a:p>
            <a:r>
              <a:rPr lang="de-DE" sz="3600" b="1" dirty="0">
                <a:solidFill>
                  <a:srgbClr val="0000FF"/>
                </a:solidFill>
              </a:rPr>
              <a:t>Das richtige Waschmittel:</a:t>
            </a:r>
          </a:p>
          <a:p>
            <a:pPr marL="571500" indent="-571500">
              <a:buFont typeface="Wingdings" panose="05000000000000000000" pitchFamily="2" charset="2"/>
              <a:buChar char="§"/>
            </a:pPr>
            <a:r>
              <a:rPr lang="de-DE" sz="3600" dirty="0"/>
              <a:t>normal oder leicht verschmutzte Wäsche: Fein- oder Buntwaschmittel</a:t>
            </a:r>
          </a:p>
          <a:p>
            <a:pPr marL="571500" indent="-571500">
              <a:buFont typeface="Wingdings" panose="05000000000000000000" pitchFamily="2" charset="2"/>
              <a:buChar char="§"/>
            </a:pPr>
            <a:r>
              <a:rPr lang="de-DE" sz="3600" dirty="0"/>
              <a:t>nur bei hartnäckigen Flecken bzw. zur Desinfektion: Vollwaschmittel</a:t>
            </a:r>
          </a:p>
          <a:p>
            <a:pPr marL="571500" indent="-571500">
              <a:buFont typeface="Wingdings" panose="05000000000000000000" pitchFamily="2" charset="2"/>
              <a:buChar char="§"/>
            </a:pPr>
            <a:r>
              <a:rPr lang="de-DE" sz="3600" dirty="0"/>
              <a:t>Seide, Wolle usw.: </a:t>
            </a:r>
            <a:r>
              <a:rPr lang="de-DE" sz="3600" b="1" dirty="0"/>
              <a:t>Spezialwasch-mittel</a:t>
            </a:r>
          </a:p>
        </p:txBody>
      </p:sp>
    </p:spTree>
    <p:extLst>
      <p:ext uri="{BB962C8B-B14F-4D97-AF65-F5344CB8AC3E}">
        <p14:creationId xmlns:p14="http://schemas.microsoft.com/office/powerpoint/2010/main" val="25455246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9900"/>
                </a:solidFill>
              </a:rPr>
              <a:t>Umweltbewusst waschen</a:t>
            </a:r>
          </a:p>
        </p:txBody>
      </p:sp>
      <p:sp>
        <p:nvSpPr>
          <p:cNvPr id="3" name="Textfeld 2">
            <a:extLst>
              <a:ext uri="{FF2B5EF4-FFF2-40B4-BE49-F238E27FC236}">
                <a16:creationId xmlns:a16="http://schemas.microsoft.com/office/drawing/2014/main" id="{A44687D7-8B1C-4C4A-9C7C-C0AD977FBDAE}"/>
              </a:ext>
            </a:extLst>
          </p:cNvPr>
          <p:cNvSpPr txBox="1"/>
          <p:nvPr/>
        </p:nvSpPr>
        <p:spPr>
          <a:xfrm>
            <a:off x="737937" y="1625431"/>
            <a:ext cx="7603958" cy="4524315"/>
          </a:xfrm>
          <a:prstGeom prst="rect">
            <a:avLst/>
          </a:prstGeom>
          <a:noFill/>
        </p:spPr>
        <p:txBody>
          <a:bodyPr wrap="square" rtlCol="0">
            <a:spAutoFit/>
          </a:bodyPr>
          <a:lstStyle/>
          <a:p>
            <a:r>
              <a:rPr lang="de-DE" sz="3600" b="1" dirty="0">
                <a:solidFill>
                  <a:srgbClr val="0000FF"/>
                </a:solidFill>
              </a:rPr>
              <a:t>Das richtige Waschmittel:</a:t>
            </a:r>
          </a:p>
          <a:p>
            <a:pPr marL="571500" indent="-571500">
              <a:buFont typeface="Wingdings" panose="05000000000000000000" pitchFamily="2" charset="2"/>
              <a:buChar char="§"/>
            </a:pPr>
            <a:r>
              <a:rPr lang="de-DE" sz="3600" dirty="0"/>
              <a:t>normal oder leicht verschmutzte Wäsche: Fein- oder Buntwaschmittel</a:t>
            </a:r>
          </a:p>
          <a:p>
            <a:pPr marL="571500" indent="-571500">
              <a:buFont typeface="Wingdings" panose="05000000000000000000" pitchFamily="2" charset="2"/>
              <a:buChar char="§"/>
            </a:pPr>
            <a:r>
              <a:rPr lang="de-DE" sz="3600" dirty="0"/>
              <a:t>nur bei hartnäckigen Flecken bzw. zur Desinfektion: Vollwaschmittel</a:t>
            </a:r>
          </a:p>
          <a:p>
            <a:pPr marL="571500" indent="-571500">
              <a:buFont typeface="Wingdings" panose="05000000000000000000" pitchFamily="2" charset="2"/>
              <a:buChar char="§"/>
            </a:pPr>
            <a:r>
              <a:rPr lang="de-DE" sz="3600" dirty="0"/>
              <a:t>Seide, Wolle usw.: </a:t>
            </a:r>
            <a:r>
              <a:rPr lang="de-DE" sz="3600" b="1" dirty="0"/>
              <a:t>Spezialwasch-mittel</a:t>
            </a:r>
          </a:p>
          <a:p>
            <a:pPr algn="ctr"/>
            <a:r>
              <a:rPr lang="de-DE" sz="3600" b="1" dirty="0">
                <a:solidFill>
                  <a:srgbClr val="FF0000"/>
                </a:solidFill>
              </a:rPr>
              <a:t>Alles andere ist überflüssig!</a:t>
            </a:r>
          </a:p>
        </p:txBody>
      </p:sp>
    </p:spTree>
    <p:extLst>
      <p:ext uri="{BB962C8B-B14F-4D97-AF65-F5344CB8AC3E}">
        <p14:creationId xmlns:p14="http://schemas.microsoft.com/office/powerpoint/2010/main" val="8974517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3C517-92A5-4C2C-827E-8F9D0F3E781A}"/>
              </a:ext>
            </a:extLst>
          </p:cNvPr>
          <p:cNvSpPr>
            <a:spLocks noGrp="1"/>
          </p:cNvSpPr>
          <p:nvPr>
            <p:ph type="title"/>
          </p:nvPr>
        </p:nvSpPr>
        <p:spPr>
          <a:xfrm>
            <a:off x="628650" y="370305"/>
            <a:ext cx="7886700" cy="797927"/>
          </a:xfrm>
        </p:spPr>
        <p:txBody>
          <a:bodyPr/>
          <a:lstStyle/>
          <a:p>
            <a:pPr algn="ctr"/>
            <a:r>
              <a:rPr lang="de-DE" b="1" dirty="0">
                <a:solidFill>
                  <a:srgbClr val="009900"/>
                </a:solidFill>
              </a:rPr>
              <a:t>Umweltbewusst waschen</a:t>
            </a:r>
          </a:p>
        </p:txBody>
      </p:sp>
      <p:sp>
        <p:nvSpPr>
          <p:cNvPr id="3" name="Textfeld 2">
            <a:extLst>
              <a:ext uri="{FF2B5EF4-FFF2-40B4-BE49-F238E27FC236}">
                <a16:creationId xmlns:a16="http://schemas.microsoft.com/office/drawing/2014/main" id="{A44687D7-8B1C-4C4A-9C7C-C0AD977FBDAE}"/>
              </a:ext>
            </a:extLst>
          </p:cNvPr>
          <p:cNvSpPr txBox="1"/>
          <p:nvPr/>
        </p:nvSpPr>
        <p:spPr>
          <a:xfrm>
            <a:off x="737937" y="1625431"/>
            <a:ext cx="7603958" cy="2308324"/>
          </a:xfrm>
          <a:prstGeom prst="rect">
            <a:avLst/>
          </a:prstGeom>
          <a:noFill/>
        </p:spPr>
        <p:txBody>
          <a:bodyPr wrap="square" rtlCol="0">
            <a:spAutoFit/>
          </a:bodyPr>
          <a:lstStyle/>
          <a:p>
            <a:r>
              <a:rPr lang="de-DE" sz="3600" b="1" dirty="0">
                <a:solidFill>
                  <a:srgbClr val="0000FF"/>
                </a:solidFill>
              </a:rPr>
              <a:t>Das richtige Waschmittel:</a:t>
            </a:r>
          </a:p>
          <a:p>
            <a:pPr marL="571500" indent="-571500">
              <a:buFont typeface="Wingdings" panose="05000000000000000000" pitchFamily="2" charset="2"/>
              <a:buChar char="§"/>
            </a:pPr>
            <a:r>
              <a:rPr lang="de-DE" sz="3600" dirty="0" err="1"/>
              <a:t>Enthärteranlage</a:t>
            </a:r>
            <a:r>
              <a:rPr lang="de-DE" sz="3600" dirty="0"/>
              <a:t> im Haus: Waschmittel ohne Enthärter (Baukasten-System)</a:t>
            </a:r>
          </a:p>
        </p:txBody>
      </p:sp>
    </p:spTree>
    <p:extLst>
      <p:ext uri="{BB962C8B-B14F-4D97-AF65-F5344CB8AC3E}">
        <p14:creationId xmlns:p14="http://schemas.microsoft.com/office/powerpoint/2010/main" val="2978249219"/>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2214</Words>
  <Application>Microsoft Office PowerPoint</Application>
  <PresentationFormat>Bildschirmpräsentation (4:3)</PresentationFormat>
  <Paragraphs>531</Paragraphs>
  <Slides>123</Slides>
  <Notes>0</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123</vt:i4>
      </vt:variant>
    </vt:vector>
  </HeadingPairs>
  <TitlesOfParts>
    <vt:vector size="130" baseType="lpstr">
      <vt:lpstr>Arial</vt:lpstr>
      <vt:lpstr>Arial Narrow</vt:lpstr>
      <vt:lpstr>Calibri</vt:lpstr>
      <vt:lpstr>Calibri Light</vt:lpstr>
      <vt:lpstr>Courier New</vt:lpstr>
      <vt:lpstr>Wingdings</vt:lpstr>
      <vt:lpstr>Office</vt:lpstr>
      <vt:lpstr>Nachhaltigkeit, die sich gewaschen hat</vt:lpstr>
      <vt:lpstr>PowerPoint-Präsentation</vt:lpstr>
      <vt:lpstr>PowerPoint-Präsentation</vt:lpstr>
      <vt:lpstr>Zielvorstellungen allgemein</vt:lpstr>
      <vt:lpstr>Zielvorstellungen allgemein</vt:lpstr>
      <vt:lpstr>Zielvorstellungen allgemein</vt:lpstr>
      <vt:lpstr>Zielvorstellungen allgemein</vt:lpstr>
      <vt:lpstr>Zielvorstellungen speziell</vt:lpstr>
      <vt:lpstr>Zielvorstellungen speziell</vt:lpstr>
      <vt:lpstr>Zielvorstellungen speziell</vt:lpstr>
      <vt:lpstr>Zielvorstellungen speziell</vt:lpstr>
      <vt:lpstr>Zielvorstellungen speziell</vt:lpstr>
      <vt:lpstr>Zielvorstellungen speziell</vt:lpstr>
      <vt:lpstr>Zielvorstellungen</vt:lpstr>
      <vt:lpstr>Zielvorstellungen</vt:lpstr>
      <vt:lpstr>Zielvorstellungen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Ökologische Kosten beim Waschen</vt:lpstr>
      <vt:lpstr>Ökologische Kosten beim Waschen</vt:lpstr>
      <vt:lpstr>Ökologische Kosten beim Waschen</vt:lpstr>
      <vt:lpstr>Ökologische Kosten beim Waschen</vt:lpstr>
      <vt:lpstr>Ökologische Kosten beim Waschen</vt:lpstr>
      <vt:lpstr>Ökologische Kosten beim Waschen</vt:lpstr>
      <vt:lpstr>Ökologische Kosten beim Waschen</vt:lpstr>
      <vt:lpstr>Ökologische Kosten beim Waschen</vt:lpstr>
      <vt:lpstr>Ökologische Kosten beim Waschen</vt:lpstr>
      <vt:lpstr>Ökologische Kosten beim Waschen</vt:lpstr>
      <vt:lpstr>Ökologische Kosten beim Waschen</vt:lpstr>
      <vt:lpstr>Ökologische Kosten beim Waschen</vt:lpstr>
      <vt:lpstr>Ökologische Kosten beim Waschen</vt:lpstr>
      <vt:lpstr>Inhaltsstoffe von Waschmitteln</vt:lpstr>
      <vt:lpstr>Inhaltsstoffe von Waschmitteln</vt:lpstr>
      <vt:lpstr>Inhaltsstoffe von Waschmitteln</vt:lpstr>
      <vt:lpstr>Inhaltsstoffe von Waschmitteln</vt:lpstr>
      <vt:lpstr>Inhaltsstoffe von Waschmitteln</vt:lpstr>
      <vt:lpstr>Inhaltsstoffe von Waschmitteln</vt:lpstr>
      <vt:lpstr>Inhaltsstoffe von Waschmitteln</vt:lpstr>
      <vt:lpstr>Inhaltsstoffe von Waschmitteln</vt:lpstr>
      <vt:lpstr>Inhaltsstoffe von Waschmitteln</vt:lpstr>
      <vt:lpstr>Inhaltsstoffe von Waschmitteln</vt:lpstr>
      <vt:lpstr>Inhaltsstoffe von Waschmitteln</vt:lpstr>
      <vt:lpstr>Inhaltsstoffe von Waschmitteln</vt:lpstr>
      <vt:lpstr>Inhaltsstoffe von Waschmitteln</vt:lpstr>
      <vt:lpstr>Inhaltsstoffe von Waschmitteln</vt:lpstr>
      <vt:lpstr>Inhaltsstoffe von Waschmitteln</vt:lpstr>
      <vt:lpstr>Inhaltsstoffe von Waschmitteln</vt:lpstr>
      <vt:lpstr>Inhaltsstoffe von Waschmitteln</vt:lpstr>
      <vt:lpstr>Inhaltsstoffe von Waschmitteln</vt:lpstr>
      <vt:lpstr>Inhaltsstoffe von Waschmitteln</vt:lpstr>
      <vt:lpstr>Inhaltsstoffe von Waschmitteln</vt:lpstr>
      <vt:lpstr>Inhaltsstoffe von Waschmitteln</vt:lpstr>
      <vt:lpstr>Inhaltsstoffe von Waschmitteln</vt:lpstr>
      <vt:lpstr>Inhaltsstoffe von Waschmitteln</vt:lpstr>
      <vt:lpstr>Inhaltsstoffe von Waschmitteln</vt:lpstr>
      <vt:lpstr>Inhaltsstoffe von Waschmitteln</vt:lpstr>
      <vt:lpstr>Inhaltsstoffe von Waschmitteln</vt:lpstr>
      <vt:lpstr>Inhaltsstoffe von Waschmitteln</vt:lpstr>
      <vt:lpstr>Inhaltsstoffe von Waschmitteln</vt:lpstr>
      <vt:lpstr>Inhaltsstoffe von Waschmitteln</vt:lpstr>
      <vt:lpstr>Inhaltsstoffe von Waschmitteln</vt:lpstr>
      <vt:lpstr>Inhaltsstoffe von Waschmitteln</vt:lpstr>
      <vt:lpstr>Inhaltsstoffe von Waschmitteln</vt:lpstr>
      <vt:lpstr>Inhaltsstoffe von Waschmitteln</vt:lpstr>
      <vt:lpstr>Inhaltsstoffe von Waschmitteln</vt:lpstr>
      <vt:lpstr>Inhaltsstoffe von Waschmitteln</vt:lpstr>
      <vt:lpstr>Inhaltsstoffe von Waschmitteln</vt:lpstr>
      <vt:lpstr>Inhaltsstoffe von Waschmitteln</vt:lpstr>
      <vt:lpstr>Inhaltsstoffe von Waschmitteln</vt:lpstr>
      <vt:lpstr>Inhaltsstoffe von Waschmitteln</vt:lpstr>
      <vt:lpstr>Inhaltsstoffe von Waschmitteln</vt:lpstr>
      <vt:lpstr>Inhaltsstoffe von Waschmitteln</vt:lpstr>
      <vt:lpstr>Inhaltsstoffe von Waschmitteln</vt:lpstr>
      <vt:lpstr>Inhaltsstoffe von Waschmitteln</vt:lpstr>
      <vt:lpstr>Inhaltsstoffe von Waschmitteln</vt:lpstr>
      <vt:lpstr>Inhaltsstoffe von Waschmitteln</vt:lpstr>
      <vt:lpstr>Inhaltsstoffe von Waschmitteln</vt:lpstr>
      <vt:lpstr>Inhaltsstoffe von Waschmitteln</vt:lpstr>
      <vt:lpstr>Inhaltsstoffe von Waschmitteln</vt:lpstr>
      <vt:lpstr>Inhaltsstoffe von Waschmitteln</vt:lpstr>
      <vt:lpstr>Inhaltsstoffe von Waschmitteln</vt:lpstr>
      <vt:lpstr>Inhaltsstoffe von Waschmitteln</vt:lpstr>
      <vt:lpstr>Umweltbewusst waschen</vt:lpstr>
      <vt:lpstr>Umweltbewusst waschen</vt:lpstr>
      <vt:lpstr>Umweltbewusst waschen</vt:lpstr>
      <vt:lpstr>Umweltbewusst waschen</vt:lpstr>
      <vt:lpstr>Umweltbewusst waschen</vt:lpstr>
      <vt:lpstr>Umweltbewusst waschen</vt:lpstr>
      <vt:lpstr>Umweltbewusst waschen</vt:lpstr>
      <vt:lpstr>Umweltbewusst waschen</vt:lpstr>
      <vt:lpstr>Umweltbewusst waschen</vt:lpstr>
      <vt:lpstr>Umweltbewusst waschen</vt:lpstr>
      <vt:lpstr>Umweltbewusst waschen</vt:lpstr>
      <vt:lpstr>Umweltbewusst waschen</vt:lpstr>
      <vt:lpstr>Umweltbewusst waschen</vt:lpstr>
      <vt:lpstr>Umweltbewusst waschen</vt:lpstr>
      <vt:lpstr>Umweltbewusst waschen</vt:lpstr>
      <vt:lpstr>Umweltbewusst waschen</vt:lpstr>
      <vt:lpstr>Umweltbewusst waschen</vt:lpstr>
      <vt:lpstr>Umweltbewusst waschen</vt:lpstr>
      <vt:lpstr>Umweltbewusst waschen</vt:lpstr>
      <vt:lpstr>Umweltbewusst waschen</vt:lpstr>
      <vt:lpstr>Umweltbewusst waschen</vt:lpstr>
      <vt:lpstr>Umweltbewusst waschen</vt:lpstr>
      <vt:lpstr>Umweltbewusst waschen</vt:lpstr>
      <vt:lpstr>Umweltbewusst waschen</vt:lpstr>
      <vt:lpstr>Umweltbewusst waschen</vt:lpstr>
      <vt:lpstr>Umweltbewusst waschen</vt:lpstr>
      <vt:lpstr>Umweltbewusst waschen</vt:lpstr>
      <vt:lpstr>Umweltbewusst waschen</vt:lpstr>
      <vt:lpstr>Umweltbewusst waschen</vt:lpstr>
      <vt:lpstr>Umweltbewusst waschen</vt:lpstr>
      <vt:lpstr>Umweltbewusst waschen</vt:lpstr>
      <vt:lpstr>Umweltbewusst waschen</vt:lpstr>
      <vt:lpstr>Umweltbewusst waschen</vt:lpstr>
      <vt:lpstr>Umweltbewusst waschen</vt:lpstr>
      <vt:lpstr>Umweltbewusst waschen</vt:lpstr>
      <vt:lpstr>Umweltbewusst waschen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Nachhaltigkeit, die sich gewaschen hat</dc:title>
  <dc:creator>Thomas Nickl</dc:creator>
  <cp:lastModifiedBy>Thomas Nickl</cp:lastModifiedBy>
  <cp:revision>76</cp:revision>
  <dcterms:created xsi:type="dcterms:W3CDTF">2019-12-16T14:51:18Z</dcterms:created>
  <dcterms:modified xsi:type="dcterms:W3CDTF">2020-01-27T07:38:17Z</dcterms:modified>
</cp:coreProperties>
</file>