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07" r:id="rId3"/>
    <p:sldId id="398" r:id="rId4"/>
    <p:sldId id="257" r:id="rId5"/>
    <p:sldId id="415" r:id="rId6"/>
    <p:sldId id="368" r:id="rId7"/>
    <p:sldId id="369" r:id="rId8"/>
    <p:sldId id="384" r:id="rId9"/>
    <p:sldId id="397" r:id="rId10"/>
    <p:sldId id="375" r:id="rId11"/>
    <p:sldId id="376" r:id="rId12"/>
    <p:sldId id="377" r:id="rId13"/>
    <p:sldId id="378" r:id="rId14"/>
    <p:sldId id="379" r:id="rId15"/>
    <p:sldId id="380" r:id="rId16"/>
    <p:sldId id="381" r:id="rId17"/>
    <p:sldId id="385" r:id="rId18"/>
    <p:sldId id="390" r:id="rId19"/>
    <p:sldId id="394" r:id="rId20"/>
    <p:sldId id="391" r:id="rId21"/>
    <p:sldId id="392" r:id="rId22"/>
    <p:sldId id="393" r:id="rId23"/>
    <p:sldId id="387" r:id="rId24"/>
    <p:sldId id="416" r:id="rId25"/>
    <p:sldId id="418" r:id="rId26"/>
    <p:sldId id="417" r:id="rId27"/>
    <p:sldId id="395" r:id="rId28"/>
    <p:sldId id="406" r:id="rId29"/>
    <p:sldId id="410" r:id="rId30"/>
    <p:sldId id="411" r:id="rId31"/>
    <p:sldId id="412" r:id="rId32"/>
    <p:sldId id="413" r:id="rId33"/>
    <p:sldId id="388" r:id="rId34"/>
    <p:sldId id="399" r:id="rId3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1234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D40AB-EA5A-49AE-886C-098943A8D588}" type="datetimeFigureOut">
              <a:rPr lang="de-DE" smtClean="0"/>
              <a:t>16.02.2020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0C30-587F-4F64-BB75-D6412E74B1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3402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D40AB-EA5A-49AE-886C-098943A8D588}" type="datetimeFigureOut">
              <a:rPr lang="de-DE" smtClean="0"/>
              <a:t>16.02.2020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0C30-587F-4F64-BB75-D6412E74B1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3536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D40AB-EA5A-49AE-886C-098943A8D588}" type="datetimeFigureOut">
              <a:rPr lang="de-DE" smtClean="0"/>
              <a:t>16.02.2020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0C30-587F-4F64-BB75-D6412E74B1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9577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D40AB-EA5A-49AE-886C-098943A8D588}" type="datetimeFigureOut">
              <a:rPr lang="de-DE" smtClean="0"/>
              <a:t>16.02.2020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0C30-587F-4F64-BB75-D6412E74B1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031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D40AB-EA5A-49AE-886C-098943A8D588}" type="datetimeFigureOut">
              <a:rPr lang="de-DE" smtClean="0"/>
              <a:t>16.02.2020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0C30-587F-4F64-BB75-D6412E74B1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5029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D40AB-EA5A-49AE-886C-098943A8D588}" type="datetimeFigureOut">
              <a:rPr lang="de-DE" smtClean="0"/>
              <a:t>16.02.2020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0C30-587F-4F64-BB75-D6412E74B1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3405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D40AB-EA5A-49AE-886C-098943A8D588}" type="datetimeFigureOut">
              <a:rPr lang="de-DE" smtClean="0"/>
              <a:t>16.02.2020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0C30-587F-4F64-BB75-D6412E74B1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9528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D40AB-EA5A-49AE-886C-098943A8D588}" type="datetimeFigureOut">
              <a:rPr lang="de-DE" smtClean="0"/>
              <a:t>16.02.2020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0C30-587F-4F64-BB75-D6412E74B1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9555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D40AB-EA5A-49AE-886C-098943A8D588}" type="datetimeFigureOut">
              <a:rPr lang="de-DE" smtClean="0"/>
              <a:t>16.02.2020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0C30-587F-4F64-BB75-D6412E74B1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4820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D40AB-EA5A-49AE-886C-098943A8D588}" type="datetimeFigureOut">
              <a:rPr lang="de-DE" smtClean="0"/>
              <a:t>16.02.2020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0C30-587F-4F64-BB75-D6412E74B1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1919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D40AB-EA5A-49AE-886C-098943A8D588}" type="datetimeFigureOut">
              <a:rPr lang="de-DE" smtClean="0"/>
              <a:t>16.02.2020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0C30-587F-4F64-BB75-D6412E74B1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0460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D40AB-EA5A-49AE-886C-098943A8D588}" type="datetimeFigureOut">
              <a:rPr lang="de-DE" smtClean="0"/>
              <a:t>16.02.2020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90C30-587F-4F64-BB75-D6412E74B1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9032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ergebnis für vb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482" y="332656"/>
            <a:ext cx="336997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55576" y="2636912"/>
            <a:ext cx="777686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/>
              <a:t>BY-PI 02 </a:t>
            </a:r>
          </a:p>
          <a:p>
            <a:pPr algn="ctr"/>
            <a:r>
              <a:rPr lang="de-DE" sz="8000" b="1" dirty="0"/>
              <a:t>Bio? – Logisch!</a:t>
            </a:r>
          </a:p>
          <a:p>
            <a:pPr algn="r"/>
            <a:endParaRPr lang="de-DE" sz="3200" b="1" dirty="0"/>
          </a:p>
          <a:p>
            <a:pPr algn="r"/>
            <a:r>
              <a:rPr lang="de-DE" sz="3600" b="1" dirty="0"/>
              <a:t>17. Februar 2020</a:t>
            </a:r>
            <a:endParaRPr lang="de-DE" sz="3600" dirty="0"/>
          </a:p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827584" y="764704"/>
            <a:ext cx="3456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rgbClr val="0000FF"/>
                </a:solidFill>
              </a:rPr>
              <a:t>Thomas Nickl</a:t>
            </a:r>
          </a:p>
        </p:txBody>
      </p:sp>
    </p:spTree>
    <p:extLst>
      <p:ext uri="{BB962C8B-B14F-4D97-AF65-F5344CB8AC3E}">
        <p14:creationId xmlns:p14="http://schemas.microsoft.com/office/powerpoint/2010/main" val="2898116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Klassenstufen-Pläne im LP+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99592" y="1475492"/>
            <a:ext cx="7200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Tabellarische Darstellung (Nickl):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1222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Klassenstufen-Pläne im LP+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99592" y="1475492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Tabellarische Darstellung (Nickl):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884566" y="2204864"/>
            <a:ext cx="3471410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Inhalte zu den</a:t>
            </a:r>
          </a:p>
          <a:p>
            <a:pPr algn="ctr"/>
            <a:r>
              <a:rPr lang="de-DE" sz="3200" b="1" dirty="0"/>
              <a:t>Kompetenzen</a:t>
            </a:r>
            <a:endParaRPr lang="de-DE" sz="3200" dirty="0"/>
          </a:p>
        </p:txBody>
      </p:sp>
      <p:sp>
        <p:nvSpPr>
          <p:cNvPr id="4" name="Textfeld 3"/>
          <p:cNvSpPr txBox="1"/>
          <p:nvPr/>
        </p:nvSpPr>
        <p:spPr>
          <a:xfrm>
            <a:off x="4355976" y="2195572"/>
            <a:ext cx="3441358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Kompetenz-erwartungen</a:t>
            </a:r>
          </a:p>
        </p:txBody>
      </p:sp>
    </p:spTree>
    <p:extLst>
      <p:ext uri="{BB962C8B-B14F-4D97-AF65-F5344CB8AC3E}">
        <p14:creationId xmlns:p14="http://schemas.microsoft.com/office/powerpoint/2010/main" val="2948049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Klassenstufen-Pläne im LP+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99592" y="1475492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Tabellarische Darstellung (Nickl):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884566" y="2204864"/>
            <a:ext cx="3471410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Inhalte zu den</a:t>
            </a:r>
          </a:p>
          <a:p>
            <a:pPr algn="ctr"/>
            <a:r>
              <a:rPr lang="de-DE" sz="3200" b="1" dirty="0"/>
              <a:t>Kompetenzen</a:t>
            </a:r>
            <a:endParaRPr lang="de-DE" sz="3200" dirty="0"/>
          </a:p>
        </p:txBody>
      </p:sp>
      <p:sp>
        <p:nvSpPr>
          <p:cNvPr id="4" name="Textfeld 3"/>
          <p:cNvSpPr txBox="1"/>
          <p:nvPr/>
        </p:nvSpPr>
        <p:spPr>
          <a:xfrm>
            <a:off x="4355976" y="2195572"/>
            <a:ext cx="3441358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Kompetenz-erwartungen</a:t>
            </a:r>
          </a:p>
        </p:txBody>
      </p:sp>
      <p:sp>
        <p:nvSpPr>
          <p:cNvPr id="5" name="Rechteckige Legende 4"/>
          <p:cNvSpPr/>
          <p:nvPr/>
        </p:nvSpPr>
        <p:spPr>
          <a:xfrm>
            <a:off x="903117" y="4221088"/>
            <a:ext cx="4460971" cy="1569660"/>
          </a:xfrm>
          <a:prstGeom prst="wedgeRectCallout">
            <a:avLst>
              <a:gd name="adj1" fmla="val 50953"/>
              <a:gd name="adj2" fmla="val -104279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903117" y="4221088"/>
            <a:ext cx="46049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Kompetenzerwartungen der </a:t>
            </a:r>
          </a:p>
          <a:p>
            <a:r>
              <a:rPr lang="de-DE" sz="2400" dirty="0"/>
              <a:t>einzelnen Kapitel </a:t>
            </a:r>
          </a:p>
          <a:p>
            <a:r>
              <a:rPr lang="de-DE" sz="2400" b="1" dirty="0"/>
              <a:t>und </a:t>
            </a:r>
            <a:r>
              <a:rPr lang="de-DE" sz="2400" dirty="0"/>
              <a:t>aus „1: Erkenntnisse gewinnen – kommunizieren – bewerten“</a:t>
            </a:r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38807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Klassenstufen-Pläne im LP+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99592" y="1475492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Tabellarische Darstellung (Nickl):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884566" y="2204864"/>
            <a:ext cx="3471410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Inhalte zu den</a:t>
            </a:r>
          </a:p>
          <a:p>
            <a:pPr algn="ctr"/>
            <a:r>
              <a:rPr lang="de-DE" sz="3200" b="1" dirty="0"/>
              <a:t>Kompetenzen</a:t>
            </a:r>
            <a:endParaRPr lang="de-DE" sz="3200" dirty="0"/>
          </a:p>
        </p:txBody>
      </p:sp>
      <p:sp>
        <p:nvSpPr>
          <p:cNvPr id="4" name="Textfeld 3"/>
          <p:cNvSpPr txBox="1"/>
          <p:nvPr/>
        </p:nvSpPr>
        <p:spPr>
          <a:xfrm>
            <a:off x="4355976" y="2195572"/>
            <a:ext cx="3441358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Kompetenz-erwartungen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884566" y="3272790"/>
            <a:ext cx="3600400" cy="10772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1600" b="1" dirty="0"/>
          </a:p>
          <a:p>
            <a:pPr algn="ctr"/>
            <a:r>
              <a:rPr lang="de-DE" sz="3200" b="1" i="1" dirty="0"/>
              <a:t>Das ist neu</a:t>
            </a:r>
          </a:p>
          <a:p>
            <a:pPr algn="ctr"/>
            <a:endParaRPr lang="de-DE" sz="16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4355976" y="3272790"/>
            <a:ext cx="3441358" cy="10772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i="1" dirty="0"/>
              <a:t>Das wurde weggelassen</a:t>
            </a:r>
          </a:p>
        </p:txBody>
      </p:sp>
    </p:spTree>
    <p:extLst>
      <p:ext uri="{BB962C8B-B14F-4D97-AF65-F5344CB8AC3E}">
        <p14:creationId xmlns:p14="http://schemas.microsoft.com/office/powerpoint/2010/main" val="4282941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Klassenstufen-Pläne im LP+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99592" y="1475492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Tabellarische Darstellung (Nickl):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884566" y="2204864"/>
            <a:ext cx="3471410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Inhalte zu den</a:t>
            </a:r>
          </a:p>
          <a:p>
            <a:pPr algn="ctr"/>
            <a:r>
              <a:rPr lang="de-DE" sz="3200" b="1" dirty="0"/>
              <a:t>Kompetenzen</a:t>
            </a:r>
            <a:endParaRPr lang="de-DE" sz="3200" dirty="0"/>
          </a:p>
        </p:txBody>
      </p:sp>
      <p:sp>
        <p:nvSpPr>
          <p:cNvPr id="4" name="Textfeld 3"/>
          <p:cNvSpPr txBox="1"/>
          <p:nvPr/>
        </p:nvSpPr>
        <p:spPr>
          <a:xfrm>
            <a:off x="4355976" y="2195572"/>
            <a:ext cx="3441358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Kompetenz-erwartungen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884566" y="3272790"/>
            <a:ext cx="3600400" cy="10772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1600" b="1" dirty="0"/>
          </a:p>
          <a:p>
            <a:pPr algn="ctr"/>
            <a:r>
              <a:rPr lang="de-DE" sz="3200" b="1" i="1" dirty="0"/>
              <a:t>Das ist neu</a:t>
            </a:r>
          </a:p>
          <a:p>
            <a:pPr algn="ctr"/>
            <a:endParaRPr lang="de-DE" sz="16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4355976" y="3272790"/>
            <a:ext cx="3441358" cy="10772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i="1" dirty="0"/>
              <a:t>Das wurde weggelassen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884566" y="4354190"/>
            <a:ext cx="3456384" cy="1077218"/>
          </a:xfrm>
          <a:prstGeom prst="rect">
            <a:avLst/>
          </a:prstGeom>
          <a:solidFill>
            <a:srgbClr val="FFC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i="1" dirty="0"/>
              <a:t>Vorwissen (aus der Grundschule)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340950" y="4350008"/>
            <a:ext cx="3456384" cy="1077218"/>
          </a:xfrm>
          <a:prstGeom prst="rect">
            <a:avLst/>
          </a:prstGeom>
          <a:solidFill>
            <a:srgbClr val="FFC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i="1" dirty="0"/>
              <a:t>Weiter-</a:t>
            </a:r>
          </a:p>
          <a:p>
            <a:pPr algn="ctr"/>
            <a:r>
              <a:rPr lang="de-DE" sz="3200" b="1" i="1" dirty="0" err="1"/>
              <a:t>verwendung</a:t>
            </a:r>
            <a:endParaRPr lang="de-DE" sz="3200" b="1" i="1" dirty="0"/>
          </a:p>
        </p:txBody>
      </p:sp>
    </p:spTree>
    <p:extLst>
      <p:ext uri="{BB962C8B-B14F-4D97-AF65-F5344CB8AC3E}">
        <p14:creationId xmlns:p14="http://schemas.microsoft.com/office/powerpoint/2010/main" val="2529838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Klassenstufen-Pläne im LP+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99592" y="1475492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Tabellarische Darstellung (Nickl):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884566" y="2204864"/>
            <a:ext cx="3471410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Inhalte zu den</a:t>
            </a:r>
          </a:p>
          <a:p>
            <a:pPr algn="ctr"/>
            <a:r>
              <a:rPr lang="de-DE" sz="3200" b="1" dirty="0"/>
              <a:t>Kompetenzen</a:t>
            </a:r>
            <a:endParaRPr lang="de-DE" sz="3200" dirty="0"/>
          </a:p>
        </p:txBody>
      </p:sp>
      <p:sp>
        <p:nvSpPr>
          <p:cNvPr id="4" name="Textfeld 3"/>
          <p:cNvSpPr txBox="1"/>
          <p:nvPr/>
        </p:nvSpPr>
        <p:spPr>
          <a:xfrm>
            <a:off x="4355976" y="2195572"/>
            <a:ext cx="3441358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Kompetenz-erwartungen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884566" y="3272790"/>
            <a:ext cx="3600400" cy="10772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1600" b="1" dirty="0"/>
          </a:p>
          <a:p>
            <a:pPr algn="ctr"/>
            <a:r>
              <a:rPr lang="de-DE" sz="3200" b="1" i="1" dirty="0"/>
              <a:t>Das ist neu</a:t>
            </a:r>
          </a:p>
          <a:p>
            <a:pPr algn="ctr"/>
            <a:endParaRPr lang="de-DE" sz="16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4355976" y="3272790"/>
            <a:ext cx="3441358" cy="10772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i="1" dirty="0"/>
              <a:t>Das wurde weggelassen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884566" y="4354190"/>
            <a:ext cx="3456384" cy="1077218"/>
          </a:xfrm>
          <a:prstGeom prst="rect">
            <a:avLst/>
          </a:prstGeom>
          <a:solidFill>
            <a:srgbClr val="FFC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i="1" dirty="0"/>
              <a:t>Vorwissen (aus der Grundschule)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340950" y="4350008"/>
            <a:ext cx="3456384" cy="1077218"/>
          </a:xfrm>
          <a:prstGeom prst="rect">
            <a:avLst/>
          </a:prstGeom>
          <a:solidFill>
            <a:srgbClr val="FFC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i="1" dirty="0"/>
              <a:t>Weiter-</a:t>
            </a:r>
          </a:p>
          <a:p>
            <a:pPr algn="ctr"/>
            <a:r>
              <a:rPr lang="de-DE" sz="3200" b="1" i="1" dirty="0" err="1"/>
              <a:t>verwendung</a:t>
            </a:r>
            <a:endParaRPr lang="de-DE" sz="3200" b="1" i="1" dirty="0"/>
          </a:p>
        </p:txBody>
      </p:sp>
      <p:sp>
        <p:nvSpPr>
          <p:cNvPr id="10" name="Textfeld 9"/>
          <p:cNvSpPr txBox="1"/>
          <p:nvPr/>
        </p:nvSpPr>
        <p:spPr>
          <a:xfrm>
            <a:off x="884566" y="5431408"/>
            <a:ext cx="6912768" cy="584775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i="1" dirty="0"/>
              <a:t>Verzahnung mit NA</a:t>
            </a:r>
          </a:p>
        </p:txBody>
      </p:sp>
    </p:spTree>
    <p:extLst>
      <p:ext uri="{BB962C8B-B14F-4D97-AF65-F5344CB8AC3E}">
        <p14:creationId xmlns:p14="http://schemas.microsoft.com/office/powerpoint/2010/main" val="2012843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Klassenstufen-Pläne im LP+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66456"/>
            <a:ext cx="8229600" cy="3993451"/>
          </a:xfrm>
        </p:spPr>
      </p:pic>
    </p:spTree>
    <p:extLst>
      <p:ext uri="{BB962C8B-B14F-4D97-AF65-F5344CB8AC3E}">
        <p14:creationId xmlns:p14="http://schemas.microsoft.com/office/powerpoint/2010/main" val="1662699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8212584" cy="4320480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4716016" y="3212976"/>
            <a:ext cx="2448272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7081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360205" cy="6120680"/>
          </a:xfrm>
        </p:spPr>
      </p:pic>
      <p:cxnSp>
        <p:nvCxnSpPr>
          <p:cNvPr id="5" name="Gerade Verbindung mit Pfeil 4"/>
          <p:cNvCxnSpPr/>
          <p:nvPr/>
        </p:nvCxnSpPr>
        <p:spPr>
          <a:xfrm flipH="1">
            <a:off x="3851920" y="836712"/>
            <a:ext cx="1008112" cy="864096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/>
          <p:nvPr/>
        </p:nvCxnSpPr>
        <p:spPr>
          <a:xfrm flipH="1">
            <a:off x="6516216" y="2780928"/>
            <a:ext cx="1008112" cy="864096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423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8212584" cy="4320480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6876256" y="3212976"/>
            <a:ext cx="1875880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3188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4986B43-EB6C-4773-AB11-90BE5E45CD27}"/>
              </a:ext>
            </a:extLst>
          </p:cNvPr>
          <p:cNvSpPr txBox="1"/>
          <p:nvPr/>
        </p:nvSpPr>
        <p:spPr>
          <a:xfrm>
            <a:off x="1043608" y="908720"/>
            <a:ext cx="7272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/>
              <a:t>Bitte beachten Sie die </a:t>
            </a:r>
            <a:r>
              <a:rPr lang="de-DE" sz="4800" dirty="0" err="1"/>
              <a:t>RiSU</a:t>
            </a:r>
            <a:r>
              <a:rPr lang="de-DE" sz="4800" dirty="0"/>
              <a:t>:</a:t>
            </a:r>
          </a:p>
          <a:p>
            <a:endParaRPr lang="de-DE" sz="4800" dirty="0"/>
          </a:p>
          <a:p>
            <a:pPr algn="ctr"/>
            <a:r>
              <a:rPr lang="de-DE" sz="4800" b="1" dirty="0">
                <a:highlight>
                  <a:srgbClr val="FFFF00"/>
                </a:highlight>
              </a:rPr>
              <a:t>In diesem Fachraum gilt das Ess- und Trinkverbot.</a:t>
            </a:r>
          </a:p>
          <a:p>
            <a:pPr algn="just"/>
            <a:endParaRPr lang="de-DE" sz="4800" dirty="0"/>
          </a:p>
          <a:p>
            <a:pPr algn="r"/>
            <a:r>
              <a:rPr lang="de-DE" sz="4800" dirty="0"/>
              <a:t>Danke!</a:t>
            </a:r>
          </a:p>
        </p:txBody>
      </p:sp>
    </p:spTree>
    <p:extLst>
      <p:ext uri="{BB962C8B-B14F-4D97-AF65-F5344CB8AC3E}">
        <p14:creationId xmlns:p14="http://schemas.microsoft.com/office/powerpoint/2010/main" val="816949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1F333295-126D-40B9-84CD-E46B0AE15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8628702" cy="5760640"/>
          </a:xfrm>
        </p:spPr>
      </p:pic>
      <p:cxnSp>
        <p:nvCxnSpPr>
          <p:cNvPr id="6" name="Gerade Verbindung mit Pfeil 5"/>
          <p:cNvCxnSpPr>
            <a:cxnSpLocks/>
          </p:cNvCxnSpPr>
          <p:nvPr/>
        </p:nvCxnSpPr>
        <p:spPr>
          <a:xfrm flipH="1">
            <a:off x="5940152" y="2564904"/>
            <a:ext cx="1224136" cy="49492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6923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50CAC90-3684-4A75-A0F3-C0576405BE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61463"/>
            <a:ext cx="6061668" cy="5589240"/>
          </a:xfrm>
          <a:prstGeom prst="rect">
            <a:avLst/>
          </a:prstGeom>
        </p:spPr>
      </p:pic>
      <p:cxnSp>
        <p:nvCxnSpPr>
          <p:cNvPr id="7" name="Gerade Verbindung mit Pfeil 6"/>
          <p:cNvCxnSpPr/>
          <p:nvPr/>
        </p:nvCxnSpPr>
        <p:spPr>
          <a:xfrm>
            <a:off x="899592" y="2708920"/>
            <a:ext cx="1512168" cy="36004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107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0648"/>
            <a:ext cx="5688632" cy="6332210"/>
          </a:xfrm>
        </p:spPr>
      </p:pic>
    </p:spTree>
    <p:extLst>
      <p:ext uri="{BB962C8B-B14F-4D97-AF65-F5344CB8AC3E}">
        <p14:creationId xmlns:p14="http://schemas.microsoft.com/office/powerpoint/2010/main" val="3381756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8212584" cy="4320480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611560" y="3861048"/>
            <a:ext cx="1875880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658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6998567-6D24-4E9E-8E53-8796D439A99A}"/>
              </a:ext>
            </a:extLst>
          </p:cNvPr>
          <p:cNvSpPr txBox="1"/>
          <p:nvPr/>
        </p:nvSpPr>
        <p:spPr>
          <a:xfrm>
            <a:off x="971600" y="836712"/>
            <a:ext cx="70567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/>
              <a:t>Die PPPs aus dieser Fortbildung sowie alle Skripten und Arbeits-blätter finden Sie auf meiner </a:t>
            </a:r>
            <a:r>
              <a:rPr lang="de-DE" sz="4000" b="1" dirty="0">
                <a:highlight>
                  <a:srgbClr val="FFFF00"/>
                </a:highlight>
              </a:rPr>
              <a:t>Webseite</a:t>
            </a:r>
            <a:r>
              <a:rPr lang="de-DE" sz="4000" dirty="0"/>
              <a:t>.</a:t>
            </a:r>
          </a:p>
          <a:p>
            <a:endParaRPr lang="de-DE" sz="4000" dirty="0"/>
          </a:p>
          <a:p>
            <a:r>
              <a:rPr lang="de-DE" sz="4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de-DE" sz="4000" dirty="0"/>
              <a:t>Materialien Unterstufe</a:t>
            </a:r>
          </a:p>
          <a:p>
            <a:endParaRPr lang="de-DE" sz="4000" dirty="0"/>
          </a:p>
          <a:p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9202759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CDA40C4-8560-4AA0-925B-4B318198FB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446" y="585769"/>
            <a:ext cx="6167107" cy="5686462"/>
          </a:xfrm>
          <a:prstGeom prst="rect">
            <a:avLst/>
          </a:prstGeom>
        </p:spPr>
      </p:pic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D23BF498-AD5E-4E02-BD27-C9F7E3EA2955}"/>
              </a:ext>
            </a:extLst>
          </p:cNvPr>
          <p:cNvCxnSpPr/>
          <p:nvPr/>
        </p:nvCxnSpPr>
        <p:spPr>
          <a:xfrm>
            <a:off x="395536" y="2132856"/>
            <a:ext cx="1512168" cy="36004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5061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6998567-6D24-4E9E-8E53-8796D439A99A}"/>
              </a:ext>
            </a:extLst>
          </p:cNvPr>
          <p:cNvSpPr txBox="1"/>
          <p:nvPr/>
        </p:nvSpPr>
        <p:spPr>
          <a:xfrm>
            <a:off x="827584" y="836712"/>
            <a:ext cx="748883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>
                <a:solidFill>
                  <a:schemeClr val="bg1">
                    <a:lumMod val="50000"/>
                  </a:schemeClr>
                </a:solidFill>
              </a:rPr>
              <a:t>Die PPPs aus dieser Fortbildung sowie alle Skripten und Arbeits-blätter finden Sie auf meiner </a:t>
            </a:r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</a:rPr>
              <a:t>Webseite</a:t>
            </a:r>
            <a:r>
              <a:rPr lang="de-DE" sz="40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lang="de-DE" sz="4000" dirty="0"/>
          </a:p>
          <a:p>
            <a:pPr algn="ctr"/>
            <a:r>
              <a:rPr lang="de-DE" sz="4000" dirty="0"/>
              <a:t>Alle Anleitungen zu </a:t>
            </a:r>
            <a:r>
              <a:rPr lang="de-DE" sz="4000" dirty="0" err="1"/>
              <a:t>Untersuchun</a:t>
            </a:r>
            <a:r>
              <a:rPr lang="de-DE" sz="4000" dirty="0"/>
              <a:t>-gen, Experimenten, Modellarbeit finden sie im </a:t>
            </a:r>
            <a:r>
              <a:rPr lang="de-DE" sz="4000" b="1" dirty="0">
                <a:highlight>
                  <a:srgbClr val="FFFF00"/>
                </a:highlight>
              </a:rPr>
              <a:t>Praktikumsordner</a:t>
            </a:r>
            <a:r>
              <a:rPr lang="de-DE" sz="4000" dirty="0">
                <a:highlight>
                  <a:srgbClr val="FFFF00"/>
                </a:highlight>
              </a:rPr>
              <a:t> </a:t>
            </a:r>
            <a:r>
              <a:rPr lang="de-DE" sz="4000" b="1" dirty="0">
                <a:highlight>
                  <a:srgbClr val="FFFF00"/>
                </a:highlight>
              </a:rPr>
              <a:t>„Bio? – Logisch!“ </a:t>
            </a:r>
          </a:p>
          <a:p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2233532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ozenten.alp.dillingen.de/reisende/images/stories/akadem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12976"/>
            <a:ext cx="27432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995936" y="836712"/>
            <a:ext cx="46085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/>
              <a:t>Akademiebericht 506</a:t>
            </a:r>
          </a:p>
          <a:p>
            <a:pPr algn="ctr"/>
            <a:endParaRPr lang="de-DE" dirty="0"/>
          </a:p>
          <a:p>
            <a:pPr algn="ctr"/>
            <a:r>
              <a:rPr lang="de-DE" sz="5600" b="1" dirty="0"/>
              <a:t>Bio? – logisch!</a:t>
            </a:r>
          </a:p>
          <a:p>
            <a:endParaRPr lang="de-DE" dirty="0"/>
          </a:p>
        </p:txBody>
      </p:sp>
      <p:pic>
        <p:nvPicPr>
          <p:cNvPr id="5" name="Inhaltsplatzhalt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3312368" cy="469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027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4E8280A-6AAD-4B23-920D-0B32BD6B7968}"/>
              </a:ext>
            </a:extLst>
          </p:cNvPr>
          <p:cNvSpPr txBox="1"/>
          <p:nvPr/>
        </p:nvSpPr>
        <p:spPr>
          <a:xfrm rot="20164877">
            <a:off x="611676" y="1486439"/>
            <a:ext cx="3736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highlight>
                  <a:srgbClr val="FF0000"/>
                </a:highlight>
              </a:rPr>
              <a:t>Kompetenzen</a:t>
            </a:r>
          </a:p>
        </p:txBody>
      </p:sp>
    </p:spTree>
    <p:extLst>
      <p:ext uri="{BB962C8B-B14F-4D97-AF65-F5344CB8AC3E}">
        <p14:creationId xmlns:p14="http://schemas.microsoft.com/office/powerpoint/2010/main" val="4259873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4E8280A-6AAD-4B23-920D-0B32BD6B7968}"/>
              </a:ext>
            </a:extLst>
          </p:cNvPr>
          <p:cNvSpPr txBox="1"/>
          <p:nvPr/>
        </p:nvSpPr>
        <p:spPr>
          <a:xfrm rot="20164877">
            <a:off x="611676" y="1486439"/>
            <a:ext cx="3736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highlight>
                  <a:srgbClr val="FF0000"/>
                </a:highlight>
              </a:rPr>
              <a:t>Kompetenzen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6D0ABDA-74EC-43C4-A15B-630DA5DBCA19}"/>
              </a:ext>
            </a:extLst>
          </p:cNvPr>
          <p:cNvSpPr txBox="1"/>
          <p:nvPr/>
        </p:nvSpPr>
        <p:spPr>
          <a:xfrm rot="20630107">
            <a:off x="1691680" y="4318576"/>
            <a:ext cx="6336704" cy="156966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/>
              <a:t>Naturwissenschaftliches Arbeiten</a:t>
            </a:r>
          </a:p>
        </p:txBody>
      </p:sp>
    </p:spTree>
    <p:extLst>
      <p:ext uri="{BB962C8B-B14F-4D97-AF65-F5344CB8AC3E}">
        <p14:creationId xmlns:p14="http://schemas.microsoft.com/office/powerpoint/2010/main" val="749359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971600" y="836712"/>
            <a:ext cx="7272808" cy="4657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/>
              <a:t>Kurze Vorstellung:</a:t>
            </a:r>
          </a:p>
          <a:p>
            <a:endParaRPr lang="de-DE" sz="20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de-DE" sz="4400" dirty="0"/>
              <a:t>Zur Person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de-DE" sz="20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de-DE" sz="4400" dirty="0"/>
              <a:t>Meine Webseite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de-DE" sz="20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de-DE" sz="4400" dirty="0"/>
              <a:t>Der Praktikums-Ordner</a:t>
            </a:r>
          </a:p>
          <a:p>
            <a:pPr marL="571500" indent="-571500">
              <a:spcBef>
                <a:spcPts val="2000"/>
              </a:spcBef>
              <a:buFont typeface="Wingdings" panose="05000000000000000000" pitchFamily="2" charset="2"/>
              <a:buChar char="Ø"/>
            </a:pPr>
            <a:r>
              <a:rPr lang="de-DE" sz="4400" dirty="0"/>
              <a:t>Heute im Angebot</a:t>
            </a:r>
          </a:p>
        </p:txBody>
      </p:sp>
    </p:spTree>
    <p:extLst>
      <p:ext uri="{BB962C8B-B14F-4D97-AF65-F5344CB8AC3E}">
        <p14:creationId xmlns:p14="http://schemas.microsoft.com/office/powerpoint/2010/main" val="10248183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4E8280A-6AAD-4B23-920D-0B32BD6B7968}"/>
              </a:ext>
            </a:extLst>
          </p:cNvPr>
          <p:cNvSpPr txBox="1"/>
          <p:nvPr/>
        </p:nvSpPr>
        <p:spPr>
          <a:xfrm rot="20164877">
            <a:off x="611676" y="1486439"/>
            <a:ext cx="3736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highlight>
                  <a:srgbClr val="FF0000"/>
                </a:highlight>
              </a:rPr>
              <a:t>Kompetenzen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736282D-469F-4A84-9E1B-79D47D8DFEAA}"/>
              </a:ext>
            </a:extLst>
          </p:cNvPr>
          <p:cNvSpPr txBox="1"/>
          <p:nvPr/>
        </p:nvSpPr>
        <p:spPr>
          <a:xfrm rot="1150782">
            <a:off x="4170537" y="2383986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highlight>
                  <a:srgbClr val="FFFF00"/>
                </a:highlight>
              </a:rPr>
              <a:t>Wirbeltiere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6D0ABDA-74EC-43C4-A15B-630DA5DBCA19}"/>
              </a:ext>
            </a:extLst>
          </p:cNvPr>
          <p:cNvSpPr txBox="1"/>
          <p:nvPr/>
        </p:nvSpPr>
        <p:spPr>
          <a:xfrm rot="20630107">
            <a:off x="1691680" y="4318576"/>
            <a:ext cx="6336704" cy="156966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/>
              <a:t>Naturwissenschaftliches Arbeiten</a:t>
            </a:r>
          </a:p>
        </p:txBody>
      </p:sp>
    </p:spTree>
    <p:extLst>
      <p:ext uri="{BB962C8B-B14F-4D97-AF65-F5344CB8AC3E}">
        <p14:creationId xmlns:p14="http://schemas.microsoft.com/office/powerpoint/2010/main" val="7640093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4E8280A-6AAD-4B23-920D-0B32BD6B7968}"/>
              </a:ext>
            </a:extLst>
          </p:cNvPr>
          <p:cNvSpPr txBox="1"/>
          <p:nvPr/>
        </p:nvSpPr>
        <p:spPr>
          <a:xfrm rot="20164877">
            <a:off x="611676" y="1486439"/>
            <a:ext cx="3736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highlight>
                  <a:srgbClr val="FF0000"/>
                </a:highlight>
              </a:rPr>
              <a:t>Kompetenzen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736282D-469F-4A84-9E1B-79D47D8DFEAA}"/>
              </a:ext>
            </a:extLst>
          </p:cNvPr>
          <p:cNvSpPr txBox="1"/>
          <p:nvPr/>
        </p:nvSpPr>
        <p:spPr>
          <a:xfrm rot="1150782">
            <a:off x="4170537" y="2383986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highlight>
                  <a:srgbClr val="FFFF00"/>
                </a:highlight>
              </a:rPr>
              <a:t>Wirbeltiere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6019848-A3F1-47F4-BBBC-80183E1A27A7}"/>
              </a:ext>
            </a:extLst>
          </p:cNvPr>
          <p:cNvSpPr txBox="1"/>
          <p:nvPr/>
        </p:nvSpPr>
        <p:spPr>
          <a:xfrm rot="21072469">
            <a:off x="1515473" y="2956954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highlight>
                  <a:srgbClr val="00FF00"/>
                </a:highlight>
              </a:rPr>
              <a:t>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6D0ABDA-74EC-43C4-A15B-630DA5DBCA19}"/>
              </a:ext>
            </a:extLst>
          </p:cNvPr>
          <p:cNvSpPr txBox="1"/>
          <p:nvPr/>
        </p:nvSpPr>
        <p:spPr>
          <a:xfrm rot="20630107">
            <a:off x="1691680" y="4318576"/>
            <a:ext cx="6336704" cy="156966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/>
              <a:t>Naturwissenschaftliches Arbeiten</a:t>
            </a:r>
          </a:p>
        </p:txBody>
      </p:sp>
    </p:spTree>
    <p:extLst>
      <p:ext uri="{BB962C8B-B14F-4D97-AF65-F5344CB8AC3E}">
        <p14:creationId xmlns:p14="http://schemas.microsoft.com/office/powerpoint/2010/main" val="3899366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4E8280A-6AAD-4B23-920D-0B32BD6B7968}"/>
              </a:ext>
            </a:extLst>
          </p:cNvPr>
          <p:cNvSpPr txBox="1"/>
          <p:nvPr/>
        </p:nvSpPr>
        <p:spPr>
          <a:xfrm rot="20164877">
            <a:off x="611676" y="1486439"/>
            <a:ext cx="3736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highlight>
                  <a:srgbClr val="FF0000"/>
                </a:highlight>
              </a:rPr>
              <a:t>Kompetenzen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736282D-469F-4A84-9E1B-79D47D8DFEAA}"/>
              </a:ext>
            </a:extLst>
          </p:cNvPr>
          <p:cNvSpPr txBox="1"/>
          <p:nvPr/>
        </p:nvSpPr>
        <p:spPr>
          <a:xfrm rot="1150782">
            <a:off x="4170537" y="2383986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highlight>
                  <a:srgbClr val="FFFF00"/>
                </a:highlight>
              </a:rPr>
              <a:t>Wirbeltiere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6019848-A3F1-47F4-BBBC-80183E1A27A7}"/>
              </a:ext>
            </a:extLst>
          </p:cNvPr>
          <p:cNvSpPr txBox="1"/>
          <p:nvPr/>
        </p:nvSpPr>
        <p:spPr>
          <a:xfrm rot="21072469">
            <a:off x="1515473" y="2956954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highlight>
                  <a:srgbClr val="00FF00"/>
                </a:highlight>
              </a:rPr>
              <a:t>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6D0ABDA-74EC-43C4-A15B-630DA5DBCA19}"/>
              </a:ext>
            </a:extLst>
          </p:cNvPr>
          <p:cNvSpPr txBox="1"/>
          <p:nvPr/>
        </p:nvSpPr>
        <p:spPr>
          <a:xfrm rot="20630107">
            <a:off x="1691680" y="4318576"/>
            <a:ext cx="6336704" cy="156966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/>
              <a:t>Naturwissenschaftliches Arbeiten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9349B9F-C846-48F5-9E52-D38BBB5907A2}"/>
              </a:ext>
            </a:extLst>
          </p:cNvPr>
          <p:cNvSpPr txBox="1"/>
          <p:nvPr/>
        </p:nvSpPr>
        <p:spPr>
          <a:xfrm rot="1125481">
            <a:off x="5356708" y="1047435"/>
            <a:ext cx="3408503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solidFill>
                  <a:srgbClr val="FF0000"/>
                </a:solidFill>
              </a:rPr>
              <a:t>Sprachsensibler Unterricht</a:t>
            </a:r>
          </a:p>
        </p:txBody>
      </p:sp>
    </p:spTree>
    <p:extLst>
      <p:ext uri="{BB962C8B-B14F-4D97-AF65-F5344CB8AC3E}">
        <p14:creationId xmlns:p14="http://schemas.microsoft.com/office/powerpoint/2010/main" val="3279043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571500"/>
            <a:ext cx="4680520" cy="5715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552700" y="6286500"/>
            <a:ext cx="40386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" dirty="0"/>
              <a:t>www.hb-druck.de/tafeln/4426/heute-im-angebot-tafel-kreidetafel-chalkboard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885728" y="2420888"/>
            <a:ext cx="410445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de-DE" sz="36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Kompetenztraining </a:t>
            </a:r>
          </a:p>
          <a:p>
            <a:pPr>
              <a:spcAft>
                <a:spcPts val="1800"/>
              </a:spcAft>
            </a:pPr>
            <a:r>
              <a:rPr lang="de-DE" sz="36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Ökologie </a:t>
            </a:r>
          </a:p>
          <a:p>
            <a:pPr>
              <a:spcAft>
                <a:spcPts val="1800"/>
              </a:spcAft>
            </a:pPr>
            <a:r>
              <a:rPr lang="de-DE" sz="36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Spracharbeit</a:t>
            </a:r>
          </a:p>
        </p:txBody>
      </p:sp>
    </p:spTree>
    <p:extLst>
      <p:ext uri="{BB962C8B-B14F-4D97-AF65-F5344CB8AC3E}">
        <p14:creationId xmlns:p14="http://schemas.microsoft.com/office/powerpoint/2010/main" val="37888221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571500"/>
            <a:ext cx="4680520" cy="5715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552700" y="6286500"/>
            <a:ext cx="40386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" dirty="0"/>
              <a:t>www.hb-druck.de/tafeln/4426/heute-im-angebot-tafel-kreidetafel-chalkboard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627784" y="2053438"/>
            <a:ext cx="41044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sz="44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Ihre Meldungen und Beiträge sind zu jeder Zeit erwünscht!</a:t>
            </a:r>
          </a:p>
        </p:txBody>
      </p:sp>
    </p:spTree>
    <p:extLst>
      <p:ext uri="{BB962C8B-B14F-4D97-AF65-F5344CB8AC3E}">
        <p14:creationId xmlns:p14="http://schemas.microsoft.com/office/powerpoint/2010/main" val="4114445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Zur Person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3934126" cy="4968552"/>
          </a:xfrm>
        </p:spPr>
      </p:pic>
      <p:sp>
        <p:nvSpPr>
          <p:cNvPr id="5" name="Textfeld 4"/>
          <p:cNvSpPr txBox="1"/>
          <p:nvPr/>
        </p:nvSpPr>
        <p:spPr>
          <a:xfrm>
            <a:off x="4644008" y="1340768"/>
            <a:ext cx="417646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Baujahr 1953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Diplombiologe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Lehramt Biologie, Chemie, Geographie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Auslandsdienst (Bilbao)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Seminarlehrer für Biologie bis 15.2.19</a:t>
            </a:r>
          </a:p>
        </p:txBody>
      </p:sp>
    </p:spTree>
    <p:extLst>
      <p:ext uri="{BB962C8B-B14F-4D97-AF65-F5344CB8AC3E}">
        <p14:creationId xmlns:p14="http://schemas.microsoft.com/office/powerpoint/2010/main" val="2607925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1CC253-231C-45E9-AE0D-851954684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6AB2F00-A9DF-4E7C-B8E6-E25BBCBB1C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20688"/>
            <a:ext cx="3582144" cy="2253766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3A6EB99-3E99-44F0-99EE-580E415FF3BC}"/>
              </a:ext>
            </a:extLst>
          </p:cNvPr>
          <p:cNvSpPr txBox="1"/>
          <p:nvPr/>
        </p:nvSpPr>
        <p:spPr>
          <a:xfrm>
            <a:off x="827584" y="3113151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Und Sie?</a:t>
            </a:r>
          </a:p>
          <a:p>
            <a:r>
              <a:rPr lang="de-DE" sz="3600" dirty="0"/>
              <a:t>An welchem Schultyp unterrichten Sie?</a:t>
            </a:r>
          </a:p>
        </p:txBody>
      </p:sp>
    </p:spTree>
    <p:extLst>
      <p:ext uri="{BB962C8B-B14F-4D97-AF65-F5344CB8AC3E}">
        <p14:creationId xmlns:p14="http://schemas.microsoft.com/office/powerpoint/2010/main" val="602896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99392"/>
            <a:ext cx="10208728" cy="705678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79512" y="116632"/>
            <a:ext cx="424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bg1"/>
                </a:solidFill>
              </a:rPr>
              <a:t>www.bio-nickl.de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4860032" y="4653136"/>
            <a:ext cx="40324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800" b="1" dirty="0">
                <a:solidFill>
                  <a:schemeClr val="bg1"/>
                </a:solidFill>
              </a:rPr>
              <a:t>Die kostenlose, nicht-kommerzielle Webseite für Biologie-Didaktik an bayerischen Gymnasien</a:t>
            </a:r>
          </a:p>
        </p:txBody>
      </p:sp>
    </p:spTree>
    <p:extLst>
      <p:ext uri="{BB962C8B-B14F-4D97-AF65-F5344CB8AC3E}">
        <p14:creationId xmlns:p14="http://schemas.microsoft.com/office/powerpoint/2010/main" val="3820833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9" y="476672"/>
            <a:ext cx="9144000" cy="486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93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8212584" cy="4320480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827584" y="3212976"/>
            <a:ext cx="1584176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6606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8212584" cy="4320480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2411760" y="3212976"/>
            <a:ext cx="2448272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0780597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337</Words>
  <Application>Microsoft Office PowerPoint</Application>
  <PresentationFormat>Bildschirmpräsentation (4:3)</PresentationFormat>
  <Paragraphs>105</Paragraphs>
  <Slides>34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39" baseType="lpstr">
      <vt:lpstr>Arial</vt:lpstr>
      <vt:lpstr>Bradley Hand ITC</vt:lpstr>
      <vt:lpstr>Calibri</vt:lpstr>
      <vt:lpstr>Wingdings</vt:lpstr>
      <vt:lpstr>Larissa</vt:lpstr>
      <vt:lpstr>PowerPoint-Präsentation</vt:lpstr>
      <vt:lpstr>PowerPoint-Präsentation</vt:lpstr>
      <vt:lpstr>PowerPoint-Präsentation</vt:lpstr>
      <vt:lpstr>Zur Person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Klassenstufen-Pläne im LP+</vt:lpstr>
      <vt:lpstr>Klassenstufen-Pläne im LP+</vt:lpstr>
      <vt:lpstr>Klassenstufen-Pläne im LP+</vt:lpstr>
      <vt:lpstr>Klassenstufen-Pläne im LP+</vt:lpstr>
      <vt:lpstr>Klassenstufen-Pläne im LP+</vt:lpstr>
      <vt:lpstr>Klassenstufen-Pläne im LP+</vt:lpstr>
      <vt:lpstr>Klassenstufen-Pläne im LP+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Thomas</dc:creator>
  <cp:lastModifiedBy>Thomas Nickl</cp:lastModifiedBy>
  <cp:revision>108</cp:revision>
  <dcterms:created xsi:type="dcterms:W3CDTF">2017-06-25T09:51:01Z</dcterms:created>
  <dcterms:modified xsi:type="dcterms:W3CDTF">2020-02-16T15:59:43Z</dcterms:modified>
</cp:coreProperties>
</file>