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1" r:id="rId2"/>
    <p:sldId id="490" r:id="rId3"/>
    <p:sldId id="491" r:id="rId4"/>
    <p:sldId id="492" r:id="rId5"/>
    <p:sldId id="494" r:id="rId6"/>
    <p:sldId id="554" r:id="rId7"/>
    <p:sldId id="495" r:id="rId8"/>
    <p:sldId id="496" r:id="rId9"/>
    <p:sldId id="497" r:id="rId10"/>
    <p:sldId id="508" r:id="rId11"/>
    <p:sldId id="567" r:id="rId12"/>
    <p:sldId id="498" r:id="rId13"/>
    <p:sldId id="559" r:id="rId14"/>
    <p:sldId id="500" r:id="rId15"/>
    <p:sldId id="501" r:id="rId16"/>
    <p:sldId id="502" r:id="rId17"/>
    <p:sldId id="504" r:id="rId18"/>
    <p:sldId id="560" r:id="rId19"/>
    <p:sldId id="505" r:id="rId20"/>
    <p:sldId id="561" r:id="rId21"/>
    <p:sldId id="506" r:id="rId22"/>
    <p:sldId id="564" r:id="rId23"/>
    <p:sldId id="483" r:id="rId24"/>
    <p:sldId id="507" r:id="rId25"/>
    <p:sldId id="484" r:id="rId26"/>
    <p:sldId id="485" r:id="rId27"/>
    <p:sldId id="486" r:id="rId28"/>
    <p:sldId id="487" r:id="rId29"/>
    <p:sldId id="482" r:id="rId30"/>
    <p:sldId id="488" r:id="rId31"/>
    <p:sldId id="378" r:id="rId32"/>
    <p:sldId id="379" r:id="rId33"/>
    <p:sldId id="383" r:id="rId34"/>
    <p:sldId id="437" r:id="rId35"/>
    <p:sldId id="438" r:id="rId36"/>
    <p:sldId id="439" r:id="rId37"/>
    <p:sldId id="384" r:id="rId38"/>
    <p:sldId id="385" r:id="rId39"/>
    <p:sldId id="386" r:id="rId40"/>
    <p:sldId id="387" r:id="rId41"/>
    <p:sldId id="388" r:id="rId42"/>
    <p:sldId id="391" r:id="rId43"/>
    <p:sldId id="389" r:id="rId44"/>
    <p:sldId id="392" r:id="rId45"/>
    <p:sldId id="390" r:id="rId46"/>
    <p:sldId id="393" r:id="rId47"/>
    <p:sldId id="394" r:id="rId48"/>
    <p:sldId id="395" r:id="rId49"/>
    <p:sldId id="397" r:id="rId50"/>
    <p:sldId id="440" r:id="rId51"/>
    <p:sldId id="398" r:id="rId52"/>
    <p:sldId id="399" r:id="rId53"/>
    <p:sldId id="400" r:id="rId54"/>
    <p:sldId id="401" r:id="rId55"/>
    <p:sldId id="402" r:id="rId56"/>
    <p:sldId id="403" r:id="rId57"/>
    <p:sldId id="405" r:id="rId58"/>
    <p:sldId id="404" r:id="rId59"/>
    <p:sldId id="406" r:id="rId60"/>
    <p:sldId id="407" r:id="rId61"/>
    <p:sldId id="408" r:id="rId62"/>
    <p:sldId id="409" r:id="rId63"/>
    <p:sldId id="410" r:id="rId64"/>
    <p:sldId id="416" r:id="rId65"/>
    <p:sldId id="417" r:id="rId66"/>
    <p:sldId id="418" r:id="rId67"/>
    <p:sldId id="419" r:id="rId68"/>
    <p:sldId id="566" r:id="rId69"/>
    <p:sldId id="421" r:id="rId70"/>
    <p:sldId id="510" r:id="rId71"/>
    <p:sldId id="422" r:id="rId72"/>
    <p:sldId id="411" r:id="rId73"/>
    <p:sldId id="562" r:id="rId74"/>
    <p:sldId id="412" r:id="rId75"/>
    <p:sldId id="413" r:id="rId76"/>
    <p:sldId id="420" r:id="rId77"/>
    <p:sldId id="414" r:id="rId78"/>
    <p:sldId id="415" r:id="rId79"/>
    <p:sldId id="432" r:id="rId80"/>
    <p:sldId id="443" r:id="rId81"/>
    <p:sldId id="433" r:id="rId82"/>
    <p:sldId id="434" r:id="rId83"/>
    <p:sldId id="435" r:id="rId84"/>
    <p:sldId id="436" r:id="rId85"/>
    <p:sldId id="545" r:id="rId86"/>
    <p:sldId id="452" r:id="rId87"/>
    <p:sldId id="511" r:id="rId88"/>
    <p:sldId id="512" r:id="rId89"/>
    <p:sldId id="550" r:id="rId90"/>
    <p:sldId id="514" r:id="rId91"/>
    <p:sldId id="551" r:id="rId92"/>
    <p:sldId id="548" r:id="rId93"/>
    <p:sldId id="549" r:id="rId94"/>
    <p:sldId id="515" r:id="rId95"/>
    <p:sldId id="558" r:id="rId96"/>
    <p:sldId id="516" r:id="rId97"/>
    <p:sldId id="552" r:id="rId98"/>
    <p:sldId id="466" r:id="rId99"/>
    <p:sldId id="468" r:id="rId100"/>
    <p:sldId id="553" r:id="rId101"/>
    <p:sldId id="517" r:id="rId102"/>
    <p:sldId id="518" r:id="rId103"/>
    <p:sldId id="458" r:id="rId104"/>
    <p:sldId id="459" r:id="rId105"/>
    <p:sldId id="460" r:id="rId106"/>
    <p:sldId id="469" r:id="rId107"/>
    <p:sldId id="470" r:id="rId108"/>
    <p:sldId id="461" r:id="rId109"/>
    <p:sldId id="457" r:id="rId110"/>
    <p:sldId id="471" r:id="rId111"/>
    <p:sldId id="453" r:id="rId112"/>
    <p:sldId id="454" r:id="rId113"/>
    <p:sldId id="472" r:id="rId114"/>
    <p:sldId id="455" r:id="rId115"/>
    <p:sldId id="456" r:id="rId116"/>
    <p:sldId id="473" r:id="rId117"/>
    <p:sldId id="462" r:id="rId118"/>
    <p:sldId id="519" r:id="rId119"/>
    <p:sldId id="522" r:id="rId120"/>
    <p:sldId id="555" r:id="rId121"/>
    <p:sldId id="556" r:id="rId122"/>
    <p:sldId id="557" r:id="rId123"/>
    <p:sldId id="524" r:id="rId124"/>
    <p:sldId id="565" r:id="rId125"/>
    <p:sldId id="525" r:id="rId126"/>
    <p:sldId id="276" r:id="rId127"/>
    <p:sldId id="444" r:id="rId128"/>
    <p:sldId id="278" r:id="rId129"/>
    <p:sldId id="279" r:id="rId130"/>
    <p:sldId id="280" r:id="rId131"/>
    <p:sldId id="344" r:id="rId132"/>
    <p:sldId id="281" r:id="rId133"/>
    <p:sldId id="282" r:id="rId134"/>
    <p:sldId id="526" r:id="rId135"/>
    <p:sldId id="527" r:id="rId136"/>
    <p:sldId id="528" r:id="rId137"/>
    <p:sldId id="283" r:id="rId138"/>
    <p:sldId id="284" r:id="rId139"/>
    <p:sldId id="343" r:id="rId140"/>
    <p:sldId id="285" r:id="rId141"/>
    <p:sldId id="286" r:id="rId142"/>
    <p:sldId id="288" r:id="rId143"/>
    <p:sldId id="449" r:id="rId144"/>
    <p:sldId id="529" r:id="rId145"/>
    <p:sldId id="289" r:id="rId146"/>
    <p:sldId id="290" r:id="rId147"/>
    <p:sldId id="291" r:id="rId148"/>
    <p:sldId id="292" r:id="rId149"/>
    <p:sldId id="331" r:id="rId150"/>
    <p:sldId id="332" r:id="rId151"/>
    <p:sldId id="333" r:id="rId152"/>
    <p:sldId id="334" r:id="rId153"/>
    <p:sldId id="335" r:id="rId154"/>
    <p:sldId id="336" r:id="rId155"/>
    <p:sldId id="337" r:id="rId156"/>
    <p:sldId id="338" r:id="rId157"/>
    <p:sldId id="295" r:id="rId158"/>
    <p:sldId id="296" r:id="rId159"/>
    <p:sldId id="531" r:id="rId160"/>
    <p:sldId id="297" r:id="rId161"/>
    <p:sldId id="450" r:id="rId162"/>
    <p:sldId id="299" r:id="rId163"/>
    <p:sldId id="298" r:id="rId164"/>
    <p:sldId id="300" r:id="rId165"/>
    <p:sldId id="301" r:id="rId166"/>
    <p:sldId id="302" r:id="rId167"/>
    <p:sldId id="303" r:id="rId168"/>
    <p:sldId id="532" r:id="rId169"/>
    <p:sldId id="534" r:id="rId170"/>
    <p:sldId id="533" r:id="rId171"/>
    <p:sldId id="304" r:id="rId172"/>
    <p:sldId id="451" r:id="rId173"/>
    <p:sldId id="320" r:id="rId174"/>
    <p:sldId id="305" r:id="rId175"/>
    <p:sldId id="306" r:id="rId176"/>
    <p:sldId id="307" r:id="rId177"/>
    <p:sldId id="308" r:id="rId178"/>
    <p:sldId id="330" r:id="rId179"/>
    <p:sldId id="309" r:id="rId180"/>
    <p:sldId id="310" r:id="rId181"/>
    <p:sldId id="311" r:id="rId182"/>
    <p:sldId id="312" r:id="rId183"/>
    <p:sldId id="535" r:id="rId184"/>
    <p:sldId id="313" r:id="rId185"/>
    <p:sldId id="314" r:id="rId186"/>
    <p:sldId id="315" r:id="rId187"/>
    <p:sldId id="316" r:id="rId188"/>
    <p:sldId id="317" r:id="rId189"/>
    <p:sldId id="319" r:id="rId190"/>
    <p:sldId id="318" r:id="rId191"/>
    <p:sldId id="321" r:id="rId192"/>
    <p:sldId id="536" r:id="rId193"/>
    <p:sldId id="322" r:id="rId194"/>
    <p:sldId id="323" r:id="rId195"/>
    <p:sldId id="537" r:id="rId196"/>
    <p:sldId id="325" r:id="rId197"/>
    <p:sldId id="326" r:id="rId198"/>
    <p:sldId id="327" r:id="rId199"/>
    <p:sldId id="328" r:id="rId200"/>
    <p:sldId id="538" r:id="rId201"/>
    <p:sldId id="539" r:id="rId202"/>
    <p:sldId id="568" r:id="rId203"/>
    <p:sldId id="540" r:id="rId204"/>
    <p:sldId id="474" r:id="rId205"/>
    <p:sldId id="478" r:id="rId206"/>
    <p:sldId id="476" r:id="rId207"/>
    <p:sldId id="477" r:id="rId208"/>
    <p:sldId id="475" r:id="rId209"/>
    <p:sldId id="479" r:id="rId210"/>
    <p:sldId id="480" r:id="rId211"/>
    <p:sldId id="481" r:id="rId212"/>
    <p:sldId id="370" r:id="rId213"/>
    <p:sldId id="541" r:id="rId214"/>
    <p:sldId id="371" r:id="rId215"/>
    <p:sldId id="374" r:id="rId216"/>
    <p:sldId id="542" r:id="rId217"/>
    <p:sldId id="543" r:id="rId218"/>
    <p:sldId id="544" r:id="rId219"/>
    <p:sldId id="375" r:id="rId220"/>
    <p:sldId id="546" r:id="rId2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0066"/>
    <a:srgbClr val="FFFFCC"/>
    <a:srgbClr val="0000FF"/>
    <a:srgbClr val="008000"/>
    <a:srgbClr val="99CCFF"/>
    <a:srgbClr val="FF99FF"/>
    <a:srgbClr val="CCFF99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2" autoAdjust="0"/>
  </p:normalViewPr>
  <p:slideViewPr>
    <p:cSldViewPr>
      <p:cViewPr varScale="1">
        <p:scale>
          <a:sx n="90" d="100"/>
          <a:sy n="90" d="100"/>
        </p:scale>
        <p:origin x="12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presProps" Target="pres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viewProps" Target="view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theme" Target="theme/theme1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64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68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70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50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41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98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30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68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2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84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65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C5A64-2CC9-41DD-BA7F-4B4C8517AB0B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70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33.jpeg"/></Relationships>
</file>

<file path=ppt/slides/_rels/slide1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microsoft.com/office/2007/relationships/hdphoto" Target="../media/hdphoto4.wdp"/><Relationship Id="rId4" Type="http://schemas.openxmlformats.org/officeDocument/2006/relationships/image" Target="../media/image33.jpe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g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0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61.jpeg"/></Relationships>
</file>

<file path=ppt/slides/_rels/slide20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microsoft.com/office/2007/relationships/hdphoto" Target="../media/hdphoto8.wdp"/><Relationship Id="rId4" Type="http://schemas.openxmlformats.org/officeDocument/2006/relationships/image" Target="../media/image61.jpeg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g"/></Relationships>
</file>

<file path=ppt/slides/_rels/slide2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-nickl.de/" TargetMode="Externa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31640" y="1844824"/>
            <a:ext cx="6408712" cy="255454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/>
              <a:t>Kompetenz-Training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2609815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pPr>
              <a:spcAft>
                <a:spcPts val="1200"/>
              </a:spcAft>
            </a:pPr>
            <a:r>
              <a:rPr lang="de-DE" sz="4000" dirty="0"/>
              <a:t>Erfolgreiches Kompetenz-Training: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explizit einführen und sichern</a:t>
            </a:r>
          </a:p>
          <a:p>
            <a:pPr>
              <a:spcAft>
                <a:spcPts val="600"/>
              </a:spcAft>
            </a:pPr>
            <a:endParaRPr lang="de-DE" sz="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möglichst oft anwenden und wiederholen</a:t>
            </a:r>
          </a:p>
          <a:p>
            <a:pPr>
              <a:spcBef>
                <a:spcPts val="1200"/>
              </a:spcBef>
            </a:pPr>
            <a:r>
              <a:rPr lang="de-DE" sz="4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9457618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294212" y="1700808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Fragestellung:</a:t>
            </a:r>
          </a:p>
          <a:p>
            <a:r>
              <a:rPr lang="de-DE" sz="2800" dirty="0"/>
              <a:t>Gehen die Zuckerkrümel durch das Filterpapier?</a:t>
            </a:r>
          </a:p>
          <a:p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19902957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294212" y="1700808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Beobachtung (B):</a:t>
            </a:r>
          </a:p>
          <a:p>
            <a:r>
              <a:rPr lang="de-DE" sz="2800" dirty="0"/>
              <a:t>Der Zucker geht nicht durch den Filter.</a:t>
            </a:r>
          </a:p>
          <a:p>
            <a:endParaRPr lang="de-DE" sz="2800" dirty="0"/>
          </a:p>
          <a:p>
            <a:r>
              <a:rPr lang="de-DE" sz="2800" u="sng" dirty="0"/>
              <a:t>Erklärung (E):</a:t>
            </a:r>
          </a:p>
          <a:p>
            <a:r>
              <a:rPr lang="de-DE" sz="2800" dirty="0"/>
              <a:t>Die Zuckerkrümel sind zu groß für die Poren im Filterpapier.</a:t>
            </a:r>
          </a:p>
          <a:p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353906534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294212" y="1700808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Aufgabe:</a:t>
            </a:r>
          </a:p>
          <a:p>
            <a:r>
              <a:rPr lang="de-DE" sz="2800" dirty="0"/>
              <a:t>Verändere den VA so, </a:t>
            </a:r>
            <a:r>
              <a:rPr lang="de-DE" sz="2800" dirty="0" err="1"/>
              <a:t>dass</a:t>
            </a:r>
            <a:r>
              <a:rPr lang="de-DE" sz="2800" dirty="0"/>
              <a:t> der Zucker durch den Filter geht.</a:t>
            </a:r>
          </a:p>
          <a:p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225464249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73" y="1700808"/>
            <a:ext cx="2409471" cy="301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9552" y="472514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/>
              <a:t>VA: Wir geben Wasser auf den Zucker.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391427451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73" y="1700808"/>
            <a:ext cx="2409471" cy="301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01824" y="1706677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B: Am Ende liegen keine Zuckerkrümel mehr im Filter.</a:t>
            </a:r>
          </a:p>
          <a:p>
            <a:endParaRPr lang="de-DE" sz="2800" dirty="0"/>
          </a:p>
          <a:p>
            <a:r>
              <a:rPr lang="de-DE" sz="2800" dirty="0"/>
              <a:t>E: Zuckerkrümel bestehen aus Zucker-Teilchen. Das Wasser löst sie aus dem Kristall. Sie sind so klein, </a:t>
            </a:r>
            <a:r>
              <a:rPr lang="de-DE" sz="2800" dirty="0" err="1"/>
              <a:t>dass</a:t>
            </a:r>
            <a:r>
              <a:rPr lang="de-DE" sz="2800" dirty="0"/>
              <a:t> sie durch die Poren im Filterpapier gehen.</a:t>
            </a:r>
          </a:p>
          <a:p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393789413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154590" cy="27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97" y="2867259"/>
            <a:ext cx="3950367" cy="26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96147164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154590" cy="27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1520" y="1548081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1 Legostein entspricht 1 Molekül (Wasser- bzw. Zucker-Teilchen)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97" y="2867259"/>
            <a:ext cx="3950367" cy="26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241171399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154590" cy="27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1520" y="1703130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00FF"/>
                </a:solidFill>
              </a:rPr>
              <a:t>Wasser-Teilchen niemals mit BLAU belegen!</a:t>
            </a:r>
            <a:r>
              <a:rPr lang="de-DE" b="1" dirty="0">
                <a:solidFill>
                  <a:srgbClr val="0000FF"/>
                </a:solidFill>
              </a:rPr>
              <a:t> </a:t>
            </a:r>
          </a:p>
          <a:p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97" y="2867259"/>
            <a:ext cx="3950367" cy="26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132337356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drei „Welten“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8919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98172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Aggregatzustände</a:t>
            </a:r>
          </a:p>
        </p:txBody>
      </p:sp>
      <p:pic>
        <p:nvPicPr>
          <p:cNvPr id="13" name="Grafik 1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2"/>
          <a:stretch/>
        </p:blipFill>
        <p:spPr bwMode="auto">
          <a:xfrm>
            <a:off x="827584" y="1484784"/>
            <a:ext cx="2448272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9942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pPr>
              <a:spcAft>
                <a:spcPts val="1200"/>
              </a:spcAft>
            </a:pPr>
            <a:r>
              <a:rPr lang="de-DE" sz="4000" dirty="0"/>
              <a:t>Erfolgreiches Kompetenz-Training: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explizit einführen und sichern</a:t>
            </a:r>
          </a:p>
          <a:p>
            <a:pPr>
              <a:spcAft>
                <a:spcPts val="600"/>
              </a:spcAft>
            </a:pPr>
            <a:endParaRPr lang="de-DE" sz="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möglichst oft anwenden und wiederholen</a:t>
            </a:r>
          </a:p>
          <a:p>
            <a:pPr>
              <a:spcBef>
                <a:spcPts val="1200"/>
              </a:spcBef>
            </a:pPr>
            <a:r>
              <a:rPr lang="de-DE" sz="4000" dirty="0"/>
              <a:t>		=&gt; viel Zeit einplanen</a:t>
            </a:r>
          </a:p>
          <a:p>
            <a:r>
              <a:rPr lang="de-DE" sz="4000" dirty="0"/>
              <a:t>		=&gt; viel Geduld mitbringen</a:t>
            </a:r>
          </a:p>
          <a:p>
            <a:r>
              <a:rPr lang="de-DE" sz="4000" dirty="0"/>
              <a:t>		=&gt; oft evaluieren</a:t>
            </a:r>
          </a:p>
        </p:txBody>
      </p:sp>
    </p:spTree>
    <p:extLst>
      <p:ext uri="{BB962C8B-B14F-4D97-AF65-F5344CB8AC3E}">
        <p14:creationId xmlns:p14="http://schemas.microsoft.com/office/powerpoint/2010/main" val="360675102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Aggregatzustände</a:t>
            </a:r>
          </a:p>
        </p:txBody>
      </p:sp>
      <p:pic>
        <p:nvPicPr>
          <p:cNvPr id="13" name="Grafik 1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2"/>
          <a:stretch/>
        </p:blipFill>
        <p:spPr bwMode="auto">
          <a:xfrm>
            <a:off x="827584" y="1484784"/>
            <a:ext cx="2448272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37A8E29-787B-4138-AC7A-1610E2BC4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25653"/>
            <a:ext cx="2815529" cy="417646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CBDD3D0-4F9A-4C8D-B2D9-47C4B38F6420}"/>
              </a:ext>
            </a:extLst>
          </p:cNvPr>
          <p:cNvSpPr txBox="1"/>
          <p:nvPr/>
        </p:nvSpPr>
        <p:spPr>
          <a:xfrm>
            <a:off x="6876256" y="2086973"/>
            <a:ext cx="17281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gasförmig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flüssig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fest </a:t>
            </a:r>
          </a:p>
        </p:txBody>
      </p:sp>
    </p:spTree>
    <p:extLst>
      <p:ext uri="{BB962C8B-B14F-4D97-AF65-F5344CB8AC3E}">
        <p14:creationId xmlns:p14="http://schemas.microsoft.com/office/powerpoint/2010/main" val="337107348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die „Wasserhaut“</a:t>
            </a:r>
          </a:p>
        </p:txBody>
      </p:sp>
      <p:pic>
        <p:nvPicPr>
          <p:cNvPr id="7" name="Grafik 6" descr="P1140190_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24847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91347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„Tanz der Konfetti“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384376" cy="345638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139952" y="1556792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verdünnte Spülmittel-Lösung</a:t>
            </a:r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Konfetti aus dem Locher</a:t>
            </a:r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3563888" y="2564904"/>
            <a:ext cx="1224136" cy="5760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 flipV="1">
            <a:off x="2195736" y="3933056"/>
            <a:ext cx="1944216" cy="946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22368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„Tanz der Konfetti“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384376" cy="3456384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352839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3155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„Wettlauf der Farben“</a:t>
            </a:r>
          </a:p>
        </p:txBody>
      </p:sp>
      <p:pic>
        <p:nvPicPr>
          <p:cNvPr id="7" name="Grafik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00"/>
                    </a14:imgEffect>
                    <a14:imgEffect>
                      <a14:brightnessContrast bright="5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4019314" cy="3528392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38437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1741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Kaffee filtrieren</a:t>
            </a: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88843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0859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Kaffee filtrieren</a:t>
            </a: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888432" cy="3744416"/>
          </a:xfrm>
          <a:prstGeom prst="rect">
            <a:avLst/>
          </a:prstGeom>
        </p:spPr>
      </p:pic>
      <p:pic>
        <p:nvPicPr>
          <p:cNvPr id="9" name="Grafik 8" descr="Filtrieren tota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46449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26408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9552" y="1628800"/>
            <a:ext cx="79928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Überarbeitete Fassung des LehrplanPLUS:</a:t>
            </a:r>
          </a:p>
          <a:p>
            <a:pPr>
              <a:spcAft>
                <a:spcPts val="1800"/>
              </a:spcAft>
            </a:pPr>
            <a:r>
              <a:rPr lang="de-DE" sz="3600" dirty="0">
                <a:solidFill>
                  <a:srgbClr val="FF0000"/>
                </a:solidFill>
              </a:rPr>
              <a:t>„Stoffänderung als Umgruppie­rung von Atomen“ </a:t>
            </a:r>
            <a:r>
              <a:rPr lang="de-DE" sz="3600" dirty="0"/>
              <a:t>entfällt in der 6. Klasse.</a:t>
            </a:r>
          </a:p>
          <a:p>
            <a:r>
              <a:rPr lang="de-DE" sz="3600" dirty="0"/>
              <a:t>=&gt;   </a:t>
            </a:r>
            <a:r>
              <a:rPr lang="de-DE" sz="3600" b="1" dirty="0"/>
              <a:t>Unterscheidung von Atomen und Molekülen ist nicht mehr verlangt.</a:t>
            </a:r>
          </a:p>
        </p:txBody>
      </p:sp>
    </p:spTree>
    <p:extLst>
      <p:ext uri="{BB962C8B-B14F-4D97-AF65-F5344CB8AC3E}">
        <p14:creationId xmlns:p14="http://schemas.microsoft.com/office/powerpoint/2010/main" val="188639192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Gasaustausch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307857" cy="383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48935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Gasaustausch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307857" cy="383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mit Pfeil 3"/>
          <p:cNvCxnSpPr/>
          <p:nvPr/>
        </p:nvCxnSpPr>
        <p:spPr>
          <a:xfrm>
            <a:off x="4860032" y="2708920"/>
            <a:ext cx="432048" cy="144016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3347864" y="3284984"/>
            <a:ext cx="1283010" cy="26087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 flipV="1">
            <a:off x="3707904" y="2636912"/>
            <a:ext cx="432048" cy="36004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 flipV="1">
            <a:off x="4499992" y="1988840"/>
            <a:ext cx="1656184" cy="9001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72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692696"/>
            <a:ext cx="756084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highlight>
                  <a:srgbClr val="FFFF00"/>
                </a:highlight>
              </a:rPr>
              <a:t>Übersicht zur PPP</a:t>
            </a:r>
          </a:p>
          <a:p>
            <a:endParaRPr lang="de-DE" sz="2000" dirty="0"/>
          </a:p>
          <a:p>
            <a:pPr>
              <a:spcAft>
                <a:spcPts val="1200"/>
              </a:spcAft>
            </a:pPr>
            <a:r>
              <a:rPr lang="de-DE" sz="3600" b="1" dirty="0"/>
              <a:t>Prozessbezogene Kompetenzen: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Kompetenz: </a:t>
            </a:r>
            <a:r>
              <a:rPr lang="de-DE" sz="3600" u="sng" dirty="0"/>
              <a:t>Bewerten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Kompetenz: </a:t>
            </a:r>
            <a:r>
              <a:rPr lang="de-DE" sz="3600" u="sng" dirty="0"/>
              <a:t>Erkenntnisse gewinnen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Kompetenz: </a:t>
            </a:r>
            <a:r>
              <a:rPr lang="de-DE" sz="3600" u="sng" dirty="0"/>
              <a:t>Kommunizieren</a:t>
            </a:r>
          </a:p>
          <a:p>
            <a:r>
              <a:rPr lang="de-DE" sz="3600" dirty="0"/>
              <a:t>		- Diagramm-Kompetenz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		- Modell-Kompetenz</a:t>
            </a:r>
          </a:p>
        </p:txBody>
      </p:sp>
    </p:spTree>
    <p:extLst>
      <p:ext uri="{BB962C8B-B14F-4D97-AF65-F5344CB8AC3E}">
        <p14:creationId xmlns:p14="http://schemas.microsoft.com/office/powerpoint/2010/main" val="8842832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Zerlegung von Stärke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300438" cy="3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39172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Zerlegung von Stärke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300438" cy="3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1916118" cy="327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feil nach rechts 6"/>
          <p:cNvSpPr/>
          <p:nvPr/>
        </p:nvSpPr>
        <p:spPr>
          <a:xfrm>
            <a:off x="2588204" y="3397852"/>
            <a:ext cx="978408" cy="206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12766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Zerlegung von Stärke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300438" cy="3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1916118" cy="327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99" y="1895722"/>
            <a:ext cx="2442665" cy="347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feil nach rechts 6"/>
          <p:cNvSpPr/>
          <p:nvPr/>
        </p:nvSpPr>
        <p:spPr>
          <a:xfrm>
            <a:off x="2588204" y="3397852"/>
            <a:ext cx="978408" cy="206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5310727" y="3429000"/>
            <a:ext cx="978408" cy="206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46565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628800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Auch beim Teilchen-Modell gilt:</a:t>
            </a:r>
          </a:p>
          <a:p>
            <a:endParaRPr lang="de-DE" sz="2000" dirty="0"/>
          </a:p>
          <a:p>
            <a:r>
              <a:rPr lang="de-DE" sz="3600" dirty="0"/>
              <a:t>Mindestens </a:t>
            </a:r>
            <a:r>
              <a:rPr lang="de-DE" sz="3600" u="sng" dirty="0"/>
              <a:t>zwei unterschiedliche Modelle </a:t>
            </a:r>
            <a:r>
              <a:rPr lang="de-DE" sz="3600" dirty="0"/>
              <a:t>beim selben Phänomen einsetzen.</a:t>
            </a:r>
          </a:p>
        </p:txBody>
      </p:sp>
    </p:spTree>
    <p:extLst>
      <p:ext uri="{BB962C8B-B14F-4D97-AF65-F5344CB8AC3E}">
        <p14:creationId xmlns:p14="http://schemas.microsoft.com/office/powerpoint/2010/main" val="76471188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5528702-9E97-49AA-BF37-797DB075DB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44" y="1700808"/>
            <a:ext cx="3672408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4E16BE2-A37B-4F40-B8FA-8F0400B9B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8" y="1731536"/>
            <a:ext cx="1916118" cy="327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845EC38-9611-4627-AD6E-A156A0B33827}"/>
              </a:ext>
            </a:extLst>
          </p:cNvPr>
          <p:cNvSpPr txBox="1"/>
          <p:nvPr/>
        </p:nvSpPr>
        <p:spPr>
          <a:xfrm>
            <a:off x="482248" y="5294238"/>
            <a:ext cx="43777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Lego-Modell</a:t>
            </a:r>
          </a:p>
          <a:p>
            <a:pPr algn="r"/>
            <a:r>
              <a:rPr lang="de-DE" sz="3200" dirty="0"/>
              <a:t>Bonbon-Modell</a:t>
            </a:r>
          </a:p>
        </p:txBody>
      </p:sp>
    </p:spTree>
    <p:extLst>
      <p:ext uri="{BB962C8B-B14F-4D97-AF65-F5344CB8AC3E}">
        <p14:creationId xmlns:p14="http://schemas.microsoft.com/office/powerpoint/2010/main" val="272659087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764704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/>
              <a:t>Konkrete Beispiele für </a:t>
            </a:r>
            <a:r>
              <a:rPr lang="de-DE" sz="8000" b="1" dirty="0"/>
              <a:t>Kompetenz-Training</a:t>
            </a:r>
          </a:p>
        </p:txBody>
      </p:sp>
    </p:spTree>
    <p:extLst>
      <p:ext uri="{BB962C8B-B14F-4D97-AF65-F5344CB8AC3E}">
        <p14:creationId xmlns:p14="http://schemas.microsoft.com/office/powerpoint/2010/main" val="181741901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</p:spTree>
    <p:extLst>
      <p:ext uri="{BB962C8B-B14F-4D97-AF65-F5344CB8AC3E}">
        <p14:creationId xmlns:p14="http://schemas.microsoft.com/office/powerpoint/2010/main" val="32103231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EB891D1-738C-412E-8F38-F18C711DB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Anatomische Schnittzeichnung zu den Atemorganen der Fische: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hochkomplex, unübersichtlich, wenig effektiv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227625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408734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Problemorientierung</a:t>
            </a:r>
            <a:r>
              <a:rPr lang="de-DE" sz="3200" dirty="0"/>
              <a:t>:</a:t>
            </a:r>
          </a:p>
          <a:p>
            <a:r>
              <a:rPr lang="de-DE" sz="3200" dirty="0"/>
              <a:t>In 1 Liter Luft sind 300 mg Sauerstoff.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91649093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408734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Problemorientierung</a:t>
            </a:r>
            <a:r>
              <a:rPr lang="de-DE" sz="3200" dirty="0"/>
              <a:t>:</a:t>
            </a:r>
          </a:p>
          <a:p>
            <a:r>
              <a:rPr lang="de-DE" sz="3200" dirty="0"/>
              <a:t>In 1 Liter Luft sind 300 mg Sauerstoff.</a:t>
            </a:r>
          </a:p>
          <a:p>
            <a:r>
              <a:rPr lang="de-DE" sz="3200" dirty="0"/>
              <a:t>In 1 Liter Wasser ist viel weniger:</a:t>
            </a:r>
          </a:p>
          <a:p>
            <a:endParaRPr lang="de-DE" sz="3200" dirty="0"/>
          </a:p>
          <a:p>
            <a:endParaRPr lang="de-DE" sz="32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4535"/>
              </p:ext>
            </p:extLst>
          </p:nvPr>
        </p:nvGraphicFramePr>
        <p:xfrm>
          <a:off x="758915" y="3048879"/>
          <a:ext cx="784887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Wassertem-peratur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in °C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maximal lös-</a:t>
                      </a: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liche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Menge an Sauerstoff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in mg </a:t>
                      </a:r>
                      <a:r>
                        <a:rPr lang="de-DE" sz="2000">
                          <a:effectLst/>
                          <a:latin typeface="Arial"/>
                          <a:ea typeface="Times New Roman"/>
                        </a:rPr>
                        <a:t>pro Liter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de-DE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907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692696"/>
            <a:ext cx="75608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highlight>
                  <a:srgbClr val="FFFF00"/>
                </a:highlight>
              </a:rPr>
              <a:t>Übersicht zur PPP</a:t>
            </a:r>
          </a:p>
          <a:p>
            <a:endParaRPr lang="de-DE" sz="2000" dirty="0"/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Kompetenz: </a:t>
            </a:r>
            <a:r>
              <a:rPr lang="de-DE" sz="3600" u="sng" dirty="0"/>
              <a:t>Bewerten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Kompetenz: </a:t>
            </a:r>
            <a:r>
              <a:rPr lang="de-DE" sz="3600" u="sng" dirty="0"/>
              <a:t>Erkenntnisse gewinnen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Kompetenz: </a:t>
            </a:r>
            <a:r>
              <a:rPr lang="de-DE" sz="3600" u="sng" dirty="0"/>
              <a:t>Kommunizieren</a:t>
            </a:r>
          </a:p>
          <a:p>
            <a:r>
              <a:rPr lang="de-DE" sz="3600" dirty="0"/>
              <a:t>		- Diagramm-Kompetenz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		- Modell-Kompetenz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i="1" dirty="0"/>
              <a:t>Beispiele</a:t>
            </a:r>
            <a:r>
              <a:rPr lang="de-DE" sz="3600" i="1" dirty="0"/>
              <a:t> für Kompetenz-Training in der Unterstufe</a:t>
            </a:r>
          </a:p>
        </p:txBody>
      </p:sp>
    </p:spTree>
    <p:extLst>
      <p:ext uri="{BB962C8B-B14F-4D97-AF65-F5344CB8AC3E}">
        <p14:creationId xmlns:p14="http://schemas.microsoft.com/office/powerpoint/2010/main" val="358759690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408734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Problemorientierung</a:t>
            </a:r>
            <a:r>
              <a:rPr lang="de-DE" sz="3200" dirty="0"/>
              <a:t>:</a:t>
            </a:r>
          </a:p>
          <a:p>
            <a:r>
              <a:rPr lang="de-DE" sz="3200" dirty="0"/>
              <a:t>In 1 Liter Luft sind 300 mg Sauerstoff.</a:t>
            </a:r>
          </a:p>
          <a:p>
            <a:r>
              <a:rPr lang="de-DE" sz="3200" dirty="0"/>
              <a:t>In 1 Liter Wasser ist viel weniger:</a:t>
            </a:r>
          </a:p>
          <a:p>
            <a:endParaRPr lang="de-DE" sz="3200" dirty="0"/>
          </a:p>
          <a:p>
            <a:endParaRPr lang="de-DE" sz="32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967018"/>
              </p:ext>
            </p:extLst>
          </p:nvPr>
        </p:nvGraphicFramePr>
        <p:xfrm>
          <a:off x="758915" y="3048879"/>
          <a:ext cx="784887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Wassertem-peratur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in °C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maximal lös-</a:t>
                      </a: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liche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Menge an Sauerstoff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in mg </a:t>
                      </a:r>
                      <a:r>
                        <a:rPr lang="de-DE" sz="2000">
                          <a:effectLst/>
                          <a:latin typeface="Arial"/>
                          <a:ea typeface="Times New Roman"/>
                        </a:rPr>
                        <a:t>pro Liter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de-DE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755576" y="5013176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-  Tabelle verbalisieren</a:t>
            </a:r>
          </a:p>
          <a:p>
            <a:r>
              <a:rPr lang="de-DE" sz="3200" dirty="0"/>
              <a:t>-  Diagramm zeichnen</a:t>
            </a:r>
          </a:p>
        </p:txBody>
      </p:sp>
    </p:spTree>
    <p:extLst>
      <p:ext uri="{BB962C8B-B14F-4D97-AF65-F5344CB8AC3E}">
        <p14:creationId xmlns:p14="http://schemas.microsoft.com/office/powerpoint/2010/main" val="147083724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408734"/>
            <a:ext cx="76328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Diagramm</a:t>
            </a:r>
            <a:r>
              <a:rPr lang="de-DE" sz="32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Achsenbeschriftung mit Zahlen, Größe und Einheit (Symbol)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Punkte eintragen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bei kontinuierlichen Werten ein Linien-Diagramm erstellen (ggf. Ausgleichslinie)</a:t>
            </a:r>
          </a:p>
          <a:p>
            <a:endParaRPr lang="de-DE" sz="3200" dirty="0"/>
          </a:p>
          <a:p>
            <a:endParaRPr lang="de-DE" sz="32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966324"/>
              </p:ext>
            </p:extLst>
          </p:nvPr>
        </p:nvGraphicFramePr>
        <p:xfrm>
          <a:off x="748773" y="4797152"/>
          <a:ext cx="784887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Wassertem-peratur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in °C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maximal lös-</a:t>
                      </a: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liche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Menge an Sauerstoff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in mg </a:t>
                      </a:r>
                      <a:r>
                        <a:rPr lang="de-DE" sz="2000">
                          <a:effectLst/>
                          <a:latin typeface="Arial"/>
                          <a:ea typeface="Times New Roman"/>
                        </a:rPr>
                        <a:t>pro Liter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de-DE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43080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408734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Problemorientierung</a:t>
            </a:r>
            <a:r>
              <a:rPr lang="de-DE" sz="3200" dirty="0"/>
              <a:t>:</a:t>
            </a:r>
          </a:p>
          <a:p>
            <a:r>
              <a:rPr lang="de-DE" sz="3200" dirty="0"/>
              <a:t>In 1 Liter Luft sind 300 mg Sauerstoff.</a:t>
            </a:r>
          </a:p>
          <a:p>
            <a:r>
              <a:rPr lang="de-DE" sz="3200" dirty="0"/>
              <a:t>In 1 Liter Wasser ist viel weniger:</a:t>
            </a:r>
          </a:p>
          <a:p>
            <a:endParaRPr lang="de-DE" sz="3200" dirty="0"/>
          </a:p>
          <a:p>
            <a:endParaRPr lang="de-DE" sz="32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0801"/>
              </p:ext>
            </p:extLst>
          </p:nvPr>
        </p:nvGraphicFramePr>
        <p:xfrm>
          <a:off x="758915" y="3048879"/>
          <a:ext cx="784887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Wassertem-peratur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in °C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maximal lös-</a:t>
                      </a: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liche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Menge an Sauerstoff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in mg </a:t>
                      </a:r>
                      <a:r>
                        <a:rPr lang="de-DE" sz="2000">
                          <a:effectLst/>
                          <a:latin typeface="Arial"/>
                          <a:ea typeface="Times New Roman"/>
                        </a:rPr>
                        <a:t>pro Liter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de-DE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55576" y="501317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-  Vergleich Landtier und Fisch</a:t>
            </a:r>
          </a:p>
          <a:p>
            <a:r>
              <a:rPr lang="de-DE" sz="3200" dirty="0"/>
              <a:t>-  Sauerstoffaufnahme optimieren: </a:t>
            </a:r>
            <a:r>
              <a:rPr lang="de-DE" sz="3200" b="1" dirty="0"/>
              <a:t>HA</a:t>
            </a:r>
          </a:p>
        </p:txBody>
      </p:sp>
    </p:spTree>
    <p:extLst>
      <p:ext uri="{BB962C8B-B14F-4D97-AF65-F5344CB8AC3E}">
        <p14:creationId xmlns:p14="http://schemas.microsoft.com/office/powerpoint/2010/main" val="406446308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</p:spTree>
    <p:extLst>
      <p:ext uri="{BB962C8B-B14F-4D97-AF65-F5344CB8AC3E}">
        <p14:creationId xmlns:p14="http://schemas.microsoft.com/office/powerpoint/2010/main" val="249803129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7281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Nahrungsquelle als Modell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Vogelschnabel als Modell</a:t>
            </a:r>
          </a:p>
        </p:txBody>
      </p:sp>
    </p:spTree>
    <p:extLst>
      <p:ext uri="{BB962C8B-B14F-4D97-AF65-F5344CB8AC3E}">
        <p14:creationId xmlns:p14="http://schemas.microsoft.com/office/powerpoint/2010/main" val="250940671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375219"/>
              </p:ext>
            </p:extLst>
          </p:nvPr>
        </p:nvGraphicFramePr>
        <p:xfrm>
          <a:off x="467544" y="1397000"/>
          <a:ext cx="8280920" cy="5165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Nahrung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Aufgabe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Fleisch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zerteilen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Schaumzucker-Maus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Nüsse und Samen knacken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</a:t>
                      </a:r>
                      <a:r>
                        <a:rPr lang="de-DE" sz="2000" i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Pistazien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Würmer und Insekten im lockeren Boden fangen 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Fruchtgummi-Würmer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5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Insektenlarven aus dem Wasser fangen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Dübel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27073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281758"/>
              </p:ext>
            </p:extLst>
          </p:nvPr>
        </p:nvGraphicFramePr>
        <p:xfrm>
          <a:off x="467544" y="1397000"/>
          <a:ext cx="8280920" cy="5165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Nahrung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Aufgabe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Fleisch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zerteilen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Schaumzucker-Maus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Anzahl der erfolgreichen Schnitte in 20 Sekunden (die Maus darf mit den Fingern festgehalten werden)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Nüsse und Samen knacken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</a:t>
                      </a:r>
                      <a:r>
                        <a:rPr lang="de-DE" sz="2000" i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Pistazien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Anzahl der komplett geschälten Pistazien in 20 Sekunden (die Pistazie darf man den Fingern festgehalten werden)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Würmer und Insekten im lockeren Boden fangen 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Fruchtgummi-Würmer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Anzahl der aus der Erde erbeuteten Gummiwürmer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 20 Sekunden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5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Insektenlarven aus dem Wasser fangen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Dübel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Anzahl der aus dem Wasser erbeuteten Gegenstände in 20 Sekunden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40005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721262"/>
              </p:ext>
            </p:extLst>
          </p:nvPr>
        </p:nvGraphicFramePr>
        <p:xfrm>
          <a:off x="467544" y="1397000"/>
          <a:ext cx="4140460" cy="491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Nahrung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Fleisch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zerteilen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Schaumzucker-Maus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Nüsse und Samen knacken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</a:t>
                      </a:r>
                      <a:r>
                        <a:rPr lang="de-DE" sz="2000" i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Pistazien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Würmer und Insekten im lockeren Boden fangen 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Fruchtgummi-Würmer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5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Insektenlarven aus dem Wasser fangen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Dübel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5004048" y="1681058"/>
            <a:ext cx="36724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Werkzeuge als Modelle für die Vogelschnäbel:</a:t>
            </a:r>
          </a:p>
          <a:p>
            <a:endParaRPr lang="de-DE" sz="1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kleine Schere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Pinzette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Flachzange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kleines Küchensieb </a:t>
            </a:r>
            <a:r>
              <a:rPr lang="de-DE" sz="2400" dirty="0"/>
              <a:t>(möglichst ohne Haken)</a:t>
            </a:r>
          </a:p>
        </p:txBody>
      </p:sp>
    </p:spTree>
    <p:extLst>
      <p:ext uri="{BB962C8B-B14F-4D97-AF65-F5344CB8AC3E}">
        <p14:creationId xmlns:p14="http://schemas.microsoft.com/office/powerpoint/2010/main" val="110512564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776864" cy="38884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71600" y="522920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Anzahl der erfolgreichen Aktionen eintragen.</a:t>
            </a:r>
          </a:p>
        </p:txBody>
      </p:sp>
    </p:spTree>
    <p:extLst>
      <p:ext uri="{BB962C8B-B14F-4D97-AF65-F5344CB8AC3E}">
        <p14:creationId xmlns:p14="http://schemas.microsoft.com/office/powerpoint/2010/main" val="356040805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776864" cy="38884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71600" y="5229200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Jede Gruppe bringt an der Tafel in der Tabelle einen Sticker dort an, wo das Werkzeug den größten Erfolg erzielt hat.</a:t>
            </a:r>
          </a:p>
        </p:txBody>
      </p:sp>
      <p:sp>
        <p:nvSpPr>
          <p:cNvPr id="4" name="Ellipse 3"/>
          <p:cNvSpPr/>
          <p:nvPr/>
        </p:nvSpPr>
        <p:spPr>
          <a:xfrm>
            <a:off x="4067944" y="240511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3347864" y="204507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247944" y="204507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779912" y="213890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532489" y="240511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5300025" y="393305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5029551" y="465313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103166" y="285293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011993" y="366684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4764570" y="393305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7937296" y="482552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7451232" y="446548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7937296" y="446548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7649264" y="468981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7401841" y="482552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6797778" y="326600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6214777" y="289305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6840232" y="284272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6472923" y="307429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124777" y="320276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51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</p:spTree>
    <p:extLst>
      <p:ext uri="{BB962C8B-B14F-4D97-AF65-F5344CB8AC3E}">
        <p14:creationId xmlns:p14="http://schemas.microsoft.com/office/powerpoint/2010/main" val="359912292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0089"/>
            <a:ext cx="3168352" cy="2808312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15891"/>
            <a:ext cx="3600400" cy="281250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43608" y="4860449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Insektenlarven aus dem Wasser fangen</a:t>
            </a:r>
          </a:p>
        </p:txBody>
      </p:sp>
    </p:spTree>
    <p:extLst>
      <p:ext uri="{BB962C8B-B14F-4D97-AF65-F5344CB8AC3E}">
        <p14:creationId xmlns:p14="http://schemas.microsoft.com/office/powerpoint/2010/main" val="227182421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48081"/>
            <a:ext cx="3744416" cy="3240360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35536"/>
            <a:ext cx="4608512" cy="32403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5148481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Würmer und Insekten im lockeren Boden fangen</a:t>
            </a:r>
          </a:p>
        </p:txBody>
      </p:sp>
    </p:spTree>
    <p:extLst>
      <p:ext uri="{BB962C8B-B14F-4D97-AF65-F5344CB8AC3E}">
        <p14:creationId xmlns:p14="http://schemas.microsoft.com/office/powerpoint/2010/main" val="326413847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</p:spTree>
    <p:extLst>
      <p:ext uri="{BB962C8B-B14F-4D97-AF65-F5344CB8AC3E}">
        <p14:creationId xmlns:p14="http://schemas.microsoft.com/office/powerpoint/2010/main" val="42863298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Hypothese</a:t>
            </a:r>
            <a:r>
              <a:rPr lang="de-DE" sz="3200" dirty="0"/>
              <a:t>:</a:t>
            </a:r>
          </a:p>
          <a:p>
            <a:r>
              <a:rPr lang="de-DE" sz="3200" dirty="0"/>
              <a:t>Lachse wandern zum </a:t>
            </a:r>
            <a:r>
              <a:rPr lang="de-DE" sz="3200" dirty="0" err="1"/>
              <a:t>Ablaichen</a:t>
            </a:r>
            <a:r>
              <a:rPr lang="de-DE" sz="3200" dirty="0"/>
              <a:t> in das Gewässer zurück, in dem sie sich </a:t>
            </a:r>
            <a:r>
              <a:rPr lang="de-DE" sz="3200" dirty="0" err="1"/>
              <a:t>ent</a:t>
            </a:r>
            <a:r>
              <a:rPr lang="de-DE" sz="3200" dirty="0"/>
              <a:t>-wickelt haben.</a:t>
            </a:r>
          </a:p>
        </p:txBody>
      </p:sp>
    </p:spTree>
    <p:extLst>
      <p:ext uri="{BB962C8B-B14F-4D97-AF65-F5344CB8AC3E}">
        <p14:creationId xmlns:p14="http://schemas.microsoft.com/office/powerpoint/2010/main" val="277354674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Hypothese</a:t>
            </a:r>
            <a:r>
              <a:rPr lang="de-DE" sz="3200" dirty="0"/>
              <a:t>:</a:t>
            </a:r>
          </a:p>
          <a:p>
            <a:r>
              <a:rPr lang="de-DE" sz="3200" dirty="0"/>
              <a:t>Lachse wandern zum </a:t>
            </a:r>
            <a:r>
              <a:rPr lang="de-DE" sz="3200" dirty="0" err="1"/>
              <a:t>Ablaichen</a:t>
            </a:r>
            <a:r>
              <a:rPr lang="de-DE" sz="3200" dirty="0"/>
              <a:t> in das Gewässer zurück, in dem sie sich </a:t>
            </a:r>
            <a:r>
              <a:rPr lang="de-DE" sz="3200" dirty="0" err="1"/>
              <a:t>ent</a:t>
            </a:r>
            <a:r>
              <a:rPr lang="de-DE" sz="3200" dirty="0"/>
              <a:t>-wickelt haben.</a:t>
            </a:r>
          </a:p>
          <a:p>
            <a:endParaRPr lang="de-DE" sz="3200" dirty="0"/>
          </a:p>
          <a:p>
            <a:r>
              <a:rPr lang="de-DE" sz="3200" b="1" dirty="0"/>
              <a:t>Aufgabe:</a:t>
            </a:r>
          </a:p>
          <a:p>
            <a:r>
              <a:rPr lang="de-DE" sz="3200" dirty="0"/>
              <a:t>Versuchsaufbau zur Überprüfung der Hypothese entwerfen</a:t>
            </a:r>
          </a:p>
        </p:txBody>
      </p:sp>
    </p:spTree>
    <p:extLst>
      <p:ext uri="{BB962C8B-B14F-4D97-AF65-F5344CB8AC3E}">
        <p14:creationId xmlns:p14="http://schemas.microsoft.com/office/powerpoint/2010/main" val="334660186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</a:t>
            </a:r>
            <a:r>
              <a:rPr lang="de-DE" dirty="0"/>
              <a:t> </a:t>
            </a:r>
            <a:r>
              <a:rPr lang="de-DE" b="1" dirty="0"/>
              <a:t>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Hypothese</a:t>
            </a:r>
            <a:r>
              <a:rPr lang="de-DE" sz="3200" dirty="0"/>
              <a:t>:</a:t>
            </a:r>
          </a:p>
          <a:p>
            <a:r>
              <a:rPr lang="de-DE" sz="3200" dirty="0"/>
              <a:t>Lachse wandern zum </a:t>
            </a:r>
            <a:r>
              <a:rPr lang="de-DE" sz="3200" dirty="0" err="1"/>
              <a:t>Ablaichen</a:t>
            </a:r>
            <a:r>
              <a:rPr lang="de-DE" sz="3200" dirty="0"/>
              <a:t> in das Gewässer zurück, in dem sie sich </a:t>
            </a:r>
            <a:r>
              <a:rPr lang="de-DE" sz="3200" dirty="0" err="1"/>
              <a:t>ent</a:t>
            </a:r>
            <a:r>
              <a:rPr lang="de-DE" sz="3200" dirty="0"/>
              <a:t>-wickelt haben.</a:t>
            </a:r>
          </a:p>
          <a:p>
            <a:endParaRPr lang="de-DE" sz="3200" dirty="0"/>
          </a:p>
          <a:p>
            <a:r>
              <a:rPr lang="de-DE" sz="3200" b="1" dirty="0"/>
              <a:t>Untersuchung</a:t>
            </a:r>
            <a:r>
              <a:rPr lang="de-DE" sz="3200" dirty="0"/>
              <a:t>:</a:t>
            </a:r>
          </a:p>
          <a:p>
            <a:r>
              <a:rPr lang="de-DE" sz="3200" dirty="0"/>
              <a:t>Markierung der Junglachse beim Abstieg.</a:t>
            </a:r>
          </a:p>
        </p:txBody>
      </p:sp>
    </p:spTree>
    <p:extLst>
      <p:ext uri="{BB962C8B-B14F-4D97-AF65-F5344CB8AC3E}">
        <p14:creationId xmlns:p14="http://schemas.microsoft.com/office/powerpoint/2010/main" val="352080463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Hypothese</a:t>
            </a:r>
            <a:r>
              <a:rPr lang="de-DE" sz="3200" dirty="0"/>
              <a:t>:</a:t>
            </a:r>
          </a:p>
          <a:p>
            <a:r>
              <a:rPr lang="de-DE" sz="3200" dirty="0"/>
              <a:t>Lachse wandern zum </a:t>
            </a:r>
            <a:r>
              <a:rPr lang="de-DE" sz="3200" dirty="0" err="1"/>
              <a:t>Ablaichen</a:t>
            </a:r>
            <a:r>
              <a:rPr lang="de-DE" sz="3200" dirty="0"/>
              <a:t> in das Gewässer zurück, in dem sie sich </a:t>
            </a:r>
            <a:r>
              <a:rPr lang="de-DE" sz="3200" dirty="0" err="1"/>
              <a:t>ent</a:t>
            </a:r>
            <a:r>
              <a:rPr lang="de-DE" sz="3200" dirty="0"/>
              <a:t>-wickelt haben.</a:t>
            </a:r>
          </a:p>
          <a:p>
            <a:endParaRPr lang="de-DE" sz="3200" dirty="0"/>
          </a:p>
          <a:p>
            <a:r>
              <a:rPr lang="de-DE" sz="3200" b="1" dirty="0"/>
              <a:t>Untersuchung</a:t>
            </a:r>
            <a:r>
              <a:rPr lang="de-DE" sz="3200" dirty="0"/>
              <a:t>:</a:t>
            </a:r>
          </a:p>
          <a:p>
            <a:r>
              <a:rPr lang="de-DE" sz="3200" dirty="0"/>
              <a:t>Markierung der Junglachse beim Abstieg. Aufsteigende markierte Altlachse in Laich-gebieten fangen.</a:t>
            </a:r>
          </a:p>
        </p:txBody>
      </p:sp>
    </p:spTree>
    <p:extLst>
      <p:ext uri="{BB962C8B-B14F-4D97-AF65-F5344CB8AC3E}">
        <p14:creationId xmlns:p14="http://schemas.microsoft.com/office/powerpoint/2010/main" val="315290444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Fragestellung</a:t>
            </a:r>
            <a:r>
              <a:rPr lang="de-DE" sz="3200" dirty="0"/>
              <a:t>:</a:t>
            </a:r>
          </a:p>
          <a:p>
            <a:r>
              <a:rPr lang="de-DE" sz="3200" dirty="0"/>
              <a:t>Wie orientieren sich die Lachse dabei?</a:t>
            </a:r>
          </a:p>
          <a:p>
            <a:endParaRPr lang="de-DE" sz="2000" dirty="0"/>
          </a:p>
          <a:p>
            <a:r>
              <a:rPr lang="de-DE" sz="3200" b="1" dirty="0"/>
              <a:t>Hypothese</a:t>
            </a:r>
            <a:r>
              <a:rPr lang="de-DE" sz="3200" dirty="0"/>
              <a:t>:</a:t>
            </a:r>
          </a:p>
          <a:p>
            <a:r>
              <a:rPr lang="de-DE" sz="3200" dirty="0"/>
              <a:t>optisch nach Landmarken, Karte im Gedächtnis, nach dem Geruch …</a:t>
            </a:r>
          </a:p>
        </p:txBody>
      </p:sp>
    </p:spTree>
    <p:extLst>
      <p:ext uri="{BB962C8B-B14F-4D97-AF65-F5344CB8AC3E}">
        <p14:creationId xmlns:p14="http://schemas.microsoft.com/office/powerpoint/2010/main" val="46449919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Fragestellung</a:t>
            </a:r>
            <a:r>
              <a:rPr lang="de-DE" sz="3200" dirty="0"/>
              <a:t>:</a:t>
            </a:r>
          </a:p>
          <a:p>
            <a:r>
              <a:rPr lang="de-DE" sz="3200" dirty="0"/>
              <a:t>Wie orientieren sich die Lachse dabei?</a:t>
            </a:r>
          </a:p>
          <a:p>
            <a:endParaRPr lang="de-DE" sz="2000" dirty="0"/>
          </a:p>
          <a:p>
            <a:r>
              <a:rPr lang="de-DE" sz="3200" b="1" dirty="0"/>
              <a:t>Hypothese</a:t>
            </a:r>
            <a:r>
              <a:rPr lang="de-DE" sz="3200" dirty="0"/>
              <a:t>:</a:t>
            </a:r>
          </a:p>
          <a:p>
            <a:r>
              <a:rPr lang="de-DE" sz="3200" dirty="0"/>
              <a:t>optisch nach Landmarken, Karte im Gedächtnis, nach dem Geruch …</a:t>
            </a:r>
          </a:p>
          <a:p>
            <a:endParaRPr lang="de-DE" sz="2000" dirty="0"/>
          </a:p>
          <a:p>
            <a:r>
              <a:rPr lang="de-DE" sz="3200" b="1" dirty="0"/>
              <a:t>Untersuchung</a:t>
            </a:r>
            <a:r>
              <a:rPr lang="de-DE" sz="3200" dirty="0"/>
              <a:t>:</a:t>
            </a:r>
          </a:p>
          <a:p>
            <a:r>
              <a:rPr lang="de-DE" sz="3200" dirty="0"/>
              <a:t>Vor der </a:t>
            </a:r>
            <a:r>
              <a:rPr lang="de-DE" sz="3200" dirty="0" err="1"/>
              <a:t>Flussgabelung</a:t>
            </a:r>
            <a:r>
              <a:rPr lang="de-DE" sz="3200" dirty="0"/>
              <a:t> markierte Lachse fangen, der Hälfte den Geruchsinn nehmen. </a:t>
            </a:r>
            <a:r>
              <a:rPr lang="de-DE" sz="3200" dirty="0" err="1"/>
              <a:t>Flussauf</a:t>
            </a:r>
            <a:r>
              <a:rPr lang="de-DE" sz="3200" dirty="0"/>
              <a:t> erneut fangen.</a:t>
            </a:r>
          </a:p>
        </p:txBody>
      </p:sp>
    </p:spTree>
    <p:extLst>
      <p:ext uri="{BB962C8B-B14F-4D97-AF65-F5344CB8AC3E}">
        <p14:creationId xmlns:p14="http://schemas.microsoft.com/office/powerpoint/2010/main" val="361446373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 werden die Junglachse zur Markierung gefangen?</a:t>
            </a:r>
          </a:p>
        </p:txBody>
      </p:sp>
    </p:spTree>
    <p:extLst>
      <p:ext uri="{BB962C8B-B14F-4D97-AF65-F5344CB8AC3E}">
        <p14:creationId xmlns:p14="http://schemas.microsoft.com/office/powerpoint/2010/main" val="47929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/>
              <a:t>Im engeren Sinne:</a:t>
            </a:r>
          </a:p>
          <a:p>
            <a:r>
              <a:rPr lang="de-DE" sz="4000" b="1" dirty="0"/>
              <a:t>Grundlage für verantwortliches Handeln </a:t>
            </a:r>
          </a:p>
        </p:txBody>
      </p:sp>
    </p:spTree>
    <p:extLst>
      <p:ext uri="{BB962C8B-B14F-4D97-AF65-F5344CB8AC3E}">
        <p14:creationId xmlns:p14="http://schemas.microsoft.com/office/powerpoint/2010/main" val="196992228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 werden die Junglachse zur </a:t>
            </a:r>
            <a:r>
              <a:rPr lang="de-DE" sz="3200"/>
              <a:t>Markierung gefangen?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3347864" y="2564904"/>
            <a:ext cx="1512168" cy="72008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50604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 werden die Altlachse beim Aufsteigen gefangen?</a:t>
            </a:r>
          </a:p>
        </p:txBody>
      </p:sp>
    </p:spTree>
    <p:extLst>
      <p:ext uri="{BB962C8B-B14F-4D97-AF65-F5344CB8AC3E}">
        <p14:creationId xmlns:p14="http://schemas.microsoft.com/office/powerpoint/2010/main" val="27375687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 werden die Altlachse beim </a:t>
            </a:r>
            <a:r>
              <a:rPr lang="de-DE" sz="3200"/>
              <a:t>Aufsteigen gefangen?</a:t>
            </a:r>
            <a:endParaRPr lang="de-DE" sz="3200" dirty="0"/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2195736" y="2852936"/>
            <a:ext cx="2664296" cy="2808312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96643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Wohin wandern die Altlachse mit intaktem Geruchsinn?</a:t>
            </a:r>
          </a:p>
        </p:txBody>
      </p:sp>
    </p:spTree>
    <p:extLst>
      <p:ext uri="{BB962C8B-B14F-4D97-AF65-F5344CB8AC3E}">
        <p14:creationId xmlns:p14="http://schemas.microsoft.com/office/powerpoint/2010/main" val="423012460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Wohin wandern die Altlachse mit </a:t>
            </a:r>
            <a:r>
              <a:rPr lang="de-DE" sz="3200"/>
              <a:t>intaktem Geruchsinn?</a:t>
            </a:r>
            <a:endParaRPr lang="de-DE" sz="3200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2051720" y="4045055"/>
            <a:ext cx="432048" cy="1256153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70859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Wohin wandern die Altlachse mit zerstörtem</a:t>
            </a:r>
          </a:p>
          <a:p>
            <a:r>
              <a:rPr lang="de-DE" sz="3200" dirty="0"/>
              <a:t>Geruchsinn?</a:t>
            </a:r>
          </a:p>
        </p:txBody>
      </p:sp>
    </p:spTree>
    <p:extLst>
      <p:ext uri="{BB962C8B-B14F-4D97-AF65-F5344CB8AC3E}">
        <p14:creationId xmlns:p14="http://schemas.microsoft.com/office/powerpoint/2010/main" val="225480327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Wohin wandern die Altlachse </a:t>
            </a:r>
            <a:r>
              <a:rPr lang="de-DE" sz="3200"/>
              <a:t>mit zerstörtem</a:t>
            </a:r>
          </a:p>
          <a:p>
            <a:r>
              <a:rPr lang="de-DE" sz="3200"/>
              <a:t>Geruchsinn</a:t>
            </a:r>
            <a:r>
              <a:rPr lang="de-DE" sz="3200" dirty="0"/>
              <a:t>?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2051720" y="4045055"/>
            <a:ext cx="432048" cy="1256153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 flipV="1">
            <a:off x="1907704" y="4197455"/>
            <a:ext cx="144016" cy="110375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71172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  <a:solidFill>
            <a:srgbClr val="CCCCFF"/>
          </a:solidFill>
        </p:spPr>
        <p:txBody>
          <a:bodyPr>
            <a:normAutofit/>
          </a:bodyPr>
          <a:lstStyle/>
          <a:p>
            <a:r>
              <a:rPr lang="de-DE" b="1" dirty="0"/>
              <a:t>Vom Feucht- in den Trockenraum (6.)</a:t>
            </a: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6409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8588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136904" cy="446449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76256" y="1916832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804248" y="4941168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79512" y="274638"/>
            <a:ext cx="8856984" cy="1143000"/>
          </a:xfrm>
          <a:prstGeom prst="rect">
            <a:avLst/>
          </a:prstGeom>
          <a:solidFill>
            <a:srgbClr val="CCCC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/>
              <a:t>Vom Feucht- in den Trockenraum (6.)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01998526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136904" cy="446449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79512" y="274638"/>
            <a:ext cx="8856984" cy="1143000"/>
          </a:xfrm>
          <a:prstGeom prst="rect">
            <a:avLst/>
          </a:prstGeom>
          <a:solidFill>
            <a:srgbClr val="CCCC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/>
              <a:t>Vom Feucht- in den Trockenraum (6.)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867485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/>
              <a:t>Im engeren Sinne:</a:t>
            </a:r>
          </a:p>
          <a:p>
            <a:pPr>
              <a:spcAft>
                <a:spcPts val="1800"/>
              </a:spcAft>
            </a:pPr>
            <a:r>
              <a:rPr lang="de-DE" sz="4000" b="1" dirty="0"/>
              <a:t>Grundlage für verantwortliches Handeln </a:t>
            </a:r>
          </a:p>
          <a:p>
            <a:r>
              <a:rPr lang="de-DE" sz="4000" dirty="0"/>
              <a:t>(</a:t>
            </a:r>
            <a:r>
              <a:rPr lang="de-DE" sz="4000" dirty="0">
                <a:solidFill>
                  <a:srgbClr val="FF0000"/>
                </a:solidFill>
              </a:rPr>
              <a:t>also nicht</a:t>
            </a:r>
            <a:r>
              <a:rPr lang="de-DE" sz="4000" dirty="0"/>
              <a:t>: beurteilen z. B. einer fehlerhaften Darstellung usw.)</a:t>
            </a:r>
          </a:p>
        </p:txBody>
      </p:sp>
    </p:spTree>
    <p:extLst>
      <p:ext uri="{BB962C8B-B14F-4D97-AF65-F5344CB8AC3E}">
        <p14:creationId xmlns:p14="http://schemas.microsoft.com/office/powerpoint/2010/main" val="406129174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</p:spTree>
    <p:extLst>
      <p:ext uri="{BB962C8B-B14F-4D97-AF65-F5344CB8AC3E}">
        <p14:creationId xmlns:p14="http://schemas.microsoft.com/office/powerpoint/2010/main" val="49596970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482" y="1713462"/>
            <a:ext cx="82809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„Kann ich doch selber nicht!“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64597263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482" y="1713462"/>
            <a:ext cx="82809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„Kann ich doch selber nicht!“</a:t>
            </a:r>
          </a:p>
          <a:p>
            <a:endParaRPr lang="de-DE" sz="5400" dirty="0"/>
          </a:p>
          <a:p>
            <a:r>
              <a:rPr lang="de-DE" sz="3600" dirty="0"/>
              <a:t>Mit den Schülern mitlernen. </a:t>
            </a:r>
          </a:p>
          <a:p>
            <a:r>
              <a:rPr lang="de-DE" sz="3600" dirty="0"/>
              <a:t>Bescheiden anfangen, dann langsam steigern auf 8 Arten.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3465268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Stunde 1</a:t>
            </a:r>
            <a:r>
              <a:rPr lang="de-DE" sz="3200" dirty="0"/>
              <a:t>:</a:t>
            </a:r>
          </a:p>
          <a:p>
            <a:r>
              <a:rPr lang="de-DE" sz="3200" dirty="0"/>
              <a:t>Vögel rufen den eigenen Namen: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Kuckuck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Zilpzalp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25429821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Stunde 1</a:t>
            </a:r>
            <a:r>
              <a:rPr lang="de-DE" sz="3200" dirty="0"/>
              <a:t>:</a:t>
            </a:r>
          </a:p>
          <a:p>
            <a:r>
              <a:rPr lang="de-DE" sz="3200" dirty="0"/>
              <a:t>Vögel rufen den eigenen Namen: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Kuckuck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de-DE" sz="3200" dirty="0"/>
              <a:t>Zilpzalp</a:t>
            </a:r>
          </a:p>
          <a:p>
            <a:r>
              <a:rPr lang="de-DE" sz="3200" dirty="0"/>
              <a:t>Vogelruf mit einfachem </a:t>
            </a:r>
            <a:r>
              <a:rPr lang="de-DE" sz="3200" dirty="0" err="1"/>
              <a:t>Merktext</a:t>
            </a:r>
            <a:r>
              <a:rPr lang="de-DE" sz="3200" dirty="0"/>
              <a:t>: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Kohlmeise: </a:t>
            </a:r>
            <a:r>
              <a:rPr lang="de-DE" sz="3200" dirty="0" err="1"/>
              <a:t>zizibäh</a:t>
            </a:r>
            <a:r>
              <a:rPr lang="de-DE" sz="3200" dirty="0"/>
              <a:t> (in München: </a:t>
            </a:r>
            <a:r>
              <a:rPr lang="de-DE" sz="3200" dirty="0" err="1"/>
              <a:t>zibäh</a:t>
            </a:r>
            <a:r>
              <a:rPr lang="de-DE" sz="3200" dirty="0"/>
              <a:t>)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Pirol: „Der Vogel </a:t>
            </a:r>
            <a:r>
              <a:rPr lang="de-DE" sz="3200" dirty="0" err="1"/>
              <a:t>Pírol</a:t>
            </a:r>
            <a:r>
              <a:rPr lang="de-DE" sz="3200" dirty="0"/>
              <a:t>“, „</a:t>
            </a:r>
            <a:r>
              <a:rPr lang="de-DE" sz="3200" dirty="0" err="1"/>
              <a:t>didüdlio</a:t>
            </a:r>
            <a:r>
              <a:rPr lang="de-DE" sz="3200" dirty="0"/>
              <a:t>“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2001160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Stunde 2</a:t>
            </a:r>
            <a:r>
              <a:rPr lang="de-DE" sz="3200" dirty="0"/>
              <a:t>:</a:t>
            </a:r>
          </a:p>
          <a:p>
            <a:r>
              <a:rPr lang="de-DE" sz="3200" dirty="0"/>
              <a:t>Wiederholung!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Türkentaube: hu-</a:t>
            </a:r>
            <a:r>
              <a:rPr lang="de-DE" sz="3200" dirty="0" err="1"/>
              <a:t>huuuu</a:t>
            </a:r>
            <a:r>
              <a:rPr lang="de-DE" sz="3200" dirty="0"/>
              <a:t>-hu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Amsel: flötend, sehr abwechslungsreich, laut</a:t>
            </a:r>
          </a:p>
        </p:txBody>
      </p:sp>
    </p:spTree>
    <p:extLst>
      <p:ext uri="{BB962C8B-B14F-4D97-AF65-F5344CB8AC3E}">
        <p14:creationId xmlns:p14="http://schemas.microsoft.com/office/powerpoint/2010/main" val="21073114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Stunde 3</a:t>
            </a:r>
            <a:r>
              <a:rPr lang="de-DE" sz="3200" dirty="0"/>
              <a:t>:</a:t>
            </a:r>
          </a:p>
          <a:p>
            <a:r>
              <a:rPr lang="de-DE" sz="3200" dirty="0"/>
              <a:t>Wiederholung!</a:t>
            </a:r>
          </a:p>
          <a:p>
            <a:r>
              <a:rPr lang="de-DE" sz="3200" dirty="0"/>
              <a:t>-  Buchfink: gequetschtes Strophenende</a:t>
            </a:r>
          </a:p>
        </p:txBody>
      </p:sp>
    </p:spTree>
    <p:extLst>
      <p:ext uri="{BB962C8B-B14F-4D97-AF65-F5344CB8AC3E}">
        <p14:creationId xmlns:p14="http://schemas.microsoft.com/office/powerpoint/2010/main" val="152981656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Stunde 4</a:t>
            </a:r>
            <a:r>
              <a:rPr lang="de-DE" sz="3200" dirty="0"/>
              <a:t>:</a:t>
            </a:r>
          </a:p>
          <a:p>
            <a:r>
              <a:rPr lang="de-DE" sz="3200" dirty="0"/>
              <a:t>Wiederholung!</a:t>
            </a:r>
          </a:p>
          <a:p>
            <a:r>
              <a:rPr lang="de-DE" sz="3200" dirty="0"/>
              <a:t>-  Nachtigall: flötend, abwechslungsreich, oft mehrmals den gleichen Ton hintereinander, immer lauter werdend</a:t>
            </a:r>
          </a:p>
        </p:txBody>
      </p:sp>
    </p:spTree>
    <p:extLst>
      <p:ext uri="{BB962C8B-B14F-4D97-AF65-F5344CB8AC3E}">
        <p14:creationId xmlns:p14="http://schemas.microsoft.com/office/powerpoint/2010/main" val="425702374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Artenkenntnis: Frühblüher (5.)</a:t>
            </a:r>
          </a:p>
        </p:txBody>
      </p:sp>
    </p:spTree>
    <p:extLst>
      <p:ext uri="{BB962C8B-B14F-4D97-AF65-F5344CB8AC3E}">
        <p14:creationId xmlns:p14="http://schemas.microsoft.com/office/powerpoint/2010/main" val="362082005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Artenkenntnis: Frühblüher (5.)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83645"/>
            <a:ext cx="2339305" cy="289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2267297" cy="239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68176"/>
            <a:ext cx="2123281" cy="34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1560" y="513323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Schnee-	die Frühlings-		der</a:t>
            </a:r>
          </a:p>
          <a:p>
            <a:r>
              <a:rPr lang="de-DE" sz="3600" dirty="0"/>
              <a:t>  </a:t>
            </a:r>
            <a:r>
              <a:rPr lang="de-DE" sz="3600" dirty="0" err="1"/>
              <a:t>glöckchen</a:t>
            </a:r>
            <a:r>
              <a:rPr lang="de-DE" sz="3600" dirty="0"/>
              <a:t>	</a:t>
            </a:r>
            <a:r>
              <a:rPr lang="de-DE" sz="3600" dirty="0" err="1"/>
              <a:t>knotenblume</a:t>
            </a:r>
            <a:r>
              <a:rPr lang="de-DE" sz="3600" dirty="0"/>
              <a:t>	  Winterling</a:t>
            </a:r>
          </a:p>
        </p:txBody>
      </p:sp>
    </p:spTree>
    <p:extLst>
      <p:ext uri="{BB962C8B-B14F-4D97-AF65-F5344CB8AC3E}">
        <p14:creationId xmlns:p14="http://schemas.microsoft.com/office/powerpoint/2010/main" val="137037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/>
              <a:t>In der Unterstufe:</a:t>
            </a:r>
          </a:p>
          <a:p>
            <a:r>
              <a:rPr lang="de-DE" sz="4000" b="1" dirty="0"/>
              <a:t>5. Klasse: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verantwortlicher Umgang mit dem eigenen Körper</a:t>
            </a:r>
          </a:p>
        </p:txBody>
      </p:sp>
    </p:spTree>
    <p:extLst>
      <p:ext uri="{BB962C8B-B14F-4D97-AF65-F5344CB8AC3E}">
        <p14:creationId xmlns:p14="http://schemas.microsoft.com/office/powerpoint/2010/main" val="167908498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Artenkenntnis: Frühblüher (5.)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0777"/>
            <a:ext cx="2232248" cy="29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94" y="1789842"/>
            <a:ext cx="1245827" cy="326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89842"/>
            <a:ext cx="2736304" cy="331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5105471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der Krokus	der Blau-		das Leber-</a:t>
            </a:r>
          </a:p>
          <a:p>
            <a:r>
              <a:rPr lang="de-DE" sz="3600" dirty="0"/>
              <a:t>			   </a:t>
            </a:r>
            <a:r>
              <a:rPr lang="de-DE" sz="3600" dirty="0" err="1"/>
              <a:t>stern</a:t>
            </a:r>
            <a:r>
              <a:rPr lang="de-DE" sz="3600" dirty="0"/>
              <a:t>		 </a:t>
            </a:r>
            <a:r>
              <a:rPr lang="de-DE" sz="3600" dirty="0" err="1"/>
              <a:t>blümchen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63244847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</p:spTree>
    <p:extLst>
      <p:ext uri="{BB962C8B-B14F-4D97-AF65-F5344CB8AC3E}">
        <p14:creationId xmlns:p14="http://schemas.microsoft.com/office/powerpoint/2010/main" val="228404779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162880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Welche Bedingungen braucht ein Samen, damit er keimt?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0701864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1628800"/>
            <a:ext cx="78488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Welche Bedingungen braucht ein Samen, damit er keimt?</a:t>
            </a:r>
          </a:p>
          <a:p>
            <a:endParaRPr lang="de-DE" sz="2000" dirty="0"/>
          </a:p>
          <a:p>
            <a:r>
              <a:rPr lang="de-DE" sz="3200" b="1" dirty="0"/>
              <a:t>Definition</a:t>
            </a:r>
            <a:r>
              <a:rPr lang="de-DE" sz="3200" dirty="0"/>
              <a:t> </a:t>
            </a:r>
            <a:r>
              <a:rPr lang="de-DE" sz="3200" b="1" dirty="0"/>
              <a:t>Keimung</a:t>
            </a:r>
            <a:r>
              <a:rPr lang="de-DE" sz="3200" dirty="0"/>
              <a:t>:</a:t>
            </a:r>
          </a:p>
          <a:p>
            <a:r>
              <a:rPr lang="de-DE" sz="3200" dirty="0"/>
              <a:t>Aus dem Samen wachsen ein </a:t>
            </a:r>
            <a:r>
              <a:rPr lang="de-DE" sz="3200" dirty="0" err="1"/>
              <a:t>Keimstängel</a:t>
            </a:r>
            <a:r>
              <a:rPr lang="de-DE" sz="3200" dirty="0"/>
              <a:t> und eine Keimwurzel.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6705268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1628800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Welche Bedingungen braucht ein Samen, damit er keimt?</a:t>
            </a:r>
          </a:p>
          <a:p>
            <a:endParaRPr lang="de-DE" sz="2000" dirty="0"/>
          </a:p>
          <a:p>
            <a:r>
              <a:rPr lang="de-DE" sz="3200" b="1" dirty="0"/>
              <a:t>Hypothesen</a:t>
            </a:r>
            <a:r>
              <a:rPr lang="de-DE" sz="3200" dirty="0"/>
              <a:t> der Schüler:</a:t>
            </a:r>
          </a:p>
          <a:p>
            <a:r>
              <a:rPr lang="de-DE" sz="3200" dirty="0"/>
              <a:t>Licht, Boden, Wasser, Wärme, Luft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02404232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1628800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Welche Bedingungen braucht ein Samen, damit er keimt?</a:t>
            </a:r>
          </a:p>
          <a:p>
            <a:endParaRPr lang="de-DE" sz="2000" dirty="0"/>
          </a:p>
          <a:p>
            <a:r>
              <a:rPr lang="de-DE" sz="3200" b="1" dirty="0"/>
              <a:t>Hypothesen</a:t>
            </a:r>
            <a:r>
              <a:rPr lang="de-DE" sz="3200" dirty="0"/>
              <a:t> der Schüler:</a:t>
            </a:r>
          </a:p>
          <a:p>
            <a:r>
              <a:rPr lang="de-DE" sz="3200" dirty="0"/>
              <a:t>Licht, Boden, Wasser, Wärme, Luft</a:t>
            </a:r>
          </a:p>
          <a:p>
            <a:endParaRPr lang="de-DE" sz="3200" dirty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5652120" y="3429000"/>
            <a:ext cx="864096" cy="5760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503096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1628800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Welche Bedingungen braucht ein Samen, damit er keimt?</a:t>
            </a:r>
          </a:p>
          <a:p>
            <a:endParaRPr lang="de-DE" sz="2000" dirty="0"/>
          </a:p>
          <a:p>
            <a:r>
              <a:rPr lang="de-DE" sz="3200" b="1" dirty="0"/>
              <a:t>Hypothesen</a:t>
            </a:r>
            <a:r>
              <a:rPr lang="de-DE" sz="3200" dirty="0"/>
              <a:t> der Schüler:</a:t>
            </a:r>
          </a:p>
          <a:p>
            <a:r>
              <a:rPr lang="de-DE" sz="3200" dirty="0"/>
              <a:t>Licht, Boden, Wasser, Wärme, Luft</a:t>
            </a:r>
          </a:p>
          <a:p>
            <a:endParaRPr lang="de-DE" sz="3200" dirty="0"/>
          </a:p>
          <a:p>
            <a:r>
              <a:rPr lang="de-DE" sz="3200" b="1" dirty="0"/>
              <a:t>Versuchsaufbau</a:t>
            </a:r>
            <a:r>
              <a:rPr lang="de-DE" sz="3200" dirty="0"/>
              <a:t>:</a:t>
            </a:r>
          </a:p>
          <a:p>
            <a:r>
              <a:rPr lang="de-DE" sz="3200" dirty="0"/>
              <a:t>-   Jeweils nur 1 Faktor variieren.</a:t>
            </a:r>
          </a:p>
          <a:p>
            <a:r>
              <a:rPr lang="de-DE" sz="3200" dirty="0"/>
              <a:t>-   Kontrollversuche mitlaufen lassen.</a:t>
            </a:r>
          </a:p>
          <a:p>
            <a:endParaRPr lang="de-DE" sz="3200" dirty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5652120" y="3429000"/>
            <a:ext cx="864096" cy="5760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59390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1: Faktor Boden</a:t>
            </a:r>
          </a:p>
          <a:p>
            <a:r>
              <a:rPr lang="de-DE" sz="3200" dirty="0"/>
              <a:t>Durchführung in der Schule</a:t>
            </a:r>
          </a:p>
          <a:p>
            <a:endParaRPr lang="de-DE" sz="3200" dirty="0"/>
          </a:p>
          <a:p>
            <a:r>
              <a:rPr lang="de-DE" sz="3200" dirty="0"/>
              <a:t>Samen von </a:t>
            </a:r>
            <a:r>
              <a:rPr lang="de-DE" sz="3200" dirty="0" err="1"/>
              <a:t>Mungbohne</a:t>
            </a:r>
            <a:r>
              <a:rPr lang="de-DE" sz="3200" dirty="0"/>
              <a:t>, Kresse, Alfalfa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auf feuchter Blumenerde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auf feuchter Küchenrolle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auf feuchtem Sand </a:t>
            </a:r>
          </a:p>
          <a:p>
            <a:r>
              <a:rPr lang="de-DE" sz="3200" dirty="0"/>
              <a:t>ausstreuen, feucht und </a:t>
            </a:r>
            <a:r>
              <a:rPr lang="de-DE" sz="3200"/>
              <a:t>im Licht halten </a:t>
            </a:r>
            <a:r>
              <a:rPr lang="de-DE" sz="3200" dirty="0"/>
              <a:t>und eine Woche lang beobachten</a:t>
            </a:r>
          </a:p>
          <a:p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9804107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416824" cy="5537588"/>
          </a:xfrm>
        </p:spPr>
      </p:pic>
    </p:spTree>
    <p:extLst>
      <p:ext uri="{BB962C8B-B14F-4D97-AF65-F5344CB8AC3E}">
        <p14:creationId xmlns:p14="http://schemas.microsoft.com/office/powerpoint/2010/main" val="56315558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1: Faktor Boden</a:t>
            </a:r>
          </a:p>
          <a:p>
            <a:r>
              <a:rPr lang="de-DE" sz="3200" dirty="0"/>
              <a:t>Durchführung in der Schule</a:t>
            </a:r>
          </a:p>
          <a:p>
            <a:endParaRPr lang="de-DE" sz="3200" dirty="0"/>
          </a:p>
          <a:p>
            <a:r>
              <a:rPr lang="de-DE" sz="3200" b="1" dirty="0"/>
              <a:t>Beobachtung</a:t>
            </a:r>
            <a:r>
              <a:rPr lang="de-DE" sz="3200" dirty="0"/>
              <a:t>: Alle Samen keimen.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8055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/>
              <a:t>In der Unterstufe:</a:t>
            </a:r>
          </a:p>
          <a:p>
            <a:r>
              <a:rPr lang="de-DE" sz="4000" b="1" dirty="0"/>
              <a:t>5. Klasse: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verantwortlicher Umgang mit dem eigenen Körper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Wertschätzung von Grünland als Lebensraum</a:t>
            </a:r>
          </a:p>
        </p:txBody>
      </p:sp>
    </p:spTree>
    <p:extLst>
      <p:ext uri="{BB962C8B-B14F-4D97-AF65-F5344CB8AC3E}">
        <p14:creationId xmlns:p14="http://schemas.microsoft.com/office/powerpoint/2010/main" val="80470945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1: Faktor Boden</a:t>
            </a:r>
          </a:p>
          <a:p>
            <a:r>
              <a:rPr lang="de-DE" sz="3200" dirty="0"/>
              <a:t>Durchführung in der Schule</a:t>
            </a:r>
          </a:p>
          <a:p>
            <a:endParaRPr lang="de-DE" sz="3200" dirty="0"/>
          </a:p>
          <a:p>
            <a:r>
              <a:rPr lang="de-DE" sz="3200" b="1" dirty="0"/>
              <a:t>Beobachtung</a:t>
            </a:r>
            <a:r>
              <a:rPr lang="de-DE" sz="3200" dirty="0"/>
              <a:t>: Alle Samen keimen.</a:t>
            </a:r>
          </a:p>
          <a:p>
            <a:endParaRPr lang="de-DE" sz="3200" dirty="0"/>
          </a:p>
          <a:p>
            <a:r>
              <a:rPr lang="de-DE" sz="3200" b="1" dirty="0"/>
              <a:t>Erklärung</a:t>
            </a:r>
            <a:r>
              <a:rPr lang="de-DE" sz="3200" dirty="0"/>
              <a:t>: Zum Keimen benötigen die Samen </a:t>
            </a:r>
            <a:r>
              <a:rPr lang="de-DE" sz="3200" b="1" dirty="0"/>
              <a:t>keinen Boden</a:t>
            </a:r>
            <a:r>
              <a:rPr lang="de-DE" sz="3200" dirty="0"/>
              <a:t>.</a:t>
            </a:r>
          </a:p>
          <a:p>
            <a:r>
              <a:rPr lang="de-DE" sz="3200" dirty="0"/>
              <a:t>=&gt; Bei allen weiteren Versuchen berück-sichtigen.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258355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2: Faktor Feuchtigkeit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dirty="0"/>
              <a:t>Je 1/3 der Klasse arbeitet mit </a:t>
            </a:r>
            <a:r>
              <a:rPr lang="de-DE" sz="3200" dirty="0" err="1"/>
              <a:t>Mungbohnen</a:t>
            </a:r>
            <a:r>
              <a:rPr lang="de-DE" sz="3200" dirty="0"/>
              <a:t> bzw. Kresse bzw. Alfalfa.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0220468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2: Faktor Feuchtigkeit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dirty="0"/>
              <a:t>Je 1/3 der Klasse arbeitet </a:t>
            </a:r>
          </a:p>
          <a:p>
            <a:r>
              <a:rPr lang="de-DE" sz="3200" dirty="0"/>
              <a:t>mit </a:t>
            </a:r>
            <a:r>
              <a:rPr lang="de-DE" sz="3200" dirty="0" err="1"/>
              <a:t>Mungbohnen</a:t>
            </a:r>
            <a:r>
              <a:rPr lang="de-DE" sz="3200" dirty="0"/>
              <a:t> bzw. </a:t>
            </a:r>
          </a:p>
          <a:p>
            <a:r>
              <a:rPr lang="de-DE" sz="3200" dirty="0"/>
              <a:t>Kresse bzw. Alfalfa.</a:t>
            </a:r>
          </a:p>
          <a:p>
            <a:endParaRPr lang="de-DE" sz="3200" dirty="0"/>
          </a:p>
          <a:p>
            <a:r>
              <a:rPr lang="de-DE" sz="3200" dirty="0"/>
              <a:t>verschließbare Plastik-</a:t>
            </a:r>
          </a:p>
          <a:p>
            <a:r>
              <a:rPr lang="de-DE" sz="3200" dirty="0"/>
              <a:t>Säckchen für den Trans-</a:t>
            </a:r>
          </a:p>
          <a:p>
            <a:r>
              <a:rPr lang="de-DE" sz="3200" dirty="0" err="1"/>
              <a:t>port</a:t>
            </a:r>
            <a:endParaRPr lang="de-DE" sz="3200" dirty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2529374" cy="364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67818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2: Faktor Feuchtigkeit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dirty="0"/>
              <a:t>Je 1/3 der Klasse arbeitet </a:t>
            </a:r>
          </a:p>
          <a:p>
            <a:r>
              <a:rPr lang="de-DE" sz="3200" dirty="0"/>
              <a:t>mit </a:t>
            </a:r>
            <a:r>
              <a:rPr lang="de-DE" sz="3200" dirty="0" err="1"/>
              <a:t>Mungbohnen</a:t>
            </a:r>
            <a:r>
              <a:rPr lang="de-DE" sz="3200" dirty="0"/>
              <a:t> bzw. </a:t>
            </a:r>
          </a:p>
          <a:p>
            <a:r>
              <a:rPr lang="de-DE" sz="3200" dirty="0"/>
              <a:t>Kresse bzw. Alfalfa.</a:t>
            </a:r>
          </a:p>
          <a:p>
            <a:endParaRPr lang="de-DE" sz="3200" dirty="0"/>
          </a:p>
          <a:p>
            <a:r>
              <a:rPr lang="de-DE" sz="3200" dirty="0"/>
              <a:t>Alle Ansätze </a:t>
            </a:r>
            <a:r>
              <a:rPr lang="de-DE" sz="3200" u="sng" dirty="0"/>
              <a:t>auf Küchenrolle</a:t>
            </a:r>
            <a:r>
              <a:rPr lang="de-DE" sz="3200" dirty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1763765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2: Faktor Feuchtigkeit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dirty="0"/>
              <a:t>Je 1/3 der Klasse arbeitet </a:t>
            </a:r>
          </a:p>
          <a:p>
            <a:r>
              <a:rPr lang="de-DE" sz="3200" dirty="0"/>
              <a:t>mit </a:t>
            </a:r>
            <a:r>
              <a:rPr lang="de-DE" sz="3200" dirty="0" err="1"/>
              <a:t>Mungbohnen</a:t>
            </a:r>
            <a:r>
              <a:rPr lang="de-DE" sz="3200" dirty="0"/>
              <a:t> bzw. </a:t>
            </a:r>
          </a:p>
          <a:p>
            <a:r>
              <a:rPr lang="de-DE" sz="3200" dirty="0"/>
              <a:t>Kresse bzw. Alfalfa.</a:t>
            </a:r>
          </a:p>
          <a:p>
            <a:endParaRPr lang="de-DE" sz="2000" dirty="0"/>
          </a:p>
          <a:p>
            <a:r>
              <a:rPr lang="de-DE" sz="3200" dirty="0"/>
              <a:t>Ansätze: 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trocken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feucht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„Schwimmbad“ (viel Wasser)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86728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2: Faktor Feuchtigkeit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b="1" dirty="0"/>
              <a:t>Beobachtung</a:t>
            </a:r>
            <a:r>
              <a:rPr lang="de-DE" sz="3200" dirty="0"/>
              <a:t>:</a:t>
            </a:r>
          </a:p>
          <a:p>
            <a:endParaRPr lang="de-DE" sz="1400" dirty="0"/>
          </a:p>
          <a:p>
            <a:r>
              <a:rPr lang="de-DE" sz="3200" dirty="0"/>
              <a:t>trocken	Samen keimen nicht</a:t>
            </a:r>
          </a:p>
          <a:p>
            <a:r>
              <a:rPr lang="de-DE" sz="3200" dirty="0"/>
              <a:t>feucht	Samen keimen gut</a:t>
            </a:r>
          </a:p>
          <a:p>
            <a:r>
              <a:rPr lang="de-DE" sz="3200" dirty="0" err="1"/>
              <a:t>nass</a:t>
            </a:r>
            <a:r>
              <a:rPr lang="de-DE" sz="3200" dirty="0"/>
              <a:t>		Samen faulen, aber keimen (in 			der Regel) nicht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242051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2: Faktor Feuchtigkeit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b="1" dirty="0"/>
              <a:t>Beobachtung</a:t>
            </a:r>
            <a:r>
              <a:rPr lang="de-DE" sz="3200" dirty="0"/>
              <a:t>:</a:t>
            </a:r>
          </a:p>
          <a:p>
            <a:endParaRPr lang="de-DE" sz="1400" dirty="0"/>
          </a:p>
          <a:p>
            <a:r>
              <a:rPr lang="de-DE" sz="3200" dirty="0"/>
              <a:t>trocken	Samen keimen nicht</a:t>
            </a:r>
          </a:p>
          <a:p>
            <a:r>
              <a:rPr lang="de-DE" sz="3200" dirty="0"/>
              <a:t>feucht	Samen keimen gut</a:t>
            </a:r>
          </a:p>
          <a:p>
            <a:r>
              <a:rPr lang="de-DE" sz="3200" dirty="0" err="1"/>
              <a:t>nass</a:t>
            </a:r>
            <a:r>
              <a:rPr lang="de-DE" sz="3200" dirty="0"/>
              <a:t>		Samen faulen, aber keimen nicht</a:t>
            </a:r>
          </a:p>
          <a:p>
            <a:endParaRPr lang="de-DE" sz="3200" dirty="0"/>
          </a:p>
          <a:p>
            <a:r>
              <a:rPr lang="de-DE" sz="3200" b="1" dirty="0"/>
              <a:t>Erklärung</a:t>
            </a:r>
            <a:r>
              <a:rPr lang="de-DE" sz="3200" dirty="0"/>
              <a:t>: Wasser ist notwendig, darf aber nicht zu viel sein.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754140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3: Faktor Licht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dirty="0"/>
              <a:t>Die Schüler arbeiten mit einem anderen </a:t>
            </a:r>
            <a:r>
              <a:rPr lang="de-DE" sz="3200" dirty="0" err="1"/>
              <a:t>Samentyp</a:t>
            </a:r>
            <a:r>
              <a:rPr lang="de-DE" sz="3200" dirty="0"/>
              <a:t>.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835573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3: Faktor Licht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dirty="0"/>
              <a:t>Die Schüler arbeiten mit einem anderen </a:t>
            </a:r>
            <a:r>
              <a:rPr lang="de-DE" sz="3200" dirty="0" err="1"/>
              <a:t>Samentyp</a:t>
            </a:r>
            <a:r>
              <a:rPr lang="de-DE" sz="3200" dirty="0"/>
              <a:t>.</a:t>
            </a:r>
          </a:p>
          <a:p>
            <a:endParaRPr lang="de-DE" sz="3200" dirty="0"/>
          </a:p>
          <a:p>
            <a:r>
              <a:rPr lang="de-DE" sz="3200" dirty="0"/>
              <a:t>Ansätze: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feucht, bei Zimmertemperatur im Licht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feucht, bei Zimmertemperatur im Dunklen (Schrank)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6730167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3: Faktor Licht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dirty="0"/>
              <a:t>Die Schüler stellen </a:t>
            </a:r>
            <a:r>
              <a:rPr lang="de-DE" sz="3200" b="1" dirty="0"/>
              <a:t>Hypothesen</a:t>
            </a:r>
            <a:r>
              <a:rPr lang="de-DE" sz="3200" dirty="0"/>
              <a:t> auf:</a:t>
            </a:r>
          </a:p>
          <a:p>
            <a:r>
              <a:rPr lang="de-DE" sz="3200" dirty="0"/>
              <a:t>„Die Samen werden im Dunklen nicht keimen.“</a:t>
            </a:r>
          </a:p>
          <a:p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95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/>
              <a:t>In der Unterstufe:</a:t>
            </a:r>
          </a:p>
          <a:p>
            <a:r>
              <a:rPr lang="de-DE" sz="4000" b="1" dirty="0"/>
              <a:t>6. Klasse: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Verantwortung gegenüber Wirbel-tieren</a:t>
            </a:r>
          </a:p>
        </p:txBody>
      </p:sp>
    </p:spTree>
    <p:extLst>
      <p:ext uri="{BB962C8B-B14F-4D97-AF65-F5344CB8AC3E}">
        <p14:creationId xmlns:p14="http://schemas.microsoft.com/office/powerpoint/2010/main" val="246509921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3: Faktor Licht</a:t>
            </a:r>
            <a:endParaRPr lang="de-DE" sz="3200" dirty="0"/>
          </a:p>
          <a:p>
            <a:r>
              <a:rPr lang="de-DE" sz="3200" b="1" dirty="0"/>
              <a:t>Beobachtung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87" y="2636912"/>
            <a:ext cx="4014021" cy="1368152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4032448" cy="20882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860032" y="2052131"/>
            <a:ext cx="36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Kontrollversuch im Licht: Alle Samen keimen, es bilden sich grüne Blätter.</a:t>
            </a:r>
          </a:p>
          <a:p>
            <a:endParaRPr lang="de-DE" sz="2800" dirty="0"/>
          </a:p>
          <a:p>
            <a:r>
              <a:rPr lang="de-DE" sz="2800" dirty="0"/>
              <a:t>Im Dunklen keimen die Samen auch, aber die </a:t>
            </a:r>
            <a:r>
              <a:rPr lang="de-DE" sz="2800" dirty="0" err="1"/>
              <a:t>Stängel</a:t>
            </a:r>
            <a:r>
              <a:rPr lang="de-DE" sz="2800" dirty="0"/>
              <a:t> werden länger, die Blätter sind gelb.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1015701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3: Faktor Licht</a:t>
            </a:r>
            <a:endParaRPr lang="de-DE" sz="3200" dirty="0"/>
          </a:p>
          <a:p>
            <a:endParaRPr lang="de-DE" sz="3200" dirty="0"/>
          </a:p>
          <a:p>
            <a:r>
              <a:rPr lang="de-DE" sz="3200" b="1" dirty="0"/>
              <a:t>Erklärung</a:t>
            </a:r>
            <a:r>
              <a:rPr lang="de-DE" sz="3200" dirty="0"/>
              <a:t>: </a:t>
            </a:r>
          </a:p>
          <a:p>
            <a:r>
              <a:rPr lang="de-DE" sz="3200" dirty="0"/>
              <a:t>Samen brauchen zum Keimen </a:t>
            </a:r>
            <a:r>
              <a:rPr lang="de-DE" sz="3200" b="1" dirty="0"/>
              <a:t>kein Licht</a:t>
            </a:r>
            <a:r>
              <a:rPr lang="de-DE" sz="3200" dirty="0"/>
              <a:t>. (Hypothese falsifiziert)</a:t>
            </a:r>
          </a:p>
        </p:txBody>
      </p:sp>
    </p:spTree>
    <p:extLst>
      <p:ext uri="{BB962C8B-B14F-4D97-AF65-F5344CB8AC3E}">
        <p14:creationId xmlns:p14="http://schemas.microsoft.com/office/powerpoint/2010/main" val="1138638456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3: Faktor Licht</a:t>
            </a:r>
            <a:endParaRPr lang="de-DE" sz="3200" dirty="0"/>
          </a:p>
          <a:p>
            <a:endParaRPr lang="de-DE" sz="3200" dirty="0"/>
          </a:p>
        </p:txBody>
      </p:sp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4032448" cy="20882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860032" y="1556792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Zusatz-Erklärungen:</a:t>
            </a:r>
          </a:p>
          <a:p>
            <a:endParaRPr lang="de-DE" sz="3200" dirty="0"/>
          </a:p>
          <a:p>
            <a:r>
              <a:rPr lang="de-DE" sz="3200" u="sng" dirty="0"/>
              <a:t>gelbe Blätter: </a:t>
            </a:r>
          </a:p>
          <a:p>
            <a:r>
              <a:rPr lang="de-DE" sz="3200" dirty="0"/>
              <a:t>Verzicht auf „teuren“ Farbstoff.</a:t>
            </a:r>
          </a:p>
          <a:p>
            <a:endParaRPr lang="de-DE" sz="3200" dirty="0"/>
          </a:p>
          <a:p>
            <a:r>
              <a:rPr lang="de-DE" sz="3200" u="sng" dirty="0"/>
              <a:t>lange </a:t>
            </a:r>
            <a:r>
              <a:rPr lang="de-DE" sz="3200" u="sng" dirty="0" err="1"/>
              <a:t>Stängel</a:t>
            </a:r>
            <a:r>
              <a:rPr lang="de-DE" sz="3200" u="sng" dirty="0"/>
              <a:t>:</a:t>
            </a:r>
          </a:p>
          <a:p>
            <a:r>
              <a:rPr lang="de-DE" sz="3200" dirty="0"/>
              <a:t>Beschattung überwinden</a:t>
            </a:r>
          </a:p>
        </p:txBody>
      </p:sp>
    </p:spTree>
    <p:extLst>
      <p:ext uri="{BB962C8B-B14F-4D97-AF65-F5344CB8AC3E}">
        <p14:creationId xmlns:p14="http://schemas.microsoft.com/office/powerpoint/2010/main" val="1628956574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4: Faktor Wärme</a:t>
            </a:r>
            <a:endParaRPr lang="de-DE" sz="3200" dirty="0"/>
          </a:p>
          <a:p>
            <a:r>
              <a:rPr lang="de-DE" sz="3200" dirty="0"/>
              <a:t>Durchführung zuhause </a:t>
            </a:r>
            <a:r>
              <a:rPr lang="de-DE" sz="3200" u="sng" dirty="0"/>
              <a:t>und</a:t>
            </a:r>
            <a:r>
              <a:rPr lang="de-DE" sz="3200" dirty="0"/>
              <a:t> in der Schule</a:t>
            </a:r>
          </a:p>
          <a:p>
            <a:endParaRPr lang="de-DE" sz="3200" dirty="0"/>
          </a:p>
          <a:p>
            <a:r>
              <a:rPr lang="de-DE" sz="3200" b="1" dirty="0"/>
              <a:t>Hypothese</a:t>
            </a:r>
            <a:r>
              <a:rPr lang="de-DE" sz="3200" dirty="0"/>
              <a:t>: Samen brauchen zum Keimen Wärme.</a:t>
            </a:r>
          </a:p>
        </p:txBody>
      </p:sp>
    </p:spTree>
    <p:extLst>
      <p:ext uri="{BB962C8B-B14F-4D97-AF65-F5344CB8AC3E}">
        <p14:creationId xmlns:p14="http://schemas.microsoft.com/office/powerpoint/2010/main" val="3837863366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4: Faktor Wärme</a:t>
            </a:r>
            <a:endParaRPr lang="de-DE" sz="3200" dirty="0"/>
          </a:p>
          <a:p>
            <a:r>
              <a:rPr lang="de-DE" sz="3200" dirty="0"/>
              <a:t>Durchführung zuhause und in der Schule</a:t>
            </a:r>
          </a:p>
          <a:p>
            <a:endParaRPr lang="de-DE" sz="3200" dirty="0"/>
          </a:p>
          <a:p>
            <a:r>
              <a:rPr lang="de-DE" sz="3200" dirty="0"/>
              <a:t>Die Schüler arbeiten mit dem dritten </a:t>
            </a:r>
            <a:r>
              <a:rPr lang="de-DE" sz="3200" dirty="0" err="1"/>
              <a:t>Samentyp</a:t>
            </a:r>
            <a:r>
              <a:rPr lang="de-DE" sz="3200" dirty="0"/>
              <a:t>.</a:t>
            </a:r>
          </a:p>
          <a:p>
            <a:endParaRPr lang="de-DE" sz="3200" dirty="0"/>
          </a:p>
          <a:p>
            <a:r>
              <a:rPr lang="de-DE" sz="3200" dirty="0"/>
              <a:t>Ansätze: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kalt (im Kühlschrank)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35°C warm (im Wärmeschrank: Schule)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Zimmertemperatur</a:t>
            </a:r>
          </a:p>
        </p:txBody>
      </p:sp>
    </p:spTree>
    <p:extLst>
      <p:ext uri="{BB962C8B-B14F-4D97-AF65-F5344CB8AC3E}">
        <p14:creationId xmlns:p14="http://schemas.microsoft.com/office/powerpoint/2010/main" val="1401261649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4: Faktor Wärme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Wichtig beim Versuchsaufbau:</a:t>
            </a:r>
          </a:p>
          <a:p>
            <a:r>
              <a:rPr lang="de-DE" sz="3200" dirty="0"/>
              <a:t>Alle Versuche verlaufen im </a:t>
            </a:r>
            <a:r>
              <a:rPr lang="de-DE" sz="3200" b="1" dirty="0"/>
              <a:t>Dunklen</a:t>
            </a:r>
            <a:r>
              <a:rPr lang="de-DE" sz="3200" dirty="0"/>
              <a:t>!</a:t>
            </a:r>
          </a:p>
          <a:p>
            <a:pPr>
              <a:spcBef>
                <a:spcPts val="1800"/>
              </a:spcBef>
            </a:pPr>
            <a:r>
              <a:rPr lang="de-DE" sz="3200" dirty="0"/>
              <a:t>(Lernzielkontrolle bzw. Lernmöglichkeit)</a:t>
            </a:r>
          </a:p>
        </p:txBody>
      </p:sp>
    </p:spTree>
    <p:extLst>
      <p:ext uri="{BB962C8B-B14F-4D97-AF65-F5344CB8AC3E}">
        <p14:creationId xmlns:p14="http://schemas.microsoft.com/office/powerpoint/2010/main" val="3583109230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4248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4: Faktor Wärme</a:t>
            </a:r>
          </a:p>
          <a:p>
            <a:r>
              <a:rPr lang="de-DE" sz="3200" b="1" dirty="0"/>
              <a:t>Beobachtung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64904"/>
            <a:ext cx="3960347" cy="1512168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13458"/>
            <a:ext cx="3960347" cy="14401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2564904"/>
            <a:ext cx="1115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/>
              <a:t>8°C</a:t>
            </a:r>
          </a:p>
          <a:p>
            <a:pPr algn="r"/>
            <a:endParaRPr lang="de-DE" sz="4400" dirty="0"/>
          </a:p>
          <a:p>
            <a:pPr algn="r"/>
            <a:endParaRPr lang="de-DE" sz="3200" dirty="0"/>
          </a:p>
          <a:p>
            <a:pPr algn="r"/>
            <a:r>
              <a:rPr lang="de-DE" sz="3200" dirty="0"/>
              <a:t>34°C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270096" y="2412275"/>
            <a:ext cx="3384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Kresse (</a:t>
            </a:r>
            <a:r>
              <a:rPr lang="de-DE" sz="3200" dirty="0" err="1"/>
              <a:t>einhei</a:t>
            </a:r>
            <a:r>
              <a:rPr lang="de-DE" sz="3200" dirty="0"/>
              <a:t>-misch) keimt gut im Kalten.</a:t>
            </a:r>
          </a:p>
          <a:p>
            <a:endParaRPr lang="de-DE" sz="3200" dirty="0"/>
          </a:p>
          <a:p>
            <a:r>
              <a:rPr lang="de-DE" sz="3200" dirty="0"/>
              <a:t>Bohne (</a:t>
            </a:r>
            <a:r>
              <a:rPr lang="de-DE" sz="3200" dirty="0" err="1"/>
              <a:t>subtro-pisch</a:t>
            </a:r>
            <a:r>
              <a:rPr lang="de-DE" sz="3200" dirty="0"/>
              <a:t>) keimt gut </a:t>
            </a:r>
          </a:p>
          <a:p>
            <a:r>
              <a:rPr lang="de-DE" sz="3200" dirty="0"/>
              <a:t>im Warmen.</a:t>
            </a:r>
          </a:p>
        </p:txBody>
      </p:sp>
    </p:spTree>
    <p:extLst>
      <p:ext uri="{BB962C8B-B14F-4D97-AF65-F5344CB8AC3E}">
        <p14:creationId xmlns:p14="http://schemas.microsoft.com/office/powerpoint/2010/main" val="1974146408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4: Faktor Wärme</a:t>
            </a:r>
          </a:p>
          <a:p>
            <a:endParaRPr lang="de-DE" sz="3200" dirty="0"/>
          </a:p>
          <a:p>
            <a:r>
              <a:rPr lang="de-DE" sz="3200" b="1" dirty="0"/>
              <a:t>Erklärung</a:t>
            </a:r>
            <a:r>
              <a:rPr lang="de-DE" sz="3200" dirty="0"/>
              <a:t>:</a:t>
            </a:r>
          </a:p>
          <a:p>
            <a:r>
              <a:rPr lang="de-DE" sz="3200" dirty="0"/>
              <a:t>Wärme hilft bei der Keimung. </a:t>
            </a:r>
          </a:p>
          <a:p>
            <a:r>
              <a:rPr lang="de-DE" sz="3200" dirty="0"/>
              <a:t>Je nach Herkunft brauchen die Samen mehr oder weniger Wärme.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7115352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Ergänzung:</a:t>
            </a:r>
          </a:p>
          <a:p>
            <a:endParaRPr lang="de-DE" sz="3200" dirty="0"/>
          </a:p>
          <a:p>
            <a:r>
              <a:rPr lang="de-DE" sz="3200" dirty="0"/>
              <a:t>Werden Pflanzen, die im Dunklen gekeimt haben, im Licht normal?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5828920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Ergänzung:</a:t>
            </a:r>
          </a:p>
          <a:p>
            <a:endParaRPr lang="de-DE" sz="3200" dirty="0"/>
          </a:p>
          <a:p>
            <a:r>
              <a:rPr lang="de-DE" sz="3200" dirty="0"/>
              <a:t>Werden Pflanzen, die im Dunklen gekeimt haben, im Licht normal?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76876"/>
            <a:ext cx="4176464" cy="2500396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84272"/>
            <a:ext cx="4193097" cy="2493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95536" y="587727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Nach 7 Tagen im Schrank      nach weiteren 4 Tagen im Licht</a:t>
            </a:r>
          </a:p>
        </p:txBody>
      </p:sp>
    </p:spTree>
    <p:extLst>
      <p:ext uri="{BB962C8B-B14F-4D97-AF65-F5344CB8AC3E}">
        <p14:creationId xmlns:p14="http://schemas.microsoft.com/office/powerpoint/2010/main" val="370567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dirty="0"/>
              <a:t>„… wenn ich schon das Wort "Kompetenzen" höre ...“</a:t>
            </a:r>
          </a:p>
          <a:p>
            <a:pPr algn="ct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482911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/>
              <a:t>In der Unterstufe:</a:t>
            </a:r>
          </a:p>
          <a:p>
            <a:r>
              <a:rPr lang="de-DE" sz="4000" b="1" dirty="0"/>
              <a:t>6. Klasse: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Verantwortung gegenüber Wirbel-tieren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Wertschätzung von Gewässern als Lebensraum</a:t>
            </a:r>
          </a:p>
        </p:txBody>
      </p:sp>
    </p:spTree>
    <p:extLst>
      <p:ext uri="{BB962C8B-B14F-4D97-AF65-F5344CB8AC3E}">
        <p14:creationId xmlns:p14="http://schemas.microsoft.com/office/powerpoint/2010/main" val="1045757634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Historische Versuche PS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5634865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Historische Versuche PS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617342"/>
              </p:ext>
            </p:extLst>
          </p:nvPr>
        </p:nvGraphicFramePr>
        <p:xfrm>
          <a:off x="395536" y="1628800"/>
          <a:ext cx="8568952" cy="3039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1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8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 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Masse der Weidenpflanze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Masse der Erde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zu Beginn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2,50 kg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>
                          <a:effectLst/>
                        </a:rPr>
                        <a:t>91,00 kg</a:t>
                      </a:r>
                      <a:endParaRPr lang="de-DE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nach 5 Jahren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84,50 kg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90,40 kg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Unterschied: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 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 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95536" y="502537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Helmont-Versuch</a:t>
            </a:r>
          </a:p>
        </p:txBody>
      </p:sp>
    </p:spTree>
    <p:extLst>
      <p:ext uri="{BB962C8B-B14F-4D97-AF65-F5344CB8AC3E}">
        <p14:creationId xmlns:p14="http://schemas.microsoft.com/office/powerpoint/2010/main" val="3593008575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Historische Versuche PS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09584"/>
              </p:ext>
            </p:extLst>
          </p:nvPr>
        </p:nvGraphicFramePr>
        <p:xfrm>
          <a:off x="395536" y="1628800"/>
          <a:ext cx="8568952" cy="3039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1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8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 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Masse der Weidenpflanze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>
                          <a:effectLst/>
                        </a:rPr>
                        <a:t>Masse der Erde</a:t>
                      </a:r>
                      <a:endParaRPr lang="de-DE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zu Beginn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2,50 kg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>
                          <a:effectLst/>
                        </a:rPr>
                        <a:t>91,00 kg</a:t>
                      </a:r>
                      <a:endParaRPr lang="de-DE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nach 5 Jahren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84,50 kg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90,40 kg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Unterschied: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solidFill>
                            <a:srgbClr val="CC0000"/>
                          </a:solidFill>
                          <a:effectLst/>
                        </a:rPr>
                        <a:t> 82,00 kg</a:t>
                      </a:r>
                      <a:endParaRPr lang="de-DE" sz="3200" dirty="0">
                        <a:solidFill>
                          <a:srgbClr val="CC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solidFill>
                            <a:srgbClr val="CC0000"/>
                          </a:solidFill>
                          <a:effectLst/>
                        </a:rPr>
                        <a:t>0,60 kg </a:t>
                      </a:r>
                      <a:endParaRPr lang="de-DE" sz="3200" dirty="0">
                        <a:solidFill>
                          <a:srgbClr val="CC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95536" y="502537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Helmont-Versuch</a:t>
            </a:r>
          </a:p>
        </p:txBody>
      </p:sp>
    </p:spTree>
    <p:extLst>
      <p:ext uri="{BB962C8B-B14F-4D97-AF65-F5344CB8AC3E}">
        <p14:creationId xmlns:p14="http://schemas.microsoft.com/office/powerpoint/2010/main" val="3697330959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Historische Versuche PS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78747" y="414908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     Versuch 1			V 2		     V 3</a:t>
            </a:r>
          </a:p>
          <a:p>
            <a:endParaRPr lang="de-DE" sz="1600" dirty="0"/>
          </a:p>
          <a:p>
            <a:pPr algn="ctr"/>
            <a:r>
              <a:rPr lang="de-DE" sz="4000" dirty="0"/>
              <a:t>von Priestley</a:t>
            </a:r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24050"/>
            <a:ext cx="3096344" cy="2081014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1692188" cy="2232248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924050"/>
            <a:ext cx="1495224" cy="20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4627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Phototropismus</a:t>
            </a:r>
          </a:p>
        </p:txBody>
      </p:sp>
    </p:spTree>
    <p:extLst>
      <p:ext uri="{BB962C8B-B14F-4D97-AF65-F5344CB8AC3E}">
        <p14:creationId xmlns:p14="http://schemas.microsoft.com/office/powerpoint/2010/main" val="4225297531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1456"/>
            <a:ext cx="2016224" cy="272167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043608" y="4869160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Mungbohne</a:t>
            </a:r>
            <a:endParaRPr lang="de-DE" sz="2800" dirty="0"/>
          </a:p>
          <a:p>
            <a:r>
              <a:rPr lang="de-DE" sz="2800" dirty="0"/>
              <a:t> am Fenster	</a:t>
            </a:r>
          </a:p>
          <a:p>
            <a:endParaRPr lang="de-DE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Phototropismus</a:t>
            </a:r>
          </a:p>
        </p:txBody>
      </p:sp>
    </p:spTree>
    <p:extLst>
      <p:ext uri="{BB962C8B-B14F-4D97-AF65-F5344CB8AC3E}">
        <p14:creationId xmlns:p14="http://schemas.microsoft.com/office/powerpoint/2010/main" val="2509593425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1456"/>
            <a:ext cx="2016224" cy="2721679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27259"/>
            <a:ext cx="2016224" cy="272587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043608" y="4869160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Mungbohne</a:t>
            </a:r>
            <a:r>
              <a:rPr lang="de-DE" sz="2800" dirty="0"/>
              <a:t>           um 180°	</a:t>
            </a:r>
          </a:p>
          <a:p>
            <a:r>
              <a:rPr lang="de-DE" sz="2800" dirty="0"/>
              <a:t> am Fenster	           gedreht</a:t>
            </a:r>
          </a:p>
          <a:p>
            <a:endParaRPr lang="de-DE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Phototropismus</a:t>
            </a:r>
          </a:p>
        </p:txBody>
      </p:sp>
    </p:spTree>
    <p:extLst>
      <p:ext uri="{BB962C8B-B14F-4D97-AF65-F5344CB8AC3E}">
        <p14:creationId xmlns:p14="http://schemas.microsoft.com/office/powerpoint/2010/main" val="2581149165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1456"/>
            <a:ext cx="2016224" cy="2721679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27259"/>
            <a:ext cx="2016224" cy="2725876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07161"/>
            <a:ext cx="2088232" cy="274597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043608" y="4869160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Mungbohne</a:t>
            </a:r>
            <a:r>
              <a:rPr lang="de-DE" sz="2800" dirty="0"/>
              <a:t>           um 180°	       nach     </a:t>
            </a:r>
          </a:p>
          <a:p>
            <a:r>
              <a:rPr lang="de-DE" sz="2800" dirty="0"/>
              <a:t> am Fenster	           gedreht           70 Minuten</a:t>
            </a:r>
          </a:p>
          <a:p>
            <a:endParaRPr lang="de-DE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Phototropismus</a:t>
            </a:r>
          </a:p>
        </p:txBody>
      </p:sp>
    </p:spTree>
    <p:extLst>
      <p:ext uri="{BB962C8B-B14F-4D97-AF65-F5344CB8AC3E}">
        <p14:creationId xmlns:p14="http://schemas.microsoft.com/office/powerpoint/2010/main" val="4001655207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/>
              <a:t>Gravitropismus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35217568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76" y="1426478"/>
            <a:ext cx="2016224" cy="272167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/>
              <a:t>Gravitropismus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1030376" y="436510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Mungbohne</a:t>
            </a:r>
            <a:r>
              <a:rPr lang="de-DE" sz="2800" dirty="0"/>
              <a:t> am Fenster</a:t>
            </a:r>
          </a:p>
        </p:txBody>
      </p:sp>
    </p:spTree>
    <p:extLst>
      <p:ext uri="{BB962C8B-B14F-4D97-AF65-F5344CB8AC3E}">
        <p14:creationId xmlns:p14="http://schemas.microsoft.com/office/powerpoint/2010/main" val="2785020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de-DE" sz="4000" dirty="0"/>
              <a:t>Dazu gehört </a:t>
            </a:r>
            <a:r>
              <a:rPr lang="de-DE" sz="4000" b="1" dirty="0"/>
              <a:t>Formenkenntnis</a:t>
            </a:r>
            <a:r>
              <a:rPr lang="de-DE" sz="4000" dirty="0"/>
              <a:t>, denn nur was ich kenne, will ich schützen.</a:t>
            </a:r>
          </a:p>
        </p:txBody>
      </p:sp>
    </p:spTree>
    <p:extLst>
      <p:ext uri="{BB962C8B-B14F-4D97-AF65-F5344CB8AC3E}">
        <p14:creationId xmlns:p14="http://schemas.microsoft.com/office/powerpoint/2010/main" val="3757461084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76" y="1426478"/>
            <a:ext cx="2016224" cy="272167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/>
              <a:t>Gravitropismus</a:t>
            </a:r>
            <a:endParaRPr lang="de-DE" sz="3200" dirty="0"/>
          </a:p>
        </p:txBody>
      </p:sp>
      <p:pic>
        <p:nvPicPr>
          <p:cNvPr id="13" name="Grafik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0" y="1481804"/>
            <a:ext cx="3556156" cy="18031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30376" y="436510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Mungbohne</a:t>
            </a:r>
            <a:r>
              <a:rPr lang="de-DE" sz="2800" dirty="0"/>
              <a:t> am Fenster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020272" y="1426478"/>
            <a:ext cx="17281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12:30 h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252648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76" y="1426478"/>
            <a:ext cx="2016224" cy="272167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/>
              <a:t>Gravitropismus</a:t>
            </a:r>
            <a:endParaRPr lang="de-DE" sz="3200" dirty="0"/>
          </a:p>
        </p:txBody>
      </p:sp>
      <p:pic>
        <p:nvPicPr>
          <p:cNvPr id="13" name="Grafik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0" y="1481804"/>
            <a:ext cx="3556156" cy="1803180"/>
          </a:xfrm>
          <a:prstGeom prst="rect">
            <a:avLst/>
          </a:prstGeom>
        </p:spPr>
      </p:pic>
      <p:pic>
        <p:nvPicPr>
          <p:cNvPr id="14" name="Grafik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0" y="3428142"/>
            <a:ext cx="3556156" cy="223310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30376" y="436510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Mungbohne</a:t>
            </a:r>
            <a:r>
              <a:rPr lang="de-DE" sz="2800" dirty="0"/>
              <a:t> am Fenster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020272" y="1426478"/>
            <a:ext cx="172819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12:30 h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15:00 h</a:t>
            </a:r>
          </a:p>
          <a:p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8726733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Grundwissen-Management</a:t>
            </a:r>
          </a:p>
        </p:txBody>
      </p:sp>
    </p:spTree>
    <p:extLst>
      <p:ext uri="{BB962C8B-B14F-4D97-AF65-F5344CB8AC3E}">
        <p14:creationId xmlns:p14="http://schemas.microsoft.com/office/powerpoint/2010/main" val="1020176559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Grundwissen-Management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wesentliche Fachbegriffe, Zusammenhänge und Fertigkeiten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explizit eingeführt und immer wieder angewendet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am besten in schriftlicher Form </a:t>
            </a:r>
            <a:r>
              <a:rPr lang="de-DE" sz="4000" dirty="0" err="1"/>
              <a:t>zusammengefasst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227205895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Grundwissen-Management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34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Grundwissen-Katalog für jede Jahrgangsstufe</a:t>
            </a:r>
          </a:p>
          <a:p>
            <a:endParaRPr lang="de-DE" sz="40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4000" dirty="0"/>
              <a:t>	AB mit Text und Abbildungen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4000" dirty="0"/>
              <a:t>	dito online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4000" dirty="0"/>
              <a:t>	Kärtchen</a:t>
            </a:r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870031319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Grundwissen-Management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</a:rPr>
              <a:t>GW</a:t>
            </a:r>
            <a:r>
              <a:rPr lang="de-DE" sz="4000" dirty="0"/>
              <a:t> im Heft am Rand</a:t>
            </a:r>
          </a:p>
          <a:p>
            <a:endParaRPr lang="de-DE" sz="2000" dirty="0"/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98250953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Grundwissen-Management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344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</a:rPr>
              <a:t>GW</a:t>
            </a:r>
            <a:r>
              <a:rPr lang="de-DE" sz="4000" dirty="0"/>
              <a:t> im Heft am Rand</a:t>
            </a:r>
          </a:p>
          <a:p>
            <a:endParaRPr lang="de-DE" sz="2000" dirty="0"/>
          </a:p>
          <a:p>
            <a:r>
              <a:rPr lang="de-DE" sz="4000" dirty="0"/>
              <a:t>Grundwissen-Aufgabe in </a:t>
            </a:r>
            <a:r>
              <a:rPr lang="de-DE" sz="4000" u="sng" dirty="0"/>
              <a:t>jeder</a:t>
            </a:r>
            <a:r>
              <a:rPr lang="de-DE" sz="4000" dirty="0"/>
              <a:t> Prüfung (explizit gekennzeichnet)</a:t>
            </a:r>
          </a:p>
          <a:p>
            <a:endParaRPr lang="de-DE" sz="2000" dirty="0"/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111814050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Grundwissen-Management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34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</a:rPr>
              <a:t>GW</a:t>
            </a:r>
            <a:r>
              <a:rPr lang="de-DE" sz="4000" dirty="0"/>
              <a:t> im Heft am Rand</a:t>
            </a:r>
          </a:p>
          <a:p>
            <a:endParaRPr lang="de-DE" sz="2000" dirty="0"/>
          </a:p>
          <a:p>
            <a:r>
              <a:rPr lang="de-DE" sz="4000" dirty="0"/>
              <a:t>Grundwissen-Aufgabe in </a:t>
            </a:r>
            <a:r>
              <a:rPr lang="de-DE" sz="4000" u="sng" dirty="0"/>
              <a:t>jeder</a:t>
            </a:r>
            <a:r>
              <a:rPr lang="de-DE" sz="4000" dirty="0"/>
              <a:t> Prüfung (explizit gekennzeichnet)</a:t>
            </a:r>
          </a:p>
          <a:p>
            <a:endParaRPr lang="de-DE" sz="2000" dirty="0"/>
          </a:p>
          <a:p>
            <a:r>
              <a:rPr lang="de-DE" sz="4000" dirty="0"/>
              <a:t>Wiederholung bzw. Anwendung von Grundwissen als Hausaufgabe</a:t>
            </a:r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067887361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Grundwissen-Management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700808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Grundwissen-Listen des Rupprecht-Gymnasiums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auf der Homepage der Schule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und auf meiner Webseite</a:t>
            </a:r>
          </a:p>
        </p:txBody>
      </p:sp>
    </p:spTree>
    <p:extLst>
      <p:ext uri="{BB962C8B-B14F-4D97-AF65-F5344CB8AC3E}">
        <p14:creationId xmlns:p14="http://schemas.microsoft.com/office/powerpoint/2010/main" val="724904251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Grundwissen am RGM 5. Klasse LP</a:t>
            </a:r>
            <a:r>
              <a:rPr lang="de-DE" baseline="30000" dirty="0"/>
              <a:t>+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0" y="1600200"/>
            <a:ext cx="7912820" cy="4525963"/>
          </a:xfrm>
        </p:spPr>
      </p:pic>
    </p:spTree>
    <p:extLst>
      <p:ext uri="{BB962C8B-B14F-4D97-AF65-F5344CB8AC3E}">
        <p14:creationId xmlns:p14="http://schemas.microsoft.com/office/powerpoint/2010/main" val="930349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de-DE" sz="4000" dirty="0"/>
              <a:t>Dazu gehört </a:t>
            </a:r>
            <a:r>
              <a:rPr lang="de-DE" sz="4000" b="1" dirty="0"/>
              <a:t>Formenkenntnis</a:t>
            </a:r>
            <a:r>
              <a:rPr lang="de-DE" sz="4000" dirty="0"/>
              <a:t>, denn nur was ich kenne, will ich schützen.</a:t>
            </a:r>
          </a:p>
          <a:p>
            <a:pPr marL="1485900" lvl="2" indent="-5715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4000" dirty="0"/>
              <a:t>Frühblüher</a:t>
            </a:r>
          </a:p>
          <a:p>
            <a:pPr marL="1485900" lvl="2" indent="-5715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4000" dirty="0"/>
              <a:t>Grünlandpflanzen</a:t>
            </a:r>
          </a:p>
          <a:p>
            <a:pPr marL="1485900" lvl="2" indent="-5715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4000" dirty="0"/>
              <a:t>Vogelstimmen</a:t>
            </a:r>
          </a:p>
          <a:p>
            <a:pPr marL="1485900" lvl="2" indent="-5715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4000" dirty="0"/>
              <a:t>Tiere am Wasser</a:t>
            </a:r>
          </a:p>
        </p:txBody>
      </p:sp>
    </p:spTree>
    <p:extLst>
      <p:ext uri="{BB962C8B-B14F-4D97-AF65-F5344CB8AC3E}">
        <p14:creationId xmlns:p14="http://schemas.microsoft.com/office/powerpoint/2010/main" val="3330087775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868144" y="606954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Thomas Nickl, Februar 2020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8747" y="3068960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i="1" dirty="0"/>
              <a:t>Holen Sie sich die </a:t>
            </a:r>
            <a:r>
              <a:rPr lang="de-DE" sz="4800" b="1" i="1" dirty="0"/>
              <a:t>Visitenkarte</a:t>
            </a:r>
            <a:r>
              <a:rPr lang="de-DE" sz="4800" i="1" dirty="0"/>
              <a:t> zu meiner Webseite und die </a:t>
            </a:r>
            <a:r>
              <a:rPr lang="de-DE" sz="4800" b="1" i="1" dirty="0"/>
              <a:t>Fortbildungs-Bescheinigung</a:t>
            </a:r>
          </a:p>
          <a:p>
            <a:pPr algn="ctr"/>
            <a:r>
              <a:rPr lang="de-DE" sz="4800" i="1" dirty="0"/>
              <a:t>am Pult ab!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0A34C9-25CB-48BA-BC29-EAC385798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775771" cy="27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66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Erkenntnisgewinnung</a:t>
            </a:r>
          </a:p>
        </p:txBody>
      </p:sp>
    </p:spTree>
    <p:extLst>
      <p:ext uri="{BB962C8B-B14F-4D97-AF65-F5344CB8AC3E}">
        <p14:creationId xmlns:p14="http://schemas.microsoft.com/office/powerpoint/2010/main" val="2654796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Erkenntnisgewinnung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dirty="0" err="1"/>
              <a:t>LehrplanPLUS</a:t>
            </a:r>
            <a:r>
              <a:rPr lang="de-DE" sz="3200" dirty="0"/>
              <a:t> (Bio 5 / 2.1): </a:t>
            </a:r>
            <a:r>
              <a:rPr lang="de-DE" sz="3200" i="1" dirty="0"/>
              <a:t>Bestandteile eines naturwissenschaftlichen Protokolls: 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Titel</a:t>
            </a:r>
            <a:endParaRPr lang="de-DE" sz="3200" dirty="0"/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Aufbau und Durchführung</a:t>
            </a:r>
            <a:endParaRPr lang="de-DE" sz="3200" dirty="0"/>
          </a:p>
          <a:p>
            <a:pPr lvl="1">
              <a:spcAft>
                <a:spcPts val="1200"/>
              </a:spcAft>
            </a:pPr>
            <a:r>
              <a:rPr lang="de-DE" sz="3200" b="1" i="1" dirty="0"/>
              <a:t>Beobachtung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Auswer­tung und Interpretation</a:t>
            </a: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6209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Erkenntnisgewinnung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dirty="0" err="1"/>
              <a:t>LehrplanPLUS</a:t>
            </a:r>
            <a:r>
              <a:rPr lang="de-DE" sz="3200" dirty="0"/>
              <a:t> (Bio 5 / 2.1): B</a:t>
            </a:r>
            <a:r>
              <a:rPr lang="de-DE" sz="3200" i="1" dirty="0"/>
              <a:t>estandteile eines naturwissenschaftlichen Protokolls: 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Titel</a:t>
            </a:r>
            <a:r>
              <a:rPr lang="de-DE" sz="3200" i="1" dirty="0"/>
              <a:t>  </a:t>
            </a:r>
            <a:r>
              <a:rPr lang="de-DE" sz="3200" dirty="0"/>
              <a:t>bzw. Fragestellung, Hypothese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Aufbau und Durchführung</a:t>
            </a:r>
            <a:endParaRPr lang="de-DE" sz="3200" dirty="0"/>
          </a:p>
          <a:p>
            <a:pPr lvl="1">
              <a:spcAft>
                <a:spcPts val="1200"/>
              </a:spcAft>
            </a:pPr>
            <a:r>
              <a:rPr lang="de-DE" sz="3200" b="1" i="1" dirty="0"/>
              <a:t>Beobachtung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Auswer­tung und Interpretation</a:t>
            </a: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530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Erkenntnisgewinnung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dirty="0" err="1"/>
              <a:t>LehrplanPLUS</a:t>
            </a:r>
            <a:r>
              <a:rPr lang="de-DE" sz="3200" dirty="0"/>
              <a:t> (Bio 5 / 2.1): B</a:t>
            </a:r>
            <a:r>
              <a:rPr lang="de-DE" sz="3200" i="1" dirty="0"/>
              <a:t>estandteile eines naturwissenschaftlichen Protokolls: 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Titel</a:t>
            </a:r>
            <a:r>
              <a:rPr lang="de-DE" sz="3200" i="1" dirty="0"/>
              <a:t>  </a:t>
            </a:r>
            <a:r>
              <a:rPr lang="de-DE" sz="3200" dirty="0"/>
              <a:t>bzw. Fragestellung, Hypothese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Aufbau und Durchführung</a:t>
            </a:r>
            <a:r>
              <a:rPr lang="de-DE" sz="3200" i="1" dirty="0"/>
              <a:t>: </a:t>
            </a:r>
            <a:r>
              <a:rPr lang="de-DE" sz="3200" dirty="0"/>
              <a:t>Versuchsaufbau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Beobachtung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Auswer­tung und Interpretation</a:t>
            </a: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362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Erkenntnisgewinnung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dirty="0" err="1"/>
              <a:t>LehrplanPLUS</a:t>
            </a:r>
            <a:r>
              <a:rPr lang="de-DE" sz="3200" dirty="0"/>
              <a:t> (Bio 5 / 2.1): B</a:t>
            </a:r>
            <a:r>
              <a:rPr lang="de-DE" sz="3200" i="1" dirty="0"/>
              <a:t>estandteile eines naturwissenschaftlichen Protokolls: 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Titel</a:t>
            </a:r>
            <a:r>
              <a:rPr lang="de-DE" sz="3200" i="1" dirty="0"/>
              <a:t>  </a:t>
            </a:r>
            <a:r>
              <a:rPr lang="de-DE" sz="3200" dirty="0"/>
              <a:t>bzw. Fragestellung, Hypothese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Aufbau und Durchführung</a:t>
            </a:r>
            <a:r>
              <a:rPr lang="de-DE" sz="3200" i="1" dirty="0"/>
              <a:t>: </a:t>
            </a:r>
            <a:r>
              <a:rPr lang="de-DE" sz="3200" dirty="0"/>
              <a:t>Versuchsaufbau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Beobachtung: </a:t>
            </a:r>
            <a:r>
              <a:rPr lang="de-DE" sz="3200" dirty="0"/>
              <a:t>„Ich beobachte …“</a:t>
            </a:r>
            <a:endParaRPr lang="de-DE" sz="3200" b="1" i="1" dirty="0"/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Auswer­tung und Interpretation</a:t>
            </a: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3785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Erkenntnisgewinnung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dirty="0" err="1"/>
              <a:t>LehrplanPLUS</a:t>
            </a:r>
            <a:r>
              <a:rPr lang="de-DE" sz="3200" dirty="0"/>
              <a:t> (Bio 5 / 2.1): B</a:t>
            </a:r>
            <a:r>
              <a:rPr lang="de-DE" sz="3200" i="1" dirty="0"/>
              <a:t>estandteile eines naturwissenschaftlichen Protokolls: 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Titel</a:t>
            </a:r>
            <a:r>
              <a:rPr lang="de-DE" sz="3200" i="1" dirty="0"/>
              <a:t>  </a:t>
            </a:r>
            <a:r>
              <a:rPr lang="de-DE" sz="3200" dirty="0"/>
              <a:t>bzw. Fragestellung, Hypothese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Aufbau und Durchführung</a:t>
            </a:r>
            <a:r>
              <a:rPr lang="de-DE" sz="3200" i="1" dirty="0"/>
              <a:t>: </a:t>
            </a:r>
            <a:r>
              <a:rPr lang="de-DE" sz="3200" dirty="0"/>
              <a:t>Versuchsaufbau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Beobachtung: </a:t>
            </a:r>
            <a:r>
              <a:rPr lang="de-DE" sz="3200" dirty="0"/>
              <a:t>„Ich beobachte …“</a:t>
            </a:r>
            <a:endParaRPr lang="de-DE" sz="3200" b="1" i="1" dirty="0"/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Auswer­tung und Interpretation</a:t>
            </a:r>
            <a:r>
              <a:rPr lang="de-DE" sz="3200" i="1" dirty="0"/>
              <a:t>: </a:t>
            </a:r>
            <a:r>
              <a:rPr lang="de-DE" sz="3200" dirty="0"/>
              <a:t>Erklärung</a:t>
            </a:r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687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</p:spTree>
    <p:extLst>
      <p:ext uri="{BB962C8B-B14F-4D97-AF65-F5344CB8AC3E}">
        <p14:creationId xmlns:p14="http://schemas.microsoft.com/office/powerpoint/2010/main" val="1298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dirty="0"/>
              <a:t>„… wenn ich schon das Wort "Kompetenzen" höre ...“</a:t>
            </a:r>
          </a:p>
          <a:p>
            <a:pPr algn="ctr"/>
            <a:endParaRPr lang="de-DE" sz="4000" dirty="0"/>
          </a:p>
          <a:p>
            <a:r>
              <a:rPr lang="de-DE" sz="4000" dirty="0"/>
              <a:t>Hessen …: „Wir haben weniger Stoff gemacht als die Bayern, aber dafür wir haben denken gelernt!“</a:t>
            </a:r>
          </a:p>
        </p:txBody>
      </p:sp>
    </p:spTree>
    <p:extLst>
      <p:ext uri="{BB962C8B-B14F-4D97-AF65-F5344CB8AC3E}">
        <p14:creationId xmlns:p14="http://schemas.microsoft.com/office/powerpoint/2010/main" val="682893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87624" y="1484784"/>
            <a:ext cx="70567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u="sng" dirty="0"/>
              <a:t>Säulen-Diagramm</a:t>
            </a:r>
            <a:r>
              <a:rPr lang="de-DE" sz="3200" dirty="0"/>
              <a:t> meist bekannt aus der Grundschule</a:t>
            </a:r>
          </a:p>
          <a:p>
            <a:pPr lvl="1">
              <a:spcAft>
                <a:spcPts val="1200"/>
              </a:spcAft>
            </a:pPr>
            <a:r>
              <a:rPr lang="de-DE" sz="3200" u="sng" dirty="0"/>
              <a:t>Linien-Diagramm</a:t>
            </a:r>
            <a:r>
              <a:rPr lang="de-DE" sz="3200" dirty="0"/>
              <a:t> explizit neu ein-führen, ggf. zusammen mit Geo-graphie</a:t>
            </a:r>
          </a:p>
          <a:p>
            <a:pPr lvl="1">
              <a:spcAft>
                <a:spcPts val="1200"/>
              </a:spcAft>
            </a:pPr>
            <a:r>
              <a:rPr lang="de-DE" sz="3200" u="sng" dirty="0"/>
              <a:t>Kreisdiagramm</a:t>
            </a:r>
            <a:r>
              <a:rPr lang="de-DE" sz="3200" dirty="0"/>
              <a:t>: maximal 3 Elemente, nur lesen, nicht konstruieren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8881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87624" y="1484784"/>
            <a:ext cx="7056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u="sng" dirty="0"/>
              <a:t>Diagramme</a:t>
            </a:r>
            <a:r>
              <a:rPr lang="de-DE" sz="3200" dirty="0"/>
              <a:t> in der Grundschule </a:t>
            </a:r>
          </a:p>
          <a:p>
            <a:pPr lvl="1">
              <a:spcAft>
                <a:spcPts val="1200"/>
              </a:spcAft>
            </a:pPr>
            <a:r>
              <a:rPr lang="de-DE" sz="3200" dirty="0"/>
              <a:t>nur mit wenigen Elementen (2-3)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461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 in „Natur und Technik“: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700923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Vorwissen aus der Grundschule evaluieren</a:t>
            </a:r>
          </a:p>
          <a:p>
            <a:r>
              <a:rPr lang="de-DE" sz="3200" dirty="0"/>
              <a:t>	(v. a. Säulen-, ggf. Kreisdiagramm)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250938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Vorwissen aus der Grundschule evaluieren</a:t>
            </a:r>
          </a:p>
          <a:p>
            <a:r>
              <a:rPr lang="de-DE" sz="3200" dirty="0"/>
              <a:t>	(v. a. Säulen-, ggf. Kreisdiagramm)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</a:t>
            </a:r>
            <a:r>
              <a:rPr lang="de-DE" sz="3200" u="sng" dirty="0"/>
              <a:t>Lesen</a:t>
            </a:r>
            <a:r>
              <a:rPr lang="de-DE" sz="3200" dirty="0"/>
              <a:t> von Diagrammen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049969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Vorwissen aus der Grundschule evaluieren</a:t>
            </a:r>
          </a:p>
          <a:p>
            <a:r>
              <a:rPr lang="de-DE" sz="3200" dirty="0"/>
              <a:t>	(v. a. Säulen-, ggf. Kreisdiagramm)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</a:t>
            </a:r>
            <a:r>
              <a:rPr lang="de-DE" sz="3200" u="sng" dirty="0"/>
              <a:t>Lesen</a:t>
            </a:r>
            <a:r>
              <a:rPr lang="de-DE" sz="3200" dirty="0"/>
              <a:t>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</a:t>
            </a:r>
            <a:r>
              <a:rPr lang="de-DE" sz="3200" u="sng" dirty="0"/>
              <a:t>Zeichnen</a:t>
            </a:r>
            <a:r>
              <a:rPr lang="de-DE" sz="3200" dirty="0"/>
              <a:t> von Diagrammen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361849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Vorwissen aus der Grundschule evaluieren</a:t>
            </a:r>
          </a:p>
          <a:p>
            <a:r>
              <a:rPr lang="de-DE" sz="3200" dirty="0"/>
              <a:t>	(v. a. Säulen-, ggf. Kreisdiagramm)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Lesen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Zeichnen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mit viel Zeitaufwand </a:t>
            </a:r>
            <a:r>
              <a:rPr lang="de-DE" sz="3200" u="sng" dirty="0"/>
              <a:t>lehren und üben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76120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Vorwissen aus der Grundschule evaluieren</a:t>
            </a:r>
          </a:p>
          <a:p>
            <a:r>
              <a:rPr lang="de-DE" sz="3200" dirty="0"/>
              <a:t>	(v. a. Säulen-, ggf. Kreisdiagramm)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Lesen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Zeichnen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mit viel Zeitaufwand lehren und üben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Neueinführung </a:t>
            </a:r>
            <a:r>
              <a:rPr lang="de-DE" sz="3200" u="sng" dirty="0"/>
              <a:t>Linien-</a:t>
            </a:r>
            <a:r>
              <a:rPr lang="de-DE" sz="3200" dirty="0"/>
              <a:t>(Kurven-)Diagramm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055642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Vorwissen aus der Grundschule evaluieren</a:t>
            </a:r>
          </a:p>
          <a:p>
            <a:r>
              <a:rPr lang="de-DE" sz="3200" dirty="0"/>
              <a:t>	(v. a. Säulen-, ggf. Kreisdiagramm)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Lesen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Zeichnen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mit viel Zeitaufwand lehren und üben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Neueinführung Linien-(Kurven-)Diagramm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u="sng" dirty="0"/>
              <a:t>Umwandlung</a:t>
            </a:r>
            <a:r>
              <a:rPr lang="de-DE" sz="3200" dirty="0"/>
              <a:t> von Darstellungsformen üben </a:t>
            </a:r>
            <a:r>
              <a:rPr lang="de-DE" sz="2800" i="1" dirty="0"/>
              <a:t>(Verbalisieren / Diagramm nach Wertetabelle / Zahlen aus Diagramm ablesen)</a:t>
            </a:r>
          </a:p>
        </p:txBody>
      </p:sp>
    </p:spTree>
    <p:extLst>
      <p:ext uri="{BB962C8B-B14F-4D97-AF65-F5344CB8AC3E}">
        <p14:creationId xmlns:p14="http://schemas.microsoft.com/office/powerpoint/2010/main" val="3395816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</p:txBody>
      </p:sp>
    </p:spTree>
    <p:extLst>
      <p:ext uri="{BB962C8B-B14F-4D97-AF65-F5344CB8AC3E}">
        <p14:creationId xmlns:p14="http://schemas.microsoft.com/office/powerpoint/2010/main" val="313593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794390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Thema nennen</a:t>
            </a:r>
          </a:p>
        </p:txBody>
      </p:sp>
    </p:spTree>
    <p:extLst>
      <p:ext uri="{BB962C8B-B14F-4D97-AF65-F5344CB8AC3E}">
        <p14:creationId xmlns:p14="http://schemas.microsoft.com/office/powerpoint/2010/main" val="1505999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Thema nennen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 beschreiben (Wortgeländer)</a:t>
            </a:r>
          </a:p>
        </p:txBody>
      </p:sp>
    </p:spTree>
    <p:extLst>
      <p:ext uri="{BB962C8B-B14F-4D97-AF65-F5344CB8AC3E}">
        <p14:creationId xmlns:p14="http://schemas.microsoft.com/office/powerpoint/2010/main" val="1987649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Thema nennen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 beschreiben (Wortgeländer)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74A5EF4-B307-421A-9F18-5205562FFD88}"/>
              </a:ext>
            </a:extLst>
          </p:cNvPr>
          <p:cNvSpPr txBox="1"/>
          <p:nvPr/>
        </p:nvSpPr>
        <p:spPr>
          <a:xfrm>
            <a:off x="467544" y="3382873"/>
            <a:ext cx="8291264" cy="206210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cs typeface="Calibri Light" panose="020F0302020204030204" pitchFamily="34" charset="0"/>
              </a:rPr>
              <a:t>die </a:t>
            </a:r>
            <a:r>
              <a:rPr lang="de-DE" sz="3200" b="1" dirty="0">
                <a:cs typeface="Calibri Light" panose="020F0302020204030204" pitchFamily="34" charset="0"/>
              </a:rPr>
              <a:t>Größe</a:t>
            </a:r>
            <a:r>
              <a:rPr lang="de-DE" sz="3200" dirty="0">
                <a:cs typeface="Calibri Light" panose="020F0302020204030204" pitchFamily="34" charset="0"/>
              </a:rPr>
              <a:t> (Länge, Temperatur, Zeit …)</a:t>
            </a:r>
          </a:p>
          <a:p>
            <a:r>
              <a:rPr lang="de-DE" sz="3200" dirty="0">
                <a:cs typeface="Calibri Light" panose="020F0302020204030204" pitchFamily="34" charset="0"/>
              </a:rPr>
              <a:t>die </a:t>
            </a:r>
            <a:r>
              <a:rPr lang="de-DE" sz="3200" b="1" dirty="0">
                <a:cs typeface="Calibri Light" panose="020F0302020204030204" pitchFamily="34" charset="0"/>
              </a:rPr>
              <a:t>Einheit</a:t>
            </a:r>
            <a:r>
              <a:rPr lang="de-DE" sz="3200" dirty="0">
                <a:cs typeface="Calibri Light" panose="020F0302020204030204" pitchFamily="34" charset="0"/>
              </a:rPr>
              <a:t> (Meter, Grad Celsius, Stunde …)</a:t>
            </a:r>
          </a:p>
          <a:p>
            <a:r>
              <a:rPr lang="de-DE" sz="3200" dirty="0">
                <a:cs typeface="Calibri Light" panose="020F0302020204030204" pitchFamily="34" charset="0"/>
              </a:rPr>
              <a:t>das </a:t>
            </a:r>
            <a:r>
              <a:rPr lang="de-DE" sz="3200" b="1" dirty="0">
                <a:cs typeface="Calibri Light" panose="020F0302020204030204" pitchFamily="34" charset="0"/>
              </a:rPr>
              <a:t>Symbol</a:t>
            </a:r>
            <a:r>
              <a:rPr lang="de-DE" sz="3200" dirty="0">
                <a:cs typeface="Calibri Light" panose="020F0302020204030204" pitchFamily="34" charset="0"/>
              </a:rPr>
              <a:t> (m, °C, h …)</a:t>
            </a:r>
          </a:p>
          <a:p>
            <a:r>
              <a:rPr lang="de-DE" sz="3200" dirty="0">
                <a:cs typeface="Calibri Light" panose="020F0302020204030204" pitchFamily="34" charset="0"/>
              </a:rPr>
              <a:t>der </a:t>
            </a:r>
            <a:r>
              <a:rPr lang="de-DE" sz="3200" b="1" dirty="0">
                <a:cs typeface="Calibri Light" panose="020F0302020204030204" pitchFamily="34" charset="0"/>
              </a:rPr>
              <a:t>Zahlenwert</a:t>
            </a:r>
          </a:p>
        </p:txBody>
      </p:sp>
    </p:spTree>
    <p:extLst>
      <p:ext uri="{BB962C8B-B14F-4D97-AF65-F5344CB8AC3E}">
        <p14:creationId xmlns:p14="http://schemas.microsoft.com/office/powerpoint/2010/main" val="41527997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Thema nennen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 beschreiben (Wortgeländer)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Graph beschreiben (Wortliste, Wortfeld)</a:t>
            </a:r>
          </a:p>
        </p:txBody>
      </p:sp>
    </p:spTree>
    <p:extLst>
      <p:ext uri="{BB962C8B-B14F-4D97-AF65-F5344CB8AC3E}">
        <p14:creationId xmlns:p14="http://schemas.microsoft.com/office/powerpoint/2010/main" val="3154377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Thema nennen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 beschreiben (Wortgeländer)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Graph beschreiben (Wortliste, Wortfeld)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BB273F8-35BD-4603-89F6-C4BD191D84E7}"/>
              </a:ext>
            </a:extLst>
          </p:cNvPr>
          <p:cNvSpPr txBox="1"/>
          <p:nvPr/>
        </p:nvSpPr>
        <p:spPr>
          <a:xfrm>
            <a:off x="457200" y="3935958"/>
            <a:ext cx="8229600" cy="107721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größer, kleiner</a:t>
            </a:r>
          </a:p>
          <a:p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wird von links nach rechts größer usw.</a:t>
            </a:r>
          </a:p>
        </p:txBody>
      </p:sp>
    </p:spTree>
    <p:extLst>
      <p:ext uri="{BB962C8B-B14F-4D97-AF65-F5344CB8AC3E}">
        <p14:creationId xmlns:p14="http://schemas.microsoft.com/office/powerpoint/2010/main" val="40504132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Thema nennen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 beschreiben (Wortgeländer)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Graph beschreiben (Wortliste, Wortfeld)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Graph erklären </a:t>
            </a:r>
          </a:p>
        </p:txBody>
      </p:sp>
    </p:spTree>
    <p:extLst>
      <p:ext uri="{BB962C8B-B14F-4D97-AF65-F5344CB8AC3E}">
        <p14:creationId xmlns:p14="http://schemas.microsoft.com/office/powerpoint/2010/main" val="13417131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i="1" dirty="0"/>
              <a:t>„Größen und ihre Einheiten“ </a:t>
            </a:r>
            <a:r>
              <a:rPr lang="de-DE" sz="3200" dirty="0"/>
              <a:t>in Mathematik,  5. Klasse, am Ende</a:t>
            </a:r>
          </a:p>
        </p:txBody>
      </p:sp>
    </p:spTree>
    <p:extLst>
      <p:ext uri="{BB962C8B-B14F-4D97-AF65-F5344CB8AC3E}">
        <p14:creationId xmlns:p14="http://schemas.microsoft.com/office/powerpoint/2010/main" val="3467355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i="1" dirty="0"/>
              <a:t>„Größen und ihre Einheiten“ </a:t>
            </a:r>
            <a:r>
              <a:rPr lang="de-DE" sz="3200" dirty="0"/>
              <a:t>in Mathematik,  5. Klasse, am Ende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Geographie, 5. Klasse: </a:t>
            </a:r>
            <a:r>
              <a:rPr lang="de-DE" sz="2800" i="1" dirty="0"/>
              <a:t>„Die Schüler …</a:t>
            </a:r>
          </a:p>
          <a:p>
            <a:r>
              <a:rPr lang="de-DE" sz="2800" i="1" dirty="0"/>
              <a:t>	… werten einfache Sachtexte, Bilder, Diagramme 	und Tabellen aus.</a:t>
            </a:r>
          </a:p>
          <a:p>
            <a:endParaRPr lang="de-DE" sz="600" i="1" dirty="0"/>
          </a:p>
          <a:p>
            <a:r>
              <a:rPr lang="de-DE" sz="2800" i="1" dirty="0"/>
              <a:t>	… führen einfache Messungen durch, z. B. zu 	Temperatur und Niederschlag.</a:t>
            </a:r>
          </a:p>
          <a:p>
            <a:endParaRPr lang="de-DE" sz="600" i="1" dirty="0"/>
          </a:p>
          <a:p>
            <a:r>
              <a:rPr lang="de-DE" sz="2800" i="1" dirty="0"/>
              <a:t>	… legen übersichtliche Tabellen an, zeichnen 	Säulen- und Balkendiagramme.“</a:t>
            </a:r>
          </a:p>
        </p:txBody>
      </p:sp>
    </p:spTree>
    <p:extLst>
      <p:ext uri="{BB962C8B-B14F-4D97-AF65-F5344CB8AC3E}">
        <p14:creationId xmlns:p14="http://schemas.microsoft.com/office/powerpoint/2010/main" val="9892656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</p:spTree>
    <p:extLst>
      <p:ext uri="{BB962C8B-B14F-4D97-AF65-F5344CB8AC3E}">
        <p14:creationId xmlns:p14="http://schemas.microsoft.com/office/powerpoint/2010/main" val="19068450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/>
            </a:pPr>
            <a:r>
              <a:rPr lang="de-DE" sz="2800" dirty="0"/>
              <a:t>Formuliere eine Über-schrift für dieses Diagramm. (Thema, Fragestellung)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34052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6926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Lern-Inhalte behalten ihre Bedeutung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9948971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/>
            </a:pPr>
            <a:r>
              <a:rPr lang="de-DE" sz="2800" dirty="0"/>
              <a:t>Formuliere eine Über-schrift für dieses Diagramm. (Thema, Fragestellung)</a:t>
            </a:r>
          </a:p>
          <a:p>
            <a:endParaRPr lang="de-DE" sz="2800" dirty="0"/>
          </a:p>
          <a:p>
            <a:r>
              <a:rPr lang="de-DE" sz="2800" i="1" dirty="0">
                <a:solidFill>
                  <a:srgbClr val="0000FF"/>
                </a:solidFill>
              </a:rPr>
              <a:t>Wie oft schlägt das Herz unter verschiedenen Um-ständen?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923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2   Beschreibe die Angaben auf den Achsen.</a:t>
            </a:r>
          </a:p>
        </p:txBody>
      </p:sp>
    </p:spTree>
    <p:extLst>
      <p:ext uri="{BB962C8B-B14F-4D97-AF65-F5344CB8AC3E}">
        <p14:creationId xmlns:p14="http://schemas.microsoft.com/office/powerpoint/2010/main" val="24946149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2   Beschreibe die Angaben auf den Achsen.</a:t>
            </a:r>
          </a:p>
          <a:p>
            <a:endParaRPr lang="de-DE" sz="2800" i="1" dirty="0">
              <a:solidFill>
                <a:srgbClr val="0000FF"/>
              </a:solidFill>
            </a:endParaRPr>
          </a:p>
          <a:p>
            <a:r>
              <a:rPr lang="de-DE" sz="2800" i="1" dirty="0">
                <a:solidFill>
                  <a:srgbClr val="0000FF"/>
                </a:solidFill>
              </a:rPr>
              <a:t>Die Hochwert-Achse (y-Ach-se) zeigt die 	Größe „Anzahl der Herzschläge in einer Mi-nute“ an. Es gibt keine Ein-</a:t>
            </a:r>
            <a:r>
              <a:rPr lang="de-DE" sz="2800" i="1" dirty="0" err="1">
                <a:solidFill>
                  <a:srgbClr val="0000FF"/>
                </a:solidFill>
              </a:rPr>
              <a:t>heit</a:t>
            </a:r>
            <a:r>
              <a:rPr lang="de-DE" sz="2800" i="1" dirty="0">
                <a:solidFill>
                  <a:srgbClr val="0000FF"/>
                </a:solidFill>
              </a:rPr>
              <a:t>. Die Zahlenwerte gehen von 0 bis 100. 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71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2   Beschreibe die Angaben auf den Achsen.</a:t>
            </a:r>
          </a:p>
          <a:p>
            <a:endParaRPr lang="de-DE" sz="2800" i="1" dirty="0">
              <a:solidFill>
                <a:srgbClr val="0000FF"/>
              </a:solidFill>
            </a:endParaRPr>
          </a:p>
          <a:p>
            <a:r>
              <a:rPr lang="de-DE" sz="2800" i="1" dirty="0">
                <a:solidFill>
                  <a:srgbClr val="0000FF"/>
                </a:solidFill>
              </a:rPr>
              <a:t>Auf der Rechtswert-Achse (x-Achse) ist keine Größe angegeben (auch keine Zahlenwerte und keine Einheit).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301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3   Formuliere die Aussage des Diagramms.</a:t>
            </a:r>
          </a:p>
          <a:p>
            <a:endParaRPr lang="de-DE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184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3   Formuliere die Aussage des Diagramms.</a:t>
            </a:r>
          </a:p>
          <a:p>
            <a:endParaRPr lang="de-DE" sz="2800" i="1" dirty="0">
              <a:solidFill>
                <a:srgbClr val="0000FF"/>
              </a:solidFill>
            </a:endParaRPr>
          </a:p>
          <a:p>
            <a:r>
              <a:rPr lang="de-DE" sz="2800" i="1" dirty="0">
                <a:solidFill>
                  <a:srgbClr val="0000FF"/>
                </a:solidFill>
              </a:rPr>
              <a:t>Nach Belastung schlägt das Herz öfter als in Ruhe, fast doppelt so oft.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325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4   Finde eine Erklärung dafür.</a:t>
            </a:r>
          </a:p>
          <a:p>
            <a:endParaRPr lang="de-DE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594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4   Finde eine Erklärung dafür.</a:t>
            </a:r>
          </a:p>
          <a:p>
            <a:endParaRPr lang="de-DE" sz="1400" i="1" dirty="0">
              <a:solidFill>
                <a:srgbClr val="0000FF"/>
              </a:solidFill>
            </a:endParaRPr>
          </a:p>
          <a:p>
            <a:r>
              <a:rPr lang="de-DE" sz="2800" i="1" dirty="0">
                <a:solidFill>
                  <a:srgbClr val="0000FF"/>
                </a:solidFill>
              </a:rPr>
              <a:t>Wenn wir in Ruhe sind, brauchen die Muskeln nicht so viel Zell-Energie. Deshalb brau­chen sie auch nicht so viel Sauerstoff für die Zell-atmung. Deshalb genügen weniger Herzschläge in einer Minute.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37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</a:t>
            </a:r>
          </a:p>
        </p:txBody>
      </p:sp>
    </p:spTree>
    <p:extLst>
      <p:ext uri="{BB962C8B-B14F-4D97-AF65-F5344CB8AC3E}">
        <p14:creationId xmlns:p14="http://schemas.microsoft.com/office/powerpoint/2010/main" val="6885521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mit Bleistift und Lineal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anfärben mit Buntstift, nicht </a:t>
            </a:r>
            <a:r>
              <a:rPr lang="de-DE" sz="3200" dirty="0" err="1"/>
              <a:t>Filzer</a:t>
            </a: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Überschrift: Thema des Diagramms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x- und y-Achse, Pfeilspitzen (wenn die Größe sich ändert)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 beschriften (Größe, Symbol der Einheit)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 einteilen, Zahlenwerte angeben</a:t>
            </a:r>
          </a:p>
        </p:txBody>
      </p:sp>
    </p:spTree>
    <p:extLst>
      <p:ext uri="{BB962C8B-B14F-4D97-AF65-F5344CB8AC3E}">
        <p14:creationId xmlns:p14="http://schemas.microsoft.com/office/powerpoint/2010/main" val="105892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692696"/>
            <a:ext cx="75608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Lern-Inhalte behalten ihre Bedeutung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Kompetenz-Erwartungen erläutern genauer den Anspruch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321793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</a:t>
            </a:r>
          </a:p>
          <a:p>
            <a:r>
              <a:rPr lang="de-DE" sz="3200" dirty="0"/>
              <a:t>Schritt-für-Schritt-Anleitung für das Anlegen von </a:t>
            </a:r>
            <a:r>
              <a:rPr lang="de-DE" sz="3200" b="1" dirty="0"/>
              <a:t>Säulen</a:t>
            </a:r>
            <a:r>
              <a:rPr lang="de-DE" sz="3200" dirty="0"/>
              <a:t> im Diagramm: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6162571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</a:t>
            </a:r>
          </a:p>
          <a:p>
            <a:r>
              <a:rPr lang="de-DE" sz="3200" dirty="0"/>
              <a:t>Schritt-für-Schritt-Anleitung für das Anlegen von </a:t>
            </a:r>
            <a:r>
              <a:rPr lang="de-DE" sz="3200" b="1" dirty="0"/>
              <a:t>Säulen</a:t>
            </a:r>
            <a:r>
              <a:rPr lang="de-DE" sz="3200" dirty="0"/>
              <a:t> im Diagramm: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Zahlenwerte aus Tabelle als Punkt eintragen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senkrechte Linien der Säulen zeichnen: alle Säulen gleich breit, gleicher Abstand </a:t>
            </a:r>
            <a:r>
              <a:rPr lang="de-DE" sz="3200" dirty="0" err="1"/>
              <a:t>vonein-ander</a:t>
            </a: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Säulen mit waagrechten Linien abschließen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evtl. anfärben: Gleiches mit gleicher Farbe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dann auch Legende anlegen</a:t>
            </a:r>
          </a:p>
        </p:txBody>
      </p:sp>
    </p:spTree>
    <p:extLst>
      <p:ext uri="{BB962C8B-B14F-4D97-AF65-F5344CB8AC3E}">
        <p14:creationId xmlns:p14="http://schemas.microsoft.com/office/powerpoint/2010/main" val="4502939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</a:t>
            </a:r>
          </a:p>
          <a:p>
            <a:r>
              <a:rPr lang="de-DE" sz="3200" dirty="0"/>
              <a:t>Schritt-für-Schritt-Anleitung für das Anlegen von </a:t>
            </a:r>
            <a:r>
              <a:rPr lang="de-DE" sz="3200" b="1" dirty="0"/>
              <a:t>Linien</a:t>
            </a:r>
            <a:r>
              <a:rPr lang="de-DE" sz="3200" dirty="0"/>
              <a:t> im Diagramm:</a:t>
            </a:r>
          </a:p>
        </p:txBody>
      </p:sp>
    </p:spTree>
    <p:extLst>
      <p:ext uri="{BB962C8B-B14F-4D97-AF65-F5344CB8AC3E}">
        <p14:creationId xmlns:p14="http://schemas.microsoft.com/office/powerpoint/2010/main" val="32180739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</a:t>
            </a:r>
          </a:p>
          <a:p>
            <a:r>
              <a:rPr lang="de-DE" sz="3200" dirty="0"/>
              <a:t>Schritt-für-Schritt-Anleitung für das Anlegen von </a:t>
            </a:r>
            <a:r>
              <a:rPr lang="de-DE" sz="3200" b="1" dirty="0"/>
              <a:t>Linien</a:t>
            </a:r>
            <a:r>
              <a:rPr lang="de-DE" sz="3200" dirty="0"/>
              <a:t> im Diagramm: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Zahlenwerte aus Tabelle als Punkt eintragen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Punkte mit Bleistift verbinden (mit Lineal von Punkt zu Punkt)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evtl. anfärben: Gleiches mit gleicher Farbe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dann auch Legende anlegen</a:t>
            </a:r>
          </a:p>
        </p:txBody>
      </p:sp>
    </p:spTree>
    <p:extLst>
      <p:ext uri="{BB962C8B-B14F-4D97-AF65-F5344CB8AC3E}">
        <p14:creationId xmlns:p14="http://schemas.microsoft.com/office/powerpoint/2010/main" val="5901488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/>
              <a:t>Inhaltsstoffe und Energieinhalt in Lebensmitteln</a:t>
            </a:r>
          </a:p>
        </p:txBody>
      </p:sp>
    </p:spTree>
    <p:extLst>
      <p:ext uri="{BB962C8B-B14F-4D97-AF65-F5344CB8AC3E}">
        <p14:creationId xmlns:p14="http://schemas.microsoft.com/office/powerpoint/2010/main" val="28985262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/>
              <a:t>Inhaltsstoffe und Energieinhalt </a:t>
            </a:r>
            <a:r>
              <a:rPr lang="de-DE" sz="3200"/>
              <a:t>in Lebensmitteln</a:t>
            </a:r>
            <a:endParaRPr lang="de-DE" sz="3200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4824536" cy="2736304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7377"/>
            <a:ext cx="2880320" cy="27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121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/>
              <a:t>		Nährstoffe in Lebensmitteln</a:t>
            </a:r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61066"/>
            <a:ext cx="5583555" cy="272161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99792" y="5371311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Nutella	                     Brathering			     </a:t>
            </a:r>
            <a:r>
              <a:rPr lang="de-DE" sz="2400" dirty="0" err="1"/>
              <a:t>Erdnuss</a:t>
            </a:r>
            <a:r>
              <a:rPr lang="de-DE" sz="2400" dirty="0"/>
              <a:t>- 	    	   Nudeln</a:t>
            </a:r>
          </a:p>
          <a:p>
            <a:r>
              <a:rPr lang="de-DE" sz="2400" dirty="0"/>
              <a:t>	      Creme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3528" y="2661066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Anteil der Nährstoffe </a:t>
            </a:r>
          </a:p>
          <a:p>
            <a:pPr algn="r"/>
            <a:r>
              <a:rPr lang="de-DE" sz="2400" dirty="0"/>
              <a:t>in g pro 100 g Lebensmittel</a:t>
            </a:r>
          </a:p>
        </p:txBody>
      </p:sp>
      <p:pic>
        <p:nvPicPr>
          <p:cNvPr id="9" name="Grafi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0" y="4365104"/>
            <a:ext cx="1728192" cy="17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640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 Beispiel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3568" y="1969555"/>
            <a:ext cx="1656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Energie-inhalt in Lebens-mitteln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93" y="1947033"/>
            <a:ext cx="4172222" cy="484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1854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Wasser – mal so, mal so </a:t>
            </a:r>
            <a:r>
              <a:rPr lang="de-DE" sz="3200" dirty="0"/>
              <a:t>(Aggregatzustände)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8A4DD5-7C62-478B-A37F-A7DF83BC014B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2"/>
          <a:stretch/>
        </p:blipFill>
        <p:spPr bwMode="auto">
          <a:xfrm>
            <a:off x="5652120" y="2097604"/>
            <a:ext cx="2304256" cy="39236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EDE2AAD-3BB8-41EE-9179-8724779E1D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14" y="2123104"/>
            <a:ext cx="2593958" cy="38981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F7BB6B1-DB1D-4F7D-850D-6653CF4B321C}"/>
              </a:ext>
            </a:extLst>
          </p:cNvPr>
          <p:cNvSpPr txBox="1"/>
          <p:nvPr/>
        </p:nvSpPr>
        <p:spPr>
          <a:xfrm>
            <a:off x="611560" y="2097604"/>
            <a:ext cx="17281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Eis, Schnee bzw. Wasser erhitzen</a:t>
            </a:r>
          </a:p>
        </p:txBody>
      </p:sp>
    </p:spTree>
    <p:extLst>
      <p:ext uri="{BB962C8B-B14F-4D97-AF65-F5344CB8AC3E}">
        <p14:creationId xmlns:p14="http://schemas.microsoft.com/office/powerpoint/2010/main" val="10034944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/>
              <a:t>Temperatur beim Erwärmen von Schnee </a:t>
            </a:r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67240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r>
              <a:rPr lang="de-DE" sz="4000" dirty="0"/>
              <a:t>Die Kompetenzen sind nichts eigentlich Neues, aber …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8888791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/>
              <a:t>Temperatur beim Erwärmen von Schnee </a:t>
            </a:r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672408" cy="259228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860032" y="3498222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NEU:</a:t>
            </a:r>
          </a:p>
          <a:p>
            <a:r>
              <a:rPr lang="de-DE" sz="3600" dirty="0">
                <a:solidFill>
                  <a:srgbClr val="FF0000"/>
                </a:solidFill>
              </a:rPr>
              <a:t>mehr als 3 Elemente</a:t>
            </a:r>
          </a:p>
        </p:txBody>
      </p:sp>
    </p:spTree>
    <p:extLst>
      <p:ext uri="{BB962C8B-B14F-4D97-AF65-F5344CB8AC3E}">
        <p14:creationId xmlns:p14="http://schemas.microsoft.com/office/powerpoint/2010/main" val="38245058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/>
              <a:t>Temperatur von Schnee beim Erwärmen</a:t>
            </a:r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672408" cy="2592288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6912"/>
            <a:ext cx="3672408" cy="259228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427984" y="537321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FF0000"/>
                </a:solidFill>
              </a:rPr>
              <a:t>NEU: Darstellung als Liniendiagramm</a:t>
            </a:r>
          </a:p>
        </p:txBody>
      </p:sp>
    </p:spTree>
    <p:extLst>
      <p:ext uri="{BB962C8B-B14F-4D97-AF65-F5344CB8AC3E}">
        <p14:creationId xmlns:p14="http://schemas.microsoft.com/office/powerpoint/2010/main" val="10027981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u="sng" dirty="0"/>
              <a:t>Prozentzahlen</a:t>
            </a:r>
            <a:r>
              <a:rPr lang="de-DE" sz="3200" dirty="0"/>
              <a:t> kommen erst in der 6. Klasse in Mathematik dran!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171882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Prozentzahlen kommen erst in der 6. Klasse in Mathematik dran!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u="sng" dirty="0"/>
              <a:t>Dezimalbrüche</a:t>
            </a:r>
            <a:r>
              <a:rPr lang="de-DE" sz="3200" dirty="0"/>
              <a:t> (wie 4,35) und andere Brüche sind ebenfalls erst Stoff in der 6. Klasse!</a:t>
            </a:r>
          </a:p>
        </p:txBody>
      </p:sp>
    </p:spTree>
    <p:extLst>
      <p:ext uri="{BB962C8B-B14F-4D97-AF65-F5344CB8AC3E}">
        <p14:creationId xmlns:p14="http://schemas.microsoft.com/office/powerpoint/2010/main" val="7113344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Prozentzahlen kommen erst in der 6. Klasse in Mathematik dran!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Dezimalbrüche (wie 4,35) und andere Brüche sind ebenfalls erst Stoff in der 6. Klasse!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2000" dirty="0"/>
          </a:p>
          <a:p>
            <a:r>
              <a:rPr lang="de-DE" sz="3200" dirty="0"/>
              <a:t>	</a:t>
            </a:r>
            <a:r>
              <a:rPr lang="de-DE" sz="3200" i="1" dirty="0"/>
              <a:t>Aber die Kinder kennen: 43,75 €.</a:t>
            </a:r>
          </a:p>
        </p:txBody>
      </p:sp>
    </p:spTree>
    <p:extLst>
      <p:ext uri="{BB962C8B-B14F-4D97-AF65-F5344CB8AC3E}">
        <p14:creationId xmlns:p14="http://schemas.microsoft.com/office/powerpoint/2010/main" val="618987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Prozentzahlen kommen erst in der 6. Klasse in Mathematik dran!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Dezimalbrüche (wie 4,35) und andere Brüche sind ebenfalls erst Stoff in der 6. Klasse!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2000" dirty="0"/>
          </a:p>
          <a:p>
            <a:r>
              <a:rPr lang="de-DE" sz="3200" i="1" dirty="0"/>
              <a:t>	Aber die Kinder kennen: 43,75 €.</a:t>
            </a:r>
          </a:p>
          <a:p>
            <a:r>
              <a:rPr lang="de-DE" sz="3200" i="1" dirty="0"/>
              <a:t>Und Prozentzahlen kann man in NT einführen als Hundertstel (am besten visualisiert).</a:t>
            </a:r>
          </a:p>
        </p:txBody>
      </p:sp>
    </p:spTree>
    <p:extLst>
      <p:ext uri="{BB962C8B-B14F-4D97-AF65-F5344CB8AC3E}">
        <p14:creationId xmlns:p14="http://schemas.microsoft.com/office/powerpoint/2010/main" val="24814384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Die absolute Länge der Achsen und die Abstände zwischen den Zahlenwerten können Zehnjährige kaum alleine festlegen.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r>
              <a:rPr lang="de-DE" sz="3200" dirty="0"/>
              <a:t>	=&gt;   Einhilfen sind nötig!</a:t>
            </a:r>
          </a:p>
        </p:txBody>
      </p:sp>
    </p:spTree>
    <p:extLst>
      <p:ext uri="{BB962C8B-B14F-4D97-AF65-F5344CB8AC3E}">
        <p14:creationId xmlns:p14="http://schemas.microsoft.com/office/powerpoint/2010/main" val="3567125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Kreisdiagramme nach wie vor </a:t>
            </a:r>
            <a:r>
              <a:rPr lang="de-DE" sz="3200" u="sng" dirty="0"/>
              <a:t>nur lesen</a:t>
            </a:r>
            <a:r>
              <a:rPr lang="de-DE" sz="3200" dirty="0"/>
              <a:t>, nicht selbst nach Zahlenwerten anlegen lassen.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Kreisdiagramme nach wie vor auf wenige Felder begrenzen (3-4).</a:t>
            </a:r>
          </a:p>
        </p:txBody>
      </p:sp>
    </p:spTree>
    <p:extLst>
      <p:ext uri="{BB962C8B-B14F-4D97-AF65-F5344CB8AC3E}">
        <p14:creationId xmlns:p14="http://schemas.microsoft.com/office/powerpoint/2010/main" val="19794481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Hinweise:</a:t>
            </a:r>
          </a:p>
          <a:p>
            <a:endParaRPr lang="de-DE" sz="3200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dirty="0"/>
              <a:t>Dies alles steht in meinem Skript zur Diagramm-kompetenz in der 5. Klasse auf meiner Webseite: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hlinkClick r:id="rId2"/>
              </a:rPr>
              <a:t>www.bio-nickl.de</a:t>
            </a:r>
            <a:endParaRPr lang="de-DE" sz="3200" dirty="0"/>
          </a:p>
          <a:p>
            <a:r>
              <a:rPr lang="de-DE" sz="3200" dirty="0"/>
              <a:t>&gt;   </a:t>
            </a:r>
            <a:r>
              <a:rPr lang="de-DE" sz="3200" dirty="0" err="1"/>
              <a:t>Did.Meth.Päd</a:t>
            </a:r>
            <a:r>
              <a:rPr lang="de-DE" sz="3200" dirty="0"/>
              <a:t>.   </a:t>
            </a:r>
          </a:p>
          <a:p>
            <a:r>
              <a:rPr lang="de-DE" sz="3200" dirty="0"/>
              <a:t>	&gt;   5. Klasse Skript 2 Kompetenztraining</a:t>
            </a:r>
          </a:p>
          <a:p>
            <a:r>
              <a:rPr lang="de-DE" sz="3200" dirty="0"/>
              <a:t>		&gt;   Kommunikation</a:t>
            </a:r>
          </a:p>
        </p:txBody>
      </p:sp>
    </p:spTree>
    <p:extLst>
      <p:ext uri="{BB962C8B-B14F-4D97-AF65-F5344CB8AC3E}">
        <p14:creationId xmlns:p14="http://schemas.microsoft.com/office/powerpoint/2010/main" val="24074100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</p:spTree>
    <p:extLst>
      <p:ext uri="{BB962C8B-B14F-4D97-AF65-F5344CB8AC3E}">
        <p14:creationId xmlns:p14="http://schemas.microsoft.com/office/powerpoint/2010/main" val="215159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r>
              <a:rPr lang="de-DE" sz="4000" dirty="0"/>
              <a:t>Die Kompetenzen sind nichts eigentlich Neues, aber …</a:t>
            </a:r>
          </a:p>
          <a:p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sie sind präziser formuliert.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4640592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40768"/>
            <a:ext cx="1728192" cy="3312368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0768"/>
            <a:ext cx="2880320" cy="252028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" y="1361614"/>
            <a:ext cx="2304256" cy="3816424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07" y="4066093"/>
            <a:ext cx="1944216" cy="238724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67247" y="5373216"/>
            <a:ext cx="334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Wirbelsäulen-Modelle</a:t>
            </a:r>
          </a:p>
        </p:txBody>
      </p:sp>
    </p:spTree>
    <p:extLst>
      <p:ext uri="{BB962C8B-B14F-4D97-AF65-F5344CB8AC3E}">
        <p14:creationId xmlns:p14="http://schemas.microsoft.com/office/powerpoint/2010/main" val="14458818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1008112" cy="2448272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2160240" cy="180020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" y="1361614"/>
            <a:ext cx="1324433" cy="2211402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9" y="4282117"/>
            <a:ext cx="1483537" cy="152314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52159" y="5949280"/>
            <a:ext cx="442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Wirbelsäulen-Modelle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32040" y="1412776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>
                <a:solidFill>
                  <a:srgbClr val="FF0000"/>
                </a:solidFill>
              </a:rPr>
              <a:t>Falsche Fragestellung:</a:t>
            </a:r>
          </a:p>
          <a:p>
            <a:endParaRPr lang="de-DE" sz="3200" dirty="0"/>
          </a:p>
          <a:p>
            <a:r>
              <a:rPr lang="de-DE" sz="3200" dirty="0">
                <a:solidFill>
                  <a:srgbClr val="FF0000"/>
                </a:solidFill>
              </a:rPr>
              <a:t>Welches Modell ist gut, welches Modell ist schlecht?</a:t>
            </a:r>
          </a:p>
        </p:txBody>
      </p:sp>
    </p:spTree>
    <p:extLst>
      <p:ext uri="{BB962C8B-B14F-4D97-AF65-F5344CB8AC3E}">
        <p14:creationId xmlns:p14="http://schemas.microsoft.com/office/powerpoint/2010/main" val="26026923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1008112" cy="2448272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2160240" cy="180020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" y="1361614"/>
            <a:ext cx="1324433" cy="2211402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9" y="4282117"/>
            <a:ext cx="1483537" cy="152314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52159" y="5949280"/>
            <a:ext cx="442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Wirbelsäulen-Modelle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32040" y="1412776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>
                <a:solidFill>
                  <a:srgbClr val="FF0000"/>
                </a:solidFill>
              </a:rPr>
              <a:t>Falsche Fragestellung:</a:t>
            </a:r>
          </a:p>
          <a:p>
            <a:endParaRPr lang="de-DE" sz="3200" dirty="0"/>
          </a:p>
          <a:p>
            <a:r>
              <a:rPr lang="de-DE" sz="3200" dirty="0">
                <a:solidFill>
                  <a:srgbClr val="FF0000"/>
                </a:solidFill>
              </a:rPr>
              <a:t>Was ist am Modell X gut, was ist daran schlecht?</a:t>
            </a:r>
          </a:p>
        </p:txBody>
      </p:sp>
    </p:spTree>
    <p:extLst>
      <p:ext uri="{BB962C8B-B14F-4D97-AF65-F5344CB8AC3E}">
        <p14:creationId xmlns:p14="http://schemas.microsoft.com/office/powerpoint/2010/main" val="13427716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1008112" cy="2448272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2160240" cy="180020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" y="1361614"/>
            <a:ext cx="1324433" cy="2211402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9" y="4282117"/>
            <a:ext cx="1483537" cy="152314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52159" y="5949280"/>
            <a:ext cx="442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Wirbelsäulen-Modelle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32040" y="1412776"/>
            <a:ext cx="360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>
                <a:solidFill>
                  <a:srgbClr val="008000"/>
                </a:solidFill>
              </a:rPr>
              <a:t>Sinnvolle Fragestellung:</a:t>
            </a:r>
          </a:p>
          <a:p>
            <a:endParaRPr lang="de-DE" sz="3200" dirty="0">
              <a:solidFill>
                <a:srgbClr val="008000"/>
              </a:solidFill>
            </a:endParaRPr>
          </a:p>
          <a:p>
            <a:r>
              <a:rPr lang="de-DE" sz="3200" dirty="0">
                <a:solidFill>
                  <a:srgbClr val="008000"/>
                </a:solidFill>
              </a:rPr>
              <a:t>Welche Fragen, lassen sich mit Modell X </a:t>
            </a:r>
            <a:r>
              <a:rPr lang="de-DE" sz="3200" dirty="0" err="1">
                <a:solidFill>
                  <a:srgbClr val="008000"/>
                </a:solidFill>
              </a:rPr>
              <a:t>beant</a:t>
            </a:r>
            <a:r>
              <a:rPr lang="de-DE" sz="3200" dirty="0">
                <a:solidFill>
                  <a:srgbClr val="008000"/>
                </a:solidFill>
              </a:rPr>
              <a:t>-worten, welche Hypothesen lassen sich damit über-prüfen?</a:t>
            </a:r>
          </a:p>
        </p:txBody>
      </p:sp>
    </p:spTree>
    <p:extLst>
      <p:ext uri="{BB962C8B-B14F-4D97-AF65-F5344CB8AC3E}">
        <p14:creationId xmlns:p14="http://schemas.microsoft.com/office/powerpoint/2010/main" val="3823514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1008112" cy="2448272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2160240" cy="180020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" y="1361614"/>
            <a:ext cx="1324433" cy="2211402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9" y="4282117"/>
            <a:ext cx="1483537" cy="152314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52159" y="5949280"/>
            <a:ext cx="442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Wirbelsäulen-Modelle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32040" y="1412776"/>
            <a:ext cx="360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>
                <a:solidFill>
                  <a:srgbClr val="008000"/>
                </a:solidFill>
              </a:rPr>
              <a:t>Sinnvolle Fragestellung:</a:t>
            </a:r>
          </a:p>
          <a:p>
            <a:endParaRPr lang="de-DE" sz="3200" dirty="0">
              <a:solidFill>
                <a:srgbClr val="008000"/>
              </a:solidFill>
            </a:endParaRPr>
          </a:p>
          <a:p>
            <a:r>
              <a:rPr lang="de-DE" sz="3200" dirty="0">
                <a:solidFill>
                  <a:srgbClr val="008000"/>
                </a:solidFill>
              </a:rPr>
              <a:t>Welche Eigenschaf-</a:t>
            </a:r>
            <a:r>
              <a:rPr lang="de-DE" sz="3200" dirty="0" err="1">
                <a:solidFill>
                  <a:srgbClr val="008000"/>
                </a:solidFill>
              </a:rPr>
              <a:t>ten</a:t>
            </a:r>
            <a:r>
              <a:rPr lang="de-DE" sz="3200" dirty="0">
                <a:solidFill>
                  <a:srgbClr val="008000"/>
                </a:solidFill>
              </a:rPr>
              <a:t> der Wirklichkeit zeigt Modell X, welche zeigt es nicht?</a:t>
            </a:r>
          </a:p>
        </p:txBody>
      </p:sp>
    </p:spTree>
    <p:extLst>
      <p:ext uri="{BB962C8B-B14F-4D97-AF65-F5344CB8AC3E}">
        <p14:creationId xmlns:p14="http://schemas.microsoft.com/office/powerpoint/2010/main" val="31153548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1008112" cy="2448272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2160240" cy="180020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" y="1361614"/>
            <a:ext cx="1324433" cy="2211402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9" y="4282117"/>
            <a:ext cx="1483537" cy="152314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52159" y="5949280"/>
            <a:ext cx="442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Wirbelsäulen-Modelle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788024" y="2636912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8000"/>
                </a:solidFill>
              </a:rPr>
              <a:t>Grundsatz:</a:t>
            </a:r>
          </a:p>
          <a:p>
            <a:endParaRPr lang="de-DE" sz="3600" b="1" dirty="0">
              <a:solidFill>
                <a:srgbClr val="008000"/>
              </a:solidFill>
            </a:endParaRPr>
          </a:p>
          <a:p>
            <a:r>
              <a:rPr lang="de-DE" sz="3600" b="1" dirty="0">
                <a:solidFill>
                  <a:srgbClr val="008000"/>
                </a:solidFill>
              </a:rPr>
              <a:t>Unterschiedliche Modelle für das selbe Phänomen!</a:t>
            </a:r>
          </a:p>
        </p:txBody>
      </p:sp>
    </p:spTree>
    <p:extLst>
      <p:ext uri="{BB962C8B-B14F-4D97-AF65-F5344CB8AC3E}">
        <p14:creationId xmlns:p14="http://schemas.microsoft.com/office/powerpoint/2010/main" val="24812270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Herausforderung: Teilchen-Modell</a:t>
            </a:r>
          </a:p>
        </p:txBody>
      </p:sp>
    </p:spTree>
    <p:extLst>
      <p:ext uri="{BB962C8B-B14F-4D97-AF65-F5344CB8AC3E}">
        <p14:creationId xmlns:p14="http://schemas.microsoft.com/office/powerpoint/2010/main" val="20475227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Die Schüler kennen nur die </a:t>
            </a:r>
            <a:r>
              <a:rPr lang="de-DE" sz="3600" b="1" dirty="0"/>
              <a:t>makro-</a:t>
            </a:r>
            <a:r>
              <a:rPr lang="de-DE" sz="3600" b="1" dirty="0" err="1"/>
              <a:t>skopische</a:t>
            </a:r>
            <a:r>
              <a:rPr lang="de-DE" sz="3600" dirty="0"/>
              <a:t> Betrachtungs-Ebene.</a:t>
            </a:r>
          </a:p>
        </p:txBody>
      </p:sp>
    </p:spTree>
    <p:extLst>
      <p:ext uri="{BB962C8B-B14F-4D97-AF65-F5344CB8AC3E}">
        <p14:creationId xmlns:p14="http://schemas.microsoft.com/office/powerpoint/2010/main" val="27528696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Die Schüler kennen nur die </a:t>
            </a:r>
            <a:r>
              <a:rPr lang="de-DE" sz="3600" b="1" dirty="0"/>
              <a:t>makro-</a:t>
            </a:r>
            <a:r>
              <a:rPr lang="de-DE" sz="3600" b="1" dirty="0" err="1"/>
              <a:t>skopische</a:t>
            </a:r>
            <a:r>
              <a:rPr lang="de-DE" sz="3600" dirty="0"/>
              <a:t> Betrachtungs-Ebene.</a:t>
            </a:r>
          </a:p>
          <a:p>
            <a:endParaRPr lang="de-DE" sz="3600" dirty="0"/>
          </a:p>
          <a:p>
            <a:r>
              <a:rPr lang="de-DE" sz="3600" dirty="0"/>
              <a:t>=&gt; Behutsam zunächst an die </a:t>
            </a:r>
            <a:r>
              <a:rPr lang="de-DE" sz="3600" b="1" dirty="0"/>
              <a:t>mikroskopische</a:t>
            </a:r>
            <a:r>
              <a:rPr lang="de-DE" sz="3600" dirty="0"/>
              <a:t> Betrachtungs-Ebene heranführen!</a:t>
            </a:r>
          </a:p>
        </p:txBody>
      </p:sp>
    </p:spTree>
    <p:extLst>
      <p:ext uri="{BB962C8B-B14F-4D97-AF65-F5344CB8AC3E}">
        <p14:creationId xmlns:p14="http://schemas.microsoft.com/office/powerpoint/2010/main" val="14174189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Die Schüler kennen nur die </a:t>
            </a:r>
            <a:r>
              <a:rPr lang="de-DE" sz="3600" b="1" dirty="0"/>
              <a:t>makro-</a:t>
            </a:r>
            <a:r>
              <a:rPr lang="de-DE" sz="3600" b="1" dirty="0" err="1"/>
              <a:t>skopische</a:t>
            </a:r>
            <a:r>
              <a:rPr lang="de-DE" sz="3600" dirty="0"/>
              <a:t> Betrachtungs-Ebene.</a:t>
            </a:r>
          </a:p>
          <a:p>
            <a:endParaRPr lang="de-DE" sz="3600" dirty="0"/>
          </a:p>
          <a:p>
            <a:r>
              <a:rPr lang="de-DE" sz="3600" dirty="0"/>
              <a:t>Das geht gut mit</a:t>
            </a:r>
          </a:p>
          <a:p>
            <a:r>
              <a:rPr lang="de-DE" sz="3600" dirty="0"/>
              <a:t>Millimeter-Papier.</a:t>
            </a: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38164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0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r>
              <a:rPr lang="de-DE" sz="4000" dirty="0"/>
              <a:t>Die Kompetenzen sind nichts eigentlich Neues, aber …</a:t>
            </a:r>
          </a:p>
          <a:p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sie sind präziser formuliert.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sie erhalten einen höheren Stellenwert.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4018107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makroskopisch</a:t>
            </a:r>
          </a:p>
          <a:p>
            <a:r>
              <a:rPr lang="de-DE" sz="3600" b="1" dirty="0"/>
              <a:t>„Die sichtbare Welt“</a:t>
            </a:r>
          </a:p>
          <a:p>
            <a:endParaRPr lang="de-DE" sz="3600" b="1" dirty="0"/>
          </a:p>
          <a:p>
            <a:r>
              <a:rPr lang="de-DE" sz="3600" b="1" dirty="0"/>
              <a:t>mikroskopisch</a:t>
            </a:r>
          </a:p>
          <a:p>
            <a:r>
              <a:rPr lang="de-DE" sz="3600" b="1" dirty="0"/>
              <a:t>„Die Welt im Mikroskop“</a:t>
            </a:r>
          </a:p>
        </p:txBody>
      </p:sp>
    </p:spTree>
    <p:extLst>
      <p:ext uri="{BB962C8B-B14F-4D97-AF65-F5344CB8AC3E}">
        <p14:creationId xmlns:p14="http://schemas.microsoft.com/office/powerpoint/2010/main" val="5275298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makroskopisch</a:t>
            </a:r>
          </a:p>
          <a:p>
            <a:r>
              <a:rPr lang="de-DE" sz="3600" b="1" dirty="0"/>
              <a:t>„Die sichtbare Welt“</a:t>
            </a:r>
          </a:p>
          <a:p>
            <a:endParaRPr lang="de-DE" sz="3600" b="1" dirty="0"/>
          </a:p>
          <a:p>
            <a:r>
              <a:rPr lang="de-DE" sz="3600" b="1" dirty="0"/>
              <a:t>mikroskopisch</a:t>
            </a:r>
          </a:p>
          <a:p>
            <a:r>
              <a:rPr lang="de-DE" sz="3600" b="1" dirty="0"/>
              <a:t>„Die Welt im Mikroskop“</a:t>
            </a:r>
          </a:p>
          <a:p>
            <a:endParaRPr lang="de-DE" sz="3600" b="1" dirty="0"/>
          </a:p>
          <a:p>
            <a:pPr algn="r"/>
            <a:r>
              <a:rPr lang="de-DE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de-DE" sz="360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de-DE" sz="3600" b="1" dirty="0">
                <a:solidFill>
                  <a:srgbClr val="008000"/>
                </a:solidFill>
              </a:rPr>
              <a:t>Visualisieren mit Ikons</a:t>
            </a:r>
          </a:p>
        </p:txBody>
      </p:sp>
    </p:spTree>
    <p:extLst>
      <p:ext uri="{BB962C8B-B14F-4D97-AF65-F5344CB8AC3E}">
        <p14:creationId xmlns:p14="http://schemas.microsoft.com/office/powerpoint/2010/main" val="15620763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/>
              <a:t>makroskopisch</a:t>
            </a:r>
            <a:endParaRPr lang="de-DE" sz="3600" b="1" dirty="0"/>
          </a:p>
          <a:p>
            <a:r>
              <a:rPr lang="de-DE" sz="3600" b="1" dirty="0"/>
              <a:t>„Die sichtbare Welt“</a:t>
            </a:r>
          </a:p>
          <a:p>
            <a:endParaRPr lang="de-DE" sz="3600" b="1" dirty="0"/>
          </a:p>
          <a:p>
            <a:r>
              <a:rPr lang="de-DE" sz="3600" b="1" dirty="0"/>
              <a:t>mikroskopisch</a:t>
            </a:r>
          </a:p>
          <a:p>
            <a:r>
              <a:rPr lang="de-DE" sz="3600" b="1" dirty="0"/>
              <a:t>„Die Welt im Mikroskop“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47" y="1670599"/>
            <a:ext cx="2736304" cy="15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2044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/>
              <a:t>makroskopisch</a:t>
            </a:r>
            <a:endParaRPr lang="de-DE" sz="3600" b="1" dirty="0"/>
          </a:p>
          <a:p>
            <a:r>
              <a:rPr lang="de-DE" sz="3600" b="1" dirty="0"/>
              <a:t>„Die sichtbare Welt“</a:t>
            </a:r>
          </a:p>
          <a:p>
            <a:endParaRPr lang="de-DE" sz="3600" b="1" dirty="0"/>
          </a:p>
          <a:p>
            <a:r>
              <a:rPr lang="de-DE" sz="3600" b="1" dirty="0"/>
              <a:t>mikroskopisch</a:t>
            </a:r>
          </a:p>
          <a:p>
            <a:r>
              <a:rPr lang="de-DE" sz="3600" b="1" dirty="0"/>
              <a:t>„Die Welt im Mikroskop“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47" y="1670599"/>
            <a:ext cx="2736304" cy="1574028"/>
          </a:xfrm>
          <a:prstGeom prst="rect">
            <a:avLst/>
          </a:prstGeom>
        </p:spPr>
      </p:pic>
      <p:pic>
        <p:nvPicPr>
          <p:cNvPr id="5" name="Bild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1853625" cy="1880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7244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Teilchen-Modell:</a:t>
            </a:r>
          </a:p>
          <a:p>
            <a:endParaRPr lang="de-DE" sz="2000" dirty="0"/>
          </a:p>
          <a:p>
            <a:r>
              <a:rPr lang="de-DE" sz="3600" dirty="0"/>
              <a:t>Der Schritt vom Makroskopischen zum Mikroskopischen ist groß, aber nach-vollziehbar.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8431407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Teilchen-Modell:</a:t>
            </a:r>
          </a:p>
          <a:p>
            <a:endParaRPr lang="de-DE" sz="2000" dirty="0"/>
          </a:p>
          <a:p>
            <a:r>
              <a:rPr lang="de-DE" sz="3600" dirty="0"/>
              <a:t>Der Schritt vom Makroskopischen zum Mikroskopischen ist groß, </a:t>
            </a:r>
            <a:r>
              <a:rPr lang="de-DE" sz="3600"/>
              <a:t>aber nach-vollziehbar.</a:t>
            </a:r>
            <a:endParaRPr lang="de-DE" sz="3600" dirty="0"/>
          </a:p>
          <a:p>
            <a:endParaRPr lang="de-DE" sz="2000" dirty="0"/>
          </a:p>
          <a:p>
            <a:r>
              <a:rPr lang="de-DE" sz="3600" dirty="0"/>
              <a:t>Damit ist der große Schritt zur Teilchen-Ebene aber gut vorbereitet.</a:t>
            </a:r>
          </a:p>
        </p:txBody>
      </p:sp>
    </p:spTree>
    <p:extLst>
      <p:ext uri="{BB962C8B-B14F-4D97-AF65-F5344CB8AC3E}">
        <p14:creationId xmlns:p14="http://schemas.microsoft.com/office/powerpoint/2010/main" val="390341390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Teilchen-Modell:</a:t>
            </a:r>
          </a:p>
          <a:p>
            <a:endParaRPr lang="de-DE" sz="2000" dirty="0"/>
          </a:p>
          <a:p>
            <a:r>
              <a:rPr lang="de-DE" sz="3600" dirty="0"/>
              <a:t>Damit das Teilchen-Modell möglichst oft angewendet werden kann, </a:t>
            </a:r>
            <a:r>
              <a:rPr lang="de-DE" sz="3600" dirty="0" err="1"/>
              <a:t>muss</a:t>
            </a:r>
            <a:r>
              <a:rPr lang="de-DE" sz="3600" dirty="0"/>
              <a:t> es möglichst </a:t>
            </a:r>
            <a:r>
              <a:rPr lang="de-DE" sz="3600" b="1" dirty="0"/>
              <a:t>früh</a:t>
            </a:r>
            <a:r>
              <a:rPr lang="de-DE" sz="3600" dirty="0"/>
              <a:t> eingeführt werden (Oktober/November).</a:t>
            </a:r>
          </a:p>
        </p:txBody>
      </p:sp>
    </p:spTree>
    <p:extLst>
      <p:ext uri="{BB962C8B-B14F-4D97-AF65-F5344CB8AC3E}">
        <p14:creationId xmlns:p14="http://schemas.microsoft.com/office/powerpoint/2010/main" val="382012285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Teilchen-Modell:</a:t>
            </a:r>
          </a:p>
          <a:p>
            <a:endParaRPr lang="de-DE" sz="2000" dirty="0"/>
          </a:p>
          <a:p>
            <a:pPr>
              <a:spcAft>
                <a:spcPts val="1800"/>
              </a:spcAft>
            </a:pPr>
            <a:r>
              <a:rPr lang="de-DE" sz="3600" dirty="0"/>
              <a:t>Damit das Teilchen-Modell möglichst oft angewendet werden kann, </a:t>
            </a:r>
            <a:r>
              <a:rPr lang="de-DE" sz="3600" dirty="0" err="1"/>
              <a:t>muss</a:t>
            </a:r>
            <a:r>
              <a:rPr lang="de-DE" sz="3600" dirty="0"/>
              <a:t> es möglichst </a:t>
            </a:r>
            <a:r>
              <a:rPr lang="de-DE" sz="3600" b="1" dirty="0"/>
              <a:t>früh</a:t>
            </a:r>
            <a:r>
              <a:rPr lang="de-DE" sz="3600" dirty="0"/>
              <a:t> eingeführt werden (Oktober/November).</a:t>
            </a:r>
          </a:p>
          <a:p>
            <a:r>
              <a:rPr lang="de-DE" sz="3600" b="1" dirty="0"/>
              <a:t>Bei der Einführung keine Ablenkung:</a:t>
            </a:r>
          </a:p>
          <a:p>
            <a:r>
              <a:rPr lang="de-DE" sz="3600" b="1" dirty="0"/>
              <a:t>=&gt; sehr einfacher Versuchsaufbau</a:t>
            </a:r>
          </a:p>
        </p:txBody>
      </p:sp>
    </p:spTree>
    <p:extLst>
      <p:ext uri="{BB962C8B-B14F-4D97-AF65-F5344CB8AC3E}">
        <p14:creationId xmlns:p14="http://schemas.microsoft.com/office/powerpoint/2010/main" val="281948212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18230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294212" y="1700808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Versuchsaufbau (VA):</a:t>
            </a:r>
          </a:p>
          <a:p>
            <a:r>
              <a:rPr lang="de-DE" sz="2800" dirty="0"/>
              <a:t>Wir geben Zuckerkrümel in einen Papierfilter, der in einem Trichter steckt.</a:t>
            </a:r>
          </a:p>
          <a:p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257361899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4733</Words>
  <Application>Microsoft Office PowerPoint</Application>
  <PresentationFormat>Bildschirmpräsentation (4:3)</PresentationFormat>
  <Paragraphs>1117</Paragraphs>
  <Slides>220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220</vt:i4>
      </vt:variant>
    </vt:vector>
  </HeadingPairs>
  <TitlesOfParts>
    <vt:vector size="226" baseType="lpstr">
      <vt:lpstr>Arial</vt:lpstr>
      <vt:lpstr>Calibri</vt:lpstr>
      <vt:lpstr>Courier New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Erkenntnisgewinnung</vt:lpstr>
      <vt:lpstr>Erkenntnisgewinnung</vt:lpstr>
      <vt:lpstr>Erkenntnisgewinnung</vt:lpstr>
      <vt:lpstr>Erkenntnisgewinnung</vt:lpstr>
      <vt:lpstr>Erkenntnisgewinnung</vt:lpstr>
      <vt:lpstr>Erkenntnisgewinnung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PowerPoint-Präsentation</vt:lpstr>
      <vt:lpstr>Atmen im Wasser (6.)</vt:lpstr>
      <vt:lpstr>Atmen im Wasser (6.)</vt:lpstr>
      <vt:lpstr>Atmen im Wasser (6.)</vt:lpstr>
      <vt:lpstr>Atmen im Wasser (6.)</vt:lpstr>
      <vt:lpstr>Atmen im Wasser (6.)</vt:lpstr>
      <vt:lpstr>Atmen im Wasser (6.)</vt:lpstr>
      <vt:lpstr>Atmen im Wasser (6.)</vt:lpstr>
      <vt:lpstr>Vogelschnäbel (6.)</vt:lpstr>
      <vt:lpstr>Vogelschnäbel (6.)</vt:lpstr>
      <vt:lpstr>Vogelschnäbel (6.)</vt:lpstr>
      <vt:lpstr>Vogelschnäbel (6.)</vt:lpstr>
      <vt:lpstr>Vogelschnäbel (6.)</vt:lpstr>
      <vt:lpstr>Vogelschnäbel (6.)</vt:lpstr>
      <vt:lpstr>Vogelschnäbel (6.)</vt:lpstr>
      <vt:lpstr>Vogelschnäbel (6.)</vt:lpstr>
      <vt:lpstr>Vogelschnäbel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Vom Feucht- in den Trockenraum (6.)</vt:lpstr>
      <vt:lpstr>PowerPoint-Präsentation</vt:lpstr>
      <vt:lpstr>PowerPoint-Präsentation</vt:lpstr>
      <vt:lpstr>Artenkenntnis: Vogelstimmen (6.)</vt:lpstr>
      <vt:lpstr>Artenkenntnis: Vogelstimmen (6.)</vt:lpstr>
      <vt:lpstr>Artenkenntnis: Vogelstimmen (6.)</vt:lpstr>
      <vt:lpstr>Artenkenntnis: Vogelstimmen (6.)</vt:lpstr>
      <vt:lpstr>Artenkenntnis: Vogelstimmen (6.)</vt:lpstr>
      <vt:lpstr>Artenkenntnis: Vogelstimmen (6.)</vt:lpstr>
      <vt:lpstr>Artenkenntnis: Vogelstimmen (6.)</vt:lpstr>
      <vt:lpstr>Artenkenntnis: Vogelstimmen (6.)</vt:lpstr>
      <vt:lpstr>Artenkenntnis: Frühblüher (5.)</vt:lpstr>
      <vt:lpstr>Artenkenntnis: Frühblüher (5.)</vt:lpstr>
      <vt:lpstr>Artenkenntnis: Frühblüher (5.)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Historische Versuche PS (6.)</vt:lpstr>
      <vt:lpstr>Historische Versuche PS (6.)</vt:lpstr>
      <vt:lpstr>Historische Versuche PS (6.)</vt:lpstr>
      <vt:lpstr>Historische Versuche PS (6.)</vt:lpstr>
      <vt:lpstr>Reaktionen von Pflanzen (6.)</vt:lpstr>
      <vt:lpstr>Reaktionen von Pflanzen (6.)</vt:lpstr>
      <vt:lpstr>Reaktionen von Pflanzen (6.)</vt:lpstr>
      <vt:lpstr>Reaktionen von Pflanzen (6.)</vt:lpstr>
      <vt:lpstr>Reaktionen von Pflanzen (6.)</vt:lpstr>
      <vt:lpstr>Reaktionen von Pflanzen (6.)</vt:lpstr>
      <vt:lpstr>Reaktionen von Pflanzen (6.)</vt:lpstr>
      <vt:lpstr>Reaktionen von Pflanzen (6.)</vt:lpstr>
      <vt:lpstr>Grundwissen-Management</vt:lpstr>
      <vt:lpstr>Grundwissen-Management</vt:lpstr>
      <vt:lpstr>Grundwissen-Management</vt:lpstr>
      <vt:lpstr>Grundwissen-Management</vt:lpstr>
      <vt:lpstr>Grundwissen-Management</vt:lpstr>
      <vt:lpstr>Grundwissen-Management</vt:lpstr>
      <vt:lpstr>Grundwissen-Management</vt:lpstr>
      <vt:lpstr>Grundwissen am RGM 5. Klasse LP+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Kompetenz-Training   Modelle</dc:title>
  <dc:creator>Thomas</dc:creator>
  <cp:lastModifiedBy>Thomas Nickl</cp:lastModifiedBy>
  <cp:revision>221</cp:revision>
  <dcterms:created xsi:type="dcterms:W3CDTF">2017-02-19T09:24:30Z</dcterms:created>
  <dcterms:modified xsi:type="dcterms:W3CDTF">2020-02-16T16:31:07Z</dcterms:modified>
</cp:coreProperties>
</file>