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449" r:id="rId3"/>
    <p:sldId id="450" r:id="rId4"/>
    <p:sldId id="451" r:id="rId5"/>
    <p:sldId id="452" r:id="rId6"/>
    <p:sldId id="316" r:id="rId7"/>
    <p:sldId id="317" r:id="rId8"/>
    <p:sldId id="320" r:id="rId9"/>
    <p:sldId id="321" r:id="rId10"/>
    <p:sldId id="322" r:id="rId11"/>
    <p:sldId id="325" r:id="rId12"/>
    <p:sldId id="453" r:id="rId13"/>
    <p:sldId id="404" r:id="rId14"/>
    <p:sldId id="405" r:id="rId15"/>
    <p:sldId id="326" r:id="rId16"/>
    <p:sldId id="327" r:id="rId17"/>
    <p:sldId id="329" r:id="rId18"/>
    <p:sldId id="408" r:id="rId19"/>
    <p:sldId id="332" r:id="rId20"/>
    <p:sldId id="426" r:id="rId21"/>
    <p:sldId id="427" r:id="rId22"/>
    <p:sldId id="428" r:id="rId23"/>
    <p:sldId id="432" r:id="rId24"/>
    <p:sldId id="433" r:id="rId25"/>
    <p:sldId id="333" r:id="rId26"/>
    <p:sldId id="334" r:id="rId27"/>
    <p:sldId id="414" r:id="rId28"/>
    <p:sldId id="429" r:id="rId29"/>
    <p:sldId id="415" r:id="rId30"/>
    <p:sldId id="430" r:id="rId31"/>
    <p:sldId id="335" r:id="rId32"/>
    <p:sldId id="412" r:id="rId33"/>
    <p:sldId id="413" r:id="rId34"/>
    <p:sldId id="410" r:id="rId35"/>
    <p:sldId id="411" r:id="rId36"/>
    <p:sldId id="33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54" r:id="rId45"/>
    <p:sldId id="416" r:id="rId46"/>
    <p:sldId id="337" r:id="rId47"/>
    <p:sldId id="338" r:id="rId48"/>
    <p:sldId id="339" r:id="rId49"/>
    <p:sldId id="456" r:id="rId50"/>
    <p:sldId id="434" r:id="rId51"/>
    <p:sldId id="437" r:id="rId52"/>
    <p:sldId id="455" r:id="rId53"/>
    <p:sldId id="435" r:id="rId54"/>
    <p:sldId id="438" r:id="rId55"/>
    <p:sldId id="442" r:id="rId56"/>
    <p:sldId id="439" r:id="rId57"/>
    <p:sldId id="440" r:id="rId58"/>
    <p:sldId id="441" r:id="rId59"/>
    <p:sldId id="444" r:id="rId60"/>
    <p:sldId id="445" r:id="rId61"/>
    <p:sldId id="446" r:id="rId62"/>
    <p:sldId id="448" r:id="rId63"/>
    <p:sldId id="457" r:id="rId64"/>
    <p:sldId id="425" r:id="rId6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0000FF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40AB-EA5A-49AE-886C-098943A8D588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980728"/>
            <a:ext cx="7200800" cy="366254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/>
              <a:t>Ökologie</a:t>
            </a:r>
          </a:p>
          <a:p>
            <a:pPr algn="ctr"/>
            <a:r>
              <a:rPr lang="de-DE" sz="7200" dirty="0"/>
              <a:t>im LehrplanPLUS</a:t>
            </a:r>
          </a:p>
          <a:p>
            <a:pPr algn="ctr"/>
            <a:r>
              <a:rPr lang="de-DE" sz="7200" dirty="0"/>
              <a:t>in der Unterstufe</a:t>
            </a:r>
          </a:p>
        </p:txBody>
      </p:sp>
    </p:spTree>
    <p:extLst>
      <p:ext uri="{BB962C8B-B14F-4D97-AF65-F5344CB8AC3E}">
        <p14:creationId xmlns:p14="http://schemas.microsoft.com/office/powerpoint/2010/main" val="382298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 </a:t>
            </a:r>
            <a:r>
              <a:rPr lang="de-DE" sz="3200" dirty="0"/>
              <a:t>messen (Boden-feuchte, Lichtstärke, Temperatur, Nieder-schlag, Bodenbeschaffenheit, z. B. Kalk)</a:t>
            </a:r>
          </a:p>
          <a:p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nur 2 oder 3 davon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vergleichend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Bezug zu Lebensform bzw. Vitalität</a:t>
            </a:r>
          </a:p>
        </p:txBody>
      </p:sp>
    </p:spTree>
    <p:extLst>
      <p:ext uri="{BB962C8B-B14F-4D97-AF65-F5344CB8AC3E}">
        <p14:creationId xmlns:p14="http://schemas.microsoft.com/office/powerpoint/2010/main" val="380284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Lebewesen nicht bis zur Art bestimmen wollen!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017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Lebewesen nicht bis zur Art bestimmen wollen!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Wichtiger sind funktionale Beziehungen zwischen Lebewesen (Nahrungsbeziehung, Angepasstheit an die Lebensbedingungen)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8968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r>
              <a:rPr lang="de-DE" sz="3200" dirty="0"/>
              <a:t>ISB-Konzept: Jede Arbeitsgruppe widmet sich „ihrer“ Blumen-Art.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4123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r>
              <a:rPr lang="de-DE" sz="3200" dirty="0"/>
              <a:t>ISB-Konzept: Jede Arbeitsgruppe widmet sich „ihrer“ Blumen-Art.</a:t>
            </a:r>
          </a:p>
          <a:p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Phantasienamen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Häufigkeit pro m</a:t>
            </a:r>
            <a:r>
              <a:rPr lang="de-DE" sz="3200" b="1" baseline="30000" dirty="0">
                <a:solidFill>
                  <a:srgbClr val="00B050"/>
                </a:solidFill>
              </a:rPr>
              <a:t>2</a:t>
            </a:r>
            <a:r>
              <a:rPr lang="de-DE" sz="3200" b="1" dirty="0">
                <a:solidFill>
                  <a:srgbClr val="00B050"/>
                </a:solidFill>
              </a:rPr>
              <a:t> an zwei</a:t>
            </a:r>
            <a:r>
              <a:rPr lang="de-DE" sz="3200" b="1">
                <a:solidFill>
                  <a:srgbClr val="00B050"/>
                </a:solidFill>
              </a:rPr>
              <a:t>, drei Stand-orten </a:t>
            </a:r>
            <a:r>
              <a:rPr lang="de-DE" sz="3200" b="1" dirty="0">
                <a:solidFill>
                  <a:srgbClr val="00B050"/>
                </a:solidFill>
              </a:rPr>
              <a:t>zählen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daraus Eigenschaften ableiten</a:t>
            </a:r>
          </a:p>
        </p:txBody>
      </p:sp>
    </p:spTree>
    <p:extLst>
      <p:ext uri="{BB962C8B-B14F-4D97-AF65-F5344CB8AC3E}">
        <p14:creationId xmlns:p14="http://schemas.microsoft.com/office/powerpoint/2010/main" val="380328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verschiedene blühende Pflanzen begründet ihren Pflanzenfamilien zuordnen</a:t>
            </a:r>
          </a:p>
        </p:txBody>
      </p:sp>
    </p:spTree>
    <p:extLst>
      <p:ext uri="{BB962C8B-B14F-4D97-AF65-F5344CB8AC3E}">
        <p14:creationId xmlns:p14="http://schemas.microsoft.com/office/powerpoint/2010/main" val="393056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Stockwerke in der Wiese entdecken und beschreiben bzw. fotografieren</a:t>
            </a:r>
          </a:p>
        </p:txBody>
      </p:sp>
    </p:spTree>
    <p:extLst>
      <p:ext uri="{BB962C8B-B14F-4D97-AF65-F5344CB8AC3E}">
        <p14:creationId xmlns:p14="http://schemas.microsoft.com/office/powerpoint/2010/main" val="44362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zufällig beobachtete Tiere erfassen und ggf. in einfache Nahrungskette einfügen</a:t>
            </a:r>
          </a:p>
        </p:txBody>
      </p:sp>
    </p:spTree>
    <p:extLst>
      <p:ext uri="{BB962C8B-B14F-4D97-AF65-F5344CB8AC3E}">
        <p14:creationId xmlns:p14="http://schemas.microsoft.com/office/powerpoint/2010/main" val="155360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Hinweise:</a:t>
            </a:r>
          </a:p>
          <a:p>
            <a:endParaRPr lang="de-DE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Pflanzenbestimmungs-App in Verbindung mit einfachem Bestimmungsbuch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Zeitraum: Mai - Juni</a:t>
            </a:r>
          </a:p>
        </p:txBody>
      </p:sp>
    </p:spTree>
    <p:extLst>
      <p:ext uri="{BB962C8B-B14F-4D97-AF65-F5344CB8AC3E}">
        <p14:creationId xmlns:p14="http://schemas.microsoft.com/office/powerpoint/2010/main" val="1548634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Hinweise:</a:t>
            </a:r>
          </a:p>
          <a:p>
            <a:endParaRPr lang="de-DE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Laminierte Ausdrucke ersetzen </a:t>
            </a:r>
            <a:r>
              <a:rPr lang="de-DE" sz="3200" dirty="0" err="1"/>
              <a:t>Beamer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altes Bettlaken ersetzt Arbeitstisch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Becherlupen </a:t>
            </a:r>
          </a:p>
        </p:txBody>
      </p:sp>
    </p:spTree>
    <p:extLst>
      <p:ext uri="{BB962C8B-B14F-4D97-AF65-F5344CB8AC3E}">
        <p14:creationId xmlns:p14="http://schemas.microsoft.com/office/powerpoint/2010/main" val="85437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E5BEE7-D877-4E54-879C-9AF0C03DC709}"/>
              </a:ext>
            </a:extLst>
          </p:cNvPr>
          <p:cNvSpPr txBox="1"/>
          <p:nvPr/>
        </p:nvSpPr>
        <p:spPr>
          <a:xfrm>
            <a:off x="899592" y="8367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„Ich weiß: Ökologie ist wichtig. Aber wie ich das unterrichten soll, habe ich nicht gelernt.“</a:t>
            </a:r>
          </a:p>
        </p:txBody>
      </p:sp>
    </p:spTree>
    <p:extLst>
      <p:ext uri="{BB962C8B-B14F-4D97-AF65-F5344CB8AC3E}">
        <p14:creationId xmlns:p14="http://schemas.microsoft.com/office/powerpoint/2010/main" val="2469344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</p:txBody>
      </p:sp>
    </p:spTree>
    <p:extLst>
      <p:ext uri="{BB962C8B-B14F-4D97-AF65-F5344CB8AC3E}">
        <p14:creationId xmlns:p14="http://schemas.microsoft.com/office/powerpoint/2010/main" val="352865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Fundort in einer Lage-skizze eintragen</a:t>
            </a:r>
          </a:p>
        </p:txBody>
      </p:sp>
    </p:spTree>
    <p:extLst>
      <p:ext uri="{BB962C8B-B14F-4D97-AF65-F5344CB8AC3E}">
        <p14:creationId xmlns:p14="http://schemas.microsoft.com/office/powerpoint/2010/main" val="3231018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Fundort in einer Lage-skizze eintragen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am Fundort Besonnung abschätzen und Bodentemperatur über großem Nagel messen</a:t>
            </a:r>
          </a:p>
        </p:txBody>
      </p:sp>
    </p:spTree>
    <p:extLst>
      <p:ext uri="{BB962C8B-B14F-4D97-AF65-F5344CB8AC3E}">
        <p14:creationId xmlns:p14="http://schemas.microsoft.com/office/powerpoint/2010/main" val="157050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87153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  <a:p>
            <a:r>
              <a:rPr lang="de-DE" sz="3200" b="1" dirty="0"/>
              <a:t>Arbeitsaufträge: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wenige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(scheinbar) einfach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klar formuliert und strukturiert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anschließende Auswertung</a:t>
            </a:r>
          </a:p>
        </p:txBody>
      </p:sp>
    </p:spTree>
    <p:extLst>
      <p:ext uri="{BB962C8B-B14F-4D97-AF65-F5344CB8AC3E}">
        <p14:creationId xmlns:p14="http://schemas.microsoft.com/office/powerpoint/2010/main" val="260226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993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15616" y="5949280"/>
            <a:ext cx="669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Der </a:t>
            </a:r>
            <a:r>
              <a:rPr lang="de-DE" sz="2800" dirty="0" err="1"/>
              <a:t>Abtsdorfer</a:t>
            </a:r>
            <a:r>
              <a:rPr lang="de-DE" sz="2800" dirty="0"/>
              <a:t> See</a:t>
            </a:r>
          </a:p>
        </p:txBody>
      </p:sp>
    </p:spTree>
    <p:extLst>
      <p:ext uri="{BB962C8B-B14F-4D97-AF65-F5344CB8AC3E}">
        <p14:creationId xmlns:p14="http://schemas.microsoft.com/office/powerpoint/2010/main" val="2625097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Bach, Fluss, Teich, See</a:t>
            </a:r>
          </a:p>
          <a:p>
            <a:endParaRPr lang="de-DE" sz="3200" dirty="0"/>
          </a:p>
          <a:p>
            <a:r>
              <a:rPr lang="de-DE" sz="3200" dirty="0"/>
              <a:t>Zecken, Mücken, Pollenallergie</a:t>
            </a:r>
          </a:p>
          <a:p>
            <a:endParaRPr lang="de-DE" sz="3200" dirty="0"/>
          </a:p>
          <a:p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sz="4000" b="1" dirty="0">
                <a:solidFill>
                  <a:srgbClr val="FF0000"/>
                </a:solidFill>
                <a:latin typeface="Calibri" panose="020F0502020204030204" pitchFamily="34" charset="0"/>
                <a:cs typeface="Courier New"/>
              </a:rPr>
              <a:t>	Sicherheit!</a:t>
            </a:r>
            <a:endParaRPr lang="de-DE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3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33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59632" y="55121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</a:rPr>
              <a:t>flache Ufer: keine Gefahr</a:t>
            </a:r>
          </a:p>
        </p:txBody>
      </p:sp>
    </p:spTree>
    <p:extLst>
      <p:ext uri="{BB962C8B-B14F-4D97-AF65-F5344CB8AC3E}">
        <p14:creationId xmlns:p14="http://schemas.microsoft.com/office/powerpoint/2010/main" val="289345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E5BEE7-D877-4E54-879C-9AF0C03DC709}"/>
              </a:ext>
            </a:extLst>
          </p:cNvPr>
          <p:cNvSpPr txBox="1"/>
          <p:nvPr/>
        </p:nvSpPr>
        <p:spPr>
          <a:xfrm>
            <a:off x="899592" y="836712"/>
            <a:ext cx="72728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„Ich weiß: Ökologie ist wichtig. Aber wie ich das unterrichten soll, habe ich nicht gelernt.“</a:t>
            </a:r>
          </a:p>
          <a:p>
            <a:endParaRPr lang="de-DE" sz="1400" dirty="0"/>
          </a:p>
          <a:p>
            <a:pPr algn="r"/>
            <a:r>
              <a:rPr lang="de-DE" sz="3600" dirty="0"/>
              <a:t>„Was mache ich, wenn die Schüler nach dem Namen der Blume fragen, die sie gerade entdeckt haben. Das weiß ich doch selber nicht.“</a:t>
            </a:r>
          </a:p>
        </p:txBody>
      </p:sp>
    </p:spTree>
    <p:extLst>
      <p:ext uri="{BB962C8B-B14F-4D97-AF65-F5344CB8AC3E}">
        <p14:creationId xmlns:p14="http://schemas.microsoft.com/office/powerpoint/2010/main" val="1654755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20072" y="119675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steile Ufer: große Gefahr</a:t>
            </a:r>
          </a:p>
        </p:txBody>
      </p:sp>
    </p:spTree>
    <p:extLst>
      <p:ext uri="{BB962C8B-B14F-4D97-AF65-F5344CB8AC3E}">
        <p14:creationId xmlns:p14="http://schemas.microsoft.com/office/powerpoint/2010/main" val="111629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711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</p:txBody>
      </p:sp>
    </p:spTree>
    <p:extLst>
      <p:ext uri="{BB962C8B-B14F-4D97-AF65-F5344CB8AC3E}">
        <p14:creationId xmlns:p14="http://schemas.microsoft.com/office/powerpoint/2010/main" val="3282958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384376" cy="507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592288" cy="51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19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Fließgeschwindigkeit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4044549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Fließgeschwindigkeit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rgbClr val="FF0000"/>
                </a:solidFill>
                <a:latin typeface="Calibri" panose="020F0502020204030204" pitchFamily="34" charset="0"/>
              </a:rPr>
              <a:t>Sauerstoff-Gehalt (mit Elektrode): aufwendig, unzuverlässig =&gt; lieber nicht</a:t>
            </a:r>
          </a:p>
        </p:txBody>
      </p:sp>
    </p:spTree>
    <p:extLst>
      <p:ext uri="{BB962C8B-B14F-4D97-AF65-F5344CB8AC3E}">
        <p14:creationId xmlns:p14="http://schemas.microsoft.com/office/powerpoint/2010/main" val="2265281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Wirbeltiere (Zufalls-Beobachtung)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Wirbellose (Fluginsekten, Steine umdrehen)</a:t>
            </a:r>
          </a:p>
        </p:txBody>
      </p:sp>
    </p:spTree>
    <p:extLst>
      <p:ext uri="{BB962C8B-B14F-4D97-AF65-F5344CB8AC3E}">
        <p14:creationId xmlns:p14="http://schemas.microsoft.com/office/powerpoint/2010/main" val="1677427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08712" cy="4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59492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Seminarlehrer am </a:t>
            </a:r>
            <a:r>
              <a:rPr lang="de-DE" sz="2800" dirty="0" err="1"/>
              <a:t>Wimbach</a:t>
            </a:r>
            <a:r>
              <a:rPr lang="de-DE" sz="2800" dirty="0"/>
              <a:t> bei Berchtesgaden</a:t>
            </a:r>
          </a:p>
        </p:txBody>
      </p:sp>
    </p:spTree>
    <p:extLst>
      <p:ext uri="{BB962C8B-B14F-4D97-AF65-F5344CB8AC3E}">
        <p14:creationId xmlns:p14="http://schemas.microsoft.com/office/powerpoint/2010/main" val="3617867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10" y="1268760"/>
            <a:ext cx="6543550" cy="49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4247217"/>
            <a:ext cx="25202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Freilebende Larven von Steinfliegen oder Libellen</a:t>
            </a:r>
          </a:p>
        </p:txBody>
      </p:sp>
    </p:spTree>
    <p:extLst>
      <p:ext uri="{BB962C8B-B14F-4D97-AF65-F5344CB8AC3E}">
        <p14:creationId xmlns:p14="http://schemas.microsoft.com/office/powerpoint/2010/main" val="4281339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Larve einer Köcher-fliege im Köcher</a:t>
            </a:r>
          </a:p>
        </p:txBody>
      </p:sp>
    </p:spTree>
    <p:extLst>
      <p:ext uri="{BB962C8B-B14F-4D97-AF65-F5344CB8AC3E}">
        <p14:creationId xmlns:p14="http://schemas.microsoft.com/office/powerpoint/2010/main" val="314691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E5BEE7-D877-4E54-879C-9AF0C03DC709}"/>
              </a:ext>
            </a:extLst>
          </p:cNvPr>
          <p:cNvSpPr txBox="1"/>
          <p:nvPr/>
        </p:nvSpPr>
        <p:spPr>
          <a:xfrm>
            <a:off x="899592" y="836712"/>
            <a:ext cx="7272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„Ich weiß: Ökologie ist wichtig. Aber wie ich das unterrichten soll, habe ich nicht gelernt.“</a:t>
            </a:r>
          </a:p>
          <a:p>
            <a:endParaRPr lang="de-DE" sz="1400" dirty="0"/>
          </a:p>
          <a:p>
            <a:pPr algn="r"/>
            <a:r>
              <a:rPr lang="de-DE" sz="3600" dirty="0"/>
              <a:t>„Was mache ich, wenn die Schüler nach dem Namen der Blume fragen, die sie gerade entdeckt haben. Das weiß ich doch selber nicht.“</a:t>
            </a:r>
          </a:p>
          <a:p>
            <a:endParaRPr lang="de-DE" sz="1400" dirty="0"/>
          </a:p>
          <a:p>
            <a:r>
              <a:rPr lang="de-DE" sz="3600" dirty="0"/>
              <a:t>„Exkursion: Viel zu gefährlich mit diesem Haufen!“</a:t>
            </a:r>
          </a:p>
        </p:txBody>
      </p:sp>
    </p:spTree>
    <p:extLst>
      <p:ext uri="{BB962C8B-B14F-4D97-AF65-F5344CB8AC3E}">
        <p14:creationId xmlns:p14="http://schemas.microsoft.com/office/powerpoint/2010/main" val="406725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667415" cy="35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Larve einer Köcher-fliege im Köcher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28651" y="1772816"/>
            <a:ext cx="3263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Bachmuschel:</a:t>
            </a:r>
          </a:p>
          <a:p>
            <a:pPr algn="r"/>
            <a:r>
              <a:rPr lang="de-DE" sz="3200" dirty="0"/>
              <a:t>langsam fließend</a:t>
            </a:r>
          </a:p>
        </p:txBody>
      </p:sp>
    </p:spTree>
    <p:extLst>
      <p:ext uri="{BB962C8B-B14F-4D97-AF65-F5344CB8AC3E}">
        <p14:creationId xmlns:p14="http://schemas.microsoft.com/office/powerpoint/2010/main" val="4127078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</a:p>
        </p:txBody>
      </p:sp>
    </p:spTree>
    <p:extLst>
      <p:ext uri="{BB962C8B-B14F-4D97-AF65-F5344CB8AC3E}">
        <p14:creationId xmlns:p14="http://schemas.microsoft.com/office/powerpoint/2010/main" val="122189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  <a:r>
              <a:rPr lang="de-DE" sz="3200" dirty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flacher Körper als </a:t>
            </a:r>
            <a:r>
              <a:rPr lang="de-DE" sz="3200" dirty="0" err="1"/>
              <a:t>Angepasstheit</a:t>
            </a:r>
            <a:r>
              <a:rPr lang="de-DE" sz="3200" dirty="0"/>
              <a:t> an starke Strömung</a:t>
            </a:r>
          </a:p>
        </p:txBody>
      </p:sp>
    </p:spTree>
    <p:extLst>
      <p:ext uri="{BB962C8B-B14F-4D97-AF65-F5344CB8AC3E}">
        <p14:creationId xmlns:p14="http://schemas.microsoft.com/office/powerpoint/2010/main" val="3903568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  <a:r>
              <a:rPr lang="de-DE" sz="3200" dirty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flacher Körper als </a:t>
            </a:r>
            <a:r>
              <a:rPr lang="de-DE" sz="3200" dirty="0" err="1"/>
              <a:t>Angepasstheit</a:t>
            </a:r>
            <a:r>
              <a:rPr lang="de-DE" sz="3200" dirty="0"/>
              <a:t> an starke Strömung</a:t>
            </a:r>
          </a:p>
          <a:p>
            <a:endParaRPr lang="de-DE" sz="2000" dirty="0"/>
          </a:p>
          <a:p>
            <a:r>
              <a:rPr lang="de-DE" sz="3200" dirty="0"/>
              <a:t>oder </a:t>
            </a:r>
            <a:r>
              <a:rPr lang="de-DE" sz="3200" b="1" dirty="0"/>
              <a:t>Nahrungs-Beziehungen</a:t>
            </a:r>
          </a:p>
        </p:txBody>
      </p:sp>
    </p:spTree>
    <p:extLst>
      <p:ext uri="{BB962C8B-B14F-4D97-AF65-F5344CB8AC3E}">
        <p14:creationId xmlns:p14="http://schemas.microsoft.com/office/powerpoint/2010/main" val="1696464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7768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  <a:r>
              <a:rPr lang="de-DE" sz="3200" dirty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flacher Körper als </a:t>
            </a:r>
            <a:r>
              <a:rPr lang="de-DE" sz="3200" dirty="0" err="1"/>
              <a:t>Angepasstheit</a:t>
            </a:r>
            <a:r>
              <a:rPr lang="de-DE" sz="3200" dirty="0"/>
              <a:t> an starke Strömung</a:t>
            </a:r>
          </a:p>
          <a:p>
            <a:endParaRPr lang="de-DE" sz="2000" dirty="0"/>
          </a:p>
          <a:p>
            <a:r>
              <a:rPr lang="de-DE" sz="3200" dirty="0"/>
              <a:t>oder </a:t>
            </a:r>
            <a:r>
              <a:rPr lang="de-DE" sz="3200" b="1" dirty="0"/>
              <a:t>Nahrungs-Beziehungen </a:t>
            </a:r>
            <a:r>
              <a:rPr lang="de-DE" sz="3200" dirty="0"/>
              <a:t>oder ein</a:t>
            </a:r>
            <a:endParaRPr lang="de-DE" sz="3200" b="1" dirty="0"/>
          </a:p>
          <a:p>
            <a:r>
              <a:rPr lang="de-DE" sz="3200" b="1" dirty="0"/>
              <a:t>Vergleich</a:t>
            </a:r>
            <a:r>
              <a:rPr lang="de-DE" sz="3200" dirty="0"/>
              <a:t> zweier unterschiedlicher Gewässer</a:t>
            </a:r>
          </a:p>
        </p:txBody>
      </p:sp>
    </p:spTree>
    <p:extLst>
      <p:ext uri="{BB962C8B-B14F-4D97-AF65-F5344CB8AC3E}">
        <p14:creationId xmlns:p14="http://schemas.microsoft.com/office/powerpoint/2010/main" val="4294456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Pflanzen am Ufer und im Uferbereich: Unterschiede im Bau von Land- und Wasserpflanzen (zerteilte Blätter bei starker Strömung, Schwimmblätter…)</a:t>
            </a:r>
          </a:p>
        </p:txBody>
      </p:sp>
    </p:spTree>
    <p:extLst>
      <p:ext uri="{BB962C8B-B14F-4D97-AF65-F5344CB8AC3E}">
        <p14:creationId xmlns:p14="http://schemas.microsoft.com/office/powerpoint/2010/main" val="1575589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Aufarbeitung im Unterricht:</a:t>
            </a:r>
            <a:endParaRPr lang="de-DE" sz="32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Präsentationen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Zusammenhänge herstellen (Standorte im Vergleich, Land und Wasser, Nahrungs-kette usw.)</a:t>
            </a:r>
          </a:p>
        </p:txBody>
      </p:sp>
    </p:spTree>
    <p:extLst>
      <p:ext uri="{BB962C8B-B14F-4D97-AF65-F5344CB8AC3E}">
        <p14:creationId xmlns:p14="http://schemas.microsoft.com/office/powerpoint/2010/main" val="1762414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3000" dirty="0"/>
              <a:t>„Die Sichttiefe ist dort besonders gering, wo viel Licht hinfällt, weil dort die Algen besser wachsen.“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„Je näher der Gegenstand am Ufer schwimmt, desto langsamer bewegt er sich.“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„Im warmen Wasser ist weniger Sauerstoff.“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„Der flutende Hahnenfuß hat stark zerfaserte Blätter, damit ihn die Strömung nicht mitreißt.“</a:t>
            </a:r>
          </a:p>
        </p:txBody>
      </p:sp>
    </p:spTree>
    <p:extLst>
      <p:ext uri="{BB962C8B-B14F-4D97-AF65-F5344CB8AC3E}">
        <p14:creationId xmlns:p14="http://schemas.microsoft.com/office/powerpoint/2010/main" val="4273868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ggf. Nutzung des Gewässers durch den Menschen: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Mühle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Verkehrsweg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Entwässerung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Freizeitnutzung …</a:t>
            </a:r>
          </a:p>
        </p:txBody>
      </p:sp>
    </p:spTree>
    <p:extLst>
      <p:ext uri="{BB962C8B-B14F-4D97-AF65-F5344CB8AC3E}">
        <p14:creationId xmlns:p14="http://schemas.microsoft.com/office/powerpoint/2010/main" val="3839812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8000"/>
                </a:solidFill>
              </a:rPr>
              <a:t>Grünland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/>
              <a:t>/ </a:t>
            </a:r>
            <a:r>
              <a:rPr lang="de-DE" b="1" dirty="0">
                <a:solidFill>
                  <a:srgbClr val="0000FF"/>
                </a:solidFill>
              </a:rPr>
              <a:t>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2204864"/>
            <a:ext cx="756084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Orientieren Sie sich nicht an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179991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E594216-2B9D-49F5-8166-2739CF2CA704}"/>
              </a:ext>
            </a:extLst>
          </p:cNvPr>
          <p:cNvSpPr txBox="1"/>
          <p:nvPr/>
        </p:nvSpPr>
        <p:spPr>
          <a:xfrm>
            <a:off x="467544" y="404664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Mittelschule, 6. Klasse: </a:t>
            </a:r>
          </a:p>
          <a:p>
            <a:r>
              <a:rPr lang="de-DE" sz="3600" dirty="0"/>
              <a:t>Lebensraum Gewässer, Ökosystem Wald</a:t>
            </a:r>
          </a:p>
          <a:p>
            <a:endParaRPr lang="de-DE" sz="2400" dirty="0"/>
          </a:p>
          <a:p>
            <a:r>
              <a:rPr lang="de-DE" sz="3600" b="1" dirty="0"/>
              <a:t>Realschule, 6. Klasse:</a:t>
            </a:r>
          </a:p>
          <a:p>
            <a:r>
              <a:rPr lang="de-DE" sz="3600" dirty="0"/>
              <a:t>Ein heimatnahes Ökosystem</a:t>
            </a:r>
          </a:p>
          <a:p>
            <a:endParaRPr lang="de-DE" sz="2400" dirty="0"/>
          </a:p>
          <a:p>
            <a:r>
              <a:rPr lang="de-DE" sz="3600" b="1" dirty="0"/>
              <a:t>Gymnasium:</a:t>
            </a:r>
          </a:p>
          <a:p>
            <a:r>
              <a:rPr lang="de-DE" sz="3600" dirty="0"/>
              <a:t>5. Klasse: Ökosystem Grünland</a:t>
            </a:r>
          </a:p>
          <a:p>
            <a:r>
              <a:rPr lang="de-DE" sz="3600" dirty="0"/>
              <a:t>6. Klasse: Ökosystem Gewässer</a:t>
            </a:r>
          </a:p>
        </p:txBody>
      </p:sp>
    </p:spTree>
    <p:extLst>
      <p:ext uri="{BB962C8B-B14F-4D97-AF65-F5344CB8AC3E}">
        <p14:creationId xmlns:p14="http://schemas.microsoft.com/office/powerpoint/2010/main" val="113587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  <a:p>
            <a:r>
              <a:rPr lang="de-DE" sz="3200" b="1" dirty="0"/>
              <a:t>Arbeitsaufträge: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wenige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(scheinbar) einfach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klar formuliert und strukturiert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anschließende Auswertung</a:t>
            </a:r>
          </a:p>
        </p:txBody>
      </p:sp>
    </p:spTree>
    <p:extLst>
      <p:ext uri="{BB962C8B-B14F-4D97-AF65-F5344CB8AC3E}">
        <p14:creationId xmlns:p14="http://schemas.microsoft.com/office/powerpoint/2010/main" val="1438527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980728"/>
            <a:ext cx="7200800" cy="366254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/>
              <a:t>Ökologie</a:t>
            </a:r>
          </a:p>
          <a:p>
            <a:pPr algn="ctr"/>
            <a:r>
              <a:rPr lang="de-DE" sz="7200" dirty="0"/>
              <a:t>im </a:t>
            </a:r>
            <a:r>
              <a:rPr lang="de-DE" sz="7200" dirty="0" err="1"/>
              <a:t>LehrplanPLUS</a:t>
            </a:r>
            <a:endParaRPr lang="de-DE" sz="7200" dirty="0"/>
          </a:p>
          <a:p>
            <a:pPr algn="ctr"/>
            <a:r>
              <a:rPr lang="de-DE" sz="7200" dirty="0"/>
              <a:t>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1864998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779E9B-F27E-4D2F-AC50-E060C8F57117}"/>
              </a:ext>
            </a:extLst>
          </p:cNvPr>
          <p:cNvSpPr txBox="1"/>
          <p:nvPr/>
        </p:nvSpPr>
        <p:spPr>
          <a:xfrm>
            <a:off x="539552" y="620688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Mittelschule: </a:t>
            </a:r>
          </a:p>
          <a:p>
            <a:r>
              <a:rPr lang="de-DE" sz="3600" i="1" dirty="0"/>
              <a:t>(keine ökologischen Themen)</a:t>
            </a:r>
          </a:p>
          <a:p>
            <a:endParaRPr lang="de-DE" sz="3600" dirty="0"/>
          </a:p>
          <a:p>
            <a:r>
              <a:rPr lang="de-DE" sz="3600" b="1" dirty="0"/>
              <a:t>Realschule, 10. Klasse:</a:t>
            </a:r>
          </a:p>
          <a:p>
            <a:r>
              <a:rPr lang="de-DE" sz="3600" dirty="0"/>
              <a:t>Lokale und globale Auswirkungen auf Ökosysteme durch Eingriffe des Menschen</a:t>
            </a:r>
          </a:p>
          <a:p>
            <a:endParaRPr lang="de-DE" sz="3600" dirty="0"/>
          </a:p>
          <a:p>
            <a:r>
              <a:rPr lang="de-DE" sz="3600" b="1" dirty="0"/>
              <a:t>Gymnasium, 8. Klasse: </a:t>
            </a:r>
          </a:p>
          <a:p>
            <a:r>
              <a:rPr lang="de-DE" sz="3600" dirty="0"/>
              <a:t>Ökosysteme unter dem Einfluss des Menschen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24508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86460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278088" y="3674616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Sinnvoll:</a:t>
            </a:r>
          </a:p>
          <a:p>
            <a:r>
              <a:rPr lang="de-DE" sz="3200" dirty="0"/>
              <a:t>Wiederholung von Grundwissen</a:t>
            </a:r>
          </a:p>
          <a:p>
            <a:r>
              <a:rPr lang="de-DE" sz="3200" dirty="0"/>
              <a:t>(Lebensraum, -gemeinschaft, Ökosystem; </a:t>
            </a:r>
            <a:r>
              <a:rPr lang="de-DE" sz="3200" dirty="0" err="1"/>
              <a:t>Nahrungsbeziehun</a:t>
            </a:r>
            <a:r>
              <a:rPr lang="de-DE" sz="3200" dirty="0"/>
              <a:t>-gen; Formenkenntnis) </a:t>
            </a:r>
          </a:p>
        </p:txBody>
      </p:sp>
    </p:spTree>
    <p:extLst>
      <p:ext uri="{BB962C8B-B14F-4D97-AF65-F5344CB8AC3E}">
        <p14:creationId xmlns:p14="http://schemas.microsoft.com/office/powerpoint/2010/main" val="2174628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380928" y="3972977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Dabei dieses Grundwissen erweitern (Nahrungskette, Nahrungsnetz; Produzenten, Konsumenten, Destruenten …)</a:t>
            </a:r>
          </a:p>
        </p:txBody>
      </p:sp>
    </p:spTree>
    <p:extLst>
      <p:ext uri="{BB962C8B-B14F-4D97-AF65-F5344CB8AC3E}">
        <p14:creationId xmlns:p14="http://schemas.microsoft.com/office/powerpoint/2010/main" val="878569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591780" y="2924944"/>
            <a:ext cx="5976664" cy="136815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854152" y="298098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Sukzession:</a:t>
            </a:r>
          </a:p>
          <a:p>
            <a:r>
              <a:rPr lang="de-DE" sz="3200" dirty="0"/>
              <a:t>Es gibt </a:t>
            </a:r>
            <a:r>
              <a:rPr lang="de-DE" sz="3200" b="1" dirty="0">
                <a:solidFill>
                  <a:srgbClr val="FF0000"/>
                </a:solidFill>
              </a:rPr>
              <a:t>kein</a:t>
            </a:r>
            <a:r>
              <a:rPr lang="de-DE" sz="3200" dirty="0"/>
              <a:t> </a:t>
            </a:r>
            <a:r>
              <a:rPr lang="de-DE" sz="3200" dirty="0" err="1"/>
              <a:t>Klimaxstadium</a:t>
            </a:r>
            <a:r>
              <a:rPr lang="de-DE" sz="32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3115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57347" y="3089235"/>
            <a:ext cx="5976664" cy="172819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782144" y="316850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„Artenkenntnis“ erweitern: </a:t>
            </a:r>
          </a:p>
          <a:p>
            <a:r>
              <a:rPr lang="de-DE" sz="3200" dirty="0"/>
              <a:t>nicht unbedingt echte Arten, besser „Formenkenntnis“</a:t>
            </a:r>
          </a:p>
        </p:txBody>
      </p:sp>
    </p:spTree>
    <p:extLst>
      <p:ext uri="{BB962C8B-B14F-4D97-AF65-F5344CB8AC3E}">
        <p14:creationId xmlns:p14="http://schemas.microsoft.com/office/powerpoint/2010/main" val="1372773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915816" y="3429000"/>
            <a:ext cx="5976664" cy="1275869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43477" y="3528325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Am besten mit Freiland-Arbeit im Umkreis der Schule.</a:t>
            </a:r>
          </a:p>
        </p:txBody>
      </p:sp>
    </p:spTree>
    <p:extLst>
      <p:ext uri="{BB962C8B-B14F-4D97-AF65-F5344CB8AC3E}">
        <p14:creationId xmlns:p14="http://schemas.microsoft.com/office/powerpoint/2010/main" val="1803034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891160" y="3823305"/>
            <a:ext cx="5976664" cy="244827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35176" y="3970223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Interessens-Konflikte zwischen Ökonomie, Ökologie, Sozialem:</a:t>
            </a:r>
          </a:p>
          <a:p>
            <a:r>
              <a:rPr lang="de-DE" sz="3200" dirty="0"/>
              <a:t>schülerzentriertes Auswerten von Quellen</a:t>
            </a:r>
          </a:p>
        </p:txBody>
      </p:sp>
    </p:spTree>
    <p:extLst>
      <p:ext uri="{BB962C8B-B14F-4D97-AF65-F5344CB8AC3E}">
        <p14:creationId xmlns:p14="http://schemas.microsoft.com/office/powerpoint/2010/main" val="19617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874212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4858"/>
              <a:gd name="adj2" fmla="val -7116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3970223"/>
            <a:ext cx="6312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z. B.	CO</a:t>
            </a:r>
            <a:r>
              <a:rPr lang="de-DE" sz="3200" baseline="-25000" dirty="0"/>
              <a:t>2</a:t>
            </a:r>
            <a:r>
              <a:rPr lang="de-DE" sz="3200" dirty="0"/>
              <a:t>-Problematik</a:t>
            </a:r>
          </a:p>
          <a:p>
            <a:r>
              <a:rPr lang="de-DE" sz="3200" dirty="0"/>
              <a:t>	Eintrag von Schadstoffen</a:t>
            </a:r>
          </a:p>
          <a:p>
            <a:r>
              <a:rPr lang="de-DE" sz="3200" dirty="0"/>
              <a:t>	Flächenverbrauch</a:t>
            </a:r>
          </a:p>
          <a:p>
            <a:r>
              <a:rPr lang="de-DE" sz="3200" dirty="0"/>
              <a:t>	Neobiota</a:t>
            </a:r>
          </a:p>
          <a:p>
            <a:r>
              <a:rPr lang="de-DE" sz="3200" dirty="0"/>
              <a:t>	Recycling</a:t>
            </a:r>
          </a:p>
        </p:txBody>
      </p:sp>
    </p:spTree>
    <p:extLst>
      <p:ext uri="{BB962C8B-B14F-4D97-AF65-F5344CB8AC3E}">
        <p14:creationId xmlns:p14="http://schemas.microsoft.com/office/powerpoint/2010/main" val="2572713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6133"/>
              <a:gd name="adj2" fmla="val -72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4172280"/>
            <a:ext cx="53165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Ökologischer Fußabdruck:</a:t>
            </a:r>
          </a:p>
          <a:p>
            <a:r>
              <a:rPr lang="de-DE" sz="3200" dirty="0"/>
              <a:t>Internetseite, mehrere Durchläufe und anschließende Diskussion</a:t>
            </a:r>
          </a:p>
        </p:txBody>
      </p:sp>
    </p:spTree>
    <p:extLst>
      <p:ext uri="{BB962C8B-B14F-4D97-AF65-F5344CB8AC3E}">
        <p14:creationId xmlns:p14="http://schemas.microsoft.com/office/powerpoint/2010/main" val="24417095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9B6539-0795-43D3-A02E-94C87AF66948}"/>
              </a:ext>
            </a:extLst>
          </p:cNvPr>
          <p:cNvSpPr txBox="1"/>
          <p:nvPr/>
        </p:nvSpPr>
        <p:spPr>
          <a:xfrm>
            <a:off x="791580" y="2060848"/>
            <a:ext cx="75608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Wenn möglich:</a:t>
            </a:r>
          </a:p>
          <a:p>
            <a:pPr>
              <a:spcBef>
                <a:spcPts val="1800"/>
              </a:spcBef>
            </a:pPr>
            <a:r>
              <a:rPr lang="de-DE" sz="3200" dirty="0"/>
              <a:t>Kurzer Unterrichtsgang oder Station am Wandertag im Freiland</a:t>
            </a:r>
          </a:p>
        </p:txBody>
      </p:sp>
    </p:spTree>
    <p:extLst>
      <p:ext uri="{BB962C8B-B14F-4D97-AF65-F5344CB8AC3E}">
        <p14:creationId xmlns:p14="http://schemas.microsoft.com/office/powerpoint/2010/main" val="3126747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9B6539-0795-43D3-A02E-94C87AF66948}"/>
              </a:ext>
            </a:extLst>
          </p:cNvPr>
          <p:cNvSpPr txBox="1"/>
          <p:nvPr/>
        </p:nvSpPr>
        <p:spPr>
          <a:xfrm>
            <a:off x="791580" y="2060848"/>
            <a:ext cx="7560840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Orientieren Sie sich auch hier nicht an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9853855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44008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Nickl</a:t>
            </a:r>
            <a:r>
              <a:rPr lang="de-DE"/>
              <a:t>, Februar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82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Welche Fläche?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Was erreicht das Schülerherz?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Pflanzen oder auch Tiere?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Was tut der Schüler konkret?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Zecken, Stechmücken, Pollenallergie?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Wie zuverlässig sind die Schüler?</a:t>
            </a:r>
          </a:p>
        </p:txBody>
      </p:sp>
    </p:spTree>
    <p:extLst>
      <p:ext uri="{BB962C8B-B14F-4D97-AF65-F5344CB8AC3E}">
        <p14:creationId xmlns:p14="http://schemas.microsoft.com/office/powerpoint/2010/main" val="230876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Handyfotos und Präsentation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Geo-Caching (Handy, GPS)</a:t>
            </a:r>
          </a:p>
        </p:txBody>
      </p:sp>
    </p:spTree>
    <p:extLst>
      <p:ext uri="{BB962C8B-B14F-4D97-AF65-F5344CB8AC3E}">
        <p14:creationId xmlns:p14="http://schemas.microsoft.com/office/powerpoint/2010/main" val="1334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 </a:t>
            </a:r>
            <a:r>
              <a:rPr lang="de-DE" sz="3200" dirty="0"/>
              <a:t>messen (Boden-feuchte, Lichtstärke, Temperatur, Nieder-schlag, Bodenbeschaffenheit, z. B. Kalk)</a:t>
            </a:r>
          </a:p>
        </p:txBody>
      </p:sp>
    </p:spTree>
    <p:extLst>
      <p:ext uri="{BB962C8B-B14F-4D97-AF65-F5344CB8AC3E}">
        <p14:creationId xmlns:p14="http://schemas.microsoft.com/office/powerpoint/2010/main" val="4752687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Bildschirmpräsentation (4:3)</PresentationFormat>
  <Paragraphs>319</Paragraphs>
  <Slides>64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70" baseType="lpstr">
      <vt:lpstr>Arial</vt:lpstr>
      <vt:lpstr>Calibri</vt:lpstr>
      <vt:lpstr>Symbol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Grünland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Grünland / Gewässer </vt:lpstr>
      <vt:lpstr>6. Klasse: Gewässer </vt:lpstr>
      <vt:lpstr>PowerPoint-Präsentation</vt:lpstr>
      <vt:lpstr>PowerPoint-Präsentation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 Nickl</cp:lastModifiedBy>
  <cp:revision>149</cp:revision>
  <dcterms:created xsi:type="dcterms:W3CDTF">2017-06-25T09:51:01Z</dcterms:created>
  <dcterms:modified xsi:type="dcterms:W3CDTF">2020-02-10T10:50:35Z</dcterms:modified>
</cp:coreProperties>
</file>