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76" r:id="rId5"/>
    <p:sldId id="258" r:id="rId6"/>
    <p:sldId id="274" r:id="rId7"/>
    <p:sldId id="269" r:id="rId8"/>
    <p:sldId id="259" r:id="rId9"/>
    <p:sldId id="263" r:id="rId10"/>
    <p:sldId id="264" r:id="rId11"/>
    <p:sldId id="265" r:id="rId12"/>
    <p:sldId id="267" r:id="rId13"/>
    <p:sldId id="260" r:id="rId14"/>
    <p:sldId id="266" r:id="rId15"/>
    <p:sldId id="268" r:id="rId16"/>
    <p:sldId id="261" r:id="rId17"/>
    <p:sldId id="272" r:id="rId18"/>
    <p:sldId id="271" r:id="rId19"/>
    <p:sldId id="262" r:id="rId20"/>
    <p:sldId id="273" r:id="rId21"/>
    <p:sldId id="275" r:id="rId22"/>
    <p:sldId id="277" r:id="rId23"/>
    <p:sldId id="278" r:id="rId24"/>
    <p:sldId id="280" r:id="rId25"/>
    <p:sldId id="281" r:id="rId26"/>
    <p:sldId id="279"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23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5D5C5AB-2FD8-4CF3-BD26-53923CC15191}" type="datetimeFigureOut">
              <a:rPr lang="de-DE" smtClean="0"/>
              <a:t>28.03.2020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1041113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5D5C5AB-2FD8-4CF3-BD26-53923CC15191}" type="datetimeFigureOut">
              <a:rPr lang="de-DE" smtClean="0"/>
              <a:t>28.03.2020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1440171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5D5C5AB-2FD8-4CF3-BD26-53923CC15191}" type="datetimeFigureOut">
              <a:rPr lang="de-DE" smtClean="0"/>
              <a:t>28.03.2020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3323296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5D5C5AB-2FD8-4CF3-BD26-53923CC15191}" type="datetimeFigureOut">
              <a:rPr lang="de-DE" smtClean="0"/>
              <a:t>28.03.2020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3234513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5D5C5AB-2FD8-4CF3-BD26-53923CC15191}" type="datetimeFigureOut">
              <a:rPr lang="de-DE" smtClean="0"/>
              <a:t>28.03.2020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290003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5D5C5AB-2FD8-4CF3-BD26-53923CC15191}" type="datetimeFigureOut">
              <a:rPr lang="de-DE" smtClean="0"/>
              <a:t>28.03.2020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389820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5D5C5AB-2FD8-4CF3-BD26-53923CC15191}" type="datetimeFigureOut">
              <a:rPr lang="de-DE" smtClean="0"/>
              <a:t>28.03.2020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2066065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5D5C5AB-2FD8-4CF3-BD26-53923CC15191}" type="datetimeFigureOut">
              <a:rPr lang="de-DE" smtClean="0"/>
              <a:t>28.03.2020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19029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5D5C5AB-2FD8-4CF3-BD26-53923CC15191}" type="datetimeFigureOut">
              <a:rPr lang="de-DE" smtClean="0"/>
              <a:t>28.03.2020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4151387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85D5C5AB-2FD8-4CF3-BD26-53923CC15191}" type="datetimeFigureOut">
              <a:rPr lang="de-DE" smtClean="0"/>
              <a:t>28.03.2020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264012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85D5C5AB-2FD8-4CF3-BD26-53923CC15191}" type="datetimeFigureOut">
              <a:rPr lang="de-DE" smtClean="0"/>
              <a:t>28.03.2020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0AAA50-1D38-4962-AAAF-861E2C6153AC}" type="slidenum">
              <a:rPr lang="de-DE" smtClean="0"/>
              <a:t>‹Nr.›</a:t>
            </a:fld>
            <a:endParaRPr lang="de-DE"/>
          </a:p>
        </p:txBody>
      </p:sp>
    </p:spTree>
    <p:extLst>
      <p:ext uri="{BB962C8B-B14F-4D97-AF65-F5344CB8AC3E}">
        <p14:creationId xmlns:p14="http://schemas.microsoft.com/office/powerpoint/2010/main" val="174511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5C5AB-2FD8-4CF3-BD26-53923CC15191}" type="datetimeFigureOut">
              <a:rPr lang="de-DE" smtClean="0"/>
              <a:t>28.03.2020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0AAA50-1D38-4962-AAAF-861E2C6153AC}" type="slidenum">
              <a:rPr lang="de-DE" smtClean="0"/>
              <a:t>‹Nr.›</a:t>
            </a:fld>
            <a:endParaRPr lang="de-DE"/>
          </a:p>
        </p:txBody>
      </p:sp>
    </p:spTree>
    <p:extLst>
      <p:ext uri="{BB962C8B-B14F-4D97-AF65-F5344CB8AC3E}">
        <p14:creationId xmlns:p14="http://schemas.microsoft.com/office/powerpoint/2010/main" val="1606367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196752"/>
            <a:ext cx="7772400" cy="1470025"/>
          </a:xfrm>
        </p:spPr>
        <p:txBody>
          <a:bodyPr>
            <a:normAutofit/>
          </a:bodyPr>
          <a:lstStyle/>
          <a:p>
            <a:r>
              <a:rPr lang="de-DE" sz="6600" b="1" dirty="0" err="1"/>
              <a:t>Aneuploidien</a:t>
            </a:r>
            <a:endParaRPr lang="de-DE" sz="6600" b="1" dirty="0"/>
          </a:p>
        </p:txBody>
      </p:sp>
      <p:sp>
        <p:nvSpPr>
          <p:cNvPr id="3" name="Untertitel 2"/>
          <p:cNvSpPr>
            <a:spLocks noGrp="1"/>
          </p:cNvSpPr>
          <p:nvPr>
            <p:ph type="subTitle" idx="1"/>
          </p:nvPr>
        </p:nvSpPr>
        <p:spPr>
          <a:xfrm>
            <a:off x="1371600" y="3166492"/>
            <a:ext cx="6400800" cy="1752600"/>
          </a:xfrm>
        </p:spPr>
        <p:txBody>
          <a:bodyPr>
            <a:noAutofit/>
          </a:bodyPr>
          <a:lstStyle/>
          <a:p>
            <a:r>
              <a:rPr lang="de-DE" sz="2400" dirty="0">
                <a:solidFill>
                  <a:schemeClr val="tx1"/>
                </a:solidFill>
              </a:rPr>
              <a:t>Füll parallel zur PP-Präsentation auf dem Arbeitsblatt „</a:t>
            </a:r>
            <a:r>
              <a:rPr lang="de-DE" sz="2400" dirty="0" err="1">
                <a:solidFill>
                  <a:schemeClr val="tx1"/>
                </a:solidFill>
              </a:rPr>
              <a:t>Aneuploidien</a:t>
            </a:r>
            <a:r>
              <a:rPr lang="de-DE" sz="2400" dirty="0">
                <a:solidFill>
                  <a:schemeClr val="tx1"/>
                </a:solidFill>
              </a:rPr>
              <a:t> 1“ den Abschnitt „Non-</a:t>
            </a:r>
            <a:r>
              <a:rPr lang="de-DE" sz="2400" dirty="0" err="1">
                <a:solidFill>
                  <a:schemeClr val="tx1"/>
                </a:solidFill>
              </a:rPr>
              <a:t>disjunction</a:t>
            </a:r>
            <a:r>
              <a:rPr lang="de-DE" sz="2400" dirty="0">
                <a:solidFill>
                  <a:schemeClr val="tx1"/>
                </a:solidFill>
              </a:rPr>
              <a:t> bei der Eizellbildung“ aus.</a:t>
            </a:r>
          </a:p>
          <a:p>
            <a:endParaRPr lang="de-DE" sz="2400" dirty="0">
              <a:solidFill>
                <a:schemeClr val="tx1"/>
              </a:solidFill>
            </a:endParaRPr>
          </a:p>
          <a:p>
            <a:r>
              <a:rPr lang="de-DE" sz="2400" dirty="0">
                <a:solidFill>
                  <a:srgbClr val="0070C0"/>
                </a:solidFill>
              </a:rPr>
              <a:t>Blaue Texte sind Erläuterungen, die nicht übernommen werden müssen.</a:t>
            </a:r>
          </a:p>
        </p:txBody>
      </p:sp>
    </p:spTree>
    <p:extLst>
      <p:ext uri="{BB962C8B-B14F-4D97-AF65-F5344CB8AC3E}">
        <p14:creationId xmlns:p14="http://schemas.microsoft.com/office/powerpoint/2010/main" val="1528420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6" name="Abgerundete rechteckige Legende 65"/>
          <p:cNvSpPr/>
          <p:nvPr/>
        </p:nvSpPr>
        <p:spPr>
          <a:xfrm>
            <a:off x="3651249" y="3718056"/>
            <a:ext cx="2893133" cy="1088212"/>
          </a:xfrm>
          <a:prstGeom prst="wedgeRoundRectCallout">
            <a:avLst>
              <a:gd name="adj1" fmla="val -85005"/>
              <a:gd name="adj2" fmla="val -10265"/>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err="1">
                <a:solidFill>
                  <a:srgbClr val="0070C0"/>
                </a:solidFill>
              </a:rPr>
              <a:t>Polkörperchen</a:t>
            </a:r>
            <a:r>
              <a:rPr lang="de-DE" sz="1600" b="1" dirty="0">
                <a:solidFill>
                  <a:srgbClr val="0070C0"/>
                </a:solidFill>
              </a:rPr>
              <a:t>:</a:t>
            </a:r>
          </a:p>
          <a:p>
            <a:r>
              <a:rPr lang="de-DE" sz="1600" dirty="0">
                <a:solidFill>
                  <a:srgbClr val="0070C0"/>
                </a:solidFill>
              </a:rPr>
              <a:t>Enthält  nur 22 (statt 23) Zwei-</a:t>
            </a:r>
            <a:r>
              <a:rPr lang="de-DE" sz="1600" dirty="0" err="1">
                <a:solidFill>
                  <a:srgbClr val="0070C0"/>
                </a:solidFill>
              </a:rPr>
              <a:t>Chromatid</a:t>
            </a:r>
            <a:r>
              <a:rPr lang="de-DE" sz="1600" dirty="0">
                <a:solidFill>
                  <a:srgbClr val="0070C0"/>
                </a:solidFill>
              </a:rPr>
              <a:t>-Chromosomen.</a:t>
            </a:r>
          </a:p>
          <a:p>
            <a:r>
              <a:rPr lang="de-DE" sz="1600" dirty="0">
                <a:solidFill>
                  <a:srgbClr val="0070C0"/>
                </a:solidFill>
              </a:rPr>
              <a:t>-&gt; Nr. 21 fehlt</a:t>
            </a:r>
          </a:p>
        </p:txBody>
      </p:sp>
      <p:sp>
        <p:nvSpPr>
          <p:cNvPr id="68" name="Abgerundete rechteckige Legende 67"/>
          <p:cNvSpPr/>
          <p:nvPr/>
        </p:nvSpPr>
        <p:spPr>
          <a:xfrm>
            <a:off x="2730500" y="4470400"/>
            <a:ext cx="692150" cy="647700"/>
          </a:xfrm>
          <a:prstGeom prst="wedgeRoundRectCallout">
            <a:avLst>
              <a:gd name="adj1" fmla="val -75879"/>
              <a:gd name="adj2" fmla="val -51225"/>
              <a:gd name="adj3" fmla="val 16667"/>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sz="1050" dirty="0">
                <a:solidFill>
                  <a:srgbClr val="C00000"/>
                </a:solidFill>
              </a:rPr>
              <a:t>Im Verhältnis zu groß dargestellt! </a:t>
            </a:r>
          </a:p>
        </p:txBody>
      </p:sp>
      <p:sp>
        <p:nvSpPr>
          <p:cNvPr id="69" name="Abgerundete rechteckige Legende 68"/>
          <p:cNvSpPr/>
          <p:nvPr/>
        </p:nvSpPr>
        <p:spPr>
          <a:xfrm>
            <a:off x="4317999" y="2410691"/>
            <a:ext cx="3063875" cy="1208809"/>
          </a:xfrm>
          <a:prstGeom prst="wedgeRoundRectCallout">
            <a:avLst>
              <a:gd name="adj1" fmla="val -70869"/>
              <a:gd name="adj2" fmla="val 44969"/>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solidFill>
                  <a:srgbClr val="0070C0"/>
                </a:solidFill>
              </a:rPr>
              <a:t>Alle anderen homologen Chromosomen werden (wie im Bild Chromosomen 15) „normal“ voneinander getrennt.  </a:t>
            </a:r>
          </a:p>
        </p:txBody>
      </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2529176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6" name="Abgerundete rechteckige Legende 65"/>
          <p:cNvSpPr/>
          <p:nvPr/>
        </p:nvSpPr>
        <p:spPr>
          <a:xfrm>
            <a:off x="3651249" y="3718056"/>
            <a:ext cx="2893133" cy="1088212"/>
          </a:xfrm>
          <a:prstGeom prst="wedgeRoundRectCallout">
            <a:avLst>
              <a:gd name="adj1" fmla="val -85005"/>
              <a:gd name="adj2" fmla="val -10265"/>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err="1">
                <a:solidFill>
                  <a:srgbClr val="0070C0"/>
                </a:solidFill>
              </a:rPr>
              <a:t>Polkörperchen</a:t>
            </a:r>
            <a:r>
              <a:rPr lang="de-DE" sz="1600" b="1" dirty="0">
                <a:solidFill>
                  <a:srgbClr val="0070C0"/>
                </a:solidFill>
              </a:rPr>
              <a:t>:</a:t>
            </a:r>
          </a:p>
          <a:p>
            <a:r>
              <a:rPr lang="de-DE" sz="1600" dirty="0">
                <a:solidFill>
                  <a:srgbClr val="0070C0"/>
                </a:solidFill>
              </a:rPr>
              <a:t>Enthält  nur 22 (statt 23) Zwei-</a:t>
            </a:r>
            <a:r>
              <a:rPr lang="de-DE" sz="1600" dirty="0" err="1">
                <a:solidFill>
                  <a:srgbClr val="0070C0"/>
                </a:solidFill>
              </a:rPr>
              <a:t>Chromatid</a:t>
            </a:r>
            <a:r>
              <a:rPr lang="de-DE" sz="1600" dirty="0">
                <a:solidFill>
                  <a:srgbClr val="0070C0"/>
                </a:solidFill>
              </a:rPr>
              <a:t>-Chromosomen.</a:t>
            </a:r>
          </a:p>
          <a:p>
            <a:r>
              <a:rPr lang="de-DE" sz="1600" dirty="0">
                <a:solidFill>
                  <a:srgbClr val="0070C0"/>
                </a:solidFill>
              </a:rPr>
              <a:t>-&gt; Nr. 21 fehlt</a:t>
            </a:r>
          </a:p>
        </p:txBody>
      </p:sp>
      <p:sp>
        <p:nvSpPr>
          <p:cNvPr id="67" name="Abgerundete rechteckige Legende 66"/>
          <p:cNvSpPr/>
          <p:nvPr/>
        </p:nvSpPr>
        <p:spPr>
          <a:xfrm>
            <a:off x="3117850" y="5244575"/>
            <a:ext cx="2753958" cy="1005085"/>
          </a:xfrm>
          <a:prstGeom prst="wedgeRoundRectCallout">
            <a:avLst>
              <a:gd name="adj1" fmla="val -76615"/>
              <a:gd name="adj2" fmla="val -29500"/>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solidFill>
                  <a:srgbClr val="0070C0"/>
                </a:solidFill>
              </a:rPr>
              <a:t>Enthält 24 Zwei-</a:t>
            </a:r>
            <a:r>
              <a:rPr lang="de-DE" sz="1600" dirty="0" err="1">
                <a:solidFill>
                  <a:srgbClr val="0070C0"/>
                </a:solidFill>
              </a:rPr>
              <a:t>Chromatid</a:t>
            </a:r>
            <a:r>
              <a:rPr lang="de-DE" sz="1600" dirty="0">
                <a:solidFill>
                  <a:srgbClr val="0070C0"/>
                </a:solidFill>
              </a:rPr>
              <a:t>-Chromosomen (statt 23).</a:t>
            </a:r>
          </a:p>
          <a:p>
            <a:r>
              <a:rPr lang="de-DE" sz="1600" dirty="0">
                <a:solidFill>
                  <a:srgbClr val="0070C0"/>
                </a:solidFill>
              </a:rPr>
              <a:t>-&gt; Nr. 21 zweimal</a:t>
            </a:r>
          </a:p>
        </p:txBody>
      </p:sp>
      <p:sp>
        <p:nvSpPr>
          <p:cNvPr id="68" name="Abgerundete rechteckige Legende 67"/>
          <p:cNvSpPr/>
          <p:nvPr/>
        </p:nvSpPr>
        <p:spPr>
          <a:xfrm>
            <a:off x="2730500" y="4470400"/>
            <a:ext cx="692150" cy="647700"/>
          </a:xfrm>
          <a:prstGeom prst="wedgeRoundRectCallout">
            <a:avLst>
              <a:gd name="adj1" fmla="val -75879"/>
              <a:gd name="adj2" fmla="val -51225"/>
              <a:gd name="adj3" fmla="val 16667"/>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sz="1050" dirty="0">
                <a:solidFill>
                  <a:srgbClr val="C00000"/>
                </a:solidFill>
              </a:rPr>
              <a:t>Im Verhältnis zu groß dargestellt! </a:t>
            </a:r>
          </a:p>
        </p:txBody>
      </p:sp>
      <p:sp>
        <p:nvSpPr>
          <p:cNvPr id="69" name="Abgerundete rechteckige Legende 68"/>
          <p:cNvSpPr/>
          <p:nvPr/>
        </p:nvSpPr>
        <p:spPr>
          <a:xfrm>
            <a:off x="4317999" y="2410691"/>
            <a:ext cx="3063875" cy="1208809"/>
          </a:xfrm>
          <a:prstGeom prst="wedgeRoundRectCallout">
            <a:avLst>
              <a:gd name="adj1" fmla="val -70869"/>
              <a:gd name="adj2" fmla="val 44969"/>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solidFill>
                  <a:srgbClr val="0070C0"/>
                </a:solidFill>
              </a:rPr>
              <a:t>Alle anderen homologen Chromosomen werden (wie im Bild Chromosomen 15) „normal“ voneinander getrennt.  </a:t>
            </a:r>
          </a:p>
        </p:txBody>
      </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889456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9"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414126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Ellipse 95"/>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5" name="Ellipse 94"/>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2634890" y="4371220"/>
            <a:ext cx="1211636" cy="646331"/>
          </a:xfrm>
          <a:prstGeom prst="rect">
            <a:avLst/>
          </a:prstGeom>
          <a:noFill/>
        </p:spPr>
        <p:txBody>
          <a:bodyPr wrap="square" rtlCol="0">
            <a:spAutoFit/>
          </a:bodyPr>
          <a:lstStyle/>
          <a:p>
            <a:r>
              <a:rPr lang="de-DE" sz="2000" dirty="0"/>
              <a:t>Meiose II</a:t>
            </a:r>
          </a:p>
          <a:p>
            <a:r>
              <a:rPr lang="de-DE" sz="1600" dirty="0"/>
              <a:t>-&gt; „normal“</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8" name="Ellipse 67"/>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Ellipse 70"/>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8" name="Gruppieren 37"/>
          <p:cNvGrpSpPr/>
          <p:nvPr/>
        </p:nvGrpSpPr>
        <p:grpSpPr>
          <a:xfrm>
            <a:off x="4337050" y="4594225"/>
            <a:ext cx="63500" cy="441326"/>
            <a:chOff x="3929729" y="5457643"/>
            <a:chExt cx="73837" cy="605244"/>
          </a:xfrm>
        </p:grpSpPr>
        <p:sp>
          <p:nvSpPr>
            <p:cNvPr id="72" name="Ellipse 7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4" name="Ellipse 73"/>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7" name="Gruppieren 36"/>
          <p:cNvGrpSpPr/>
          <p:nvPr/>
        </p:nvGrpSpPr>
        <p:grpSpPr>
          <a:xfrm>
            <a:off x="4475074" y="4574381"/>
            <a:ext cx="61207" cy="406444"/>
            <a:chOff x="4310768" y="5487673"/>
            <a:chExt cx="72641" cy="605196"/>
          </a:xfrm>
        </p:grpSpPr>
        <p:sp>
          <p:nvSpPr>
            <p:cNvPr id="77" name="Ellipse 76"/>
            <p:cNvSpPr/>
            <p:nvPr/>
          </p:nvSpPr>
          <p:spPr>
            <a:xfrm rot="21271568" flipV="1">
              <a:off x="4313942" y="5689709"/>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p:cNvSpPr/>
            <p:nvPr/>
          </p:nvSpPr>
          <p:spPr>
            <a:xfrm rot="328432">
              <a:off x="4310768" y="548767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 name="Ellipse 86"/>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p:cNvGrpSpPr/>
          <p:nvPr/>
        </p:nvGrpSpPr>
        <p:grpSpPr>
          <a:xfrm>
            <a:off x="4118643" y="4529137"/>
            <a:ext cx="69976" cy="485777"/>
            <a:chOff x="4766342" y="5016021"/>
            <a:chExt cx="69467" cy="724603"/>
          </a:xfrm>
        </p:grpSpPr>
        <p:sp>
          <p:nvSpPr>
            <p:cNvPr id="88" name="Ellipse 87"/>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Ellipse 88"/>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90" name="Ellipse 89"/>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3" name="Gerade Verbindung mit Pfeil 92"/>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Gerade Verbindung mit Pfeil 97"/>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9" name="Textfeld 98"/>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100" name="Textfeld 99"/>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sp>
        <p:nvSpPr>
          <p:cNvPr id="101" name="Textfeld 100"/>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sp>
        <p:nvSpPr>
          <p:cNvPr id="102"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1795826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Ellipse 95"/>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5" name="Ellipse 94"/>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2634890" y="4371220"/>
            <a:ext cx="1211636" cy="646331"/>
          </a:xfrm>
          <a:prstGeom prst="rect">
            <a:avLst/>
          </a:prstGeom>
          <a:noFill/>
        </p:spPr>
        <p:txBody>
          <a:bodyPr wrap="square" rtlCol="0">
            <a:spAutoFit/>
          </a:bodyPr>
          <a:lstStyle/>
          <a:p>
            <a:r>
              <a:rPr lang="de-DE" sz="2000" dirty="0"/>
              <a:t>Meiose II</a:t>
            </a:r>
          </a:p>
          <a:p>
            <a:r>
              <a:rPr lang="de-DE" sz="1600" dirty="0"/>
              <a:t>-&gt; „normal“</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5" name="Abgerundete rechteckige Legende 64"/>
          <p:cNvSpPr/>
          <p:nvPr/>
        </p:nvSpPr>
        <p:spPr>
          <a:xfrm>
            <a:off x="6249659" y="2335121"/>
            <a:ext cx="2486261" cy="1685217"/>
          </a:xfrm>
          <a:prstGeom prst="wedgeRoundRectCallout">
            <a:avLst>
              <a:gd name="adj1" fmla="val -51127"/>
              <a:gd name="adj2" fmla="val 101667"/>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rgbClr val="0070C0"/>
                </a:solidFill>
              </a:rPr>
              <a:t>Fertige Eizelle:</a:t>
            </a:r>
          </a:p>
          <a:p>
            <a:r>
              <a:rPr lang="de-DE" sz="1600" dirty="0">
                <a:solidFill>
                  <a:srgbClr val="0070C0"/>
                </a:solidFill>
              </a:rPr>
              <a:t>Enthält 24 Ein-</a:t>
            </a:r>
            <a:r>
              <a:rPr lang="de-DE" sz="1600" dirty="0" err="1">
                <a:solidFill>
                  <a:srgbClr val="0070C0"/>
                </a:solidFill>
              </a:rPr>
              <a:t>Chromatid</a:t>
            </a:r>
            <a:r>
              <a:rPr lang="de-DE" sz="1600" dirty="0">
                <a:solidFill>
                  <a:srgbClr val="0070C0"/>
                </a:solidFill>
              </a:rPr>
              <a:t>-Chromosomen (statt 23) </a:t>
            </a:r>
          </a:p>
          <a:p>
            <a:r>
              <a:rPr lang="de-DE" sz="1600" dirty="0">
                <a:solidFill>
                  <a:srgbClr val="0070C0"/>
                </a:solidFill>
              </a:rPr>
              <a:t>-&gt; Nr. 21 zweimal </a:t>
            </a:r>
          </a:p>
        </p:txBody>
      </p:sp>
      <p:sp>
        <p:nvSpPr>
          <p:cNvPr id="68" name="Ellipse 67"/>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Ellipse 70"/>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8" name="Gruppieren 37"/>
          <p:cNvGrpSpPr/>
          <p:nvPr/>
        </p:nvGrpSpPr>
        <p:grpSpPr>
          <a:xfrm>
            <a:off x="4337050" y="4594225"/>
            <a:ext cx="63500" cy="441326"/>
            <a:chOff x="3929729" y="5457643"/>
            <a:chExt cx="73837" cy="605244"/>
          </a:xfrm>
        </p:grpSpPr>
        <p:sp>
          <p:nvSpPr>
            <p:cNvPr id="72" name="Ellipse 7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4" name="Ellipse 73"/>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7" name="Gruppieren 36"/>
          <p:cNvGrpSpPr/>
          <p:nvPr/>
        </p:nvGrpSpPr>
        <p:grpSpPr>
          <a:xfrm>
            <a:off x="4475074" y="4574381"/>
            <a:ext cx="61207" cy="406444"/>
            <a:chOff x="4310768" y="5487673"/>
            <a:chExt cx="72641" cy="605196"/>
          </a:xfrm>
        </p:grpSpPr>
        <p:sp>
          <p:nvSpPr>
            <p:cNvPr id="77" name="Ellipse 76"/>
            <p:cNvSpPr/>
            <p:nvPr/>
          </p:nvSpPr>
          <p:spPr>
            <a:xfrm rot="21271568" flipV="1">
              <a:off x="4313942" y="5689709"/>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p:cNvSpPr/>
            <p:nvPr/>
          </p:nvSpPr>
          <p:spPr>
            <a:xfrm rot="328432">
              <a:off x="4310768" y="548767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 name="Ellipse 86"/>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p:cNvGrpSpPr/>
          <p:nvPr/>
        </p:nvGrpSpPr>
        <p:grpSpPr>
          <a:xfrm>
            <a:off x="4118643" y="4529137"/>
            <a:ext cx="69976" cy="485777"/>
            <a:chOff x="4766342" y="5016021"/>
            <a:chExt cx="69467" cy="724603"/>
          </a:xfrm>
        </p:grpSpPr>
        <p:sp>
          <p:nvSpPr>
            <p:cNvPr id="88" name="Ellipse 87"/>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Ellipse 88"/>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90" name="Ellipse 89"/>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3" name="Gerade Verbindung mit Pfeil 92"/>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Gerade Verbindung mit Pfeil 97"/>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9" name="Textfeld 98"/>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100" name="Textfeld 99"/>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sp>
        <p:nvSpPr>
          <p:cNvPr id="86" name="Textfeld 85"/>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sp>
        <p:nvSpPr>
          <p:cNvPr id="91"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2334592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Ellipse 95"/>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5" name="Ellipse 94"/>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2634890" y="4371220"/>
            <a:ext cx="1211636" cy="646331"/>
          </a:xfrm>
          <a:prstGeom prst="rect">
            <a:avLst/>
          </a:prstGeom>
          <a:noFill/>
        </p:spPr>
        <p:txBody>
          <a:bodyPr wrap="square" rtlCol="0">
            <a:spAutoFit/>
          </a:bodyPr>
          <a:lstStyle/>
          <a:p>
            <a:r>
              <a:rPr lang="de-DE" sz="2000" dirty="0"/>
              <a:t>Meiose II</a:t>
            </a:r>
          </a:p>
          <a:p>
            <a:r>
              <a:rPr lang="de-DE" sz="1600" dirty="0"/>
              <a:t>-&gt; „normal“</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8" name="Ellipse 67"/>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Ellipse 70"/>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8" name="Gruppieren 37"/>
          <p:cNvGrpSpPr/>
          <p:nvPr/>
        </p:nvGrpSpPr>
        <p:grpSpPr>
          <a:xfrm>
            <a:off x="4337050" y="4594225"/>
            <a:ext cx="63500" cy="441326"/>
            <a:chOff x="3929729" y="5457643"/>
            <a:chExt cx="73837" cy="605244"/>
          </a:xfrm>
        </p:grpSpPr>
        <p:sp>
          <p:nvSpPr>
            <p:cNvPr id="72" name="Ellipse 7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4" name="Ellipse 73"/>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7" name="Gruppieren 36"/>
          <p:cNvGrpSpPr/>
          <p:nvPr/>
        </p:nvGrpSpPr>
        <p:grpSpPr>
          <a:xfrm>
            <a:off x="4475074" y="4574381"/>
            <a:ext cx="61207" cy="406444"/>
            <a:chOff x="4310768" y="5487673"/>
            <a:chExt cx="72641" cy="605196"/>
          </a:xfrm>
        </p:grpSpPr>
        <p:sp>
          <p:nvSpPr>
            <p:cNvPr id="77" name="Ellipse 76"/>
            <p:cNvSpPr/>
            <p:nvPr/>
          </p:nvSpPr>
          <p:spPr>
            <a:xfrm rot="21271568" flipV="1">
              <a:off x="4313942" y="5689709"/>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p:cNvSpPr/>
            <p:nvPr/>
          </p:nvSpPr>
          <p:spPr>
            <a:xfrm rot="328432">
              <a:off x="4310768" y="548767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 name="Ellipse 86"/>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p:cNvGrpSpPr/>
          <p:nvPr/>
        </p:nvGrpSpPr>
        <p:grpSpPr>
          <a:xfrm>
            <a:off x="4118643" y="4529137"/>
            <a:ext cx="69976" cy="485777"/>
            <a:chOff x="4766342" y="5016021"/>
            <a:chExt cx="69467" cy="724603"/>
          </a:xfrm>
        </p:grpSpPr>
        <p:sp>
          <p:nvSpPr>
            <p:cNvPr id="88" name="Ellipse 87"/>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Ellipse 88"/>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90" name="Ellipse 89"/>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3" name="Gerade Verbindung mit Pfeil 92"/>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Gerade Verbindung mit Pfeil 97"/>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9" name="Textfeld 98"/>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100" name="Textfeld 99"/>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sp>
        <p:nvSpPr>
          <p:cNvPr id="86" name="Textfeld 85"/>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sp>
        <p:nvSpPr>
          <p:cNvPr id="91"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498318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Ellipse 95"/>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5" name="Ellipse 94"/>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2634890" y="4371220"/>
            <a:ext cx="1211636" cy="646331"/>
          </a:xfrm>
          <a:prstGeom prst="rect">
            <a:avLst/>
          </a:prstGeom>
          <a:noFill/>
        </p:spPr>
        <p:txBody>
          <a:bodyPr wrap="square" rtlCol="0">
            <a:spAutoFit/>
          </a:bodyPr>
          <a:lstStyle/>
          <a:p>
            <a:r>
              <a:rPr lang="de-DE" sz="2000" dirty="0"/>
              <a:t>Meiose II</a:t>
            </a:r>
          </a:p>
          <a:p>
            <a:r>
              <a:rPr lang="de-DE" sz="1600" dirty="0"/>
              <a:t>-&gt; „normal“</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8" name="Ellipse 67"/>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8" name="Gruppieren 37"/>
          <p:cNvGrpSpPr/>
          <p:nvPr/>
        </p:nvGrpSpPr>
        <p:grpSpPr>
          <a:xfrm>
            <a:off x="4337050" y="4594225"/>
            <a:ext cx="63500" cy="441326"/>
            <a:chOff x="3929729" y="5457643"/>
            <a:chExt cx="73837" cy="605244"/>
          </a:xfrm>
        </p:grpSpPr>
        <p:sp>
          <p:nvSpPr>
            <p:cNvPr id="72" name="Ellipse 7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7" name="Gruppieren 66"/>
          <p:cNvGrpSpPr/>
          <p:nvPr/>
        </p:nvGrpSpPr>
        <p:grpSpPr>
          <a:xfrm>
            <a:off x="5177544" y="5390835"/>
            <a:ext cx="72641" cy="605196"/>
            <a:chOff x="5628394" y="5244785"/>
            <a:chExt cx="72641" cy="605196"/>
          </a:xfrm>
        </p:grpSpPr>
        <p:sp>
          <p:nvSpPr>
            <p:cNvPr id="71" name="Ellipse 70"/>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6"/>
          <p:cNvGrpSpPr/>
          <p:nvPr/>
        </p:nvGrpSpPr>
        <p:grpSpPr>
          <a:xfrm>
            <a:off x="5299742" y="4651193"/>
            <a:ext cx="73837" cy="605244"/>
            <a:chOff x="5795042" y="5235393"/>
            <a:chExt cx="73837" cy="605244"/>
          </a:xfrm>
        </p:grpSpPr>
        <p:sp>
          <p:nvSpPr>
            <p:cNvPr id="78" name="Ellipse 7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4475074" y="4574381"/>
            <a:ext cx="61207" cy="406444"/>
            <a:chOff x="4310768" y="5487673"/>
            <a:chExt cx="72641" cy="605196"/>
          </a:xfrm>
        </p:grpSpPr>
        <p:sp>
          <p:nvSpPr>
            <p:cNvPr id="77" name="Ellipse 76"/>
            <p:cNvSpPr/>
            <p:nvPr/>
          </p:nvSpPr>
          <p:spPr>
            <a:xfrm rot="21271568" flipV="1">
              <a:off x="4313942" y="5689709"/>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p:cNvSpPr/>
            <p:nvPr/>
          </p:nvSpPr>
          <p:spPr>
            <a:xfrm rot="328432">
              <a:off x="4310768" y="548767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p:cNvGrpSpPr/>
          <p:nvPr/>
        </p:nvGrpSpPr>
        <p:grpSpPr>
          <a:xfrm>
            <a:off x="4118643" y="4529137"/>
            <a:ext cx="69976" cy="485777"/>
            <a:chOff x="4766342" y="5016021"/>
            <a:chExt cx="69467" cy="724603"/>
          </a:xfrm>
        </p:grpSpPr>
        <p:sp>
          <p:nvSpPr>
            <p:cNvPr id="88" name="Ellipse 87"/>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Ellipse 88"/>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842581" y="4920612"/>
            <a:ext cx="72641" cy="719785"/>
            <a:chOff x="5058481" y="4882512"/>
            <a:chExt cx="72641" cy="719785"/>
          </a:xfrm>
        </p:grpSpPr>
        <p:sp>
          <p:nvSpPr>
            <p:cNvPr id="87" name="Ellipse 86"/>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Ellipse 89"/>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3" name="Gerade Verbindung mit Pfeil 92"/>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Gerade Verbindung mit Pfeil 97"/>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8" name="Gruppieren 7"/>
          <p:cNvGrpSpPr/>
          <p:nvPr/>
        </p:nvGrpSpPr>
        <p:grpSpPr>
          <a:xfrm rot="922007">
            <a:off x="6940734" y="5607051"/>
            <a:ext cx="1118414" cy="796370"/>
            <a:chOff x="6839133" y="5035550"/>
            <a:chExt cx="1118414" cy="796370"/>
          </a:xfrm>
        </p:grpSpPr>
        <p:sp>
          <p:nvSpPr>
            <p:cNvPr id="105" name="Ellipse 104"/>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6" name="Gruppieren 105"/>
            <p:cNvGrpSpPr/>
            <p:nvPr/>
          </p:nvGrpSpPr>
          <p:grpSpPr>
            <a:xfrm rot="16556473">
              <a:off x="7368293" y="4982523"/>
              <a:ext cx="72641" cy="719785"/>
              <a:chOff x="5058481" y="4882512"/>
              <a:chExt cx="72641" cy="719785"/>
            </a:xfrm>
            <a:solidFill>
              <a:schemeClr val="accent3"/>
            </a:solidFill>
          </p:grpSpPr>
          <p:sp>
            <p:nvSpPr>
              <p:cNvPr id="107" name="Ellipse 106"/>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Ellipse 107"/>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9" name="Gruppieren 108"/>
            <p:cNvGrpSpPr/>
            <p:nvPr/>
          </p:nvGrpSpPr>
          <p:grpSpPr>
            <a:xfrm rot="4184166">
              <a:off x="7360317" y="5216343"/>
              <a:ext cx="73837" cy="605244"/>
              <a:chOff x="5795042" y="5235393"/>
              <a:chExt cx="73837" cy="605244"/>
            </a:xfrm>
            <a:solidFill>
              <a:schemeClr val="accent4"/>
            </a:solidFill>
          </p:grpSpPr>
          <p:sp>
            <p:nvSpPr>
              <p:cNvPr id="110" name="Ellipse 109"/>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1" name="Ellipse 110"/>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2" name="Textfeld 111"/>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13" name="Textfeld 112"/>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5" name="Gekrümmte Verbindung 14"/>
          <p:cNvCxnSpPr>
            <a:stCxn id="105"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Textfeld 114"/>
          <p:cNvSpPr txBox="1"/>
          <p:nvPr/>
        </p:nvSpPr>
        <p:spPr>
          <a:xfrm>
            <a:off x="7830344" y="5569745"/>
            <a:ext cx="1269206" cy="400110"/>
          </a:xfrm>
          <a:prstGeom prst="rect">
            <a:avLst/>
          </a:prstGeom>
          <a:noFill/>
        </p:spPr>
        <p:txBody>
          <a:bodyPr wrap="square" rtlCol="0">
            <a:spAutoFit/>
          </a:bodyPr>
          <a:lstStyle/>
          <a:p>
            <a:r>
              <a:rPr lang="de-DE" sz="2000" dirty="0"/>
              <a:t>Spermium</a:t>
            </a:r>
          </a:p>
        </p:txBody>
      </p:sp>
      <p:sp>
        <p:nvSpPr>
          <p:cNvPr id="116" name="Textfeld 115"/>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117" name="Textfeld 116"/>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sp>
        <p:nvSpPr>
          <p:cNvPr id="119" name="Textfeld 118"/>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sp>
        <p:nvSpPr>
          <p:cNvPr id="12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401669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Ellipse 95"/>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5" name="Ellipse 94"/>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2634890" y="4371220"/>
            <a:ext cx="1211636" cy="646331"/>
          </a:xfrm>
          <a:prstGeom prst="rect">
            <a:avLst/>
          </a:prstGeom>
          <a:noFill/>
        </p:spPr>
        <p:txBody>
          <a:bodyPr wrap="square" rtlCol="0">
            <a:spAutoFit/>
          </a:bodyPr>
          <a:lstStyle/>
          <a:p>
            <a:r>
              <a:rPr lang="de-DE" sz="2000" dirty="0"/>
              <a:t>Meiose II</a:t>
            </a:r>
          </a:p>
          <a:p>
            <a:r>
              <a:rPr lang="de-DE" sz="1600" dirty="0"/>
              <a:t>-&gt; „normal“</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8" name="Ellipse 67"/>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8" name="Gruppieren 37"/>
          <p:cNvGrpSpPr/>
          <p:nvPr/>
        </p:nvGrpSpPr>
        <p:grpSpPr>
          <a:xfrm>
            <a:off x="4337050" y="4594225"/>
            <a:ext cx="63500" cy="441326"/>
            <a:chOff x="3929729" y="5457643"/>
            <a:chExt cx="73837" cy="605244"/>
          </a:xfrm>
        </p:grpSpPr>
        <p:sp>
          <p:nvSpPr>
            <p:cNvPr id="72" name="Ellipse 7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7" name="Gruppieren 66"/>
          <p:cNvGrpSpPr/>
          <p:nvPr/>
        </p:nvGrpSpPr>
        <p:grpSpPr>
          <a:xfrm>
            <a:off x="5177544" y="5390835"/>
            <a:ext cx="72641" cy="605196"/>
            <a:chOff x="5628394" y="5244785"/>
            <a:chExt cx="72641" cy="605196"/>
          </a:xfrm>
        </p:grpSpPr>
        <p:sp>
          <p:nvSpPr>
            <p:cNvPr id="71" name="Ellipse 70"/>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6"/>
          <p:cNvGrpSpPr/>
          <p:nvPr/>
        </p:nvGrpSpPr>
        <p:grpSpPr>
          <a:xfrm>
            <a:off x="5299742" y="4651193"/>
            <a:ext cx="73837" cy="605244"/>
            <a:chOff x="5795042" y="5235393"/>
            <a:chExt cx="73837" cy="605244"/>
          </a:xfrm>
        </p:grpSpPr>
        <p:sp>
          <p:nvSpPr>
            <p:cNvPr id="78" name="Ellipse 7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4475074" y="4574381"/>
            <a:ext cx="61207" cy="406444"/>
            <a:chOff x="4310768" y="5487673"/>
            <a:chExt cx="72641" cy="605196"/>
          </a:xfrm>
        </p:grpSpPr>
        <p:sp>
          <p:nvSpPr>
            <p:cNvPr id="77" name="Ellipse 76"/>
            <p:cNvSpPr/>
            <p:nvPr/>
          </p:nvSpPr>
          <p:spPr>
            <a:xfrm rot="21271568" flipV="1">
              <a:off x="4313942" y="5689709"/>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p:cNvSpPr/>
            <p:nvPr/>
          </p:nvSpPr>
          <p:spPr>
            <a:xfrm rot="328432">
              <a:off x="4310768" y="548767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p:cNvGrpSpPr/>
          <p:nvPr/>
        </p:nvGrpSpPr>
        <p:grpSpPr>
          <a:xfrm>
            <a:off x="4118643" y="4529137"/>
            <a:ext cx="69976" cy="485777"/>
            <a:chOff x="4766342" y="5016021"/>
            <a:chExt cx="69467" cy="724603"/>
          </a:xfrm>
        </p:grpSpPr>
        <p:sp>
          <p:nvSpPr>
            <p:cNvPr id="88" name="Ellipse 87"/>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Ellipse 88"/>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842581" y="4920612"/>
            <a:ext cx="72641" cy="719785"/>
            <a:chOff x="5058481" y="4882512"/>
            <a:chExt cx="72641" cy="719785"/>
          </a:xfrm>
        </p:grpSpPr>
        <p:sp>
          <p:nvSpPr>
            <p:cNvPr id="87" name="Ellipse 86"/>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Ellipse 89"/>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3" name="Gerade Verbindung mit Pfeil 92"/>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Gerade Verbindung mit Pfeil 97"/>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8" name="Gruppieren 7"/>
          <p:cNvGrpSpPr/>
          <p:nvPr/>
        </p:nvGrpSpPr>
        <p:grpSpPr>
          <a:xfrm rot="922007">
            <a:off x="6940734" y="5607051"/>
            <a:ext cx="1118414" cy="796370"/>
            <a:chOff x="6839133" y="5035550"/>
            <a:chExt cx="1118414" cy="796370"/>
          </a:xfrm>
        </p:grpSpPr>
        <p:sp>
          <p:nvSpPr>
            <p:cNvPr id="105" name="Ellipse 104"/>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6" name="Gruppieren 105"/>
            <p:cNvGrpSpPr/>
            <p:nvPr/>
          </p:nvGrpSpPr>
          <p:grpSpPr>
            <a:xfrm rot="16556473">
              <a:off x="7368293" y="4982523"/>
              <a:ext cx="72641" cy="719785"/>
              <a:chOff x="5058481" y="4882512"/>
              <a:chExt cx="72641" cy="719785"/>
            </a:xfrm>
            <a:solidFill>
              <a:schemeClr val="accent3"/>
            </a:solidFill>
          </p:grpSpPr>
          <p:sp>
            <p:nvSpPr>
              <p:cNvPr id="107" name="Ellipse 106"/>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Ellipse 107"/>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9" name="Gruppieren 108"/>
            <p:cNvGrpSpPr/>
            <p:nvPr/>
          </p:nvGrpSpPr>
          <p:grpSpPr>
            <a:xfrm rot="4184166">
              <a:off x="7360317" y="5216343"/>
              <a:ext cx="73837" cy="605244"/>
              <a:chOff x="5795042" y="5235393"/>
              <a:chExt cx="73837" cy="605244"/>
            </a:xfrm>
            <a:solidFill>
              <a:schemeClr val="accent4"/>
            </a:solidFill>
          </p:grpSpPr>
          <p:sp>
            <p:nvSpPr>
              <p:cNvPr id="110" name="Ellipse 109"/>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1" name="Ellipse 110"/>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2" name="Textfeld 111"/>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13" name="Textfeld 112"/>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5" name="Gekrümmte Verbindung 14"/>
          <p:cNvCxnSpPr>
            <a:stCxn id="105"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Textfeld 114"/>
          <p:cNvSpPr txBox="1"/>
          <p:nvPr/>
        </p:nvSpPr>
        <p:spPr>
          <a:xfrm>
            <a:off x="7830344" y="5569745"/>
            <a:ext cx="1269206" cy="400110"/>
          </a:xfrm>
          <a:prstGeom prst="rect">
            <a:avLst/>
          </a:prstGeom>
          <a:noFill/>
        </p:spPr>
        <p:txBody>
          <a:bodyPr wrap="square" rtlCol="0">
            <a:spAutoFit/>
          </a:bodyPr>
          <a:lstStyle/>
          <a:p>
            <a:r>
              <a:rPr lang="de-DE" sz="2000" dirty="0"/>
              <a:t>Spermium</a:t>
            </a:r>
          </a:p>
        </p:txBody>
      </p:sp>
      <p:sp>
        <p:nvSpPr>
          <p:cNvPr id="116" name="Textfeld 115"/>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117" name="Textfeld 116"/>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sp>
        <p:nvSpPr>
          <p:cNvPr id="118" name="Abgerundete rechteckige Legende 117"/>
          <p:cNvSpPr/>
          <p:nvPr/>
        </p:nvSpPr>
        <p:spPr>
          <a:xfrm>
            <a:off x="6106076" y="2712972"/>
            <a:ext cx="2780986" cy="1310252"/>
          </a:xfrm>
          <a:prstGeom prst="wedgeRoundRectCallout">
            <a:avLst>
              <a:gd name="adj1" fmla="val 6995"/>
              <a:gd name="adj2" fmla="val 174198"/>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rgbClr val="0070C0"/>
                </a:solidFill>
              </a:rPr>
              <a:t>Spermium:</a:t>
            </a:r>
          </a:p>
          <a:p>
            <a:r>
              <a:rPr lang="de-DE" sz="1600" dirty="0">
                <a:solidFill>
                  <a:srgbClr val="0070C0"/>
                </a:solidFill>
              </a:rPr>
              <a:t>Mit „normalem“ haploidem Chromosomensatz aus 23 Ein-</a:t>
            </a:r>
            <a:r>
              <a:rPr lang="de-DE" sz="1600" dirty="0" err="1">
                <a:solidFill>
                  <a:srgbClr val="0070C0"/>
                </a:solidFill>
              </a:rPr>
              <a:t>Chromatid</a:t>
            </a:r>
            <a:r>
              <a:rPr lang="de-DE" sz="1600" dirty="0">
                <a:solidFill>
                  <a:srgbClr val="0070C0"/>
                </a:solidFill>
              </a:rPr>
              <a:t>-Chromosomen</a:t>
            </a:r>
          </a:p>
        </p:txBody>
      </p:sp>
      <p:sp>
        <p:nvSpPr>
          <p:cNvPr id="99" name="Abgerundete rechteckige Legende 98"/>
          <p:cNvSpPr/>
          <p:nvPr/>
        </p:nvSpPr>
        <p:spPr>
          <a:xfrm>
            <a:off x="6013450" y="6229351"/>
            <a:ext cx="844550" cy="501650"/>
          </a:xfrm>
          <a:prstGeom prst="wedgeRoundRectCallout">
            <a:avLst>
              <a:gd name="adj1" fmla="val 89935"/>
              <a:gd name="adj2" fmla="val -39138"/>
              <a:gd name="adj3" fmla="val 16667"/>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sz="1050" dirty="0">
                <a:solidFill>
                  <a:srgbClr val="C00000"/>
                </a:solidFill>
              </a:rPr>
              <a:t>Im Verhältnis zu groß dargestellt! </a:t>
            </a:r>
          </a:p>
        </p:txBody>
      </p:sp>
      <p:sp>
        <p:nvSpPr>
          <p:cNvPr id="100" name="Textfeld 99"/>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sp>
        <p:nvSpPr>
          <p:cNvPr id="102"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3484762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Ellipse 95"/>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5" name="Ellipse 94"/>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2634890" y="4371220"/>
            <a:ext cx="1211636" cy="646331"/>
          </a:xfrm>
          <a:prstGeom prst="rect">
            <a:avLst/>
          </a:prstGeom>
          <a:noFill/>
        </p:spPr>
        <p:txBody>
          <a:bodyPr wrap="square" rtlCol="0">
            <a:spAutoFit/>
          </a:bodyPr>
          <a:lstStyle/>
          <a:p>
            <a:r>
              <a:rPr lang="de-DE" sz="2000" dirty="0"/>
              <a:t>Meiose II</a:t>
            </a:r>
          </a:p>
          <a:p>
            <a:r>
              <a:rPr lang="de-DE" sz="1600" dirty="0"/>
              <a:t>-&gt; „normal“</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8" name="Ellipse 67"/>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8" name="Gruppieren 37"/>
          <p:cNvGrpSpPr/>
          <p:nvPr/>
        </p:nvGrpSpPr>
        <p:grpSpPr>
          <a:xfrm>
            <a:off x="4337050" y="4594225"/>
            <a:ext cx="63500" cy="441326"/>
            <a:chOff x="3929729" y="5457643"/>
            <a:chExt cx="73837" cy="605244"/>
          </a:xfrm>
        </p:grpSpPr>
        <p:sp>
          <p:nvSpPr>
            <p:cNvPr id="72" name="Ellipse 7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7" name="Gruppieren 66"/>
          <p:cNvGrpSpPr/>
          <p:nvPr/>
        </p:nvGrpSpPr>
        <p:grpSpPr>
          <a:xfrm>
            <a:off x="5177544" y="5390835"/>
            <a:ext cx="72641" cy="605196"/>
            <a:chOff x="5628394" y="5244785"/>
            <a:chExt cx="72641" cy="605196"/>
          </a:xfrm>
        </p:grpSpPr>
        <p:sp>
          <p:nvSpPr>
            <p:cNvPr id="71" name="Ellipse 70"/>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6"/>
          <p:cNvGrpSpPr/>
          <p:nvPr/>
        </p:nvGrpSpPr>
        <p:grpSpPr>
          <a:xfrm>
            <a:off x="5299742" y="4651193"/>
            <a:ext cx="73837" cy="605244"/>
            <a:chOff x="5795042" y="5235393"/>
            <a:chExt cx="73837" cy="605244"/>
          </a:xfrm>
        </p:grpSpPr>
        <p:sp>
          <p:nvSpPr>
            <p:cNvPr id="78" name="Ellipse 7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4475074" y="4574381"/>
            <a:ext cx="61207" cy="406444"/>
            <a:chOff x="4310768" y="5487673"/>
            <a:chExt cx="72641" cy="605196"/>
          </a:xfrm>
        </p:grpSpPr>
        <p:sp>
          <p:nvSpPr>
            <p:cNvPr id="77" name="Ellipse 76"/>
            <p:cNvSpPr/>
            <p:nvPr/>
          </p:nvSpPr>
          <p:spPr>
            <a:xfrm rot="21271568" flipV="1">
              <a:off x="4313942" y="5689709"/>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p:cNvSpPr/>
            <p:nvPr/>
          </p:nvSpPr>
          <p:spPr>
            <a:xfrm rot="328432">
              <a:off x="4310768" y="548767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p:cNvGrpSpPr/>
          <p:nvPr/>
        </p:nvGrpSpPr>
        <p:grpSpPr>
          <a:xfrm>
            <a:off x="4118643" y="4529137"/>
            <a:ext cx="69976" cy="485777"/>
            <a:chOff x="4766342" y="5016021"/>
            <a:chExt cx="69467" cy="724603"/>
          </a:xfrm>
        </p:grpSpPr>
        <p:sp>
          <p:nvSpPr>
            <p:cNvPr id="88" name="Ellipse 87"/>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Ellipse 88"/>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842581" y="4920612"/>
            <a:ext cx="72641" cy="719785"/>
            <a:chOff x="5058481" y="4882512"/>
            <a:chExt cx="72641" cy="719785"/>
          </a:xfrm>
        </p:grpSpPr>
        <p:sp>
          <p:nvSpPr>
            <p:cNvPr id="87" name="Ellipse 86"/>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Ellipse 89"/>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3" name="Gerade Verbindung mit Pfeil 92"/>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Gerade Verbindung mit Pfeil 97"/>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8" name="Gruppieren 7"/>
          <p:cNvGrpSpPr/>
          <p:nvPr/>
        </p:nvGrpSpPr>
        <p:grpSpPr>
          <a:xfrm rot="922007">
            <a:off x="6940734" y="5607051"/>
            <a:ext cx="1118414" cy="796370"/>
            <a:chOff x="6839133" y="5035550"/>
            <a:chExt cx="1118414" cy="796370"/>
          </a:xfrm>
        </p:grpSpPr>
        <p:sp>
          <p:nvSpPr>
            <p:cNvPr id="105" name="Ellipse 104"/>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6" name="Gruppieren 105"/>
            <p:cNvGrpSpPr/>
            <p:nvPr/>
          </p:nvGrpSpPr>
          <p:grpSpPr>
            <a:xfrm rot="16556473">
              <a:off x="7368293" y="4982523"/>
              <a:ext cx="72641" cy="719785"/>
              <a:chOff x="5058481" y="4882512"/>
              <a:chExt cx="72641" cy="719785"/>
            </a:xfrm>
            <a:solidFill>
              <a:schemeClr val="accent3"/>
            </a:solidFill>
          </p:grpSpPr>
          <p:sp>
            <p:nvSpPr>
              <p:cNvPr id="107" name="Ellipse 106"/>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Ellipse 107"/>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9" name="Gruppieren 108"/>
            <p:cNvGrpSpPr/>
            <p:nvPr/>
          </p:nvGrpSpPr>
          <p:grpSpPr>
            <a:xfrm rot="4184166">
              <a:off x="7360317" y="5216343"/>
              <a:ext cx="73837" cy="605244"/>
              <a:chOff x="5795042" y="5235393"/>
              <a:chExt cx="73837" cy="605244"/>
            </a:xfrm>
            <a:solidFill>
              <a:schemeClr val="accent4"/>
            </a:solidFill>
          </p:grpSpPr>
          <p:sp>
            <p:nvSpPr>
              <p:cNvPr id="110" name="Ellipse 109"/>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1" name="Ellipse 110"/>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2" name="Textfeld 111"/>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13" name="Textfeld 112"/>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5" name="Gekrümmte Verbindung 14"/>
          <p:cNvCxnSpPr>
            <a:stCxn id="105"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Textfeld 114"/>
          <p:cNvSpPr txBox="1"/>
          <p:nvPr/>
        </p:nvSpPr>
        <p:spPr>
          <a:xfrm>
            <a:off x="7830344" y="5569745"/>
            <a:ext cx="1269206" cy="400110"/>
          </a:xfrm>
          <a:prstGeom prst="rect">
            <a:avLst/>
          </a:prstGeom>
          <a:noFill/>
        </p:spPr>
        <p:txBody>
          <a:bodyPr wrap="square" rtlCol="0">
            <a:spAutoFit/>
          </a:bodyPr>
          <a:lstStyle/>
          <a:p>
            <a:r>
              <a:rPr lang="de-DE" sz="2000" dirty="0"/>
              <a:t>Spermium</a:t>
            </a:r>
          </a:p>
        </p:txBody>
      </p:sp>
      <p:sp>
        <p:nvSpPr>
          <p:cNvPr id="116" name="Textfeld 115"/>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66" name="Pfeil nach links 65"/>
          <p:cNvSpPr/>
          <p:nvPr/>
        </p:nvSpPr>
        <p:spPr>
          <a:xfrm rot="976211">
            <a:off x="5848349" y="5467349"/>
            <a:ext cx="1123950" cy="450850"/>
          </a:xfrm>
          <a:prstGeom prst="lef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36000" bIns="0" rtlCol="0" anchor="ctr"/>
          <a:lstStyle/>
          <a:p>
            <a:pPr algn="ctr"/>
            <a:r>
              <a:rPr lang="de-DE" sz="1400" dirty="0">
                <a:solidFill>
                  <a:schemeClr val="tx1"/>
                </a:solidFill>
              </a:rPr>
              <a:t>Befruchtung</a:t>
            </a:r>
          </a:p>
        </p:txBody>
      </p:sp>
      <p:sp>
        <p:nvSpPr>
          <p:cNvPr id="117" name="Textfeld 116"/>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sp>
        <p:nvSpPr>
          <p:cNvPr id="99" name="Textfeld 98"/>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sp>
        <p:nvSpPr>
          <p:cNvPr id="101"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104052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Ellipse 95"/>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5" name="Ellipse 94"/>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2634890" y="4371220"/>
            <a:ext cx="1211636" cy="646331"/>
          </a:xfrm>
          <a:prstGeom prst="rect">
            <a:avLst/>
          </a:prstGeom>
          <a:noFill/>
        </p:spPr>
        <p:txBody>
          <a:bodyPr wrap="square" rtlCol="0">
            <a:spAutoFit/>
          </a:bodyPr>
          <a:lstStyle/>
          <a:p>
            <a:r>
              <a:rPr lang="de-DE" sz="2000" dirty="0"/>
              <a:t>Meiose II</a:t>
            </a:r>
          </a:p>
          <a:p>
            <a:r>
              <a:rPr lang="de-DE" sz="1600" dirty="0"/>
              <a:t>-&gt; „normal“</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8" name="Ellipse 67"/>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8" name="Gruppieren 37"/>
          <p:cNvGrpSpPr/>
          <p:nvPr/>
        </p:nvGrpSpPr>
        <p:grpSpPr>
          <a:xfrm>
            <a:off x="4337050" y="4594225"/>
            <a:ext cx="63500" cy="441326"/>
            <a:chOff x="3929729" y="5457643"/>
            <a:chExt cx="73837" cy="605244"/>
          </a:xfrm>
        </p:grpSpPr>
        <p:sp>
          <p:nvSpPr>
            <p:cNvPr id="72" name="Ellipse 7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7" name="Gruppieren 66"/>
          <p:cNvGrpSpPr/>
          <p:nvPr/>
        </p:nvGrpSpPr>
        <p:grpSpPr>
          <a:xfrm>
            <a:off x="5177544" y="5390835"/>
            <a:ext cx="72641" cy="605196"/>
            <a:chOff x="5628394" y="5244785"/>
            <a:chExt cx="72641" cy="605196"/>
          </a:xfrm>
        </p:grpSpPr>
        <p:sp>
          <p:nvSpPr>
            <p:cNvPr id="71" name="Ellipse 70"/>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6"/>
          <p:cNvGrpSpPr/>
          <p:nvPr/>
        </p:nvGrpSpPr>
        <p:grpSpPr>
          <a:xfrm>
            <a:off x="5299742" y="4651193"/>
            <a:ext cx="73837" cy="605244"/>
            <a:chOff x="5795042" y="5235393"/>
            <a:chExt cx="73837" cy="605244"/>
          </a:xfrm>
        </p:grpSpPr>
        <p:sp>
          <p:nvSpPr>
            <p:cNvPr id="78" name="Ellipse 7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4475074" y="4574381"/>
            <a:ext cx="61207" cy="406444"/>
            <a:chOff x="4310768" y="5487673"/>
            <a:chExt cx="72641" cy="605196"/>
          </a:xfrm>
        </p:grpSpPr>
        <p:sp>
          <p:nvSpPr>
            <p:cNvPr id="77" name="Ellipse 76"/>
            <p:cNvSpPr/>
            <p:nvPr/>
          </p:nvSpPr>
          <p:spPr>
            <a:xfrm rot="21271568" flipV="1">
              <a:off x="4313942" y="5689709"/>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p:cNvSpPr/>
            <p:nvPr/>
          </p:nvSpPr>
          <p:spPr>
            <a:xfrm rot="328432">
              <a:off x="4310768" y="548767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p:cNvGrpSpPr/>
          <p:nvPr/>
        </p:nvGrpSpPr>
        <p:grpSpPr>
          <a:xfrm>
            <a:off x="4118643" y="4529137"/>
            <a:ext cx="69976" cy="485777"/>
            <a:chOff x="4766342" y="5016021"/>
            <a:chExt cx="69467" cy="724603"/>
          </a:xfrm>
        </p:grpSpPr>
        <p:sp>
          <p:nvSpPr>
            <p:cNvPr id="88" name="Ellipse 87"/>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Ellipse 88"/>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842581" y="4920612"/>
            <a:ext cx="72641" cy="719785"/>
            <a:chOff x="5058481" y="4882512"/>
            <a:chExt cx="72641" cy="719785"/>
          </a:xfrm>
        </p:grpSpPr>
        <p:sp>
          <p:nvSpPr>
            <p:cNvPr id="87" name="Ellipse 86"/>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Ellipse 89"/>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3" name="Gerade Verbindung mit Pfeil 92"/>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Gerade Verbindung mit Pfeil 97"/>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8" name="Gruppieren 7"/>
          <p:cNvGrpSpPr/>
          <p:nvPr/>
        </p:nvGrpSpPr>
        <p:grpSpPr>
          <a:xfrm rot="922007">
            <a:off x="6940734" y="5607051"/>
            <a:ext cx="1118414" cy="796370"/>
            <a:chOff x="6839133" y="5035550"/>
            <a:chExt cx="1118414" cy="796370"/>
          </a:xfrm>
        </p:grpSpPr>
        <p:sp>
          <p:nvSpPr>
            <p:cNvPr id="105" name="Ellipse 104"/>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6" name="Gruppieren 105"/>
            <p:cNvGrpSpPr/>
            <p:nvPr/>
          </p:nvGrpSpPr>
          <p:grpSpPr>
            <a:xfrm rot="16556473">
              <a:off x="7368293" y="4982523"/>
              <a:ext cx="72641" cy="719785"/>
              <a:chOff x="5058481" y="4882512"/>
              <a:chExt cx="72641" cy="719785"/>
            </a:xfrm>
            <a:solidFill>
              <a:schemeClr val="accent3"/>
            </a:solidFill>
          </p:grpSpPr>
          <p:sp>
            <p:nvSpPr>
              <p:cNvPr id="107" name="Ellipse 106"/>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Ellipse 107"/>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9" name="Gruppieren 108"/>
            <p:cNvGrpSpPr/>
            <p:nvPr/>
          </p:nvGrpSpPr>
          <p:grpSpPr>
            <a:xfrm rot="4184166">
              <a:off x="7360317" y="5216343"/>
              <a:ext cx="73837" cy="605244"/>
              <a:chOff x="5795042" y="5235393"/>
              <a:chExt cx="73837" cy="605244"/>
            </a:xfrm>
            <a:solidFill>
              <a:schemeClr val="accent4"/>
            </a:solidFill>
          </p:grpSpPr>
          <p:sp>
            <p:nvSpPr>
              <p:cNvPr id="110" name="Ellipse 109"/>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1" name="Ellipse 110"/>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2" name="Textfeld 111"/>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13" name="Textfeld 112"/>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5" name="Gekrümmte Verbindung 14"/>
          <p:cNvCxnSpPr>
            <a:stCxn id="105"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Textfeld 114"/>
          <p:cNvSpPr txBox="1"/>
          <p:nvPr/>
        </p:nvSpPr>
        <p:spPr>
          <a:xfrm>
            <a:off x="7830344" y="5569745"/>
            <a:ext cx="1269206" cy="400110"/>
          </a:xfrm>
          <a:prstGeom prst="rect">
            <a:avLst/>
          </a:prstGeom>
          <a:noFill/>
        </p:spPr>
        <p:txBody>
          <a:bodyPr wrap="square" rtlCol="0">
            <a:spAutoFit/>
          </a:bodyPr>
          <a:lstStyle/>
          <a:p>
            <a:r>
              <a:rPr lang="de-DE" sz="2000" dirty="0"/>
              <a:t>Spermium</a:t>
            </a:r>
          </a:p>
        </p:txBody>
      </p:sp>
      <p:sp>
        <p:nvSpPr>
          <p:cNvPr id="116" name="Textfeld 115"/>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66" name="Pfeil nach links 65"/>
          <p:cNvSpPr/>
          <p:nvPr/>
        </p:nvSpPr>
        <p:spPr>
          <a:xfrm rot="976211">
            <a:off x="5848349" y="5467349"/>
            <a:ext cx="1123950" cy="450850"/>
          </a:xfrm>
          <a:prstGeom prst="lef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36000" bIns="0" rtlCol="0" anchor="ctr"/>
          <a:lstStyle/>
          <a:p>
            <a:pPr algn="ctr"/>
            <a:r>
              <a:rPr lang="de-DE" sz="1400" dirty="0">
                <a:solidFill>
                  <a:schemeClr val="tx1"/>
                </a:solidFill>
              </a:rPr>
              <a:t>Befruchtung</a:t>
            </a:r>
          </a:p>
        </p:txBody>
      </p:sp>
      <p:cxnSp>
        <p:nvCxnSpPr>
          <p:cNvPr id="100" name="Gerade Verbindung mit Pfeil 99"/>
          <p:cNvCxnSpPr/>
          <p:nvPr/>
        </p:nvCxnSpPr>
        <p:spPr>
          <a:xfrm flipV="1">
            <a:off x="6423471" y="3634929"/>
            <a:ext cx="861501" cy="13375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 name="Ellipse 101"/>
          <p:cNvSpPr>
            <a:spLocks noChangeAspect="1"/>
          </p:cNvSpPr>
          <p:nvPr/>
        </p:nvSpPr>
        <p:spPr>
          <a:xfrm>
            <a:off x="6479962" y="1728195"/>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18" name="Gruppieren 117"/>
          <p:cNvGrpSpPr/>
          <p:nvPr/>
        </p:nvGrpSpPr>
        <p:grpSpPr>
          <a:xfrm>
            <a:off x="7361051" y="2030268"/>
            <a:ext cx="72641" cy="605196"/>
            <a:chOff x="5628394" y="5244785"/>
            <a:chExt cx="72641" cy="605196"/>
          </a:xfrm>
        </p:grpSpPr>
        <p:sp>
          <p:nvSpPr>
            <p:cNvPr id="119" name="Ellipse 118"/>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0" name="Ellipse 119"/>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1" name="Gruppieren 120"/>
          <p:cNvGrpSpPr/>
          <p:nvPr/>
        </p:nvGrpSpPr>
        <p:grpSpPr>
          <a:xfrm>
            <a:off x="7591199" y="1989126"/>
            <a:ext cx="73837" cy="605244"/>
            <a:chOff x="5795042" y="5235393"/>
            <a:chExt cx="73837" cy="605244"/>
          </a:xfrm>
        </p:grpSpPr>
        <p:sp>
          <p:nvSpPr>
            <p:cNvPr id="122" name="Ellipse 121"/>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Ellipse 122"/>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0" name="Gruppieren 129"/>
          <p:cNvGrpSpPr/>
          <p:nvPr/>
        </p:nvGrpSpPr>
        <p:grpSpPr>
          <a:xfrm>
            <a:off x="6841938" y="2341095"/>
            <a:ext cx="72641" cy="719785"/>
            <a:chOff x="5058481" y="4882512"/>
            <a:chExt cx="72641" cy="719785"/>
          </a:xfrm>
        </p:grpSpPr>
        <p:sp>
          <p:nvSpPr>
            <p:cNvPr id="131" name="Ellipse 130"/>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 name="Ellipse 131"/>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5" name="Gruppieren 134"/>
          <p:cNvGrpSpPr/>
          <p:nvPr/>
        </p:nvGrpSpPr>
        <p:grpSpPr>
          <a:xfrm>
            <a:off x="7077051" y="2357134"/>
            <a:ext cx="72641" cy="719785"/>
            <a:chOff x="5058481" y="4882512"/>
            <a:chExt cx="72641" cy="719785"/>
          </a:xfrm>
          <a:solidFill>
            <a:schemeClr val="accent3"/>
          </a:solidFill>
        </p:grpSpPr>
        <p:sp>
          <p:nvSpPr>
            <p:cNvPr id="141" name="Ellipse 140"/>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Ellipse 141"/>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6" name="Gruppieren 135"/>
          <p:cNvGrpSpPr/>
          <p:nvPr/>
        </p:nvGrpSpPr>
        <p:grpSpPr>
          <a:xfrm rot="21090182">
            <a:off x="7844879" y="2000075"/>
            <a:ext cx="73837" cy="605244"/>
            <a:chOff x="5795042" y="5235393"/>
            <a:chExt cx="73837" cy="605244"/>
          </a:xfrm>
          <a:solidFill>
            <a:schemeClr val="accent4"/>
          </a:solidFill>
        </p:grpSpPr>
        <p:sp>
          <p:nvSpPr>
            <p:cNvPr id="139" name="Ellipse 138"/>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 name="Ellipse 139"/>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7" name="Textfeld 136"/>
          <p:cNvSpPr txBox="1"/>
          <p:nvPr/>
        </p:nvSpPr>
        <p:spPr>
          <a:xfrm>
            <a:off x="7465989" y="2568791"/>
            <a:ext cx="444500" cy="369332"/>
          </a:xfrm>
          <a:prstGeom prst="rect">
            <a:avLst/>
          </a:prstGeom>
          <a:noFill/>
        </p:spPr>
        <p:txBody>
          <a:bodyPr wrap="square" rtlCol="0">
            <a:spAutoFit/>
          </a:bodyPr>
          <a:lstStyle/>
          <a:p>
            <a:r>
              <a:rPr lang="de-DE" dirty="0"/>
              <a:t>21</a:t>
            </a:r>
          </a:p>
        </p:txBody>
      </p:sp>
      <p:sp>
        <p:nvSpPr>
          <p:cNvPr id="138" name="Textfeld 137"/>
          <p:cNvSpPr txBox="1"/>
          <p:nvPr/>
        </p:nvSpPr>
        <p:spPr>
          <a:xfrm>
            <a:off x="6808425" y="2997649"/>
            <a:ext cx="444500" cy="369332"/>
          </a:xfrm>
          <a:prstGeom prst="rect">
            <a:avLst/>
          </a:prstGeom>
          <a:noFill/>
        </p:spPr>
        <p:txBody>
          <a:bodyPr wrap="square" rtlCol="0">
            <a:spAutoFit/>
          </a:bodyPr>
          <a:lstStyle/>
          <a:p>
            <a:r>
              <a:rPr lang="de-DE" dirty="0"/>
              <a:t>15</a:t>
            </a:r>
          </a:p>
        </p:txBody>
      </p:sp>
      <p:cxnSp>
        <p:nvCxnSpPr>
          <p:cNvPr id="143" name="Gerade Verbindung mit Pfeil 142"/>
          <p:cNvCxnSpPr/>
          <p:nvPr/>
        </p:nvCxnSpPr>
        <p:spPr>
          <a:xfrm flipH="1" flipV="1">
            <a:off x="7337871" y="3627372"/>
            <a:ext cx="22671" cy="17607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4" name="Textfeld 143"/>
          <p:cNvSpPr txBox="1"/>
          <p:nvPr/>
        </p:nvSpPr>
        <p:spPr>
          <a:xfrm>
            <a:off x="6902089" y="1361742"/>
            <a:ext cx="1269206" cy="400110"/>
          </a:xfrm>
          <a:prstGeom prst="rect">
            <a:avLst/>
          </a:prstGeom>
          <a:noFill/>
        </p:spPr>
        <p:txBody>
          <a:bodyPr wrap="square" rtlCol="0">
            <a:spAutoFit/>
          </a:bodyPr>
          <a:lstStyle/>
          <a:p>
            <a:r>
              <a:rPr lang="de-DE" sz="2000" dirty="0"/>
              <a:t>Zygote</a:t>
            </a:r>
          </a:p>
        </p:txBody>
      </p:sp>
      <p:sp>
        <p:nvSpPr>
          <p:cNvPr id="145" name="Textfeld 144"/>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sp>
        <p:nvSpPr>
          <p:cNvPr id="146" name="Textfeld 145"/>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sp>
        <p:nvSpPr>
          <p:cNvPr id="147"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108144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6120" y="2414270"/>
            <a:ext cx="5416716" cy="40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 1"/>
          <p:cNvSpPr>
            <a:spLocks noGrp="1"/>
          </p:cNvSpPr>
          <p:nvPr>
            <p:ph type="title"/>
          </p:nvPr>
        </p:nvSpPr>
        <p:spPr>
          <a:xfrm>
            <a:off x="457200" y="274638"/>
            <a:ext cx="8229600" cy="706090"/>
          </a:xfrm>
        </p:spPr>
        <p:txBody>
          <a:bodyPr>
            <a:normAutofit/>
          </a:bodyPr>
          <a:lstStyle/>
          <a:p>
            <a:r>
              <a:rPr lang="de-DE" sz="3200" u="sng" dirty="0"/>
              <a:t>Entstehung von Trisomie 21</a:t>
            </a:r>
          </a:p>
        </p:txBody>
      </p:sp>
      <p:sp>
        <p:nvSpPr>
          <p:cNvPr id="43" name="Textfeld 42"/>
          <p:cNvSpPr txBox="1"/>
          <p:nvPr/>
        </p:nvSpPr>
        <p:spPr>
          <a:xfrm>
            <a:off x="381000" y="981849"/>
            <a:ext cx="8397240" cy="1508105"/>
          </a:xfrm>
          <a:prstGeom prst="rect">
            <a:avLst/>
          </a:prstGeom>
          <a:noFill/>
        </p:spPr>
        <p:txBody>
          <a:bodyPr wrap="square" rtlCol="0">
            <a:spAutoFit/>
          </a:bodyPr>
          <a:lstStyle/>
          <a:p>
            <a:r>
              <a:rPr lang="de-DE" sz="2400" dirty="0">
                <a:solidFill>
                  <a:srgbClr val="0070C0"/>
                </a:solidFill>
              </a:rPr>
              <a:t>Bei der als Down-Syndrom bezeichneten Genommutation liegt in allen Körperzellen das Chromo</a:t>
            </a:r>
            <a:r>
              <a:rPr lang="de-DE" sz="2400" u="sng" dirty="0">
                <a:solidFill>
                  <a:srgbClr val="0070C0"/>
                </a:solidFill>
              </a:rPr>
              <a:t>som</a:t>
            </a:r>
            <a:r>
              <a:rPr lang="de-DE" sz="2400" dirty="0">
                <a:solidFill>
                  <a:srgbClr val="0070C0"/>
                </a:solidFill>
              </a:rPr>
              <a:t> Nr. </a:t>
            </a:r>
            <a:r>
              <a:rPr lang="de-DE" sz="2400" u="sng" dirty="0">
                <a:solidFill>
                  <a:srgbClr val="0070C0"/>
                </a:solidFill>
              </a:rPr>
              <a:t>21</a:t>
            </a:r>
            <a:r>
              <a:rPr lang="de-DE" sz="2400" dirty="0">
                <a:solidFill>
                  <a:srgbClr val="0070C0"/>
                </a:solidFill>
              </a:rPr>
              <a:t> </a:t>
            </a:r>
            <a:r>
              <a:rPr lang="de-DE" sz="2400" u="sng" dirty="0">
                <a:solidFill>
                  <a:srgbClr val="0070C0"/>
                </a:solidFill>
              </a:rPr>
              <a:t>drei</a:t>
            </a:r>
            <a:r>
              <a:rPr lang="de-DE" sz="2400" dirty="0">
                <a:solidFill>
                  <a:srgbClr val="0070C0"/>
                </a:solidFill>
              </a:rPr>
              <a:t> Mal vor. Deswegen bezeichnet man sie auch als </a:t>
            </a:r>
            <a:r>
              <a:rPr lang="de-DE" sz="2400" u="sng" dirty="0">
                <a:solidFill>
                  <a:srgbClr val="0070C0"/>
                </a:solidFill>
              </a:rPr>
              <a:t>Trisomie 21</a:t>
            </a:r>
            <a:r>
              <a:rPr lang="de-DE" sz="2400" dirty="0">
                <a:solidFill>
                  <a:srgbClr val="0070C0"/>
                </a:solidFill>
              </a:rPr>
              <a:t>. </a:t>
            </a:r>
          </a:p>
          <a:p>
            <a:r>
              <a:rPr lang="de-DE" sz="2000" dirty="0">
                <a:solidFill>
                  <a:srgbClr val="0070C0"/>
                </a:solidFill>
              </a:rPr>
              <a:t>Karyotyp: 47 XX + 21 (siehe Abbildung) oder 47 XY + 21</a:t>
            </a:r>
          </a:p>
        </p:txBody>
      </p:sp>
      <p:sp>
        <p:nvSpPr>
          <p:cNvPr id="3" name="Rechteck 2"/>
          <p:cNvSpPr/>
          <p:nvPr/>
        </p:nvSpPr>
        <p:spPr>
          <a:xfrm>
            <a:off x="2316480" y="6673334"/>
            <a:ext cx="4572000" cy="184666"/>
          </a:xfrm>
          <a:prstGeom prst="rect">
            <a:avLst/>
          </a:prstGeom>
        </p:spPr>
        <p:txBody>
          <a:bodyPr>
            <a:spAutoFit/>
          </a:bodyPr>
          <a:lstStyle/>
          <a:p>
            <a:r>
              <a:rPr lang="de-DE" sz="600" dirty="0"/>
              <a:t>https://images.gutefrage.net/media/fragen-antworten/bilder/119494782/0_big.jpg?v=1396178251000</a:t>
            </a:r>
          </a:p>
        </p:txBody>
      </p:sp>
    </p:spTree>
    <p:extLst>
      <p:ext uri="{BB962C8B-B14F-4D97-AF65-F5344CB8AC3E}">
        <p14:creationId xmlns:p14="http://schemas.microsoft.com/office/powerpoint/2010/main" val="448861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Ellipse 95"/>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5" name="Ellipse 94"/>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2634890" y="4371220"/>
            <a:ext cx="1211636" cy="646331"/>
          </a:xfrm>
          <a:prstGeom prst="rect">
            <a:avLst/>
          </a:prstGeom>
          <a:noFill/>
        </p:spPr>
        <p:txBody>
          <a:bodyPr wrap="square" rtlCol="0">
            <a:spAutoFit/>
          </a:bodyPr>
          <a:lstStyle/>
          <a:p>
            <a:r>
              <a:rPr lang="de-DE" sz="2000" dirty="0"/>
              <a:t>Meiose II</a:t>
            </a:r>
          </a:p>
          <a:p>
            <a:r>
              <a:rPr lang="de-DE" sz="1600" dirty="0"/>
              <a:t>-&gt; „normal“</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5" name="Abgerundete rechteckige Legende 64"/>
          <p:cNvSpPr/>
          <p:nvPr/>
        </p:nvSpPr>
        <p:spPr>
          <a:xfrm>
            <a:off x="2917957" y="1654044"/>
            <a:ext cx="3166394" cy="1292251"/>
          </a:xfrm>
          <a:prstGeom prst="wedgeRoundRectCallout">
            <a:avLst>
              <a:gd name="adj1" fmla="val 65425"/>
              <a:gd name="adj2" fmla="val -16644"/>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rgbClr val="0070C0"/>
                </a:solidFill>
              </a:rPr>
              <a:t>Zygote:</a:t>
            </a:r>
          </a:p>
          <a:p>
            <a:r>
              <a:rPr lang="de-DE" sz="1600" dirty="0">
                <a:solidFill>
                  <a:srgbClr val="0070C0"/>
                </a:solidFill>
              </a:rPr>
              <a:t>Chromosom 21 kommt 3 Mal vor.</a:t>
            </a:r>
          </a:p>
          <a:p>
            <a:r>
              <a:rPr lang="de-DE" sz="1600" dirty="0">
                <a:solidFill>
                  <a:srgbClr val="0070C0"/>
                </a:solidFill>
              </a:rPr>
              <a:t>Alle anderen Chromosomen sind (wie 15) zwei Mal enthalten.</a:t>
            </a:r>
          </a:p>
        </p:txBody>
      </p:sp>
      <p:sp>
        <p:nvSpPr>
          <p:cNvPr id="68" name="Ellipse 67"/>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8" name="Gruppieren 37"/>
          <p:cNvGrpSpPr/>
          <p:nvPr/>
        </p:nvGrpSpPr>
        <p:grpSpPr>
          <a:xfrm>
            <a:off x="4337050" y="4594225"/>
            <a:ext cx="63500" cy="441326"/>
            <a:chOff x="3929729" y="5457643"/>
            <a:chExt cx="73837" cy="605244"/>
          </a:xfrm>
        </p:grpSpPr>
        <p:sp>
          <p:nvSpPr>
            <p:cNvPr id="72" name="Ellipse 7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7" name="Gruppieren 66"/>
          <p:cNvGrpSpPr/>
          <p:nvPr/>
        </p:nvGrpSpPr>
        <p:grpSpPr>
          <a:xfrm>
            <a:off x="5177544" y="5390835"/>
            <a:ext cx="72641" cy="605196"/>
            <a:chOff x="5628394" y="5244785"/>
            <a:chExt cx="72641" cy="605196"/>
          </a:xfrm>
        </p:grpSpPr>
        <p:sp>
          <p:nvSpPr>
            <p:cNvPr id="71" name="Ellipse 70"/>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6"/>
          <p:cNvGrpSpPr/>
          <p:nvPr/>
        </p:nvGrpSpPr>
        <p:grpSpPr>
          <a:xfrm>
            <a:off x="5299742" y="4651193"/>
            <a:ext cx="73837" cy="605244"/>
            <a:chOff x="5795042" y="5235393"/>
            <a:chExt cx="73837" cy="605244"/>
          </a:xfrm>
        </p:grpSpPr>
        <p:sp>
          <p:nvSpPr>
            <p:cNvPr id="78" name="Ellipse 7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4475074" y="4574381"/>
            <a:ext cx="61207" cy="406444"/>
            <a:chOff x="4310768" y="5487673"/>
            <a:chExt cx="72641" cy="605196"/>
          </a:xfrm>
        </p:grpSpPr>
        <p:sp>
          <p:nvSpPr>
            <p:cNvPr id="77" name="Ellipse 76"/>
            <p:cNvSpPr/>
            <p:nvPr/>
          </p:nvSpPr>
          <p:spPr>
            <a:xfrm rot="21271568" flipV="1">
              <a:off x="4313942" y="5689709"/>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p:cNvSpPr/>
            <p:nvPr/>
          </p:nvSpPr>
          <p:spPr>
            <a:xfrm rot="328432">
              <a:off x="4310768" y="548767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p:cNvGrpSpPr/>
          <p:nvPr/>
        </p:nvGrpSpPr>
        <p:grpSpPr>
          <a:xfrm>
            <a:off x="4118643" y="4529137"/>
            <a:ext cx="69976" cy="485777"/>
            <a:chOff x="4766342" y="5016021"/>
            <a:chExt cx="69467" cy="724603"/>
          </a:xfrm>
        </p:grpSpPr>
        <p:sp>
          <p:nvSpPr>
            <p:cNvPr id="88" name="Ellipse 87"/>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Ellipse 88"/>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842581" y="4920612"/>
            <a:ext cx="72641" cy="719785"/>
            <a:chOff x="5058481" y="4882512"/>
            <a:chExt cx="72641" cy="719785"/>
          </a:xfrm>
        </p:grpSpPr>
        <p:sp>
          <p:nvSpPr>
            <p:cNvPr id="87" name="Ellipse 86"/>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Ellipse 89"/>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3" name="Gerade Verbindung mit Pfeil 92"/>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Gerade Verbindung mit Pfeil 97"/>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8" name="Gruppieren 7"/>
          <p:cNvGrpSpPr/>
          <p:nvPr/>
        </p:nvGrpSpPr>
        <p:grpSpPr>
          <a:xfrm rot="922007">
            <a:off x="6940734" y="5607051"/>
            <a:ext cx="1118414" cy="796370"/>
            <a:chOff x="6839133" y="5035550"/>
            <a:chExt cx="1118414" cy="796370"/>
          </a:xfrm>
        </p:grpSpPr>
        <p:sp>
          <p:nvSpPr>
            <p:cNvPr id="105" name="Ellipse 104"/>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6" name="Gruppieren 105"/>
            <p:cNvGrpSpPr/>
            <p:nvPr/>
          </p:nvGrpSpPr>
          <p:grpSpPr>
            <a:xfrm rot="16556473">
              <a:off x="7368293" y="4982523"/>
              <a:ext cx="72641" cy="719785"/>
              <a:chOff x="5058481" y="4882512"/>
              <a:chExt cx="72641" cy="719785"/>
            </a:xfrm>
            <a:solidFill>
              <a:schemeClr val="accent3"/>
            </a:solidFill>
          </p:grpSpPr>
          <p:sp>
            <p:nvSpPr>
              <p:cNvPr id="107" name="Ellipse 106"/>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Ellipse 107"/>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9" name="Gruppieren 108"/>
            <p:cNvGrpSpPr/>
            <p:nvPr/>
          </p:nvGrpSpPr>
          <p:grpSpPr>
            <a:xfrm rot="4184166">
              <a:off x="7360317" y="5216343"/>
              <a:ext cx="73837" cy="605244"/>
              <a:chOff x="5795042" y="5235393"/>
              <a:chExt cx="73837" cy="605244"/>
            </a:xfrm>
            <a:solidFill>
              <a:schemeClr val="accent4"/>
            </a:solidFill>
          </p:grpSpPr>
          <p:sp>
            <p:nvSpPr>
              <p:cNvPr id="110" name="Ellipse 109"/>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1" name="Ellipse 110"/>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2" name="Textfeld 111"/>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13" name="Textfeld 112"/>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5" name="Gekrümmte Verbindung 14"/>
          <p:cNvCxnSpPr>
            <a:stCxn id="105"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Textfeld 114"/>
          <p:cNvSpPr txBox="1"/>
          <p:nvPr/>
        </p:nvSpPr>
        <p:spPr>
          <a:xfrm>
            <a:off x="7830344" y="5569745"/>
            <a:ext cx="1269206" cy="400110"/>
          </a:xfrm>
          <a:prstGeom prst="rect">
            <a:avLst/>
          </a:prstGeom>
          <a:noFill/>
        </p:spPr>
        <p:txBody>
          <a:bodyPr wrap="square" rtlCol="0">
            <a:spAutoFit/>
          </a:bodyPr>
          <a:lstStyle/>
          <a:p>
            <a:r>
              <a:rPr lang="de-DE" sz="2000" dirty="0"/>
              <a:t>Spermium</a:t>
            </a:r>
          </a:p>
        </p:txBody>
      </p:sp>
      <p:sp>
        <p:nvSpPr>
          <p:cNvPr id="116" name="Textfeld 115"/>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66" name="Pfeil nach links 65"/>
          <p:cNvSpPr/>
          <p:nvPr/>
        </p:nvSpPr>
        <p:spPr>
          <a:xfrm rot="976211">
            <a:off x="5848349" y="5467349"/>
            <a:ext cx="1123950" cy="450850"/>
          </a:xfrm>
          <a:prstGeom prst="lef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36000" bIns="0" rtlCol="0" anchor="ctr"/>
          <a:lstStyle/>
          <a:p>
            <a:pPr algn="ctr"/>
            <a:r>
              <a:rPr lang="de-DE" sz="1400" dirty="0">
                <a:solidFill>
                  <a:schemeClr val="tx1"/>
                </a:solidFill>
              </a:rPr>
              <a:t>Befruchtung</a:t>
            </a:r>
          </a:p>
        </p:txBody>
      </p:sp>
      <p:cxnSp>
        <p:nvCxnSpPr>
          <p:cNvPr id="100" name="Gerade Verbindung mit Pfeil 99"/>
          <p:cNvCxnSpPr/>
          <p:nvPr/>
        </p:nvCxnSpPr>
        <p:spPr>
          <a:xfrm flipV="1">
            <a:off x="6423471" y="3634929"/>
            <a:ext cx="861501" cy="13375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 name="Ellipse 101"/>
          <p:cNvSpPr>
            <a:spLocks noChangeAspect="1"/>
          </p:cNvSpPr>
          <p:nvPr/>
        </p:nvSpPr>
        <p:spPr>
          <a:xfrm>
            <a:off x="6479962" y="1728195"/>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18" name="Gruppieren 117"/>
          <p:cNvGrpSpPr/>
          <p:nvPr/>
        </p:nvGrpSpPr>
        <p:grpSpPr>
          <a:xfrm>
            <a:off x="7361051" y="2030268"/>
            <a:ext cx="72641" cy="605196"/>
            <a:chOff x="5628394" y="5244785"/>
            <a:chExt cx="72641" cy="605196"/>
          </a:xfrm>
        </p:grpSpPr>
        <p:sp>
          <p:nvSpPr>
            <p:cNvPr id="119" name="Ellipse 118"/>
            <p:cNvSpPr/>
            <p:nvPr/>
          </p:nvSpPr>
          <p:spPr>
            <a:xfrm rot="21271568" flipV="1">
              <a:off x="5631568" y="5446821"/>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0" name="Ellipse 119"/>
            <p:cNvSpPr/>
            <p:nvPr/>
          </p:nvSpPr>
          <p:spPr>
            <a:xfrm rot="328432">
              <a:off x="5628394" y="5244785"/>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1" name="Gruppieren 120"/>
          <p:cNvGrpSpPr/>
          <p:nvPr/>
        </p:nvGrpSpPr>
        <p:grpSpPr>
          <a:xfrm>
            <a:off x="7591199" y="1989126"/>
            <a:ext cx="73837" cy="605244"/>
            <a:chOff x="5795042" y="5235393"/>
            <a:chExt cx="73837" cy="605244"/>
          </a:xfrm>
        </p:grpSpPr>
        <p:sp>
          <p:nvSpPr>
            <p:cNvPr id="122" name="Ellipse 121"/>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Ellipse 122"/>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0" name="Gruppieren 129"/>
          <p:cNvGrpSpPr/>
          <p:nvPr/>
        </p:nvGrpSpPr>
        <p:grpSpPr>
          <a:xfrm>
            <a:off x="6841938" y="2341095"/>
            <a:ext cx="72641" cy="719785"/>
            <a:chOff x="5058481" y="4882512"/>
            <a:chExt cx="72641" cy="719785"/>
          </a:xfrm>
        </p:grpSpPr>
        <p:sp>
          <p:nvSpPr>
            <p:cNvPr id="131" name="Ellipse 130"/>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 name="Ellipse 131"/>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5" name="Gruppieren 134"/>
          <p:cNvGrpSpPr/>
          <p:nvPr/>
        </p:nvGrpSpPr>
        <p:grpSpPr>
          <a:xfrm>
            <a:off x="7077051" y="2357134"/>
            <a:ext cx="72641" cy="719785"/>
            <a:chOff x="5058481" y="4882512"/>
            <a:chExt cx="72641" cy="719785"/>
          </a:xfrm>
          <a:solidFill>
            <a:schemeClr val="accent3"/>
          </a:solidFill>
        </p:grpSpPr>
        <p:sp>
          <p:nvSpPr>
            <p:cNvPr id="141" name="Ellipse 140"/>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Ellipse 141"/>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6" name="Gruppieren 135"/>
          <p:cNvGrpSpPr/>
          <p:nvPr/>
        </p:nvGrpSpPr>
        <p:grpSpPr>
          <a:xfrm rot="21090182">
            <a:off x="7844879" y="2000075"/>
            <a:ext cx="73837" cy="605244"/>
            <a:chOff x="5795042" y="5235393"/>
            <a:chExt cx="73837" cy="605244"/>
          </a:xfrm>
          <a:solidFill>
            <a:schemeClr val="accent4"/>
          </a:solidFill>
        </p:grpSpPr>
        <p:sp>
          <p:nvSpPr>
            <p:cNvPr id="139" name="Ellipse 138"/>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 name="Ellipse 139"/>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7" name="Textfeld 136"/>
          <p:cNvSpPr txBox="1"/>
          <p:nvPr/>
        </p:nvSpPr>
        <p:spPr>
          <a:xfrm>
            <a:off x="7465989" y="2568791"/>
            <a:ext cx="444500" cy="369332"/>
          </a:xfrm>
          <a:prstGeom prst="rect">
            <a:avLst/>
          </a:prstGeom>
          <a:noFill/>
        </p:spPr>
        <p:txBody>
          <a:bodyPr wrap="square" rtlCol="0">
            <a:spAutoFit/>
          </a:bodyPr>
          <a:lstStyle/>
          <a:p>
            <a:r>
              <a:rPr lang="de-DE" dirty="0"/>
              <a:t>21</a:t>
            </a:r>
          </a:p>
        </p:txBody>
      </p:sp>
      <p:sp>
        <p:nvSpPr>
          <p:cNvPr id="138" name="Textfeld 137"/>
          <p:cNvSpPr txBox="1"/>
          <p:nvPr/>
        </p:nvSpPr>
        <p:spPr>
          <a:xfrm>
            <a:off x="6808425" y="2997649"/>
            <a:ext cx="444500" cy="369332"/>
          </a:xfrm>
          <a:prstGeom prst="rect">
            <a:avLst/>
          </a:prstGeom>
          <a:noFill/>
        </p:spPr>
        <p:txBody>
          <a:bodyPr wrap="square" rtlCol="0">
            <a:spAutoFit/>
          </a:bodyPr>
          <a:lstStyle/>
          <a:p>
            <a:r>
              <a:rPr lang="de-DE" dirty="0"/>
              <a:t>15</a:t>
            </a:r>
          </a:p>
        </p:txBody>
      </p:sp>
      <p:cxnSp>
        <p:nvCxnSpPr>
          <p:cNvPr id="143" name="Gerade Verbindung mit Pfeil 142"/>
          <p:cNvCxnSpPr/>
          <p:nvPr/>
        </p:nvCxnSpPr>
        <p:spPr>
          <a:xfrm flipH="1" flipV="1">
            <a:off x="7337871" y="3627372"/>
            <a:ext cx="22671" cy="17607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4" name="Textfeld 143"/>
          <p:cNvSpPr txBox="1"/>
          <p:nvPr/>
        </p:nvSpPr>
        <p:spPr>
          <a:xfrm>
            <a:off x="6902089" y="1361742"/>
            <a:ext cx="1269206" cy="400110"/>
          </a:xfrm>
          <a:prstGeom prst="rect">
            <a:avLst/>
          </a:prstGeom>
          <a:noFill/>
        </p:spPr>
        <p:txBody>
          <a:bodyPr wrap="square" rtlCol="0">
            <a:spAutoFit/>
          </a:bodyPr>
          <a:lstStyle/>
          <a:p>
            <a:r>
              <a:rPr lang="de-DE" sz="2000" dirty="0"/>
              <a:t>Zygote</a:t>
            </a:r>
          </a:p>
        </p:txBody>
      </p:sp>
      <p:sp>
        <p:nvSpPr>
          <p:cNvPr id="145" name="Textfeld 144"/>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sp>
        <p:nvSpPr>
          <p:cNvPr id="124" name="Textfeld 123"/>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sp>
        <p:nvSpPr>
          <p:cNvPr id="125"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3097877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feld 42"/>
          <p:cNvSpPr txBox="1"/>
          <p:nvPr/>
        </p:nvSpPr>
        <p:spPr>
          <a:xfrm>
            <a:off x="1111250" y="2203450"/>
            <a:ext cx="7308850" cy="1384995"/>
          </a:xfrm>
          <a:prstGeom prst="rect">
            <a:avLst/>
          </a:prstGeom>
          <a:noFill/>
        </p:spPr>
        <p:txBody>
          <a:bodyPr wrap="square" rtlCol="0">
            <a:spAutoFit/>
          </a:bodyPr>
          <a:lstStyle/>
          <a:p>
            <a:r>
              <a:rPr lang="de-DE" sz="2800" b="1" dirty="0">
                <a:solidFill>
                  <a:srgbClr val="0070C0"/>
                </a:solidFill>
              </a:rPr>
              <a:t>Zweite Möglichkeit: </a:t>
            </a:r>
            <a:r>
              <a:rPr lang="de-DE" sz="2800" dirty="0">
                <a:solidFill>
                  <a:srgbClr val="0070C0"/>
                </a:solidFill>
              </a:rPr>
              <a:t>Nach einer „normalen“ Meiose I kommt es zu einer non-</a:t>
            </a:r>
            <a:r>
              <a:rPr lang="de-DE" sz="2800" dirty="0" err="1">
                <a:solidFill>
                  <a:srgbClr val="0070C0"/>
                </a:solidFill>
              </a:rPr>
              <a:t>disjunction</a:t>
            </a:r>
            <a:r>
              <a:rPr lang="de-DE" sz="2800" dirty="0">
                <a:solidFill>
                  <a:srgbClr val="0070C0"/>
                </a:solidFill>
              </a:rPr>
              <a:t> in Meiose II</a:t>
            </a:r>
          </a:p>
        </p:txBody>
      </p:sp>
      <p:sp>
        <p:nvSpPr>
          <p:cNvPr id="6"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Tree>
    <p:extLst>
      <p:ext uri="{BB962C8B-B14F-4D97-AF65-F5344CB8AC3E}">
        <p14:creationId xmlns:p14="http://schemas.microsoft.com/office/powerpoint/2010/main" val="150565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Tree>
    <p:extLst>
      <p:ext uri="{BB962C8B-B14F-4D97-AF65-F5344CB8AC3E}">
        <p14:creationId xmlns:p14="http://schemas.microsoft.com/office/powerpoint/2010/main" val="4052444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Tree>
    <p:extLst>
      <p:ext uri="{BB962C8B-B14F-4D97-AF65-F5344CB8AC3E}">
        <p14:creationId xmlns:p14="http://schemas.microsoft.com/office/powerpoint/2010/main" val="2288802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
        <p:nvSpPr>
          <p:cNvPr id="63" name="Abgerundete rechteckige Legende 62"/>
          <p:cNvSpPr/>
          <p:nvPr/>
        </p:nvSpPr>
        <p:spPr>
          <a:xfrm>
            <a:off x="3669030" y="3024615"/>
            <a:ext cx="3136900" cy="883175"/>
          </a:xfrm>
          <a:prstGeom prst="wedgeRoundRectCallout">
            <a:avLst>
              <a:gd name="adj1" fmla="val -81878"/>
              <a:gd name="adj2" fmla="val 69003"/>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rgbClr val="0070C0"/>
                </a:solidFill>
              </a:rPr>
              <a:t>Enthält 23 Zwei-</a:t>
            </a:r>
            <a:r>
              <a:rPr lang="de-DE" sz="2000" dirty="0" err="1">
                <a:solidFill>
                  <a:srgbClr val="0070C0"/>
                </a:solidFill>
              </a:rPr>
              <a:t>Chromatid</a:t>
            </a:r>
            <a:r>
              <a:rPr lang="de-DE" sz="2000" dirty="0">
                <a:solidFill>
                  <a:srgbClr val="0070C0"/>
                </a:solidFill>
              </a:rPr>
              <a:t>-Chromosomen</a:t>
            </a:r>
          </a:p>
        </p:txBody>
      </p:sp>
      <p:sp>
        <p:nvSpPr>
          <p:cNvPr id="64" name="Abgerundete rechteckige Legende 63"/>
          <p:cNvSpPr/>
          <p:nvPr/>
        </p:nvSpPr>
        <p:spPr>
          <a:xfrm>
            <a:off x="3394710" y="5142975"/>
            <a:ext cx="3136900" cy="883175"/>
          </a:xfrm>
          <a:prstGeom prst="wedgeRoundRectCallout">
            <a:avLst>
              <a:gd name="adj1" fmla="val -80421"/>
              <a:gd name="adj2" fmla="val -36258"/>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rgbClr val="0070C0"/>
                </a:solidFill>
              </a:rPr>
              <a:t>Enthält 23 Zwei-</a:t>
            </a:r>
            <a:r>
              <a:rPr lang="de-DE" sz="2000" dirty="0" err="1">
                <a:solidFill>
                  <a:srgbClr val="0070C0"/>
                </a:solidFill>
              </a:rPr>
              <a:t>Chromatid</a:t>
            </a:r>
            <a:r>
              <a:rPr lang="de-DE" sz="2000" dirty="0">
                <a:solidFill>
                  <a:srgbClr val="0070C0"/>
                </a:solidFill>
              </a:rPr>
              <a:t>-Chromosomen</a:t>
            </a:r>
          </a:p>
        </p:txBody>
      </p:sp>
    </p:spTree>
    <p:extLst>
      <p:ext uri="{BB962C8B-B14F-4D97-AF65-F5344CB8AC3E}">
        <p14:creationId xmlns:p14="http://schemas.microsoft.com/office/powerpoint/2010/main" val="470000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Tree>
    <p:extLst>
      <p:ext uri="{BB962C8B-B14F-4D97-AF65-F5344CB8AC3E}">
        <p14:creationId xmlns:p14="http://schemas.microsoft.com/office/powerpoint/2010/main" val="225830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
        <p:nvSpPr>
          <p:cNvPr id="63" name="Ellipse 62"/>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Textfeld 64"/>
          <p:cNvSpPr txBox="1"/>
          <p:nvPr/>
        </p:nvSpPr>
        <p:spPr>
          <a:xfrm>
            <a:off x="2639141" y="5295146"/>
            <a:ext cx="1894247" cy="892552"/>
          </a:xfrm>
          <a:prstGeom prst="rect">
            <a:avLst/>
          </a:prstGeom>
          <a:noFill/>
        </p:spPr>
        <p:txBody>
          <a:bodyPr wrap="square" rtlCol="0">
            <a:spAutoFit/>
          </a:bodyPr>
          <a:lstStyle/>
          <a:p>
            <a:r>
              <a:rPr lang="de-DE" sz="2000" dirty="0"/>
              <a:t>Meiose II</a:t>
            </a:r>
          </a:p>
          <a:p>
            <a:r>
              <a:rPr lang="de-DE" sz="1600" dirty="0"/>
              <a:t>-&gt; non-</a:t>
            </a:r>
            <a:r>
              <a:rPr lang="de-DE" sz="1600" dirty="0" err="1"/>
              <a:t>disjunction</a:t>
            </a:r>
            <a:r>
              <a:rPr lang="de-DE" sz="1600" dirty="0"/>
              <a:t> von Chromosom 21</a:t>
            </a:r>
          </a:p>
        </p:txBody>
      </p:sp>
      <p:sp>
        <p:nvSpPr>
          <p:cNvPr id="67" name="Ellipse 66"/>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69" name="Gruppieren 68"/>
          <p:cNvGrpSpPr/>
          <p:nvPr/>
        </p:nvGrpSpPr>
        <p:grpSpPr>
          <a:xfrm rot="20733365">
            <a:off x="4964113" y="4029075"/>
            <a:ext cx="63500" cy="495301"/>
            <a:chOff x="3929729" y="5457643"/>
            <a:chExt cx="73837" cy="605244"/>
          </a:xfrm>
        </p:grpSpPr>
        <p:sp>
          <p:nvSpPr>
            <p:cNvPr id="71" name="Ellipse 70"/>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382292" y="4841693"/>
            <a:ext cx="73837" cy="605244"/>
            <a:chOff x="5795042" y="5235393"/>
            <a:chExt cx="73837" cy="605244"/>
          </a:xfrm>
        </p:grpSpPr>
        <p:sp>
          <p:nvSpPr>
            <p:cNvPr id="77" name="Ellipse 76"/>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727502" y="4057650"/>
            <a:ext cx="123898" cy="518329"/>
            <a:chOff x="4822752" y="4056116"/>
            <a:chExt cx="147040" cy="538913"/>
          </a:xfrm>
        </p:grpSpPr>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 name="Gruppieren 1"/>
          <p:cNvGrpSpPr/>
          <p:nvPr/>
        </p:nvGrpSpPr>
        <p:grpSpPr>
          <a:xfrm>
            <a:off x="5417905" y="3987800"/>
            <a:ext cx="151046" cy="464541"/>
            <a:chOff x="5532204" y="3926584"/>
            <a:chExt cx="161455" cy="525757"/>
          </a:xfrm>
        </p:grpSpPr>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6" name="Gruppieren 85"/>
          <p:cNvGrpSpPr/>
          <p:nvPr/>
        </p:nvGrpSpPr>
        <p:grpSpPr>
          <a:xfrm>
            <a:off x="4285330" y="4495801"/>
            <a:ext cx="77120" cy="590552"/>
            <a:chOff x="4766342" y="5016021"/>
            <a:chExt cx="69467" cy="724603"/>
          </a:xfrm>
        </p:grpSpPr>
        <p:sp>
          <p:nvSpPr>
            <p:cNvPr id="87" name="Ellipse 86"/>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Ellipse 87"/>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9" name="Gruppieren 88"/>
          <p:cNvGrpSpPr/>
          <p:nvPr/>
        </p:nvGrpSpPr>
        <p:grpSpPr>
          <a:xfrm>
            <a:off x="4925131" y="5161912"/>
            <a:ext cx="72641" cy="719785"/>
            <a:chOff x="5058481" y="4882512"/>
            <a:chExt cx="72641" cy="719785"/>
          </a:xfrm>
        </p:grpSpPr>
        <p:sp>
          <p:nvSpPr>
            <p:cNvPr id="90" name="Ellipse 89"/>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Ellipse 90"/>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2" name="Gerade Verbindung mit Pfeil 91"/>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Gerade Verbindung mit Pfeil 92"/>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Textfeld 94"/>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96" name="Textfeld 95"/>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grpSp>
        <p:nvGrpSpPr>
          <p:cNvPr id="97" name="Gruppieren 96"/>
          <p:cNvGrpSpPr/>
          <p:nvPr/>
        </p:nvGrpSpPr>
        <p:grpSpPr>
          <a:xfrm flipH="1">
            <a:off x="5655342" y="4727393"/>
            <a:ext cx="73837" cy="605244"/>
            <a:chOff x="5795042" y="5235393"/>
            <a:chExt cx="73837" cy="605244"/>
          </a:xfrm>
        </p:grpSpPr>
        <p:sp>
          <p:nvSpPr>
            <p:cNvPr id="98" name="Ellipse 9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Ellipse 9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1" name="Gruppieren 100"/>
          <p:cNvGrpSpPr/>
          <p:nvPr/>
        </p:nvGrpSpPr>
        <p:grpSpPr>
          <a:xfrm rot="21023343" flipH="1">
            <a:off x="5683251" y="3914775"/>
            <a:ext cx="63500" cy="495301"/>
            <a:chOff x="3929729" y="5457643"/>
            <a:chExt cx="73837" cy="605244"/>
          </a:xfrm>
        </p:grpSpPr>
        <p:sp>
          <p:nvSpPr>
            <p:cNvPr id="102" name="Ellipse 10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Ellipse 10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825041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
        <p:nvSpPr>
          <p:cNvPr id="63" name="Ellipse 62"/>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Textfeld 64"/>
          <p:cNvSpPr txBox="1"/>
          <p:nvPr/>
        </p:nvSpPr>
        <p:spPr>
          <a:xfrm>
            <a:off x="2639141" y="5295146"/>
            <a:ext cx="1894247" cy="892552"/>
          </a:xfrm>
          <a:prstGeom prst="rect">
            <a:avLst/>
          </a:prstGeom>
          <a:noFill/>
        </p:spPr>
        <p:txBody>
          <a:bodyPr wrap="square" rtlCol="0">
            <a:spAutoFit/>
          </a:bodyPr>
          <a:lstStyle/>
          <a:p>
            <a:r>
              <a:rPr lang="de-DE" sz="2000" dirty="0"/>
              <a:t>Meiose II</a:t>
            </a:r>
          </a:p>
          <a:p>
            <a:r>
              <a:rPr lang="de-DE" sz="1600" dirty="0"/>
              <a:t>-&gt; non-</a:t>
            </a:r>
            <a:r>
              <a:rPr lang="de-DE" sz="1600" dirty="0" err="1"/>
              <a:t>disjunction</a:t>
            </a:r>
            <a:r>
              <a:rPr lang="de-DE" sz="1600" dirty="0"/>
              <a:t> von Chromosom 21</a:t>
            </a:r>
          </a:p>
        </p:txBody>
      </p:sp>
      <p:sp>
        <p:nvSpPr>
          <p:cNvPr id="67" name="Ellipse 66"/>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69" name="Gruppieren 68"/>
          <p:cNvGrpSpPr/>
          <p:nvPr/>
        </p:nvGrpSpPr>
        <p:grpSpPr>
          <a:xfrm rot="20733365">
            <a:off x="4964113" y="4029075"/>
            <a:ext cx="63500" cy="495301"/>
            <a:chOff x="3929729" y="5457643"/>
            <a:chExt cx="73837" cy="605244"/>
          </a:xfrm>
        </p:grpSpPr>
        <p:sp>
          <p:nvSpPr>
            <p:cNvPr id="71" name="Ellipse 70"/>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382292" y="4841693"/>
            <a:ext cx="73837" cy="605244"/>
            <a:chOff x="5795042" y="5235393"/>
            <a:chExt cx="73837" cy="605244"/>
          </a:xfrm>
        </p:grpSpPr>
        <p:sp>
          <p:nvSpPr>
            <p:cNvPr id="77" name="Ellipse 76"/>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727502" y="4057650"/>
            <a:ext cx="123898" cy="518329"/>
            <a:chOff x="4822752" y="4056116"/>
            <a:chExt cx="147040" cy="538913"/>
          </a:xfrm>
        </p:grpSpPr>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 name="Gruppieren 1"/>
          <p:cNvGrpSpPr/>
          <p:nvPr/>
        </p:nvGrpSpPr>
        <p:grpSpPr>
          <a:xfrm>
            <a:off x="5417905" y="3987800"/>
            <a:ext cx="151046" cy="464541"/>
            <a:chOff x="5532204" y="3926584"/>
            <a:chExt cx="161455" cy="525757"/>
          </a:xfrm>
        </p:grpSpPr>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6" name="Gruppieren 85"/>
          <p:cNvGrpSpPr/>
          <p:nvPr/>
        </p:nvGrpSpPr>
        <p:grpSpPr>
          <a:xfrm>
            <a:off x="4285330" y="4495801"/>
            <a:ext cx="77120" cy="590552"/>
            <a:chOff x="4766342" y="5016021"/>
            <a:chExt cx="69467" cy="724603"/>
          </a:xfrm>
        </p:grpSpPr>
        <p:sp>
          <p:nvSpPr>
            <p:cNvPr id="87" name="Ellipse 86"/>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Ellipse 87"/>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9" name="Gruppieren 88"/>
          <p:cNvGrpSpPr/>
          <p:nvPr/>
        </p:nvGrpSpPr>
        <p:grpSpPr>
          <a:xfrm>
            <a:off x="4925131" y="5161912"/>
            <a:ext cx="72641" cy="719785"/>
            <a:chOff x="5058481" y="4882512"/>
            <a:chExt cx="72641" cy="719785"/>
          </a:xfrm>
        </p:grpSpPr>
        <p:sp>
          <p:nvSpPr>
            <p:cNvPr id="90" name="Ellipse 89"/>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Ellipse 90"/>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2" name="Gerade Verbindung mit Pfeil 91"/>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Gerade Verbindung mit Pfeil 92"/>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Textfeld 94"/>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96" name="Textfeld 95"/>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grpSp>
        <p:nvGrpSpPr>
          <p:cNvPr id="97" name="Gruppieren 96"/>
          <p:cNvGrpSpPr/>
          <p:nvPr/>
        </p:nvGrpSpPr>
        <p:grpSpPr>
          <a:xfrm flipH="1">
            <a:off x="5655342" y="4727393"/>
            <a:ext cx="73837" cy="605244"/>
            <a:chOff x="5795042" y="5235393"/>
            <a:chExt cx="73837" cy="605244"/>
          </a:xfrm>
        </p:grpSpPr>
        <p:sp>
          <p:nvSpPr>
            <p:cNvPr id="98" name="Ellipse 9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Ellipse 9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1" name="Gruppieren 100"/>
          <p:cNvGrpSpPr/>
          <p:nvPr/>
        </p:nvGrpSpPr>
        <p:grpSpPr>
          <a:xfrm rot="21023343" flipH="1">
            <a:off x="5683251" y="3914775"/>
            <a:ext cx="63500" cy="495301"/>
            <a:chOff x="3929729" y="5457643"/>
            <a:chExt cx="73837" cy="605244"/>
          </a:xfrm>
        </p:grpSpPr>
        <p:sp>
          <p:nvSpPr>
            <p:cNvPr id="102" name="Ellipse 10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Ellipse 10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4" name="Abgerundete rechteckige Legende 103"/>
          <p:cNvSpPr/>
          <p:nvPr/>
        </p:nvSpPr>
        <p:spPr>
          <a:xfrm>
            <a:off x="6249659" y="2415540"/>
            <a:ext cx="2543821" cy="1604798"/>
          </a:xfrm>
          <a:prstGeom prst="wedgeRoundRectCallout">
            <a:avLst>
              <a:gd name="adj1" fmla="val -51127"/>
              <a:gd name="adj2" fmla="val 101667"/>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rgbClr val="0070C0"/>
                </a:solidFill>
              </a:rPr>
              <a:t>Fertige Eizelle:</a:t>
            </a:r>
          </a:p>
          <a:p>
            <a:r>
              <a:rPr lang="de-DE" sz="1600" dirty="0">
                <a:solidFill>
                  <a:srgbClr val="0070C0"/>
                </a:solidFill>
              </a:rPr>
              <a:t>Enthält 24 Ein-</a:t>
            </a:r>
            <a:r>
              <a:rPr lang="de-DE" sz="1600" dirty="0" err="1">
                <a:solidFill>
                  <a:srgbClr val="0070C0"/>
                </a:solidFill>
              </a:rPr>
              <a:t>Chromatid</a:t>
            </a:r>
            <a:r>
              <a:rPr lang="de-DE" sz="1600" dirty="0">
                <a:solidFill>
                  <a:srgbClr val="0070C0"/>
                </a:solidFill>
              </a:rPr>
              <a:t>-Chromosomen (statt 23) </a:t>
            </a:r>
          </a:p>
          <a:p>
            <a:r>
              <a:rPr lang="de-DE" sz="1600" dirty="0">
                <a:solidFill>
                  <a:srgbClr val="0070C0"/>
                </a:solidFill>
              </a:rPr>
              <a:t>-&gt; Nr. 21 zweimal (die zwei Schwester-Chromatiden)</a:t>
            </a:r>
          </a:p>
        </p:txBody>
      </p:sp>
    </p:spTree>
    <p:extLst>
      <p:ext uri="{BB962C8B-B14F-4D97-AF65-F5344CB8AC3E}">
        <p14:creationId xmlns:p14="http://schemas.microsoft.com/office/powerpoint/2010/main" val="1444143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
        <p:nvSpPr>
          <p:cNvPr id="63" name="Ellipse 62"/>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Textfeld 64"/>
          <p:cNvSpPr txBox="1"/>
          <p:nvPr/>
        </p:nvSpPr>
        <p:spPr>
          <a:xfrm>
            <a:off x="2639141" y="5295146"/>
            <a:ext cx="1894247" cy="892552"/>
          </a:xfrm>
          <a:prstGeom prst="rect">
            <a:avLst/>
          </a:prstGeom>
          <a:noFill/>
        </p:spPr>
        <p:txBody>
          <a:bodyPr wrap="square" rtlCol="0">
            <a:spAutoFit/>
          </a:bodyPr>
          <a:lstStyle/>
          <a:p>
            <a:r>
              <a:rPr lang="de-DE" sz="2000" dirty="0"/>
              <a:t>Meiose II</a:t>
            </a:r>
          </a:p>
          <a:p>
            <a:r>
              <a:rPr lang="de-DE" sz="1600" dirty="0"/>
              <a:t>-&gt; non-</a:t>
            </a:r>
            <a:r>
              <a:rPr lang="de-DE" sz="1600" dirty="0" err="1"/>
              <a:t>disjunction</a:t>
            </a:r>
            <a:r>
              <a:rPr lang="de-DE" sz="1600" dirty="0"/>
              <a:t> von Chromosom 21</a:t>
            </a:r>
          </a:p>
        </p:txBody>
      </p:sp>
      <p:sp>
        <p:nvSpPr>
          <p:cNvPr id="67" name="Ellipse 66"/>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69" name="Gruppieren 68"/>
          <p:cNvGrpSpPr/>
          <p:nvPr/>
        </p:nvGrpSpPr>
        <p:grpSpPr>
          <a:xfrm rot="20733365">
            <a:off x="4964113" y="4029075"/>
            <a:ext cx="63500" cy="495301"/>
            <a:chOff x="3929729" y="5457643"/>
            <a:chExt cx="73837" cy="605244"/>
          </a:xfrm>
        </p:grpSpPr>
        <p:sp>
          <p:nvSpPr>
            <p:cNvPr id="71" name="Ellipse 70"/>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382292" y="4841693"/>
            <a:ext cx="73837" cy="605244"/>
            <a:chOff x="5795042" y="5235393"/>
            <a:chExt cx="73837" cy="605244"/>
          </a:xfrm>
        </p:grpSpPr>
        <p:sp>
          <p:nvSpPr>
            <p:cNvPr id="77" name="Ellipse 76"/>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727502" y="4057650"/>
            <a:ext cx="123898" cy="518329"/>
            <a:chOff x="4822752" y="4056116"/>
            <a:chExt cx="147040" cy="538913"/>
          </a:xfrm>
        </p:grpSpPr>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 name="Gruppieren 1"/>
          <p:cNvGrpSpPr/>
          <p:nvPr/>
        </p:nvGrpSpPr>
        <p:grpSpPr>
          <a:xfrm>
            <a:off x="5417905" y="3987800"/>
            <a:ext cx="151046" cy="464541"/>
            <a:chOff x="5532204" y="3926584"/>
            <a:chExt cx="161455" cy="525757"/>
          </a:xfrm>
        </p:grpSpPr>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6" name="Gruppieren 85"/>
          <p:cNvGrpSpPr/>
          <p:nvPr/>
        </p:nvGrpSpPr>
        <p:grpSpPr>
          <a:xfrm>
            <a:off x="4285330" y="4495801"/>
            <a:ext cx="77120" cy="590552"/>
            <a:chOff x="4766342" y="5016021"/>
            <a:chExt cx="69467" cy="724603"/>
          </a:xfrm>
        </p:grpSpPr>
        <p:sp>
          <p:nvSpPr>
            <p:cNvPr id="87" name="Ellipse 86"/>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Ellipse 87"/>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9" name="Gruppieren 88"/>
          <p:cNvGrpSpPr/>
          <p:nvPr/>
        </p:nvGrpSpPr>
        <p:grpSpPr>
          <a:xfrm>
            <a:off x="4925131" y="5161912"/>
            <a:ext cx="72641" cy="719785"/>
            <a:chOff x="5058481" y="4882512"/>
            <a:chExt cx="72641" cy="719785"/>
          </a:xfrm>
        </p:grpSpPr>
        <p:sp>
          <p:nvSpPr>
            <p:cNvPr id="90" name="Ellipse 89"/>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Ellipse 90"/>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2" name="Gerade Verbindung mit Pfeil 91"/>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Gerade Verbindung mit Pfeil 92"/>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Textfeld 94"/>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96" name="Textfeld 95"/>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grpSp>
        <p:nvGrpSpPr>
          <p:cNvPr id="97" name="Gruppieren 96"/>
          <p:cNvGrpSpPr/>
          <p:nvPr/>
        </p:nvGrpSpPr>
        <p:grpSpPr>
          <a:xfrm flipH="1">
            <a:off x="5655342" y="4727393"/>
            <a:ext cx="73837" cy="605244"/>
            <a:chOff x="5795042" y="5235393"/>
            <a:chExt cx="73837" cy="605244"/>
          </a:xfrm>
        </p:grpSpPr>
        <p:sp>
          <p:nvSpPr>
            <p:cNvPr id="98" name="Ellipse 9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Ellipse 9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1" name="Gruppieren 100"/>
          <p:cNvGrpSpPr/>
          <p:nvPr/>
        </p:nvGrpSpPr>
        <p:grpSpPr>
          <a:xfrm rot="21023343" flipH="1">
            <a:off x="5683251" y="3914775"/>
            <a:ext cx="63500" cy="495301"/>
            <a:chOff x="3929729" y="5457643"/>
            <a:chExt cx="73837" cy="605244"/>
          </a:xfrm>
        </p:grpSpPr>
        <p:sp>
          <p:nvSpPr>
            <p:cNvPr id="102" name="Ellipse 10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Ellipse 10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59786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
        <p:nvSpPr>
          <p:cNvPr id="63" name="Ellipse 62"/>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Textfeld 64"/>
          <p:cNvSpPr txBox="1"/>
          <p:nvPr/>
        </p:nvSpPr>
        <p:spPr>
          <a:xfrm>
            <a:off x="2639141" y="5295146"/>
            <a:ext cx="1894247" cy="892552"/>
          </a:xfrm>
          <a:prstGeom prst="rect">
            <a:avLst/>
          </a:prstGeom>
          <a:noFill/>
        </p:spPr>
        <p:txBody>
          <a:bodyPr wrap="square" rtlCol="0">
            <a:spAutoFit/>
          </a:bodyPr>
          <a:lstStyle/>
          <a:p>
            <a:r>
              <a:rPr lang="de-DE" sz="2000" dirty="0"/>
              <a:t>Meiose II</a:t>
            </a:r>
          </a:p>
          <a:p>
            <a:r>
              <a:rPr lang="de-DE" sz="1600" dirty="0"/>
              <a:t>-&gt; non-</a:t>
            </a:r>
            <a:r>
              <a:rPr lang="de-DE" sz="1600" dirty="0" err="1"/>
              <a:t>disjunction</a:t>
            </a:r>
            <a:r>
              <a:rPr lang="de-DE" sz="1600" dirty="0"/>
              <a:t> von Chromosom 21</a:t>
            </a:r>
          </a:p>
        </p:txBody>
      </p:sp>
      <p:sp>
        <p:nvSpPr>
          <p:cNvPr id="67" name="Ellipse 66"/>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69" name="Gruppieren 68"/>
          <p:cNvGrpSpPr/>
          <p:nvPr/>
        </p:nvGrpSpPr>
        <p:grpSpPr>
          <a:xfrm rot="20733365">
            <a:off x="4964113" y="4029075"/>
            <a:ext cx="63500" cy="495301"/>
            <a:chOff x="3929729" y="5457643"/>
            <a:chExt cx="73837" cy="605244"/>
          </a:xfrm>
        </p:grpSpPr>
        <p:sp>
          <p:nvSpPr>
            <p:cNvPr id="71" name="Ellipse 70"/>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382292" y="4841693"/>
            <a:ext cx="73837" cy="605244"/>
            <a:chOff x="5795042" y="5235393"/>
            <a:chExt cx="73837" cy="605244"/>
          </a:xfrm>
        </p:grpSpPr>
        <p:sp>
          <p:nvSpPr>
            <p:cNvPr id="77" name="Ellipse 76"/>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727502" y="4057650"/>
            <a:ext cx="123898" cy="518329"/>
            <a:chOff x="4822752" y="4056116"/>
            <a:chExt cx="147040" cy="538913"/>
          </a:xfrm>
        </p:grpSpPr>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 name="Gruppieren 1"/>
          <p:cNvGrpSpPr/>
          <p:nvPr/>
        </p:nvGrpSpPr>
        <p:grpSpPr>
          <a:xfrm>
            <a:off x="5417905" y="3987800"/>
            <a:ext cx="151046" cy="464541"/>
            <a:chOff x="5532204" y="3926584"/>
            <a:chExt cx="161455" cy="525757"/>
          </a:xfrm>
        </p:grpSpPr>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6" name="Gruppieren 85"/>
          <p:cNvGrpSpPr/>
          <p:nvPr/>
        </p:nvGrpSpPr>
        <p:grpSpPr>
          <a:xfrm>
            <a:off x="4285330" y="4495801"/>
            <a:ext cx="77120" cy="590552"/>
            <a:chOff x="4766342" y="5016021"/>
            <a:chExt cx="69467" cy="724603"/>
          </a:xfrm>
        </p:grpSpPr>
        <p:sp>
          <p:nvSpPr>
            <p:cNvPr id="87" name="Ellipse 86"/>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Ellipse 87"/>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9" name="Gruppieren 88"/>
          <p:cNvGrpSpPr/>
          <p:nvPr/>
        </p:nvGrpSpPr>
        <p:grpSpPr>
          <a:xfrm>
            <a:off x="4925131" y="5161912"/>
            <a:ext cx="72641" cy="719785"/>
            <a:chOff x="5058481" y="4882512"/>
            <a:chExt cx="72641" cy="719785"/>
          </a:xfrm>
        </p:grpSpPr>
        <p:sp>
          <p:nvSpPr>
            <p:cNvPr id="90" name="Ellipse 89"/>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Ellipse 90"/>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2" name="Gerade Verbindung mit Pfeil 91"/>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Gerade Verbindung mit Pfeil 92"/>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Textfeld 94"/>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96" name="Textfeld 95"/>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grpSp>
        <p:nvGrpSpPr>
          <p:cNvPr id="97" name="Gruppieren 96"/>
          <p:cNvGrpSpPr/>
          <p:nvPr/>
        </p:nvGrpSpPr>
        <p:grpSpPr>
          <a:xfrm flipH="1">
            <a:off x="5655342" y="4727393"/>
            <a:ext cx="73837" cy="605244"/>
            <a:chOff x="5795042" y="5235393"/>
            <a:chExt cx="73837" cy="605244"/>
          </a:xfrm>
        </p:grpSpPr>
        <p:sp>
          <p:nvSpPr>
            <p:cNvPr id="98" name="Ellipse 9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Ellipse 9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1" name="Gruppieren 100"/>
          <p:cNvGrpSpPr/>
          <p:nvPr/>
        </p:nvGrpSpPr>
        <p:grpSpPr>
          <a:xfrm rot="21023343" flipH="1">
            <a:off x="5683251" y="3914775"/>
            <a:ext cx="63500" cy="495301"/>
            <a:chOff x="3929729" y="5457643"/>
            <a:chExt cx="73837" cy="605244"/>
          </a:xfrm>
        </p:grpSpPr>
        <p:sp>
          <p:nvSpPr>
            <p:cNvPr id="102" name="Ellipse 10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Ellipse 10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0" name="Gruppieren 99"/>
          <p:cNvGrpSpPr/>
          <p:nvPr/>
        </p:nvGrpSpPr>
        <p:grpSpPr>
          <a:xfrm rot="922007">
            <a:off x="6940734" y="5607051"/>
            <a:ext cx="1118414" cy="796370"/>
            <a:chOff x="6839133" y="5035550"/>
            <a:chExt cx="1118414" cy="796370"/>
          </a:xfrm>
        </p:grpSpPr>
        <p:sp>
          <p:nvSpPr>
            <p:cNvPr id="104" name="Ellipse 103"/>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5" name="Gruppieren 104"/>
            <p:cNvGrpSpPr/>
            <p:nvPr/>
          </p:nvGrpSpPr>
          <p:grpSpPr>
            <a:xfrm rot="16556473">
              <a:off x="7368293" y="4982523"/>
              <a:ext cx="72641" cy="719785"/>
              <a:chOff x="5058481" y="4882512"/>
              <a:chExt cx="72641" cy="719785"/>
            </a:xfrm>
            <a:solidFill>
              <a:schemeClr val="accent3"/>
            </a:solidFill>
          </p:grpSpPr>
          <p:sp>
            <p:nvSpPr>
              <p:cNvPr id="111" name="Ellipse 110"/>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2" name="Ellipse 111"/>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6" name="Gruppieren 105"/>
            <p:cNvGrpSpPr/>
            <p:nvPr/>
          </p:nvGrpSpPr>
          <p:grpSpPr>
            <a:xfrm rot="4184166">
              <a:off x="7360317" y="5216343"/>
              <a:ext cx="73837" cy="605244"/>
              <a:chOff x="5795042" y="5235393"/>
              <a:chExt cx="73837" cy="605244"/>
            </a:xfrm>
            <a:solidFill>
              <a:schemeClr val="accent4"/>
            </a:solidFill>
          </p:grpSpPr>
          <p:sp>
            <p:nvSpPr>
              <p:cNvPr id="109" name="Ellipse 108"/>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Ellipse 109"/>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7" name="Textfeld 106"/>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08" name="Textfeld 107"/>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13" name="Gekrümmte Verbindung 112"/>
          <p:cNvCxnSpPr>
            <a:stCxn id="104"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extfeld 113"/>
          <p:cNvSpPr txBox="1"/>
          <p:nvPr/>
        </p:nvSpPr>
        <p:spPr>
          <a:xfrm>
            <a:off x="7830344" y="5569745"/>
            <a:ext cx="1269206" cy="400110"/>
          </a:xfrm>
          <a:prstGeom prst="rect">
            <a:avLst/>
          </a:prstGeom>
          <a:noFill/>
        </p:spPr>
        <p:txBody>
          <a:bodyPr wrap="square" rtlCol="0">
            <a:spAutoFit/>
          </a:bodyPr>
          <a:lstStyle/>
          <a:p>
            <a:r>
              <a:rPr lang="de-DE" sz="2000" dirty="0"/>
              <a:t>Spermium</a:t>
            </a:r>
          </a:p>
        </p:txBody>
      </p:sp>
    </p:spTree>
    <p:extLst>
      <p:ext uri="{BB962C8B-B14F-4D97-AF65-F5344CB8AC3E}">
        <p14:creationId xmlns:p14="http://schemas.microsoft.com/office/powerpoint/2010/main" val="1151063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de-DE" sz="3200" u="sng" dirty="0"/>
              <a:t>Entstehung von Trisomie 21</a:t>
            </a:r>
          </a:p>
        </p:txBody>
      </p:sp>
      <p:sp>
        <p:nvSpPr>
          <p:cNvPr id="43" name="Textfeld 42"/>
          <p:cNvSpPr txBox="1"/>
          <p:nvPr/>
        </p:nvSpPr>
        <p:spPr>
          <a:xfrm>
            <a:off x="396240" y="1225689"/>
            <a:ext cx="8397240" cy="3416320"/>
          </a:xfrm>
          <a:prstGeom prst="rect">
            <a:avLst/>
          </a:prstGeom>
          <a:noFill/>
        </p:spPr>
        <p:txBody>
          <a:bodyPr wrap="square" rtlCol="0">
            <a:spAutoFit/>
          </a:bodyPr>
          <a:lstStyle/>
          <a:p>
            <a:r>
              <a:rPr lang="de-DE" sz="2400" dirty="0">
                <a:solidFill>
                  <a:srgbClr val="0070C0"/>
                </a:solidFill>
              </a:rPr>
              <a:t>Trisomie 21 ist die häufigste und bekanntest autosomale Trisomie. Sehr viel seltener treten Trisomie 13 und 18 auf, da es hier häufig zu Fehlgeburten kommt und die Lebenserwartungen sehr gering sind. Alle anderen autosomalen Trisomien führen zu so schweren Entwicklungsstörungen, dass der Embryo meist schon in einer frühen Phase abstirbt (oft bevor die Schwangerschaft bemerkt wird).</a:t>
            </a:r>
          </a:p>
          <a:p>
            <a:endParaRPr lang="de-DE" sz="2400" dirty="0">
              <a:solidFill>
                <a:srgbClr val="0070C0"/>
              </a:solidFill>
            </a:endParaRPr>
          </a:p>
          <a:p>
            <a:r>
              <a:rPr lang="de-DE" sz="2400" dirty="0">
                <a:solidFill>
                  <a:srgbClr val="0070C0"/>
                </a:solidFill>
              </a:rPr>
              <a:t>Im Folgenden wird erläutert, wie eine Trisomie 21 entsteht. </a:t>
            </a:r>
          </a:p>
        </p:txBody>
      </p:sp>
    </p:spTree>
    <p:extLst>
      <p:ext uri="{BB962C8B-B14F-4D97-AF65-F5344CB8AC3E}">
        <p14:creationId xmlns:p14="http://schemas.microsoft.com/office/powerpoint/2010/main" val="2713488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
        <p:nvSpPr>
          <p:cNvPr id="63" name="Ellipse 62"/>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Textfeld 64"/>
          <p:cNvSpPr txBox="1"/>
          <p:nvPr/>
        </p:nvSpPr>
        <p:spPr>
          <a:xfrm>
            <a:off x="2639141" y="5295146"/>
            <a:ext cx="1894247" cy="892552"/>
          </a:xfrm>
          <a:prstGeom prst="rect">
            <a:avLst/>
          </a:prstGeom>
          <a:noFill/>
        </p:spPr>
        <p:txBody>
          <a:bodyPr wrap="square" rtlCol="0">
            <a:spAutoFit/>
          </a:bodyPr>
          <a:lstStyle/>
          <a:p>
            <a:r>
              <a:rPr lang="de-DE" sz="2000" dirty="0"/>
              <a:t>Meiose II</a:t>
            </a:r>
          </a:p>
          <a:p>
            <a:r>
              <a:rPr lang="de-DE" sz="1600" dirty="0"/>
              <a:t>-&gt; non-</a:t>
            </a:r>
            <a:r>
              <a:rPr lang="de-DE" sz="1600" dirty="0" err="1"/>
              <a:t>disjunction</a:t>
            </a:r>
            <a:r>
              <a:rPr lang="de-DE" sz="1600" dirty="0"/>
              <a:t> von Chromosom 21</a:t>
            </a:r>
          </a:p>
        </p:txBody>
      </p:sp>
      <p:sp>
        <p:nvSpPr>
          <p:cNvPr id="67" name="Ellipse 66"/>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69" name="Gruppieren 68"/>
          <p:cNvGrpSpPr/>
          <p:nvPr/>
        </p:nvGrpSpPr>
        <p:grpSpPr>
          <a:xfrm rot="20733365">
            <a:off x="4964113" y="4029075"/>
            <a:ext cx="63500" cy="495301"/>
            <a:chOff x="3929729" y="5457643"/>
            <a:chExt cx="73837" cy="605244"/>
          </a:xfrm>
        </p:grpSpPr>
        <p:sp>
          <p:nvSpPr>
            <p:cNvPr id="71" name="Ellipse 70"/>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382292" y="4841693"/>
            <a:ext cx="73837" cy="605244"/>
            <a:chOff x="5795042" y="5235393"/>
            <a:chExt cx="73837" cy="605244"/>
          </a:xfrm>
        </p:grpSpPr>
        <p:sp>
          <p:nvSpPr>
            <p:cNvPr id="77" name="Ellipse 76"/>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727502" y="4057650"/>
            <a:ext cx="123898" cy="518329"/>
            <a:chOff x="4822752" y="4056116"/>
            <a:chExt cx="147040" cy="538913"/>
          </a:xfrm>
        </p:grpSpPr>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 name="Gruppieren 1"/>
          <p:cNvGrpSpPr/>
          <p:nvPr/>
        </p:nvGrpSpPr>
        <p:grpSpPr>
          <a:xfrm>
            <a:off x="5417905" y="3987800"/>
            <a:ext cx="151046" cy="464541"/>
            <a:chOff x="5532204" y="3926584"/>
            <a:chExt cx="161455" cy="525757"/>
          </a:xfrm>
        </p:grpSpPr>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6" name="Gruppieren 85"/>
          <p:cNvGrpSpPr/>
          <p:nvPr/>
        </p:nvGrpSpPr>
        <p:grpSpPr>
          <a:xfrm>
            <a:off x="4285330" y="4495801"/>
            <a:ext cx="77120" cy="590552"/>
            <a:chOff x="4766342" y="5016021"/>
            <a:chExt cx="69467" cy="724603"/>
          </a:xfrm>
        </p:grpSpPr>
        <p:sp>
          <p:nvSpPr>
            <p:cNvPr id="87" name="Ellipse 86"/>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Ellipse 87"/>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9" name="Gruppieren 88"/>
          <p:cNvGrpSpPr/>
          <p:nvPr/>
        </p:nvGrpSpPr>
        <p:grpSpPr>
          <a:xfrm>
            <a:off x="4925131" y="5161912"/>
            <a:ext cx="72641" cy="719785"/>
            <a:chOff x="5058481" y="4882512"/>
            <a:chExt cx="72641" cy="719785"/>
          </a:xfrm>
        </p:grpSpPr>
        <p:sp>
          <p:nvSpPr>
            <p:cNvPr id="90" name="Ellipse 89"/>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Ellipse 90"/>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2" name="Gerade Verbindung mit Pfeil 91"/>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Gerade Verbindung mit Pfeil 92"/>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Textfeld 94"/>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96" name="Textfeld 95"/>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grpSp>
        <p:nvGrpSpPr>
          <p:cNvPr id="97" name="Gruppieren 96"/>
          <p:cNvGrpSpPr/>
          <p:nvPr/>
        </p:nvGrpSpPr>
        <p:grpSpPr>
          <a:xfrm flipH="1">
            <a:off x="5655342" y="4727393"/>
            <a:ext cx="73837" cy="605244"/>
            <a:chOff x="5795042" y="5235393"/>
            <a:chExt cx="73837" cy="605244"/>
          </a:xfrm>
        </p:grpSpPr>
        <p:sp>
          <p:nvSpPr>
            <p:cNvPr id="98" name="Ellipse 9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Ellipse 9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1" name="Gruppieren 100"/>
          <p:cNvGrpSpPr/>
          <p:nvPr/>
        </p:nvGrpSpPr>
        <p:grpSpPr>
          <a:xfrm rot="21023343" flipH="1">
            <a:off x="5683251" y="3914775"/>
            <a:ext cx="63500" cy="495301"/>
            <a:chOff x="3929729" y="5457643"/>
            <a:chExt cx="73837" cy="605244"/>
          </a:xfrm>
        </p:grpSpPr>
        <p:sp>
          <p:nvSpPr>
            <p:cNvPr id="102" name="Ellipse 10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Ellipse 10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0" name="Gruppieren 99"/>
          <p:cNvGrpSpPr/>
          <p:nvPr/>
        </p:nvGrpSpPr>
        <p:grpSpPr>
          <a:xfrm rot="922007">
            <a:off x="6940734" y="5607051"/>
            <a:ext cx="1118414" cy="796370"/>
            <a:chOff x="6839133" y="5035550"/>
            <a:chExt cx="1118414" cy="796370"/>
          </a:xfrm>
        </p:grpSpPr>
        <p:sp>
          <p:nvSpPr>
            <p:cNvPr id="104" name="Ellipse 103"/>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5" name="Gruppieren 104"/>
            <p:cNvGrpSpPr/>
            <p:nvPr/>
          </p:nvGrpSpPr>
          <p:grpSpPr>
            <a:xfrm rot="16556473">
              <a:off x="7368293" y="4982523"/>
              <a:ext cx="72641" cy="719785"/>
              <a:chOff x="5058481" y="4882512"/>
              <a:chExt cx="72641" cy="719785"/>
            </a:xfrm>
            <a:solidFill>
              <a:schemeClr val="accent3"/>
            </a:solidFill>
          </p:grpSpPr>
          <p:sp>
            <p:nvSpPr>
              <p:cNvPr id="111" name="Ellipse 110"/>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2" name="Ellipse 111"/>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6" name="Gruppieren 105"/>
            <p:cNvGrpSpPr/>
            <p:nvPr/>
          </p:nvGrpSpPr>
          <p:grpSpPr>
            <a:xfrm rot="4184166">
              <a:off x="7360317" y="5216343"/>
              <a:ext cx="73837" cy="605244"/>
              <a:chOff x="5795042" y="5235393"/>
              <a:chExt cx="73837" cy="605244"/>
            </a:xfrm>
            <a:solidFill>
              <a:schemeClr val="accent4"/>
            </a:solidFill>
          </p:grpSpPr>
          <p:sp>
            <p:nvSpPr>
              <p:cNvPr id="109" name="Ellipse 108"/>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Ellipse 109"/>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7" name="Textfeld 106"/>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08" name="Textfeld 107"/>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13" name="Gekrümmte Verbindung 112"/>
          <p:cNvCxnSpPr>
            <a:stCxn id="104"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extfeld 113"/>
          <p:cNvSpPr txBox="1"/>
          <p:nvPr/>
        </p:nvSpPr>
        <p:spPr>
          <a:xfrm>
            <a:off x="7830344" y="5569745"/>
            <a:ext cx="1269206" cy="400110"/>
          </a:xfrm>
          <a:prstGeom prst="rect">
            <a:avLst/>
          </a:prstGeom>
          <a:noFill/>
        </p:spPr>
        <p:txBody>
          <a:bodyPr wrap="square" rtlCol="0">
            <a:spAutoFit/>
          </a:bodyPr>
          <a:lstStyle/>
          <a:p>
            <a:r>
              <a:rPr lang="de-DE" sz="2000" dirty="0"/>
              <a:t>Spermium</a:t>
            </a:r>
          </a:p>
        </p:txBody>
      </p:sp>
      <p:sp>
        <p:nvSpPr>
          <p:cNvPr id="115" name="Abgerundete rechteckige Legende 114"/>
          <p:cNvSpPr/>
          <p:nvPr/>
        </p:nvSpPr>
        <p:spPr>
          <a:xfrm>
            <a:off x="6106076" y="2712972"/>
            <a:ext cx="2780986" cy="1310252"/>
          </a:xfrm>
          <a:prstGeom prst="wedgeRoundRectCallout">
            <a:avLst>
              <a:gd name="adj1" fmla="val 6995"/>
              <a:gd name="adj2" fmla="val 174198"/>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rgbClr val="0070C0"/>
                </a:solidFill>
              </a:rPr>
              <a:t>Spermium:</a:t>
            </a:r>
          </a:p>
          <a:p>
            <a:r>
              <a:rPr lang="de-DE" sz="1600" dirty="0">
                <a:solidFill>
                  <a:srgbClr val="0070C0"/>
                </a:solidFill>
              </a:rPr>
              <a:t>Mit „normalem“ haploidem Chromosomensatz aus 23 Ein-</a:t>
            </a:r>
            <a:r>
              <a:rPr lang="de-DE" sz="1600" dirty="0" err="1">
                <a:solidFill>
                  <a:srgbClr val="0070C0"/>
                </a:solidFill>
              </a:rPr>
              <a:t>Chromatid</a:t>
            </a:r>
            <a:r>
              <a:rPr lang="de-DE" sz="1600" dirty="0">
                <a:solidFill>
                  <a:srgbClr val="0070C0"/>
                </a:solidFill>
              </a:rPr>
              <a:t>-Chromosomen</a:t>
            </a:r>
          </a:p>
        </p:txBody>
      </p:sp>
    </p:spTree>
    <p:extLst>
      <p:ext uri="{BB962C8B-B14F-4D97-AF65-F5344CB8AC3E}">
        <p14:creationId xmlns:p14="http://schemas.microsoft.com/office/powerpoint/2010/main" val="37547597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
        <p:nvSpPr>
          <p:cNvPr id="63" name="Ellipse 62"/>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Textfeld 64"/>
          <p:cNvSpPr txBox="1"/>
          <p:nvPr/>
        </p:nvSpPr>
        <p:spPr>
          <a:xfrm>
            <a:off x="2639141" y="5295146"/>
            <a:ext cx="1894247" cy="892552"/>
          </a:xfrm>
          <a:prstGeom prst="rect">
            <a:avLst/>
          </a:prstGeom>
          <a:noFill/>
        </p:spPr>
        <p:txBody>
          <a:bodyPr wrap="square" rtlCol="0">
            <a:spAutoFit/>
          </a:bodyPr>
          <a:lstStyle/>
          <a:p>
            <a:r>
              <a:rPr lang="de-DE" sz="2000" dirty="0"/>
              <a:t>Meiose II</a:t>
            </a:r>
          </a:p>
          <a:p>
            <a:r>
              <a:rPr lang="de-DE" sz="1600" dirty="0"/>
              <a:t>-&gt; non-</a:t>
            </a:r>
            <a:r>
              <a:rPr lang="de-DE" sz="1600" dirty="0" err="1"/>
              <a:t>disjunction</a:t>
            </a:r>
            <a:r>
              <a:rPr lang="de-DE" sz="1600" dirty="0"/>
              <a:t> von Chromosom 21</a:t>
            </a:r>
          </a:p>
        </p:txBody>
      </p:sp>
      <p:sp>
        <p:nvSpPr>
          <p:cNvPr id="67" name="Ellipse 66"/>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69" name="Gruppieren 68"/>
          <p:cNvGrpSpPr/>
          <p:nvPr/>
        </p:nvGrpSpPr>
        <p:grpSpPr>
          <a:xfrm rot="20733365">
            <a:off x="4964113" y="4029075"/>
            <a:ext cx="63500" cy="495301"/>
            <a:chOff x="3929729" y="5457643"/>
            <a:chExt cx="73837" cy="605244"/>
          </a:xfrm>
        </p:grpSpPr>
        <p:sp>
          <p:nvSpPr>
            <p:cNvPr id="71" name="Ellipse 70"/>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382292" y="4841693"/>
            <a:ext cx="73837" cy="605244"/>
            <a:chOff x="5795042" y="5235393"/>
            <a:chExt cx="73837" cy="605244"/>
          </a:xfrm>
        </p:grpSpPr>
        <p:sp>
          <p:nvSpPr>
            <p:cNvPr id="77" name="Ellipse 76"/>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727502" y="4057650"/>
            <a:ext cx="123898" cy="518329"/>
            <a:chOff x="4822752" y="4056116"/>
            <a:chExt cx="147040" cy="538913"/>
          </a:xfrm>
        </p:grpSpPr>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 name="Gruppieren 1"/>
          <p:cNvGrpSpPr/>
          <p:nvPr/>
        </p:nvGrpSpPr>
        <p:grpSpPr>
          <a:xfrm>
            <a:off x="5417905" y="3987800"/>
            <a:ext cx="151046" cy="464541"/>
            <a:chOff x="5532204" y="3926584"/>
            <a:chExt cx="161455" cy="525757"/>
          </a:xfrm>
        </p:grpSpPr>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6" name="Gruppieren 85"/>
          <p:cNvGrpSpPr/>
          <p:nvPr/>
        </p:nvGrpSpPr>
        <p:grpSpPr>
          <a:xfrm>
            <a:off x="4285330" y="4495801"/>
            <a:ext cx="77120" cy="590552"/>
            <a:chOff x="4766342" y="5016021"/>
            <a:chExt cx="69467" cy="724603"/>
          </a:xfrm>
        </p:grpSpPr>
        <p:sp>
          <p:nvSpPr>
            <p:cNvPr id="87" name="Ellipse 86"/>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Ellipse 87"/>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9" name="Gruppieren 88"/>
          <p:cNvGrpSpPr/>
          <p:nvPr/>
        </p:nvGrpSpPr>
        <p:grpSpPr>
          <a:xfrm>
            <a:off x="4925131" y="5161912"/>
            <a:ext cx="72641" cy="719785"/>
            <a:chOff x="5058481" y="4882512"/>
            <a:chExt cx="72641" cy="719785"/>
          </a:xfrm>
        </p:grpSpPr>
        <p:sp>
          <p:nvSpPr>
            <p:cNvPr id="90" name="Ellipse 89"/>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Ellipse 90"/>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2" name="Gerade Verbindung mit Pfeil 91"/>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Gerade Verbindung mit Pfeil 92"/>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Textfeld 94"/>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96" name="Textfeld 95"/>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grpSp>
        <p:nvGrpSpPr>
          <p:cNvPr id="97" name="Gruppieren 96"/>
          <p:cNvGrpSpPr/>
          <p:nvPr/>
        </p:nvGrpSpPr>
        <p:grpSpPr>
          <a:xfrm flipH="1">
            <a:off x="5655342" y="4727393"/>
            <a:ext cx="73837" cy="605244"/>
            <a:chOff x="5795042" y="5235393"/>
            <a:chExt cx="73837" cy="605244"/>
          </a:xfrm>
        </p:grpSpPr>
        <p:sp>
          <p:nvSpPr>
            <p:cNvPr id="98" name="Ellipse 9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Ellipse 9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1" name="Gruppieren 100"/>
          <p:cNvGrpSpPr/>
          <p:nvPr/>
        </p:nvGrpSpPr>
        <p:grpSpPr>
          <a:xfrm rot="21023343" flipH="1">
            <a:off x="5683251" y="3914775"/>
            <a:ext cx="63500" cy="495301"/>
            <a:chOff x="3929729" y="5457643"/>
            <a:chExt cx="73837" cy="605244"/>
          </a:xfrm>
        </p:grpSpPr>
        <p:sp>
          <p:nvSpPr>
            <p:cNvPr id="102" name="Ellipse 10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Ellipse 10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0" name="Gruppieren 99"/>
          <p:cNvGrpSpPr/>
          <p:nvPr/>
        </p:nvGrpSpPr>
        <p:grpSpPr>
          <a:xfrm rot="922007">
            <a:off x="6940734" y="5607051"/>
            <a:ext cx="1118414" cy="796370"/>
            <a:chOff x="6839133" y="5035550"/>
            <a:chExt cx="1118414" cy="796370"/>
          </a:xfrm>
        </p:grpSpPr>
        <p:sp>
          <p:nvSpPr>
            <p:cNvPr id="104" name="Ellipse 103"/>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5" name="Gruppieren 104"/>
            <p:cNvGrpSpPr/>
            <p:nvPr/>
          </p:nvGrpSpPr>
          <p:grpSpPr>
            <a:xfrm rot="16556473">
              <a:off x="7368293" y="4982523"/>
              <a:ext cx="72641" cy="719785"/>
              <a:chOff x="5058481" y="4882512"/>
              <a:chExt cx="72641" cy="719785"/>
            </a:xfrm>
            <a:solidFill>
              <a:schemeClr val="accent3"/>
            </a:solidFill>
          </p:grpSpPr>
          <p:sp>
            <p:nvSpPr>
              <p:cNvPr id="111" name="Ellipse 110"/>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2" name="Ellipse 111"/>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6" name="Gruppieren 105"/>
            <p:cNvGrpSpPr/>
            <p:nvPr/>
          </p:nvGrpSpPr>
          <p:grpSpPr>
            <a:xfrm rot="4184166">
              <a:off x="7360317" y="5216343"/>
              <a:ext cx="73837" cy="605244"/>
              <a:chOff x="5795042" y="5235393"/>
              <a:chExt cx="73837" cy="605244"/>
            </a:xfrm>
            <a:solidFill>
              <a:schemeClr val="accent4"/>
            </a:solidFill>
          </p:grpSpPr>
          <p:sp>
            <p:nvSpPr>
              <p:cNvPr id="109" name="Ellipse 108"/>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Ellipse 109"/>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7" name="Textfeld 106"/>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08" name="Textfeld 107"/>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13" name="Gekrümmte Verbindung 112"/>
          <p:cNvCxnSpPr>
            <a:stCxn id="104"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extfeld 113"/>
          <p:cNvSpPr txBox="1"/>
          <p:nvPr/>
        </p:nvSpPr>
        <p:spPr>
          <a:xfrm>
            <a:off x="7830344" y="5569745"/>
            <a:ext cx="1269206" cy="400110"/>
          </a:xfrm>
          <a:prstGeom prst="rect">
            <a:avLst/>
          </a:prstGeom>
          <a:noFill/>
        </p:spPr>
        <p:txBody>
          <a:bodyPr wrap="square" rtlCol="0">
            <a:spAutoFit/>
          </a:bodyPr>
          <a:lstStyle/>
          <a:p>
            <a:r>
              <a:rPr lang="de-DE" sz="2000" dirty="0"/>
              <a:t>Spermium</a:t>
            </a:r>
          </a:p>
        </p:txBody>
      </p:sp>
      <p:sp>
        <p:nvSpPr>
          <p:cNvPr id="116" name="Pfeil nach links 115"/>
          <p:cNvSpPr/>
          <p:nvPr/>
        </p:nvSpPr>
        <p:spPr>
          <a:xfrm rot="976211">
            <a:off x="5848349" y="5467349"/>
            <a:ext cx="1123950" cy="450850"/>
          </a:xfrm>
          <a:prstGeom prst="lef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36000" bIns="0" rtlCol="0" anchor="ctr"/>
          <a:lstStyle/>
          <a:p>
            <a:pPr algn="ctr"/>
            <a:r>
              <a:rPr lang="de-DE" sz="1400" dirty="0">
                <a:solidFill>
                  <a:schemeClr val="tx1"/>
                </a:solidFill>
              </a:rPr>
              <a:t>Befruchtung</a:t>
            </a:r>
          </a:p>
        </p:txBody>
      </p:sp>
    </p:spTree>
    <p:extLst>
      <p:ext uri="{BB962C8B-B14F-4D97-AF65-F5344CB8AC3E}">
        <p14:creationId xmlns:p14="http://schemas.microsoft.com/office/powerpoint/2010/main" val="1042634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
        <p:nvSpPr>
          <p:cNvPr id="63" name="Ellipse 62"/>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Textfeld 64"/>
          <p:cNvSpPr txBox="1"/>
          <p:nvPr/>
        </p:nvSpPr>
        <p:spPr>
          <a:xfrm>
            <a:off x="2639141" y="5295146"/>
            <a:ext cx="1894247" cy="892552"/>
          </a:xfrm>
          <a:prstGeom prst="rect">
            <a:avLst/>
          </a:prstGeom>
          <a:noFill/>
        </p:spPr>
        <p:txBody>
          <a:bodyPr wrap="square" rtlCol="0">
            <a:spAutoFit/>
          </a:bodyPr>
          <a:lstStyle/>
          <a:p>
            <a:r>
              <a:rPr lang="de-DE" sz="2000" dirty="0"/>
              <a:t>Meiose II</a:t>
            </a:r>
          </a:p>
          <a:p>
            <a:r>
              <a:rPr lang="de-DE" sz="1600" dirty="0"/>
              <a:t>-&gt; non-</a:t>
            </a:r>
            <a:r>
              <a:rPr lang="de-DE" sz="1600" dirty="0" err="1"/>
              <a:t>disjunction</a:t>
            </a:r>
            <a:r>
              <a:rPr lang="de-DE" sz="1600" dirty="0"/>
              <a:t> von Chromosom 21</a:t>
            </a:r>
          </a:p>
        </p:txBody>
      </p:sp>
      <p:sp>
        <p:nvSpPr>
          <p:cNvPr id="67" name="Ellipse 66"/>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69" name="Gruppieren 68"/>
          <p:cNvGrpSpPr/>
          <p:nvPr/>
        </p:nvGrpSpPr>
        <p:grpSpPr>
          <a:xfrm rot="20733365">
            <a:off x="4964113" y="4029075"/>
            <a:ext cx="63500" cy="495301"/>
            <a:chOff x="3929729" y="5457643"/>
            <a:chExt cx="73837" cy="605244"/>
          </a:xfrm>
        </p:grpSpPr>
        <p:sp>
          <p:nvSpPr>
            <p:cNvPr id="71" name="Ellipse 70"/>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382292" y="4841693"/>
            <a:ext cx="73837" cy="605244"/>
            <a:chOff x="5795042" y="5235393"/>
            <a:chExt cx="73837" cy="605244"/>
          </a:xfrm>
        </p:grpSpPr>
        <p:sp>
          <p:nvSpPr>
            <p:cNvPr id="77" name="Ellipse 76"/>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727502" y="4057650"/>
            <a:ext cx="123898" cy="518329"/>
            <a:chOff x="4822752" y="4056116"/>
            <a:chExt cx="147040" cy="538913"/>
          </a:xfrm>
        </p:grpSpPr>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 name="Gruppieren 1"/>
          <p:cNvGrpSpPr/>
          <p:nvPr/>
        </p:nvGrpSpPr>
        <p:grpSpPr>
          <a:xfrm>
            <a:off x="5417905" y="3987800"/>
            <a:ext cx="151046" cy="464541"/>
            <a:chOff x="5532204" y="3926584"/>
            <a:chExt cx="161455" cy="525757"/>
          </a:xfrm>
        </p:grpSpPr>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6" name="Gruppieren 85"/>
          <p:cNvGrpSpPr/>
          <p:nvPr/>
        </p:nvGrpSpPr>
        <p:grpSpPr>
          <a:xfrm>
            <a:off x="4285330" y="4495801"/>
            <a:ext cx="77120" cy="590552"/>
            <a:chOff x="4766342" y="5016021"/>
            <a:chExt cx="69467" cy="724603"/>
          </a:xfrm>
        </p:grpSpPr>
        <p:sp>
          <p:nvSpPr>
            <p:cNvPr id="87" name="Ellipse 86"/>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Ellipse 87"/>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9" name="Gruppieren 88"/>
          <p:cNvGrpSpPr/>
          <p:nvPr/>
        </p:nvGrpSpPr>
        <p:grpSpPr>
          <a:xfrm>
            <a:off x="4925131" y="5161912"/>
            <a:ext cx="72641" cy="719785"/>
            <a:chOff x="5058481" y="4882512"/>
            <a:chExt cx="72641" cy="719785"/>
          </a:xfrm>
        </p:grpSpPr>
        <p:sp>
          <p:nvSpPr>
            <p:cNvPr id="90" name="Ellipse 89"/>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Ellipse 90"/>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2" name="Gerade Verbindung mit Pfeil 91"/>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Gerade Verbindung mit Pfeil 92"/>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Textfeld 94"/>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96" name="Textfeld 95"/>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grpSp>
        <p:nvGrpSpPr>
          <p:cNvPr id="97" name="Gruppieren 96"/>
          <p:cNvGrpSpPr/>
          <p:nvPr/>
        </p:nvGrpSpPr>
        <p:grpSpPr>
          <a:xfrm flipH="1">
            <a:off x="5655342" y="4727393"/>
            <a:ext cx="73837" cy="605244"/>
            <a:chOff x="5795042" y="5235393"/>
            <a:chExt cx="73837" cy="605244"/>
          </a:xfrm>
        </p:grpSpPr>
        <p:sp>
          <p:nvSpPr>
            <p:cNvPr id="98" name="Ellipse 9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Ellipse 9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1" name="Gruppieren 100"/>
          <p:cNvGrpSpPr/>
          <p:nvPr/>
        </p:nvGrpSpPr>
        <p:grpSpPr>
          <a:xfrm rot="21023343" flipH="1">
            <a:off x="5683251" y="3914775"/>
            <a:ext cx="63500" cy="495301"/>
            <a:chOff x="3929729" y="5457643"/>
            <a:chExt cx="73837" cy="605244"/>
          </a:xfrm>
        </p:grpSpPr>
        <p:sp>
          <p:nvSpPr>
            <p:cNvPr id="102" name="Ellipse 10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Ellipse 10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0" name="Gruppieren 99"/>
          <p:cNvGrpSpPr/>
          <p:nvPr/>
        </p:nvGrpSpPr>
        <p:grpSpPr>
          <a:xfrm rot="922007">
            <a:off x="6940734" y="5607051"/>
            <a:ext cx="1118414" cy="796370"/>
            <a:chOff x="6839133" y="5035550"/>
            <a:chExt cx="1118414" cy="796370"/>
          </a:xfrm>
        </p:grpSpPr>
        <p:sp>
          <p:nvSpPr>
            <p:cNvPr id="104" name="Ellipse 103"/>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5" name="Gruppieren 104"/>
            <p:cNvGrpSpPr/>
            <p:nvPr/>
          </p:nvGrpSpPr>
          <p:grpSpPr>
            <a:xfrm rot="16556473">
              <a:off x="7368293" y="4982523"/>
              <a:ext cx="72641" cy="719785"/>
              <a:chOff x="5058481" y="4882512"/>
              <a:chExt cx="72641" cy="719785"/>
            </a:xfrm>
            <a:solidFill>
              <a:schemeClr val="accent3"/>
            </a:solidFill>
          </p:grpSpPr>
          <p:sp>
            <p:nvSpPr>
              <p:cNvPr id="111" name="Ellipse 110"/>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2" name="Ellipse 111"/>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6" name="Gruppieren 105"/>
            <p:cNvGrpSpPr/>
            <p:nvPr/>
          </p:nvGrpSpPr>
          <p:grpSpPr>
            <a:xfrm rot="4184166">
              <a:off x="7360317" y="5216343"/>
              <a:ext cx="73837" cy="605244"/>
              <a:chOff x="5795042" y="5235393"/>
              <a:chExt cx="73837" cy="605244"/>
            </a:xfrm>
            <a:solidFill>
              <a:schemeClr val="accent4"/>
            </a:solidFill>
          </p:grpSpPr>
          <p:sp>
            <p:nvSpPr>
              <p:cNvPr id="109" name="Ellipse 108"/>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Ellipse 109"/>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7" name="Textfeld 106"/>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08" name="Textfeld 107"/>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13" name="Gekrümmte Verbindung 112"/>
          <p:cNvCxnSpPr>
            <a:stCxn id="104"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extfeld 113"/>
          <p:cNvSpPr txBox="1"/>
          <p:nvPr/>
        </p:nvSpPr>
        <p:spPr>
          <a:xfrm>
            <a:off x="7830344" y="5569745"/>
            <a:ext cx="1269206" cy="400110"/>
          </a:xfrm>
          <a:prstGeom prst="rect">
            <a:avLst/>
          </a:prstGeom>
          <a:noFill/>
        </p:spPr>
        <p:txBody>
          <a:bodyPr wrap="square" rtlCol="0">
            <a:spAutoFit/>
          </a:bodyPr>
          <a:lstStyle/>
          <a:p>
            <a:r>
              <a:rPr lang="de-DE" sz="2000" dirty="0"/>
              <a:t>Spermium</a:t>
            </a:r>
          </a:p>
        </p:txBody>
      </p:sp>
      <p:sp>
        <p:nvSpPr>
          <p:cNvPr id="116" name="Pfeil nach links 115"/>
          <p:cNvSpPr/>
          <p:nvPr/>
        </p:nvSpPr>
        <p:spPr>
          <a:xfrm rot="976211">
            <a:off x="5848349" y="5467349"/>
            <a:ext cx="1123950" cy="450850"/>
          </a:xfrm>
          <a:prstGeom prst="lef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36000" bIns="0" rtlCol="0" anchor="ctr"/>
          <a:lstStyle/>
          <a:p>
            <a:pPr algn="ctr"/>
            <a:r>
              <a:rPr lang="de-DE" sz="1400" dirty="0">
                <a:solidFill>
                  <a:schemeClr val="tx1"/>
                </a:solidFill>
              </a:rPr>
              <a:t>Befruchtung</a:t>
            </a:r>
          </a:p>
        </p:txBody>
      </p:sp>
      <p:cxnSp>
        <p:nvCxnSpPr>
          <p:cNvPr id="115" name="Gerade Verbindung mit Pfeil 114"/>
          <p:cNvCxnSpPr/>
          <p:nvPr/>
        </p:nvCxnSpPr>
        <p:spPr>
          <a:xfrm flipV="1">
            <a:off x="6423471" y="3634929"/>
            <a:ext cx="861501" cy="13375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7" name="Ellipse 116"/>
          <p:cNvSpPr>
            <a:spLocks noChangeAspect="1"/>
          </p:cNvSpPr>
          <p:nvPr/>
        </p:nvSpPr>
        <p:spPr>
          <a:xfrm>
            <a:off x="6479962" y="1728195"/>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1" name="Gruppieren 120"/>
          <p:cNvGrpSpPr/>
          <p:nvPr/>
        </p:nvGrpSpPr>
        <p:grpSpPr>
          <a:xfrm>
            <a:off x="7381649" y="2001826"/>
            <a:ext cx="73837" cy="605244"/>
            <a:chOff x="5795042" y="5235393"/>
            <a:chExt cx="73837" cy="605244"/>
          </a:xfrm>
        </p:grpSpPr>
        <p:sp>
          <p:nvSpPr>
            <p:cNvPr id="122" name="Ellipse 121"/>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Ellipse 122"/>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4" name="Gruppieren 123"/>
          <p:cNvGrpSpPr/>
          <p:nvPr/>
        </p:nvGrpSpPr>
        <p:grpSpPr>
          <a:xfrm>
            <a:off x="6841938" y="2341095"/>
            <a:ext cx="72641" cy="719785"/>
            <a:chOff x="5058481" y="4882512"/>
            <a:chExt cx="72641" cy="719785"/>
          </a:xfrm>
        </p:grpSpPr>
        <p:sp>
          <p:nvSpPr>
            <p:cNvPr id="125" name="Ellipse 124"/>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 name="Ellipse 125"/>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7" name="Gruppieren 126"/>
          <p:cNvGrpSpPr/>
          <p:nvPr/>
        </p:nvGrpSpPr>
        <p:grpSpPr>
          <a:xfrm>
            <a:off x="7077051" y="2357134"/>
            <a:ext cx="72641" cy="719785"/>
            <a:chOff x="5058481" y="4882512"/>
            <a:chExt cx="72641" cy="719785"/>
          </a:xfrm>
          <a:solidFill>
            <a:schemeClr val="accent3"/>
          </a:solidFill>
        </p:grpSpPr>
        <p:sp>
          <p:nvSpPr>
            <p:cNvPr id="128" name="Ellipse 127"/>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 name="Ellipse 128"/>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0" name="Gruppieren 129"/>
          <p:cNvGrpSpPr/>
          <p:nvPr/>
        </p:nvGrpSpPr>
        <p:grpSpPr>
          <a:xfrm rot="21090182">
            <a:off x="7844879" y="2000075"/>
            <a:ext cx="73837" cy="605244"/>
            <a:chOff x="5795042" y="5235393"/>
            <a:chExt cx="73837" cy="605244"/>
          </a:xfrm>
          <a:solidFill>
            <a:schemeClr val="accent4"/>
          </a:solidFill>
        </p:grpSpPr>
        <p:sp>
          <p:nvSpPr>
            <p:cNvPr id="131" name="Ellipse 130"/>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 name="Ellipse 131"/>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3" name="Textfeld 132"/>
          <p:cNvSpPr txBox="1"/>
          <p:nvPr/>
        </p:nvSpPr>
        <p:spPr>
          <a:xfrm>
            <a:off x="7465989" y="2568791"/>
            <a:ext cx="444500" cy="369332"/>
          </a:xfrm>
          <a:prstGeom prst="rect">
            <a:avLst/>
          </a:prstGeom>
          <a:noFill/>
        </p:spPr>
        <p:txBody>
          <a:bodyPr wrap="square" rtlCol="0">
            <a:spAutoFit/>
          </a:bodyPr>
          <a:lstStyle/>
          <a:p>
            <a:r>
              <a:rPr lang="de-DE" dirty="0"/>
              <a:t>21</a:t>
            </a:r>
          </a:p>
        </p:txBody>
      </p:sp>
      <p:sp>
        <p:nvSpPr>
          <p:cNvPr id="134" name="Textfeld 133"/>
          <p:cNvSpPr txBox="1"/>
          <p:nvPr/>
        </p:nvSpPr>
        <p:spPr>
          <a:xfrm>
            <a:off x="6808425" y="2997649"/>
            <a:ext cx="444500" cy="369332"/>
          </a:xfrm>
          <a:prstGeom prst="rect">
            <a:avLst/>
          </a:prstGeom>
          <a:noFill/>
        </p:spPr>
        <p:txBody>
          <a:bodyPr wrap="square" rtlCol="0">
            <a:spAutoFit/>
          </a:bodyPr>
          <a:lstStyle/>
          <a:p>
            <a:r>
              <a:rPr lang="de-DE" dirty="0"/>
              <a:t>15</a:t>
            </a:r>
          </a:p>
        </p:txBody>
      </p:sp>
      <p:cxnSp>
        <p:nvCxnSpPr>
          <p:cNvPr id="135" name="Gerade Verbindung mit Pfeil 134"/>
          <p:cNvCxnSpPr/>
          <p:nvPr/>
        </p:nvCxnSpPr>
        <p:spPr>
          <a:xfrm flipH="1" flipV="1">
            <a:off x="7337871" y="3627372"/>
            <a:ext cx="22671" cy="17607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6" name="Textfeld 135"/>
          <p:cNvSpPr txBox="1"/>
          <p:nvPr/>
        </p:nvSpPr>
        <p:spPr>
          <a:xfrm>
            <a:off x="6902089" y="1361742"/>
            <a:ext cx="1269206" cy="400110"/>
          </a:xfrm>
          <a:prstGeom prst="rect">
            <a:avLst/>
          </a:prstGeom>
          <a:noFill/>
        </p:spPr>
        <p:txBody>
          <a:bodyPr wrap="square" rtlCol="0">
            <a:spAutoFit/>
          </a:bodyPr>
          <a:lstStyle/>
          <a:p>
            <a:r>
              <a:rPr lang="de-DE" sz="2000" dirty="0"/>
              <a:t>Zygote</a:t>
            </a:r>
          </a:p>
        </p:txBody>
      </p:sp>
      <p:grpSp>
        <p:nvGrpSpPr>
          <p:cNvPr id="137" name="Gruppieren 136"/>
          <p:cNvGrpSpPr/>
          <p:nvPr/>
        </p:nvGrpSpPr>
        <p:grpSpPr>
          <a:xfrm flipH="1">
            <a:off x="7611142" y="1990543"/>
            <a:ext cx="73837" cy="605244"/>
            <a:chOff x="5795042" y="5235393"/>
            <a:chExt cx="73837" cy="605244"/>
          </a:xfrm>
        </p:grpSpPr>
        <p:sp>
          <p:nvSpPr>
            <p:cNvPr id="138" name="Ellipse 13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Ellipse 13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977987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743869" y="3166269"/>
            <a:ext cx="1847056" cy="400110"/>
          </a:xfrm>
          <a:prstGeom prst="rect">
            <a:avLst/>
          </a:prstGeom>
          <a:noFill/>
        </p:spPr>
        <p:txBody>
          <a:bodyPr wrap="square" rtlCol="0">
            <a:spAutoFit/>
          </a:bodyPr>
          <a:lstStyle/>
          <a:p>
            <a:r>
              <a:rPr lang="de-DE" sz="2000" dirty="0"/>
              <a:t>Meiose I</a:t>
            </a:r>
          </a:p>
        </p:txBody>
      </p:sp>
      <p:grpSp>
        <p:nvGrpSpPr>
          <p:cNvPr id="41" name="Gruppieren 40"/>
          <p:cNvGrpSpPr>
            <a:grpSpLocks noChangeAspect="1"/>
          </p:cNvGrpSpPr>
          <p:nvPr/>
        </p:nvGrpSpPr>
        <p:grpSpPr>
          <a:xfrm rot="20601333">
            <a:off x="2269325" y="3966660"/>
            <a:ext cx="116688" cy="455068"/>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071633" y="4066616"/>
            <a:ext cx="122553" cy="430315"/>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II</a:t>
            </a:r>
          </a:p>
        </p:txBody>
      </p:sp>
      <p:sp>
        <p:nvSpPr>
          <p:cNvPr id="63" name="Ellipse 62"/>
          <p:cNvSpPr>
            <a:spLocks noChangeAspect="1"/>
          </p:cNvSpPr>
          <p:nvPr/>
        </p:nvSpPr>
        <p:spPr>
          <a:xfrm>
            <a:off x="3975020" y="4433750"/>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Ellipse 63"/>
          <p:cNvSpPr>
            <a:spLocks noChangeAspect="1"/>
          </p:cNvSpPr>
          <p:nvPr/>
        </p:nvSpPr>
        <p:spPr>
          <a:xfrm>
            <a:off x="4564469" y="3927429"/>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Textfeld 64"/>
          <p:cNvSpPr txBox="1"/>
          <p:nvPr/>
        </p:nvSpPr>
        <p:spPr>
          <a:xfrm>
            <a:off x="2639141" y="5295146"/>
            <a:ext cx="1894247" cy="892552"/>
          </a:xfrm>
          <a:prstGeom prst="rect">
            <a:avLst/>
          </a:prstGeom>
          <a:noFill/>
        </p:spPr>
        <p:txBody>
          <a:bodyPr wrap="square" rtlCol="0">
            <a:spAutoFit/>
          </a:bodyPr>
          <a:lstStyle/>
          <a:p>
            <a:r>
              <a:rPr lang="de-DE" sz="2000" dirty="0"/>
              <a:t>Meiose II</a:t>
            </a:r>
          </a:p>
          <a:p>
            <a:r>
              <a:rPr lang="de-DE" sz="1600" dirty="0"/>
              <a:t>-&gt; non-</a:t>
            </a:r>
            <a:r>
              <a:rPr lang="de-DE" sz="1600" dirty="0" err="1"/>
              <a:t>disjunction</a:t>
            </a:r>
            <a:r>
              <a:rPr lang="de-DE" sz="1600" dirty="0"/>
              <a:t> von Chromosom 21</a:t>
            </a:r>
          </a:p>
        </p:txBody>
      </p:sp>
      <p:sp>
        <p:nvSpPr>
          <p:cNvPr id="67" name="Ellipse 66"/>
          <p:cNvSpPr>
            <a:spLocks noChangeAspect="1"/>
          </p:cNvSpPr>
          <p:nvPr/>
        </p:nvSpPr>
        <p:spPr>
          <a:xfrm>
            <a:off x="4499655" y="4517262"/>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p:cNvSpPr>
            <a:spLocks noChangeAspect="1"/>
          </p:cNvSpPr>
          <p:nvPr/>
        </p:nvSpPr>
        <p:spPr>
          <a:xfrm>
            <a:off x="5281126" y="3827928"/>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69" name="Gruppieren 68"/>
          <p:cNvGrpSpPr/>
          <p:nvPr/>
        </p:nvGrpSpPr>
        <p:grpSpPr>
          <a:xfrm rot="20733365">
            <a:off x="4964113" y="4029075"/>
            <a:ext cx="63500" cy="495301"/>
            <a:chOff x="3929729" y="5457643"/>
            <a:chExt cx="73837" cy="605244"/>
          </a:xfrm>
        </p:grpSpPr>
        <p:sp>
          <p:nvSpPr>
            <p:cNvPr id="71" name="Ellipse 70"/>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382292" y="4841693"/>
            <a:ext cx="73837" cy="605244"/>
            <a:chOff x="5795042" y="5235393"/>
            <a:chExt cx="73837" cy="605244"/>
          </a:xfrm>
        </p:grpSpPr>
        <p:sp>
          <p:nvSpPr>
            <p:cNvPr id="77" name="Ellipse 76"/>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 name="Gruppieren 2"/>
          <p:cNvGrpSpPr/>
          <p:nvPr/>
        </p:nvGrpSpPr>
        <p:grpSpPr>
          <a:xfrm>
            <a:off x="4727502" y="4057650"/>
            <a:ext cx="123898" cy="518329"/>
            <a:chOff x="4822752" y="4056116"/>
            <a:chExt cx="147040" cy="538913"/>
          </a:xfrm>
        </p:grpSpPr>
        <p:sp>
          <p:nvSpPr>
            <p:cNvPr id="83" name="Ellipse 82"/>
            <p:cNvSpPr/>
            <p:nvPr/>
          </p:nvSpPr>
          <p:spPr>
            <a:xfrm rot="20775220">
              <a:off x="4900325" y="4232044"/>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rot="20118356" flipV="1">
              <a:off x="4822752" y="4056116"/>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 name="Gruppieren 1"/>
          <p:cNvGrpSpPr/>
          <p:nvPr/>
        </p:nvGrpSpPr>
        <p:grpSpPr>
          <a:xfrm>
            <a:off x="5417905" y="3987800"/>
            <a:ext cx="151046" cy="464541"/>
            <a:chOff x="5532204" y="3926584"/>
            <a:chExt cx="161455" cy="525757"/>
          </a:xfrm>
        </p:grpSpPr>
        <p:sp>
          <p:nvSpPr>
            <p:cNvPr id="82" name="Ellipse 81"/>
            <p:cNvSpPr/>
            <p:nvPr/>
          </p:nvSpPr>
          <p:spPr>
            <a:xfrm rot="20118356" flipV="1">
              <a:off x="5624192" y="4089356"/>
              <a:ext cx="69467" cy="362985"/>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rot="20775220">
              <a:off x="5532204" y="3926584"/>
              <a:ext cx="51643" cy="183121"/>
            </a:xfrm>
            <a:prstGeom prst="ellipse">
              <a:avLst/>
            </a:prstGeom>
            <a:solidFill>
              <a:srgbClr val="FF66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6" name="Gruppieren 85"/>
          <p:cNvGrpSpPr/>
          <p:nvPr/>
        </p:nvGrpSpPr>
        <p:grpSpPr>
          <a:xfrm>
            <a:off x="4285330" y="4495801"/>
            <a:ext cx="77120" cy="590552"/>
            <a:chOff x="4766342" y="5016021"/>
            <a:chExt cx="69467" cy="724603"/>
          </a:xfrm>
        </p:grpSpPr>
        <p:sp>
          <p:nvSpPr>
            <p:cNvPr id="87" name="Ellipse 86"/>
            <p:cNvSpPr/>
            <p:nvPr/>
          </p:nvSpPr>
          <p:spPr>
            <a:xfrm rot="328432">
              <a:off x="4766342" y="5261129"/>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Ellipse 87"/>
            <p:cNvSpPr/>
            <p:nvPr/>
          </p:nvSpPr>
          <p:spPr>
            <a:xfrm rot="21271568" flipV="1">
              <a:off x="4783774" y="5016021"/>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9" name="Gruppieren 88"/>
          <p:cNvGrpSpPr/>
          <p:nvPr/>
        </p:nvGrpSpPr>
        <p:grpSpPr>
          <a:xfrm>
            <a:off x="4925131" y="5161912"/>
            <a:ext cx="72641" cy="719785"/>
            <a:chOff x="5058481" y="4882512"/>
            <a:chExt cx="72641" cy="719785"/>
          </a:xfrm>
        </p:grpSpPr>
        <p:sp>
          <p:nvSpPr>
            <p:cNvPr id="90" name="Ellipse 89"/>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Ellipse 90"/>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92" name="Gerade Verbindung mit Pfeil 91"/>
          <p:cNvCxnSpPr/>
          <p:nvPr/>
        </p:nvCxnSpPr>
        <p:spPr>
          <a:xfrm>
            <a:off x="2411952" y="5321405"/>
            <a:ext cx="1986236" cy="6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Gerade Verbindung mit Pfeil 92"/>
          <p:cNvCxnSpPr/>
          <p:nvPr/>
        </p:nvCxnSpPr>
        <p:spPr>
          <a:xfrm flipV="1">
            <a:off x="2410691" y="5010307"/>
            <a:ext cx="1571861" cy="3173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Gerade Verbindung mit Pfeil 93"/>
          <p:cNvCxnSpPr/>
          <p:nvPr/>
        </p:nvCxnSpPr>
        <p:spPr>
          <a:xfrm flipV="1">
            <a:off x="2675187" y="4179036"/>
            <a:ext cx="1730558" cy="52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5" name="Textfeld 94"/>
          <p:cNvSpPr txBox="1"/>
          <p:nvPr/>
        </p:nvSpPr>
        <p:spPr>
          <a:xfrm>
            <a:off x="5036344" y="6274594"/>
            <a:ext cx="1152128" cy="400110"/>
          </a:xfrm>
          <a:prstGeom prst="rect">
            <a:avLst/>
          </a:prstGeom>
          <a:noFill/>
        </p:spPr>
        <p:txBody>
          <a:bodyPr wrap="square" rtlCol="0">
            <a:spAutoFit/>
          </a:bodyPr>
          <a:lstStyle/>
          <a:p>
            <a:r>
              <a:rPr lang="de-DE" sz="2000" dirty="0"/>
              <a:t>Eizelle</a:t>
            </a:r>
          </a:p>
        </p:txBody>
      </p:sp>
      <p:sp>
        <p:nvSpPr>
          <p:cNvPr id="96" name="Textfeld 95"/>
          <p:cNvSpPr txBox="1"/>
          <p:nvPr/>
        </p:nvSpPr>
        <p:spPr>
          <a:xfrm>
            <a:off x="3805808" y="3540210"/>
            <a:ext cx="1982872" cy="369332"/>
          </a:xfrm>
          <a:prstGeom prst="rect">
            <a:avLst/>
          </a:prstGeom>
          <a:noFill/>
        </p:spPr>
        <p:txBody>
          <a:bodyPr wrap="square" rtlCol="0">
            <a:spAutoFit/>
          </a:bodyPr>
          <a:lstStyle/>
          <a:p>
            <a:r>
              <a:rPr lang="de-DE" dirty="0"/>
              <a:t>3 </a:t>
            </a:r>
            <a:r>
              <a:rPr lang="de-DE" dirty="0" err="1"/>
              <a:t>Polkörperchen</a:t>
            </a:r>
            <a:endParaRPr lang="de-DE" dirty="0"/>
          </a:p>
        </p:txBody>
      </p:sp>
      <p:grpSp>
        <p:nvGrpSpPr>
          <p:cNvPr id="97" name="Gruppieren 96"/>
          <p:cNvGrpSpPr/>
          <p:nvPr/>
        </p:nvGrpSpPr>
        <p:grpSpPr>
          <a:xfrm flipH="1">
            <a:off x="5655342" y="4727393"/>
            <a:ext cx="73837" cy="605244"/>
            <a:chOff x="5795042" y="5235393"/>
            <a:chExt cx="73837" cy="605244"/>
          </a:xfrm>
        </p:grpSpPr>
        <p:sp>
          <p:nvSpPr>
            <p:cNvPr id="98" name="Ellipse 9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Ellipse 9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1" name="Gruppieren 100"/>
          <p:cNvGrpSpPr/>
          <p:nvPr/>
        </p:nvGrpSpPr>
        <p:grpSpPr>
          <a:xfrm rot="21023343" flipH="1">
            <a:off x="5683251" y="3914775"/>
            <a:ext cx="63500" cy="495301"/>
            <a:chOff x="3929729" y="5457643"/>
            <a:chExt cx="73837" cy="605244"/>
          </a:xfrm>
        </p:grpSpPr>
        <p:sp>
          <p:nvSpPr>
            <p:cNvPr id="102" name="Ellipse 101"/>
            <p:cNvSpPr/>
            <p:nvPr/>
          </p:nvSpPr>
          <p:spPr>
            <a:xfrm rot="328432">
              <a:off x="3929729" y="5659727"/>
              <a:ext cx="69467" cy="40316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Ellipse 102"/>
            <p:cNvSpPr/>
            <p:nvPr/>
          </p:nvSpPr>
          <p:spPr>
            <a:xfrm rot="21271568" flipV="1">
              <a:off x="3951923" y="5457643"/>
              <a:ext cx="51643" cy="203388"/>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0" name="Gruppieren 99"/>
          <p:cNvGrpSpPr/>
          <p:nvPr/>
        </p:nvGrpSpPr>
        <p:grpSpPr>
          <a:xfrm rot="922007">
            <a:off x="6940734" y="5607051"/>
            <a:ext cx="1118414" cy="796370"/>
            <a:chOff x="6839133" y="5035550"/>
            <a:chExt cx="1118414" cy="796370"/>
          </a:xfrm>
        </p:grpSpPr>
        <p:sp>
          <p:nvSpPr>
            <p:cNvPr id="104" name="Ellipse 103"/>
            <p:cNvSpPr>
              <a:spLocks noChangeAspect="1"/>
            </p:cNvSpPr>
            <p:nvPr/>
          </p:nvSpPr>
          <p:spPr>
            <a:xfrm>
              <a:off x="6839133" y="5099050"/>
              <a:ext cx="1118414" cy="6745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05" name="Gruppieren 104"/>
            <p:cNvGrpSpPr/>
            <p:nvPr/>
          </p:nvGrpSpPr>
          <p:grpSpPr>
            <a:xfrm rot="16556473">
              <a:off x="7368293" y="4982523"/>
              <a:ext cx="72641" cy="719785"/>
              <a:chOff x="5058481" y="4882512"/>
              <a:chExt cx="72641" cy="719785"/>
            </a:xfrm>
            <a:solidFill>
              <a:schemeClr val="accent3"/>
            </a:solidFill>
          </p:grpSpPr>
          <p:sp>
            <p:nvSpPr>
              <p:cNvPr id="111" name="Ellipse 110"/>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2" name="Ellipse 111"/>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6" name="Gruppieren 105"/>
            <p:cNvGrpSpPr/>
            <p:nvPr/>
          </p:nvGrpSpPr>
          <p:grpSpPr>
            <a:xfrm rot="4184166">
              <a:off x="7360317" y="5216343"/>
              <a:ext cx="73837" cy="605244"/>
              <a:chOff x="5795042" y="5235393"/>
              <a:chExt cx="73837" cy="605244"/>
            </a:xfrm>
            <a:solidFill>
              <a:schemeClr val="accent4"/>
            </a:solidFill>
          </p:grpSpPr>
          <p:sp>
            <p:nvSpPr>
              <p:cNvPr id="109" name="Ellipse 108"/>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Ellipse 109"/>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7" name="Textfeld 106"/>
            <p:cNvSpPr txBox="1"/>
            <p:nvPr/>
          </p:nvSpPr>
          <p:spPr>
            <a:xfrm>
              <a:off x="7300912" y="5462588"/>
              <a:ext cx="444500" cy="369332"/>
            </a:xfrm>
            <a:prstGeom prst="rect">
              <a:avLst/>
            </a:prstGeom>
            <a:noFill/>
          </p:spPr>
          <p:txBody>
            <a:bodyPr wrap="square" rtlCol="0">
              <a:spAutoFit/>
            </a:bodyPr>
            <a:lstStyle/>
            <a:p>
              <a:r>
                <a:rPr lang="de-DE" dirty="0"/>
                <a:t>21</a:t>
              </a:r>
            </a:p>
          </p:txBody>
        </p:sp>
        <p:sp>
          <p:nvSpPr>
            <p:cNvPr id="108" name="Textfeld 107"/>
            <p:cNvSpPr txBox="1"/>
            <p:nvPr/>
          </p:nvSpPr>
          <p:spPr>
            <a:xfrm>
              <a:off x="7145337" y="5035550"/>
              <a:ext cx="444500" cy="369332"/>
            </a:xfrm>
            <a:prstGeom prst="rect">
              <a:avLst/>
            </a:prstGeom>
            <a:noFill/>
          </p:spPr>
          <p:txBody>
            <a:bodyPr wrap="square" rtlCol="0">
              <a:spAutoFit/>
            </a:bodyPr>
            <a:lstStyle/>
            <a:p>
              <a:r>
                <a:rPr lang="de-DE" dirty="0"/>
                <a:t>15</a:t>
              </a:r>
            </a:p>
          </p:txBody>
        </p:sp>
      </p:grpSp>
      <p:cxnSp>
        <p:nvCxnSpPr>
          <p:cNvPr id="113" name="Gekrümmte Verbindung 112"/>
          <p:cNvCxnSpPr>
            <a:stCxn id="104" idx="6"/>
          </p:cNvCxnSpPr>
          <p:nvPr/>
        </p:nvCxnSpPr>
        <p:spPr>
          <a:xfrm>
            <a:off x="8038474" y="6155906"/>
            <a:ext cx="788026" cy="460794"/>
          </a:xfrm>
          <a:prstGeom prst="curvedConnector3">
            <a:avLst>
              <a:gd name="adj1"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extfeld 113"/>
          <p:cNvSpPr txBox="1"/>
          <p:nvPr/>
        </p:nvSpPr>
        <p:spPr>
          <a:xfrm>
            <a:off x="7830344" y="5569745"/>
            <a:ext cx="1269206" cy="400110"/>
          </a:xfrm>
          <a:prstGeom prst="rect">
            <a:avLst/>
          </a:prstGeom>
          <a:noFill/>
        </p:spPr>
        <p:txBody>
          <a:bodyPr wrap="square" rtlCol="0">
            <a:spAutoFit/>
          </a:bodyPr>
          <a:lstStyle/>
          <a:p>
            <a:r>
              <a:rPr lang="de-DE" sz="2000" dirty="0"/>
              <a:t>Spermium</a:t>
            </a:r>
          </a:p>
        </p:txBody>
      </p:sp>
      <p:sp>
        <p:nvSpPr>
          <p:cNvPr id="116" name="Pfeil nach links 115"/>
          <p:cNvSpPr/>
          <p:nvPr/>
        </p:nvSpPr>
        <p:spPr>
          <a:xfrm rot="976211">
            <a:off x="5848349" y="5467349"/>
            <a:ext cx="1123950" cy="450850"/>
          </a:xfrm>
          <a:prstGeom prst="lef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36000" bIns="0" rtlCol="0" anchor="ctr"/>
          <a:lstStyle/>
          <a:p>
            <a:pPr algn="ctr"/>
            <a:r>
              <a:rPr lang="de-DE" sz="1400" dirty="0">
                <a:solidFill>
                  <a:schemeClr val="tx1"/>
                </a:solidFill>
              </a:rPr>
              <a:t>Befruchtung</a:t>
            </a:r>
          </a:p>
        </p:txBody>
      </p:sp>
      <p:cxnSp>
        <p:nvCxnSpPr>
          <p:cNvPr id="115" name="Gerade Verbindung mit Pfeil 114"/>
          <p:cNvCxnSpPr/>
          <p:nvPr/>
        </p:nvCxnSpPr>
        <p:spPr>
          <a:xfrm flipV="1">
            <a:off x="6423471" y="3634929"/>
            <a:ext cx="861501" cy="13375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7" name="Ellipse 116"/>
          <p:cNvSpPr>
            <a:spLocks noChangeAspect="1"/>
          </p:cNvSpPr>
          <p:nvPr/>
        </p:nvSpPr>
        <p:spPr>
          <a:xfrm>
            <a:off x="6479962" y="1728195"/>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1" name="Gruppieren 120"/>
          <p:cNvGrpSpPr/>
          <p:nvPr/>
        </p:nvGrpSpPr>
        <p:grpSpPr>
          <a:xfrm>
            <a:off x="7381649" y="2001826"/>
            <a:ext cx="73837" cy="605244"/>
            <a:chOff x="5795042" y="5235393"/>
            <a:chExt cx="73837" cy="605244"/>
          </a:xfrm>
        </p:grpSpPr>
        <p:sp>
          <p:nvSpPr>
            <p:cNvPr id="122" name="Ellipse 121"/>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Ellipse 122"/>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4" name="Gruppieren 123"/>
          <p:cNvGrpSpPr/>
          <p:nvPr/>
        </p:nvGrpSpPr>
        <p:grpSpPr>
          <a:xfrm>
            <a:off x="6841938" y="2341095"/>
            <a:ext cx="72641" cy="719785"/>
            <a:chOff x="5058481" y="4882512"/>
            <a:chExt cx="72641" cy="719785"/>
          </a:xfrm>
        </p:grpSpPr>
        <p:sp>
          <p:nvSpPr>
            <p:cNvPr id="125" name="Ellipse 124"/>
            <p:cNvSpPr/>
            <p:nvPr/>
          </p:nvSpPr>
          <p:spPr>
            <a:xfrm rot="21271568" flipV="1">
              <a:off x="5061655" y="5122802"/>
              <a:ext cx="69467" cy="479495"/>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 name="Ellipse 125"/>
            <p:cNvSpPr/>
            <p:nvPr/>
          </p:nvSpPr>
          <p:spPr>
            <a:xfrm rot="328432">
              <a:off x="5058481" y="4882512"/>
              <a:ext cx="51643" cy="241898"/>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7" name="Gruppieren 126"/>
          <p:cNvGrpSpPr/>
          <p:nvPr/>
        </p:nvGrpSpPr>
        <p:grpSpPr>
          <a:xfrm>
            <a:off x="7077051" y="2357134"/>
            <a:ext cx="72641" cy="719785"/>
            <a:chOff x="5058481" y="4882512"/>
            <a:chExt cx="72641" cy="719785"/>
          </a:xfrm>
          <a:solidFill>
            <a:schemeClr val="accent3"/>
          </a:solidFill>
        </p:grpSpPr>
        <p:sp>
          <p:nvSpPr>
            <p:cNvPr id="128" name="Ellipse 127"/>
            <p:cNvSpPr/>
            <p:nvPr/>
          </p:nvSpPr>
          <p:spPr>
            <a:xfrm rot="21271568" flipV="1">
              <a:off x="5061655" y="5122802"/>
              <a:ext cx="69467" cy="479495"/>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 name="Ellipse 128"/>
            <p:cNvSpPr/>
            <p:nvPr/>
          </p:nvSpPr>
          <p:spPr>
            <a:xfrm rot="328432">
              <a:off x="5058481" y="4882512"/>
              <a:ext cx="51643" cy="24189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0" name="Gruppieren 129"/>
          <p:cNvGrpSpPr/>
          <p:nvPr/>
        </p:nvGrpSpPr>
        <p:grpSpPr>
          <a:xfrm rot="21090182">
            <a:off x="7844879" y="2000075"/>
            <a:ext cx="73837" cy="605244"/>
            <a:chOff x="5795042" y="5235393"/>
            <a:chExt cx="73837" cy="605244"/>
          </a:xfrm>
          <a:solidFill>
            <a:schemeClr val="accent4"/>
          </a:solidFill>
        </p:grpSpPr>
        <p:sp>
          <p:nvSpPr>
            <p:cNvPr id="131" name="Ellipse 130"/>
            <p:cNvSpPr/>
            <p:nvPr/>
          </p:nvSpPr>
          <p:spPr>
            <a:xfrm rot="328432">
              <a:off x="5795042" y="5437477"/>
              <a:ext cx="69467" cy="40316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 name="Ellipse 131"/>
            <p:cNvSpPr/>
            <p:nvPr/>
          </p:nvSpPr>
          <p:spPr>
            <a:xfrm rot="21271568" flipV="1">
              <a:off x="5817236" y="5235393"/>
              <a:ext cx="51643" cy="203388"/>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3" name="Textfeld 132"/>
          <p:cNvSpPr txBox="1"/>
          <p:nvPr/>
        </p:nvSpPr>
        <p:spPr>
          <a:xfrm>
            <a:off x="7465989" y="2568791"/>
            <a:ext cx="444500" cy="369332"/>
          </a:xfrm>
          <a:prstGeom prst="rect">
            <a:avLst/>
          </a:prstGeom>
          <a:noFill/>
        </p:spPr>
        <p:txBody>
          <a:bodyPr wrap="square" rtlCol="0">
            <a:spAutoFit/>
          </a:bodyPr>
          <a:lstStyle/>
          <a:p>
            <a:r>
              <a:rPr lang="de-DE" dirty="0"/>
              <a:t>21</a:t>
            </a:r>
          </a:p>
        </p:txBody>
      </p:sp>
      <p:sp>
        <p:nvSpPr>
          <p:cNvPr id="134" name="Textfeld 133"/>
          <p:cNvSpPr txBox="1"/>
          <p:nvPr/>
        </p:nvSpPr>
        <p:spPr>
          <a:xfrm>
            <a:off x="6808425" y="2997649"/>
            <a:ext cx="444500" cy="369332"/>
          </a:xfrm>
          <a:prstGeom prst="rect">
            <a:avLst/>
          </a:prstGeom>
          <a:noFill/>
        </p:spPr>
        <p:txBody>
          <a:bodyPr wrap="square" rtlCol="0">
            <a:spAutoFit/>
          </a:bodyPr>
          <a:lstStyle/>
          <a:p>
            <a:r>
              <a:rPr lang="de-DE" dirty="0"/>
              <a:t>15</a:t>
            </a:r>
          </a:p>
        </p:txBody>
      </p:sp>
      <p:cxnSp>
        <p:nvCxnSpPr>
          <p:cNvPr id="135" name="Gerade Verbindung mit Pfeil 134"/>
          <p:cNvCxnSpPr/>
          <p:nvPr/>
        </p:nvCxnSpPr>
        <p:spPr>
          <a:xfrm flipH="1" flipV="1">
            <a:off x="7337871" y="3627372"/>
            <a:ext cx="22671" cy="17607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6" name="Textfeld 135"/>
          <p:cNvSpPr txBox="1"/>
          <p:nvPr/>
        </p:nvSpPr>
        <p:spPr>
          <a:xfrm>
            <a:off x="6902089" y="1361742"/>
            <a:ext cx="1269206" cy="400110"/>
          </a:xfrm>
          <a:prstGeom prst="rect">
            <a:avLst/>
          </a:prstGeom>
          <a:noFill/>
        </p:spPr>
        <p:txBody>
          <a:bodyPr wrap="square" rtlCol="0">
            <a:spAutoFit/>
          </a:bodyPr>
          <a:lstStyle/>
          <a:p>
            <a:r>
              <a:rPr lang="de-DE" sz="2000" dirty="0"/>
              <a:t>Zygote</a:t>
            </a:r>
          </a:p>
        </p:txBody>
      </p:sp>
      <p:grpSp>
        <p:nvGrpSpPr>
          <p:cNvPr id="137" name="Gruppieren 136"/>
          <p:cNvGrpSpPr/>
          <p:nvPr/>
        </p:nvGrpSpPr>
        <p:grpSpPr>
          <a:xfrm flipH="1">
            <a:off x="7611142" y="1990543"/>
            <a:ext cx="73837" cy="605244"/>
            <a:chOff x="5795042" y="5235393"/>
            <a:chExt cx="73837" cy="605244"/>
          </a:xfrm>
        </p:grpSpPr>
        <p:sp>
          <p:nvSpPr>
            <p:cNvPr id="138" name="Ellipse 137"/>
            <p:cNvSpPr/>
            <p:nvPr/>
          </p:nvSpPr>
          <p:spPr>
            <a:xfrm rot="328432">
              <a:off x="5795042" y="5437477"/>
              <a:ext cx="69467" cy="403160"/>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Ellipse 138"/>
            <p:cNvSpPr/>
            <p:nvPr/>
          </p:nvSpPr>
          <p:spPr>
            <a:xfrm rot="21271568" flipV="1">
              <a:off x="5817236" y="5235393"/>
              <a:ext cx="51643" cy="203388"/>
            </a:xfrm>
            <a:prstGeom prst="ellipse">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0" name="Abgerundete rechteckige Legende 119"/>
          <p:cNvSpPr/>
          <p:nvPr/>
        </p:nvSpPr>
        <p:spPr>
          <a:xfrm>
            <a:off x="2917957" y="1654044"/>
            <a:ext cx="3166394" cy="1292251"/>
          </a:xfrm>
          <a:prstGeom prst="wedgeRoundRectCallout">
            <a:avLst>
              <a:gd name="adj1" fmla="val 65425"/>
              <a:gd name="adj2" fmla="val -16644"/>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rgbClr val="0070C0"/>
                </a:solidFill>
              </a:rPr>
              <a:t>Zygote:</a:t>
            </a:r>
          </a:p>
          <a:p>
            <a:r>
              <a:rPr lang="de-DE" sz="1600" dirty="0">
                <a:solidFill>
                  <a:srgbClr val="0070C0"/>
                </a:solidFill>
              </a:rPr>
              <a:t>Chromosom 21 kommt 3 Mal vor.</a:t>
            </a:r>
          </a:p>
          <a:p>
            <a:r>
              <a:rPr lang="de-DE" sz="1600" dirty="0">
                <a:solidFill>
                  <a:srgbClr val="0070C0"/>
                </a:solidFill>
              </a:rPr>
              <a:t>Alle anderen Chromosomen sind (wie 15) zwei Mal enthalten.</a:t>
            </a:r>
          </a:p>
        </p:txBody>
      </p:sp>
    </p:spTree>
    <p:extLst>
      <p:ext uri="{BB962C8B-B14F-4D97-AF65-F5344CB8AC3E}">
        <p14:creationId xmlns:p14="http://schemas.microsoft.com/office/powerpoint/2010/main" val="21131545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feld 42"/>
          <p:cNvSpPr txBox="1"/>
          <p:nvPr/>
        </p:nvSpPr>
        <p:spPr>
          <a:xfrm>
            <a:off x="899160" y="1769110"/>
            <a:ext cx="7536180" cy="1384995"/>
          </a:xfrm>
          <a:prstGeom prst="rect">
            <a:avLst/>
          </a:prstGeom>
          <a:noFill/>
        </p:spPr>
        <p:txBody>
          <a:bodyPr wrap="square" rtlCol="0">
            <a:spAutoFit/>
          </a:bodyPr>
          <a:lstStyle/>
          <a:p>
            <a:pPr algn="ctr"/>
            <a:r>
              <a:rPr lang="de-DE" sz="2800" dirty="0">
                <a:solidFill>
                  <a:srgbClr val="0070C0"/>
                </a:solidFill>
              </a:rPr>
              <a:t>Selbstverständlich kann es auch bei der Bildung der Spermien zu entsprechenden non-</a:t>
            </a:r>
            <a:r>
              <a:rPr lang="de-DE" sz="2800" dirty="0" err="1">
                <a:solidFill>
                  <a:srgbClr val="0070C0"/>
                </a:solidFill>
              </a:rPr>
              <a:t>disjunctions</a:t>
            </a:r>
            <a:r>
              <a:rPr lang="de-DE" sz="2800" dirty="0">
                <a:solidFill>
                  <a:srgbClr val="0070C0"/>
                </a:solidFill>
              </a:rPr>
              <a:t> kommen.</a:t>
            </a:r>
          </a:p>
        </p:txBody>
      </p:sp>
      <p:sp>
        <p:nvSpPr>
          <p:cNvPr id="6"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Spermienbildung</a:t>
            </a:r>
          </a:p>
        </p:txBody>
      </p:sp>
      <p:sp>
        <p:nvSpPr>
          <p:cNvPr id="4" name="Textfeld 3"/>
          <p:cNvSpPr txBox="1"/>
          <p:nvPr/>
        </p:nvSpPr>
        <p:spPr>
          <a:xfrm>
            <a:off x="1059180" y="4039870"/>
            <a:ext cx="7536180" cy="1569660"/>
          </a:xfrm>
          <a:prstGeom prst="rect">
            <a:avLst/>
          </a:prstGeom>
          <a:noFill/>
        </p:spPr>
        <p:txBody>
          <a:bodyPr wrap="square" rtlCol="0">
            <a:spAutoFit/>
          </a:bodyPr>
          <a:lstStyle/>
          <a:p>
            <a:pPr algn="ctr"/>
            <a:r>
              <a:rPr lang="de-DE" sz="2400" dirty="0"/>
              <a:t>Du kannst nun auf deinem Arbeitsblatt selbständig und Analog zu „Non-</a:t>
            </a:r>
            <a:r>
              <a:rPr lang="de-DE" sz="2400" dirty="0" err="1"/>
              <a:t>dijunction</a:t>
            </a:r>
            <a:r>
              <a:rPr lang="de-DE" sz="2400" dirty="0"/>
              <a:t> bei der Eizellbildung“ den Abschnitt „Non-</a:t>
            </a:r>
            <a:r>
              <a:rPr lang="de-DE" sz="2400" dirty="0" err="1"/>
              <a:t>disjunction</a:t>
            </a:r>
            <a:r>
              <a:rPr lang="de-DE" sz="2400" dirty="0"/>
              <a:t> bei der Spermienbildung“ ausfüllen.</a:t>
            </a:r>
          </a:p>
        </p:txBody>
      </p:sp>
    </p:spTree>
    <p:extLst>
      <p:ext uri="{BB962C8B-B14F-4D97-AF65-F5344CB8AC3E}">
        <p14:creationId xmlns:p14="http://schemas.microsoft.com/office/powerpoint/2010/main" val="1851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feld 42"/>
          <p:cNvSpPr txBox="1"/>
          <p:nvPr/>
        </p:nvSpPr>
        <p:spPr>
          <a:xfrm>
            <a:off x="1111250" y="2203450"/>
            <a:ext cx="7308850" cy="1384995"/>
          </a:xfrm>
          <a:prstGeom prst="rect">
            <a:avLst/>
          </a:prstGeom>
          <a:noFill/>
        </p:spPr>
        <p:txBody>
          <a:bodyPr wrap="square" rtlCol="0">
            <a:spAutoFit/>
          </a:bodyPr>
          <a:lstStyle/>
          <a:p>
            <a:r>
              <a:rPr lang="de-DE" sz="2800" b="1" dirty="0">
                <a:solidFill>
                  <a:srgbClr val="0070C0"/>
                </a:solidFill>
              </a:rPr>
              <a:t>Erste Möglichkeit: </a:t>
            </a:r>
            <a:r>
              <a:rPr lang="de-DE" sz="2800" dirty="0">
                <a:solidFill>
                  <a:srgbClr val="0070C0"/>
                </a:solidFill>
              </a:rPr>
              <a:t>In Meiose I kommt es zu einer non-</a:t>
            </a:r>
            <a:r>
              <a:rPr lang="de-DE" sz="2800" dirty="0" err="1">
                <a:solidFill>
                  <a:srgbClr val="0070C0"/>
                </a:solidFill>
              </a:rPr>
              <a:t>disjunction</a:t>
            </a:r>
            <a:r>
              <a:rPr lang="de-DE" sz="2800" dirty="0">
                <a:solidFill>
                  <a:srgbClr val="0070C0"/>
                </a:solidFill>
              </a:rPr>
              <a:t>. Die anschließende Meiose II läuft „normal“ ab.</a:t>
            </a:r>
          </a:p>
        </p:txBody>
      </p:sp>
      <p:sp>
        <p:nvSpPr>
          <p:cNvPr id="4"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1193497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Tree>
    <p:extLst>
      <p:ext uri="{BB962C8B-B14F-4D97-AF65-F5344CB8AC3E}">
        <p14:creationId xmlns:p14="http://schemas.microsoft.com/office/powerpoint/2010/main" val="3327636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42" name="Abgerundete rechteckige Legende 41"/>
          <p:cNvSpPr/>
          <p:nvPr/>
        </p:nvSpPr>
        <p:spPr>
          <a:xfrm>
            <a:off x="3943350" y="1219200"/>
            <a:ext cx="4772025" cy="2286000"/>
          </a:xfrm>
          <a:prstGeom prst="wedgeRoundRectCallout">
            <a:avLst>
              <a:gd name="adj1" fmla="val -68589"/>
              <a:gd name="adj2" fmla="val -37927"/>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solidFill>
                  <a:srgbClr val="0070C0"/>
                </a:solidFill>
              </a:rPr>
              <a:t>Enthält einen diploiden Chromosomensatz </a:t>
            </a:r>
          </a:p>
          <a:p>
            <a:r>
              <a:rPr lang="de-DE" sz="1600" dirty="0">
                <a:solidFill>
                  <a:srgbClr val="0070C0"/>
                </a:solidFill>
              </a:rPr>
              <a:t>d.h. 46 Chromosomen also 23 Paar Homologe. Aus Gründen der Übersicht sind jedoch beispielhaft nur die Chromosomenpaare Nr. 15 und 21 dargestellt.</a:t>
            </a:r>
          </a:p>
          <a:p>
            <a:endParaRPr lang="de-DE" sz="400" dirty="0">
              <a:solidFill>
                <a:srgbClr val="0070C0"/>
              </a:solidFill>
            </a:endParaRPr>
          </a:p>
          <a:p>
            <a:r>
              <a:rPr lang="de-DE" sz="1600" dirty="0">
                <a:solidFill>
                  <a:srgbClr val="0070C0"/>
                </a:solidFill>
              </a:rPr>
              <a:t>-&gt; Chromosomen 15 durchlaufen (wie alle anderen Chromosomen) eine „normale“ Meiose.</a:t>
            </a:r>
          </a:p>
          <a:p>
            <a:endParaRPr lang="de-DE" sz="400" dirty="0">
              <a:solidFill>
                <a:srgbClr val="0070C0"/>
              </a:solidFill>
            </a:endParaRPr>
          </a:p>
          <a:p>
            <a:r>
              <a:rPr lang="de-DE" sz="1600" dirty="0">
                <a:solidFill>
                  <a:srgbClr val="0070C0"/>
                </a:solidFill>
              </a:rPr>
              <a:t>-&gt; Bei den Chromosomen 21 kommt es zu einer </a:t>
            </a:r>
            <a:r>
              <a:rPr lang="de-DE" sz="1600" b="1" dirty="0">
                <a:solidFill>
                  <a:srgbClr val="0070C0"/>
                </a:solidFill>
              </a:rPr>
              <a:t>non-</a:t>
            </a:r>
            <a:r>
              <a:rPr lang="de-DE" sz="1600" b="1" dirty="0" err="1">
                <a:solidFill>
                  <a:srgbClr val="0070C0"/>
                </a:solidFill>
              </a:rPr>
              <a:t>disjunction</a:t>
            </a:r>
            <a:r>
              <a:rPr lang="de-DE" sz="1600" dirty="0">
                <a:solidFill>
                  <a:srgbClr val="0070C0"/>
                </a:solidFill>
              </a:rPr>
              <a:t>. </a:t>
            </a:r>
          </a:p>
        </p:txBody>
      </p:sp>
      <p:sp>
        <p:nvSpPr>
          <p:cNvPr id="34" name="Abgerundete rechteckige Legende 33"/>
          <p:cNvSpPr/>
          <p:nvPr/>
        </p:nvSpPr>
        <p:spPr>
          <a:xfrm>
            <a:off x="2092324" y="3117850"/>
            <a:ext cx="1746251" cy="777876"/>
          </a:xfrm>
          <a:prstGeom prst="wedgeRoundRectCallout">
            <a:avLst>
              <a:gd name="adj1" fmla="val -41515"/>
              <a:gd name="adj2" fmla="val -110000"/>
              <a:gd name="adj3" fmla="val 16667"/>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sz="1050" dirty="0">
                <a:solidFill>
                  <a:srgbClr val="C00000"/>
                </a:solidFill>
              </a:rPr>
              <a:t>Die Chromosomen sind im Verhältnis zur Zelle zu groß dargestellt! </a:t>
            </a:r>
          </a:p>
        </p:txBody>
      </p:sp>
    </p:spTree>
    <p:extLst>
      <p:ext uri="{BB962C8B-B14F-4D97-AF65-F5344CB8AC3E}">
        <p14:creationId xmlns:p14="http://schemas.microsoft.com/office/powerpoint/2010/main" val="35309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5"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1104775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70" name="Titel 1"/>
          <p:cNvSpPr>
            <a:spLocks noGrp="1"/>
          </p:cNvSpPr>
          <p:nvPr>
            <p:ph type="title"/>
          </p:nvPr>
        </p:nvSpPr>
        <p:spPr>
          <a:xfrm>
            <a:off x="457200" y="274638"/>
            <a:ext cx="8229600" cy="706090"/>
          </a:xfrm>
        </p:spPr>
        <p:txBody>
          <a:bodyPr>
            <a:normAutofit fontScale="90000"/>
          </a:bodyPr>
          <a:lstStyle/>
          <a:p>
            <a:r>
              <a:rPr lang="de-DE" sz="3200" u="sng" dirty="0"/>
              <a:t>Entstehung von Trisomie 21</a:t>
            </a:r>
            <a:br>
              <a:rPr lang="de-DE" sz="3200" u="sng" dirty="0"/>
            </a:br>
            <a:r>
              <a:rPr lang="de-DE" sz="2000" dirty="0"/>
              <a:t>Non-</a:t>
            </a:r>
            <a:r>
              <a:rPr lang="de-DE" sz="2000" dirty="0" err="1"/>
              <a:t>disjunction</a:t>
            </a:r>
            <a:r>
              <a:rPr lang="de-DE" sz="2000" dirty="0"/>
              <a:t> bei der Eizellbildung in Meiose I</a:t>
            </a:r>
          </a:p>
        </p:txBody>
      </p:sp>
    </p:spTree>
    <p:extLst>
      <p:ext uri="{BB962C8B-B14F-4D97-AF65-F5344CB8AC3E}">
        <p14:creationId xmlns:p14="http://schemas.microsoft.com/office/powerpoint/2010/main" val="1770785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a:spLocks noChangeAspect="1"/>
          </p:cNvSpPr>
          <p:nvPr/>
        </p:nvSpPr>
        <p:spPr>
          <a:xfrm>
            <a:off x="658168" y="1053624"/>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2267744" y="1124744"/>
            <a:ext cx="1152128" cy="400110"/>
          </a:xfrm>
          <a:prstGeom prst="rect">
            <a:avLst/>
          </a:prstGeom>
          <a:noFill/>
        </p:spPr>
        <p:txBody>
          <a:bodyPr wrap="square" rtlCol="0">
            <a:spAutoFit/>
          </a:bodyPr>
          <a:lstStyle/>
          <a:p>
            <a:r>
              <a:rPr lang="de-DE" sz="2000" dirty="0"/>
              <a:t>Ureizelle</a:t>
            </a:r>
          </a:p>
        </p:txBody>
      </p:sp>
      <p:grpSp>
        <p:nvGrpSpPr>
          <p:cNvPr id="14" name="Gruppieren 13"/>
          <p:cNvGrpSpPr>
            <a:grpSpLocks noChangeAspect="1"/>
          </p:cNvGrpSpPr>
          <p:nvPr/>
        </p:nvGrpSpPr>
        <p:grpSpPr>
          <a:xfrm>
            <a:off x="997737" y="1366514"/>
            <a:ext cx="155230" cy="720000"/>
            <a:chOff x="5763407" y="2104702"/>
            <a:chExt cx="695303" cy="3224900"/>
          </a:xfrm>
          <a:solidFill>
            <a:srgbClr val="00B0F0"/>
          </a:solidFill>
        </p:grpSpPr>
        <p:sp>
          <p:nvSpPr>
            <p:cNvPr id="10" name="Ellipse 9"/>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 name="Gruppieren 17"/>
          <p:cNvGrpSpPr>
            <a:grpSpLocks noChangeAspect="1"/>
          </p:cNvGrpSpPr>
          <p:nvPr/>
        </p:nvGrpSpPr>
        <p:grpSpPr>
          <a:xfrm>
            <a:off x="1285074" y="1352226"/>
            <a:ext cx="155230" cy="720000"/>
            <a:chOff x="5763407" y="2104702"/>
            <a:chExt cx="695303" cy="3224900"/>
          </a:xfrm>
          <a:solidFill>
            <a:srgbClr val="FF66CC"/>
          </a:solidFill>
        </p:grpSpPr>
        <p:sp>
          <p:nvSpPr>
            <p:cNvPr id="19" name="Ellipse 1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a:grpSpLocks noChangeAspect="1"/>
          </p:cNvGrpSpPr>
          <p:nvPr/>
        </p:nvGrpSpPr>
        <p:grpSpPr>
          <a:xfrm>
            <a:off x="1658137" y="1828799"/>
            <a:ext cx="155230" cy="605377"/>
            <a:chOff x="5763407" y="2104702"/>
            <a:chExt cx="695303" cy="3224900"/>
          </a:xfrm>
        </p:grpSpPr>
        <p:sp>
          <p:nvSpPr>
            <p:cNvPr id="24" name="Ellipse 23"/>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8" name="Gruppieren 27"/>
          <p:cNvGrpSpPr>
            <a:grpSpLocks noChangeAspect="1"/>
          </p:cNvGrpSpPr>
          <p:nvPr/>
        </p:nvGrpSpPr>
        <p:grpSpPr>
          <a:xfrm>
            <a:off x="1920074" y="1838324"/>
            <a:ext cx="155230" cy="605377"/>
            <a:chOff x="5763407" y="2104702"/>
            <a:chExt cx="695303" cy="3224900"/>
          </a:xfrm>
          <a:solidFill>
            <a:srgbClr val="FF3300"/>
          </a:solidFill>
        </p:grpSpPr>
        <p:sp>
          <p:nvSpPr>
            <p:cNvPr id="29" name="Ellipse 2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3" name="Textfeld 32"/>
          <p:cNvSpPr txBox="1"/>
          <p:nvPr/>
        </p:nvSpPr>
        <p:spPr>
          <a:xfrm>
            <a:off x="996950" y="2025650"/>
            <a:ext cx="444500" cy="369332"/>
          </a:xfrm>
          <a:prstGeom prst="rect">
            <a:avLst/>
          </a:prstGeom>
          <a:noFill/>
        </p:spPr>
        <p:txBody>
          <a:bodyPr wrap="square" rtlCol="0">
            <a:spAutoFit/>
          </a:bodyPr>
          <a:lstStyle/>
          <a:p>
            <a:r>
              <a:rPr lang="de-DE" dirty="0"/>
              <a:t>15</a:t>
            </a:r>
          </a:p>
        </p:txBody>
      </p:sp>
      <p:sp>
        <p:nvSpPr>
          <p:cNvPr id="39" name="Textfeld 38"/>
          <p:cNvSpPr txBox="1"/>
          <p:nvPr/>
        </p:nvSpPr>
        <p:spPr>
          <a:xfrm>
            <a:off x="1638300" y="2343150"/>
            <a:ext cx="444500" cy="369332"/>
          </a:xfrm>
          <a:prstGeom prst="rect">
            <a:avLst/>
          </a:prstGeom>
          <a:noFill/>
        </p:spPr>
        <p:txBody>
          <a:bodyPr wrap="square" rtlCol="0">
            <a:spAutoFit/>
          </a:bodyPr>
          <a:lstStyle/>
          <a:p>
            <a:r>
              <a:rPr lang="de-DE" dirty="0"/>
              <a:t>21</a:t>
            </a:r>
          </a:p>
        </p:txBody>
      </p:sp>
      <p:sp>
        <p:nvSpPr>
          <p:cNvPr id="34" name="Ellipse 33"/>
          <p:cNvSpPr>
            <a:spLocks noChangeAspect="1"/>
          </p:cNvSpPr>
          <p:nvPr/>
        </p:nvSpPr>
        <p:spPr>
          <a:xfrm>
            <a:off x="561187" y="4327076"/>
            <a:ext cx="1800000" cy="180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1481177" y="2962354"/>
            <a:ext cx="37785" cy="12846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a:off x="1524000" y="2978150"/>
            <a:ext cx="501283" cy="898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Ellipse 35"/>
          <p:cNvSpPr>
            <a:spLocks noChangeAspect="1"/>
          </p:cNvSpPr>
          <p:nvPr/>
        </p:nvSpPr>
        <p:spPr>
          <a:xfrm>
            <a:off x="1879207" y="3879567"/>
            <a:ext cx="697737" cy="6977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1886744" y="2890044"/>
            <a:ext cx="1847056" cy="892552"/>
          </a:xfrm>
          <a:prstGeom prst="rect">
            <a:avLst/>
          </a:prstGeom>
          <a:noFill/>
        </p:spPr>
        <p:txBody>
          <a:bodyPr wrap="square" rtlCol="0">
            <a:spAutoFit/>
          </a:bodyPr>
          <a:lstStyle/>
          <a:p>
            <a:r>
              <a:rPr lang="de-DE" sz="2000" dirty="0"/>
              <a:t>Meiose I</a:t>
            </a:r>
          </a:p>
          <a:p>
            <a:r>
              <a:rPr lang="de-DE" sz="1600" dirty="0"/>
              <a:t>-&gt; non-</a:t>
            </a:r>
            <a:r>
              <a:rPr lang="de-DE" sz="1600" dirty="0" err="1"/>
              <a:t>disjunction</a:t>
            </a:r>
            <a:r>
              <a:rPr lang="de-DE" sz="1600" dirty="0"/>
              <a:t> von Chromosom 21</a:t>
            </a:r>
          </a:p>
        </p:txBody>
      </p:sp>
      <p:grpSp>
        <p:nvGrpSpPr>
          <p:cNvPr id="41" name="Gruppieren 40"/>
          <p:cNvGrpSpPr>
            <a:grpSpLocks noChangeAspect="1"/>
          </p:cNvGrpSpPr>
          <p:nvPr/>
        </p:nvGrpSpPr>
        <p:grpSpPr>
          <a:xfrm>
            <a:off x="1607337" y="5054599"/>
            <a:ext cx="155230" cy="605377"/>
            <a:chOff x="5763407" y="2104702"/>
            <a:chExt cx="695303" cy="3224900"/>
          </a:xfrm>
        </p:grpSpPr>
        <p:sp>
          <p:nvSpPr>
            <p:cNvPr id="43" name="Ellipse 42"/>
            <p:cNvSpPr/>
            <p:nvPr/>
          </p:nvSpPr>
          <p:spPr>
            <a:xfrm rot="21271568" flipV="1">
              <a:off x="6147556" y="3180966"/>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rot="328432">
              <a:off x="5763407" y="3181932"/>
              <a:ext cx="311154" cy="2147670"/>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p:cNvSpPr/>
            <p:nvPr/>
          </p:nvSpPr>
          <p:spPr>
            <a:xfrm rot="21271568" flipV="1">
              <a:off x="5862820" y="2105411"/>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rot="328432">
              <a:off x="6133338" y="2104702"/>
              <a:ext cx="231317" cy="1083469"/>
            </a:xfrm>
            <a:prstGeom prst="ellipse">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7" name="Textfeld 46"/>
          <p:cNvSpPr txBox="1"/>
          <p:nvPr/>
        </p:nvSpPr>
        <p:spPr>
          <a:xfrm>
            <a:off x="1593850" y="5575300"/>
            <a:ext cx="444500" cy="369332"/>
          </a:xfrm>
          <a:prstGeom prst="rect">
            <a:avLst/>
          </a:prstGeom>
          <a:noFill/>
        </p:spPr>
        <p:txBody>
          <a:bodyPr wrap="square" rtlCol="0">
            <a:spAutoFit/>
          </a:bodyPr>
          <a:lstStyle/>
          <a:p>
            <a:r>
              <a:rPr lang="de-DE" dirty="0"/>
              <a:t>21</a:t>
            </a:r>
          </a:p>
        </p:txBody>
      </p:sp>
      <p:grpSp>
        <p:nvGrpSpPr>
          <p:cNvPr id="48" name="Gruppieren 47"/>
          <p:cNvGrpSpPr>
            <a:grpSpLocks noChangeAspect="1"/>
          </p:cNvGrpSpPr>
          <p:nvPr/>
        </p:nvGrpSpPr>
        <p:grpSpPr>
          <a:xfrm>
            <a:off x="1856574" y="5045074"/>
            <a:ext cx="155230" cy="605377"/>
            <a:chOff x="5763407" y="2104702"/>
            <a:chExt cx="695303" cy="3224900"/>
          </a:xfrm>
          <a:solidFill>
            <a:srgbClr val="FF3300"/>
          </a:solidFill>
        </p:grpSpPr>
        <p:sp>
          <p:nvSpPr>
            <p:cNvPr id="49" name="Ellipse 4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3" name="Gruppieren 52"/>
          <p:cNvGrpSpPr>
            <a:grpSpLocks noChangeAspect="1"/>
          </p:cNvGrpSpPr>
          <p:nvPr/>
        </p:nvGrpSpPr>
        <p:grpSpPr>
          <a:xfrm rot="20446788">
            <a:off x="2108986" y="3978274"/>
            <a:ext cx="155230" cy="545051"/>
            <a:chOff x="5763407" y="2104702"/>
            <a:chExt cx="695303" cy="3224900"/>
          </a:xfrm>
          <a:solidFill>
            <a:srgbClr val="FF66CC"/>
          </a:solidFill>
        </p:grpSpPr>
        <p:sp>
          <p:nvSpPr>
            <p:cNvPr id="54" name="Ellipse 53"/>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8" name="Gruppieren 57"/>
          <p:cNvGrpSpPr>
            <a:grpSpLocks noChangeAspect="1"/>
          </p:cNvGrpSpPr>
          <p:nvPr/>
        </p:nvGrpSpPr>
        <p:grpSpPr>
          <a:xfrm>
            <a:off x="1042187" y="4687564"/>
            <a:ext cx="155230" cy="720000"/>
            <a:chOff x="5763407" y="2104702"/>
            <a:chExt cx="695303" cy="3224900"/>
          </a:xfrm>
          <a:solidFill>
            <a:srgbClr val="00B0F0"/>
          </a:solidFill>
        </p:grpSpPr>
        <p:sp>
          <p:nvSpPr>
            <p:cNvPr id="59" name="Ellipse 58"/>
            <p:cNvSpPr/>
            <p:nvPr/>
          </p:nvSpPr>
          <p:spPr>
            <a:xfrm rot="21271568" flipV="1">
              <a:off x="6147556" y="3180966"/>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Ellipse 59"/>
            <p:cNvSpPr/>
            <p:nvPr/>
          </p:nvSpPr>
          <p:spPr>
            <a:xfrm rot="328432">
              <a:off x="5763407" y="3181932"/>
              <a:ext cx="311154" cy="21476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Ellipse 60"/>
            <p:cNvSpPr/>
            <p:nvPr/>
          </p:nvSpPr>
          <p:spPr>
            <a:xfrm rot="21271568" flipV="1">
              <a:off x="5862820" y="2105411"/>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Ellipse 61"/>
            <p:cNvSpPr/>
            <p:nvPr/>
          </p:nvSpPr>
          <p:spPr>
            <a:xfrm rot="328432">
              <a:off x="6133338" y="2104702"/>
              <a:ext cx="231317" cy="1083469"/>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3" name="Textfeld 62"/>
          <p:cNvSpPr txBox="1"/>
          <p:nvPr/>
        </p:nvSpPr>
        <p:spPr>
          <a:xfrm>
            <a:off x="892175" y="5340350"/>
            <a:ext cx="444500" cy="369332"/>
          </a:xfrm>
          <a:prstGeom prst="rect">
            <a:avLst/>
          </a:prstGeom>
          <a:noFill/>
        </p:spPr>
        <p:txBody>
          <a:bodyPr wrap="square" rtlCol="0">
            <a:spAutoFit/>
          </a:bodyPr>
          <a:lstStyle/>
          <a:p>
            <a:r>
              <a:rPr lang="de-DE" dirty="0"/>
              <a:t>15</a:t>
            </a:r>
          </a:p>
        </p:txBody>
      </p:sp>
      <p:sp>
        <p:nvSpPr>
          <p:cNvPr id="64" name="Textfeld 63"/>
          <p:cNvSpPr txBox="1"/>
          <p:nvPr/>
        </p:nvSpPr>
        <p:spPr>
          <a:xfrm>
            <a:off x="2187575" y="3949700"/>
            <a:ext cx="444500" cy="369332"/>
          </a:xfrm>
          <a:prstGeom prst="rect">
            <a:avLst/>
          </a:prstGeom>
          <a:noFill/>
        </p:spPr>
        <p:txBody>
          <a:bodyPr wrap="square" rtlCol="0">
            <a:spAutoFit/>
          </a:bodyPr>
          <a:lstStyle/>
          <a:p>
            <a:r>
              <a:rPr lang="de-DE" dirty="0"/>
              <a:t>15</a:t>
            </a:r>
          </a:p>
        </p:txBody>
      </p:sp>
      <p:sp>
        <p:nvSpPr>
          <p:cNvPr id="65" name="Abgerundete rechteckige Legende 64"/>
          <p:cNvSpPr/>
          <p:nvPr/>
        </p:nvSpPr>
        <p:spPr>
          <a:xfrm>
            <a:off x="4317999" y="2410691"/>
            <a:ext cx="3063875" cy="1208809"/>
          </a:xfrm>
          <a:prstGeom prst="wedgeRoundRectCallout">
            <a:avLst>
              <a:gd name="adj1" fmla="val -70869"/>
              <a:gd name="adj2" fmla="val 44969"/>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solidFill>
                  <a:srgbClr val="0070C0"/>
                </a:solidFill>
              </a:rPr>
              <a:t>Alle anderen homologen Chromosomen werden (wie im Bild Chromosomen 15) „normal“ voneinander getrennt.  </a:t>
            </a:r>
          </a:p>
        </p:txBody>
      </p:sp>
      <p:sp>
        <p:nvSpPr>
          <p:cNvPr id="69" name="Titel 1"/>
          <p:cNvSpPr txBox="1">
            <a:spLocks/>
          </p:cNvSpPr>
          <p:nvPr/>
        </p:nvSpPr>
        <p:spPr>
          <a:xfrm>
            <a:off x="609600" y="427038"/>
            <a:ext cx="8229600" cy="70609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sz="3200" u="sng"/>
              <a:t>Entstehung von Trisomie 21</a:t>
            </a:r>
            <a:br>
              <a:rPr lang="de-DE" sz="3200" u="sng"/>
            </a:br>
            <a:r>
              <a:rPr lang="de-DE" sz="2000"/>
              <a:t>Non-disjunction bei der Eizellbildung in Meiose I</a:t>
            </a:r>
            <a:endParaRPr lang="de-DE" sz="2000" dirty="0"/>
          </a:p>
        </p:txBody>
      </p:sp>
    </p:spTree>
    <p:extLst>
      <p:ext uri="{BB962C8B-B14F-4D97-AF65-F5344CB8AC3E}">
        <p14:creationId xmlns:p14="http://schemas.microsoft.com/office/powerpoint/2010/main" val="597698578"/>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1356</Words>
  <Application>Microsoft Office PowerPoint</Application>
  <PresentationFormat>Bildschirmpräsentation (4:3)</PresentationFormat>
  <Paragraphs>358</Paragraphs>
  <Slides>34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34</vt:i4>
      </vt:variant>
    </vt:vector>
  </HeadingPairs>
  <TitlesOfParts>
    <vt:vector size="37" baseType="lpstr">
      <vt:lpstr>Arial</vt:lpstr>
      <vt:lpstr>Calibri</vt:lpstr>
      <vt:lpstr>Larissa</vt:lpstr>
      <vt:lpstr>Aneuploidien</vt:lpstr>
      <vt:lpstr>Entstehung von Trisomie 21</vt:lpstr>
      <vt:lpstr>Entstehung von Trisomie 21</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PowerPoint-Präsentation</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Eizellbildung in Meiose II</vt:lpstr>
      <vt:lpstr>Entstehung von Trisomie 21 Non-disjunction bei der Spermienbildung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Aneuploidien</dc:title>
  <dc:creator>HP</dc:creator>
  <cp:lastModifiedBy>Thomas Nickl</cp:lastModifiedBy>
  <cp:revision>57</cp:revision>
  <dcterms:created xsi:type="dcterms:W3CDTF">2020-03-27T10:33:57Z</dcterms:created>
  <dcterms:modified xsi:type="dcterms:W3CDTF">2020-03-28T09:42:41Z</dcterms:modified>
</cp:coreProperties>
</file>