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8" r:id="rId3"/>
    <p:sldId id="257" r:id="rId4"/>
    <p:sldId id="368" r:id="rId5"/>
    <p:sldId id="369" r:id="rId6"/>
    <p:sldId id="384" r:id="rId7"/>
    <p:sldId id="397" r:id="rId8"/>
    <p:sldId id="375" r:id="rId9"/>
    <p:sldId id="376" r:id="rId10"/>
    <p:sldId id="377" r:id="rId11"/>
    <p:sldId id="378" r:id="rId12"/>
    <p:sldId id="379" r:id="rId13"/>
    <p:sldId id="380" r:id="rId14"/>
    <p:sldId id="381" r:id="rId15"/>
    <p:sldId id="385" r:id="rId16"/>
    <p:sldId id="390" r:id="rId17"/>
    <p:sldId id="394" r:id="rId18"/>
    <p:sldId id="391" r:id="rId19"/>
    <p:sldId id="392" r:id="rId20"/>
    <p:sldId id="393" r:id="rId21"/>
    <p:sldId id="387" r:id="rId22"/>
    <p:sldId id="416" r:id="rId23"/>
    <p:sldId id="418" r:id="rId24"/>
    <p:sldId id="417" r:id="rId25"/>
    <p:sldId id="395" r:id="rId26"/>
    <p:sldId id="419" r:id="rId27"/>
    <p:sldId id="420" r:id="rId28"/>
    <p:sldId id="421" r:id="rId29"/>
    <p:sldId id="422" r:id="rId30"/>
    <p:sldId id="413" r:id="rId31"/>
    <p:sldId id="399" r:id="rId3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51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40AB-EA5A-49AE-886C-098943A8D588}" type="datetimeFigureOut">
              <a:rPr lang="de-DE" smtClean="0"/>
              <a:t>30.06.2020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3402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40AB-EA5A-49AE-886C-098943A8D588}" type="datetimeFigureOut">
              <a:rPr lang="de-DE" smtClean="0"/>
              <a:t>30.06.2020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536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40AB-EA5A-49AE-886C-098943A8D588}" type="datetimeFigureOut">
              <a:rPr lang="de-DE" smtClean="0"/>
              <a:t>30.06.2020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9577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40AB-EA5A-49AE-886C-098943A8D588}" type="datetimeFigureOut">
              <a:rPr lang="de-DE" smtClean="0"/>
              <a:t>30.06.2020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03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40AB-EA5A-49AE-886C-098943A8D588}" type="datetimeFigureOut">
              <a:rPr lang="de-DE" smtClean="0"/>
              <a:t>30.06.2020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5029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40AB-EA5A-49AE-886C-098943A8D588}" type="datetimeFigureOut">
              <a:rPr lang="de-DE" smtClean="0"/>
              <a:t>30.06.2020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405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40AB-EA5A-49AE-886C-098943A8D588}" type="datetimeFigureOut">
              <a:rPr lang="de-DE" smtClean="0"/>
              <a:t>30.06.2020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952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40AB-EA5A-49AE-886C-098943A8D588}" type="datetimeFigureOut">
              <a:rPr lang="de-DE" smtClean="0"/>
              <a:t>30.06.2020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9555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40AB-EA5A-49AE-886C-098943A8D588}" type="datetimeFigureOut">
              <a:rPr lang="de-DE" smtClean="0"/>
              <a:t>30.06.2020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482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40AB-EA5A-49AE-886C-098943A8D588}" type="datetimeFigureOut">
              <a:rPr lang="de-DE" smtClean="0"/>
              <a:t>30.06.2020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1919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D40AB-EA5A-49AE-886C-098943A8D588}" type="datetimeFigureOut">
              <a:rPr lang="de-DE" smtClean="0"/>
              <a:t>30.06.2020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0460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D40AB-EA5A-49AE-886C-098943A8D588}" type="datetimeFigureOut">
              <a:rPr lang="de-DE" smtClean="0"/>
              <a:t>30.06.2020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90C30-587F-4F64-BB75-D6412E74B1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03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83568" y="2924944"/>
            <a:ext cx="7776864" cy="258532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7200" b="1" dirty="0"/>
              <a:t>Natur und Technik</a:t>
            </a:r>
          </a:p>
          <a:p>
            <a:pPr algn="r"/>
            <a:endParaRPr lang="de-DE" sz="3600" b="1" dirty="0"/>
          </a:p>
          <a:p>
            <a:pPr algn="r"/>
            <a:r>
              <a:rPr lang="de-DE" sz="3600" b="1" dirty="0" err="1"/>
              <a:t>Ursberg</a:t>
            </a:r>
            <a:r>
              <a:rPr lang="de-DE" sz="3600" b="1" dirty="0"/>
              <a:t>, 1. Juli 2020</a:t>
            </a:r>
            <a:endParaRPr lang="de-DE" sz="3600" dirty="0"/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827584" y="764704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rgbClr val="0000FF"/>
                </a:solidFill>
              </a:rPr>
              <a:t>Thomas Nickl</a:t>
            </a:r>
          </a:p>
        </p:txBody>
      </p:sp>
    </p:spTree>
    <p:extLst>
      <p:ext uri="{BB962C8B-B14F-4D97-AF65-F5344CB8AC3E}">
        <p14:creationId xmlns:p14="http://schemas.microsoft.com/office/powerpoint/2010/main" val="2898116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Klassenstufen-Pläne im LP+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99592" y="1475492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Tabellarische Darstellung (Nickl):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84566" y="2204864"/>
            <a:ext cx="3471410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Inhalte zu den</a:t>
            </a:r>
          </a:p>
          <a:p>
            <a:pPr algn="ctr"/>
            <a:r>
              <a:rPr lang="de-DE" sz="3200" b="1" dirty="0"/>
              <a:t>Kompetenzen</a:t>
            </a:r>
            <a:endParaRPr lang="de-DE" sz="3200" dirty="0"/>
          </a:p>
        </p:txBody>
      </p:sp>
      <p:sp>
        <p:nvSpPr>
          <p:cNvPr id="4" name="Textfeld 3"/>
          <p:cNvSpPr txBox="1"/>
          <p:nvPr/>
        </p:nvSpPr>
        <p:spPr>
          <a:xfrm>
            <a:off x="4355976" y="2195572"/>
            <a:ext cx="3441358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Kompetenz-erwartungen</a:t>
            </a:r>
          </a:p>
        </p:txBody>
      </p:sp>
      <p:sp>
        <p:nvSpPr>
          <p:cNvPr id="5" name="Rechteckige Legende 4"/>
          <p:cNvSpPr/>
          <p:nvPr/>
        </p:nvSpPr>
        <p:spPr>
          <a:xfrm>
            <a:off x="903117" y="4221088"/>
            <a:ext cx="4460971" cy="1569660"/>
          </a:xfrm>
          <a:prstGeom prst="wedgeRectCallout">
            <a:avLst>
              <a:gd name="adj1" fmla="val 50953"/>
              <a:gd name="adj2" fmla="val -104279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903117" y="4221088"/>
            <a:ext cx="460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Kompetenzerwartungen der </a:t>
            </a:r>
          </a:p>
          <a:p>
            <a:r>
              <a:rPr lang="de-DE" sz="2400" dirty="0"/>
              <a:t>einzelnen Kapitel </a:t>
            </a:r>
          </a:p>
          <a:p>
            <a:r>
              <a:rPr lang="de-DE" sz="2400" b="1" dirty="0"/>
              <a:t>und </a:t>
            </a:r>
            <a:r>
              <a:rPr lang="de-DE" sz="2400" dirty="0"/>
              <a:t>aus „1: Erkenntnisse gewinnen – kommunizieren – bewerten“</a:t>
            </a:r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38807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Klassenstufen-Pläne im LP+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99592" y="1475492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Tabellarische Darstellung (Nickl):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84566" y="2204864"/>
            <a:ext cx="3471410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Inhalte zu den</a:t>
            </a:r>
          </a:p>
          <a:p>
            <a:pPr algn="ctr"/>
            <a:r>
              <a:rPr lang="de-DE" sz="3200" b="1" dirty="0"/>
              <a:t>Kompetenzen</a:t>
            </a:r>
            <a:endParaRPr lang="de-DE" sz="3200" dirty="0"/>
          </a:p>
        </p:txBody>
      </p:sp>
      <p:sp>
        <p:nvSpPr>
          <p:cNvPr id="4" name="Textfeld 3"/>
          <p:cNvSpPr txBox="1"/>
          <p:nvPr/>
        </p:nvSpPr>
        <p:spPr>
          <a:xfrm>
            <a:off x="4355976" y="2195572"/>
            <a:ext cx="3441358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Kompetenz-erwartungen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84566" y="3272790"/>
            <a:ext cx="3600400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600" b="1" dirty="0"/>
          </a:p>
          <a:p>
            <a:pPr algn="ctr"/>
            <a:r>
              <a:rPr lang="de-DE" sz="3200" b="1" i="1" dirty="0"/>
              <a:t>Das ist neu</a:t>
            </a:r>
          </a:p>
          <a:p>
            <a:pPr algn="ctr"/>
            <a:endParaRPr lang="de-DE" sz="16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4355976" y="3272790"/>
            <a:ext cx="3441358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dirty="0"/>
              <a:t>Das wurde weggelassen</a:t>
            </a:r>
          </a:p>
        </p:txBody>
      </p:sp>
    </p:spTree>
    <p:extLst>
      <p:ext uri="{BB962C8B-B14F-4D97-AF65-F5344CB8AC3E}">
        <p14:creationId xmlns:p14="http://schemas.microsoft.com/office/powerpoint/2010/main" val="4282941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Klassenstufen-Pläne im LP+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99592" y="1475492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Tabellarische Darstellung (Nickl):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84566" y="2204864"/>
            <a:ext cx="3471410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Inhalte zu den</a:t>
            </a:r>
          </a:p>
          <a:p>
            <a:pPr algn="ctr"/>
            <a:r>
              <a:rPr lang="de-DE" sz="3200" b="1" dirty="0"/>
              <a:t>Kompetenzen</a:t>
            </a:r>
            <a:endParaRPr lang="de-DE" sz="3200" dirty="0"/>
          </a:p>
        </p:txBody>
      </p:sp>
      <p:sp>
        <p:nvSpPr>
          <p:cNvPr id="4" name="Textfeld 3"/>
          <p:cNvSpPr txBox="1"/>
          <p:nvPr/>
        </p:nvSpPr>
        <p:spPr>
          <a:xfrm>
            <a:off x="4355976" y="2195572"/>
            <a:ext cx="3441358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Kompetenz-erwartungen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84566" y="3272790"/>
            <a:ext cx="3600400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600" b="1" dirty="0"/>
          </a:p>
          <a:p>
            <a:pPr algn="ctr"/>
            <a:r>
              <a:rPr lang="de-DE" sz="3200" b="1" i="1" dirty="0"/>
              <a:t>Das ist neu</a:t>
            </a:r>
          </a:p>
          <a:p>
            <a:pPr algn="ctr"/>
            <a:endParaRPr lang="de-DE" sz="16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4355976" y="3272790"/>
            <a:ext cx="3441358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dirty="0"/>
              <a:t>Das wurde weggelassen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84566" y="4354190"/>
            <a:ext cx="3456384" cy="1077218"/>
          </a:xfrm>
          <a:prstGeom prst="rect">
            <a:avLst/>
          </a:prstGeom>
          <a:solidFill>
            <a:srgbClr val="FFC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dirty="0"/>
              <a:t>Vorwissen (aus der Grundschule)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340950" y="4350008"/>
            <a:ext cx="3456384" cy="1077218"/>
          </a:xfrm>
          <a:prstGeom prst="rect">
            <a:avLst/>
          </a:prstGeom>
          <a:solidFill>
            <a:srgbClr val="FFC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dirty="0"/>
              <a:t>Weiter-</a:t>
            </a:r>
          </a:p>
          <a:p>
            <a:pPr algn="ctr"/>
            <a:r>
              <a:rPr lang="de-DE" sz="3200" b="1" i="1" dirty="0" err="1"/>
              <a:t>verwendung</a:t>
            </a:r>
            <a:endParaRPr lang="de-DE" sz="3200" b="1" i="1" dirty="0"/>
          </a:p>
        </p:txBody>
      </p:sp>
    </p:spTree>
    <p:extLst>
      <p:ext uri="{BB962C8B-B14F-4D97-AF65-F5344CB8AC3E}">
        <p14:creationId xmlns:p14="http://schemas.microsoft.com/office/powerpoint/2010/main" val="2529838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Klassenstufen-Pläne im LP+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99592" y="1475492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Tabellarische Darstellung (Nickl):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84566" y="2204864"/>
            <a:ext cx="3471410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Inhalte zu den</a:t>
            </a:r>
          </a:p>
          <a:p>
            <a:pPr algn="ctr"/>
            <a:r>
              <a:rPr lang="de-DE" sz="3200" b="1" dirty="0"/>
              <a:t>Kompetenzen</a:t>
            </a:r>
            <a:endParaRPr lang="de-DE" sz="3200" dirty="0"/>
          </a:p>
        </p:txBody>
      </p:sp>
      <p:sp>
        <p:nvSpPr>
          <p:cNvPr id="4" name="Textfeld 3"/>
          <p:cNvSpPr txBox="1"/>
          <p:nvPr/>
        </p:nvSpPr>
        <p:spPr>
          <a:xfrm>
            <a:off x="4355976" y="2195572"/>
            <a:ext cx="3441358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Kompetenz-erwartungen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84566" y="3272790"/>
            <a:ext cx="3600400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1600" b="1" dirty="0"/>
          </a:p>
          <a:p>
            <a:pPr algn="ctr"/>
            <a:r>
              <a:rPr lang="de-DE" sz="3200" b="1" i="1" dirty="0"/>
              <a:t>Das ist neu</a:t>
            </a:r>
          </a:p>
          <a:p>
            <a:pPr algn="ctr"/>
            <a:endParaRPr lang="de-DE" sz="16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4355976" y="3272790"/>
            <a:ext cx="3441358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dirty="0"/>
              <a:t>Das wurde weggelassen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84566" y="4354190"/>
            <a:ext cx="3456384" cy="1077218"/>
          </a:xfrm>
          <a:prstGeom prst="rect">
            <a:avLst/>
          </a:prstGeom>
          <a:solidFill>
            <a:srgbClr val="FFC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dirty="0"/>
              <a:t>Vorwissen (aus der Grundschule)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340950" y="4350008"/>
            <a:ext cx="3456384" cy="1077218"/>
          </a:xfrm>
          <a:prstGeom prst="rect">
            <a:avLst/>
          </a:prstGeom>
          <a:solidFill>
            <a:srgbClr val="FFC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dirty="0"/>
              <a:t>Weiter-</a:t>
            </a:r>
          </a:p>
          <a:p>
            <a:pPr algn="ctr"/>
            <a:r>
              <a:rPr lang="de-DE" sz="3200" b="1" i="1" dirty="0" err="1"/>
              <a:t>verwendung</a:t>
            </a:r>
            <a:endParaRPr lang="de-DE" sz="3200" b="1" i="1" dirty="0"/>
          </a:p>
        </p:txBody>
      </p:sp>
      <p:sp>
        <p:nvSpPr>
          <p:cNvPr id="10" name="Textfeld 9"/>
          <p:cNvSpPr txBox="1"/>
          <p:nvPr/>
        </p:nvSpPr>
        <p:spPr>
          <a:xfrm>
            <a:off x="884566" y="5431408"/>
            <a:ext cx="6912768" cy="58477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dirty="0"/>
              <a:t>Verzahnung mit NA</a:t>
            </a:r>
          </a:p>
        </p:txBody>
      </p:sp>
    </p:spTree>
    <p:extLst>
      <p:ext uri="{BB962C8B-B14F-4D97-AF65-F5344CB8AC3E}">
        <p14:creationId xmlns:p14="http://schemas.microsoft.com/office/powerpoint/2010/main" val="2012843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Klassenstufen-Pläne im LP+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66456"/>
            <a:ext cx="8229600" cy="3993451"/>
          </a:xfrm>
        </p:spPr>
      </p:pic>
    </p:spTree>
    <p:extLst>
      <p:ext uri="{BB962C8B-B14F-4D97-AF65-F5344CB8AC3E}">
        <p14:creationId xmlns:p14="http://schemas.microsoft.com/office/powerpoint/2010/main" val="1662699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8212584" cy="432048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4716016" y="3212976"/>
            <a:ext cx="2448272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7081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360205" cy="6120680"/>
          </a:xfrm>
        </p:spPr>
      </p:pic>
      <p:cxnSp>
        <p:nvCxnSpPr>
          <p:cNvPr id="5" name="Gerade Verbindung mit Pfeil 4"/>
          <p:cNvCxnSpPr/>
          <p:nvPr/>
        </p:nvCxnSpPr>
        <p:spPr>
          <a:xfrm flipH="1">
            <a:off x="3851920" y="836712"/>
            <a:ext cx="1008112" cy="86409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 flipH="1">
            <a:off x="6516216" y="2780928"/>
            <a:ext cx="1008112" cy="86409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423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8212584" cy="432048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6876256" y="3212976"/>
            <a:ext cx="1875880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3188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F333295-126D-40B9-84CD-E46B0AE15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628702" cy="5760640"/>
          </a:xfrm>
        </p:spPr>
      </p:pic>
      <p:cxnSp>
        <p:nvCxnSpPr>
          <p:cNvPr id="6" name="Gerade Verbindung mit Pfeil 5"/>
          <p:cNvCxnSpPr>
            <a:cxnSpLocks/>
          </p:cNvCxnSpPr>
          <p:nvPr/>
        </p:nvCxnSpPr>
        <p:spPr>
          <a:xfrm flipH="1">
            <a:off x="5940152" y="2564904"/>
            <a:ext cx="1224136" cy="49492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923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50CAC90-3684-4A75-A0F3-C0576405BE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61463"/>
            <a:ext cx="6061668" cy="5589240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>
            <a:off x="899592" y="2708920"/>
            <a:ext cx="1512168" cy="36004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107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71600" y="836712"/>
            <a:ext cx="7272808" cy="4657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/>
              <a:t>Kurze Vorstellung:</a:t>
            </a:r>
          </a:p>
          <a:p>
            <a:endParaRPr lang="de-DE" sz="20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4400" dirty="0"/>
              <a:t>Zur Person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de-DE" sz="20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4400" dirty="0"/>
              <a:t>Meine Webseite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de-DE" sz="20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de-DE" sz="4400" dirty="0"/>
              <a:t>Der Praktikums-Ordner</a:t>
            </a:r>
          </a:p>
          <a:p>
            <a:pPr marL="571500" indent="-571500">
              <a:spcBef>
                <a:spcPts val="2000"/>
              </a:spcBef>
              <a:buFont typeface="Wingdings" panose="05000000000000000000" pitchFamily="2" charset="2"/>
              <a:buChar char="Ø"/>
            </a:pPr>
            <a:r>
              <a:rPr lang="de-DE" sz="4400" dirty="0"/>
              <a:t>Heute im Angebot</a:t>
            </a:r>
          </a:p>
        </p:txBody>
      </p:sp>
    </p:spTree>
    <p:extLst>
      <p:ext uri="{BB962C8B-B14F-4D97-AF65-F5344CB8AC3E}">
        <p14:creationId xmlns:p14="http://schemas.microsoft.com/office/powerpoint/2010/main" val="1024818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648"/>
            <a:ext cx="5688632" cy="6332210"/>
          </a:xfrm>
        </p:spPr>
      </p:pic>
    </p:spTree>
    <p:extLst>
      <p:ext uri="{BB962C8B-B14F-4D97-AF65-F5344CB8AC3E}">
        <p14:creationId xmlns:p14="http://schemas.microsoft.com/office/powerpoint/2010/main" val="3381756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8212584" cy="432048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611560" y="3861048"/>
            <a:ext cx="1875880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658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6998567-6D24-4E9E-8E53-8796D439A99A}"/>
              </a:ext>
            </a:extLst>
          </p:cNvPr>
          <p:cNvSpPr txBox="1"/>
          <p:nvPr/>
        </p:nvSpPr>
        <p:spPr>
          <a:xfrm>
            <a:off x="971600" y="836712"/>
            <a:ext cx="70567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Die PPPs aus dieser Fortbildung sowie alle Skripten und Arbeits-blätter finden Sie auf meiner </a:t>
            </a:r>
            <a:r>
              <a:rPr lang="de-DE" sz="4000" b="1" dirty="0">
                <a:highlight>
                  <a:srgbClr val="FFFF00"/>
                </a:highlight>
              </a:rPr>
              <a:t>Webseite</a:t>
            </a:r>
            <a:r>
              <a:rPr lang="de-DE" sz="4000" dirty="0"/>
              <a:t>.</a:t>
            </a:r>
          </a:p>
          <a:p>
            <a:endParaRPr lang="de-DE" sz="4000" dirty="0"/>
          </a:p>
          <a:p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de-DE" sz="4000" dirty="0"/>
              <a:t>Materialien Unterstufe</a:t>
            </a:r>
          </a:p>
          <a:p>
            <a:endParaRPr lang="de-DE" sz="4000" dirty="0"/>
          </a:p>
          <a:p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920275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CDA40C4-8560-4AA0-925B-4B318198FB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446" y="585769"/>
            <a:ext cx="6167107" cy="5686462"/>
          </a:xfrm>
          <a:prstGeom prst="rect">
            <a:avLst/>
          </a:prstGeom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D23BF498-AD5E-4E02-BD27-C9F7E3EA2955}"/>
              </a:ext>
            </a:extLst>
          </p:cNvPr>
          <p:cNvCxnSpPr/>
          <p:nvPr/>
        </p:nvCxnSpPr>
        <p:spPr>
          <a:xfrm>
            <a:off x="395536" y="2132856"/>
            <a:ext cx="1512168" cy="36004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506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6998567-6D24-4E9E-8E53-8796D439A99A}"/>
              </a:ext>
            </a:extLst>
          </p:cNvPr>
          <p:cNvSpPr txBox="1"/>
          <p:nvPr/>
        </p:nvSpPr>
        <p:spPr>
          <a:xfrm>
            <a:off x="827584" y="836712"/>
            <a:ext cx="74888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000" dirty="0"/>
          </a:p>
          <a:p>
            <a:pPr algn="ctr"/>
            <a:r>
              <a:rPr lang="de-DE" sz="4000" dirty="0"/>
              <a:t>Alle Anleitungen zu </a:t>
            </a:r>
            <a:r>
              <a:rPr lang="de-DE" sz="4000" dirty="0" err="1"/>
              <a:t>Untersuchun</a:t>
            </a:r>
            <a:r>
              <a:rPr lang="de-DE" sz="4000" dirty="0"/>
              <a:t>-gen, Experimenten, Modellarbeit finden sie im </a:t>
            </a:r>
            <a:r>
              <a:rPr lang="de-DE" sz="4000" b="1" dirty="0">
                <a:highlight>
                  <a:srgbClr val="FFFF00"/>
                </a:highlight>
              </a:rPr>
              <a:t>Praktikumsordner</a:t>
            </a:r>
            <a:r>
              <a:rPr lang="de-DE" sz="4000" dirty="0">
                <a:highlight>
                  <a:srgbClr val="FFFF00"/>
                </a:highlight>
              </a:rPr>
              <a:t> </a:t>
            </a:r>
            <a:r>
              <a:rPr lang="de-DE" sz="4000" b="1" dirty="0">
                <a:highlight>
                  <a:srgbClr val="FFFF00"/>
                </a:highlight>
              </a:rPr>
              <a:t>„Bio? – Logisch!“ </a:t>
            </a:r>
          </a:p>
          <a:p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2233532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ozenten.alp.dillingen.de/reisende/images/stories/akadem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12976"/>
            <a:ext cx="27432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995936" y="836712"/>
            <a:ext cx="4608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Akademiebericht 506</a:t>
            </a:r>
          </a:p>
          <a:p>
            <a:pPr algn="ctr"/>
            <a:endParaRPr lang="de-DE" dirty="0"/>
          </a:p>
          <a:p>
            <a:pPr algn="ctr"/>
            <a:r>
              <a:rPr lang="de-DE" sz="5600" b="1" dirty="0"/>
              <a:t>Bio? – logisch!</a:t>
            </a:r>
          </a:p>
          <a:p>
            <a:endParaRPr lang="de-DE" dirty="0"/>
          </a:p>
        </p:txBody>
      </p:sp>
      <p:pic>
        <p:nvPicPr>
          <p:cNvPr id="5" name="Inhaltsplatzhalt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3312368" cy="469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02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96B7170-3871-474B-9388-31002DE126BC}"/>
              </a:ext>
            </a:extLst>
          </p:cNvPr>
          <p:cNvSpPr txBox="1"/>
          <p:nvPr/>
        </p:nvSpPr>
        <p:spPr>
          <a:xfrm>
            <a:off x="755576" y="692696"/>
            <a:ext cx="756084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3200" b="1" dirty="0"/>
              <a:t>Wunschliste </a:t>
            </a:r>
            <a:r>
              <a:rPr lang="de-DE" sz="3200" b="1" dirty="0" err="1"/>
              <a:t>Ursberg</a:t>
            </a:r>
            <a:r>
              <a:rPr lang="de-DE" sz="3200" b="1" dirty="0"/>
              <a:t>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Experimentelles Arbeiten in der Unter-stufe: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3200" dirty="0"/>
              <a:t>Organisatorische Konzepte von NA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3200" dirty="0"/>
              <a:t>Low-</a:t>
            </a:r>
            <a:r>
              <a:rPr lang="de-DE" sz="3200" dirty="0" err="1"/>
              <a:t>Cost</a:t>
            </a:r>
            <a:r>
              <a:rPr lang="de-DE" sz="3200" dirty="0"/>
              <a:t>-Experimente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Schüler zum Experimentieren motivieren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Energie-Konzept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Stoff-Teilchen-Konzept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Nachhaltiges Lernen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Sprachsensibler Unterricht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Machbarkeit im Schulalltag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Filme</a:t>
            </a:r>
          </a:p>
        </p:txBody>
      </p:sp>
    </p:spTree>
    <p:extLst>
      <p:ext uri="{BB962C8B-B14F-4D97-AF65-F5344CB8AC3E}">
        <p14:creationId xmlns:p14="http://schemas.microsoft.com/office/powerpoint/2010/main" val="631186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96B7170-3871-474B-9388-31002DE126BC}"/>
              </a:ext>
            </a:extLst>
          </p:cNvPr>
          <p:cNvSpPr txBox="1"/>
          <p:nvPr/>
        </p:nvSpPr>
        <p:spPr>
          <a:xfrm>
            <a:off x="755576" y="692696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4000" b="1" dirty="0">
                <a:highlight>
                  <a:srgbClr val="00FF00"/>
                </a:highlight>
              </a:rPr>
              <a:t>Filme: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Kurze Sequenzen (1-3 min)!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Klare Beobachtungsaufträge!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Ggf. zuvor Fragestellung formulieren.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Auswerten (z. B. Think-Pair-Share) und sichern.</a:t>
            </a:r>
          </a:p>
        </p:txBody>
      </p:sp>
    </p:spTree>
    <p:extLst>
      <p:ext uri="{BB962C8B-B14F-4D97-AF65-F5344CB8AC3E}">
        <p14:creationId xmlns:p14="http://schemas.microsoft.com/office/powerpoint/2010/main" val="72867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96B7170-3871-474B-9388-31002DE126BC}"/>
              </a:ext>
            </a:extLst>
          </p:cNvPr>
          <p:cNvSpPr txBox="1"/>
          <p:nvPr/>
        </p:nvSpPr>
        <p:spPr>
          <a:xfrm>
            <a:off x="755576" y="692696"/>
            <a:ext cx="756084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4000" b="1" dirty="0">
                <a:highlight>
                  <a:srgbClr val="00FF00"/>
                </a:highlight>
              </a:rPr>
              <a:t>Filme: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Kurze Sequenzen (1-3 min)!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Klare Beobachtungsaufträge!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Ggf. zuvor Fragestellung formulieren.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Auswerten (z. B. Think-Pair-Share) und sichern.</a:t>
            </a:r>
          </a:p>
          <a:p>
            <a:pPr algn="ctr">
              <a:spcAft>
                <a:spcPts val="1200"/>
              </a:spcAft>
            </a:pPr>
            <a:r>
              <a:rPr lang="de-DE" sz="4400" dirty="0">
                <a:highlight>
                  <a:srgbClr val="FFFF00"/>
                </a:highlight>
              </a:rPr>
              <a:t>DEMO: Denken in Modellen</a:t>
            </a:r>
          </a:p>
          <a:p>
            <a:pPr algn="ctr">
              <a:spcAft>
                <a:spcPts val="1200"/>
              </a:spcAft>
            </a:pPr>
            <a:r>
              <a:rPr lang="de-DE" sz="3200" dirty="0">
                <a:highlight>
                  <a:srgbClr val="00FF00"/>
                </a:highlight>
              </a:rPr>
              <a:t>www.denken-in-modellen.de </a:t>
            </a:r>
          </a:p>
        </p:txBody>
      </p:sp>
    </p:spTree>
    <p:extLst>
      <p:ext uri="{BB962C8B-B14F-4D97-AF65-F5344CB8AC3E}">
        <p14:creationId xmlns:p14="http://schemas.microsoft.com/office/powerpoint/2010/main" val="3512250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96B7170-3871-474B-9388-31002DE126BC}"/>
              </a:ext>
            </a:extLst>
          </p:cNvPr>
          <p:cNvSpPr txBox="1"/>
          <p:nvPr/>
        </p:nvSpPr>
        <p:spPr>
          <a:xfrm>
            <a:off x="755576" y="692696"/>
            <a:ext cx="756084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4000" b="1" dirty="0">
                <a:highlight>
                  <a:srgbClr val="00FF00"/>
                </a:highlight>
              </a:rPr>
              <a:t>Filme: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Kurze Sequenzen (1-3 min)!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Klare Beobachtungsaufträge!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Ggf. zuvor Fragestellung formulieren.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Auswerten (z. B. Think-Pair-Share) und sichern.</a:t>
            </a:r>
          </a:p>
          <a:p>
            <a:pPr algn="ctr">
              <a:spcAft>
                <a:spcPts val="1200"/>
              </a:spcAft>
            </a:pPr>
            <a:r>
              <a:rPr lang="de-DE" sz="4400" dirty="0">
                <a:highlight>
                  <a:srgbClr val="FFFF00"/>
                </a:highlight>
              </a:rPr>
              <a:t>DEMO: Denken in Modellen</a:t>
            </a:r>
          </a:p>
          <a:p>
            <a:pPr algn="ctr">
              <a:spcAft>
                <a:spcPts val="1200"/>
              </a:spcAft>
            </a:pPr>
            <a:r>
              <a:rPr lang="de-DE" sz="4400" dirty="0">
                <a:highlight>
                  <a:srgbClr val="FFFF00"/>
                </a:highlight>
              </a:rPr>
              <a:t>GIDA-Filme</a:t>
            </a:r>
            <a:r>
              <a:rPr lang="de-DE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5075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Zur Person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934126" cy="4968552"/>
          </a:xfrm>
        </p:spPr>
      </p:pic>
      <p:sp>
        <p:nvSpPr>
          <p:cNvPr id="5" name="Textfeld 4"/>
          <p:cNvSpPr txBox="1"/>
          <p:nvPr/>
        </p:nvSpPr>
        <p:spPr>
          <a:xfrm>
            <a:off x="4644008" y="1340768"/>
            <a:ext cx="417646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Baujahr 1953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Diplombiologe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Lehramt Biologie, Chemie, Geographie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Auslandsdienst (Bilbao)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Seminarlehrer für Biologie bis 15.2.19</a:t>
            </a:r>
          </a:p>
        </p:txBody>
      </p:sp>
    </p:spTree>
    <p:extLst>
      <p:ext uri="{BB962C8B-B14F-4D97-AF65-F5344CB8AC3E}">
        <p14:creationId xmlns:p14="http://schemas.microsoft.com/office/powerpoint/2010/main" val="2607925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4E8280A-6AAD-4B23-920D-0B32BD6B7968}"/>
              </a:ext>
            </a:extLst>
          </p:cNvPr>
          <p:cNvSpPr txBox="1"/>
          <p:nvPr/>
        </p:nvSpPr>
        <p:spPr>
          <a:xfrm rot="20531870">
            <a:off x="1054411" y="3500312"/>
            <a:ext cx="3671617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4800" b="1" dirty="0"/>
              <a:t>Kompetenzen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6D0ABDA-74EC-43C4-A15B-630DA5DBCA19}"/>
              </a:ext>
            </a:extLst>
          </p:cNvPr>
          <p:cNvSpPr txBox="1"/>
          <p:nvPr/>
        </p:nvSpPr>
        <p:spPr>
          <a:xfrm rot="231820">
            <a:off x="1449332" y="904404"/>
            <a:ext cx="6336704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/>
              <a:t>Naturwissenschaftliches Arbeiten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9349B9F-C846-48F5-9E52-D38BBB5907A2}"/>
              </a:ext>
            </a:extLst>
          </p:cNvPr>
          <p:cNvSpPr txBox="1"/>
          <p:nvPr/>
        </p:nvSpPr>
        <p:spPr>
          <a:xfrm rot="1125481">
            <a:off x="4748203" y="4316664"/>
            <a:ext cx="3843203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rgbClr val="FF0000"/>
                </a:solidFill>
              </a:rPr>
              <a:t>Sprachsensibler Unterricht</a:t>
            </a:r>
          </a:p>
        </p:txBody>
      </p:sp>
    </p:spTree>
    <p:extLst>
      <p:ext uri="{BB962C8B-B14F-4D97-AF65-F5344CB8AC3E}">
        <p14:creationId xmlns:p14="http://schemas.microsoft.com/office/powerpoint/2010/main" val="3279043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043608" y="1196752"/>
            <a:ext cx="720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sz="6000" b="1" dirty="0">
                <a:solidFill>
                  <a:srgbClr val="008000"/>
                </a:solidFill>
                <a:latin typeface="Bradley Hand ITC" panose="03070402050302030203" pitchFamily="66" charset="0"/>
              </a:rPr>
              <a:t>Ihre Meldungen und Beiträge sind zu jeder Zeit erwünscht!</a:t>
            </a:r>
          </a:p>
        </p:txBody>
      </p:sp>
    </p:spTree>
    <p:extLst>
      <p:ext uri="{BB962C8B-B14F-4D97-AF65-F5344CB8AC3E}">
        <p14:creationId xmlns:p14="http://schemas.microsoft.com/office/powerpoint/2010/main" val="4114445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99392"/>
            <a:ext cx="10208728" cy="705678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9512" y="116632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</a:rPr>
              <a:t>www.bio-nickl.de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860032" y="4653136"/>
            <a:ext cx="4032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800" b="1" dirty="0">
                <a:solidFill>
                  <a:schemeClr val="bg1"/>
                </a:solidFill>
              </a:rPr>
              <a:t>Die kostenlose, nicht-kommerzielle Webseite für Biologie-Didaktik an bayerischen Gymnasien</a:t>
            </a:r>
          </a:p>
        </p:txBody>
      </p:sp>
    </p:spTree>
    <p:extLst>
      <p:ext uri="{BB962C8B-B14F-4D97-AF65-F5344CB8AC3E}">
        <p14:creationId xmlns:p14="http://schemas.microsoft.com/office/powerpoint/2010/main" val="3820833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D03AA0E-E5AF-489D-9128-9B0B0D3D0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548680"/>
            <a:ext cx="8841879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93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8212584" cy="432048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827584" y="3212976"/>
            <a:ext cx="1584176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6606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8212584" cy="432048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2411760" y="3212976"/>
            <a:ext cx="2448272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0780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Klassenstufen-Pläne im LP+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99592" y="1475492"/>
            <a:ext cx="7200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Tabellarische Darstellung (Nickl):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1222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Klassenstufen-Pläne im LP+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99592" y="1475492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Tabellarische Darstellung (Nickl):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84566" y="2204864"/>
            <a:ext cx="3471410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Inhalte zu den</a:t>
            </a:r>
          </a:p>
          <a:p>
            <a:pPr algn="ctr"/>
            <a:r>
              <a:rPr lang="de-DE" sz="3200" b="1" dirty="0"/>
              <a:t>Kompetenzen</a:t>
            </a:r>
            <a:endParaRPr lang="de-DE" sz="3200" dirty="0"/>
          </a:p>
        </p:txBody>
      </p:sp>
      <p:sp>
        <p:nvSpPr>
          <p:cNvPr id="4" name="Textfeld 3"/>
          <p:cNvSpPr txBox="1"/>
          <p:nvPr/>
        </p:nvSpPr>
        <p:spPr>
          <a:xfrm>
            <a:off x="4355976" y="2195572"/>
            <a:ext cx="3441358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Kompetenz-erwartungen</a:t>
            </a:r>
          </a:p>
        </p:txBody>
      </p:sp>
    </p:spTree>
    <p:extLst>
      <p:ext uri="{BB962C8B-B14F-4D97-AF65-F5344CB8AC3E}">
        <p14:creationId xmlns:p14="http://schemas.microsoft.com/office/powerpoint/2010/main" val="2948049031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381</Words>
  <Application>Microsoft Office PowerPoint</Application>
  <PresentationFormat>Bildschirmpräsentation (4:3)</PresentationFormat>
  <Paragraphs>109</Paragraphs>
  <Slides>31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7" baseType="lpstr">
      <vt:lpstr>Arial</vt:lpstr>
      <vt:lpstr>Bradley Hand ITC</vt:lpstr>
      <vt:lpstr>Calibri</vt:lpstr>
      <vt:lpstr>Symbol</vt:lpstr>
      <vt:lpstr>Wingdings</vt:lpstr>
      <vt:lpstr>Larissa</vt:lpstr>
      <vt:lpstr>PowerPoint-Präsentation</vt:lpstr>
      <vt:lpstr>PowerPoint-Präsentation</vt:lpstr>
      <vt:lpstr>Zur Person</vt:lpstr>
      <vt:lpstr>PowerPoint-Präsentation</vt:lpstr>
      <vt:lpstr>PowerPoint-Präsentation</vt:lpstr>
      <vt:lpstr>PowerPoint-Präsentation</vt:lpstr>
      <vt:lpstr>PowerPoint-Präsentation</vt:lpstr>
      <vt:lpstr>Klassenstufen-Pläne im LP+</vt:lpstr>
      <vt:lpstr>Klassenstufen-Pläne im LP+</vt:lpstr>
      <vt:lpstr>Klassenstufen-Pläne im LP+</vt:lpstr>
      <vt:lpstr>Klassenstufen-Pläne im LP+</vt:lpstr>
      <vt:lpstr>Klassenstufen-Pläne im LP+</vt:lpstr>
      <vt:lpstr>Klassenstufen-Pläne im LP+</vt:lpstr>
      <vt:lpstr>Klassenstufen-Pläne im LP+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</dc:creator>
  <cp:lastModifiedBy>Thomas Nickl</cp:lastModifiedBy>
  <cp:revision>122</cp:revision>
  <dcterms:created xsi:type="dcterms:W3CDTF">2017-06-25T09:51:01Z</dcterms:created>
  <dcterms:modified xsi:type="dcterms:W3CDTF">2020-06-30T08:13:31Z</dcterms:modified>
</cp:coreProperties>
</file>