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266" r:id="rId3"/>
    <p:sldId id="267" r:id="rId4"/>
    <p:sldId id="372" r:id="rId5"/>
    <p:sldId id="373" r:id="rId6"/>
    <p:sldId id="270" r:id="rId7"/>
    <p:sldId id="289" r:id="rId8"/>
    <p:sldId id="276" r:id="rId9"/>
    <p:sldId id="386" r:id="rId10"/>
    <p:sldId id="277" r:id="rId11"/>
    <p:sldId id="278" r:id="rId12"/>
    <p:sldId id="279" r:id="rId13"/>
    <p:sldId id="280" r:id="rId14"/>
    <p:sldId id="281" r:id="rId15"/>
    <p:sldId id="283" r:id="rId16"/>
    <p:sldId id="292" r:id="rId17"/>
    <p:sldId id="293" r:id="rId18"/>
    <p:sldId id="295" r:id="rId19"/>
    <p:sldId id="303" r:id="rId20"/>
    <p:sldId id="304" r:id="rId21"/>
    <p:sldId id="294" r:id="rId22"/>
    <p:sldId id="296" r:id="rId23"/>
    <p:sldId id="297" r:id="rId24"/>
    <p:sldId id="299" r:id="rId25"/>
    <p:sldId id="298" r:id="rId26"/>
    <p:sldId id="300" r:id="rId27"/>
    <p:sldId id="301" r:id="rId28"/>
    <p:sldId id="302" r:id="rId29"/>
    <p:sldId id="396" r:id="rId30"/>
    <p:sldId id="397" r:id="rId31"/>
    <p:sldId id="398" r:id="rId32"/>
    <p:sldId id="408" r:id="rId33"/>
    <p:sldId id="399" r:id="rId34"/>
    <p:sldId id="400" r:id="rId35"/>
    <p:sldId id="402" r:id="rId36"/>
    <p:sldId id="403" r:id="rId37"/>
    <p:sldId id="404" r:id="rId38"/>
    <p:sldId id="405" r:id="rId39"/>
    <p:sldId id="407" r:id="rId40"/>
    <p:sldId id="406" r:id="rId41"/>
    <p:sldId id="305" r:id="rId42"/>
    <p:sldId id="374" r:id="rId43"/>
    <p:sldId id="306" r:id="rId44"/>
    <p:sldId id="307" r:id="rId45"/>
    <p:sldId id="308" r:id="rId46"/>
    <p:sldId id="309" r:id="rId47"/>
    <p:sldId id="310" r:id="rId48"/>
    <p:sldId id="311" r:id="rId49"/>
    <p:sldId id="312" r:id="rId50"/>
    <p:sldId id="313" r:id="rId51"/>
    <p:sldId id="324" r:id="rId52"/>
    <p:sldId id="315" r:id="rId53"/>
    <p:sldId id="316" r:id="rId54"/>
    <p:sldId id="325" r:id="rId55"/>
    <p:sldId id="318" r:id="rId56"/>
    <p:sldId id="319" r:id="rId57"/>
    <p:sldId id="320" r:id="rId58"/>
    <p:sldId id="321" r:id="rId59"/>
    <p:sldId id="322" r:id="rId60"/>
    <p:sldId id="323" r:id="rId61"/>
    <p:sldId id="326" r:id="rId62"/>
    <p:sldId id="330" r:id="rId63"/>
    <p:sldId id="333" r:id="rId64"/>
    <p:sldId id="332" r:id="rId65"/>
    <p:sldId id="331" r:id="rId66"/>
    <p:sldId id="335" r:id="rId67"/>
    <p:sldId id="375" r:id="rId68"/>
    <p:sldId id="342" r:id="rId69"/>
    <p:sldId id="339" r:id="rId70"/>
    <p:sldId id="340" r:id="rId71"/>
    <p:sldId id="345" r:id="rId72"/>
    <p:sldId id="352" r:id="rId73"/>
    <p:sldId id="353" r:id="rId74"/>
    <p:sldId id="346" r:id="rId75"/>
    <p:sldId id="355" r:id="rId76"/>
    <p:sldId id="356" r:id="rId77"/>
    <p:sldId id="354" r:id="rId78"/>
    <p:sldId id="347" r:id="rId79"/>
    <p:sldId id="357" r:id="rId80"/>
    <p:sldId id="358" r:id="rId81"/>
    <p:sldId id="359" r:id="rId82"/>
    <p:sldId id="361" r:id="rId83"/>
    <p:sldId id="362" r:id="rId84"/>
    <p:sldId id="380" r:id="rId85"/>
    <p:sldId id="363" r:id="rId86"/>
    <p:sldId id="364" r:id="rId87"/>
    <p:sldId id="387" r:id="rId88"/>
    <p:sldId id="369" r:id="rId89"/>
    <p:sldId id="370" r:id="rId90"/>
    <p:sldId id="371" r:id="rId91"/>
    <p:sldId id="366" r:id="rId92"/>
    <p:sldId id="367" r:id="rId93"/>
    <p:sldId id="394" r:id="rId94"/>
    <p:sldId id="368" r:id="rId95"/>
    <p:sldId id="382" r:id="rId96"/>
    <p:sldId id="388" r:id="rId97"/>
    <p:sldId id="390" r:id="rId98"/>
    <p:sldId id="391" r:id="rId99"/>
    <p:sldId id="392" r:id="rId100"/>
    <p:sldId id="395" r:id="rId101"/>
    <p:sldId id="393" r:id="rId10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23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5766403D-9425-4763-85A4-F76E0F42A103}" type="datetimeFigureOut">
              <a:rPr lang="de-DE" smtClean="0"/>
              <a:t>30.06.2020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35206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766403D-9425-4763-85A4-F76E0F42A103}" type="datetimeFigureOut">
              <a:rPr lang="de-DE" smtClean="0"/>
              <a:t>30.06.2020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1593114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766403D-9425-4763-85A4-F76E0F42A103}" type="datetimeFigureOut">
              <a:rPr lang="de-DE" smtClean="0"/>
              <a:t>30.06.2020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3385157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370E9D08-919A-4362-8653-0CC093F39E68}" type="slidenum">
              <a:rPr lang="de-DE"/>
              <a:pPr>
                <a:defRPr/>
              </a:pPr>
              <a:t>‹Nr.›</a:t>
            </a:fld>
            <a:endParaRPr lang="de-DE"/>
          </a:p>
        </p:txBody>
      </p:sp>
    </p:spTree>
    <p:extLst>
      <p:ext uri="{BB962C8B-B14F-4D97-AF65-F5344CB8AC3E}">
        <p14:creationId xmlns:p14="http://schemas.microsoft.com/office/powerpoint/2010/main" val="20188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766403D-9425-4763-85A4-F76E0F42A103}" type="datetimeFigureOut">
              <a:rPr lang="de-DE" smtClean="0"/>
              <a:t>30.06.2020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3574075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5766403D-9425-4763-85A4-F76E0F42A103}" type="datetimeFigureOut">
              <a:rPr lang="de-DE" smtClean="0"/>
              <a:t>30.06.2020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317653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766403D-9425-4763-85A4-F76E0F42A103}" type="datetimeFigureOut">
              <a:rPr lang="de-DE" smtClean="0"/>
              <a:t>30.06.2020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145522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766403D-9425-4763-85A4-F76E0F42A103}" type="datetimeFigureOut">
              <a:rPr lang="de-DE" smtClean="0"/>
              <a:t>30.06.2020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8622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5766403D-9425-4763-85A4-F76E0F42A103}" type="datetimeFigureOut">
              <a:rPr lang="de-DE" smtClean="0"/>
              <a:t>30.06.2020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2492447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766403D-9425-4763-85A4-F76E0F42A103}" type="datetimeFigureOut">
              <a:rPr lang="de-DE" smtClean="0"/>
              <a:t>30.06.2020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391636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5766403D-9425-4763-85A4-F76E0F42A103}" type="datetimeFigureOut">
              <a:rPr lang="de-DE" smtClean="0"/>
              <a:t>30.06.2020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1438503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5766403D-9425-4763-85A4-F76E0F42A103}" type="datetimeFigureOut">
              <a:rPr lang="de-DE" smtClean="0"/>
              <a:t>30.06.2020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9EAB897-6BC1-4E8E-BDA1-8312A1F21920}" type="slidenum">
              <a:rPr lang="de-DE" smtClean="0"/>
              <a:t>‹Nr.›</a:t>
            </a:fld>
            <a:endParaRPr lang="de-DE"/>
          </a:p>
        </p:txBody>
      </p:sp>
    </p:spTree>
    <p:extLst>
      <p:ext uri="{BB962C8B-B14F-4D97-AF65-F5344CB8AC3E}">
        <p14:creationId xmlns:p14="http://schemas.microsoft.com/office/powerpoint/2010/main" val="2707976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6403D-9425-4763-85A4-F76E0F42A103}" type="datetimeFigureOut">
              <a:rPr lang="de-DE" smtClean="0"/>
              <a:t>30.06.2020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AB897-6BC1-4E8E-BDA1-8312A1F21920}" type="slidenum">
              <a:rPr lang="de-DE" smtClean="0"/>
              <a:t>‹Nr.›</a:t>
            </a:fld>
            <a:endParaRPr lang="de-DE"/>
          </a:p>
        </p:txBody>
      </p:sp>
    </p:spTree>
    <p:extLst>
      <p:ext uri="{BB962C8B-B14F-4D97-AF65-F5344CB8AC3E}">
        <p14:creationId xmlns:p14="http://schemas.microsoft.com/office/powerpoint/2010/main" val="205919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67544" y="980728"/>
            <a:ext cx="8424936" cy="4680520"/>
          </a:xfrm>
          <a:solidFill>
            <a:srgbClr val="92D050"/>
          </a:solidFill>
        </p:spPr>
        <p:txBody>
          <a:bodyPr>
            <a:noAutofit/>
          </a:bodyPr>
          <a:lstStyle/>
          <a:p>
            <a:r>
              <a:rPr lang="de-DE" altLang="de-DE" sz="6600" b="1" dirty="0">
                <a:solidFill>
                  <a:schemeClr val="tx1"/>
                </a:solidFill>
              </a:rPr>
              <a:t>Naturwissen-</a:t>
            </a:r>
          </a:p>
          <a:p>
            <a:r>
              <a:rPr lang="de-DE" altLang="de-DE" sz="6600" b="1" dirty="0" err="1">
                <a:solidFill>
                  <a:schemeClr val="tx1"/>
                </a:solidFill>
              </a:rPr>
              <a:t>schaftliches</a:t>
            </a:r>
            <a:r>
              <a:rPr lang="de-DE" altLang="de-DE" sz="6600" b="1" dirty="0">
                <a:solidFill>
                  <a:schemeClr val="tx1"/>
                </a:solidFill>
              </a:rPr>
              <a:t> Arbeiten </a:t>
            </a:r>
          </a:p>
          <a:p>
            <a:r>
              <a:rPr lang="de-DE" altLang="de-DE" sz="6600" b="1" dirty="0">
                <a:solidFill>
                  <a:schemeClr val="tx1"/>
                </a:solidFill>
              </a:rPr>
              <a:t>in Jgst.5</a:t>
            </a:r>
          </a:p>
          <a:p>
            <a:endParaRPr lang="de-DE" sz="2800" b="1" dirty="0">
              <a:solidFill>
                <a:schemeClr val="tx1"/>
              </a:solidFill>
            </a:endParaRPr>
          </a:p>
          <a:p>
            <a:r>
              <a:rPr lang="de-DE" sz="2800" b="1" dirty="0">
                <a:solidFill>
                  <a:schemeClr val="tx1"/>
                </a:solidFill>
              </a:rPr>
              <a:t>Thomas Nickl, 1.7.2020</a:t>
            </a:r>
          </a:p>
        </p:txBody>
      </p:sp>
    </p:spTree>
    <p:extLst>
      <p:ext uri="{BB962C8B-B14F-4D97-AF65-F5344CB8AC3E}">
        <p14:creationId xmlns:p14="http://schemas.microsoft.com/office/powerpoint/2010/main" val="2993244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Comic Niveau NA"/>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2268538" y="274638"/>
            <a:ext cx="4402137" cy="6323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6"/>
          <p:cNvSpPr>
            <a:spLocks noChangeArrowheads="1"/>
          </p:cNvSpPr>
          <p:nvPr/>
        </p:nvSpPr>
        <p:spPr bwMode="auto">
          <a:xfrm>
            <a:off x="1619250" y="3284538"/>
            <a:ext cx="5832475" cy="3573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Tree>
    <p:extLst>
      <p:ext uri="{BB962C8B-B14F-4D97-AF65-F5344CB8AC3E}">
        <p14:creationId xmlns:p14="http://schemas.microsoft.com/office/powerpoint/2010/main" val="2731739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accent4">
              <a:lumMod val="60000"/>
              <a:lumOff val="40000"/>
            </a:schemeClr>
          </a:solidFill>
        </p:spPr>
        <p:txBody>
          <a:bodyPr/>
          <a:lstStyle/>
          <a:p>
            <a:pPr eaLnBrk="1" hangingPunct="1"/>
            <a:r>
              <a:rPr lang="de-DE" altLang="de-DE" b="1" dirty="0"/>
              <a:t>Low-</a:t>
            </a:r>
            <a:r>
              <a:rPr lang="de-DE" altLang="de-DE" b="1" dirty="0" err="1"/>
              <a:t>Cost</a:t>
            </a:r>
            <a:r>
              <a:rPr lang="de-DE" altLang="de-DE" b="1" dirty="0"/>
              <a:t>-Experimente:</a:t>
            </a:r>
          </a:p>
        </p:txBody>
      </p:sp>
      <p:sp>
        <p:nvSpPr>
          <p:cNvPr id="10243" name="Rectangle 3"/>
          <p:cNvSpPr>
            <a:spLocks noGrp="1" noChangeArrowheads="1"/>
          </p:cNvSpPr>
          <p:nvPr>
            <p:ph type="body" idx="1"/>
          </p:nvPr>
        </p:nvSpPr>
        <p:spPr>
          <a:xfrm>
            <a:off x="457200" y="1600200"/>
            <a:ext cx="8229600" cy="5069160"/>
          </a:xfrm>
        </p:spPr>
        <p:txBody>
          <a:bodyPr>
            <a:normAutofit/>
          </a:bodyPr>
          <a:lstStyle/>
          <a:p>
            <a:pPr marL="0" indent="0" eaLnBrk="1" hangingPunct="1">
              <a:spcBef>
                <a:spcPts val="1400"/>
              </a:spcBef>
              <a:buNone/>
            </a:pPr>
            <a:r>
              <a:rPr lang="de-DE" altLang="de-DE" sz="4000" dirty="0"/>
              <a:t>Aber: „richtige“ Laborgeräte erhöhen die Motivation, machen Schüler stolz</a:t>
            </a:r>
          </a:p>
        </p:txBody>
      </p:sp>
    </p:spTree>
    <p:extLst>
      <p:ext uri="{BB962C8B-B14F-4D97-AF65-F5344CB8AC3E}">
        <p14:creationId xmlns:p14="http://schemas.microsoft.com/office/powerpoint/2010/main" val="17558294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accent4">
              <a:lumMod val="60000"/>
              <a:lumOff val="40000"/>
            </a:schemeClr>
          </a:solidFill>
        </p:spPr>
        <p:txBody>
          <a:bodyPr/>
          <a:lstStyle/>
          <a:p>
            <a:pPr eaLnBrk="1" hangingPunct="1"/>
            <a:r>
              <a:rPr lang="de-DE" altLang="de-DE" b="1" dirty="0"/>
              <a:t>Beispiele für NA-Untersuchungen</a:t>
            </a:r>
          </a:p>
        </p:txBody>
      </p:sp>
      <p:sp>
        <p:nvSpPr>
          <p:cNvPr id="10243" name="Rectangle 3"/>
          <p:cNvSpPr>
            <a:spLocks noGrp="1" noChangeArrowheads="1"/>
          </p:cNvSpPr>
          <p:nvPr>
            <p:ph type="body" idx="1"/>
          </p:nvPr>
        </p:nvSpPr>
        <p:spPr>
          <a:xfrm>
            <a:off x="457200" y="1600200"/>
            <a:ext cx="8229600" cy="5069160"/>
          </a:xfrm>
        </p:spPr>
        <p:txBody>
          <a:bodyPr>
            <a:normAutofit/>
          </a:bodyPr>
          <a:lstStyle/>
          <a:p>
            <a:pPr marL="0" indent="0" algn="ctr" eaLnBrk="1" hangingPunct="1">
              <a:spcBef>
                <a:spcPts val="1400"/>
              </a:spcBef>
              <a:buNone/>
            </a:pPr>
            <a:r>
              <a:rPr lang="de-DE" altLang="de-DE" sz="4000" dirty="0"/>
              <a:t>i</a:t>
            </a:r>
            <a:r>
              <a:rPr lang="de-DE" altLang="de-DE" sz="4000"/>
              <a:t>n </a:t>
            </a:r>
            <a:r>
              <a:rPr lang="de-DE" altLang="de-DE" sz="4000" dirty="0"/>
              <a:t>PPP „Kompetenztraining“ </a:t>
            </a:r>
          </a:p>
          <a:p>
            <a:pPr marL="0" indent="0" algn="ctr" eaLnBrk="1" hangingPunct="1">
              <a:spcBef>
                <a:spcPts val="1400"/>
              </a:spcBef>
              <a:buNone/>
            </a:pPr>
            <a:r>
              <a:rPr lang="de-DE" altLang="de-DE" sz="4000" dirty="0"/>
              <a:t>und PPP „Spracharbeit“</a:t>
            </a:r>
          </a:p>
        </p:txBody>
      </p:sp>
    </p:spTree>
    <p:extLst>
      <p:ext uri="{BB962C8B-B14F-4D97-AF65-F5344CB8AC3E}">
        <p14:creationId xmlns:p14="http://schemas.microsoft.com/office/powerpoint/2010/main" val="1174993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Comic Niveau NA"/>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2268538" y="274638"/>
            <a:ext cx="4402137" cy="6323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6"/>
          <p:cNvSpPr>
            <a:spLocks noChangeArrowheads="1"/>
          </p:cNvSpPr>
          <p:nvPr/>
        </p:nvSpPr>
        <p:spPr bwMode="auto">
          <a:xfrm>
            <a:off x="1619250" y="3284538"/>
            <a:ext cx="5832475" cy="3573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2" name="Textfeld 1"/>
          <p:cNvSpPr txBox="1"/>
          <p:nvPr/>
        </p:nvSpPr>
        <p:spPr>
          <a:xfrm>
            <a:off x="1115616" y="3933056"/>
            <a:ext cx="6984776" cy="2062103"/>
          </a:xfrm>
          <a:prstGeom prst="rect">
            <a:avLst/>
          </a:prstGeom>
          <a:noFill/>
        </p:spPr>
        <p:txBody>
          <a:bodyPr wrap="square" rtlCol="0">
            <a:spAutoFit/>
          </a:bodyPr>
          <a:lstStyle/>
          <a:p>
            <a:r>
              <a:rPr lang="de-DE" sz="3200" b="1" dirty="0">
                <a:solidFill>
                  <a:srgbClr val="FF0000"/>
                </a:solidFill>
              </a:rPr>
              <a:t>NICHT</a:t>
            </a:r>
            <a:r>
              <a:rPr lang="de-DE" sz="3200" dirty="0"/>
              <a:t> von den Ansprüchen der Chemie-Übung in der Mittelstufe ausgehen und die </a:t>
            </a:r>
            <a:r>
              <a:rPr lang="de-DE" sz="3200" dirty="0" err="1"/>
              <a:t>Messlatte</a:t>
            </a:r>
            <a:r>
              <a:rPr lang="de-DE" sz="3200" dirty="0"/>
              <a:t> nur ein wenig tiefer hängen …</a:t>
            </a:r>
          </a:p>
        </p:txBody>
      </p:sp>
    </p:spTree>
    <p:extLst>
      <p:ext uri="{BB962C8B-B14F-4D97-AF65-F5344CB8AC3E}">
        <p14:creationId xmlns:p14="http://schemas.microsoft.com/office/powerpoint/2010/main" val="2678942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mic Niveau NA"/>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2268538" y="274638"/>
            <a:ext cx="4402137" cy="6323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02063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mic Niveau NA"/>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2268538" y="274638"/>
            <a:ext cx="4402137" cy="6323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feld 1"/>
          <p:cNvSpPr txBox="1"/>
          <p:nvPr/>
        </p:nvSpPr>
        <p:spPr>
          <a:xfrm>
            <a:off x="6207838" y="3262332"/>
            <a:ext cx="2808312" cy="3046988"/>
          </a:xfrm>
          <a:prstGeom prst="rect">
            <a:avLst/>
          </a:prstGeom>
          <a:noFill/>
        </p:spPr>
        <p:txBody>
          <a:bodyPr wrap="square" rtlCol="0">
            <a:spAutoFit/>
          </a:bodyPr>
          <a:lstStyle/>
          <a:p>
            <a:pPr algn="r"/>
            <a:r>
              <a:rPr lang="de-DE" sz="3200" dirty="0"/>
              <a:t>… sondern auf der Basis der Grundschule aus die </a:t>
            </a:r>
            <a:r>
              <a:rPr lang="de-DE" sz="3200" dirty="0" err="1"/>
              <a:t>Messlatte</a:t>
            </a:r>
            <a:r>
              <a:rPr lang="de-DE" sz="3200" dirty="0"/>
              <a:t> höher hängen.  </a:t>
            </a:r>
          </a:p>
        </p:txBody>
      </p:sp>
    </p:spTree>
    <p:extLst>
      <p:ext uri="{BB962C8B-B14F-4D97-AF65-F5344CB8AC3E}">
        <p14:creationId xmlns:p14="http://schemas.microsoft.com/office/powerpoint/2010/main" val="1677341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FFFF00"/>
          </a:solidFill>
        </p:spPr>
        <p:txBody>
          <a:bodyPr/>
          <a:lstStyle/>
          <a:p>
            <a:pPr eaLnBrk="1" hangingPunct="1"/>
            <a:r>
              <a:rPr lang="de-DE" altLang="de-DE" b="1" dirty="0"/>
              <a:t>Philosophie von NA:</a:t>
            </a:r>
          </a:p>
        </p:txBody>
      </p:sp>
      <p:sp>
        <p:nvSpPr>
          <p:cNvPr id="8195" name="Rectangle 3"/>
          <p:cNvSpPr>
            <a:spLocks noGrp="1" noChangeArrowheads="1"/>
          </p:cNvSpPr>
          <p:nvPr>
            <p:ph type="body" idx="1"/>
          </p:nvPr>
        </p:nvSpPr>
        <p:spPr/>
        <p:txBody>
          <a:bodyPr/>
          <a:lstStyle/>
          <a:p>
            <a:pPr eaLnBrk="1" hangingPunct="1">
              <a:spcBef>
                <a:spcPct val="100000"/>
              </a:spcBef>
            </a:pPr>
            <a:r>
              <a:rPr lang="de-DE" altLang="de-DE" sz="4000" dirty="0"/>
              <a:t>Begegnung mit naturwissen-</a:t>
            </a:r>
            <a:r>
              <a:rPr lang="de-DE" altLang="de-DE" sz="4000" dirty="0" err="1"/>
              <a:t>schaftlichen</a:t>
            </a:r>
            <a:r>
              <a:rPr lang="de-DE" altLang="de-DE" sz="4000" dirty="0"/>
              <a:t> Phänomenen</a:t>
            </a:r>
          </a:p>
          <a:p>
            <a:pPr eaLnBrk="1" hangingPunct="1">
              <a:spcBef>
                <a:spcPct val="100000"/>
              </a:spcBef>
            </a:pPr>
            <a:r>
              <a:rPr lang="de-DE" altLang="de-DE" sz="4000" dirty="0">
                <a:solidFill>
                  <a:schemeClr val="bg1"/>
                </a:solidFill>
              </a:rPr>
              <a:t>viele Fertigkeiten als Lernziele</a:t>
            </a:r>
          </a:p>
          <a:p>
            <a:pPr eaLnBrk="1" hangingPunct="1">
              <a:spcBef>
                <a:spcPct val="100000"/>
              </a:spcBef>
            </a:pPr>
            <a:r>
              <a:rPr lang="de-DE" altLang="de-DE" sz="4000" dirty="0">
                <a:solidFill>
                  <a:schemeClr val="bg1"/>
                </a:solidFill>
              </a:rPr>
              <a:t>einige fachinhaltliche Lernziele</a:t>
            </a:r>
          </a:p>
        </p:txBody>
      </p:sp>
    </p:spTree>
    <p:extLst>
      <p:ext uri="{BB962C8B-B14F-4D97-AF65-F5344CB8AC3E}">
        <p14:creationId xmlns:p14="http://schemas.microsoft.com/office/powerpoint/2010/main" val="2509681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00"/>
          </a:solidFill>
        </p:spPr>
        <p:txBody>
          <a:bodyPr/>
          <a:lstStyle/>
          <a:p>
            <a:pPr eaLnBrk="1" hangingPunct="1"/>
            <a:r>
              <a:rPr lang="de-DE" altLang="de-DE" b="1" dirty="0"/>
              <a:t>Philosophie von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dirty="0"/>
              <a:t>Begegnung mit naturwissen-</a:t>
            </a:r>
            <a:r>
              <a:rPr lang="de-DE" altLang="de-DE" sz="4000" dirty="0" err="1"/>
              <a:t>schaftlichen</a:t>
            </a:r>
            <a:r>
              <a:rPr lang="de-DE" altLang="de-DE" sz="4000" dirty="0"/>
              <a:t> Phänomenen</a:t>
            </a:r>
          </a:p>
          <a:p>
            <a:pPr eaLnBrk="1" hangingPunct="1">
              <a:spcBef>
                <a:spcPct val="100000"/>
              </a:spcBef>
            </a:pPr>
            <a:r>
              <a:rPr lang="de-DE" altLang="de-DE" sz="4000" dirty="0"/>
              <a:t>viele Fertigkeiten (</a:t>
            </a:r>
            <a:r>
              <a:rPr lang="de-DE" altLang="de-DE" sz="4000" dirty="0" err="1"/>
              <a:t>prozessbezogene</a:t>
            </a:r>
            <a:r>
              <a:rPr lang="de-DE" altLang="de-DE" sz="4000" dirty="0"/>
              <a:t> Kompetenzen) als Lernziele</a:t>
            </a:r>
          </a:p>
        </p:txBody>
      </p:sp>
    </p:spTree>
    <p:extLst>
      <p:ext uri="{BB962C8B-B14F-4D97-AF65-F5344CB8AC3E}">
        <p14:creationId xmlns:p14="http://schemas.microsoft.com/office/powerpoint/2010/main" val="2075708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00"/>
          </a:solidFill>
        </p:spPr>
        <p:txBody>
          <a:bodyPr/>
          <a:lstStyle/>
          <a:p>
            <a:pPr eaLnBrk="1" hangingPunct="1"/>
            <a:r>
              <a:rPr lang="de-DE" altLang="de-DE" b="1" dirty="0"/>
              <a:t>Philosophie von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dirty="0"/>
              <a:t>Begegnung mit naturwissen-</a:t>
            </a:r>
            <a:r>
              <a:rPr lang="de-DE" altLang="de-DE" sz="4000" dirty="0" err="1"/>
              <a:t>schaftlichen</a:t>
            </a:r>
            <a:r>
              <a:rPr lang="de-DE" altLang="de-DE" sz="4000" dirty="0"/>
              <a:t> Phänomenen</a:t>
            </a:r>
          </a:p>
          <a:p>
            <a:pPr eaLnBrk="1" hangingPunct="1">
              <a:spcBef>
                <a:spcPct val="100000"/>
              </a:spcBef>
            </a:pPr>
            <a:r>
              <a:rPr lang="de-DE" altLang="de-DE" sz="4000" dirty="0"/>
              <a:t>viele Fertigkeiten (</a:t>
            </a:r>
            <a:r>
              <a:rPr lang="de-DE" altLang="de-DE" sz="4000" dirty="0" err="1"/>
              <a:t>prozessbezogene</a:t>
            </a:r>
            <a:r>
              <a:rPr lang="de-DE" altLang="de-DE" sz="4000"/>
              <a:t> Kompetenzen) </a:t>
            </a:r>
            <a:r>
              <a:rPr lang="de-DE" altLang="de-DE" sz="4000" dirty="0"/>
              <a:t>als Lernziele</a:t>
            </a:r>
          </a:p>
          <a:p>
            <a:pPr eaLnBrk="1" hangingPunct="1">
              <a:spcBef>
                <a:spcPct val="100000"/>
              </a:spcBef>
            </a:pPr>
            <a:r>
              <a:rPr lang="de-DE" altLang="de-DE" sz="4000" dirty="0"/>
              <a:t>viele fachinhaltliche Lernziele</a:t>
            </a:r>
          </a:p>
        </p:txBody>
      </p:sp>
    </p:spTree>
    <p:extLst>
      <p:ext uri="{BB962C8B-B14F-4D97-AF65-F5344CB8AC3E}">
        <p14:creationId xmlns:p14="http://schemas.microsoft.com/office/powerpoint/2010/main" val="1074601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Bedeutung von NA für Biologie, Chemie, Physik wird unterschätzt</a:t>
            </a:r>
          </a:p>
        </p:txBody>
      </p:sp>
    </p:spTree>
    <p:extLst>
      <p:ext uri="{BB962C8B-B14F-4D97-AF65-F5344CB8AC3E}">
        <p14:creationId xmlns:p14="http://schemas.microsoft.com/office/powerpoint/2010/main" val="3893915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Bedeutung von NA für Biologie, Chemie, Physik wird unterschätzt:</a:t>
            </a:r>
          </a:p>
          <a:p>
            <a:pPr marL="0" indent="0" eaLnBrk="1" hangingPunct="1">
              <a:spcBef>
                <a:spcPts val="0"/>
              </a:spcBef>
              <a:buNone/>
            </a:pPr>
            <a:r>
              <a:rPr lang="de-DE" altLang="de-DE" sz="4000" dirty="0"/>
              <a:t>   -   	Experimente mit Protokoll</a:t>
            </a:r>
          </a:p>
          <a:p>
            <a:pPr marL="0" indent="0" eaLnBrk="1" hangingPunct="1">
              <a:spcBef>
                <a:spcPts val="0"/>
              </a:spcBef>
              <a:buNone/>
            </a:pPr>
            <a:r>
              <a:rPr lang="de-DE" altLang="de-DE" sz="4000" dirty="0"/>
              <a:t>   -   	Fachsprache</a:t>
            </a:r>
          </a:p>
          <a:p>
            <a:pPr marL="0" indent="0" eaLnBrk="1" hangingPunct="1">
              <a:spcBef>
                <a:spcPts val="0"/>
              </a:spcBef>
              <a:buNone/>
            </a:pPr>
            <a:r>
              <a:rPr lang="de-DE" altLang="de-DE" sz="4000" dirty="0"/>
              <a:t>   -   	Arbeiten mit Modellen</a:t>
            </a:r>
          </a:p>
          <a:p>
            <a:pPr marL="0" indent="0" eaLnBrk="1" hangingPunct="1">
              <a:spcBef>
                <a:spcPts val="0"/>
              </a:spcBef>
              <a:buNone/>
            </a:pPr>
            <a:r>
              <a:rPr lang="de-DE" altLang="de-DE" sz="4000" dirty="0"/>
              <a:t>   -   	Diagramme</a:t>
            </a:r>
          </a:p>
          <a:p>
            <a:pPr marL="0" indent="0" eaLnBrk="1" hangingPunct="1">
              <a:spcBef>
                <a:spcPts val="0"/>
              </a:spcBef>
              <a:buNone/>
            </a:pPr>
            <a:r>
              <a:rPr lang="de-DE" altLang="de-DE" sz="4000" dirty="0"/>
              <a:t>   -   	Erziehungsarbeit</a:t>
            </a:r>
          </a:p>
        </p:txBody>
      </p:sp>
    </p:spTree>
    <p:extLst>
      <p:ext uri="{BB962C8B-B14F-4D97-AF65-F5344CB8AC3E}">
        <p14:creationId xmlns:p14="http://schemas.microsoft.com/office/powerpoint/2010/main" val="4160751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Bedeutung von NA für Biologie, Chemie, Physik wird unterschätzt:</a:t>
            </a:r>
          </a:p>
          <a:p>
            <a:pPr marL="0" indent="0" eaLnBrk="1" hangingPunct="1">
              <a:spcBef>
                <a:spcPts val="0"/>
              </a:spcBef>
              <a:buNone/>
            </a:pPr>
            <a:r>
              <a:rPr lang="de-DE" altLang="de-DE" sz="4000" dirty="0"/>
              <a:t>   -   	zu große Gruppen</a:t>
            </a:r>
          </a:p>
          <a:p>
            <a:pPr marL="0" indent="0" eaLnBrk="1" hangingPunct="1">
              <a:spcBef>
                <a:spcPts val="0"/>
              </a:spcBef>
              <a:buNone/>
            </a:pPr>
            <a:r>
              <a:rPr lang="de-DE" altLang="de-DE" sz="4000" dirty="0"/>
              <a:t>   -	zu wenig Unterrichtszeit</a:t>
            </a:r>
          </a:p>
        </p:txBody>
      </p:sp>
    </p:spTree>
    <p:extLst>
      <p:ext uri="{BB962C8B-B14F-4D97-AF65-F5344CB8AC3E}">
        <p14:creationId xmlns:p14="http://schemas.microsoft.com/office/powerpoint/2010/main" val="390489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5149"/>
            <a:ext cx="9144000" cy="4867701"/>
          </a:xfrm>
          <a:prstGeom prst="rect">
            <a:avLst/>
          </a:prstGeom>
        </p:spPr>
      </p:pic>
      <p:sp>
        <p:nvSpPr>
          <p:cNvPr id="3" name="Pfeil nach unten 2"/>
          <p:cNvSpPr/>
          <p:nvPr/>
        </p:nvSpPr>
        <p:spPr>
          <a:xfrm rot="13869610">
            <a:off x="1986161" y="5374672"/>
            <a:ext cx="484632" cy="6183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10104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Bedeutung von NA für Biologie, Chemie, Physik wird unterschätzt:</a:t>
            </a:r>
          </a:p>
          <a:p>
            <a:pPr marL="0" indent="0" eaLnBrk="1" hangingPunct="1">
              <a:spcBef>
                <a:spcPts val="0"/>
              </a:spcBef>
              <a:buNone/>
            </a:pPr>
            <a:r>
              <a:rPr lang="de-DE" altLang="de-DE" sz="4000" dirty="0"/>
              <a:t>   -   	zu große Gruppen</a:t>
            </a:r>
          </a:p>
          <a:p>
            <a:pPr marL="0" indent="0" eaLnBrk="1" hangingPunct="1">
              <a:spcBef>
                <a:spcPts val="0"/>
              </a:spcBef>
              <a:buNone/>
            </a:pPr>
            <a:r>
              <a:rPr lang="de-DE" altLang="de-DE" sz="4000" dirty="0"/>
              <a:t>   -	zu wenig Unterrichtszeit</a:t>
            </a:r>
          </a:p>
          <a:p>
            <a:pPr marL="0" indent="0" eaLnBrk="1" hangingPunct="1">
              <a:spcBef>
                <a:spcPts val="0"/>
              </a:spcBef>
              <a:buNone/>
            </a:pPr>
            <a:r>
              <a:rPr lang="de-DE" altLang="de-DE" sz="4000" dirty="0"/>
              <a:t>	</a:t>
            </a:r>
            <a:r>
              <a:rPr lang="de-DE" altLang="de-DE" sz="4000" b="1" dirty="0">
                <a:solidFill>
                  <a:srgbClr val="FF0000"/>
                </a:solidFill>
              </a:rPr>
              <a:t>=&gt; Dann entsprechend kürzen 	nach verbindlicher Absprache in 	der Fachschaft!</a:t>
            </a:r>
          </a:p>
        </p:txBody>
      </p:sp>
    </p:spTree>
    <p:extLst>
      <p:ext uri="{BB962C8B-B14F-4D97-AF65-F5344CB8AC3E}">
        <p14:creationId xmlns:p14="http://schemas.microsoft.com/office/powerpoint/2010/main" val="2309160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Leistungsfähigkeit der Schüler wird </a:t>
            </a:r>
            <a:r>
              <a:rPr lang="de-DE" altLang="de-DE" sz="4000" b="1" u="sng" dirty="0"/>
              <a:t>unter</a:t>
            </a:r>
            <a:r>
              <a:rPr lang="de-DE" altLang="de-DE" sz="4000" b="1" dirty="0"/>
              <a:t>schätzt</a:t>
            </a:r>
          </a:p>
        </p:txBody>
      </p:sp>
    </p:spTree>
    <p:extLst>
      <p:ext uri="{BB962C8B-B14F-4D97-AF65-F5344CB8AC3E}">
        <p14:creationId xmlns:p14="http://schemas.microsoft.com/office/powerpoint/2010/main" val="3390474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Leistungsfähigkeit der Schüler wird </a:t>
            </a:r>
            <a:r>
              <a:rPr lang="de-DE" altLang="de-DE" sz="4000" b="1" u="sng" dirty="0"/>
              <a:t>unter</a:t>
            </a:r>
            <a:r>
              <a:rPr lang="de-DE" altLang="de-DE" sz="4000" b="1" dirty="0"/>
              <a:t>schätzt:</a:t>
            </a:r>
          </a:p>
          <a:p>
            <a:pPr marL="0" indent="0" eaLnBrk="1" hangingPunct="1">
              <a:spcBef>
                <a:spcPts val="0"/>
              </a:spcBef>
              <a:buNone/>
            </a:pPr>
            <a:r>
              <a:rPr lang="de-DE" altLang="de-DE" sz="4000" dirty="0"/>
              <a:t>   -  	zu </a:t>
            </a:r>
            <a:r>
              <a:rPr lang="de-DE" altLang="de-DE" sz="4000" dirty="0" err="1"/>
              <a:t>grundschulhaftes</a:t>
            </a:r>
            <a:r>
              <a:rPr lang="de-DE" altLang="de-DE" sz="4000" dirty="0"/>
              <a:t> Zeichnen,   </a:t>
            </a:r>
          </a:p>
          <a:p>
            <a:pPr marL="0" indent="0" eaLnBrk="1" hangingPunct="1">
              <a:spcBef>
                <a:spcPts val="0"/>
              </a:spcBef>
              <a:buNone/>
            </a:pPr>
            <a:r>
              <a:rPr lang="de-DE" altLang="de-DE" sz="4000" dirty="0"/>
              <a:t>       	Basteln, Spielen; Unterhaltung</a:t>
            </a:r>
          </a:p>
          <a:p>
            <a:pPr marL="0" indent="0" eaLnBrk="1" hangingPunct="1">
              <a:spcBef>
                <a:spcPts val="0"/>
              </a:spcBef>
              <a:buNone/>
            </a:pPr>
            <a:r>
              <a:rPr lang="de-DE" altLang="de-DE" sz="4000" dirty="0"/>
              <a:t>       	ohne wissenschaftlichen Hinter-</a:t>
            </a:r>
          </a:p>
          <a:p>
            <a:pPr marL="0" indent="0" eaLnBrk="1" hangingPunct="1">
              <a:spcBef>
                <a:spcPts val="0"/>
              </a:spcBef>
              <a:buNone/>
            </a:pPr>
            <a:r>
              <a:rPr lang="de-DE" altLang="de-DE" sz="4000" dirty="0"/>
              <a:t>	</a:t>
            </a:r>
            <a:r>
              <a:rPr lang="de-DE" altLang="de-DE" sz="4000" dirty="0" err="1"/>
              <a:t>grund</a:t>
            </a:r>
            <a:endParaRPr lang="de-DE" altLang="de-DE" sz="4000" dirty="0"/>
          </a:p>
        </p:txBody>
      </p:sp>
    </p:spTree>
    <p:extLst>
      <p:ext uri="{BB962C8B-B14F-4D97-AF65-F5344CB8AC3E}">
        <p14:creationId xmlns:p14="http://schemas.microsoft.com/office/powerpoint/2010/main" val="1136545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Leistungsfähigkeit der Schüler wird </a:t>
            </a:r>
            <a:r>
              <a:rPr lang="de-DE" altLang="de-DE" sz="4000" b="1" u="sng" dirty="0"/>
              <a:t>über</a:t>
            </a:r>
            <a:r>
              <a:rPr lang="de-DE" altLang="de-DE" sz="4000" b="1" dirty="0"/>
              <a:t>schätzt</a:t>
            </a:r>
          </a:p>
        </p:txBody>
      </p:sp>
    </p:spTree>
    <p:extLst>
      <p:ext uri="{BB962C8B-B14F-4D97-AF65-F5344CB8AC3E}">
        <p14:creationId xmlns:p14="http://schemas.microsoft.com/office/powerpoint/2010/main" val="3091768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Leistungsfähigkeit der Schüler wird </a:t>
            </a:r>
            <a:r>
              <a:rPr lang="de-DE" altLang="de-DE" sz="4000" b="1" u="sng" dirty="0"/>
              <a:t>über</a:t>
            </a:r>
            <a:r>
              <a:rPr lang="de-DE" altLang="de-DE" sz="4000" b="1" dirty="0"/>
              <a:t>schätzt:</a:t>
            </a:r>
          </a:p>
          <a:p>
            <a:pPr marL="0" indent="0" eaLnBrk="1" hangingPunct="1">
              <a:spcBef>
                <a:spcPts val="0"/>
              </a:spcBef>
              <a:buNone/>
            </a:pPr>
            <a:r>
              <a:rPr lang="de-DE" altLang="de-DE" sz="4000" dirty="0"/>
              <a:t>   -   	zu wenig Wiederholung bzw. </a:t>
            </a:r>
          </a:p>
          <a:p>
            <a:pPr marL="0" indent="0" eaLnBrk="1" hangingPunct="1">
              <a:spcBef>
                <a:spcPts val="0"/>
              </a:spcBef>
              <a:buNone/>
            </a:pPr>
            <a:r>
              <a:rPr lang="de-DE" altLang="de-DE" sz="4000" dirty="0"/>
              <a:t>       	Anwendung der neuen Inhalte</a:t>
            </a:r>
          </a:p>
        </p:txBody>
      </p:sp>
    </p:spTree>
    <p:extLst>
      <p:ext uri="{BB962C8B-B14F-4D97-AF65-F5344CB8AC3E}">
        <p14:creationId xmlns:p14="http://schemas.microsoft.com/office/powerpoint/2010/main" val="3021380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Leistungsfähigkeit der Schüler wird </a:t>
            </a:r>
            <a:r>
              <a:rPr lang="de-DE" altLang="de-DE" sz="4000" b="1" u="sng" dirty="0"/>
              <a:t>über</a:t>
            </a:r>
            <a:r>
              <a:rPr lang="de-DE" altLang="de-DE" sz="4000" b="1" dirty="0"/>
              <a:t>schätzt:</a:t>
            </a:r>
          </a:p>
          <a:p>
            <a:pPr marL="0" indent="0" eaLnBrk="1" hangingPunct="1">
              <a:spcBef>
                <a:spcPts val="0"/>
              </a:spcBef>
              <a:buNone/>
            </a:pPr>
            <a:r>
              <a:rPr lang="de-DE" altLang="de-DE" sz="4000" dirty="0"/>
              <a:t>   -   	zu wenig Wiederholung bzw. </a:t>
            </a:r>
          </a:p>
          <a:p>
            <a:pPr marL="0" indent="0" eaLnBrk="1" hangingPunct="1">
              <a:spcBef>
                <a:spcPts val="0"/>
              </a:spcBef>
              <a:buNone/>
            </a:pPr>
            <a:r>
              <a:rPr lang="de-DE" altLang="de-DE" sz="4000" dirty="0"/>
              <a:t>       	Anwendung der neuen Inhalte</a:t>
            </a:r>
          </a:p>
          <a:p>
            <a:pPr marL="0" indent="0" eaLnBrk="1" hangingPunct="1">
              <a:spcBef>
                <a:spcPts val="0"/>
              </a:spcBef>
              <a:buNone/>
            </a:pPr>
            <a:r>
              <a:rPr lang="de-DE" altLang="de-DE" sz="4000" dirty="0"/>
              <a:t>   -   	anwenden, ohne „drüber </a:t>
            </a:r>
            <a:r>
              <a:rPr lang="de-DE" altLang="de-DE" sz="4000" dirty="0" err="1"/>
              <a:t>ge</a:t>
            </a:r>
            <a:r>
              <a:rPr lang="de-DE" altLang="de-DE" sz="4000" dirty="0"/>
              <a:t>-   </a:t>
            </a:r>
          </a:p>
          <a:p>
            <a:pPr marL="0" indent="0" eaLnBrk="1" hangingPunct="1">
              <a:spcBef>
                <a:spcPts val="0"/>
              </a:spcBef>
              <a:buNone/>
            </a:pPr>
            <a:r>
              <a:rPr lang="de-DE" altLang="de-DE" sz="4000" dirty="0"/>
              <a:t>       	schlafen zu haben“</a:t>
            </a:r>
          </a:p>
        </p:txBody>
      </p:sp>
    </p:spTree>
    <p:extLst>
      <p:ext uri="{BB962C8B-B14F-4D97-AF65-F5344CB8AC3E}">
        <p14:creationId xmlns:p14="http://schemas.microsoft.com/office/powerpoint/2010/main" val="2062543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Leistungsfähigkeit der Schüler wird </a:t>
            </a:r>
            <a:r>
              <a:rPr lang="de-DE" altLang="de-DE" sz="4000" b="1" u="sng" dirty="0"/>
              <a:t>über</a:t>
            </a:r>
            <a:r>
              <a:rPr lang="de-DE" altLang="de-DE" sz="4000" b="1" dirty="0"/>
              <a:t>schätzt:</a:t>
            </a:r>
          </a:p>
          <a:p>
            <a:pPr marL="0" indent="0">
              <a:spcBef>
                <a:spcPts val="0"/>
              </a:spcBef>
              <a:buNone/>
            </a:pPr>
            <a:r>
              <a:rPr lang="de-DE" altLang="de-DE" sz="4000" dirty="0"/>
              <a:t>   -   	zu wenig Wiederholung bzw. </a:t>
            </a:r>
          </a:p>
          <a:p>
            <a:pPr marL="0" indent="0">
              <a:spcBef>
                <a:spcPts val="0"/>
              </a:spcBef>
              <a:buNone/>
            </a:pPr>
            <a:r>
              <a:rPr lang="de-DE" altLang="de-DE" sz="4000" dirty="0"/>
              <a:t>       	Anwendung der neuen Inhalte</a:t>
            </a:r>
          </a:p>
          <a:p>
            <a:pPr marL="0" indent="0" eaLnBrk="1" hangingPunct="1">
              <a:spcBef>
                <a:spcPts val="0"/>
              </a:spcBef>
              <a:buNone/>
            </a:pPr>
            <a:r>
              <a:rPr lang="de-DE" altLang="de-DE" sz="4000" dirty="0"/>
              <a:t>   -   	anwenden, ohne „drüber </a:t>
            </a:r>
            <a:r>
              <a:rPr lang="de-DE" altLang="de-DE" sz="4000" dirty="0" err="1"/>
              <a:t>ge</a:t>
            </a:r>
            <a:r>
              <a:rPr lang="de-DE" altLang="de-DE" sz="4000" dirty="0"/>
              <a:t>-   </a:t>
            </a:r>
          </a:p>
          <a:p>
            <a:pPr marL="0" indent="0" eaLnBrk="1" hangingPunct="1">
              <a:spcBef>
                <a:spcPts val="0"/>
              </a:spcBef>
              <a:buNone/>
            </a:pPr>
            <a:r>
              <a:rPr lang="de-DE" altLang="de-DE" sz="4000" dirty="0"/>
              <a:t>       	schlafen zu haben“</a:t>
            </a:r>
          </a:p>
          <a:p>
            <a:pPr marL="0" indent="0" eaLnBrk="1" hangingPunct="1">
              <a:spcBef>
                <a:spcPts val="0"/>
              </a:spcBef>
              <a:buNone/>
            </a:pPr>
            <a:r>
              <a:rPr lang="de-DE" altLang="de-DE" sz="4000" dirty="0"/>
              <a:t>   -   	Überforderung in Doppelstunden</a:t>
            </a:r>
          </a:p>
        </p:txBody>
      </p:sp>
    </p:spTree>
    <p:extLst>
      <p:ext uri="{BB962C8B-B14F-4D97-AF65-F5344CB8AC3E}">
        <p14:creationId xmlns:p14="http://schemas.microsoft.com/office/powerpoint/2010/main" val="2187402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falsche Lehrkraft:</a:t>
            </a:r>
          </a:p>
          <a:p>
            <a:pPr marL="0" indent="0" eaLnBrk="1" hangingPunct="1">
              <a:spcBef>
                <a:spcPts val="0"/>
              </a:spcBef>
              <a:buNone/>
            </a:pPr>
            <a:r>
              <a:rPr lang="de-DE" altLang="de-DE" sz="4000" dirty="0"/>
              <a:t>   </a:t>
            </a:r>
          </a:p>
        </p:txBody>
      </p:sp>
    </p:spTree>
    <p:extLst>
      <p:ext uri="{BB962C8B-B14F-4D97-AF65-F5344CB8AC3E}">
        <p14:creationId xmlns:p14="http://schemas.microsoft.com/office/powerpoint/2010/main" val="2814892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a:t>Strukturelle Probleme in NA:</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falsche Lehrkraft:</a:t>
            </a:r>
          </a:p>
          <a:p>
            <a:pPr marL="0" indent="0" eaLnBrk="1" hangingPunct="1">
              <a:spcBef>
                <a:spcPts val="0"/>
              </a:spcBef>
              <a:buNone/>
            </a:pPr>
            <a:r>
              <a:rPr lang="de-DE" altLang="de-DE" sz="4000" dirty="0"/>
              <a:t>   -   	fachfremd</a:t>
            </a:r>
          </a:p>
          <a:p>
            <a:pPr marL="0" indent="0" eaLnBrk="1" hangingPunct="1">
              <a:spcBef>
                <a:spcPts val="0"/>
              </a:spcBef>
              <a:buNone/>
            </a:pPr>
            <a:r>
              <a:rPr lang="de-DE" altLang="de-DE" sz="4000" dirty="0"/>
              <a:t>   -   	mehr als 1 Lehrkraft im NT-Block</a:t>
            </a:r>
          </a:p>
        </p:txBody>
      </p:sp>
    </p:spTree>
    <p:extLst>
      <p:ext uri="{BB962C8B-B14F-4D97-AF65-F5344CB8AC3E}">
        <p14:creationId xmlns:p14="http://schemas.microsoft.com/office/powerpoint/2010/main" val="2530555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tx2">
              <a:lumMod val="40000"/>
              <a:lumOff val="60000"/>
            </a:schemeClr>
          </a:solidFill>
        </p:spPr>
        <p:txBody>
          <a:bodyPr/>
          <a:lstStyle/>
          <a:p>
            <a:pPr eaLnBrk="1" hangingPunct="1"/>
            <a:r>
              <a:rPr lang="de-DE" altLang="de-DE" b="1" dirty="0"/>
              <a:t>Stunden-Organisation NA</a:t>
            </a:r>
          </a:p>
        </p:txBody>
      </p:sp>
      <p:sp>
        <p:nvSpPr>
          <p:cNvPr id="10243" name="Rectangle 3"/>
          <p:cNvSpPr>
            <a:spLocks noGrp="1" noChangeArrowheads="1"/>
          </p:cNvSpPr>
          <p:nvPr>
            <p:ph type="body" idx="1"/>
          </p:nvPr>
        </p:nvSpPr>
        <p:spPr/>
        <p:txBody>
          <a:bodyPr/>
          <a:lstStyle/>
          <a:p>
            <a:pPr marL="0" indent="0" eaLnBrk="1" hangingPunct="1">
              <a:spcBef>
                <a:spcPct val="100000"/>
              </a:spcBef>
              <a:buNone/>
            </a:pPr>
            <a:r>
              <a:rPr lang="de-DE" altLang="de-DE" sz="4000" b="1" dirty="0"/>
              <a:t>Stundentafel:</a:t>
            </a:r>
          </a:p>
          <a:p>
            <a:pPr marL="0" indent="0" eaLnBrk="1" hangingPunct="1">
              <a:spcBef>
                <a:spcPts val="0"/>
              </a:spcBef>
              <a:buNone/>
            </a:pPr>
            <a:r>
              <a:rPr lang="de-DE" altLang="de-DE" sz="4000" dirty="0"/>
              <a:t>1,5 Wochenstunden Biologie</a:t>
            </a:r>
          </a:p>
          <a:p>
            <a:pPr marL="0" indent="0" eaLnBrk="1" hangingPunct="1">
              <a:spcBef>
                <a:spcPts val="0"/>
              </a:spcBef>
              <a:buNone/>
            </a:pPr>
            <a:r>
              <a:rPr lang="de-DE" altLang="de-DE" sz="4000" dirty="0"/>
              <a:t>1,5 Wochenstunden NA</a:t>
            </a:r>
          </a:p>
        </p:txBody>
      </p:sp>
    </p:spTree>
    <p:extLst>
      <p:ext uri="{BB962C8B-B14F-4D97-AF65-F5344CB8AC3E}">
        <p14:creationId xmlns:p14="http://schemas.microsoft.com/office/powerpoint/2010/main" val="3450636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424" y="1089660"/>
            <a:ext cx="5394960" cy="4678680"/>
          </a:xfrm>
          <a:prstGeom prst="rect">
            <a:avLst/>
          </a:prstGeom>
        </p:spPr>
      </p:pic>
      <p:sp>
        <p:nvSpPr>
          <p:cNvPr id="3" name="Pfeil nach unten 2"/>
          <p:cNvSpPr/>
          <p:nvPr/>
        </p:nvSpPr>
        <p:spPr>
          <a:xfrm rot="16200000">
            <a:off x="2202187" y="2066002"/>
            <a:ext cx="484632" cy="6183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6964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tx2">
              <a:lumMod val="40000"/>
              <a:lumOff val="60000"/>
            </a:schemeClr>
          </a:solidFill>
        </p:spPr>
        <p:txBody>
          <a:bodyPr/>
          <a:lstStyle/>
          <a:p>
            <a:pPr eaLnBrk="1" hangingPunct="1"/>
            <a:r>
              <a:rPr lang="de-DE" altLang="de-DE" b="1" dirty="0"/>
              <a:t>Stunden-Organisation NA</a:t>
            </a:r>
          </a:p>
        </p:txBody>
      </p:sp>
      <p:sp>
        <p:nvSpPr>
          <p:cNvPr id="10243" name="Rectangle 3"/>
          <p:cNvSpPr>
            <a:spLocks noGrp="1" noChangeArrowheads="1"/>
          </p:cNvSpPr>
          <p:nvPr>
            <p:ph type="body" idx="1"/>
          </p:nvPr>
        </p:nvSpPr>
        <p:spPr/>
        <p:txBody>
          <a:bodyPr/>
          <a:lstStyle/>
          <a:p>
            <a:pPr marL="0" indent="0" eaLnBrk="1" hangingPunct="1">
              <a:spcBef>
                <a:spcPct val="100000"/>
              </a:spcBef>
              <a:buNone/>
            </a:pPr>
            <a:r>
              <a:rPr lang="de-DE" altLang="de-DE" sz="4000" b="1" dirty="0"/>
              <a:t>Stundentafel:</a:t>
            </a:r>
          </a:p>
          <a:p>
            <a:pPr marL="0" indent="0" eaLnBrk="1" hangingPunct="1">
              <a:spcBef>
                <a:spcPts val="0"/>
              </a:spcBef>
              <a:buNone/>
            </a:pPr>
            <a:r>
              <a:rPr lang="de-DE" altLang="de-DE" sz="4000" dirty="0"/>
              <a:t>1,5 Wochenstunden Biologie</a:t>
            </a:r>
          </a:p>
          <a:p>
            <a:pPr marL="0" indent="0" eaLnBrk="1" hangingPunct="1">
              <a:spcBef>
                <a:spcPts val="0"/>
              </a:spcBef>
              <a:buNone/>
            </a:pPr>
            <a:r>
              <a:rPr lang="de-DE" altLang="de-DE" sz="4000" dirty="0"/>
              <a:t>1,5 Wochenstunden NA</a:t>
            </a:r>
          </a:p>
          <a:p>
            <a:pPr marL="0" indent="0" eaLnBrk="1" hangingPunct="1">
              <a:spcBef>
                <a:spcPts val="0"/>
              </a:spcBef>
              <a:buNone/>
            </a:pPr>
            <a:endParaRPr lang="de-DE" altLang="de-DE" sz="4000" dirty="0"/>
          </a:p>
          <a:p>
            <a:pPr marL="0" indent="0" eaLnBrk="1" hangingPunct="1">
              <a:spcBef>
                <a:spcPts val="0"/>
              </a:spcBef>
              <a:buNone/>
            </a:pPr>
            <a:r>
              <a:rPr lang="de-DE" altLang="de-DE" sz="4000" b="1" dirty="0"/>
              <a:t>Realität:</a:t>
            </a:r>
          </a:p>
          <a:p>
            <a:pPr marL="0" indent="0" eaLnBrk="1" hangingPunct="1">
              <a:spcBef>
                <a:spcPts val="0"/>
              </a:spcBef>
              <a:buNone/>
            </a:pPr>
            <a:r>
              <a:rPr lang="de-DE" altLang="de-DE" sz="4000" dirty="0"/>
              <a:t>2 Wochenstunden Biologie</a:t>
            </a:r>
          </a:p>
          <a:p>
            <a:pPr marL="0" indent="0" eaLnBrk="1" hangingPunct="1">
              <a:spcBef>
                <a:spcPts val="0"/>
              </a:spcBef>
              <a:buNone/>
            </a:pPr>
            <a:r>
              <a:rPr lang="de-DE" altLang="de-DE" sz="4000" dirty="0"/>
              <a:t>0,5-1 Wochenstunden NA</a:t>
            </a:r>
          </a:p>
        </p:txBody>
      </p:sp>
    </p:spTree>
    <p:extLst>
      <p:ext uri="{BB962C8B-B14F-4D97-AF65-F5344CB8AC3E}">
        <p14:creationId xmlns:p14="http://schemas.microsoft.com/office/powerpoint/2010/main" val="501053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tx2">
              <a:lumMod val="40000"/>
              <a:lumOff val="60000"/>
            </a:schemeClr>
          </a:solidFill>
        </p:spPr>
        <p:txBody>
          <a:bodyPr/>
          <a:lstStyle/>
          <a:p>
            <a:pPr eaLnBrk="1" hangingPunct="1"/>
            <a:r>
              <a:rPr lang="de-DE" altLang="de-DE" b="1" dirty="0"/>
              <a:t>Stunden-Organisation NA</a:t>
            </a:r>
          </a:p>
        </p:txBody>
      </p:sp>
      <p:sp>
        <p:nvSpPr>
          <p:cNvPr id="10243" name="Rectangle 3"/>
          <p:cNvSpPr>
            <a:spLocks noGrp="1" noChangeArrowheads="1"/>
          </p:cNvSpPr>
          <p:nvPr>
            <p:ph type="body" idx="1"/>
          </p:nvPr>
        </p:nvSpPr>
        <p:spPr/>
        <p:txBody>
          <a:bodyPr/>
          <a:lstStyle/>
          <a:p>
            <a:pPr marL="0" indent="0" eaLnBrk="1" hangingPunct="1">
              <a:spcBef>
                <a:spcPct val="100000"/>
              </a:spcBef>
              <a:buNone/>
            </a:pPr>
            <a:r>
              <a:rPr lang="de-DE" altLang="de-DE" sz="4000" b="1" dirty="0"/>
              <a:t>Stundentafel:</a:t>
            </a:r>
          </a:p>
          <a:p>
            <a:pPr marL="0" indent="0" eaLnBrk="1" hangingPunct="1">
              <a:spcBef>
                <a:spcPts val="0"/>
              </a:spcBef>
              <a:buNone/>
            </a:pPr>
            <a:r>
              <a:rPr lang="de-DE" altLang="de-DE" sz="4000" dirty="0"/>
              <a:t>1,5 Wochenstunden Biologie</a:t>
            </a:r>
          </a:p>
          <a:p>
            <a:pPr marL="0" indent="0" eaLnBrk="1" hangingPunct="1">
              <a:spcBef>
                <a:spcPts val="0"/>
              </a:spcBef>
              <a:buNone/>
            </a:pPr>
            <a:r>
              <a:rPr lang="de-DE" altLang="de-DE" sz="4000" dirty="0"/>
              <a:t>1,5 Wochenstunden NA</a:t>
            </a:r>
          </a:p>
          <a:p>
            <a:pPr marL="0" indent="0" eaLnBrk="1" hangingPunct="1">
              <a:spcBef>
                <a:spcPts val="0"/>
              </a:spcBef>
              <a:buNone/>
            </a:pPr>
            <a:endParaRPr lang="de-DE" altLang="de-DE" sz="4000" dirty="0"/>
          </a:p>
          <a:p>
            <a:pPr marL="0" indent="0" eaLnBrk="1" hangingPunct="1">
              <a:spcBef>
                <a:spcPts val="0"/>
              </a:spcBef>
              <a:buNone/>
            </a:pPr>
            <a:r>
              <a:rPr lang="de-DE" altLang="de-DE" sz="4000" b="1" dirty="0"/>
              <a:t>Realität:</a:t>
            </a:r>
          </a:p>
          <a:p>
            <a:pPr marL="0" indent="0" eaLnBrk="1" hangingPunct="1">
              <a:spcBef>
                <a:spcPts val="0"/>
              </a:spcBef>
              <a:buNone/>
            </a:pPr>
            <a:r>
              <a:rPr lang="de-DE" altLang="de-DE" sz="4000" dirty="0"/>
              <a:t>2 Wochenstunden Biologie</a:t>
            </a:r>
          </a:p>
          <a:p>
            <a:pPr marL="0" indent="0" eaLnBrk="1" hangingPunct="1">
              <a:spcBef>
                <a:spcPts val="0"/>
              </a:spcBef>
              <a:buNone/>
            </a:pPr>
            <a:r>
              <a:rPr lang="de-DE" altLang="de-DE" sz="4000" b="1" dirty="0">
                <a:solidFill>
                  <a:srgbClr val="FF0000"/>
                </a:solidFill>
              </a:rPr>
              <a:t>0,5</a:t>
            </a:r>
            <a:r>
              <a:rPr lang="de-DE" altLang="de-DE" sz="4000" dirty="0"/>
              <a:t>-1 Wochenstunden NA</a:t>
            </a:r>
          </a:p>
        </p:txBody>
      </p:sp>
    </p:spTree>
    <p:extLst>
      <p:ext uri="{BB962C8B-B14F-4D97-AF65-F5344CB8AC3E}">
        <p14:creationId xmlns:p14="http://schemas.microsoft.com/office/powerpoint/2010/main" val="1493607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tx2">
              <a:lumMod val="40000"/>
              <a:lumOff val="60000"/>
            </a:schemeClr>
          </a:solidFill>
        </p:spPr>
        <p:txBody>
          <a:bodyPr/>
          <a:lstStyle/>
          <a:p>
            <a:pPr eaLnBrk="1" hangingPunct="1"/>
            <a:r>
              <a:rPr lang="de-DE" altLang="de-DE" b="1" dirty="0"/>
              <a:t>Stunden-Organisation NA</a:t>
            </a:r>
          </a:p>
        </p:txBody>
      </p:sp>
      <p:sp>
        <p:nvSpPr>
          <p:cNvPr id="10243" name="Rectangle 3"/>
          <p:cNvSpPr>
            <a:spLocks noGrp="1" noChangeArrowheads="1"/>
          </p:cNvSpPr>
          <p:nvPr>
            <p:ph type="body" idx="1"/>
          </p:nvPr>
        </p:nvSpPr>
        <p:spPr/>
        <p:txBody>
          <a:bodyPr/>
          <a:lstStyle/>
          <a:p>
            <a:pPr marL="0" indent="0" eaLnBrk="1" hangingPunct="1">
              <a:spcBef>
                <a:spcPct val="100000"/>
              </a:spcBef>
              <a:buNone/>
            </a:pPr>
            <a:r>
              <a:rPr lang="de-DE" altLang="de-DE" sz="4000" b="1" dirty="0"/>
              <a:t>Stundentafel:</a:t>
            </a:r>
          </a:p>
          <a:p>
            <a:pPr marL="0" indent="0" eaLnBrk="1" hangingPunct="1">
              <a:spcBef>
                <a:spcPts val="0"/>
              </a:spcBef>
              <a:buNone/>
            </a:pPr>
            <a:r>
              <a:rPr lang="de-DE" altLang="de-DE" sz="4000" dirty="0"/>
              <a:t>1,5 Wochenstunden Biologie</a:t>
            </a:r>
          </a:p>
          <a:p>
            <a:pPr marL="0" indent="0" eaLnBrk="1" hangingPunct="1">
              <a:spcBef>
                <a:spcPts val="0"/>
              </a:spcBef>
              <a:buNone/>
            </a:pPr>
            <a:r>
              <a:rPr lang="de-DE" altLang="de-DE" sz="4000" dirty="0"/>
              <a:t>1,5 Wochenstunden NA</a:t>
            </a:r>
          </a:p>
          <a:p>
            <a:pPr marL="0" indent="0" eaLnBrk="1" hangingPunct="1">
              <a:spcBef>
                <a:spcPts val="0"/>
              </a:spcBef>
              <a:buNone/>
            </a:pPr>
            <a:endParaRPr lang="de-DE" altLang="de-DE" sz="4000" dirty="0"/>
          </a:p>
          <a:p>
            <a:pPr marL="0" indent="0" eaLnBrk="1" hangingPunct="1">
              <a:spcBef>
                <a:spcPts val="0"/>
              </a:spcBef>
              <a:buNone/>
            </a:pPr>
            <a:r>
              <a:rPr lang="de-DE" altLang="de-DE" sz="4000" b="1" dirty="0"/>
              <a:t>Schüler</a:t>
            </a:r>
            <a:r>
              <a:rPr lang="de-DE" altLang="de-DE" sz="4000" dirty="0"/>
              <a:t>: 3 Wochenstunden</a:t>
            </a:r>
          </a:p>
          <a:p>
            <a:pPr marL="0" indent="0" eaLnBrk="1" hangingPunct="1">
              <a:spcBef>
                <a:spcPts val="0"/>
              </a:spcBef>
              <a:buNone/>
            </a:pPr>
            <a:r>
              <a:rPr lang="de-DE" altLang="de-DE" sz="4000" b="1" dirty="0"/>
              <a:t>Lehrkraft</a:t>
            </a:r>
            <a:r>
              <a:rPr lang="de-DE" altLang="de-DE" sz="4000" dirty="0"/>
              <a:t>: 4 Wochenstunden bei Teilung der Klasse</a:t>
            </a:r>
          </a:p>
        </p:txBody>
      </p:sp>
    </p:spTree>
    <p:extLst>
      <p:ext uri="{BB962C8B-B14F-4D97-AF65-F5344CB8AC3E}">
        <p14:creationId xmlns:p14="http://schemas.microsoft.com/office/powerpoint/2010/main" val="2017573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tx2">
              <a:lumMod val="40000"/>
              <a:lumOff val="60000"/>
            </a:schemeClr>
          </a:solidFill>
        </p:spPr>
        <p:txBody>
          <a:bodyPr/>
          <a:lstStyle/>
          <a:p>
            <a:pPr eaLnBrk="1" hangingPunct="1"/>
            <a:r>
              <a:rPr lang="de-DE" altLang="de-DE" b="1" dirty="0"/>
              <a:t>Stunden-Organisation NA</a:t>
            </a:r>
          </a:p>
        </p:txBody>
      </p:sp>
      <p:sp>
        <p:nvSpPr>
          <p:cNvPr id="10243" name="Rectangle 3"/>
          <p:cNvSpPr>
            <a:spLocks noGrp="1" noChangeArrowheads="1"/>
          </p:cNvSpPr>
          <p:nvPr>
            <p:ph type="body" idx="1"/>
          </p:nvPr>
        </p:nvSpPr>
        <p:spPr/>
        <p:txBody>
          <a:bodyPr/>
          <a:lstStyle/>
          <a:p>
            <a:pPr marL="0" indent="0" eaLnBrk="1" hangingPunct="1">
              <a:spcBef>
                <a:spcPts val="0"/>
              </a:spcBef>
              <a:buNone/>
            </a:pPr>
            <a:r>
              <a:rPr lang="de-DE" altLang="de-DE" sz="4000" dirty="0"/>
              <a:t>System am Rupprecht-Gymnasium München:</a:t>
            </a:r>
          </a:p>
          <a:p>
            <a:pPr marL="0" indent="0" algn="ctr" eaLnBrk="1" hangingPunct="1">
              <a:spcBef>
                <a:spcPts val="1200"/>
              </a:spcBef>
              <a:buNone/>
            </a:pPr>
            <a:r>
              <a:rPr lang="de-DE" altLang="de-DE" sz="4000" b="1" dirty="0"/>
              <a:t>Doppelstunde NA / Intensivierung</a:t>
            </a:r>
          </a:p>
          <a:p>
            <a:pPr marL="0" indent="0" eaLnBrk="1" hangingPunct="1">
              <a:spcBef>
                <a:spcPts val="0"/>
              </a:spcBef>
              <a:buNone/>
            </a:pPr>
            <a:endParaRPr lang="de-DE" altLang="de-DE" sz="4000" dirty="0"/>
          </a:p>
          <a:p>
            <a:pPr marL="0" indent="0" eaLnBrk="1" hangingPunct="1">
              <a:spcBef>
                <a:spcPts val="0"/>
              </a:spcBef>
              <a:buNone/>
            </a:pPr>
            <a:endParaRPr lang="de-DE" altLang="de-DE" sz="4000" dirty="0"/>
          </a:p>
          <a:p>
            <a:pPr marL="0" indent="0" eaLnBrk="1" hangingPunct="1">
              <a:spcBef>
                <a:spcPts val="0"/>
              </a:spcBef>
              <a:buNone/>
            </a:pPr>
            <a:endParaRPr lang="de-DE" altLang="de-DE" sz="4000" dirty="0"/>
          </a:p>
          <a:p>
            <a:pPr marL="0" indent="0" eaLnBrk="1" hangingPunct="1">
              <a:spcBef>
                <a:spcPts val="0"/>
              </a:spcBef>
              <a:buNone/>
            </a:pPr>
            <a:endParaRPr lang="de-DE" altLang="de-DE" sz="4000" dirty="0"/>
          </a:p>
        </p:txBody>
      </p:sp>
    </p:spTree>
    <p:extLst>
      <p:ext uri="{BB962C8B-B14F-4D97-AF65-F5344CB8AC3E}">
        <p14:creationId xmlns:p14="http://schemas.microsoft.com/office/powerpoint/2010/main" val="4182228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tx2">
              <a:lumMod val="40000"/>
              <a:lumOff val="60000"/>
            </a:schemeClr>
          </a:solidFill>
        </p:spPr>
        <p:txBody>
          <a:bodyPr/>
          <a:lstStyle/>
          <a:p>
            <a:pPr eaLnBrk="1" hangingPunct="1"/>
            <a:r>
              <a:rPr lang="de-DE" altLang="de-DE" b="1" dirty="0"/>
              <a:t>Stunden-Organisation NA</a:t>
            </a:r>
          </a:p>
        </p:txBody>
      </p:sp>
      <p:sp>
        <p:nvSpPr>
          <p:cNvPr id="10243" name="Rectangle 3"/>
          <p:cNvSpPr>
            <a:spLocks noGrp="1" noChangeArrowheads="1"/>
          </p:cNvSpPr>
          <p:nvPr>
            <p:ph type="body" idx="1"/>
          </p:nvPr>
        </p:nvSpPr>
        <p:spPr/>
        <p:txBody>
          <a:bodyPr/>
          <a:lstStyle/>
          <a:p>
            <a:pPr marL="0" indent="0" eaLnBrk="1" hangingPunct="1">
              <a:spcBef>
                <a:spcPts val="0"/>
              </a:spcBef>
              <a:buNone/>
            </a:pPr>
            <a:r>
              <a:rPr lang="de-DE" altLang="de-DE" sz="4000" dirty="0"/>
              <a:t>System am Rupprecht-Gymnasium München:</a:t>
            </a:r>
          </a:p>
          <a:p>
            <a:pPr marL="0" indent="0" algn="ctr" eaLnBrk="1" hangingPunct="1">
              <a:spcBef>
                <a:spcPts val="1200"/>
              </a:spcBef>
              <a:spcAft>
                <a:spcPts val="1200"/>
              </a:spcAft>
              <a:buNone/>
            </a:pPr>
            <a:r>
              <a:rPr lang="de-DE" altLang="de-DE" sz="4000" b="1" dirty="0"/>
              <a:t>Doppelstunde NA / Intensivierung</a:t>
            </a:r>
          </a:p>
          <a:p>
            <a:pPr marL="0" indent="0" eaLnBrk="1" hangingPunct="1">
              <a:spcBef>
                <a:spcPts val="0"/>
              </a:spcBef>
              <a:buNone/>
            </a:pPr>
            <a:r>
              <a:rPr lang="de-DE" altLang="de-DE" sz="4000" dirty="0"/>
              <a:t>=&gt; freie Wahl der NA-Lehrkraft:</a:t>
            </a:r>
          </a:p>
          <a:p>
            <a:pPr marL="0" indent="0" eaLnBrk="1" hangingPunct="1">
              <a:spcBef>
                <a:spcPts val="0"/>
              </a:spcBef>
              <a:buNone/>
            </a:pPr>
            <a:r>
              <a:rPr lang="de-DE" altLang="de-DE" sz="4000" dirty="0"/>
              <a:t>a) Doppelstunde NA (alle 14 Tage)</a:t>
            </a:r>
          </a:p>
          <a:p>
            <a:pPr marL="0" indent="0" eaLnBrk="1" hangingPunct="1">
              <a:spcBef>
                <a:spcPts val="0"/>
              </a:spcBef>
              <a:buNone/>
            </a:pPr>
            <a:r>
              <a:rPr lang="de-DE" altLang="de-DE" sz="4000" dirty="0"/>
              <a:t>b) 2 Einzelstunden NA (wöchentlich)</a:t>
            </a:r>
          </a:p>
          <a:p>
            <a:pPr marL="0" indent="0" eaLnBrk="1" hangingPunct="1">
              <a:spcBef>
                <a:spcPts val="0"/>
              </a:spcBef>
              <a:buNone/>
            </a:pPr>
            <a:endParaRPr lang="de-DE" altLang="de-DE" sz="4000" dirty="0"/>
          </a:p>
          <a:p>
            <a:pPr marL="0" indent="0" eaLnBrk="1" hangingPunct="1">
              <a:spcBef>
                <a:spcPts val="0"/>
              </a:spcBef>
              <a:buNone/>
            </a:pPr>
            <a:endParaRPr lang="de-DE" altLang="de-DE" sz="4000" dirty="0"/>
          </a:p>
          <a:p>
            <a:pPr marL="0" indent="0" eaLnBrk="1" hangingPunct="1">
              <a:spcBef>
                <a:spcPts val="0"/>
              </a:spcBef>
              <a:buNone/>
            </a:pPr>
            <a:endParaRPr lang="de-DE" altLang="de-DE" sz="4000" dirty="0"/>
          </a:p>
        </p:txBody>
      </p:sp>
    </p:spTree>
    <p:extLst>
      <p:ext uri="{BB962C8B-B14F-4D97-AF65-F5344CB8AC3E}">
        <p14:creationId xmlns:p14="http://schemas.microsoft.com/office/powerpoint/2010/main" val="2963720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tx2">
              <a:lumMod val="40000"/>
              <a:lumOff val="60000"/>
            </a:schemeClr>
          </a:solidFill>
        </p:spPr>
        <p:txBody>
          <a:bodyPr/>
          <a:lstStyle/>
          <a:p>
            <a:pPr eaLnBrk="1" hangingPunct="1"/>
            <a:r>
              <a:rPr lang="de-DE" altLang="de-DE" b="1" dirty="0"/>
              <a:t>Stunden-Organisation NA</a:t>
            </a:r>
          </a:p>
        </p:txBody>
      </p:sp>
      <p:sp>
        <p:nvSpPr>
          <p:cNvPr id="10243" name="Rectangle 3"/>
          <p:cNvSpPr>
            <a:spLocks noGrp="1" noChangeArrowheads="1"/>
          </p:cNvSpPr>
          <p:nvPr>
            <p:ph type="body" idx="1"/>
          </p:nvPr>
        </p:nvSpPr>
        <p:spPr/>
        <p:txBody>
          <a:bodyPr/>
          <a:lstStyle/>
          <a:p>
            <a:pPr marL="0" indent="0" eaLnBrk="1" hangingPunct="1">
              <a:spcBef>
                <a:spcPts val="0"/>
              </a:spcBef>
              <a:buNone/>
            </a:pPr>
            <a:r>
              <a:rPr lang="de-DE" altLang="de-DE" sz="4000" b="1" dirty="0"/>
              <a:t>Doppelstunde NA:</a:t>
            </a:r>
          </a:p>
          <a:p>
            <a:pPr marL="0" indent="0" eaLnBrk="1" hangingPunct="1">
              <a:spcBef>
                <a:spcPts val="0"/>
              </a:spcBef>
              <a:buNone/>
            </a:pPr>
            <a:r>
              <a:rPr lang="de-DE" altLang="de-DE" sz="4000" b="1" dirty="0">
                <a:solidFill>
                  <a:srgbClr val="00B050"/>
                </a:solidFill>
              </a:rPr>
              <a:t>+</a:t>
            </a:r>
            <a:r>
              <a:rPr lang="de-DE" altLang="de-DE" sz="4000" dirty="0">
                <a:solidFill>
                  <a:srgbClr val="00B050"/>
                </a:solidFill>
              </a:rPr>
              <a:t>  weniger Zeitdruck</a:t>
            </a:r>
          </a:p>
          <a:p>
            <a:pPr marL="0" indent="0" eaLnBrk="1" hangingPunct="1">
              <a:spcBef>
                <a:spcPts val="0"/>
              </a:spcBef>
              <a:buNone/>
            </a:pPr>
            <a:r>
              <a:rPr lang="de-DE" altLang="de-DE" sz="4000" b="1" dirty="0">
                <a:solidFill>
                  <a:srgbClr val="00B050"/>
                </a:solidFill>
              </a:rPr>
              <a:t>+</a:t>
            </a:r>
            <a:r>
              <a:rPr lang="de-DE" altLang="de-DE" sz="4000" dirty="0">
                <a:solidFill>
                  <a:srgbClr val="00B050"/>
                </a:solidFill>
              </a:rPr>
              <a:t>  Zeit für Durchführung und </a:t>
            </a:r>
            <a:r>
              <a:rPr lang="de-DE" altLang="de-DE" sz="4000" dirty="0" err="1">
                <a:solidFill>
                  <a:srgbClr val="00B050"/>
                </a:solidFill>
              </a:rPr>
              <a:t>komp</a:t>
            </a:r>
            <a:r>
              <a:rPr lang="de-DE" altLang="de-DE" sz="4000" dirty="0">
                <a:solidFill>
                  <a:srgbClr val="00B050"/>
                </a:solidFill>
              </a:rPr>
              <a:t>-</a:t>
            </a:r>
          </a:p>
          <a:p>
            <a:pPr marL="0" indent="0" eaLnBrk="1" hangingPunct="1">
              <a:spcBef>
                <a:spcPts val="0"/>
              </a:spcBef>
              <a:buNone/>
            </a:pPr>
            <a:r>
              <a:rPr lang="de-DE" altLang="de-DE" sz="4000" dirty="0">
                <a:solidFill>
                  <a:srgbClr val="00B050"/>
                </a:solidFill>
              </a:rPr>
              <a:t>    </a:t>
            </a:r>
            <a:r>
              <a:rPr lang="de-DE" altLang="de-DE" sz="4000" dirty="0" err="1">
                <a:solidFill>
                  <a:srgbClr val="00B050"/>
                </a:solidFill>
              </a:rPr>
              <a:t>lette</a:t>
            </a:r>
            <a:r>
              <a:rPr lang="de-DE" altLang="de-DE" sz="4000" dirty="0">
                <a:solidFill>
                  <a:srgbClr val="00B050"/>
                </a:solidFill>
              </a:rPr>
              <a:t> Auswertung der Untersuchung</a:t>
            </a:r>
          </a:p>
          <a:p>
            <a:pPr marL="0" indent="0" eaLnBrk="1" hangingPunct="1">
              <a:spcBef>
                <a:spcPts val="0"/>
              </a:spcBef>
              <a:buNone/>
            </a:pPr>
            <a:endParaRPr lang="de-DE" altLang="de-DE" sz="4000" dirty="0"/>
          </a:p>
          <a:p>
            <a:pPr marL="0" indent="0" eaLnBrk="1" hangingPunct="1">
              <a:spcBef>
                <a:spcPts val="0"/>
              </a:spcBef>
              <a:buNone/>
            </a:pPr>
            <a:endParaRPr lang="de-DE" altLang="de-DE" sz="4000" dirty="0"/>
          </a:p>
          <a:p>
            <a:pPr marL="0" indent="0" eaLnBrk="1" hangingPunct="1">
              <a:spcBef>
                <a:spcPts val="0"/>
              </a:spcBef>
              <a:buNone/>
            </a:pPr>
            <a:endParaRPr lang="de-DE" altLang="de-DE" sz="4000" dirty="0"/>
          </a:p>
        </p:txBody>
      </p:sp>
    </p:spTree>
    <p:extLst>
      <p:ext uri="{BB962C8B-B14F-4D97-AF65-F5344CB8AC3E}">
        <p14:creationId xmlns:p14="http://schemas.microsoft.com/office/powerpoint/2010/main" val="2322575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tx2">
              <a:lumMod val="40000"/>
              <a:lumOff val="60000"/>
            </a:schemeClr>
          </a:solidFill>
        </p:spPr>
        <p:txBody>
          <a:bodyPr/>
          <a:lstStyle/>
          <a:p>
            <a:pPr eaLnBrk="1" hangingPunct="1"/>
            <a:r>
              <a:rPr lang="de-DE" altLang="de-DE" b="1" dirty="0"/>
              <a:t>Stunden-Organisation NA</a:t>
            </a:r>
          </a:p>
        </p:txBody>
      </p:sp>
      <p:sp>
        <p:nvSpPr>
          <p:cNvPr id="10243" name="Rectangle 3"/>
          <p:cNvSpPr>
            <a:spLocks noGrp="1" noChangeArrowheads="1"/>
          </p:cNvSpPr>
          <p:nvPr>
            <p:ph type="body" idx="1"/>
          </p:nvPr>
        </p:nvSpPr>
        <p:spPr/>
        <p:txBody>
          <a:bodyPr/>
          <a:lstStyle/>
          <a:p>
            <a:pPr marL="0" indent="0" eaLnBrk="1" hangingPunct="1">
              <a:spcBef>
                <a:spcPts val="0"/>
              </a:spcBef>
              <a:buNone/>
            </a:pPr>
            <a:r>
              <a:rPr lang="de-DE" altLang="de-DE" sz="4000" b="1" dirty="0"/>
              <a:t>Doppelstunde NA:</a:t>
            </a:r>
          </a:p>
          <a:p>
            <a:pPr marL="0" indent="0" eaLnBrk="1" hangingPunct="1">
              <a:spcBef>
                <a:spcPts val="0"/>
              </a:spcBef>
              <a:buNone/>
            </a:pPr>
            <a:r>
              <a:rPr lang="de-DE" altLang="de-DE" sz="4000" b="1" dirty="0">
                <a:solidFill>
                  <a:srgbClr val="00B050"/>
                </a:solidFill>
              </a:rPr>
              <a:t>+</a:t>
            </a:r>
            <a:r>
              <a:rPr lang="de-DE" altLang="de-DE" sz="4000" dirty="0">
                <a:solidFill>
                  <a:srgbClr val="00B050"/>
                </a:solidFill>
              </a:rPr>
              <a:t>  weniger Zeitdruck</a:t>
            </a:r>
          </a:p>
          <a:p>
            <a:pPr marL="0" indent="0" eaLnBrk="1" hangingPunct="1">
              <a:spcBef>
                <a:spcPts val="0"/>
              </a:spcBef>
              <a:buNone/>
            </a:pPr>
            <a:r>
              <a:rPr lang="de-DE" altLang="de-DE" sz="4000" b="1" dirty="0">
                <a:solidFill>
                  <a:srgbClr val="00B050"/>
                </a:solidFill>
              </a:rPr>
              <a:t>+</a:t>
            </a:r>
            <a:r>
              <a:rPr lang="de-DE" altLang="de-DE" sz="4000" dirty="0">
                <a:solidFill>
                  <a:srgbClr val="00B050"/>
                </a:solidFill>
              </a:rPr>
              <a:t>  Zeit für Durchführung und </a:t>
            </a:r>
            <a:r>
              <a:rPr lang="de-DE" altLang="de-DE" sz="4000" dirty="0" err="1">
                <a:solidFill>
                  <a:srgbClr val="00B050"/>
                </a:solidFill>
              </a:rPr>
              <a:t>komp</a:t>
            </a:r>
            <a:r>
              <a:rPr lang="de-DE" altLang="de-DE" sz="4000" dirty="0">
                <a:solidFill>
                  <a:srgbClr val="00B050"/>
                </a:solidFill>
              </a:rPr>
              <a:t>-</a:t>
            </a:r>
          </a:p>
          <a:p>
            <a:pPr marL="0" indent="0" eaLnBrk="1" hangingPunct="1">
              <a:spcBef>
                <a:spcPts val="0"/>
              </a:spcBef>
              <a:buNone/>
            </a:pPr>
            <a:r>
              <a:rPr lang="de-DE" altLang="de-DE" sz="4000" dirty="0">
                <a:solidFill>
                  <a:srgbClr val="00B050"/>
                </a:solidFill>
              </a:rPr>
              <a:t>    </a:t>
            </a:r>
            <a:r>
              <a:rPr lang="de-DE" altLang="de-DE" sz="4000" dirty="0" err="1">
                <a:solidFill>
                  <a:srgbClr val="00B050"/>
                </a:solidFill>
              </a:rPr>
              <a:t>lette</a:t>
            </a:r>
            <a:r>
              <a:rPr lang="de-DE" altLang="de-DE" sz="4000" dirty="0">
                <a:solidFill>
                  <a:srgbClr val="00B050"/>
                </a:solidFill>
              </a:rPr>
              <a:t> Auswertung der Untersuchung</a:t>
            </a:r>
          </a:p>
          <a:p>
            <a:pPr marL="0" indent="0" eaLnBrk="1" hangingPunct="1">
              <a:spcBef>
                <a:spcPts val="0"/>
              </a:spcBef>
              <a:buNone/>
            </a:pPr>
            <a:r>
              <a:rPr lang="de-DE" altLang="de-DE" sz="4000" b="1" dirty="0">
                <a:solidFill>
                  <a:srgbClr val="FF0000"/>
                </a:solidFill>
              </a:rPr>
              <a:t>−</a:t>
            </a:r>
            <a:r>
              <a:rPr lang="de-DE" altLang="de-DE" sz="4000" dirty="0">
                <a:solidFill>
                  <a:srgbClr val="FF0000"/>
                </a:solidFill>
              </a:rPr>
              <a:t>  Überforderung von Schülern</a:t>
            </a:r>
          </a:p>
          <a:p>
            <a:pPr marL="0" indent="0">
              <a:spcBef>
                <a:spcPts val="0"/>
              </a:spcBef>
              <a:buNone/>
            </a:pPr>
            <a:r>
              <a:rPr lang="de-DE" altLang="de-DE" sz="4000" b="1" dirty="0">
                <a:solidFill>
                  <a:srgbClr val="FF0000"/>
                </a:solidFill>
              </a:rPr>
              <a:t>−</a:t>
            </a:r>
            <a:r>
              <a:rPr lang="de-DE" altLang="de-DE" sz="4000" dirty="0">
                <a:solidFill>
                  <a:srgbClr val="FF0000"/>
                </a:solidFill>
              </a:rPr>
              <a:t>  unterschiedlicher Wissensstand</a:t>
            </a:r>
          </a:p>
          <a:p>
            <a:pPr marL="0" indent="0">
              <a:spcBef>
                <a:spcPts val="0"/>
              </a:spcBef>
              <a:buNone/>
            </a:pPr>
            <a:r>
              <a:rPr lang="de-DE" altLang="de-DE" sz="4000" b="1" dirty="0">
                <a:solidFill>
                  <a:srgbClr val="FF0000"/>
                </a:solidFill>
              </a:rPr>
              <a:t>−</a:t>
            </a:r>
            <a:r>
              <a:rPr lang="de-DE" altLang="de-DE" sz="4000" dirty="0">
                <a:solidFill>
                  <a:srgbClr val="FF0000"/>
                </a:solidFill>
              </a:rPr>
              <a:t>  Ausfall bringt Probleme</a:t>
            </a:r>
          </a:p>
          <a:p>
            <a:pPr marL="0" indent="0" eaLnBrk="1" hangingPunct="1">
              <a:spcBef>
                <a:spcPts val="0"/>
              </a:spcBef>
              <a:buNone/>
            </a:pPr>
            <a:endParaRPr lang="de-DE" altLang="de-DE" sz="4000" dirty="0"/>
          </a:p>
          <a:p>
            <a:pPr marL="0" indent="0" eaLnBrk="1" hangingPunct="1">
              <a:spcBef>
                <a:spcPts val="0"/>
              </a:spcBef>
              <a:buNone/>
            </a:pPr>
            <a:endParaRPr lang="de-DE" altLang="de-DE" sz="4000" dirty="0"/>
          </a:p>
          <a:p>
            <a:pPr marL="0" indent="0" eaLnBrk="1" hangingPunct="1">
              <a:spcBef>
                <a:spcPts val="0"/>
              </a:spcBef>
              <a:buNone/>
            </a:pPr>
            <a:endParaRPr lang="de-DE" altLang="de-DE" sz="4000" dirty="0"/>
          </a:p>
        </p:txBody>
      </p:sp>
    </p:spTree>
    <p:extLst>
      <p:ext uri="{BB962C8B-B14F-4D97-AF65-F5344CB8AC3E}">
        <p14:creationId xmlns:p14="http://schemas.microsoft.com/office/powerpoint/2010/main" val="2865751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tx2">
              <a:lumMod val="40000"/>
              <a:lumOff val="60000"/>
            </a:schemeClr>
          </a:solidFill>
        </p:spPr>
        <p:txBody>
          <a:bodyPr/>
          <a:lstStyle/>
          <a:p>
            <a:pPr eaLnBrk="1" hangingPunct="1"/>
            <a:r>
              <a:rPr lang="de-DE" altLang="de-DE" b="1" dirty="0"/>
              <a:t>Stunden-Organisation NA</a:t>
            </a:r>
          </a:p>
        </p:txBody>
      </p:sp>
      <p:sp>
        <p:nvSpPr>
          <p:cNvPr id="10243" name="Rectangle 3"/>
          <p:cNvSpPr>
            <a:spLocks noGrp="1" noChangeArrowheads="1"/>
          </p:cNvSpPr>
          <p:nvPr>
            <p:ph type="body" idx="1"/>
          </p:nvPr>
        </p:nvSpPr>
        <p:spPr/>
        <p:txBody>
          <a:bodyPr/>
          <a:lstStyle/>
          <a:p>
            <a:pPr marL="0" indent="0" eaLnBrk="1" hangingPunct="1">
              <a:spcBef>
                <a:spcPts val="0"/>
              </a:spcBef>
              <a:buNone/>
            </a:pPr>
            <a:r>
              <a:rPr lang="de-DE" altLang="de-DE" sz="4000" b="1" dirty="0"/>
              <a:t>Einzelstunden NA:</a:t>
            </a:r>
          </a:p>
          <a:p>
            <a:pPr marL="0" indent="0" eaLnBrk="1" hangingPunct="1">
              <a:spcBef>
                <a:spcPts val="0"/>
              </a:spcBef>
              <a:buNone/>
            </a:pPr>
            <a:r>
              <a:rPr lang="de-DE" altLang="de-DE" sz="4000" b="1" dirty="0">
                <a:solidFill>
                  <a:srgbClr val="00B050"/>
                </a:solidFill>
              </a:rPr>
              <a:t>+</a:t>
            </a:r>
            <a:r>
              <a:rPr lang="de-DE" altLang="de-DE" sz="4000" dirty="0">
                <a:solidFill>
                  <a:srgbClr val="00B050"/>
                </a:solidFill>
              </a:rPr>
              <a:t>  gleicher Wissensstand</a:t>
            </a:r>
          </a:p>
          <a:p>
            <a:pPr marL="0" indent="0" eaLnBrk="1" hangingPunct="1">
              <a:spcBef>
                <a:spcPts val="0"/>
              </a:spcBef>
              <a:buNone/>
            </a:pPr>
            <a:r>
              <a:rPr lang="de-DE" altLang="de-DE" sz="4000" b="1" dirty="0">
                <a:solidFill>
                  <a:srgbClr val="00B050"/>
                </a:solidFill>
              </a:rPr>
              <a:t>+</a:t>
            </a:r>
            <a:r>
              <a:rPr lang="de-DE" altLang="de-DE" sz="4000" dirty="0">
                <a:solidFill>
                  <a:srgbClr val="00B050"/>
                </a:solidFill>
              </a:rPr>
              <a:t>  keine Überforderung </a:t>
            </a:r>
          </a:p>
          <a:p>
            <a:pPr marL="0" indent="0" eaLnBrk="1" hangingPunct="1">
              <a:spcBef>
                <a:spcPts val="0"/>
              </a:spcBef>
              <a:buNone/>
            </a:pPr>
            <a:endParaRPr lang="de-DE" altLang="de-DE" sz="4000" dirty="0"/>
          </a:p>
          <a:p>
            <a:pPr marL="0" indent="0" eaLnBrk="1" hangingPunct="1">
              <a:spcBef>
                <a:spcPts val="0"/>
              </a:spcBef>
              <a:buNone/>
            </a:pPr>
            <a:endParaRPr lang="de-DE" altLang="de-DE" sz="4000" dirty="0"/>
          </a:p>
        </p:txBody>
      </p:sp>
    </p:spTree>
    <p:extLst>
      <p:ext uri="{BB962C8B-B14F-4D97-AF65-F5344CB8AC3E}">
        <p14:creationId xmlns:p14="http://schemas.microsoft.com/office/powerpoint/2010/main" val="4084835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tx2">
              <a:lumMod val="40000"/>
              <a:lumOff val="60000"/>
            </a:schemeClr>
          </a:solidFill>
        </p:spPr>
        <p:txBody>
          <a:bodyPr/>
          <a:lstStyle/>
          <a:p>
            <a:pPr eaLnBrk="1" hangingPunct="1"/>
            <a:r>
              <a:rPr lang="de-DE" altLang="de-DE" b="1" dirty="0"/>
              <a:t>Stunden-Organisation NA</a:t>
            </a:r>
          </a:p>
        </p:txBody>
      </p:sp>
      <p:sp>
        <p:nvSpPr>
          <p:cNvPr id="10243" name="Rectangle 3"/>
          <p:cNvSpPr>
            <a:spLocks noGrp="1" noChangeArrowheads="1"/>
          </p:cNvSpPr>
          <p:nvPr>
            <p:ph type="body" idx="1"/>
          </p:nvPr>
        </p:nvSpPr>
        <p:spPr/>
        <p:txBody>
          <a:bodyPr/>
          <a:lstStyle/>
          <a:p>
            <a:pPr marL="0" indent="0" eaLnBrk="1" hangingPunct="1">
              <a:spcBef>
                <a:spcPts val="0"/>
              </a:spcBef>
              <a:buNone/>
            </a:pPr>
            <a:r>
              <a:rPr lang="de-DE" altLang="de-DE" sz="4000" b="1" dirty="0"/>
              <a:t>Einzelstunden NA:</a:t>
            </a:r>
          </a:p>
          <a:p>
            <a:pPr marL="0" indent="0" eaLnBrk="1" hangingPunct="1">
              <a:spcBef>
                <a:spcPts val="0"/>
              </a:spcBef>
              <a:buNone/>
            </a:pPr>
            <a:r>
              <a:rPr lang="de-DE" altLang="de-DE" sz="4000" b="1" dirty="0">
                <a:solidFill>
                  <a:srgbClr val="00B050"/>
                </a:solidFill>
              </a:rPr>
              <a:t>+</a:t>
            </a:r>
            <a:r>
              <a:rPr lang="de-DE" altLang="de-DE" sz="4000" dirty="0">
                <a:solidFill>
                  <a:srgbClr val="00B050"/>
                </a:solidFill>
              </a:rPr>
              <a:t>  gleicher Wissensstand</a:t>
            </a:r>
          </a:p>
          <a:p>
            <a:pPr marL="0" indent="0" eaLnBrk="1" hangingPunct="1">
              <a:spcBef>
                <a:spcPts val="0"/>
              </a:spcBef>
              <a:buNone/>
            </a:pPr>
            <a:r>
              <a:rPr lang="de-DE" altLang="de-DE" sz="4000" b="1" dirty="0">
                <a:solidFill>
                  <a:srgbClr val="00B050"/>
                </a:solidFill>
              </a:rPr>
              <a:t>+</a:t>
            </a:r>
            <a:r>
              <a:rPr lang="de-DE" altLang="de-DE" sz="4000" dirty="0">
                <a:solidFill>
                  <a:srgbClr val="00B050"/>
                </a:solidFill>
              </a:rPr>
              <a:t>  keine Überforderung</a:t>
            </a:r>
          </a:p>
          <a:p>
            <a:pPr marL="0" indent="0" eaLnBrk="1" hangingPunct="1">
              <a:spcBef>
                <a:spcPts val="0"/>
              </a:spcBef>
              <a:buNone/>
            </a:pPr>
            <a:r>
              <a:rPr lang="de-DE" altLang="de-DE" sz="4000" b="1" dirty="0">
                <a:solidFill>
                  <a:srgbClr val="FF0000"/>
                </a:solidFill>
              </a:rPr>
              <a:t>−</a:t>
            </a:r>
            <a:r>
              <a:rPr lang="de-DE" altLang="de-DE" sz="4000" dirty="0">
                <a:solidFill>
                  <a:srgbClr val="FF0000"/>
                </a:solidFill>
              </a:rPr>
              <a:t>  präzises Zeitmanagement nötig</a:t>
            </a:r>
          </a:p>
          <a:p>
            <a:pPr marL="0" indent="0">
              <a:spcBef>
                <a:spcPts val="0"/>
              </a:spcBef>
              <a:buNone/>
            </a:pPr>
            <a:r>
              <a:rPr lang="de-DE" altLang="de-DE" sz="4000" b="1" dirty="0">
                <a:solidFill>
                  <a:srgbClr val="FF0000"/>
                </a:solidFill>
              </a:rPr>
              <a:t>−</a:t>
            </a:r>
            <a:r>
              <a:rPr lang="de-DE" altLang="de-DE" sz="4000" dirty="0">
                <a:solidFill>
                  <a:srgbClr val="FF0000"/>
                </a:solidFill>
              </a:rPr>
              <a:t>  Auswertung oft nicht in der NA-  	 </a:t>
            </a:r>
          </a:p>
          <a:p>
            <a:pPr marL="0" indent="0">
              <a:spcBef>
                <a:spcPts val="0"/>
              </a:spcBef>
              <a:buNone/>
            </a:pPr>
            <a:r>
              <a:rPr lang="de-DE" altLang="de-DE" sz="4000" dirty="0">
                <a:solidFill>
                  <a:srgbClr val="FF0000"/>
                </a:solidFill>
              </a:rPr>
              <a:t>    Stunde möglich</a:t>
            </a:r>
            <a:endParaRPr lang="de-DE" altLang="de-DE" sz="4000" dirty="0"/>
          </a:p>
          <a:p>
            <a:pPr marL="0" indent="0" eaLnBrk="1" hangingPunct="1">
              <a:spcBef>
                <a:spcPts val="0"/>
              </a:spcBef>
              <a:buNone/>
            </a:pPr>
            <a:endParaRPr lang="de-DE" altLang="de-DE" sz="4000" dirty="0"/>
          </a:p>
          <a:p>
            <a:pPr marL="0" indent="0" eaLnBrk="1" hangingPunct="1">
              <a:spcBef>
                <a:spcPts val="0"/>
              </a:spcBef>
              <a:buNone/>
            </a:pPr>
            <a:endParaRPr lang="de-DE" altLang="de-DE" sz="4000" dirty="0"/>
          </a:p>
        </p:txBody>
      </p:sp>
    </p:spTree>
    <p:extLst>
      <p:ext uri="{BB962C8B-B14F-4D97-AF65-F5344CB8AC3E}">
        <p14:creationId xmlns:p14="http://schemas.microsoft.com/office/powerpoint/2010/main" val="2171174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tx2">
              <a:lumMod val="40000"/>
              <a:lumOff val="60000"/>
            </a:schemeClr>
          </a:solidFill>
        </p:spPr>
        <p:txBody>
          <a:bodyPr/>
          <a:lstStyle/>
          <a:p>
            <a:pPr eaLnBrk="1" hangingPunct="1"/>
            <a:r>
              <a:rPr lang="de-DE" altLang="de-DE" b="1" dirty="0"/>
              <a:t>Stunden-Organisation NA</a:t>
            </a:r>
          </a:p>
        </p:txBody>
      </p:sp>
      <p:sp>
        <p:nvSpPr>
          <p:cNvPr id="10243" name="Rectangle 3"/>
          <p:cNvSpPr>
            <a:spLocks noGrp="1" noChangeArrowheads="1"/>
          </p:cNvSpPr>
          <p:nvPr>
            <p:ph type="body" idx="1"/>
          </p:nvPr>
        </p:nvSpPr>
        <p:spPr/>
        <p:txBody>
          <a:bodyPr/>
          <a:lstStyle/>
          <a:p>
            <a:pPr marL="0" indent="0" eaLnBrk="1" hangingPunct="1">
              <a:spcBef>
                <a:spcPts val="0"/>
              </a:spcBef>
              <a:buNone/>
            </a:pPr>
            <a:r>
              <a:rPr lang="de-DE" altLang="de-DE" sz="4000" b="1" dirty="0"/>
              <a:t>Einzelstunden NA:</a:t>
            </a:r>
          </a:p>
          <a:p>
            <a:pPr marL="0" indent="0" eaLnBrk="1" hangingPunct="1">
              <a:spcBef>
                <a:spcPts val="0"/>
              </a:spcBef>
              <a:buNone/>
            </a:pPr>
            <a:r>
              <a:rPr lang="de-DE" altLang="de-DE" sz="4000" b="1" dirty="0">
                <a:solidFill>
                  <a:srgbClr val="00B050"/>
                </a:solidFill>
              </a:rPr>
              <a:t>+</a:t>
            </a:r>
            <a:r>
              <a:rPr lang="de-DE" altLang="de-DE" sz="4000" dirty="0">
                <a:solidFill>
                  <a:srgbClr val="00B050"/>
                </a:solidFill>
              </a:rPr>
              <a:t>  gleicher Wissensstand</a:t>
            </a:r>
          </a:p>
          <a:p>
            <a:pPr marL="0" indent="0" eaLnBrk="1" hangingPunct="1">
              <a:spcBef>
                <a:spcPts val="0"/>
              </a:spcBef>
              <a:buNone/>
            </a:pPr>
            <a:r>
              <a:rPr lang="de-DE" altLang="de-DE" sz="4000" b="1" dirty="0">
                <a:solidFill>
                  <a:srgbClr val="00B050"/>
                </a:solidFill>
              </a:rPr>
              <a:t>+</a:t>
            </a:r>
            <a:r>
              <a:rPr lang="de-DE" altLang="de-DE" sz="4000" dirty="0">
                <a:solidFill>
                  <a:srgbClr val="00B050"/>
                </a:solidFill>
              </a:rPr>
              <a:t>  keine Überforderung</a:t>
            </a:r>
          </a:p>
          <a:p>
            <a:pPr marL="0" indent="0" eaLnBrk="1" hangingPunct="1">
              <a:spcBef>
                <a:spcPts val="0"/>
              </a:spcBef>
              <a:buNone/>
            </a:pPr>
            <a:r>
              <a:rPr lang="de-DE" altLang="de-DE" sz="4000" b="1" dirty="0">
                <a:solidFill>
                  <a:srgbClr val="FF0000"/>
                </a:solidFill>
              </a:rPr>
              <a:t>−</a:t>
            </a:r>
            <a:r>
              <a:rPr lang="de-DE" altLang="de-DE" sz="4000" dirty="0">
                <a:solidFill>
                  <a:srgbClr val="FF0000"/>
                </a:solidFill>
              </a:rPr>
              <a:t>  präzises Zeitmanagement nötig</a:t>
            </a:r>
          </a:p>
          <a:p>
            <a:pPr marL="0" indent="0">
              <a:spcBef>
                <a:spcPts val="0"/>
              </a:spcBef>
              <a:buNone/>
            </a:pPr>
            <a:r>
              <a:rPr lang="de-DE" altLang="de-DE" sz="4000" b="1" dirty="0">
                <a:solidFill>
                  <a:srgbClr val="FF0000"/>
                </a:solidFill>
              </a:rPr>
              <a:t>−</a:t>
            </a:r>
            <a:r>
              <a:rPr lang="de-DE" altLang="de-DE" sz="4000" dirty="0">
                <a:solidFill>
                  <a:srgbClr val="FF0000"/>
                </a:solidFill>
              </a:rPr>
              <a:t>  Auswertung oft nicht in der NA-  	 </a:t>
            </a:r>
          </a:p>
          <a:p>
            <a:pPr marL="0" indent="0">
              <a:spcBef>
                <a:spcPts val="0"/>
              </a:spcBef>
              <a:buNone/>
            </a:pPr>
            <a:r>
              <a:rPr lang="de-DE" altLang="de-DE" sz="4000" dirty="0">
                <a:solidFill>
                  <a:srgbClr val="FF0000"/>
                </a:solidFill>
              </a:rPr>
              <a:t>    Stunde möglich: </a:t>
            </a:r>
            <a:r>
              <a:rPr lang="de-DE" altLang="de-DE" sz="4000" i="1" dirty="0"/>
              <a:t>im Plenum gut   </a:t>
            </a:r>
          </a:p>
          <a:p>
            <a:pPr marL="0" indent="0">
              <a:spcBef>
                <a:spcPts val="0"/>
              </a:spcBef>
              <a:buNone/>
            </a:pPr>
            <a:r>
              <a:rPr lang="de-DE" altLang="de-DE" sz="4000" i="1" dirty="0"/>
              <a:t>    möglich (Biologiestunde)</a:t>
            </a:r>
          </a:p>
          <a:p>
            <a:pPr marL="0" indent="0" eaLnBrk="1" hangingPunct="1">
              <a:spcBef>
                <a:spcPts val="0"/>
              </a:spcBef>
              <a:buNone/>
            </a:pPr>
            <a:endParaRPr lang="de-DE" altLang="de-DE" sz="4000" dirty="0"/>
          </a:p>
          <a:p>
            <a:pPr marL="0" indent="0" eaLnBrk="1" hangingPunct="1">
              <a:spcBef>
                <a:spcPts val="0"/>
              </a:spcBef>
              <a:buNone/>
            </a:pPr>
            <a:endParaRPr lang="de-DE" altLang="de-DE" sz="4000" dirty="0"/>
          </a:p>
        </p:txBody>
      </p:sp>
    </p:spTree>
    <p:extLst>
      <p:ext uri="{BB962C8B-B14F-4D97-AF65-F5344CB8AC3E}">
        <p14:creationId xmlns:p14="http://schemas.microsoft.com/office/powerpoint/2010/main" val="2764082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424" y="1089660"/>
            <a:ext cx="5394960" cy="4678680"/>
          </a:xfrm>
          <a:prstGeom prst="rect">
            <a:avLst/>
          </a:prstGeom>
        </p:spPr>
      </p:pic>
      <p:sp>
        <p:nvSpPr>
          <p:cNvPr id="3" name="Pfeil nach unten 2"/>
          <p:cNvSpPr/>
          <p:nvPr/>
        </p:nvSpPr>
        <p:spPr>
          <a:xfrm rot="16200000">
            <a:off x="2202187" y="2517473"/>
            <a:ext cx="484632" cy="6183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1311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tx2">
              <a:lumMod val="40000"/>
              <a:lumOff val="60000"/>
            </a:schemeClr>
          </a:solidFill>
        </p:spPr>
        <p:txBody>
          <a:bodyPr/>
          <a:lstStyle/>
          <a:p>
            <a:pPr eaLnBrk="1" hangingPunct="1"/>
            <a:r>
              <a:rPr lang="de-DE" altLang="de-DE" b="1" dirty="0"/>
              <a:t>Stunden-Organisation NA</a:t>
            </a:r>
          </a:p>
        </p:txBody>
      </p:sp>
      <p:sp>
        <p:nvSpPr>
          <p:cNvPr id="10243" name="Rectangle 3"/>
          <p:cNvSpPr>
            <a:spLocks noGrp="1" noChangeArrowheads="1"/>
          </p:cNvSpPr>
          <p:nvPr>
            <p:ph type="body" idx="1"/>
          </p:nvPr>
        </p:nvSpPr>
        <p:spPr/>
        <p:txBody>
          <a:bodyPr/>
          <a:lstStyle/>
          <a:p>
            <a:pPr marL="0" indent="0" eaLnBrk="1" hangingPunct="1">
              <a:spcBef>
                <a:spcPts val="0"/>
              </a:spcBef>
              <a:buNone/>
            </a:pPr>
            <a:r>
              <a:rPr lang="de-DE" altLang="de-DE" sz="4000" b="1" dirty="0"/>
              <a:t>Einzelstunden NA:</a:t>
            </a:r>
          </a:p>
          <a:p>
            <a:pPr marL="0" indent="0" eaLnBrk="1" hangingPunct="1">
              <a:spcBef>
                <a:spcPts val="0"/>
              </a:spcBef>
              <a:buNone/>
            </a:pPr>
            <a:r>
              <a:rPr lang="de-DE" altLang="de-DE" sz="4000" i="1" dirty="0"/>
              <a:t>Gruppe A richtet die Materialien her,</a:t>
            </a:r>
          </a:p>
          <a:p>
            <a:pPr marL="0" indent="0" eaLnBrk="1" hangingPunct="1">
              <a:spcBef>
                <a:spcPts val="0"/>
              </a:spcBef>
              <a:buNone/>
            </a:pPr>
            <a:r>
              <a:rPr lang="de-DE" altLang="de-DE" sz="4000" i="1" dirty="0"/>
              <a:t>Gruppe B räumt die Materialien auf.</a:t>
            </a:r>
          </a:p>
          <a:p>
            <a:pPr marL="0" indent="0" eaLnBrk="1" hangingPunct="1">
              <a:spcBef>
                <a:spcPts val="0"/>
              </a:spcBef>
              <a:buNone/>
            </a:pPr>
            <a:endParaRPr lang="de-DE" altLang="de-DE" sz="4000" dirty="0"/>
          </a:p>
        </p:txBody>
      </p:sp>
    </p:spTree>
    <p:extLst>
      <p:ext uri="{BB962C8B-B14F-4D97-AF65-F5344CB8AC3E}">
        <p14:creationId xmlns:p14="http://schemas.microsoft.com/office/powerpoint/2010/main" val="1313099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2" name="Inhaltsplatzhalter 1"/>
          <p:cNvSpPr>
            <a:spLocks noGrp="1"/>
          </p:cNvSpPr>
          <p:nvPr>
            <p:ph idx="1"/>
          </p:nvPr>
        </p:nvSpPr>
        <p:spPr/>
        <p:txBody>
          <a:bodyPr/>
          <a:lstStyle/>
          <a:p>
            <a:endParaRPr lang="de-DE"/>
          </a:p>
        </p:txBody>
      </p:sp>
    </p:spTree>
    <p:extLst>
      <p:ext uri="{BB962C8B-B14F-4D97-AF65-F5344CB8AC3E}">
        <p14:creationId xmlns:p14="http://schemas.microsoft.com/office/powerpoint/2010/main" val="804584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Zeit lassen:</a:t>
            </a:r>
          </a:p>
          <a:p>
            <a:pPr marL="0" indent="0" eaLnBrk="1" hangingPunct="1">
              <a:spcBef>
                <a:spcPts val="0"/>
              </a:spcBef>
              <a:buNone/>
            </a:pPr>
            <a:r>
              <a:rPr lang="de-DE" altLang="de-DE" sz="4000" dirty="0"/>
              <a:t>   -   	in der Regel 1 Versuch pro Stunde</a:t>
            </a:r>
          </a:p>
          <a:p>
            <a:pPr marL="0" indent="0" eaLnBrk="1" hangingPunct="1">
              <a:spcBef>
                <a:spcPts val="0"/>
              </a:spcBef>
              <a:buNone/>
            </a:pPr>
            <a:endParaRPr lang="de-DE" altLang="de-DE" sz="4000" dirty="0"/>
          </a:p>
        </p:txBody>
      </p:sp>
    </p:spTree>
    <p:extLst>
      <p:ext uri="{BB962C8B-B14F-4D97-AF65-F5344CB8AC3E}">
        <p14:creationId xmlns:p14="http://schemas.microsoft.com/office/powerpoint/2010/main" val="1758689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Zeit lassen:</a:t>
            </a:r>
          </a:p>
          <a:p>
            <a:pPr marL="0" indent="0" eaLnBrk="1" hangingPunct="1">
              <a:spcBef>
                <a:spcPts val="0"/>
              </a:spcBef>
              <a:buNone/>
            </a:pPr>
            <a:r>
              <a:rPr lang="de-DE" altLang="de-DE" sz="4000" dirty="0"/>
              <a:t>   -   	in der Regel 1 Versuch pro Stunde</a:t>
            </a:r>
          </a:p>
          <a:p>
            <a:pPr marL="0" indent="0" eaLnBrk="1" hangingPunct="1">
              <a:spcBef>
                <a:spcPts val="0"/>
              </a:spcBef>
              <a:buNone/>
            </a:pPr>
            <a:endParaRPr lang="de-DE" altLang="de-DE" sz="4000" dirty="0"/>
          </a:p>
          <a:p>
            <a:pPr marL="0" indent="0" algn="ctr" eaLnBrk="1" hangingPunct="1">
              <a:spcBef>
                <a:spcPts val="0"/>
              </a:spcBef>
              <a:buNone/>
            </a:pPr>
            <a:r>
              <a:rPr lang="de-DE" altLang="de-DE" sz="4000" dirty="0">
                <a:solidFill>
                  <a:srgbClr val="FF0000"/>
                </a:solidFill>
              </a:rPr>
              <a:t>Fühlen Sie sich wie ein Deutschlehrer: Sie haben Zeit!</a:t>
            </a:r>
          </a:p>
          <a:p>
            <a:pPr marL="0" indent="0" eaLnBrk="1" hangingPunct="1">
              <a:spcBef>
                <a:spcPts val="0"/>
              </a:spcBef>
              <a:buNone/>
            </a:pPr>
            <a:endParaRPr lang="de-DE" altLang="de-DE" sz="4000" dirty="0"/>
          </a:p>
        </p:txBody>
      </p:sp>
    </p:spTree>
    <p:extLst>
      <p:ext uri="{BB962C8B-B14F-4D97-AF65-F5344CB8AC3E}">
        <p14:creationId xmlns:p14="http://schemas.microsoft.com/office/powerpoint/2010/main" val="1650565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von der strengen Führung Schritt für Schritt zum selbständigen Arbeiten</a:t>
            </a:r>
          </a:p>
        </p:txBody>
      </p:sp>
    </p:spTree>
    <p:extLst>
      <p:ext uri="{BB962C8B-B14F-4D97-AF65-F5344CB8AC3E}">
        <p14:creationId xmlns:p14="http://schemas.microsoft.com/office/powerpoint/2010/main" val="3355097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von der strengen Führung Schritt für Schritt zum selbständigen Arbeiten:</a:t>
            </a:r>
          </a:p>
          <a:p>
            <a:pPr marL="0" indent="0" eaLnBrk="1" hangingPunct="1">
              <a:spcBef>
                <a:spcPts val="0"/>
              </a:spcBef>
              <a:buNone/>
            </a:pPr>
            <a:r>
              <a:rPr lang="de-DE" altLang="de-DE" sz="4000" dirty="0"/>
              <a:t>   -   	zunächst Arbeitsblätter kopieren, 	dann Anlage eigener Protokolle 	nach Anleitung, am Ende </a:t>
            </a:r>
            <a:r>
              <a:rPr lang="de-DE" altLang="de-DE" sz="4000" dirty="0" err="1"/>
              <a:t>selb</a:t>
            </a:r>
            <a:r>
              <a:rPr lang="de-DE" altLang="de-DE" sz="4000" dirty="0"/>
              <a:t>-	ständig</a:t>
            </a:r>
          </a:p>
          <a:p>
            <a:pPr marL="0" indent="0" eaLnBrk="1" hangingPunct="1">
              <a:spcBef>
                <a:spcPts val="0"/>
              </a:spcBef>
              <a:buNone/>
            </a:pPr>
            <a:endParaRPr lang="de-DE" altLang="de-DE" sz="4000" dirty="0"/>
          </a:p>
        </p:txBody>
      </p:sp>
    </p:spTree>
    <p:extLst>
      <p:ext uri="{BB962C8B-B14F-4D97-AF65-F5344CB8AC3E}">
        <p14:creationId xmlns:p14="http://schemas.microsoft.com/office/powerpoint/2010/main" val="1252703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von der strengen Führung Schritt für Schritt zum selbständigen Arbeiten:</a:t>
            </a:r>
          </a:p>
          <a:p>
            <a:pPr marL="0" indent="0" eaLnBrk="1" hangingPunct="1">
              <a:spcBef>
                <a:spcPts val="0"/>
              </a:spcBef>
              <a:buNone/>
            </a:pPr>
            <a:r>
              <a:rPr lang="de-DE" altLang="de-DE" sz="4000" dirty="0"/>
              <a:t>   -   	zunächst Fragestellung, Versuchs-	</a:t>
            </a:r>
            <a:r>
              <a:rPr lang="de-DE" altLang="de-DE" sz="4000" dirty="0" err="1"/>
              <a:t>aufbau</a:t>
            </a:r>
            <a:r>
              <a:rPr lang="de-DE" altLang="de-DE" sz="4000" dirty="0"/>
              <a:t> vorgeben, später teilweise 	oder ganz entwickeln lassen</a:t>
            </a:r>
          </a:p>
          <a:p>
            <a:pPr marL="0" indent="0" eaLnBrk="1" hangingPunct="1">
              <a:spcBef>
                <a:spcPts val="0"/>
              </a:spcBef>
              <a:buNone/>
            </a:pPr>
            <a:endParaRPr lang="de-DE" altLang="de-DE" sz="4000" dirty="0"/>
          </a:p>
        </p:txBody>
      </p:sp>
    </p:spTree>
    <p:extLst>
      <p:ext uri="{BB962C8B-B14F-4D97-AF65-F5344CB8AC3E}">
        <p14:creationId xmlns:p14="http://schemas.microsoft.com/office/powerpoint/2010/main" val="3817689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drüber schlafen lassen</a:t>
            </a:r>
          </a:p>
        </p:txBody>
      </p:sp>
    </p:spTree>
    <p:extLst>
      <p:ext uri="{BB962C8B-B14F-4D97-AF65-F5344CB8AC3E}">
        <p14:creationId xmlns:p14="http://schemas.microsoft.com/office/powerpoint/2010/main" val="3549710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drüber schlafen lassen:</a:t>
            </a:r>
          </a:p>
          <a:p>
            <a:pPr marL="0" indent="0" eaLnBrk="1" hangingPunct="1">
              <a:spcBef>
                <a:spcPts val="0"/>
              </a:spcBef>
              <a:buNone/>
            </a:pPr>
            <a:r>
              <a:rPr lang="de-DE" altLang="de-DE" sz="4000" dirty="0"/>
              <a:t>   -   	z. B. Einführung des Iod-Stärke-	Nachweises:</a:t>
            </a:r>
          </a:p>
          <a:p>
            <a:pPr marL="0" indent="0" eaLnBrk="1" hangingPunct="1">
              <a:spcBef>
                <a:spcPts val="0"/>
              </a:spcBef>
              <a:buNone/>
            </a:pPr>
            <a:r>
              <a:rPr lang="de-DE" altLang="de-DE" sz="4000" dirty="0"/>
              <a:t>	</a:t>
            </a:r>
            <a:r>
              <a:rPr lang="de-DE" altLang="de-DE" sz="4000" b="1" dirty="0">
                <a:solidFill>
                  <a:srgbClr val="FF0000"/>
                </a:solidFill>
              </a:rPr>
              <a:t>Anwendung nicht am selben Tag!</a:t>
            </a:r>
          </a:p>
          <a:p>
            <a:pPr marL="0" indent="0" eaLnBrk="1" hangingPunct="1">
              <a:spcBef>
                <a:spcPts val="0"/>
              </a:spcBef>
              <a:buNone/>
            </a:pPr>
            <a:r>
              <a:rPr lang="de-DE" altLang="de-DE" sz="4000" dirty="0"/>
              <a:t>	(„zeitlicher Kontrast“)</a:t>
            </a:r>
          </a:p>
          <a:p>
            <a:pPr marL="0" indent="0" eaLnBrk="1" hangingPunct="1">
              <a:spcBef>
                <a:spcPts val="0"/>
              </a:spcBef>
              <a:buNone/>
            </a:pPr>
            <a:endParaRPr lang="de-DE" altLang="de-DE" sz="4000" dirty="0"/>
          </a:p>
        </p:txBody>
      </p:sp>
    </p:spTree>
    <p:extLst>
      <p:ext uri="{BB962C8B-B14F-4D97-AF65-F5344CB8AC3E}">
        <p14:creationId xmlns:p14="http://schemas.microsoft.com/office/powerpoint/2010/main" val="11017807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betont kumulatives Arbeiten</a:t>
            </a:r>
          </a:p>
        </p:txBody>
      </p:sp>
    </p:spTree>
    <p:extLst>
      <p:ext uri="{BB962C8B-B14F-4D97-AF65-F5344CB8AC3E}">
        <p14:creationId xmlns:p14="http://schemas.microsoft.com/office/powerpoint/2010/main" val="1182762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424" y="1089660"/>
            <a:ext cx="5394960" cy="4678680"/>
          </a:xfrm>
          <a:prstGeom prst="rect">
            <a:avLst/>
          </a:prstGeom>
        </p:spPr>
      </p:pic>
      <p:sp>
        <p:nvSpPr>
          <p:cNvPr id="3" name="Pfeil nach unten 2"/>
          <p:cNvSpPr/>
          <p:nvPr/>
        </p:nvSpPr>
        <p:spPr>
          <a:xfrm rot="16200000">
            <a:off x="2202187" y="2949521"/>
            <a:ext cx="484632" cy="6183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130065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betont kumulatives Arbeiten:</a:t>
            </a:r>
          </a:p>
          <a:p>
            <a:pPr marL="0" indent="0" eaLnBrk="1" hangingPunct="1">
              <a:spcBef>
                <a:spcPts val="0"/>
              </a:spcBef>
              <a:buNone/>
            </a:pPr>
            <a:r>
              <a:rPr lang="de-DE" altLang="de-DE" sz="4000" dirty="0"/>
              <a:t>   -	wiederholen</a:t>
            </a:r>
          </a:p>
          <a:p>
            <a:pPr marL="0" indent="0" eaLnBrk="1" hangingPunct="1">
              <a:spcBef>
                <a:spcPts val="0"/>
              </a:spcBef>
              <a:buNone/>
            </a:pPr>
            <a:r>
              <a:rPr lang="de-DE" altLang="de-DE" sz="4000" dirty="0"/>
              <a:t>   -	in unterschiedlichen Kontexten 	anwenden</a:t>
            </a:r>
          </a:p>
          <a:p>
            <a:pPr marL="0" indent="0" eaLnBrk="1" hangingPunct="1">
              <a:spcBef>
                <a:spcPts val="0"/>
              </a:spcBef>
              <a:buNone/>
            </a:pPr>
            <a:endParaRPr lang="de-DE" altLang="de-DE" sz="4000" dirty="0"/>
          </a:p>
        </p:txBody>
      </p:sp>
    </p:spTree>
    <p:extLst>
      <p:ext uri="{BB962C8B-B14F-4D97-AF65-F5344CB8AC3E}">
        <p14:creationId xmlns:p14="http://schemas.microsoft.com/office/powerpoint/2010/main" val="3221893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lstStyle/>
          <a:p>
            <a:pPr eaLnBrk="1" hangingPunct="1">
              <a:spcBef>
                <a:spcPct val="100000"/>
              </a:spcBef>
            </a:pPr>
            <a:r>
              <a:rPr lang="de-DE" altLang="de-DE" sz="4000" b="1" dirty="0"/>
              <a:t>betont kumulatives Arbeiten:</a:t>
            </a:r>
          </a:p>
          <a:p>
            <a:pPr marL="0" indent="0" eaLnBrk="1" hangingPunct="1">
              <a:spcBef>
                <a:spcPts val="0"/>
              </a:spcBef>
              <a:buNone/>
            </a:pPr>
            <a:r>
              <a:rPr lang="de-DE" altLang="de-DE" sz="4000" dirty="0"/>
              <a:t>   -	wiederholen</a:t>
            </a:r>
          </a:p>
          <a:p>
            <a:pPr marL="0" indent="0" eaLnBrk="1" hangingPunct="1">
              <a:spcBef>
                <a:spcPts val="0"/>
              </a:spcBef>
              <a:buNone/>
            </a:pPr>
            <a:r>
              <a:rPr lang="de-DE" altLang="de-DE" sz="4000" dirty="0"/>
              <a:t>   -	in unterschiedlichen Kontexten 	anwenden</a:t>
            </a:r>
          </a:p>
          <a:p>
            <a:pPr marL="0" indent="0" eaLnBrk="1" hangingPunct="1">
              <a:spcBef>
                <a:spcPts val="0"/>
              </a:spcBef>
              <a:buNone/>
            </a:pPr>
            <a:endParaRPr lang="de-DE" altLang="de-DE" sz="4000" dirty="0"/>
          </a:p>
        </p:txBody>
      </p:sp>
      <p:sp>
        <p:nvSpPr>
          <p:cNvPr id="2" name="Textfeld 1"/>
          <p:cNvSpPr txBox="1"/>
          <p:nvPr/>
        </p:nvSpPr>
        <p:spPr>
          <a:xfrm>
            <a:off x="611560" y="4219341"/>
            <a:ext cx="7992888" cy="3170099"/>
          </a:xfrm>
          <a:prstGeom prst="rect">
            <a:avLst/>
          </a:prstGeom>
          <a:noFill/>
        </p:spPr>
        <p:txBody>
          <a:bodyPr wrap="square" rtlCol="0">
            <a:spAutoFit/>
          </a:bodyPr>
          <a:lstStyle/>
          <a:p>
            <a:pPr algn="ctr"/>
            <a:r>
              <a:rPr lang="de-DE" altLang="de-DE" sz="4000" i="1" dirty="0"/>
              <a:t>z. B. Iod-Stärke-Nachweis: </a:t>
            </a:r>
          </a:p>
          <a:p>
            <a:pPr algn="ctr"/>
            <a:r>
              <a:rPr lang="de-DE" altLang="de-DE" sz="4000" i="1" dirty="0"/>
              <a:t>Lebensmittel-Detektive; Verdauung von Stärke; 6. Klasse: Photosynthese-Produkt</a:t>
            </a:r>
          </a:p>
          <a:p>
            <a:endParaRPr lang="de-DE" sz="4000" dirty="0"/>
          </a:p>
        </p:txBody>
      </p:sp>
    </p:spTree>
    <p:extLst>
      <p:ext uri="{BB962C8B-B14F-4D97-AF65-F5344CB8AC3E}">
        <p14:creationId xmlns:p14="http://schemas.microsoft.com/office/powerpoint/2010/main" val="2476603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effektive zeitliche Verteilung</a:t>
            </a:r>
          </a:p>
        </p:txBody>
      </p:sp>
    </p:spTree>
    <p:extLst>
      <p:ext uri="{BB962C8B-B14F-4D97-AF65-F5344CB8AC3E}">
        <p14:creationId xmlns:p14="http://schemas.microsoft.com/office/powerpoint/2010/main" val="659654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effektive zeitliche Verteilung:</a:t>
            </a:r>
          </a:p>
          <a:p>
            <a:pPr marL="0" indent="0" eaLnBrk="1" hangingPunct="1">
              <a:spcBef>
                <a:spcPts val="0"/>
              </a:spcBef>
              <a:buNone/>
            </a:pPr>
            <a:r>
              <a:rPr lang="de-DE" altLang="de-DE" sz="4000" dirty="0"/>
              <a:t>Je wichtiger ein Aspekt ist, </a:t>
            </a:r>
          </a:p>
          <a:p>
            <a:pPr marL="0" indent="0" eaLnBrk="1" hangingPunct="1">
              <a:spcBef>
                <a:spcPts val="0"/>
              </a:spcBef>
              <a:buNone/>
            </a:pPr>
            <a:r>
              <a:rPr lang="de-DE" altLang="de-DE" sz="4000" dirty="0"/>
              <a:t>desto </a:t>
            </a:r>
            <a:r>
              <a:rPr lang="de-DE" altLang="de-DE" sz="4000" b="1" dirty="0">
                <a:highlight>
                  <a:srgbClr val="FFFF00"/>
                </a:highlight>
              </a:rPr>
              <a:t>öfter</a:t>
            </a:r>
            <a:r>
              <a:rPr lang="de-DE" altLang="de-DE" sz="4000" dirty="0"/>
              <a:t> muss er eingeübt und angewendet werden ...</a:t>
            </a:r>
          </a:p>
        </p:txBody>
      </p:sp>
    </p:spTree>
    <p:extLst>
      <p:ext uri="{BB962C8B-B14F-4D97-AF65-F5344CB8AC3E}">
        <p14:creationId xmlns:p14="http://schemas.microsoft.com/office/powerpoint/2010/main" val="2981613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effektive zeitliche Verteilung:</a:t>
            </a:r>
          </a:p>
          <a:p>
            <a:pPr marL="0" indent="0" eaLnBrk="1" hangingPunct="1">
              <a:spcBef>
                <a:spcPts val="0"/>
              </a:spcBef>
              <a:buNone/>
            </a:pPr>
            <a:r>
              <a:rPr lang="de-DE" altLang="de-DE" sz="4000" dirty="0"/>
              <a:t>Je wichtiger ein Aspekt ist, </a:t>
            </a:r>
          </a:p>
          <a:p>
            <a:pPr marL="0" indent="0" eaLnBrk="1" hangingPunct="1">
              <a:spcBef>
                <a:spcPts val="0"/>
              </a:spcBef>
              <a:buNone/>
            </a:pPr>
            <a:r>
              <a:rPr lang="de-DE" altLang="de-DE" sz="4000" dirty="0"/>
              <a:t>desto </a:t>
            </a:r>
            <a:r>
              <a:rPr lang="de-DE" altLang="de-DE" sz="4000" dirty="0">
                <a:highlight>
                  <a:srgbClr val="FFFF00"/>
                </a:highlight>
              </a:rPr>
              <a:t>öfter</a:t>
            </a:r>
            <a:r>
              <a:rPr lang="de-DE" altLang="de-DE" sz="4000" dirty="0"/>
              <a:t> muss er eingeübt und angewendet werden, </a:t>
            </a:r>
          </a:p>
          <a:p>
            <a:pPr marL="0" indent="0" eaLnBrk="1" hangingPunct="1">
              <a:spcBef>
                <a:spcPts val="0"/>
              </a:spcBef>
              <a:buNone/>
            </a:pPr>
            <a:r>
              <a:rPr lang="de-DE" altLang="de-DE" sz="4000" dirty="0"/>
              <a:t>desto </a:t>
            </a:r>
            <a:r>
              <a:rPr lang="de-DE" altLang="de-DE" sz="4000" dirty="0">
                <a:highlight>
                  <a:srgbClr val="FFFF00"/>
                </a:highlight>
              </a:rPr>
              <a:t>früher</a:t>
            </a:r>
            <a:r>
              <a:rPr lang="de-DE" altLang="de-DE" sz="4000" dirty="0"/>
              <a:t> im Schuljahr muss er eingeführt werden.</a:t>
            </a:r>
          </a:p>
        </p:txBody>
      </p:sp>
    </p:spTree>
    <p:extLst>
      <p:ext uri="{BB962C8B-B14F-4D97-AF65-F5344CB8AC3E}">
        <p14:creationId xmlns:p14="http://schemas.microsoft.com/office/powerpoint/2010/main" val="4105437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Verschränkung mit Biologie:</a:t>
            </a:r>
          </a:p>
          <a:p>
            <a:pPr marL="0" indent="0" eaLnBrk="1" hangingPunct="1">
              <a:spcBef>
                <a:spcPts val="0"/>
              </a:spcBef>
              <a:buNone/>
            </a:pPr>
            <a:r>
              <a:rPr lang="de-DE" altLang="de-DE" sz="4000" dirty="0"/>
              <a:t> </a:t>
            </a:r>
          </a:p>
        </p:txBody>
      </p:sp>
    </p:spTree>
    <p:extLst>
      <p:ext uri="{BB962C8B-B14F-4D97-AF65-F5344CB8AC3E}">
        <p14:creationId xmlns:p14="http://schemas.microsoft.com/office/powerpoint/2010/main" val="2032228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Verschränkung mit Biologie:</a:t>
            </a:r>
          </a:p>
          <a:p>
            <a:pPr marL="0" indent="0" eaLnBrk="1" hangingPunct="1">
              <a:spcBef>
                <a:spcPts val="0"/>
              </a:spcBef>
              <a:buNone/>
            </a:pPr>
            <a:r>
              <a:rPr lang="de-DE" altLang="de-DE" sz="4000" dirty="0"/>
              <a:t>   </a:t>
            </a:r>
            <a:r>
              <a:rPr lang="de-DE" altLang="de-DE" sz="4000" i="1" dirty="0"/>
              <a:t>-	z. B. Iod-Stärke-Nachweis in NA 	einführen und in Biologie </a:t>
            </a:r>
            <a:r>
              <a:rPr lang="de-DE" altLang="de-DE" sz="4000" i="1" dirty="0" err="1"/>
              <a:t>anwen</a:t>
            </a:r>
            <a:r>
              <a:rPr lang="de-DE" altLang="de-DE" sz="4000" i="1" dirty="0"/>
              <a:t>-	den</a:t>
            </a:r>
          </a:p>
          <a:p>
            <a:pPr marL="0" indent="0" eaLnBrk="1" hangingPunct="1">
              <a:spcBef>
                <a:spcPts val="0"/>
              </a:spcBef>
              <a:buNone/>
            </a:pPr>
            <a:r>
              <a:rPr lang="de-DE" altLang="de-DE" sz="4000" dirty="0"/>
              <a:t>   </a:t>
            </a:r>
          </a:p>
        </p:txBody>
      </p:sp>
    </p:spTree>
    <p:extLst>
      <p:ext uri="{BB962C8B-B14F-4D97-AF65-F5344CB8AC3E}">
        <p14:creationId xmlns:p14="http://schemas.microsoft.com/office/powerpoint/2010/main" val="35875386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Verschränkung mit Biologie:</a:t>
            </a:r>
          </a:p>
          <a:p>
            <a:pPr marL="0" indent="0" eaLnBrk="1" hangingPunct="1">
              <a:spcBef>
                <a:spcPts val="0"/>
              </a:spcBef>
              <a:buNone/>
            </a:pPr>
            <a:r>
              <a:rPr lang="de-DE" altLang="de-DE" sz="4000" dirty="0"/>
              <a:t>   -</a:t>
            </a:r>
            <a:r>
              <a:rPr lang="de-DE" altLang="de-DE" sz="4000" i="1" dirty="0"/>
              <a:t>	z. B. Iod-Stärke-Nachweis in NA 	einführen und in Biologie </a:t>
            </a:r>
            <a:r>
              <a:rPr lang="de-DE" altLang="de-DE" sz="4000" i="1" dirty="0" err="1"/>
              <a:t>anwen</a:t>
            </a:r>
            <a:r>
              <a:rPr lang="de-DE" altLang="de-DE" sz="4000" i="1" dirty="0"/>
              <a:t>-	den</a:t>
            </a:r>
          </a:p>
          <a:p>
            <a:pPr marL="0" indent="0" eaLnBrk="1" hangingPunct="1">
              <a:spcBef>
                <a:spcPts val="0"/>
              </a:spcBef>
              <a:buNone/>
            </a:pPr>
            <a:r>
              <a:rPr lang="de-DE" altLang="de-DE" sz="4000" i="1" dirty="0"/>
              <a:t>   -	z. B. Atmung, Puls in Biologie 	besprechen und in NA unter-	suchen</a:t>
            </a:r>
          </a:p>
        </p:txBody>
      </p:sp>
    </p:spTree>
    <p:extLst>
      <p:ext uri="{BB962C8B-B14F-4D97-AF65-F5344CB8AC3E}">
        <p14:creationId xmlns:p14="http://schemas.microsoft.com/office/powerpoint/2010/main" val="2502256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kontextbezogene Aufgaben</a:t>
            </a:r>
            <a:endParaRPr lang="de-DE" altLang="de-DE" sz="4000" dirty="0"/>
          </a:p>
        </p:txBody>
      </p:sp>
    </p:spTree>
    <p:extLst>
      <p:ext uri="{BB962C8B-B14F-4D97-AF65-F5344CB8AC3E}">
        <p14:creationId xmlns:p14="http://schemas.microsoft.com/office/powerpoint/2010/main" val="12281811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kontextbezogene Aufgaben:</a:t>
            </a:r>
          </a:p>
          <a:p>
            <a:pPr marL="0" indent="0" eaLnBrk="1" hangingPunct="1">
              <a:spcBef>
                <a:spcPts val="0"/>
              </a:spcBef>
              <a:buNone/>
            </a:pPr>
            <a:r>
              <a:rPr lang="de-DE" altLang="de-DE" sz="4000" dirty="0"/>
              <a:t>   -	keine Doppelstunde zur Löslich-	</a:t>
            </a:r>
            <a:r>
              <a:rPr lang="de-DE" altLang="de-DE" sz="4000" dirty="0" err="1"/>
              <a:t>keit</a:t>
            </a:r>
            <a:r>
              <a:rPr lang="de-DE" altLang="de-DE" sz="4000" dirty="0"/>
              <a:t> von Substanzen in Wasser</a:t>
            </a:r>
          </a:p>
        </p:txBody>
      </p:sp>
    </p:spTree>
    <p:extLst>
      <p:ext uri="{BB962C8B-B14F-4D97-AF65-F5344CB8AC3E}">
        <p14:creationId xmlns:p14="http://schemas.microsoft.com/office/powerpoint/2010/main" val="138416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640"/>
            <a:ext cx="9144000" cy="4867701"/>
          </a:xfrm>
          <a:prstGeom prst="rect">
            <a:avLst/>
          </a:prstGeom>
        </p:spPr>
      </p:pic>
      <p:sp>
        <p:nvSpPr>
          <p:cNvPr id="4" name="Textfeld 3">
            <a:extLst>
              <a:ext uri="{FF2B5EF4-FFF2-40B4-BE49-F238E27FC236}">
                <a16:creationId xmlns:a16="http://schemas.microsoft.com/office/drawing/2014/main" id="{64840833-614D-4374-9EFD-FDB5B0BA0570}"/>
              </a:ext>
            </a:extLst>
          </p:cNvPr>
          <p:cNvSpPr txBox="1"/>
          <p:nvPr/>
        </p:nvSpPr>
        <p:spPr>
          <a:xfrm>
            <a:off x="2483768" y="5292853"/>
            <a:ext cx="6048672" cy="584775"/>
          </a:xfrm>
          <a:prstGeom prst="rect">
            <a:avLst/>
          </a:prstGeom>
          <a:solidFill>
            <a:srgbClr val="00B0F0"/>
          </a:solidFill>
        </p:spPr>
        <p:txBody>
          <a:bodyPr wrap="square" rtlCol="0">
            <a:spAutoFit/>
          </a:bodyPr>
          <a:lstStyle/>
          <a:p>
            <a:r>
              <a:rPr lang="de-DE" sz="3200" dirty="0"/>
              <a:t>Unterstufe  &gt;  5. Klasse Skript 4: NA</a:t>
            </a:r>
          </a:p>
        </p:txBody>
      </p:sp>
      <p:sp>
        <p:nvSpPr>
          <p:cNvPr id="3" name="Pfeil nach unten 2"/>
          <p:cNvSpPr/>
          <p:nvPr/>
        </p:nvSpPr>
        <p:spPr>
          <a:xfrm rot="12846319">
            <a:off x="3407537" y="4591815"/>
            <a:ext cx="484632" cy="6183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190187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kontextbezogene Aufgaben:</a:t>
            </a:r>
          </a:p>
          <a:p>
            <a:pPr marL="0" indent="0" eaLnBrk="1" hangingPunct="1">
              <a:spcBef>
                <a:spcPts val="0"/>
              </a:spcBef>
              <a:buNone/>
            </a:pPr>
            <a:r>
              <a:rPr lang="de-DE" altLang="de-DE" sz="4000" dirty="0"/>
              <a:t>   -	keine Doppelstunde zur Löslich-	</a:t>
            </a:r>
            <a:r>
              <a:rPr lang="de-DE" altLang="de-DE" sz="4000" dirty="0" err="1"/>
              <a:t>keit</a:t>
            </a:r>
            <a:r>
              <a:rPr lang="de-DE" altLang="de-DE" sz="4000" dirty="0"/>
              <a:t> von Substanzen in Wasser,</a:t>
            </a:r>
          </a:p>
          <a:p>
            <a:pPr marL="0" indent="0" eaLnBrk="1" hangingPunct="1">
              <a:spcBef>
                <a:spcPts val="0"/>
              </a:spcBef>
              <a:buNone/>
            </a:pPr>
            <a:r>
              <a:rPr lang="de-DE" altLang="de-DE" sz="4000" dirty="0"/>
              <a:t>   -	sondern Löslichkeit als </a:t>
            </a:r>
            <a:r>
              <a:rPr lang="de-DE" altLang="de-DE" sz="4000"/>
              <a:t>Teilaspekt 	in </a:t>
            </a:r>
            <a:r>
              <a:rPr lang="de-DE" altLang="de-DE" sz="4000" dirty="0"/>
              <a:t>verschiedenen </a:t>
            </a:r>
            <a:r>
              <a:rPr lang="de-DE" altLang="de-DE" sz="4000"/>
              <a:t>Kontexten unter-	suchen </a:t>
            </a:r>
            <a:endParaRPr lang="de-DE" altLang="de-DE" sz="4000" dirty="0"/>
          </a:p>
        </p:txBody>
      </p:sp>
    </p:spTree>
    <p:extLst>
      <p:ext uri="{BB962C8B-B14F-4D97-AF65-F5344CB8AC3E}">
        <p14:creationId xmlns:p14="http://schemas.microsoft.com/office/powerpoint/2010/main" val="468408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klares Grundwissen-Management:</a:t>
            </a:r>
          </a:p>
          <a:p>
            <a:pPr marL="0" indent="0" eaLnBrk="1" hangingPunct="1">
              <a:spcBef>
                <a:spcPts val="0"/>
              </a:spcBef>
              <a:buNone/>
            </a:pPr>
            <a:r>
              <a:rPr lang="de-DE" altLang="de-DE" sz="4000" dirty="0"/>
              <a:t>   -	Grundwissen klar kennzeichnen</a:t>
            </a:r>
          </a:p>
          <a:p>
            <a:pPr marL="0" indent="0" eaLnBrk="1" hangingPunct="1">
              <a:spcBef>
                <a:spcPts val="0"/>
              </a:spcBef>
              <a:buNone/>
            </a:pPr>
            <a:r>
              <a:rPr lang="de-DE" altLang="de-DE" sz="4000" dirty="0"/>
              <a:t>   -	ständige Anwendung von Grund-	wissen in NA und Biologie</a:t>
            </a:r>
          </a:p>
          <a:p>
            <a:pPr marL="0" indent="0" eaLnBrk="1" hangingPunct="1">
              <a:spcBef>
                <a:spcPts val="0"/>
              </a:spcBef>
              <a:buNone/>
            </a:pPr>
            <a:r>
              <a:rPr lang="de-DE" altLang="de-DE" sz="4000" dirty="0"/>
              <a:t>   -	Grundwissen-Übersicht</a:t>
            </a:r>
          </a:p>
        </p:txBody>
      </p:sp>
    </p:spTree>
    <p:extLst>
      <p:ext uri="{BB962C8B-B14F-4D97-AF65-F5344CB8AC3E}">
        <p14:creationId xmlns:p14="http://schemas.microsoft.com/office/powerpoint/2010/main" val="3539430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normAutofit lnSpcReduction="10000"/>
          </a:bodyPr>
          <a:lstStyle/>
          <a:p>
            <a:pPr eaLnBrk="1" hangingPunct="1">
              <a:spcBef>
                <a:spcPct val="100000"/>
              </a:spcBef>
            </a:pPr>
            <a:r>
              <a:rPr lang="de-DE" altLang="de-DE" sz="4000" b="1" dirty="0"/>
              <a:t>Versuchsprotokoll:</a:t>
            </a:r>
          </a:p>
          <a:p>
            <a:pPr marL="0" indent="0" eaLnBrk="1" hangingPunct="1">
              <a:spcBef>
                <a:spcPts val="0"/>
              </a:spcBef>
              <a:buNone/>
            </a:pPr>
            <a:r>
              <a:rPr lang="de-DE" altLang="de-DE" sz="4000" dirty="0">
                <a:solidFill>
                  <a:schemeClr val="bg1"/>
                </a:solidFill>
              </a:rPr>
              <a:t>Versuchsaufbauten nach den Vorgaben von „Technisches Zeichnen“ skizzieren</a:t>
            </a:r>
          </a:p>
          <a:p>
            <a:pPr marL="0" indent="0" eaLnBrk="1" hangingPunct="1">
              <a:spcBef>
                <a:spcPts val="0"/>
              </a:spcBef>
              <a:buNone/>
            </a:pPr>
            <a:r>
              <a:rPr lang="de-DE" altLang="de-DE" sz="4000" dirty="0"/>
              <a:t>   </a:t>
            </a:r>
            <a:r>
              <a:rPr lang="de-DE" altLang="de-DE" sz="4000" dirty="0">
                <a:solidFill>
                  <a:schemeClr val="bg1"/>
                </a:solidFill>
              </a:rPr>
              <a:t>-	keine 3D-Darstellung</a:t>
            </a:r>
          </a:p>
          <a:p>
            <a:pPr marL="0" indent="0" eaLnBrk="1" hangingPunct="1">
              <a:spcBef>
                <a:spcPts val="0"/>
              </a:spcBef>
              <a:buNone/>
            </a:pPr>
            <a:r>
              <a:rPr lang="de-DE" altLang="de-DE" sz="4000" dirty="0">
                <a:solidFill>
                  <a:schemeClr val="bg1"/>
                </a:solidFill>
              </a:rPr>
              <a:t>   -	Schnittkanten als einfache Striche</a:t>
            </a:r>
          </a:p>
          <a:p>
            <a:pPr marL="0" indent="0" eaLnBrk="1" hangingPunct="1">
              <a:spcBef>
                <a:spcPts val="0"/>
              </a:spcBef>
              <a:buNone/>
            </a:pPr>
            <a:r>
              <a:rPr lang="de-DE" altLang="de-DE" sz="4000" dirty="0">
                <a:solidFill>
                  <a:schemeClr val="bg1"/>
                </a:solidFill>
              </a:rPr>
              <a:t>   -	Schnittflächen schraffiert</a:t>
            </a:r>
          </a:p>
          <a:p>
            <a:pPr marL="0" indent="0" eaLnBrk="1" hangingPunct="1">
              <a:spcBef>
                <a:spcPts val="0"/>
              </a:spcBef>
              <a:buNone/>
            </a:pPr>
            <a:r>
              <a:rPr lang="de-DE" altLang="de-DE" sz="4000" dirty="0">
                <a:solidFill>
                  <a:schemeClr val="bg1"/>
                </a:solidFill>
              </a:rPr>
              <a:t>   -	alle Wege offen</a:t>
            </a:r>
          </a:p>
          <a:p>
            <a:pPr marL="0" indent="0" eaLnBrk="1" hangingPunct="1">
              <a:spcBef>
                <a:spcPts val="0"/>
              </a:spcBef>
              <a:buNone/>
            </a:pPr>
            <a:r>
              <a:rPr lang="de-DE" altLang="de-DE" sz="4000" dirty="0">
                <a:solidFill>
                  <a:schemeClr val="bg1"/>
                </a:solidFill>
              </a:rPr>
              <a:t>   -	Wasseroberfläche eben</a:t>
            </a:r>
          </a:p>
          <a:p>
            <a:pPr marL="0" indent="0" eaLnBrk="1" hangingPunct="1">
              <a:spcBef>
                <a:spcPts val="0"/>
              </a:spcBef>
              <a:buNone/>
            </a:pPr>
            <a:endParaRPr lang="de-DE" altLang="de-DE" sz="4000" dirty="0"/>
          </a:p>
        </p:txBody>
      </p:sp>
    </p:spTree>
    <p:extLst>
      <p:ext uri="{BB962C8B-B14F-4D97-AF65-F5344CB8AC3E}">
        <p14:creationId xmlns:p14="http://schemas.microsoft.com/office/powerpoint/2010/main" val="10351923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normAutofit lnSpcReduction="10000"/>
          </a:bodyPr>
          <a:lstStyle/>
          <a:p>
            <a:pPr eaLnBrk="1" hangingPunct="1">
              <a:spcBef>
                <a:spcPct val="100000"/>
              </a:spcBef>
            </a:pPr>
            <a:r>
              <a:rPr lang="de-DE" altLang="de-DE" sz="4000" b="1" dirty="0"/>
              <a:t>Versuchsprotokoll:</a:t>
            </a:r>
          </a:p>
          <a:p>
            <a:pPr marL="0" indent="0" eaLnBrk="1" hangingPunct="1">
              <a:spcBef>
                <a:spcPts val="0"/>
              </a:spcBef>
              <a:buNone/>
            </a:pPr>
            <a:r>
              <a:rPr lang="de-DE" altLang="de-DE" sz="4000" dirty="0"/>
              <a:t>Versuchsaufbauten nach den Vorgaben von „Technisches Zeichnen“ skizzieren</a:t>
            </a:r>
          </a:p>
          <a:p>
            <a:pPr marL="0" indent="0" eaLnBrk="1" hangingPunct="1">
              <a:spcBef>
                <a:spcPts val="0"/>
              </a:spcBef>
              <a:buNone/>
            </a:pPr>
            <a:r>
              <a:rPr lang="de-DE" altLang="de-DE" sz="4000" dirty="0"/>
              <a:t>   </a:t>
            </a:r>
            <a:r>
              <a:rPr lang="de-DE" altLang="de-DE" sz="4000" dirty="0">
                <a:solidFill>
                  <a:schemeClr val="bg1"/>
                </a:solidFill>
              </a:rPr>
              <a:t>-	keine 3D-Darstellung</a:t>
            </a:r>
          </a:p>
          <a:p>
            <a:pPr marL="0" indent="0" eaLnBrk="1" hangingPunct="1">
              <a:spcBef>
                <a:spcPts val="0"/>
              </a:spcBef>
              <a:buNone/>
            </a:pPr>
            <a:r>
              <a:rPr lang="de-DE" altLang="de-DE" sz="4000" dirty="0">
                <a:solidFill>
                  <a:schemeClr val="bg1"/>
                </a:solidFill>
              </a:rPr>
              <a:t>   -	Schnittkanten als einfache Striche</a:t>
            </a:r>
          </a:p>
          <a:p>
            <a:pPr marL="0" indent="0" eaLnBrk="1" hangingPunct="1">
              <a:spcBef>
                <a:spcPts val="0"/>
              </a:spcBef>
              <a:buNone/>
            </a:pPr>
            <a:r>
              <a:rPr lang="de-DE" altLang="de-DE" sz="4000" dirty="0">
                <a:solidFill>
                  <a:schemeClr val="bg1"/>
                </a:solidFill>
              </a:rPr>
              <a:t>   -	Schnittflächen schraffiert</a:t>
            </a:r>
          </a:p>
          <a:p>
            <a:pPr marL="0" indent="0" eaLnBrk="1" hangingPunct="1">
              <a:spcBef>
                <a:spcPts val="0"/>
              </a:spcBef>
              <a:buNone/>
            </a:pPr>
            <a:r>
              <a:rPr lang="de-DE" altLang="de-DE" sz="4000" dirty="0">
                <a:solidFill>
                  <a:schemeClr val="bg1"/>
                </a:solidFill>
              </a:rPr>
              <a:t>   -	alle Wege offen</a:t>
            </a:r>
          </a:p>
          <a:p>
            <a:pPr marL="0" indent="0" eaLnBrk="1" hangingPunct="1">
              <a:spcBef>
                <a:spcPts val="0"/>
              </a:spcBef>
              <a:buNone/>
            </a:pPr>
            <a:r>
              <a:rPr lang="de-DE" altLang="de-DE" sz="4000" dirty="0">
                <a:solidFill>
                  <a:schemeClr val="bg1"/>
                </a:solidFill>
              </a:rPr>
              <a:t>   -	Wasseroberfläche eben</a:t>
            </a:r>
          </a:p>
          <a:p>
            <a:pPr marL="0" indent="0" eaLnBrk="1" hangingPunct="1">
              <a:spcBef>
                <a:spcPts val="0"/>
              </a:spcBef>
              <a:buNone/>
            </a:pPr>
            <a:endParaRPr lang="de-DE" altLang="de-DE" sz="4000" dirty="0"/>
          </a:p>
        </p:txBody>
      </p:sp>
    </p:spTree>
    <p:extLst>
      <p:ext uri="{BB962C8B-B14F-4D97-AF65-F5344CB8AC3E}">
        <p14:creationId xmlns:p14="http://schemas.microsoft.com/office/powerpoint/2010/main" val="3079743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normAutofit lnSpcReduction="10000"/>
          </a:bodyPr>
          <a:lstStyle/>
          <a:p>
            <a:pPr>
              <a:spcBef>
                <a:spcPct val="100000"/>
              </a:spcBef>
            </a:pPr>
            <a:r>
              <a:rPr lang="de-DE" altLang="de-DE" sz="4000" b="1" dirty="0"/>
              <a:t>Versuchsprotokoll:</a:t>
            </a:r>
          </a:p>
          <a:p>
            <a:pPr marL="0" indent="0" eaLnBrk="1" hangingPunct="1">
              <a:spcBef>
                <a:spcPts val="0"/>
              </a:spcBef>
              <a:buNone/>
            </a:pPr>
            <a:r>
              <a:rPr lang="de-DE" altLang="de-DE" sz="4000" dirty="0"/>
              <a:t>Versuchsaufbauten nach den Vorgaben von „Technisches Zeichnen“ skizzieren:</a:t>
            </a:r>
          </a:p>
          <a:p>
            <a:pPr marL="0" indent="0" eaLnBrk="1" hangingPunct="1">
              <a:spcBef>
                <a:spcPts val="0"/>
              </a:spcBef>
              <a:buNone/>
            </a:pPr>
            <a:r>
              <a:rPr lang="de-DE" altLang="de-DE" sz="4000" dirty="0"/>
              <a:t>   -	keine 3D-Darstellung</a:t>
            </a:r>
          </a:p>
          <a:p>
            <a:pPr marL="0" indent="0" eaLnBrk="1" hangingPunct="1">
              <a:spcBef>
                <a:spcPts val="0"/>
              </a:spcBef>
              <a:buNone/>
            </a:pPr>
            <a:r>
              <a:rPr lang="de-DE" altLang="de-DE" sz="4000" dirty="0"/>
              <a:t>   -	Schnittkanten als einfache Striche</a:t>
            </a:r>
          </a:p>
          <a:p>
            <a:pPr marL="0" indent="0" eaLnBrk="1" hangingPunct="1">
              <a:spcBef>
                <a:spcPts val="0"/>
              </a:spcBef>
              <a:buNone/>
            </a:pPr>
            <a:r>
              <a:rPr lang="de-DE" altLang="de-DE" sz="4000" dirty="0"/>
              <a:t>   -	Schnittflächen schraffiert</a:t>
            </a:r>
          </a:p>
          <a:p>
            <a:pPr marL="0" indent="0" eaLnBrk="1" hangingPunct="1">
              <a:spcBef>
                <a:spcPts val="0"/>
              </a:spcBef>
              <a:buNone/>
            </a:pPr>
            <a:r>
              <a:rPr lang="de-DE" altLang="de-DE" sz="4000" dirty="0"/>
              <a:t>   -	alle Wege offen</a:t>
            </a:r>
          </a:p>
          <a:p>
            <a:pPr marL="0" indent="0" eaLnBrk="1" hangingPunct="1">
              <a:spcBef>
                <a:spcPts val="0"/>
              </a:spcBef>
              <a:buNone/>
            </a:pPr>
            <a:r>
              <a:rPr lang="de-DE" altLang="de-DE" sz="4000" dirty="0"/>
              <a:t>   -	Wasseroberfläche eben</a:t>
            </a:r>
          </a:p>
          <a:p>
            <a:pPr marL="0" indent="0" eaLnBrk="1" hangingPunct="1">
              <a:spcBef>
                <a:spcPts val="0"/>
              </a:spcBef>
              <a:buNone/>
            </a:pPr>
            <a:endParaRPr lang="de-DE" altLang="de-DE" sz="4000" dirty="0"/>
          </a:p>
        </p:txBody>
      </p:sp>
    </p:spTree>
    <p:extLst>
      <p:ext uri="{BB962C8B-B14F-4D97-AF65-F5344CB8AC3E}">
        <p14:creationId xmlns:p14="http://schemas.microsoft.com/office/powerpoint/2010/main" val="35644318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a:xfrm>
            <a:off x="457200" y="1495325"/>
            <a:ext cx="8229600" cy="4525963"/>
          </a:xfrm>
        </p:spPr>
        <p:txBody>
          <a:bodyPr>
            <a:normAutofit/>
          </a:bodyPr>
          <a:lstStyle/>
          <a:p>
            <a:pPr>
              <a:spcBef>
                <a:spcPct val="100000"/>
              </a:spcBef>
            </a:pPr>
            <a:r>
              <a:rPr lang="de-DE" altLang="de-DE" sz="4000" b="1" dirty="0"/>
              <a:t>Versuchsprotokoll:</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700808"/>
            <a:ext cx="3192780" cy="4678680"/>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158325"/>
            <a:ext cx="4608512" cy="4464771"/>
          </a:xfrm>
          <a:prstGeom prst="rect">
            <a:avLst/>
          </a:prstGeom>
        </p:spPr>
      </p:pic>
    </p:spTree>
    <p:extLst>
      <p:ext uri="{BB962C8B-B14F-4D97-AF65-F5344CB8AC3E}">
        <p14:creationId xmlns:p14="http://schemas.microsoft.com/office/powerpoint/2010/main" val="7540993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a:xfrm>
            <a:off x="457200" y="1495325"/>
            <a:ext cx="8229600" cy="4525963"/>
          </a:xfrm>
        </p:spPr>
        <p:txBody>
          <a:bodyPr>
            <a:normAutofit/>
          </a:bodyPr>
          <a:lstStyle/>
          <a:p>
            <a:pPr>
              <a:spcBef>
                <a:spcPct val="100000"/>
              </a:spcBef>
            </a:pPr>
            <a:r>
              <a:rPr lang="de-DE" altLang="de-DE" sz="4000" b="1" dirty="0"/>
              <a:t>Versuchsprotokoll:</a:t>
            </a:r>
          </a:p>
        </p:txBody>
      </p:sp>
      <p:sp>
        <p:nvSpPr>
          <p:cNvPr id="4" name="Textfeld 3"/>
          <p:cNvSpPr txBox="1"/>
          <p:nvPr/>
        </p:nvSpPr>
        <p:spPr>
          <a:xfrm>
            <a:off x="899592" y="2167111"/>
            <a:ext cx="7416824" cy="5078313"/>
          </a:xfrm>
          <a:prstGeom prst="rect">
            <a:avLst/>
          </a:prstGeom>
          <a:noFill/>
        </p:spPr>
        <p:txBody>
          <a:bodyPr wrap="square" rtlCol="0">
            <a:spAutoFit/>
          </a:bodyPr>
          <a:lstStyle/>
          <a:p>
            <a:r>
              <a:rPr lang="de-DE" altLang="de-DE" sz="3600" b="1" dirty="0">
                <a:solidFill>
                  <a:srgbClr val="0000FF"/>
                </a:solidFill>
              </a:rPr>
              <a:t>Fragestellung/Thema:</a:t>
            </a:r>
            <a:r>
              <a:rPr lang="de-DE" altLang="de-DE" sz="3600" b="1" dirty="0"/>
              <a:t> </a:t>
            </a:r>
          </a:p>
          <a:p>
            <a:r>
              <a:rPr lang="de-DE" altLang="de-DE" sz="3600" b="1" dirty="0"/>
              <a:t>	</a:t>
            </a:r>
            <a:r>
              <a:rPr lang="de-DE" altLang="de-DE" sz="3600" b="1" i="1" dirty="0"/>
              <a:t>Worum geht‘s?</a:t>
            </a:r>
          </a:p>
          <a:p>
            <a:r>
              <a:rPr lang="de-DE" altLang="de-DE" sz="3600" b="1" dirty="0">
                <a:solidFill>
                  <a:srgbClr val="0000FF"/>
                </a:solidFill>
              </a:rPr>
              <a:t>Versuchsaufbau:</a:t>
            </a:r>
            <a:r>
              <a:rPr lang="de-DE" altLang="de-DE" sz="3600" b="1" dirty="0"/>
              <a:t> </a:t>
            </a:r>
          </a:p>
          <a:p>
            <a:r>
              <a:rPr lang="de-DE" altLang="de-DE" sz="3600" b="1" dirty="0"/>
              <a:t>	</a:t>
            </a:r>
            <a:r>
              <a:rPr lang="de-DE" altLang="de-DE" sz="3600" b="1" i="1" dirty="0"/>
              <a:t>Was habe ich, was mache ich?</a:t>
            </a:r>
          </a:p>
          <a:p>
            <a:r>
              <a:rPr lang="de-DE" altLang="de-DE" sz="3600" b="1" dirty="0">
                <a:solidFill>
                  <a:srgbClr val="0000FF"/>
                </a:solidFill>
              </a:rPr>
              <a:t>Beobachtung:</a:t>
            </a:r>
            <a:r>
              <a:rPr lang="de-DE" altLang="de-DE" sz="3600" b="1" dirty="0"/>
              <a:t> </a:t>
            </a:r>
          </a:p>
          <a:p>
            <a:r>
              <a:rPr lang="de-DE" altLang="de-DE" sz="3600" b="1" dirty="0"/>
              <a:t>	</a:t>
            </a:r>
            <a:r>
              <a:rPr lang="de-DE" altLang="de-DE" sz="3600" b="1" i="1" dirty="0"/>
              <a:t>„Ich beobachte, </a:t>
            </a:r>
            <a:r>
              <a:rPr lang="de-DE" altLang="de-DE" sz="3600" b="1" i="1" dirty="0" err="1"/>
              <a:t>dass</a:t>
            </a:r>
            <a:r>
              <a:rPr lang="de-DE" altLang="de-DE" sz="3600" b="1" i="1" dirty="0"/>
              <a:t>…“</a:t>
            </a:r>
          </a:p>
          <a:p>
            <a:r>
              <a:rPr lang="de-DE" altLang="de-DE" sz="3600" b="1" dirty="0">
                <a:solidFill>
                  <a:srgbClr val="0000FF"/>
                </a:solidFill>
              </a:rPr>
              <a:t>Erklärung:</a:t>
            </a:r>
            <a:r>
              <a:rPr lang="de-DE" altLang="de-DE" sz="3600" b="1" dirty="0"/>
              <a:t> </a:t>
            </a:r>
          </a:p>
          <a:p>
            <a:r>
              <a:rPr lang="de-DE" altLang="de-DE" sz="3600" b="1" dirty="0"/>
              <a:t>	</a:t>
            </a:r>
            <a:r>
              <a:rPr lang="de-DE" altLang="de-DE" sz="3600" b="1" i="1" dirty="0"/>
              <a:t>Was bedeutet die Beobachtung?</a:t>
            </a:r>
          </a:p>
          <a:p>
            <a:endParaRPr lang="de-DE" sz="3600" dirty="0"/>
          </a:p>
        </p:txBody>
      </p:sp>
    </p:spTree>
    <p:extLst>
      <p:ext uri="{BB962C8B-B14F-4D97-AF65-F5344CB8AC3E}">
        <p14:creationId xmlns:p14="http://schemas.microsoft.com/office/powerpoint/2010/main" val="40695386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a:xfrm>
            <a:off x="457200" y="1495325"/>
            <a:ext cx="8229600" cy="4525963"/>
          </a:xfrm>
        </p:spPr>
        <p:txBody>
          <a:bodyPr>
            <a:normAutofit/>
          </a:bodyPr>
          <a:lstStyle/>
          <a:p>
            <a:pPr>
              <a:spcBef>
                <a:spcPct val="100000"/>
              </a:spcBef>
            </a:pPr>
            <a:r>
              <a:rPr lang="de-DE" altLang="de-DE" sz="4000" b="1" dirty="0"/>
              <a:t>Versuchsprotokoll:</a:t>
            </a:r>
          </a:p>
        </p:txBody>
      </p:sp>
      <p:sp>
        <p:nvSpPr>
          <p:cNvPr id="4" name="Textfeld 3"/>
          <p:cNvSpPr txBox="1"/>
          <p:nvPr/>
        </p:nvSpPr>
        <p:spPr>
          <a:xfrm>
            <a:off x="899592" y="2167111"/>
            <a:ext cx="7416824" cy="5078313"/>
          </a:xfrm>
          <a:prstGeom prst="rect">
            <a:avLst/>
          </a:prstGeom>
          <a:noFill/>
        </p:spPr>
        <p:txBody>
          <a:bodyPr wrap="square" rtlCol="0">
            <a:spAutoFit/>
          </a:bodyPr>
          <a:lstStyle/>
          <a:p>
            <a:r>
              <a:rPr lang="de-DE" altLang="de-DE" sz="3600" b="1" dirty="0">
                <a:solidFill>
                  <a:srgbClr val="0000FF"/>
                </a:solidFill>
              </a:rPr>
              <a:t>Fragestellung/Thema:</a:t>
            </a:r>
            <a:r>
              <a:rPr lang="de-DE" altLang="de-DE" sz="3600" b="1" dirty="0"/>
              <a:t> </a:t>
            </a:r>
          </a:p>
          <a:p>
            <a:r>
              <a:rPr lang="de-DE" altLang="de-DE" sz="3600" b="1" dirty="0"/>
              <a:t>	</a:t>
            </a:r>
            <a:r>
              <a:rPr lang="de-DE" altLang="de-DE" sz="3600" b="1" i="1" dirty="0"/>
              <a:t>Worum geht‘s?</a:t>
            </a:r>
          </a:p>
          <a:p>
            <a:r>
              <a:rPr lang="de-DE" altLang="de-DE" sz="3600" b="1" dirty="0">
                <a:solidFill>
                  <a:srgbClr val="0000FF"/>
                </a:solidFill>
              </a:rPr>
              <a:t>Versuchsaufbau:</a:t>
            </a:r>
            <a:r>
              <a:rPr lang="de-DE" altLang="de-DE" sz="3600" b="1" dirty="0"/>
              <a:t> </a:t>
            </a:r>
          </a:p>
          <a:p>
            <a:r>
              <a:rPr lang="de-DE" altLang="de-DE" sz="3600" b="1" dirty="0"/>
              <a:t>	</a:t>
            </a:r>
            <a:r>
              <a:rPr lang="de-DE" altLang="de-DE" sz="3600" b="1" i="1" dirty="0"/>
              <a:t>Was habe ich, was mache ich?</a:t>
            </a:r>
          </a:p>
          <a:p>
            <a:r>
              <a:rPr lang="de-DE" altLang="de-DE" sz="3600" b="1" dirty="0">
                <a:solidFill>
                  <a:srgbClr val="0000FF"/>
                </a:solidFill>
              </a:rPr>
              <a:t>Beobachtung:</a:t>
            </a:r>
            <a:r>
              <a:rPr lang="de-DE" altLang="de-DE" sz="3600" b="1" dirty="0"/>
              <a:t> </a:t>
            </a:r>
          </a:p>
          <a:p>
            <a:r>
              <a:rPr lang="de-DE" altLang="de-DE" sz="3600" b="1" dirty="0"/>
              <a:t>	</a:t>
            </a:r>
            <a:r>
              <a:rPr lang="de-DE" altLang="de-DE" sz="3600" b="1" i="1" dirty="0">
                <a:solidFill>
                  <a:srgbClr val="FF0000"/>
                </a:solidFill>
              </a:rPr>
              <a:t>„Ich beobachte, </a:t>
            </a:r>
            <a:r>
              <a:rPr lang="de-DE" altLang="de-DE" sz="3600" b="1" i="1" dirty="0" err="1">
                <a:solidFill>
                  <a:srgbClr val="FF0000"/>
                </a:solidFill>
              </a:rPr>
              <a:t>dass</a:t>
            </a:r>
            <a:r>
              <a:rPr lang="de-DE" altLang="de-DE" sz="3600" b="1" i="1" dirty="0">
                <a:solidFill>
                  <a:srgbClr val="FF0000"/>
                </a:solidFill>
              </a:rPr>
              <a:t>…“</a:t>
            </a:r>
          </a:p>
          <a:p>
            <a:r>
              <a:rPr lang="de-DE" altLang="de-DE" sz="3600" b="1" dirty="0">
                <a:solidFill>
                  <a:srgbClr val="0000FF"/>
                </a:solidFill>
              </a:rPr>
              <a:t>Erklärung:</a:t>
            </a:r>
            <a:r>
              <a:rPr lang="de-DE" altLang="de-DE" sz="3600" b="1" dirty="0"/>
              <a:t> </a:t>
            </a:r>
          </a:p>
          <a:p>
            <a:r>
              <a:rPr lang="de-DE" altLang="de-DE" sz="3600" b="1" dirty="0"/>
              <a:t>	</a:t>
            </a:r>
            <a:r>
              <a:rPr lang="de-DE" altLang="de-DE" sz="3600" b="1" i="1" dirty="0"/>
              <a:t>Was bedeutet die Beobachtung?</a:t>
            </a:r>
          </a:p>
          <a:p>
            <a:endParaRPr lang="de-DE" sz="3600" dirty="0"/>
          </a:p>
        </p:txBody>
      </p:sp>
    </p:spTree>
    <p:extLst>
      <p:ext uri="{BB962C8B-B14F-4D97-AF65-F5344CB8AC3E}">
        <p14:creationId xmlns:p14="http://schemas.microsoft.com/office/powerpoint/2010/main" val="21804981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de-DE" altLang="de-DE" b="1" dirty="0"/>
              <a:t>Effektiver NA-Unterricht:</a:t>
            </a:r>
            <a:endParaRPr lang="de-DE" dirty="0"/>
          </a:p>
        </p:txBody>
      </p:sp>
      <p:sp>
        <p:nvSpPr>
          <p:cNvPr id="3" name="Inhaltsplatzhalter 2"/>
          <p:cNvSpPr>
            <a:spLocks noGrp="1"/>
          </p:cNvSpPr>
          <p:nvPr>
            <p:ph idx="1"/>
          </p:nvPr>
        </p:nvSpPr>
        <p:spPr/>
        <p:txBody>
          <a:bodyPr>
            <a:normAutofit/>
          </a:bodyPr>
          <a:lstStyle/>
          <a:p>
            <a:r>
              <a:rPr lang="de-DE" sz="4000" b="1" dirty="0"/>
              <a:t>Portfolio:</a:t>
            </a:r>
          </a:p>
          <a:p>
            <a:pPr marL="0" indent="0">
              <a:buNone/>
            </a:pPr>
            <a:r>
              <a:rPr lang="de-DE" sz="4000" dirty="0"/>
              <a:t>   -	alle Protokolle</a:t>
            </a:r>
          </a:p>
          <a:p>
            <a:pPr marL="0" indent="0">
              <a:buNone/>
            </a:pPr>
            <a:r>
              <a:rPr lang="de-DE" sz="4000" dirty="0"/>
              <a:t>   -	alle </a:t>
            </a:r>
            <a:r>
              <a:rPr lang="de-DE" sz="4000" dirty="0" err="1"/>
              <a:t>abheftbaren</a:t>
            </a:r>
            <a:r>
              <a:rPr lang="de-DE" sz="4000" dirty="0"/>
              <a:t> Ergebnisse</a:t>
            </a:r>
          </a:p>
          <a:p>
            <a:pPr marL="0" indent="0">
              <a:buNone/>
            </a:pPr>
            <a:r>
              <a:rPr lang="de-DE" sz="4000" dirty="0"/>
              <a:t>   -	geordnet nach Themen (Lernziel!)</a:t>
            </a:r>
          </a:p>
          <a:p>
            <a:pPr marL="0" indent="0">
              <a:buNone/>
            </a:pPr>
            <a:r>
              <a:rPr lang="de-DE" sz="4000" dirty="0"/>
              <a:t>   -	kontrollieren, korrigieren</a:t>
            </a:r>
          </a:p>
          <a:p>
            <a:pPr marL="0" indent="0">
              <a:buNone/>
            </a:pPr>
            <a:r>
              <a:rPr lang="de-DE" sz="4000" dirty="0"/>
              <a:t>  -	ggf. benoten, Feedback-Bogen </a:t>
            </a:r>
          </a:p>
        </p:txBody>
      </p:sp>
    </p:spTree>
    <p:extLst>
      <p:ext uri="{BB962C8B-B14F-4D97-AF65-F5344CB8AC3E}">
        <p14:creationId xmlns:p14="http://schemas.microsoft.com/office/powerpoint/2010/main" val="2812836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a:xfrm>
            <a:off x="457200" y="1600201"/>
            <a:ext cx="8229600" cy="676672"/>
          </a:xfrm>
        </p:spPr>
        <p:txBody>
          <a:bodyPr>
            <a:normAutofit lnSpcReduction="10000"/>
          </a:bodyPr>
          <a:lstStyle/>
          <a:p>
            <a:pPr eaLnBrk="1" hangingPunct="1">
              <a:spcBef>
                <a:spcPct val="100000"/>
              </a:spcBef>
            </a:pPr>
            <a:r>
              <a:rPr lang="de-DE" altLang="de-DE" sz="4000" b="1" dirty="0"/>
              <a:t>Portfolio:</a:t>
            </a:r>
          </a:p>
        </p:txBody>
      </p:sp>
      <p:grpSp>
        <p:nvGrpSpPr>
          <p:cNvPr id="4" name="Gruppieren 3"/>
          <p:cNvGrpSpPr/>
          <p:nvPr/>
        </p:nvGrpSpPr>
        <p:grpSpPr>
          <a:xfrm>
            <a:off x="468313" y="2565946"/>
            <a:ext cx="8280400" cy="2735262"/>
            <a:chOff x="468313" y="1557338"/>
            <a:chExt cx="8280400" cy="2735262"/>
          </a:xfrm>
        </p:grpSpPr>
        <p:sp>
          <p:nvSpPr>
            <p:cNvPr id="5" name="Rectangle 4"/>
            <p:cNvSpPr>
              <a:spLocks noChangeArrowheads="1"/>
            </p:cNvSpPr>
            <p:nvPr/>
          </p:nvSpPr>
          <p:spPr bwMode="auto">
            <a:xfrm>
              <a:off x="468313" y="1557338"/>
              <a:ext cx="8280400" cy="2735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6" name="Line 5"/>
            <p:cNvSpPr>
              <a:spLocks noChangeShapeType="1"/>
            </p:cNvSpPr>
            <p:nvPr/>
          </p:nvSpPr>
          <p:spPr bwMode="auto">
            <a:xfrm>
              <a:off x="468313" y="2565400"/>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Line 6"/>
            <p:cNvSpPr>
              <a:spLocks noChangeShapeType="1"/>
            </p:cNvSpPr>
            <p:nvPr/>
          </p:nvSpPr>
          <p:spPr bwMode="auto">
            <a:xfrm>
              <a:off x="468313" y="3357563"/>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8"/>
            <p:cNvSpPr>
              <a:spLocks noChangeShapeType="1"/>
            </p:cNvSpPr>
            <p:nvPr/>
          </p:nvSpPr>
          <p:spPr bwMode="auto">
            <a:xfrm>
              <a:off x="3995738" y="3357563"/>
              <a:ext cx="0"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Line 9"/>
            <p:cNvSpPr>
              <a:spLocks noChangeShapeType="1"/>
            </p:cNvSpPr>
            <p:nvPr/>
          </p:nvSpPr>
          <p:spPr bwMode="auto">
            <a:xfrm>
              <a:off x="6372225" y="3357563"/>
              <a:ext cx="0"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0" name="Rectangle 3"/>
          <p:cNvSpPr txBox="1">
            <a:spLocks noChangeArrowheads="1"/>
          </p:cNvSpPr>
          <p:nvPr/>
        </p:nvSpPr>
        <p:spPr>
          <a:xfrm>
            <a:off x="457200" y="2647453"/>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de-DE" altLang="de-DE" sz="2800" b="1" dirty="0"/>
              <a:t>Kapitel      : </a:t>
            </a:r>
            <a:r>
              <a:rPr lang="de-DE" altLang="de-DE" sz="2800" b="1" dirty="0">
                <a:solidFill>
                  <a:schemeClr val="bg1"/>
                </a:solidFill>
              </a:rPr>
              <a:t>4  Luft</a:t>
            </a:r>
          </a:p>
          <a:p>
            <a:pPr>
              <a:buFontTx/>
              <a:buNone/>
            </a:pPr>
            <a:endParaRPr lang="de-DE" altLang="de-DE" sz="2800" b="1" dirty="0">
              <a:solidFill>
                <a:srgbClr val="FF0000"/>
              </a:solidFill>
            </a:endParaRPr>
          </a:p>
          <a:p>
            <a:pPr>
              <a:buFontTx/>
              <a:buNone/>
            </a:pPr>
            <a:r>
              <a:rPr lang="de-DE" altLang="de-DE" sz="2800" b="1" dirty="0"/>
              <a:t>Thema           :</a:t>
            </a:r>
            <a:r>
              <a:rPr lang="de-DE" altLang="de-DE" sz="2800" b="1" dirty="0">
                <a:solidFill>
                  <a:srgbClr val="FF0000"/>
                </a:solidFill>
              </a:rPr>
              <a:t> </a:t>
            </a:r>
            <a:r>
              <a:rPr lang="de-DE" altLang="de-DE" sz="2800" b="1" dirty="0">
                <a:solidFill>
                  <a:schemeClr val="bg1"/>
                </a:solidFill>
              </a:rPr>
              <a:t>4.3  Die Kerze im Glas</a:t>
            </a:r>
          </a:p>
          <a:p>
            <a:pPr>
              <a:spcBef>
                <a:spcPts val="1800"/>
              </a:spcBef>
              <a:buFontTx/>
              <a:buNone/>
            </a:pPr>
            <a:r>
              <a:rPr lang="de-DE" altLang="de-DE" sz="2800" b="1" dirty="0"/>
              <a:t>Name:                                Klasse:                 Datum:</a:t>
            </a:r>
          </a:p>
          <a:p>
            <a:pPr>
              <a:buFontTx/>
              <a:buNone/>
            </a:pPr>
            <a:endParaRPr lang="de-DE" altLang="de-DE" sz="2800" dirty="0"/>
          </a:p>
          <a:p>
            <a:pPr>
              <a:buFontTx/>
              <a:buNone/>
            </a:pPr>
            <a:endParaRPr lang="de-DE" altLang="de-DE" sz="2800" dirty="0"/>
          </a:p>
        </p:txBody>
      </p:sp>
    </p:spTree>
    <p:extLst>
      <p:ext uri="{BB962C8B-B14F-4D97-AF65-F5344CB8AC3E}">
        <p14:creationId xmlns:p14="http://schemas.microsoft.com/office/powerpoint/2010/main" val="1346948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767" y="548680"/>
            <a:ext cx="7219633" cy="5472608"/>
          </a:xfrm>
          <a:prstGeom prst="rect">
            <a:avLst/>
          </a:prstGeom>
        </p:spPr>
      </p:pic>
    </p:spTree>
    <p:extLst>
      <p:ext uri="{BB962C8B-B14F-4D97-AF65-F5344CB8AC3E}">
        <p14:creationId xmlns:p14="http://schemas.microsoft.com/office/powerpoint/2010/main" val="35532446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a:xfrm>
            <a:off x="457200" y="1600201"/>
            <a:ext cx="8229600" cy="676672"/>
          </a:xfrm>
        </p:spPr>
        <p:txBody>
          <a:bodyPr>
            <a:normAutofit lnSpcReduction="10000"/>
          </a:bodyPr>
          <a:lstStyle/>
          <a:p>
            <a:pPr eaLnBrk="1" hangingPunct="1">
              <a:spcBef>
                <a:spcPct val="100000"/>
              </a:spcBef>
            </a:pPr>
            <a:r>
              <a:rPr lang="de-DE" altLang="de-DE" sz="4000" b="1" dirty="0"/>
              <a:t>Portfolio:</a:t>
            </a:r>
          </a:p>
        </p:txBody>
      </p:sp>
      <p:grpSp>
        <p:nvGrpSpPr>
          <p:cNvPr id="4" name="Gruppieren 3"/>
          <p:cNvGrpSpPr/>
          <p:nvPr/>
        </p:nvGrpSpPr>
        <p:grpSpPr>
          <a:xfrm>
            <a:off x="468313" y="2565946"/>
            <a:ext cx="8280400" cy="2735262"/>
            <a:chOff x="468313" y="1557338"/>
            <a:chExt cx="8280400" cy="2735262"/>
          </a:xfrm>
        </p:grpSpPr>
        <p:sp>
          <p:nvSpPr>
            <p:cNvPr id="5" name="Rectangle 4"/>
            <p:cNvSpPr>
              <a:spLocks noChangeArrowheads="1"/>
            </p:cNvSpPr>
            <p:nvPr/>
          </p:nvSpPr>
          <p:spPr bwMode="auto">
            <a:xfrm>
              <a:off x="468313" y="1557338"/>
              <a:ext cx="8280400" cy="2735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p>
          </p:txBody>
        </p:sp>
        <p:sp>
          <p:nvSpPr>
            <p:cNvPr id="6" name="Line 5"/>
            <p:cNvSpPr>
              <a:spLocks noChangeShapeType="1"/>
            </p:cNvSpPr>
            <p:nvPr/>
          </p:nvSpPr>
          <p:spPr bwMode="auto">
            <a:xfrm>
              <a:off x="468313" y="2565400"/>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Line 6"/>
            <p:cNvSpPr>
              <a:spLocks noChangeShapeType="1"/>
            </p:cNvSpPr>
            <p:nvPr/>
          </p:nvSpPr>
          <p:spPr bwMode="auto">
            <a:xfrm>
              <a:off x="468313" y="3357563"/>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8"/>
            <p:cNvSpPr>
              <a:spLocks noChangeShapeType="1"/>
            </p:cNvSpPr>
            <p:nvPr/>
          </p:nvSpPr>
          <p:spPr bwMode="auto">
            <a:xfrm>
              <a:off x="3995738" y="3357563"/>
              <a:ext cx="0"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Line 9"/>
            <p:cNvSpPr>
              <a:spLocks noChangeShapeType="1"/>
            </p:cNvSpPr>
            <p:nvPr/>
          </p:nvSpPr>
          <p:spPr bwMode="auto">
            <a:xfrm>
              <a:off x="6372225" y="3357563"/>
              <a:ext cx="0"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0" name="Rectangle 3"/>
          <p:cNvSpPr txBox="1">
            <a:spLocks noChangeArrowheads="1"/>
          </p:cNvSpPr>
          <p:nvPr/>
        </p:nvSpPr>
        <p:spPr>
          <a:xfrm>
            <a:off x="457200" y="2647453"/>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de-DE" altLang="de-DE" sz="2800" b="1" dirty="0"/>
              <a:t>Kapitel      : </a:t>
            </a:r>
            <a:r>
              <a:rPr lang="de-DE" altLang="de-DE" sz="2800" b="1" dirty="0">
                <a:solidFill>
                  <a:schemeClr val="bg1"/>
                </a:solidFill>
              </a:rPr>
              <a:t>4  Luft</a:t>
            </a:r>
          </a:p>
          <a:p>
            <a:pPr>
              <a:buFontTx/>
              <a:buNone/>
            </a:pPr>
            <a:endParaRPr lang="de-DE" altLang="de-DE" sz="2800" b="1" dirty="0">
              <a:solidFill>
                <a:srgbClr val="FF0000"/>
              </a:solidFill>
            </a:endParaRPr>
          </a:p>
          <a:p>
            <a:pPr>
              <a:buFontTx/>
              <a:buNone/>
            </a:pPr>
            <a:r>
              <a:rPr lang="de-DE" altLang="de-DE" sz="2800" b="1" dirty="0"/>
              <a:t>Thema           :</a:t>
            </a:r>
            <a:r>
              <a:rPr lang="de-DE" altLang="de-DE" sz="2800" b="1" dirty="0">
                <a:solidFill>
                  <a:srgbClr val="FF0000"/>
                </a:solidFill>
              </a:rPr>
              <a:t> </a:t>
            </a:r>
            <a:r>
              <a:rPr lang="de-DE" altLang="de-DE" sz="2800" b="1" dirty="0">
                <a:solidFill>
                  <a:schemeClr val="bg1"/>
                </a:solidFill>
              </a:rPr>
              <a:t>4.3  Die Kerze im Glas</a:t>
            </a:r>
          </a:p>
          <a:p>
            <a:pPr>
              <a:spcBef>
                <a:spcPts val="1800"/>
              </a:spcBef>
              <a:buFontTx/>
              <a:buNone/>
            </a:pPr>
            <a:r>
              <a:rPr lang="de-DE" altLang="de-DE" sz="2800" b="1" dirty="0"/>
              <a:t>Name:                                Klasse:                 Datum:</a:t>
            </a:r>
          </a:p>
          <a:p>
            <a:pPr>
              <a:buFontTx/>
              <a:buNone/>
            </a:pPr>
            <a:endParaRPr lang="de-DE" altLang="de-DE" sz="2800" dirty="0"/>
          </a:p>
          <a:p>
            <a:pPr>
              <a:buFontTx/>
              <a:buNone/>
            </a:pPr>
            <a:endParaRPr lang="de-DE" altLang="de-DE" sz="2800" dirty="0"/>
          </a:p>
        </p:txBody>
      </p:sp>
      <p:sp>
        <p:nvSpPr>
          <p:cNvPr id="2" name="Textfeld 1"/>
          <p:cNvSpPr txBox="1"/>
          <p:nvPr/>
        </p:nvSpPr>
        <p:spPr>
          <a:xfrm>
            <a:off x="1619672" y="2570128"/>
            <a:ext cx="6192688" cy="1754326"/>
          </a:xfrm>
          <a:prstGeom prst="rect">
            <a:avLst/>
          </a:prstGeom>
          <a:noFill/>
        </p:spPr>
        <p:txBody>
          <a:bodyPr wrap="square" rtlCol="0">
            <a:spAutoFit/>
          </a:bodyPr>
          <a:lstStyle/>
          <a:p>
            <a:pPr marL="342900" indent="-342900">
              <a:buAutoNum type="arabicPlain" startAt="4"/>
            </a:pPr>
            <a:r>
              <a:rPr lang="de-DE" sz="4000" dirty="0">
                <a:solidFill>
                  <a:srgbClr val="FF0000"/>
                </a:solidFill>
              </a:rPr>
              <a:t>   Luft</a:t>
            </a:r>
          </a:p>
          <a:p>
            <a:pPr marL="342900" indent="-342900">
              <a:buAutoNum type="arabicPlain" startAt="4"/>
            </a:pPr>
            <a:endParaRPr lang="de-DE" sz="2800" dirty="0">
              <a:solidFill>
                <a:srgbClr val="FF0000"/>
              </a:solidFill>
            </a:endParaRPr>
          </a:p>
          <a:p>
            <a:r>
              <a:rPr lang="de-DE" sz="4000" dirty="0">
                <a:solidFill>
                  <a:srgbClr val="FF0000"/>
                </a:solidFill>
              </a:rPr>
              <a:t>4.3   Die Kerze im Glas</a:t>
            </a:r>
          </a:p>
        </p:txBody>
      </p:sp>
    </p:spTree>
    <p:extLst>
      <p:ext uri="{BB962C8B-B14F-4D97-AF65-F5344CB8AC3E}">
        <p14:creationId xmlns:p14="http://schemas.microsoft.com/office/powerpoint/2010/main" val="30216887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Sicherheit:</a:t>
            </a:r>
          </a:p>
          <a:p>
            <a:pPr marL="0" indent="0" eaLnBrk="1" hangingPunct="1">
              <a:spcBef>
                <a:spcPts val="0"/>
              </a:spcBef>
              <a:buNone/>
            </a:pPr>
            <a:r>
              <a:rPr lang="de-DE" altLang="de-DE" sz="4000" dirty="0"/>
              <a:t>   -	Labor-Regeln</a:t>
            </a:r>
          </a:p>
        </p:txBody>
      </p:sp>
    </p:spTree>
    <p:extLst>
      <p:ext uri="{BB962C8B-B14F-4D97-AF65-F5344CB8AC3E}">
        <p14:creationId xmlns:p14="http://schemas.microsoft.com/office/powerpoint/2010/main" val="9488597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a:xfrm>
            <a:off x="457200" y="1600201"/>
            <a:ext cx="8229600" cy="1324744"/>
          </a:xfrm>
        </p:spPr>
        <p:txBody>
          <a:bodyPr>
            <a:normAutofit/>
          </a:bodyPr>
          <a:lstStyle/>
          <a:p>
            <a:pPr eaLnBrk="1" hangingPunct="1">
              <a:spcBef>
                <a:spcPct val="100000"/>
              </a:spcBef>
            </a:pPr>
            <a:r>
              <a:rPr lang="de-DE" altLang="de-DE" sz="4000" b="1" dirty="0"/>
              <a:t>Sicherheit:</a:t>
            </a:r>
          </a:p>
          <a:p>
            <a:pPr marL="0" indent="0" eaLnBrk="1" hangingPunct="1">
              <a:spcBef>
                <a:spcPts val="0"/>
              </a:spcBef>
              <a:buNone/>
            </a:pPr>
            <a:r>
              <a:rPr lang="de-DE" altLang="de-DE" sz="4000" dirty="0"/>
              <a:t>   -	Labor-Regeln</a:t>
            </a:r>
          </a:p>
          <a:p>
            <a:pPr marL="0" indent="0" eaLnBrk="1" hangingPunct="1">
              <a:spcBef>
                <a:spcPts val="0"/>
              </a:spcBef>
              <a:buNone/>
            </a:pPr>
            <a:endParaRPr lang="de-DE" altLang="de-DE" sz="4000" dirty="0"/>
          </a:p>
        </p:txBody>
      </p:sp>
      <p:sp>
        <p:nvSpPr>
          <p:cNvPr id="2" name="Textfeld 1"/>
          <p:cNvSpPr txBox="1"/>
          <p:nvPr/>
        </p:nvSpPr>
        <p:spPr>
          <a:xfrm>
            <a:off x="611560" y="2924944"/>
            <a:ext cx="7920880" cy="3970318"/>
          </a:xfrm>
          <a:prstGeom prst="rect">
            <a:avLst/>
          </a:prstGeom>
          <a:noFill/>
        </p:spPr>
        <p:txBody>
          <a:bodyPr wrap="square" rtlCol="0">
            <a:spAutoFit/>
          </a:bodyPr>
          <a:lstStyle/>
          <a:p>
            <a:pPr marL="1800000">
              <a:buFont typeface="Wingdings" panose="05000000000000000000" pitchFamily="2" charset="2"/>
              <a:buChar char="§"/>
            </a:pPr>
            <a:r>
              <a:rPr lang="de-DE" altLang="de-DE" sz="3600" dirty="0">
                <a:solidFill>
                  <a:srgbClr val="6600CC"/>
                </a:solidFill>
              </a:rPr>
              <a:t>   </a:t>
            </a:r>
            <a:r>
              <a:rPr lang="de-DE" altLang="de-DE" sz="3600" dirty="0" err="1">
                <a:solidFill>
                  <a:srgbClr val="6600CC"/>
                </a:solidFill>
              </a:rPr>
              <a:t>Ess</a:t>
            </a:r>
            <a:r>
              <a:rPr lang="de-DE" altLang="de-DE" sz="3600" dirty="0">
                <a:solidFill>
                  <a:srgbClr val="6600CC"/>
                </a:solidFill>
              </a:rPr>
              <a:t>- und Trinkverbot</a:t>
            </a:r>
          </a:p>
          <a:p>
            <a:pPr marL="1800000">
              <a:buFont typeface="Wingdings" panose="05000000000000000000" pitchFamily="2" charset="2"/>
              <a:buChar char="§"/>
            </a:pPr>
            <a:r>
              <a:rPr lang="de-DE" altLang="de-DE" sz="3600" dirty="0">
                <a:solidFill>
                  <a:srgbClr val="6600CC"/>
                </a:solidFill>
              </a:rPr>
              <a:t>   Schutzbrille</a:t>
            </a:r>
          </a:p>
          <a:p>
            <a:pPr marL="1800000">
              <a:buFont typeface="Wingdings" panose="05000000000000000000" pitchFamily="2" charset="2"/>
              <a:buChar char="§"/>
            </a:pPr>
            <a:r>
              <a:rPr lang="de-DE" altLang="de-DE" sz="3600" dirty="0">
                <a:solidFill>
                  <a:srgbClr val="6600CC"/>
                </a:solidFill>
              </a:rPr>
              <a:t>   Ruhe, v. a. bei Anweisungen</a:t>
            </a:r>
          </a:p>
          <a:p>
            <a:pPr marL="1800000">
              <a:buFont typeface="Wingdings" panose="05000000000000000000" pitchFamily="2" charset="2"/>
              <a:buChar char="§"/>
            </a:pPr>
            <a:r>
              <a:rPr lang="de-DE" altLang="de-DE" sz="3600" dirty="0">
                <a:solidFill>
                  <a:srgbClr val="6600CC"/>
                </a:solidFill>
              </a:rPr>
              <a:t>   auf dem Platz bleiben</a:t>
            </a:r>
          </a:p>
          <a:p>
            <a:pPr marL="1800000">
              <a:buFont typeface="Wingdings" panose="05000000000000000000" pitchFamily="2" charset="2"/>
              <a:buChar char="§"/>
            </a:pPr>
            <a:r>
              <a:rPr lang="de-DE" altLang="de-DE" sz="3600" dirty="0">
                <a:solidFill>
                  <a:srgbClr val="6600CC"/>
                </a:solidFill>
              </a:rPr>
              <a:t>   Ordnung</a:t>
            </a:r>
          </a:p>
          <a:p>
            <a:pPr marL="1800000">
              <a:buFont typeface="Wingdings" panose="05000000000000000000" pitchFamily="2" charset="2"/>
              <a:buChar char="§"/>
            </a:pPr>
            <a:r>
              <a:rPr lang="de-DE" altLang="de-DE" sz="3600" dirty="0">
                <a:solidFill>
                  <a:srgbClr val="6600CC"/>
                </a:solidFill>
              </a:rPr>
              <a:t>   Entsorgung</a:t>
            </a:r>
          </a:p>
          <a:p>
            <a:endParaRPr lang="de-DE" sz="3600" dirty="0"/>
          </a:p>
        </p:txBody>
      </p:sp>
    </p:spTree>
    <p:extLst>
      <p:ext uri="{BB962C8B-B14F-4D97-AF65-F5344CB8AC3E}">
        <p14:creationId xmlns:p14="http://schemas.microsoft.com/office/powerpoint/2010/main" val="29829326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a:xfrm>
            <a:off x="457200" y="1600201"/>
            <a:ext cx="8229600" cy="1324744"/>
          </a:xfrm>
        </p:spPr>
        <p:txBody>
          <a:bodyPr>
            <a:normAutofit/>
          </a:bodyPr>
          <a:lstStyle/>
          <a:p>
            <a:pPr eaLnBrk="1" hangingPunct="1">
              <a:spcBef>
                <a:spcPct val="100000"/>
              </a:spcBef>
            </a:pPr>
            <a:r>
              <a:rPr lang="de-DE" altLang="de-DE" sz="4000" b="1" dirty="0"/>
              <a:t>Sicherheit:</a:t>
            </a:r>
          </a:p>
          <a:p>
            <a:pPr marL="0" indent="0" eaLnBrk="1" hangingPunct="1">
              <a:spcBef>
                <a:spcPts val="0"/>
              </a:spcBef>
              <a:buNone/>
            </a:pPr>
            <a:r>
              <a:rPr lang="de-DE" altLang="de-DE" sz="4000" dirty="0"/>
              <a:t>   -	Labor-Regeln</a:t>
            </a:r>
          </a:p>
          <a:p>
            <a:pPr marL="0" indent="0" eaLnBrk="1" hangingPunct="1">
              <a:spcBef>
                <a:spcPts val="0"/>
              </a:spcBef>
              <a:buNone/>
            </a:pPr>
            <a:endParaRPr lang="de-DE" altLang="de-DE" sz="4000" dirty="0"/>
          </a:p>
        </p:txBody>
      </p:sp>
      <p:sp>
        <p:nvSpPr>
          <p:cNvPr id="2" name="Textfeld 1"/>
          <p:cNvSpPr txBox="1"/>
          <p:nvPr/>
        </p:nvSpPr>
        <p:spPr>
          <a:xfrm>
            <a:off x="611560" y="3302982"/>
            <a:ext cx="7920880" cy="2862322"/>
          </a:xfrm>
          <a:prstGeom prst="rect">
            <a:avLst/>
          </a:prstGeom>
          <a:noFill/>
        </p:spPr>
        <p:txBody>
          <a:bodyPr wrap="square" rtlCol="0">
            <a:spAutoFit/>
          </a:bodyPr>
          <a:lstStyle/>
          <a:p>
            <a:pPr algn="ctr"/>
            <a:r>
              <a:rPr lang="de-DE" altLang="de-DE" sz="3600" dirty="0">
                <a:solidFill>
                  <a:srgbClr val="6600CC"/>
                </a:solidFill>
              </a:rPr>
              <a:t>Nicht essen, nicht trinken,                     nicht rauchen, nicht schminken,</a:t>
            </a:r>
          </a:p>
          <a:p>
            <a:pPr algn="ctr"/>
            <a:r>
              <a:rPr lang="de-DE" altLang="de-DE" sz="3600" dirty="0">
                <a:solidFill>
                  <a:srgbClr val="6600CC"/>
                </a:solidFill>
              </a:rPr>
              <a:t>nicht Kaugummi kauen,</a:t>
            </a:r>
          </a:p>
          <a:p>
            <a:pPr algn="ctr"/>
            <a:r>
              <a:rPr lang="de-DE" altLang="de-DE" sz="3600" dirty="0">
                <a:solidFill>
                  <a:srgbClr val="6600CC"/>
                </a:solidFill>
              </a:rPr>
              <a:t>und den Nachbarn nicht verhauen!</a:t>
            </a:r>
          </a:p>
          <a:p>
            <a:endParaRPr lang="de-DE" sz="3600" dirty="0"/>
          </a:p>
        </p:txBody>
      </p:sp>
    </p:spTree>
    <p:extLst>
      <p:ext uri="{BB962C8B-B14F-4D97-AF65-F5344CB8AC3E}">
        <p14:creationId xmlns:p14="http://schemas.microsoft.com/office/powerpoint/2010/main" val="940348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pädagogische Wirksamkeit:</a:t>
            </a:r>
          </a:p>
          <a:p>
            <a:pPr marL="0" indent="0" eaLnBrk="1" hangingPunct="1">
              <a:spcBef>
                <a:spcPts val="0"/>
              </a:spcBef>
              <a:buNone/>
            </a:pPr>
            <a:r>
              <a:rPr lang="de-DE" altLang="de-DE" sz="4000" dirty="0"/>
              <a:t>   -	Geduld lernen </a:t>
            </a:r>
            <a:r>
              <a:rPr lang="de-DE" altLang="de-DE" sz="4000" i="1" dirty="0"/>
              <a:t>(z. B. Büroklammer 	auf Wasser schwimmen lassen)</a:t>
            </a:r>
          </a:p>
        </p:txBody>
      </p:sp>
    </p:spTree>
    <p:extLst>
      <p:ext uri="{BB962C8B-B14F-4D97-AF65-F5344CB8AC3E}">
        <p14:creationId xmlns:p14="http://schemas.microsoft.com/office/powerpoint/2010/main" val="4066601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pädagogische Wirksamkeit:</a:t>
            </a:r>
          </a:p>
          <a:p>
            <a:pPr marL="0" indent="0" eaLnBrk="1" hangingPunct="1">
              <a:spcBef>
                <a:spcPts val="0"/>
              </a:spcBef>
              <a:buNone/>
            </a:pPr>
            <a:r>
              <a:rPr lang="de-DE" altLang="de-DE" sz="4000" dirty="0"/>
              <a:t>   -	Geduld lernen </a:t>
            </a:r>
            <a:r>
              <a:rPr lang="de-DE" altLang="de-DE" sz="4000" i="1" dirty="0"/>
              <a:t>(z. B. Büroklammer 	auf Wasser schwimmen lassen)</a:t>
            </a:r>
          </a:p>
          <a:p>
            <a:pPr marL="0" indent="0" eaLnBrk="1" hangingPunct="1">
              <a:spcBef>
                <a:spcPts val="0"/>
              </a:spcBef>
              <a:buNone/>
            </a:pPr>
            <a:r>
              <a:rPr lang="de-DE" altLang="de-DE" sz="4000" dirty="0"/>
              <a:t>   -	im Team arbeiten </a:t>
            </a:r>
          </a:p>
        </p:txBody>
      </p:sp>
    </p:spTree>
    <p:extLst>
      <p:ext uri="{BB962C8B-B14F-4D97-AF65-F5344CB8AC3E}">
        <p14:creationId xmlns:p14="http://schemas.microsoft.com/office/powerpoint/2010/main" val="17859074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pädagogische Wirksamkeit:</a:t>
            </a:r>
          </a:p>
          <a:p>
            <a:pPr marL="0" indent="0" eaLnBrk="1" hangingPunct="1">
              <a:spcBef>
                <a:spcPts val="0"/>
              </a:spcBef>
              <a:buNone/>
            </a:pPr>
            <a:r>
              <a:rPr lang="de-DE" altLang="de-DE" sz="4000" dirty="0"/>
              <a:t>   -	Geduld lernen </a:t>
            </a:r>
            <a:r>
              <a:rPr lang="de-DE" altLang="de-DE" sz="4000" i="1" dirty="0"/>
              <a:t>(z. B. Büroklammer 	auf Wasser schwimmen lassen)</a:t>
            </a:r>
          </a:p>
          <a:p>
            <a:pPr marL="0" indent="0" eaLnBrk="1" hangingPunct="1">
              <a:spcBef>
                <a:spcPts val="0"/>
              </a:spcBef>
              <a:buNone/>
            </a:pPr>
            <a:r>
              <a:rPr lang="de-DE" altLang="de-DE" sz="4000" dirty="0"/>
              <a:t>   -	im Team arbeiten</a:t>
            </a:r>
          </a:p>
          <a:p>
            <a:pPr marL="0" indent="0" eaLnBrk="1" hangingPunct="1">
              <a:spcBef>
                <a:spcPts val="0"/>
              </a:spcBef>
              <a:buNone/>
            </a:pPr>
            <a:r>
              <a:rPr lang="de-DE" altLang="de-DE" sz="4000" dirty="0"/>
              <a:t>   -	für die anderen Teams mitdenken </a:t>
            </a:r>
          </a:p>
        </p:txBody>
      </p:sp>
    </p:spTree>
    <p:extLst>
      <p:ext uri="{BB962C8B-B14F-4D97-AF65-F5344CB8AC3E}">
        <p14:creationId xmlns:p14="http://schemas.microsoft.com/office/powerpoint/2010/main" val="11584485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eaLnBrk="1" hangingPunct="1"/>
            <a:r>
              <a:rPr lang="de-DE" altLang="de-DE" b="1" dirty="0"/>
              <a:t>Effektiver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loben und bestätigen:</a:t>
            </a:r>
          </a:p>
          <a:p>
            <a:pPr marL="0" indent="0" eaLnBrk="1" hangingPunct="1">
              <a:spcBef>
                <a:spcPts val="0"/>
              </a:spcBef>
              <a:buNone/>
            </a:pPr>
            <a:r>
              <a:rPr lang="de-DE" altLang="de-DE" sz="4000" dirty="0"/>
              <a:t>   -	verbal (differenziert)</a:t>
            </a:r>
          </a:p>
          <a:p>
            <a:pPr marL="0" indent="0" eaLnBrk="1" hangingPunct="1">
              <a:spcBef>
                <a:spcPts val="0"/>
              </a:spcBef>
              <a:buNone/>
            </a:pPr>
            <a:r>
              <a:rPr lang="de-DE" altLang="de-DE" sz="4000" dirty="0"/>
              <a:t>   -	Mikroskopier-Führerschein</a:t>
            </a:r>
          </a:p>
          <a:p>
            <a:pPr marL="0" indent="0" eaLnBrk="1" hangingPunct="1">
              <a:spcBef>
                <a:spcPts val="0"/>
              </a:spcBef>
              <a:buNone/>
            </a:pPr>
            <a:r>
              <a:rPr lang="de-DE" altLang="de-DE" sz="4000" dirty="0"/>
              <a:t>   -	Labor-Führerschein</a:t>
            </a:r>
          </a:p>
          <a:p>
            <a:pPr marL="0" indent="0" eaLnBrk="1" hangingPunct="1">
              <a:spcBef>
                <a:spcPts val="0"/>
              </a:spcBef>
              <a:buNone/>
            </a:pPr>
            <a:r>
              <a:rPr lang="de-DE" altLang="de-DE" sz="4000" dirty="0"/>
              <a:t>   -	</a:t>
            </a:r>
            <a:r>
              <a:rPr lang="de-DE" altLang="de-DE" sz="4000" dirty="0" err="1"/>
              <a:t>Einkleber</a:t>
            </a:r>
            <a:endParaRPr lang="de-DE" altLang="de-DE" sz="4000" dirty="0"/>
          </a:p>
          <a:p>
            <a:pPr marL="0" indent="0" eaLnBrk="1" hangingPunct="1">
              <a:spcBef>
                <a:spcPts val="0"/>
              </a:spcBef>
              <a:buNone/>
            </a:pPr>
            <a:r>
              <a:rPr lang="de-DE" altLang="de-DE" sz="4000" dirty="0"/>
              <a:t>   -   …</a:t>
            </a:r>
          </a:p>
        </p:txBody>
      </p:sp>
    </p:spTree>
    <p:extLst>
      <p:ext uri="{BB962C8B-B14F-4D97-AF65-F5344CB8AC3E}">
        <p14:creationId xmlns:p14="http://schemas.microsoft.com/office/powerpoint/2010/main" val="3941519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00"/>
          </a:solidFill>
        </p:spPr>
        <p:txBody>
          <a:bodyPr/>
          <a:lstStyle/>
          <a:p>
            <a:pPr eaLnBrk="1" hangingPunct="1"/>
            <a:r>
              <a:rPr lang="de-DE" altLang="de-DE" b="1" dirty="0"/>
              <a:t>Prioritäten im NA-Unterricht:</a:t>
            </a:r>
          </a:p>
        </p:txBody>
      </p:sp>
      <p:sp>
        <p:nvSpPr>
          <p:cNvPr id="2" name="Inhaltsplatzhalter 1"/>
          <p:cNvSpPr>
            <a:spLocks noGrp="1"/>
          </p:cNvSpPr>
          <p:nvPr>
            <p:ph idx="1"/>
          </p:nvPr>
        </p:nvSpPr>
        <p:spPr/>
        <p:txBody>
          <a:bodyPr/>
          <a:lstStyle/>
          <a:p>
            <a:endParaRPr lang="de-DE"/>
          </a:p>
        </p:txBody>
      </p:sp>
    </p:spTree>
    <p:extLst>
      <p:ext uri="{BB962C8B-B14F-4D97-AF65-F5344CB8AC3E}">
        <p14:creationId xmlns:p14="http://schemas.microsoft.com/office/powerpoint/2010/main" val="41686163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00"/>
          </a:solidFill>
        </p:spPr>
        <p:txBody>
          <a:bodyPr/>
          <a:lstStyle/>
          <a:p>
            <a:pPr eaLnBrk="1" hangingPunct="1"/>
            <a:r>
              <a:rPr lang="de-DE" altLang="de-DE" b="1" dirty="0"/>
              <a:t>Prioritäten im NA-Unterricht:</a:t>
            </a:r>
          </a:p>
        </p:txBody>
      </p:sp>
      <p:sp>
        <p:nvSpPr>
          <p:cNvPr id="10243" name="Rectangle 3"/>
          <p:cNvSpPr>
            <a:spLocks noGrp="1" noChangeArrowheads="1"/>
          </p:cNvSpPr>
          <p:nvPr>
            <p:ph type="body" idx="1"/>
          </p:nvPr>
        </p:nvSpPr>
        <p:spPr/>
        <p:txBody>
          <a:bodyPr>
            <a:normAutofit/>
          </a:bodyPr>
          <a:lstStyle/>
          <a:p>
            <a:pPr eaLnBrk="1" hangingPunct="1">
              <a:spcBef>
                <a:spcPct val="100000"/>
              </a:spcBef>
            </a:pPr>
            <a:r>
              <a:rPr lang="de-DE" altLang="de-DE" sz="4000" b="1" dirty="0"/>
              <a:t>Erschließung der „drei Welten“</a:t>
            </a:r>
          </a:p>
          <a:p>
            <a:pPr marL="0" indent="0" eaLnBrk="1" hangingPunct="1">
              <a:spcBef>
                <a:spcPts val="0"/>
              </a:spcBef>
              <a:buNone/>
            </a:pPr>
            <a:r>
              <a:rPr lang="de-DE" altLang="de-DE" sz="4000" dirty="0"/>
              <a:t>   	-	die Welt im Mikroskop</a:t>
            </a:r>
          </a:p>
          <a:p>
            <a:pPr marL="0" indent="0" eaLnBrk="1" hangingPunct="1">
              <a:spcBef>
                <a:spcPts val="0"/>
              </a:spcBef>
              <a:buNone/>
            </a:pPr>
            <a:r>
              <a:rPr lang="de-DE" altLang="de-DE" sz="4000" dirty="0"/>
              <a:t>   	-	die Welt der Teilchen</a:t>
            </a:r>
          </a:p>
        </p:txBody>
      </p:sp>
    </p:spTree>
    <p:extLst>
      <p:ext uri="{BB962C8B-B14F-4D97-AF65-F5344CB8AC3E}">
        <p14:creationId xmlns:p14="http://schemas.microsoft.com/office/powerpoint/2010/main" val="1285828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FFFF00"/>
          </a:solidFill>
        </p:spPr>
        <p:txBody>
          <a:bodyPr/>
          <a:lstStyle/>
          <a:p>
            <a:pPr eaLnBrk="1" hangingPunct="1"/>
            <a:r>
              <a:rPr lang="de-DE" altLang="de-DE" b="1" dirty="0"/>
              <a:t>Philosophie von NA:</a:t>
            </a:r>
          </a:p>
        </p:txBody>
      </p:sp>
      <p:sp>
        <p:nvSpPr>
          <p:cNvPr id="5123" name="Rectangle 3"/>
          <p:cNvSpPr>
            <a:spLocks noGrp="1" noChangeArrowheads="1"/>
          </p:cNvSpPr>
          <p:nvPr>
            <p:ph type="body" idx="1"/>
          </p:nvPr>
        </p:nvSpPr>
        <p:spPr/>
        <p:txBody>
          <a:bodyPr/>
          <a:lstStyle/>
          <a:p>
            <a:pPr eaLnBrk="1" hangingPunct="1"/>
            <a:endParaRPr lang="de-DE" altLang="de-DE"/>
          </a:p>
        </p:txBody>
      </p:sp>
    </p:spTree>
    <p:extLst>
      <p:ext uri="{BB962C8B-B14F-4D97-AF65-F5344CB8AC3E}">
        <p14:creationId xmlns:p14="http://schemas.microsoft.com/office/powerpoint/2010/main" val="52507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00"/>
          </a:solidFill>
        </p:spPr>
        <p:txBody>
          <a:bodyPr/>
          <a:lstStyle/>
          <a:p>
            <a:pPr eaLnBrk="1" hangingPunct="1"/>
            <a:r>
              <a:rPr lang="de-DE" altLang="de-DE" b="1" dirty="0"/>
              <a:t>Prioritäten im NA-Unterricht:</a:t>
            </a:r>
          </a:p>
        </p:txBody>
      </p:sp>
      <p:sp>
        <p:nvSpPr>
          <p:cNvPr id="10243" name="Rectangle 3"/>
          <p:cNvSpPr>
            <a:spLocks noGrp="1" noChangeArrowheads="1"/>
          </p:cNvSpPr>
          <p:nvPr>
            <p:ph type="body" idx="1"/>
          </p:nvPr>
        </p:nvSpPr>
        <p:spPr/>
        <p:txBody>
          <a:bodyPr>
            <a:normAutofit/>
          </a:bodyPr>
          <a:lstStyle/>
          <a:p>
            <a:pPr eaLnBrk="1" hangingPunct="1">
              <a:spcBef>
                <a:spcPts val="1400"/>
              </a:spcBef>
            </a:pPr>
            <a:r>
              <a:rPr lang="de-DE" altLang="de-DE" sz="4000" b="1" dirty="0"/>
              <a:t>Erschließung der „drei Welten“</a:t>
            </a:r>
          </a:p>
          <a:p>
            <a:pPr eaLnBrk="1" hangingPunct="1">
              <a:spcBef>
                <a:spcPts val="1400"/>
              </a:spcBef>
            </a:pPr>
            <a:r>
              <a:rPr lang="de-DE" altLang="de-DE" sz="4000" b="1" dirty="0"/>
              <a:t>Versuchsprotokoll anlegen</a:t>
            </a:r>
          </a:p>
          <a:p>
            <a:pPr marL="0" indent="0" eaLnBrk="1" hangingPunct="1">
              <a:spcBef>
                <a:spcPts val="1400"/>
              </a:spcBef>
              <a:buNone/>
            </a:pPr>
            <a:r>
              <a:rPr lang="de-DE" altLang="de-DE" sz="4000" dirty="0"/>
              <a:t>   </a:t>
            </a:r>
          </a:p>
        </p:txBody>
      </p:sp>
    </p:spTree>
    <p:extLst>
      <p:ext uri="{BB962C8B-B14F-4D97-AF65-F5344CB8AC3E}">
        <p14:creationId xmlns:p14="http://schemas.microsoft.com/office/powerpoint/2010/main" val="30479195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00"/>
          </a:solidFill>
        </p:spPr>
        <p:txBody>
          <a:bodyPr/>
          <a:lstStyle/>
          <a:p>
            <a:pPr eaLnBrk="1" hangingPunct="1"/>
            <a:r>
              <a:rPr lang="de-DE" altLang="de-DE" b="1" dirty="0"/>
              <a:t>Prioritäten im NA-Unterricht:</a:t>
            </a:r>
          </a:p>
        </p:txBody>
      </p:sp>
      <p:sp>
        <p:nvSpPr>
          <p:cNvPr id="10243" name="Rectangle 3"/>
          <p:cNvSpPr>
            <a:spLocks noGrp="1" noChangeArrowheads="1"/>
          </p:cNvSpPr>
          <p:nvPr>
            <p:ph type="body" idx="1"/>
          </p:nvPr>
        </p:nvSpPr>
        <p:spPr/>
        <p:txBody>
          <a:bodyPr>
            <a:normAutofit/>
          </a:bodyPr>
          <a:lstStyle/>
          <a:p>
            <a:pPr eaLnBrk="1" hangingPunct="1">
              <a:spcBef>
                <a:spcPts val="1400"/>
              </a:spcBef>
            </a:pPr>
            <a:r>
              <a:rPr lang="de-DE" altLang="de-DE" sz="4000" b="1" dirty="0"/>
              <a:t>Erschließung der „drei Welten“</a:t>
            </a:r>
          </a:p>
          <a:p>
            <a:pPr eaLnBrk="1" hangingPunct="1">
              <a:spcBef>
                <a:spcPts val="1400"/>
              </a:spcBef>
            </a:pPr>
            <a:r>
              <a:rPr lang="de-DE" altLang="de-DE" sz="4000" b="1" dirty="0"/>
              <a:t>Versuchsprotokoll anlegen</a:t>
            </a:r>
          </a:p>
          <a:p>
            <a:pPr eaLnBrk="1" hangingPunct="1">
              <a:spcBef>
                <a:spcPts val="1400"/>
              </a:spcBef>
            </a:pPr>
            <a:r>
              <a:rPr lang="de-DE" altLang="de-DE" sz="4000" b="1" dirty="0"/>
              <a:t>Nachweis-Reaktionen</a:t>
            </a:r>
          </a:p>
          <a:p>
            <a:pPr marL="0" indent="0" eaLnBrk="1" hangingPunct="1">
              <a:spcBef>
                <a:spcPts val="1400"/>
              </a:spcBef>
              <a:buNone/>
            </a:pPr>
            <a:r>
              <a:rPr lang="de-DE" altLang="de-DE" sz="4000" dirty="0"/>
              <a:t>   </a:t>
            </a:r>
          </a:p>
        </p:txBody>
      </p:sp>
    </p:spTree>
    <p:extLst>
      <p:ext uri="{BB962C8B-B14F-4D97-AF65-F5344CB8AC3E}">
        <p14:creationId xmlns:p14="http://schemas.microsoft.com/office/powerpoint/2010/main" val="23153959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00"/>
          </a:solidFill>
        </p:spPr>
        <p:txBody>
          <a:bodyPr/>
          <a:lstStyle/>
          <a:p>
            <a:pPr eaLnBrk="1" hangingPunct="1"/>
            <a:r>
              <a:rPr lang="de-DE" altLang="de-DE" b="1" dirty="0"/>
              <a:t>Prioritäten im NA-Unterricht:</a:t>
            </a:r>
          </a:p>
        </p:txBody>
      </p:sp>
      <p:sp>
        <p:nvSpPr>
          <p:cNvPr id="10243" name="Rectangle 3"/>
          <p:cNvSpPr>
            <a:spLocks noGrp="1" noChangeArrowheads="1"/>
          </p:cNvSpPr>
          <p:nvPr>
            <p:ph type="body" idx="1"/>
          </p:nvPr>
        </p:nvSpPr>
        <p:spPr/>
        <p:txBody>
          <a:bodyPr>
            <a:normAutofit/>
          </a:bodyPr>
          <a:lstStyle/>
          <a:p>
            <a:pPr eaLnBrk="1" hangingPunct="1">
              <a:spcBef>
                <a:spcPts val="1400"/>
              </a:spcBef>
            </a:pPr>
            <a:r>
              <a:rPr lang="de-DE" altLang="de-DE" sz="4000" b="1" dirty="0"/>
              <a:t>Erschließung der „drei Welten“</a:t>
            </a:r>
          </a:p>
          <a:p>
            <a:pPr eaLnBrk="1" hangingPunct="1">
              <a:spcBef>
                <a:spcPts val="1400"/>
              </a:spcBef>
            </a:pPr>
            <a:r>
              <a:rPr lang="de-DE" altLang="de-DE" sz="4000" b="1" dirty="0"/>
              <a:t>Versuchsprotokoll anlegen</a:t>
            </a:r>
          </a:p>
          <a:p>
            <a:pPr eaLnBrk="1" hangingPunct="1">
              <a:spcBef>
                <a:spcPts val="1400"/>
              </a:spcBef>
            </a:pPr>
            <a:r>
              <a:rPr lang="de-DE" altLang="de-DE" sz="4000" b="1" dirty="0"/>
              <a:t>Nachweis-Reaktionen</a:t>
            </a:r>
          </a:p>
          <a:p>
            <a:pPr eaLnBrk="1" hangingPunct="1">
              <a:spcBef>
                <a:spcPts val="1400"/>
              </a:spcBef>
            </a:pPr>
            <a:r>
              <a:rPr lang="de-DE" altLang="de-DE" sz="4000" b="1" dirty="0"/>
              <a:t>Stoff und Energie</a:t>
            </a:r>
          </a:p>
          <a:p>
            <a:pPr marL="0" indent="0" eaLnBrk="1" hangingPunct="1">
              <a:spcBef>
                <a:spcPts val="1400"/>
              </a:spcBef>
              <a:buNone/>
            </a:pPr>
            <a:r>
              <a:rPr lang="de-DE" altLang="de-DE" sz="4000" dirty="0"/>
              <a:t>   </a:t>
            </a:r>
          </a:p>
        </p:txBody>
      </p:sp>
      <p:sp>
        <p:nvSpPr>
          <p:cNvPr id="2" name="Textfeld 1"/>
          <p:cNvSpPr txBox="1"/>
          <p:nvPr/>
        </p:nvSpPr>
        <p:spPr>
          <a:xfrm>
            <a:off x="467544" y="4581128"/>
            <a:ext cx="8064896" cy="1323439"/>
          </a:xfrm>
          <a:prstGeom prst="rect">
            <a:avLst/>
          </a:prstGeom>
          <a:noFill/>
        </p:spPr>
        <p:txBody>
          <a:bodyPr wrap="square" rtlCol="0">
            <a:spAutoFit/>
          </a:bodyPr>
          <a:lstStyle/>
          <a:p>
            <a:r>
              <a:rPr lang="de-DE" sz="4000" dirty="0"/>
              <a:t>   	- 	Begriffe</a:t>
            </a:r>
          </a:p>
          <a:p>
            <a:r>
              <a:rPr lang="de-DE" sz="4000" dirty="0"/>
              <a:t>   	-	Umwandlungen</a:t>
            </a:r>
          </a:p>
        </p:txBody>
      </p:sp>
    </p:spTree>
    <p:extLst>
      <p:ext uri="{BB962C8B-B14F-4D97-AF65-F5344CB8AC3E}">
        <p14:creationId xmlns:p14="http://schemas.microsoft.com/office/powerpoint/2010/main" val="40500703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00"/>
          </a:solidFill>
        </p:spPr>
        <p:txBody>
          <a:bodyPr/>
          <a:lstStyle/>
          <a:p>
            <a:pPr eaLnBrk="1" hangingPunct="1"/>
            <a:r>
              <a:rPr lang="de-DE" altLang="de-DE" b="1" dirty="0"/>
              <a:t>Prioritäten im NA-Unterricht:</a:t>
            </a:r>
          </a:p>
        </p:txBody>
      </p:sp>
      <p:sp>
        <p:nvSpPr>
          <p:cNvPr id="10243" name="Rectangle 3"/>
          <p:cNvSpPr>
            <a:spLocks noGrp="1" noChangeArrowheads="1"/>
          </p:cNvSpPr>
          <p:nvPr>
            <p:ph type="body" idx="1"/>
          </p:nvPr>
        </p:nvSpPr>
        <p:spPr>
          <a:xfrm>
            <a:off x="457200" y="1600200"/>
            <a:ext cx="8229600" cy="5429200"/>
          </a:xfrm>
        </p:spPr>
        <p:txBody>
          <a:bodyPr>
            <a:normAutofit/>
          </a:bodyPr>
          <a:lstStyle/>
          <a:p>
            <a:pPr eaLnBrk="1" hangingPunct="1">
              <a:spcBef>
                <a:spcPts val="1400"/>
              </a:spcBef>
            </a:pPr>
            <a:r>
              <a:rPr lang="de-DE" altLang="de-DE" sz="4000" b="1" dirty="0"/>
              <a:t>Erschließung der „drei Welten“</a:t>
            </a:r>
          </a:p>
          <a:p>
            <a:pPr eaLnBrk="1" hangingPunct="1">
              <a:spcBef>
                <a:spcPts val="1400"/>
              </a:spcBef>
            </a:pPr>
            <a:r>
              <a:rPr lang="de-DE" altLang="de-DE" sz="4000" b="1" dirty="0"/>
              <a:t>Versuchsprotokoll anlegen</a:t>
            </a:r>
          </a:p>
          <a:p>
            <a:pPr eaLnBrk="1" hangingPunct="1">
              <a:spcBef>
                <a:spcPts val="1400"/>
              </a:spcBef>
            </a:pPr>
            <a:r>
              <a:rPr lang="de-DE" altLang="de-DE" sz="4000" b="1" dirty="0"/>
              <a:t>Nachweis-Reaktionen</a:t>
            </a:r>
          </a:p>
          <a:p>
            <a:pPr eaLnBrk="1" hangingPunct="1">
              <a:spcBef>
                <a:spcPts val="1400"/>
              </a:spcBef>
            </a:pPr>
            <a:r>
              <a:rPr lang="de-DE" altLang="de-DE" sz="4000" b="1" dirty="0"/>
              <a:t>Stoff und Energie</a:t>
            </a:r>
          </a:p>
          <a:p>
            <a:pPr eaLnBrk="1" hangingPunct="1">
              <a:spcBef>
                <a:spcPts val="1400"/>
              </a:spcBef>
            </a:pPr>
            <a:r>
              <a:rPr lang="de-DE" altLang="de-DE" sz="4000" b="1" dirty="0"/>
              <a:t>Modellarbeit, v. a. Teilchen-Modell</a:t>
            </a:r>
          </a:p>
          <a:p>
            <a:pPr eaLnBrk="1" hangingPunct="1">
              <a:spcBef>
                <a:spcPts val="1400"/>
              </a:spcBef>
            </a:pPr>
            <a:endParaRPr lang="de-DE" altLang="de-DE" sz="4000" b="1" dirty="0"/>
          </a:p>
          <a:p>
            <a:pPr marL="0" indent="0" eaLnBrk="1" hangingPunct="1">
              <a:spcBef>
                <a:spcPts val="1400"/>
              </a:spcBef>
              <a:buNone/>
            </a:pPr>
            <a:r>
              <a:rPr lang="de-DE" altLang="de-DE" sz="4000" dirty="0"/>
              <a:t>   </a:t>
            </a:r>
          </a:p>
        </p:txBody>
      </p:sp>
    </p:spTree>
    <p:extLst>
      <p:ext uri="{BB962C8B-B14F-4D97-AF65-F5344CB8AC3E}">
        <p14:creationId xmlns:p14="http://schemas.microsoft.com/office/powerpoint/2010/main" val="1434626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00"/>
          </a:solidFill>
        </p:spPr>
        <p:txBody>
          <a:bodyPr/>
          <a:lstStyle/>
          <a:p>
            <a:pPr eaLnBrk="1" hangingPunct="1"/>
            <a:r>
              <a:rPr lang="de-DE" altLang="de-DE" b="1" dirty="0"/>
              <a:t>Prioritäten im NA-Unterricht:</a:t>
            </a:r>
          </a:p>
        </p:txBody>
      </p:sp>
      <p:sp>
        <p:nvSpPr>
          <p:cNvPr id="10243" name="Rectangle 3"/>
          <p:cNvSpPr>
            <a:spLocks noGrp="1" noChangeArrowheads="1"/>
          </p:cNvSpPr>
          <p:nvPr>
            <p:ph type="body" idx="1"/>
          </p:nvPr>
        </p:nvSpPr>
        <p:spPr>
          <a:xfrm>
            <a:off x="457200" y="1600200"/>
            <a:ext cx="8229600" cy="5429200"/>
          </a:xfrm>
        </p:spPr>
        <p:txBody>
          <a:bodyPr>
            <a:normAutofit/>
          </a:bodyPr>
          <a:lstStyle/>
          <a:p>
            <a:pPr eaLnBrk="1" hangingPunct="1">
              <a:spcBef>
                <a:spcPts val="1400"/>
              </a:spcBef>
            </a:pPr>
            <a:r>
              <a:rPr lang="de-DE" altLang="de-DE" sz="4000" b="1" dirty="0"/>
              <a:t>Erschließung der „drei Welten“</a:t>
            </a:r>
          </a:p>
          <a:p>
            <a:pPr eaLnBrk="1" hangingPunct="1">
              <a:spcBef>
                <a:spcPts val="1400"/>
              </a:spcBef>
            </a:pPr>
            <a:r>
              <a:rPr lang="de-DE" altLang="de-DE" sz="4000" b="1" dirty="0"/>
              <a:t>Versuchsprotokoll anlegen</a:t>
            </a:r>
          </a:p>
          <a:p>
            <a:pPr eaLnBrk="1" hangingPunct="1">
              <a:spcBef>
                <a:spcPts val="1400"/>
              </a:spcBef>
            </a:pPr>
            <a:r>
              <a:rPr lang="de-DE" altLang="de-DE" sz="4000" b="1" dirty="0"/>
              <a:t>Nachweis-Reaktionen</a:t>
            </a:r>
          </a:p>
          <a:p>
            <a:pPr eaLnBrk="1" hangingPunct="1">
              <a:spcBef>
                <a:spcPts val="1400"/>
              </a:spcBef>
            </a:pPr>
            <a:r>
              <a:rPr lang="de-DE" altLang="de-DE" sz="4000" b="1" dirty="0"/>
              <a:t>Stoff und Energie</a:t>
            </a:r>
          </a:p>
          <a:p>
            <a:pPr eaLnBrk="1" hangingPunct="1">
              <a:spcBef>
                <a:spcPts val="1400"/>
              </a:spcBef>
            </a:pPr>
            <a:r>
              <a:rPr lang="de-DE" altLang="de-DE" sz="4000" b="1" dirty="0"/>
              <a:t>Modellarbeit, v. a. Teilchen-Modell</a:t>
            </a:r>
          </a:p>
          <a:p>
            <a:pPr eaLnBrk="1" hangingPunct="1">
              <a:spcBef>
                <a:spcPts val="1400"/>
              </a:spcBef>
            </a:pPr>
            <a:r>
              <a:rPr lang="de-DE" altLang="de-DE" sz="4000" b="1" dirty="0"/>
              <a:t>Diagramme</a:t>
            </a:r>
          </a:p>
          <a:p>
            <a:pPr marL="0" indent="0" eaLnBrk="1" hangingPunct="1">
              <a:spcBef>
                <a:spcPts val="1400"/>
              </a:spcBef>
              <a:buNone/>
            </a:pPr>
            <a:r>
              <a:rPr lang="de-DE" altLang="de-DE" sz="4000" dirty="0"/>
              <a:t>   </a:t>
            </a:r>
          </a:p>
        </p:txBody>
      </p:sp>
    </p:spTree>
    <p:extLst>
      <p:ext uri="{BB962C8B-B14F-4D97-AF65-F5344CB8AC3E}">
        <p14:creationId xmlns:p14="http://schemas.microsoft.com/office/powerpoint/2010/main" val="10499642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00FF99"/>
          </a:solidFill>
        </p:spPr>
        <p:txBody>
          <a:bodyPr/>
          <a:lstStyle/>
          <a:p>
            <a:pPr eaLnBrk="1" hangingPunct="1"/>
            <a:r>
              <a:rPr lang="de-DE" altLang="de-DE" b="1" dirty="0"/>
              <a:t>Hausaufgaben im NA-Unterricht:</a:t>
            </a:r>
          </a:p>
        </p:txBody>
      </p:sp>
      <p:sp>
        <p:nvSpPr>
          <p:cNvPr id="10243" name="Rectangle 3"/>
          <p:cNvSpPr>
            <a:spLocks noGrp="1" noChangeArrowheads="1"/>
          </p:cNvSpPr>
          <p:nvPr>
            <p:ph type="body" idx="1"/>
          </p:nvPr>
        </p:nvSpPr>
        <p:spPr>
          <a:xfrm>
            <a:off x="457200" y="1600200"/>
            <a:ext cx="8229600" cy="5069160"/>
          </a:xfrm>
        </p:spPr>
        <p:txBody>
          <a:bodyPr>
            <a:normAutofit/>
          </a:bodyPr>
          <a:lstStyle/>
          <a:p>
            <a:pPr eaLnBrk="1" hangingPunct="1">
              <a:spcBef>
                <a:spcPts val="1400"/>
              </a:spcBef>
            </a:pPr>
            <a:r>
              <a:rPr lang="de-DE" altLang="de-DE" sz="4000" b="1" dirty="0"/>
              <a:t>Sind möglich und bei Schülern wie Eltern recht beliebt!</a:t>
            </a:r>
          </a:p>
          <a:p>
            <a:pPr marL="0" indent="0" eaLnBrk="1" hangingPunct="1">
              <a:spcBef>
                <a:spcPts val="1400"/>
              </a:spcBef>
              <a:buNone/>
            </a:pPr>
            <a:r>
              <a:rPr lang="de-DE" altLang="de-DE" sz="4000" dirty="0"/>
              <a:t>   </a:t>
            </a:r>
          </a:p>
        </p:txBody>
      </p:sp>
    </p:spTree>
    <p:extLst>
      <p:ext uri="{BB962C8B-B14F-4D97-AF65-F5344CB8AC3E}">
        <p14:creationId xmlns:p14="http://schemas.microsoft.com/office/powerpoint/2010/main" val="21534764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00FF99"/>
          </a:solidFill>
        </p:spPr>
        <p:txBody>
          <a:bodyPr/>
          <a:lstStyle/>
          <a:p>
            <a:pPr eaLnBrk="1" hangingPunct="1"/>
            <a:r>
              <a:rPr lang="de-DE" altLang="de-DE" b="1" dirty="0"/>
              <a:t>Hausaufgaben im NA-Unterricht:</a:t>
            </a:r>
          </a:p>
        </p:txBody>
      </p:sp>
      <p:sp>
        <p:nvSpPr>
          <p:cNvPr id="10243" name="Rectangle 3"/>
          <p:cNvSpPr>
            <a:spLocks noGrp="1" noChangeArrowheads="1"/>
          </p:cNvSpPr>
          <p:nvPr>
            <p:ph type="body" idx="1"/>
          </p:nvPr>
        </p:nvSpPr>
        <p:spPr>
          <a:xfrm>
            <a:off x="457200" y="1600200"/>
            <a:ext cx="8229600" cy="5069160"/>
          </a:xfrm>
        </p:spPr>
        <p:txBody>
          <a:bodyPr>
            <a:normAutofit/>
          </a:bodyPr>
          <a:lstStyle/>
          <a:p>
            <a:pPr eaLnBrk="1" hangingPunct="1">
              <a:spcBef>
                <a:spcPts val="1400"/>
              </a:spcBef>
            </a:pPr>
            <a:r>
              <a:rPr lang="de-DE" altLang="de-DE" sz="4000" b="1" dirty="0"/>
              <a:t>Sind möglich und bei Schülern wie Eltern recht beliebt!</a:t>
            </a:r>
          </a:p>
          <a:p>
            <a:pPr marL="0" indent="0" eaLnBrk="1" hangingPunct="1">
              <a:spcBef>
                <a:spcPts val="1400"/>
              </a:spcBef>
              <a:buNone/>
            </a:pPr>
            <a:r>
              <a:rPr lang="de-DE" altLang="de-DE" sz="4000" dirty="0"/>
              <a:t>   </a:t>
            </a:r>
          </a:p>
        </p:txBody>
      </p:sp>
      <p:sp>
        <p:nvSpPr>
          <p:cNvPr id="2" name="Textfeld 1"/>
          <p:cNvSpPr txBox="1"/>
          <p:nvPr/>
        </p:nvSpPr>
        <p:spPr>
          <a:xfrm>
            <a:off x="467544" y="2996952"/>
            <a:ext cx="8208912" cy="3785652"/>
          </a:xfrm>
          <a:prstGeom prst="rect">
            <a:avLst/>
          </a:prstGeom>
          <a:noFill/>
        </p:spPr>
        <p:txBody>
          <a:bodyPr wrap="square" rtlCol="0">
            <a:spAutoFit/>
          </a:bodyPr>
          <a:lstStyle/>
          <a:p>
            <a:r>
              <a:rPr lang="de-DE" sz="4000" dirty="0"/>
              <a:t>   -	Tropfenlupe basteln</a:t>
            </a:r>
          </a:p>
          <a:p>
            <a:r>
              <a:rPr lang="de-DE" sz="4000" dirty="0"/>
              <a:t>   -	Armmodell basteln</a:t>
            </a:r>
          </a:p>
          <a:p>
            <a:r>
              <a:rPr lang="de-DE" sz="4000" dirty="0"/>
              <a:t>   -	Fettfleckprobe auf Lebensmittel</a:t>
            </a:r>
          </a:p>
          <a:p>
            <a:r>
              <a:rPr lang="de-DE" sz="4000" dirty="0"/>
              <a:t>   -	Atem- bzw. Pulsfrequenz messen</a:t>
            </a:r>
          </a:p>
          <a:p>
            <a:r>
              <a:rPr lang="de-DE" sz="4000" dirty="0"/>
              <a:t>   -	aus Werte-Tabelle ein Diagramm </a:t>
            </a:r>
          </a:p>
          <a:p>
            <a:r>
              <a:rPr lang="de-DE" sz="4000" dirty="0"/>
              <a:t>    	zeichnen usw. usf.</a:t>
            </a:r>
          </a:p>
        </p:txBody>
      </p:sp>
    </p:spTree>
    <p:extLst>
      <p:ext uri="{BB962C8B-B14F-4D97-AF65-F5344CB8AC3E}">
        <p14:creationId xmlns:p14="http://schemas.microsoft.com/office/powerpoint/2010/main" val="4000717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00FF99"/>
          </a:solidFill>
        </p:spPr>
        <p:txBody>
          <a:bodyPr/>
          <a:lstStyle/>
          <a:p>
            <a:pPr eaLnBrk="1" hangingPunct="1"/>
            <a:r>
              <a:rPr lang="de-DE" altLang="de-DE" b="1" dirty="0"/>
              <a:t>Hausaufgaben im NA-Unterricht:</a:t>
            </a:r>
          </a:p>
        </p:txBody>
      </p:sp>
      <p:sp>
        <p:nvSpPr>
          <p:cNvPr id="10243" name="Rectangle 3"/>
          <p:cNvSpPr>
            <a:spLocks noGrp="1" noChangeArrowheads="1"/>
          </p:cNvSpPr>
          <p:nvPr>
            <p:ph type="body" idx="1"/>
          </p:nvPr>
        </p:nvSpPr>
        <p:spPr>
          <a:xfrm>
            <a:off x="457200" y="1600200"/>
            <a:ext cx="8229600" cy="5069160"/>
          </a:xfrm>
        </p:spPr>
        <p:txBody>
          <a:bodyPr>
            <a:normAutofit/>
          </a:bodyPr>
          <a:lstStyle/>
          <a:p>
            <a:pPr eaLnBrk="1" hangingPunct="1">
              <a:spcBef>
                <a:spcPts val="1400"/>
              </a:spcBef>
            </a:pPr>
            <a:r>
              <a:rPr lang="de-DE" altLang="de-DE" sz="4000" b="1" dirty="0"/>
              <a:t>Sind möglich und bei Schülern wie Eltern recht beliebt!</a:t>
            </a:r>
          </a:p>
          <a:p>
            <a:pPr marL="0" indent="0" eaLnBrk="1" hangingPunct="1">
              <a:spcBef>
                <a:spcPts val="1400"/>
              </a:spcBef>
              <a:buNone/>
            </a:pPr>
            <a:r>
              <a:rPr lang="de-DE" altLang="de-DE" sz="4000" dirty="0"/>
              <a:t>   </a:t>
            </a:r>
          </a:p>
        </p:txBody>
      </p:sp>
      <p:sp>
        <p:nvSpPr>
          <p:cNvPr id="2" name="Textfeld 1"/>
          <p:cNvSpPr txBox="1"/>
          <p:nvPr/>
        </p:nvSpPr>
        <p:spPr>
          <a:xfrm>
            <a:off x="467544" y="2996952"/>
            <a:ext cx="8208912" cy="3785652"/>
          </a:xfrm>
          <a:prstGeom prst="rect">
            <a:avLst/>
          </a:prstGeom>
          <a:noFill/>
        </p:spPr>
        <p:txBody>
          <a:bodyPr wrap="square" rtlCol="0">
            <a:spAutoFit/>
          </a:bodyPr>
          <a:lstStyle/>
          <a:p>
            <a:r>
              <a:rPr lang="de-DE" sz="4000" dirty="0"/>
              <a:t>   -	Oberflächenspannung</a:t>
            </a:r>
          </a:p>
          <a:p>
            <a:r>
              <a:rPr lang="de-DE" sz="4000" dirty="0"/>
              <a:t>   -	Wettlauf der Farben</a:t>
            </a:r>
          </a:p>
          <a:p>
            <a:r>
              <a:rPr lang="de-DE" sz="4000" dirty="0"/>
              <a:t>   -	Kaffee filtrieren</a:t>
            </a:r>
          </a:p>
          <a:p>
            <a:r>
              <a:rPr lang="de-DE" sz="4000" dirty="0"/>
              <a:t>   -	Tropfenlupe</a:t>
            </a:r>
          </a:p>
          <a:p>
            <a:r>
              <a:rPr lang="de-DE" sz="4000" dirty="0"/>
              <a:t>   -	Teilchenmodell zeichnen</a:t>
            </a:r>
          </a:p>
          <a:p>
            <a:r>
              <a:rPr lang="de-DE" sz="4000" dirty="0"/>
              <a:t>   </a:t>
            </a:r>
          </a:p>
        </p:txBody>
      </p:sp>
    </p:spTree>
    <p:extLst>
      <p:ext uri="{BB962C8B-B14F-4D97-AF65-F5344CB8AC3E}">
        <p14:creationId xmlns:p14="http://schemas.microsoft.com/office/powerpoint/2010/main" val="36352251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ctrTitle"/>
          </p:nvPr>
        </p:nvSpPr>
        <p:spPr>
          <a:xfrm>
            <a:off x="684213" y="2636838"/>
            <a:ext cx="7772400" cy="1470025"/>
          </a:xfrm>
        </p:spPr>
        <p:txBody>
          <a:bodyPr>
            <a:normAutofit fontScale="90000"/>
          </a:bodyPr>
          <a:lstStyle/>
          <a:p>
            <a:pPr eaLnBrk="1" hangingPunct="1"/>
            <a:r>
              <a:rPr lang="de-DE" altLang="de-DE" sz="3200" b="1" u="sng">
                <a:solidFill>
                  <a:srgbClr val="6600CC"/>
                </a:solidFill>
              </a:rPr>
              <a:t>Aufgabe</a:t>
            </a:r>
            <a:r>
              <a:rPr lang="de-DE" altLang="de-DE" sz="3200" b="1">
                <a:solidFill>
                  <a:srgbClr val="6600CC"/>
                </a:solidFill>
              </a:rPr>
              <a:t>:	Bastle ein funktionierendes Modell eines Armes mit Beuger- und Strecker-Muskel</a:t>
            </a:r>
            <a:br>
              <a:rPr lang="de-DE" altLang="de-DE" sz="3200">
                <a:solidFill>
                  <a:srgbClr val="6600CC"/>
                </a:solidFill>
              </a:rPr>
            </a:br>
            <a:br>
              <a:rPr lang="de-DE" altLang="de-DE" sz="3200">
                <a:solidFill>
                  <a:srgbClr val="6600CC"/>
                </a:solidFill>
              </a:rPr>
            </a:br>
            <a:r>
              <a:rPr lang="de-DE" altLang="de-DE" sz="3200">
                <a:solidFill>
                  <a:srgbClr val="6600CC"/>
                </a:solidFill>
              </a:rPr>
              <a:t>Oberarm und Unterarm sollen mit einem Gelenk miteinander verbunden sein.</a:t>
            </a:r>
            <a:br>
              <a:rPr lang="de-DE" altLang="de-DE" sz="3200">
                <a:solidFill>
                  <a:srgbClr val="6600CC"/>
                </a:solidFill>
              </a:rPr>
            </a:br>
            <a:r>
              <a:rPr lang="de-DE" altLang="de-DE" sz="3200">
                <a:solidFill>
                  <a:srgbClr val="6600CC"/>
                </a:solidFill>
              </a:rPr>
              <a:t>Durch Ziehen am Beuger soll sich der Unterarm heben.</a:t>
            </a:r>
            <a:br>
              <a:rPr lang="de-DE" altLang="de-DE" sz="3200">
                <a:solidFill>
                  <a:srgbClr val="6600CC"/>
                </a:solidFill>
              </a:rPr>
            </a:br>
            <a:r>
              <a:rPr lang="de-DE" altLang="de-DE" sz="3200">
                <a:solidFill>
                  <a:srgbClr val="6600CC"/>
                </a:solidFill>
              </a:rPr>
              <a:t>Durch Ziehen am Strecker soll sich der Unterarm senken.</a:t>
            </a:r>
            <a:br>
              <a:rPr lang="de-DE" altLang="de-DE" sz="3200">
                <a:solidFill>
                  <a:srgbClr val="6600CC"/>
                </a:solidFill>
              </a:rPr>
            </a:br>
            <a:r>
              <a:rPr lang="de-DE" altLang="de-DE" sz="3200">
                <a:solidFill>
                  <a:srgbClr val="6600CC"/>
                </a:solidFill>
              </a:rPr>
              <a:t>Ein Stopper soll dafür sorgen, dass der Arm nicht überstreckt wird</a:t>
            </a:r>
            <a:r>
              <a:rPr lang="de-DE" altLang="de-DE" sz="3200"/>
              <a:t>.</a:t>
            </a:r>
          </a:p>
        </p:txBody>
      </p:sp>
      <p:sp>
        <p:nvSpPr>
          <p:cNvPr id="61443" name="Rectangle 5"/>
          <p:cNvSpPr>
            <a:spLocks noGrp="1" noChangeArrowheads="1"/>
          </p:cNvSpPr>
          <p:nvPr>
            <p:ph type="subTitle" idx="1"/>
          </p:nvPr>
        </p:nvSpPr>
        <p:spPr/>
        <p:txBody>
          <a:bodyPr/>
          <a:lstStyle/>
          <a:p>
            <a:pPr eaLnBrk="1" hangingPunct="1"/>
            <a:endParaRPr lang="de-DE" altLang="de-DE"/>
          </a:p>
        </p:txBody>
      </p:sp>
    </p:spTree>
    <p:extLst>
      <p:ext uri="{BB962C8B-B14F-4D97-AF65-F5344CB8AC3E}">
        <p14:creationId xmlns:p14="http://schemas.microsoft.com/office/powerpoint/2010/main" val="42905668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403648" y="836712"/>
            <a:ext cx="6182814" cy="4637111"/>
          </a:xfrm>
          <a:prstGeom prst="rect">
            <a:avLst/>
          </a:prstGeom>
        </p:spPr>
      </p:pic>
    </p:spTree>
    <p:extLst>
      <p:ext uri="{BB962C8B-B14F-4D97-AF65-F5344CB8AC3E}">
        <p14:creationId xmlns:p14="http://schemas.microsoft.com/office/powerpoint/2010/main" val="3386368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FFFF00"/>
          </a:solidFill>
        </p:spPr>
        <p:txBody>
          <a:bodyPr/>
          <a:lstStyle/>
          <a:p>
            <a:pPr eaLnBrk="1" hangingPunct="1"/>
            <a:r>
              <a:rPr lang="de-DE" altLang="de-DE" b="1" dirty="0"/>
              <a:t>Philosophie von NA:</a:t>
            </a:r>
          </a:p>
        </p:txBody>
      </p:sp>
      <p:sp>
        <p:nvSpPr>
          <p:cNvPr id="5123" name="Rectangle 3"/>
          <p:cNvSpPr>
            <a:spLocks noGrp="1" noChangeArrowheads="1"/>
          </p:cNvSpPr>
          <p:nvPr>
            <p:ph type="body" idx="1"/>
          </p:nvPr>
        </p:nvSpPr>
        <p:spPr>
          <a:xfrm>
            <a:off x="457200" y="1600200"/>
            <a:ext cx="8229600" cy="4997152"/>
          </a:xfrm>
        </p:spPr>
        <p:txBody>
          <a:bodyPr>
            <a:normAutofit fontScale="85000" lnSpcReduction="20000"/>
          </a:bodyPr>
          <a:lstStyle/>
          <a:p>
            <a:pPr marL="0" indent="0">
              <a:buNone/>
            </a:pPr>
            <a:r>
              <a:rPr lang="de-DE" sz="3800" dirty="0"/>
              <a:t>Wenn du ein Schiff bauen willst,</a:t>
            </a:r>
          </a:p>
          <a:p>
            <a:pPr marL="0" indent="0">
              <a:buNone/>
            </a:pPr>
            <a:r>
              <a:rPr lang="de-DE" sz="3800" dirty="0"/>
              <a:t>so trommle nicht Leute zusammen,</a:t>
            </a:r>
          </a:p>
          <a:p>
            <a:pPr marL="0" indent="0">
              <a:buNone/>
            </a:pPr>
            <a:r>
              <a:rPr lang="de-DE" sz="3800" dirty="0"/>
              <a:t>um Holz zu beschaffen,</a:t>
            </a:r>
          </a:p>
          <a:p>
            <a:pPr marL="0" indent="0">
              <a:buNone/>
            </a:pPr>
            <a:r>
              <a:rPr lang="de-DE" sz="3800" dirty="0"/>
              <a:t>Werkzeuge vorzubereiten,</a:t>
            </a:r>
          </a:p>
          <a:p>
            <a:pPr marL="0" indent="0">
              <a:buNone/>
            </a:pPr>
            <a:r>
              <a:rPr lang="de-DE" sz="3800" dirty="0"/>
              <a:t>Aufgaben zu vergeben</a:t>
            </a:r>
          </a:p>
          <a:p>
            <a:pPr marL="0" indent="0">
              <a:buNone/>
            </a:pPr>
            <a:r>
              <a:rPr lang="de-DE" sz="3800" dirty="0"/>
              <a:t>und die Arbeit einzuteilen,</a:t>
            </a:r>
          </a:p>
          <a:p>
            <a:pPr marL="0" indent="0">
              <a:buNone/>
            </a:pPr>
            <a:r>
              <a:rPr lang="de-DE" sz="3800" dirty="0"/>
              <a:t>sondern wecke in ihnen die Sehnsucht</a:t>
            </a:r>
          </a:p>
          <a:p>
            <a:pPr marL="0" indent="0">
              <a:buNone/>
            </a:pPr>
            <a:r>
              <a:rPr lang="de-DE" sz="3800" dirty="0"/>
              <a:t>nach dem weiten, endlosen Meer.</a:t>
            </a:r>
          </a:p>
          <a:p>
            <a:pPr marL="0" indent="0">
              <a:buNone/>
            </a:pPr>
            <a:r>
              <a:rPr lang="de-DE" sz="2400" dirty="0"/>
              <a:t> </a:t>
            </a:r>
          </a:p>
          <a:p>
            <a:pPr marL="0" indent="0" algn="r">
              <a:buNone/>
            </a:pPr>
            <a:r>
              <a:rPr lang="de-DE" sz="3800" i="1" dirty="0"/>
              <a:t>Antoine de Saint-Exupery</a:t>
            </a:r>
          </a:p>
          <a:p>
            <a:pPr marL="0" indent="0" eaLnBrk="1" hangingPunct="1">
              <a:buNone/>
            </a:pPr>
            <a:endParaRPr lang="de-DE" altLang="de-DE" dirty="0"/>
          </a:p>
        </p:txBody>
      </p:sp>
    </p:spTree>
    <p:extLst>
      <p:ext uri="{BB962C8B-B14F-4D97-AF65-F5344CB8AC3E}">
        <p14:creationId xmlns:p14="http://schemas.microsoft.com/office/powerpoint/2010/main" val="126210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3000"/>
                    </a14:imgEffect>
                  </a14:imgLayer>
                </a14:imgProps>
              </a:ext>
              <a:ext uri="{28A0092B-C50C-407E-A947-70E740481C1C}">
                <a14:useLocalDpi xmlns:a14="http://schemas.microsoft.com/office/drawing/2010/main" val="0"/>
              </a:ext>
            </a:extLst>
          </a:blip>
          <a:stretch>
            <a:fillRect/>
          </a:stretch>
        </p:blipFill>
        <p:spPr>
          <a:xfrm>
            <a:off x="1907704" y="188640"/>
            <a:ext cx="4536504" cy="6048672"/>
          </a:xfrm>
          <a:prstGeom prst="rect">
            <a:avLst/>
          </a:prstGeom>
        </p:spPr>
      </p:pic>
      <p:sp>
        <p:nvSpPr>
          <p:cNvPr id="3" name="Textfeld 2"/>
          <p:cNvSpPr txBox="1"/>
          <p:nvPr/>
        </p:nvSpPr>
        <p:spPr>
          <a:xfrm>
            <a:off x="1134230" y="4915034"/>
            <a:ext cx="6120680" cy="1754326"/>
          </a:xfrm>
          <a:prstGeom prst="rect">
            <a:avLst/>
          </a:prstGeom>
          <a:solidFill>
            <a:schemeClr val="bg1"/>
          </a:solidFill>
        </p:spPr>
        <p:txBody>
          <a:bodyPr wrap="square" rtlCol="0">
            <a:spAutoFit/>
          </a:bodyPr>
          <a:lstStyle/>
          <a:p>
            <a:endParaRPr lang="de-DE" dirty="0"/>
          </a:p>
          <a:p>
            <a:endParaRPr lang="de-DE" dirty="0"/>
          </a:p>
          <a:p>
            <a:endParaRPr lang="de-DE" dirty="0"/>
          </a:p>
          <a:p>
            <a:endParaRPr lang="de-DE" dirty="0"/>
          </a:p>
          <a:p>
            <a:endParaRPr lang="de-DE" dirty="0"/>
          </a:p>
          <a:p>
            <a:endParaRPr lang="de-DE" dirty="0"/>
          </a:p>
        </p:txBody>
      </p:sp>
      <p:sp>
        <p:nvSpPr>
          <p:cNvPr id="4" name="Textfeld 3"/>
          <p:cNvSpPr txBox="1"/>
          <p:nvPr/>
        </p:nvSpPr>
        <p:spPr>
          <a:xfrm>
            <a:off x="1331640" y="116632"/>
            <a:ext cx="5923270" cy="646331"/>
          </a:xfrm>
          <a:prstGeom prst="rect">
            <a:avLst/>
          </a:prstGeom>
          <a:solidFill>
            <a:schemeClr val="bg1"/>
          </a:solidFill>
        </p:spPr>
        <p:txBody>
          <a:bodyPr wrap="square" rtlCol="0">
            <a:spAutoFit/>
          </a:bodyPr>
          <a:lstStyle/>
          <a:p>
            <a:endParaRPr lang="de-DE" dirty="0"/>
          </a:p>
          <a:p>
            <a:endParaRPr lang="de-DE" dirty="0"/>
          </a:p>
        </p:txBody>
      </p:sp>
    </p:spTree>
    <p:extLst>
      <p:ext uri="{BB962C8B-B14F-4D97-AF65-F5344CB8AC3E}">
        <p14:creationId xmlns:p14="http://schemas.microsoft.com/office/powerpoint/2010/main" val="6734254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a:t>Bewertung im NA-Unterricht:</a:t>
            </a:r>
          </a:p>
        </p:txBody>
      </p:sp>
      <p:sp>
        <p:nvSpPr>
          <p:cNvPr id="10243" name="Rectangle 3"/>
          <p:cNvSpPr>
            <a:spLocks noGrp="1" noChangeArrowheads="1"/>
          </p:cNvSpPr>
          <p:nvPr>
            <p:ph type="body" idx="1"/>
          </p:nvPr>
        </p:nvSpPr>
        <p:spPr>
          <a:xfrm>
            <a:off x="457200" y="1600200"/>
            <a:ext cx="8229600" cy="5069160"/>
          </a:xfrm>
        </p:spPr>
        <p:txBody>
          <a:bodyPr>
            <a:normAutofit/>
          </a:bodyPr>
          <a:lstStyle/>
          <a:p>
            <a:pPr eaLnBrk="1" hangingPunct="1">
              <a:spcBef>
                <a:spcPts val="1400"/>
              </a:spcBef>
            </a:pPr>
            <a:r>
              <a:rPr lang="de-DE" altLang="de-DE" sz="4000" i="1" dirty="0"/>
              <a:t>Keine üblichen Prüfungen!</a:t>
            </a:r>
          </a:p>
        </p:txBody>
      </p:sp>
    </p:spTree>
    <p:extLst>
      <p:ext uri="{BB962C8B-B14F-4D97-AF65-F5344CB8AC3E}">
        <p14:creationId xmlns:p14="http://schemas.microsoft.com/office/powerpoint/2010/main" val="38399055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a:t>Bewertung im NA-Unterricht:</a:t>
            </a:r>
          </a:p>
        </p:txBody>
      </p:sp>
      <p:sp>
        <p:nvSpPr>
          <p:cNvPr id="10243" name="Rectangle 3"/>
          <p:cNvSpPr>
            <a:spLocks noGrp="1" noChangeArrowheads="1"/>
          </p:cNvSpPr>
          <p:nvPr>
            <p:ph type="body" idx="1"/>
          </p:nvPr>
        </p:nvSpPr>
        <p:spPr>
          <a:xfrm>
            <a:off x="457200" y="1600200"/>
            <a:ext cx="8229600" cy="5069160"/>
          </a:xfrm>
        </p:spPr>
        <p:txBody>
          <a:bodyPr>
            <a:normAutofit/>
          </a:bodyPr>
          <a:lstStyle/>
          <a:p>
            <a:pPr eaLnBrk="1" hangingPunct="1">
              <a:spcBef>
                <a:spcPts val="1400"/>
              </a:spcBef>
            </a:pPr>
            <a:r>
              <a:rPr lang="de-DE" altLang="de-DE" sz="4000" i="1" dirty="0"/>
              <a:t>Keine üblichen Prüfungen!</a:t>
            </a:r>
          </a:p>
          <a:p>
            <a:pPr eaLnBrk="1" hangingPunct="1">
              <a:spcBef>
                <a:spcPts val="1400"/>
              </a:spcBef>
            </a:pPr>
            <a:r>
              <a:rPr lang="de-DE" altLang="de-DE" sz="4000" dirty="0"/>
              <a:t>Präsentationen vor der Klasse</a:t>
            </a:r>
          </a:p>
          <a:p>
            <a:pPr eaLnBrk="1" hangingPunct="1">
              <a:spcBef>
                <a:spcPts val="1400"/>
              </a:spcBef>
            </a:pPr>
            <a:r>
              <a:rPr lang="de-DE" altLang="de-DE" sz="4000" dirty="0"/>
              <a:t>Vier-Augen-Gespräch zum Versuch</a:t>
            </a:r>
          </a:p>
          <a:p>
            <a:pPr eaLnBrk="1" hangingPunct="1">
              <a:spcBef>
                <a:spcPts val="1400"/>
              </a:spcBef>
            </a:pPr>
            <a:r>
              <a:rPr lang="de-DE" altLang="de-DE" sz="4000" dirty="0"/>
              <a:t>Einsatz und Verhalten in NA</a:t>
            </a:r>
          </a:p>
          <a:p>
            <a:pPr eaLnBrk="1" hangingPunct="1">
              <a:spcBef>
                <a:spcPts val="1400"/>
              </a:spcBef>
            </a:pPr>
            <a:r>
              <a:rPr lang="de-DE" altLang="de-DE" sz="4000" dirty="0"/>
              <a:t>Portfolio</a:t>
            </a:r>
          </a:p>
        </p:txBody>
      </p:sp>
    </p:spTree>
    <p:extLst>
      <p:ext uri="{BB962C8B-B14F-4D97-AF65-F5344CB8AC3E}">
        <p14:creationId xmlns:p14="http://schemas.microsoft.com/office/powerpoint/2010/main" val="16504571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a:t>Bewertung im NA-Unterricht:</a:t>
            </a:r>
          </a:p>
        </p:txBody>
      </p:sp>
      <p:sp>
        <p:nvSpPr>
          <p:cNvPr id="10243" name="Rectangle 3"/>
          <p:cNvSpPr>
            <a:spLocks noGrp="1" noChangeArrowheads="1"/>
          </p:cNvSpPr>
          <p:nvPr>
            <p:ph type="body" idx="1"/>
          </p:nvPr>
        </p:nvSpPr>
        <p:spPr>
          <a:xfrm>
            <a:off x="457200" y="1600200"/>
            <a:ext cx="8229600" cy="5069160"/>
          </a:xfrm>
        </p:spPr>
        <p:txBody>
          <a:bodyPr>
            <a:normAutofit/>
          </a:bodyPr>
          <a:lstStyle/>
          <a:p>
            <a:pPr eaLnBrk="1" hangingPunct="1">
              <a:spcBef>
                <a:spcPts val="1400"/>
              </a:spcBef>
            </a:pPr>
            <a:r>
              <a:rPr lang="de-DE" altLang="de-DE" sz="4000" i="1" dirty="0"/>
              <a:t>Keine üblichen Prüfungen!</a:t>
            </a:r>
          </a:p>
          <a:p>
            <a:pPr eaLnBrk="1" hangingPunct="1">
              <a:spcBef>
                <a:spcPts val="1400"/>
              </a:spcBef>
            </a:pPr>
            <a:r>
              <a:rPr lang="de-DE" altLang="de-DE" sz="4000" dirty="0"/>
              <a:t>Präsentationen vor der Klasse</a:t>
            </a:r>
          </a:p>
          <a:p>
            <a:pPr eaLnBrk="1" hangingPunct="1">
              <a:spcBef>
                <a:spcPts val="1400"/>
              </a:spcBef>
            </a:pPr>
            <a:r>
              <a:rPr lang="de-DE" altLang="de-DE" sz="4000" dirty="0"/>
              <a:t>Vier-Augen-Gespräch zum Versuch</a:t>
            </a:r>
          </a:p>
          <a:p>
            <a:pPr eaLnBrk="1" hangingPunct="1">
              <a:spcBef>
                <a:spcPts val="1400"/>
              </a:spcBef>
            </a:pPr>
            <a:r>
              <a:rPr lang="de-DE" altLang="de-DE" sz="4000" dirty="0"/>
              <a:t>Einsatz und Verhalten in NA</a:t>
            </a:r>
          </a:p>
          <a:p>
            <a:pPr eaLnBrk="1" hangingPunct="1">
              <a:spcBef>
                <a:spcPts val="1400"/>
              </a:spcBef>
            </a:pPr>
            <a:r>
              <a:rPr lang="de-DE" altLang="de-DE" sz="4000" dirty="0"/>
              <a:t>Portfolio</a:t>
            </a:r>
          </a:p>
          <a:p>
            <a:pPr marL="0" indent="0" algn="ctr" eaLnBrk="1" hangingPunct="1">
              <a:spcBef>
                <a:spcPts val="1400"/>
              </a:spcBef>
              <a:buNone/>
            </a:pPr>
            <a:r>
              <a:rPr lang="de-DE" altLang="de-DE" sz="4000" dirty="0">
                <a:solidFill>
                  <a:srgbClr val="FF0000"/>
                </a:solidFill>
              </a:rPr>
              <a:t>Zu Beginn klar verkünden!</a:t>
            </a:r>
          </a:p>
        </p:txBody>
      </p:sp>
    </p:spTree>
    <p:extLst>
      <p:ext uri="{BB962C8B-B14F-4D97-AF65-F5344CB8AC3E}">
        <p14:creationId xmlns:p14="http://schemas.microsoft.com/office/powerpoint/2010/main" val="27862313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a:t>Bewertung im NA-Unterricht:</a:t>
            </a:r>
          </a:p>
        </p:txBody>
      </p:sp>
      <p:sp>
        <p:nvSpPr>
          <p:cNvPr id="10243" name="Rectangle 3"/>
          <p:cNvSpPr>
            <a:spLocks noGrp="1" noChangeArrowheads="1"/>
          </p:cNvSpPr>
          <p:nvPr>
            <p:ph type="body" idx="1"/>
          </p:nvPr>
        </p:nvSpPr>
        <p:spPr>
          <a:xfrm>
            <a:off x="457200" y="1600200"/>
            <a:ext cx="8229600" cy="5069160"/>
          </a:xfrm>
        </p:spPr>
        <p:txBody>
          <a:bodyPr>
            <a:normAutofit/>
          </a:bodyPr>
          <a:lstStyle/>
          <a:p>
            <a:pPr eaLnBrk="1" hangingPunct="1">
              <a:spcBef>
                <a:spcPts val="1400"/>
              </a:spcBef>
            </a:pPr>
            <a:r>
              <a:rPr lang="de-DE" altLang="de-DE" sz="4000" dirty="0"/>
              <a:t>Portfolio:</a:t>
            </a:r>
          </a:p>
          <a:p>
            <a:pPr eaLnBrk="1" hangingPunct="1">
              <a:spcBef>
                <a:spcPts val="1400"/>
              </a:spcBef>
            </a:pPr>
            <a:endParaRPr lang="de-DE" altLang="de-DE" sz="4000" dirty="0"/>
          </a:p>
          <a:p>
            <a:pPr marL="0" indent="0" algn="ctr">
              <a:spcBef>
                <a:spcPts val="1400"/>
              </a:spcBef>
              <a:buNone/>
            </a:pPr>
            <a:r>
              <a:rPr lang="de-DE" sz="4000" i="1" dirty="0">
                <a:solidFill>
                  <a:srgbClr val="FF0000"/>
                </a:solidFill>
              </a:rPr>
              <a:t>GSO 2018, § 23 ordnet Praktikums-berichte den kleinen schriftlichen Leistungsnachweisen zu</a:t>
            </a:r>
          </a:p>
          <a:p>
            <a:pPr eaLnBrk="1" hangingPunct="1">
              <a:spcBef>
                <a:spcPts val="1400"/>
              </a:spcBef>
            </a:pPr>
            <a:endParaRPr lang="de-DE" altLang="de-DE" sz="4000" dirty="0"/>
          </a:p>
        </p:txBody>
      </p:sp>
    </p:spTree>
    <p:extLst>
      <p:ext uri="{BB962C8B-B14F-4D97-AF65-F5344CB8AC3E}">
        <p14:creationId xmlns:p14="http://schemas.microsoft.com/office/powerpoint/2010/main" val="32477367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C000"/>
          </a:solidFill>
        </p:spPr>
        <p:txBody>
          <a:bodyPr/>
          <a:lstStyle/>
          <a:p>
            <a:pPr eaLnBrk="1" hangingPunct="1"/>
            <a:r>
              <a:rPr lang="de-DE" altLang="de-DE" b="1" dirty="0"/>
              <a:t>Bewertung im NA-Unterricht:</a:t>
            </a:r>
          </a:p>
        </p:txBody>
      </p:sp>
      <p:sp>
        <p:nvSpPr>
          <p:cNvPr id="10243" name="Rectangle 3"/>
          <p:cNvSpPr>
            <a:spLocks noGrp="1" noChangeArrowheads="1"/>
          </p:cNvSpPr>
          <p:nvPr>
            <p:ph type="body" idx="1"/>
          </p:nvPr>
        </p:nvSpPr>
        <p:spPr>
          <a:xfrm>
            <a:off x="457200" y="1600200"/>
            <a:ext cx="8229600" cy="5069160"/>
          </a:xfrm>
        </p:spPr>
        <p:txBody>
          <a:bodyPr>
            <a:normAutofit/>
          </a:bodyPr>
          <a:lstStyle/>
          <a:p>
            <a:pPr eaLnBrk="1" hangingPunct="1">
              <a:spcBef>
                <a:spcPts val="1400"/>
              </a:spcBef>
            </a:pPr>
            <a:r>
              <a:rPr lang="de-DE" altLang="de-DE" sz="4000" dirty="0"/>
              <a:t>Verwendung von NA-Grundwissen in Biologie (auch in Stegreifaufgaben und in der Rechenschaftsablage)</a:t>
            </a:r>
          </a:p>
        </p:txBody>
      </p:sp>
    </p:spTree>
    <p:extLst>
      <p:ext uri="{BB962C8B-B14F-4D97-AF65-F5344CB8AC3E}">
        <p14:creationId xmlns:p14="http://schemas.microsoft.com/office/powerpoint/2010/main" val="22574809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accent4">
              <a:lumMod val="60000"/>
              <a:lumOff val="40000"/>
            </a:schemeClr>
          </a:solidFill>
        </p:spPr>
        <p:txBody>
          <a:bodyPr/>
          <a:lstStyle/>
          <a:p>
            <a:pPr eaLnBrk="1" hangingPunct="1"/>
            <a:r>
              <a:rPr lang="de-DE" altLang="de-DE" b="1" dirty="0"/>
              <a:t>Low-</a:t>
            </a:r>
            <a:r>
              <a:rPr lang="de-DE" altLang="de-DE" b="1" dirty="0" err="1"/>
              <a:t>Cost</a:t>
            </a:r>
            <a:r>
              <a:rPr lang="de-DE" altLang="de-DE" b="1" dirty="0"/>
              <a:t>-Experimente:</a:t>
            </a:r>
          </a:p>
        </p:txBody>
      </p:sp>
      <p:sp>
        <p:nvSpPr>
          <p:cNvPr id="3" name="Inhaltsplatzhalter 2">
            <a:extLst>
              <a:ext uri="{FF2B5EF4-FFF2-40B4-BE49-F238E27FC236}">
                <a16:creationId xmlns:a16="http://schemas.microsoft.com/office/drawing/2014/main" id="{559B0BA4-9391-4402-A70F-A06CF3E24B5A}"/>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10446219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accent4">
              <a:lumMod val="60000"/>
              <a:lumOff val="40000"/>
            </a:schemeClr>
          </a:solidFill>
        </p:spPr>
        <p:txBody>
          <a:bodyPr/>
          <a:lstStyle/>
          <a:p>
            <a:pPr eaLnBrk="1" hangingPunct="1"/>
            <a:r>
              <a:rPr lang="de-DE" altLang="de-DE" b="1" dirty="0"/>
              <a:t>Low-</a:t>
            </a:r>
            <a:r>
              <a:rPr lang="de-DE" altLang="de-DE" b="1" dirty="0" err="1"/>
              <a:t>Cost</a:t>
            </a:r>
            <a:r>
              <a:rPr lang="de-DE" altLang="de-DE" b="1" dirty="0"/>
              <a:t>-Experimente:</a:t>
            </a:r>
          </a:p>
        </p:txBody>
      </p:sp>
      <p:sp>
        <p:nvSpPr>
          <p:cNvPr id="10243" name="Rectangle 3"/>
          <p:cNvSpPr>
            <a:spLocks noGrp="1" noChangeArrowheads="1"/>
          </p:cNvSpPr>
          <p:nvPr>
            <p:ph type="body" idx="1"/>
          </p:nvPr>
        </p:nvSpPr>
        <p:spPr>
          <a:xfrm>
            <a:off x="457200" y="1600200"/>
            <a:ext cx="8229600" cy="5069160"/>
          </a:xfrm>
        </p:spPr>
        <p:txBody>
          <a:bodyPr>
            <a:normAutofit/>
          </a:bodyPr>
          <a:lstStyle/>
          <a:p>
            <a:pPr marL="0" indent="0" eaLnBrk="1" hangingPunct="1">
              <a:spcBef>
                <a:spcPts val="1400"/>
              </a:spcBef>
              <a:buNone/>
            </a:pPr>
            <a:r>
              <a:rPr lang="de-DE" altLang="de-DE" sz="4000" b="1" dirty="0"/>
              <a:t>Geräte</a:t>
            </a:r>
            <a:r>
              <a:rPr lang="de-DE" altLang="de-DE" sz="4000" dirty="0"/>
              <a:t> aus dem Alltag, z. B.:</a:t>
            </a:r>
          </a:p>
          <a:p>
            <a:pPr eaLnBrk="1" hangingPunct="1">
              <a:spcBef>
                <a:spcPts val="1400"/>
              </a:spcBef>
            </a:pPr>
            <a:r>
              <a:rPr lang="de-DE" altLang="de-DE" sz="4000" dirty="0"/>
              <a:t>Marmeladenglas statt Becherglas</a:t>
            </a:r>
          </a:p>
          <a:p>
            <a:pPr eaLnBrk="1" hangingPunct="1">
              <a:spcBef>
                <a:spcPts val="1400"/>
              </a:spcBef>
            </a:pPr>
            <a:r>
              <a:rPr lang="de-DE" altLang="de-DE" sz="4000" dirty="0" err="1"/>
              <a:t>Stumpenkerzen</a:t>
            </a:r>
            <a:r>
              <a:rPr lang="de-DE" altLang="de-DE" sz="4000" dirty="0"/>
              <a:t> statt Gasbrenner</a:t>
            </a:r>
          </a:p>
          <a:p>
            <a:pPr marL="0" indent="0" eaLnBrk="1" hangingPunct="1">
              <a:spcBef>
                <a:spcPts val="1400"/>
              </a:spcBef>
              <a:buNone/>
            </a:pPr>
            <a:endParaRPr lang="de-DE" altLang="de-DE" sz="4000" dirty="0"/>
          </a:p>
          <a:p>
            <a:pPr marL="0" indent="0" eaLnBrk="1" hangingPunct="1">
              <a:spcBef>
                <a:spcPts val="1400"/>
              </a:spcBef>
              <a:buNone/>
            </a:pPr>
            <a:endParaRPr lang="de-DE" altLang="de-DE" sz="4000" dirty="0"/>
          </a:p>
        </p:txBody>
      </p:sp>
    </p:spTree>
    <p:extLst>
      <p:ext uri="{BB962C8B-B14F-4D97-AF65-F5344CB8AC3E}">
        <p14:creationId xmlns:p14="http://schemas.microsoft.com/office/powerpoint/2010/main" val="24517347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accent4">
              <a:lumMod val="60000"/>
              <a:lumOff val="40000"/>
            </a:schemeClr>
          </a:solidFill>
        </p:spPr>
        <p:txBody>
          <a:bodyPr/>
          <a:lstStyle/>
          <a:p>
            <a:pPr eaLnBrk="1" hangingPunct="1"/>
            <a:r>
              <a:rPr lang="de-DE" altLang="de-DE" b="1" dirty="0"/>
              <a:t>Low-</a:t>
            </a:r>
            <a:r>
              <a:rPr lang="de-DE" altLang="de-DE" b="1" dirty="0" err="1"/>
              <a:t>Cost</a:t>
            </a:r>
            <a:r>
              <a:rPr lang="de-DE" altLang="de-DE" b="1" dirty="0"/>
              <a:t>-Experimente:</a:t>
            </a:r>
          </a:p>
        </p:txBody>
      </p:sp>
      <p:sp>
        <p:nvSpPr>
          <p:cNvPr id="10243" name="Rectangle 3"/>
          <p:cNvSpPr>
            <a:spLocks noGrp="1" noChangeArrowheads="1"/>
          </p:cNvSpPr>
          <p:nvPr>
            <p:ph type="body" idx="1"/>
          </p:nvPr>
        </p:nvSpPr>
        <p:spPr>
          <a:xfrm>
            <a:off x="457200" y="1600200"/>
            <a:ext cx="8229600" cy="5069160"/>
          </a:xfrm>
        </p:spPr>
        <p:txBody>
          <a:bodyPr>
            <a:normAutofit/>
          </a:bodyPr>
          <a:lstStyle/>
          <a:p>
            <a:pPr marL="0" indent="0" eaLnBrk="1" hangingPunct="1">
              <a:spcBef>
                <a:spcPts val="1400"/>
              </a:spcBef>
              <a:buNone/>
            </a:pPr>
            <a:r>
              <a:rPr lang="de-DE" altLang="de-DE" sz="4000" b="1" dirty="0"/>
              <a:t>Substanzen</a:t>
            </a:r>
            <a:r>
              <a:rPr lang="de-DE" altLang="de-DE" sz="4000" dirty="0"/>
              <a:t> aus dem Alltag, z. B.:</a:t>
            </a:r>
          </a:p>
          <a:p>
            <a:pPr eaLnBrk="1" hangingPunct="1">
              <a:spcBef>
                <a:spcPts val="1400"/>
              </a:spcBef>
            </a:pPr>
            <a:r>
              <a:rPr lang="de-DE" altLang="de-DE" sz="4000" dirty="0"/>
              <a:t>Lebensmittel wie Zucker, Öl, Salz, Limonade, Kartoffeln, Blaukraut …</a:t>
            </a:r>
          </a:p>
          <a:p>
            <a:pPr eaLnBrk="1" hangingPunct="1">
              <a:spcBef>
                <a:spcPts val="1400"/>
              </a:spcBef>
            </a:pPr>
            <a:r>
              <a:rPr lang="de-DE" altLang="de-DE" sz="4000" dirty="0"/>
              <a:t>Reinigungsmittel wie Spülmittel, Kernseife, Vollwaschmittel …</a:t>
            </a:r>
          </a:p>
          <a:p>
            <a:pPr marL="0" indent="0" eaLnBrk="1" hangingPunct="1">
              <a:spcBef>
                <a:spcPts val="1400"/>
              </a:spcBef>
              <a:buNone/>
            </a:pPr>
            <a:endParaRPr lang="de-DE" altLang="de-DE" sz="4000" dirty="0"/>
          </a:p>
        </p:txBody>
      </p:sp>
    </p:spTree>
    <p:extLst>
      <p:ext uri="{BB962C8B-B14F-4D97-AF65-F5344CB8AC3E}">
        <p14:creationId xmlns:p14="http://schemas.microsoft.com/office/powerpoint/2010/main" val="7705717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accent4">
              <a:lumMod val="60000"/>
              <a:lumOff val="40000"/>
            </a:schemeClr>
          </a:solidFill>
        </p:spPr>
        <p:txBody>
          <a:bodyPr/>
          <a:lstStyle/>
          <a:p>
            <a:pPr eaLnBrk="1" hangingPunct="1"/>
            <a:r>
              <a:rPr lang="de-DE" altLang="de-DE" b="1" dirty="0"/>
              <a:t>Low-</a:t>
            </a:r>
            <a:r>
              <a:rPr lang="de-DE" altLang="de-DE" b="1" dirty="0" err="1"/>
              <a:t>Cost</a:t>
            </a:r>
            <a:r>
              <a:rPr lang="de-DE" altLang="de-DE" b="1" dirty="0"/>
              <a:t>-Experimente:</a:t>
            </a:r>
          </a:p>
        </p:txBody>
      </p:sp>
      <p:sp>
        <p:nvSpPr>
          <p:cNvPr id="10243" name="Rectangle 3"/>
          <p:cNvSpPr>
            <a:spLocks noGrp="1" noChangeArrowheads="1"/>
          </p:cNvSpPr>
          <p:nvPr>
            <p:ph type="body" idx="1"/>
          </p:nvPr>
        </p:nvSpPr>
        <p:spPr>
          <a:xfrm>
            <a:off x="457200" y="1600200"/>
            <a:ext cx="8229600" cy="5069160"/>
          </a:xfrm>
        </p:spPr>
        <p:txBody>
          <a:bodyPr>
            <a:normAutofit/>
          </a:bodyPr>
          <a:lstStyle/>
          <a:p>
            <a:pPr>
              <a:spcBef>
                <a:spcPts val="1400"/>
              </a:spcBef>
              <a:buFont typeface="Symbol" panose="05050102010706020507" pitchFamily="18" charset="2"/>
              <a:buChar char="-"/>
            </a:pPr>
            <a:r>
              <a:rPr lang="de-DE" altLang="de-DE" sz="4000" i="1" dirty="0"/>
              <a:t>   Alltagsnähe für die Schüler</a:t>
            </a:r>
          </a:p>
          <a:p>
            <a:pPr>
              <a:spcBef>
                <a:spcPts val="1400"/>
              </a:spcBef>
              <a:buFont typeface="Symbol" panose="05050102010706020507" pitchFamily="18" charset="2"/>
              <a:buChar char="-"/>
            </a:pPr>
            <a:r>
              <a:rPr lang="de-DE" altLang="de-DE" sz="4000" i="1" dirty="0"/>
              <a:t>   geringe Kosten</a:t>
            </a:r>
          </a:p>
          <a:p>
            <a:pPr>
              <a:spcBef>
                <a:spcPts val="1400"/>
              </a:spcBef>
              <a:buFont typeface="Symbol" panose="05050102010706020507" pitchFamily="18" charset="2"/>
              <a:buChar char="-"/>
            </a:pPr>
            <a:r>
              <a:rPr lang="de-DE" altLang="de-DE" sz="4000" i="1" dirty="0"/>
              <a:t>   wegwerfen statt sauber machen</a:t>
            </a:r>
          </a:p>
          <a:p>
            <a:pPr>
              <a:spcBef>
                <a:spcPts val="1400"/>
              </a:spcBef>
              <a:buFont typeface="Symbol" panose="05050102010706020507" pitchFamily="18" charset="2"/>
              <a:buChar char="-"/>
            </a:pPr>
            <a:r>
              <a:rPr lang="de-DE" altLang="de-DE" sz="4000" i="1" dirty="0"/>
              <a:t>   geeignet für praktische Hausauf-    </a:t>
            </a:r>
          </a:p>
          <a:p>
            <a:pPr marL="0" indent="0">
              <a:spcBef>
                <a:spcPts val="0"/>
              </a:spcBef>
              <a:buNone/>
            </a:pPr>
            <a:r>
              <a:rPr lang="de-DE" altLang="de-DE" sz="4000" i="1" dirty="0"/>
              <a:t>      gaben</a:t>
            </a:r>
          </a:p>
          <a:p>
            <a:pPr marL="0" indent="0" eaLnBrk="1" hangingPunct="1">
              <a:spcBef>
                <a:spcPts val="1400"/>
              </a:spcBef>
              <a:buNone/>
            </a:pPr>
            <a:endParaRPr lang="de-DE" altLang="de-DE" sz="4000" dirty="0"/>
          </a:p>
        </p:txBody>
      </p:sp>
    </p:spTree>
    <p:extLst>
      <p:ext uri="{BB962C8B-B14F-4D97-AF65-F5344CB8AC3E}">
        <p14:creationId xmlns:p14="http://schemas.microsoft.com/office/powerpoint/2010/main" val="3608492783"/>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2181</Words>
  <Application>Microsoft Office PowerPoint</Application>
  <PresentationFormat>Bildschirmpräsentation (4:3)</PresentationFormat>
  <Paragraphs>442</Paragraphs>
  <Slides>101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101</vt:i4>
      </vt:variant>
    </vt:vector>
  </HeadingPairs>
  <TitlesOfParts>
    <vt:vector size="106" baseType="lpstr">
      <vt:lpstr>Arial</vt:lpstr>
      <vt:lpstr>Calibri</vt:lpstr>
      <vt:lpstr>Symbol</vt:lpstr>
      <vt:lpstr>Wingdings</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Philosophie von NA:</vt:lpstr>
      <vt:lpstr>Philosophie von NA:</vt:lpstr>
      <vt:lpstr>PowerPoint-Präsentation</vt:lpstr>
      <vt:lpstr>PowerPoint-Präsentation</vt:lpstr>
      <vt:lpstr>PowerPoint-Präsentation</vt:lpstr>
      <vt:lpstr>PowerPoint-Präsentation</vt:lpstr>
      <vt:lpstr>Philosophie von NA:</vt:lpstr>
      <vt:lpstr>Philosophie von NA:</vt:lpstr>
      <vt:lpstr>Philosophie von NA:</vt:lpstr>
      <vt:lpstr>Strukturelle Probleme in NA:</vt:lpstr>
      <vt:lpstr>Strukturelle Probleme in NA:</vt:lpstr>
      <vt:lpstr>Strukturelle Probleme in NA:</vt:lpstr>
      <vt:lpstr>Strukturelle Probleme in NA:</vt:lpstr>
      <vt:lpstr>Strukturelle Probleme in NA:</vt:lpstr>
      <vt:lpstr>Strukturelle Probleme in NA:</vt:lpstr>
      <vt:lpstr>Strukturelle Probleme in NA:</vt:lpstr>
      <vt:lpstr>Strukturelle Probleme in NA:</vt:lpstr>
      <vt:lpstr>Strukturelle Probleme in NA:</vt:lpstr>
      <vt:lpstr>Strukturelle Probleme in NA:</vt:lpstr>
      <vt:lpstr>Strukturelle Probleme in NA:</vt:lpstr>
      <vt:lpstr>Strukturelle Probleme in NA:</vt:lpstr>
      <vt:lpstr>Stunden-Organisation NA</vt:lpstr>
      <vt:lpstr>Stunden-Organisation NA</vt:lpstr>
      <vt:lpstr>Stunden-Organisation NA</vt:lpstr>
      <vt:lpstr>Stunden-Organisation NA</vt:lpstr>
      <vt:lpstr>Stunden-Organisation NA</vt:lpstr>
      <vt:lpstr>Stunden-Organisation NA</vt:lpstr>
      <vt:lpstr>Stunden-Organisation NA</vt:lpstr>
      <vt:lpstr>Stunden-Organisation NA</vt:lpstr>
      <vt:lpstr>Stunden-Organisation NA</vt:lpstr>
      <vt:lpstr>Stunden-Organisation NA</vt:lpstr>
      <vt:lpstr>Stunden-Organisation NA</vt:lpstr>
      <vt:lpstr>Stunden-Organisation NA</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Effektiver NA-Unterricht:</vt:lpstr>
      <vt:lpstr>Prioritäten im NA-Unterricht:</vt:lpstr>
      <vt:lpstr>Prioritäten im NA-Unterricht:</vt:lpstr>
      <vt:lpstr>Prioritäten im NA-Unterricht:</vt:lpstr>
      <vt:lpstr>Prioritäten im NA-Unterricht:</vt:lpstr>
      <vt:lpstr>Prioritäten im NA-Unterricht:</vt:lpstr>
      <vt:lpstr>Prioritäten im NA-Unterricht:</vt:lpstr>
      <vt:lpstr>Prioritäten im NA-Unterricht:</vt:lpstr>
      <vt:lpstr>Hausaufgaben im NA-Unterricht:</vt:lpstr>
      <vt:lpstr>Hausaufgaben im NA-Unterricht:</vt:lpstr>
      <vt:lpstr>Hausaufgaben im NA-Unterricht:</vt:lpstr>
      <vt:lpstr>Aufgabe: Bastle ein funktionierendes Modell eines Armes mit Beuger- und Strecker-Muskel  Oberarm und Unterarm sollen mit einem Gelenk miteinander verbunden sein. Durch Ziehen am Beuger soll sich der Unterarm heben. Durch Ziehen am Strecker soll sich der Unterarm senken. Ein Stopper soll dafür sorgen, dass der Arm nicht überstreckt wird.</vt:lpstr>
      <vt:lpstr>PowerPoint-Präsentation</vt:lpstr>
      <vt:lpstr>PowerPoint-Präsentation</vt:lpstr>
      <vt:lpstr>Bewertung im NA-Unterricht:</vt:lpstr>
      <vt:lpstr>Bewertung im NA-Unterricht:</vt:lpstr>
      <vt:lpstr>Bewertung im NA-Unterricht:</vt:lpstr>
      <vt:lpstr>Bewertung im NA-Unterricht:</vt:lpstr>
      <vt:lpstr>Bewertung im NA-Unterricht:</vt:lpstr>
      <vt:lpstr>Low-Cost-Experimente:</vt:lpstr>
      <vt:lpstr>Low-Cost-Experimente:</vt:lpstr>
      <vt:lpstr>Low-Cost-Experimente:</vt:lpstr>
      <vt:lpstr>Low-Cost-Experimente:</vt:lpstr>
      <vt:lpstr>Low-Cost-Experimente:</vt:lpstr>
      <vt:lpstr>Beispiele für NA-Untersuchungen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Thomas</dc:creator>
  <cp:lastModifiedBy>Thomas Nickl</cp:lastModifiedBy>
  <cp:revision>99</cp:revision>
  <dcterms:created xsi:type="dcterms:W3CDTF">2019-06-16T05:30:39Z</dcterms:created>
  <dcterms:modified xsi:type="dcterms:W3CDTF">2020-06-30T08:15:43Z</dcterms:modified>
</cp:coreProperties>
</file>