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90" r:id="rId3"/>
    <p:sldId id="491" r:id="rId4"/>
    <p:sldId id="492" r:id="rId5"/>
    <p:sldId id="494" r:id="rId6"/>
    <p:sldId id="554" r:id="rId7"/>
    <p:sldId id="495" r:id="rId8"/>
    <p:sldId id="496" r:id="rId9"/>
    <p:sldId id="497" r:id="rId10"/>
    <p:sldId id="508" r:id="rId11"/>
    <p:sldId id="569" r:id="rId12"/>
    <p:sldId id="567" r:id="rId13"/>
    <p:sldId id="570" r:id="rId14"/>
    <p:sldId id="498" r:id="rId15"/>
    <p:sldId id="559" r:id="rId16"/>
    <p:sldId id="500" r:id="rId17"/>
    <p:sldId id="501" r:id="rId18"/>
    <p:sldId id="502" r:id="rId19"/>
    <p:sldId id="504" r:id="rId20"/>
    <p:sldId id="560" r:id="rId21"/>
    <p:sldId id="505" r:id="rId22"/>
    <p:sldId id="561" r:id="rId23"/>
    <p:sldId id="506" r:id="rId24"/>
    <p:sldId id="564" r:id="rId25"/>
    <p:sldId id="483" r:id="rId26"/>
    <p:sldId id="507" r:id="rId27"/>
    <p:sldId id="484" r:id="rId28"/>
    <p:sldId id="485" r:id="rId29"/>
    <p:sldId id="486" r:id="rId30"/>
    <p:sldId id="487" r:id="rId31"/>
    <p:sldId id="482" r:id="rId32"/>
    <p:sldId id="488" r:id="rId33"/>
    <p:sldId id="378" r:id="rId34"/>
    <p:sldId id="379" r:id="rId35"/>
    <p:sldId id="383" r:id="rId36"/>
    <p:sldId id="437" r:id="rId37"/>
    <p:sldId id="438" r:id="rId38"/>
    <p:sldId id="439" r:id="rId39"/>
    <p:sldId id="384" r:id="rId40"/>
    <p:sldId id="385" r:id="rId41"/>
    <p:sldId id="386" r:id="rId42"/>
    <p:sldId id="387" r:id="rId43"/>
    <p:sldId id="388" r:id="rId44"/>
    <p:sldId id="391" r:id="rId45"/>
    <p:sldId id="389" r:id="rId46"/>
    <p:sldId id="392" r:id="rId47"/>
    <p:sldId id="390" r:id="rId48"/>
    <p:sldId id="393" r:id="rId49"/>
    <p:sldId id="394" r:id="rId50"/>
    <p:sldId id="395" r:id="rId51"/>
    <p:sldId id="397" r:id="rId52"/>
    <p:sldId id="440" r:id="rId53"/>
    <p:sldId id="398" r:id="rId54"/>
    <p:sldId id="399" r:id="rId55"/>
    <p:sldId id="400" r:id="rId56"/>
    <p:sldId id="401" r:id="rId57"/>
    <p:sldId id="402" r:id="rId58"/>
    <p:sldId id="403" r:id="rId59"/>
    <p:sldId id="405" r:id="rId60"/>
    <p:sldId id="404" r:id="rId61"/>
    <p:sldId id="406" r:id="rId62"/>
    <p:sldId id="407" r:id="rId63"/>
    <p:sldId id="408" r:id="rId64"/>
    <p:sldId id="409" r:id="rId65"/>
    <p:sldId id="410" r:id="rId66"/>
    <p:sldId id="416" r:id="rId67"/>
    <p:sldId id="417" r:id="rId68"/>
    <p:sldId id="418" r:id="rId69"/>
    <p:sldId id="419" r:id="rId70"/>
    <p:sldId id="566" r:id="rId71"/>
    <p:sldId id="421" r:id="rId72"/>
    <p:sldId id="510" r:id="rId73"/>
    <p:sldId id="422" r:id="rId74"/>
    <p:sldId id="411" r:id="rId75"/>
    <p:sldId id="562" r:id="rId76"/>
    <p:sldId id="412" r:id="rId77"/>
    <p:sldId id="413" r:id="rId78"/>
    <p:sldId id="420" r:id="rId79"/>
    <p:sldId id="414" r:id="rId80"/>
    <p:sldId id="415" r:id="rId81"/>
    <p:sldId id="432" r:id="rId82"/>
    <p:sldId id="443" r:id="rId83"/>
    <p:sldId id="433" r:id="rId84"/>
    <p:sldId id="434" r:id="rId85"/>
    <p:sldId id="435" r:id="rId86"/>
    <p:sldId id="436" r:id="rId87"/>
    <p:sldId id="545" r:id="rId88"/>
    <p:sldId id="452" r:id="rId89"/>
    <p:sldId id="511" r:id="rId90"/>
    <p:sldId id="512" r:id="rId91"/>
    <p:sldId id="550" r:id="rId92"/>
    <p:sldId id="571" r:id="rId93"/>
    <p:sldId id="514" r:id="rId94"/>
    <p:sldId id="551" r:id="rId95"/>
    <p:sldId id="548" r:id="rId96"/>
    <p:sldId id="549" r:id="rId97"/>
    <p:sldId id="515" r:id="rId98"/>
    <p:sldId id="558" r:id="rId99"/>
    <p:sldId id="516" r:id="rId100"/>
    <p:sldId id="552" r:id="rId101"/>
    <p:sldId id="466" r:id="rId102"/>
    <p:sldId id="468" r:id="rId103"/>
    <p:sldId id="553" r:id="rId104"/>
    <p:sldId id="517" r:id="rId105"/>
    <p:sldId id="518" r:id="rId106"/>
    <p:sldId id="458" r:id="rId107"/>
    <p:sldId id="459" r:id="rId108"/>
    <p:sldId id="460" r:id="rId109"/>
    <p:sldId id="469" r:id="rId110"/>
    <p:sldId id="470" r:id="rId111"/>
    <p:sldId id="461" r:id="rId112"/>
    <p:sldId id="457" r:id="rId113"/>
    <p:sldId id="471" r:id="rId114"/>
    <p:sldId id="572" r:id="rId115"/>
    <p:sldId id="453" r:id="rId116"/>
    <p:sldId id="573" r:id="rId117"/>
    <p:sldId id="454" r:id="rId118"/>
    <p:sldId id="472" r:id="rId119"/>
    <p:sldId id="455" r:id="rId120"/>
    <p:sldId id="574" r:id="rId121"/>
    <p:sldId id="456" r:id="rId122"/>
    <p:sldId id="575" r:id="rId123"/>
    <p:sldId id="473" r:id="rId124"/>
    <p:sldId id="462" r:id="rId125"/>
    <p:sldId id="519" r:id="rId126"/>
    <p:sldId id="522" r:id="rId127"/>
    <p:sldId id="576" r:id="rId128"/>
    <p:sldId id="555" r:id="rId129"/>
    <p:sldId id="556" r:id="rId130"/>
    <p:sldId id="557" r:id="rId131"/>
    <p:sldId id="524" r:id="rId132"/>
    <p:sldId id="565" r:id="rId133"/>
    <p:sldId id="525" r:id="rId134"/>
    <p:sldId id="276" r:id="rId135"/>
    <p:sldId id="444" r:id="rId136"/>
    <p:sldId id="277" r:id="rId137"/>
    <p:sldId id="442" r:id="rId138"/>
    <p:sldId id="278" r:id="rId139"/>
    <p:sldId id="279" r:id="rId140"/>
    <p:sldId id="577" r:id="rId141"/>
    <p:sldId id="280" r:id="rId142"/>
    <p:sldId id="344" r:id="rId143"/>
    <p:sldId id="281" r:id="rId144"/>
    <p:sldId id="282" r:id="rId145"/>
    <p:sldId id="526" r:id="rId146"/>
    <p:sldId id="527" r:id="rId147"/>
    <p:sldId id="528" r:id="rId148"/>
    <p:sldId id="283" r:id="rId149"/>
    <p:sldId id="284" r:id="rId150"/>
    <p:sldId id="343" r:id="rId151"/>
    <p:sldId id="285" r:id="rId152"/>
    <p:sldId id="286" r:id="rId153"/>
    <p:sldId id="288" r:id="rId154"/>
    <p:sldId id="449" r:id="rId155"/>
    <p:sldId id="529" r:id="rId156"/>
    <p:sldId id="289" r:id="rId157"/>
    <p:sldId id="290" r:id="rId158"/>
    <p:sldId id="291" r:id="rId159"/>
    <p:sldId id="292" r:id="rId160"/>
    <p:sldId id="331" r:id="rId161"/>
    <p:sldId id="332" r:id="rId162"/>
    <p:sldId id="333" r:id="rId163"/>
    <p:sldId id="334" r:id="rId164"/>
    <p:sldId id="335" r:id="rId165"/>
    <p:sldId id="336" r:id="rId166"/>
    <p:sldId id="337" r:id="rId167"/>
    <p:sldId id="338" r:id="rId168"/>
    <p:sldId id="295" r:id="rId169"/>
    <p:sldId id="296" r:id="rId170"/>
    <p:sldId id="531" r:id="rId171"/>
    <p:sldId id="297" r:id="rId172"/>
    <p:sldId id="450" r:id="rId173"/>
    <p:sldId id="299" r:id="rId174"/>
    <p:sldId id="298" r:id="rId175"/>
    <p:sldId id="300" r:id="rId176"/>
    <p:sldId id="301" r:id="rId177"/>
    <p:sldId id="302" r:id="rId178"/>
    <p:sldId id="303" r:id="rId179"/>
    <p:sldId id="532" r:id="rId180"/>
    <p:sldId id="534" r:id="rId181"/>
    <p:sldId id="533" r:id="rId182"/>
    <p:sldId id="304" r:id="rId183"/>
    <p:sldId id="451" r:id="rId184"/>
    <p:sldId id="320" r:id="rId185"/>
    <p:sldId id="305" r:id="rId186"/>
    <p:sldId id="306" r:id="rId187"/>
    <p:sldId id="307" r:id="rId188"/>
    <p:sldId id="308" r:id="rId189"/>
    <p:sldId id="330" r:id="rId190"/>
    <p:sldId id="309" r:id="rId191"/>
    <p:sldId id="310" r:id="rId192"/>
    <p:sldId id="311" r:id="rId193"/>
    <p:sldId id="312" r:id="rId194"/>
    <p:sldId id="535" r:id="rId195"/>
    <p:sldId id="313" r:id="rId196"/>
    <p:sldId id="314" r:id="rId197"/>
    <p:sldId id="315" r:id="rId198"/>
    <p:sldId id="316" r:id="rId199"/>
    <p:sldId id="317" r:id="rId200"/>
    <p:sldId id="319" r:id="rId201"/>
    <p:sldId id="318" r:id="rId202"/>
    <p:sldId id="321" r:id="rId203"/>
    <p:sldId id="536" r:id="rId204"/>
    <p:sldId id="322" r:id="rId205"/>
    <p:sldId id="323" r:id="rId206"/>
    <p:sldId id="537" r:id="rId207"/>
    <p:sldId id="325" r:id="rId208"/>
    <p:sldId id="326" r:id="rId209"/>
    <p:sldId id="327" r:id="rId210"/>
    <p:sldId id="328" r:id="rId211"/>
    <p:sldId id="538" r:id="rId212"/>
    <p:sldId id="539" r:id="rId213"/>
    <p:sldId id="568" r:id="rId214"/>
    <p:sldId id="540" r:id="rId215"/>
    <p:sldId id="474" r:id="rId216"/>
    <p:sldId id="478" r:id="rId217"/>
    <p:sldId id="476" r:id="rId218"/>
    <p:sldId id="477" r:id="rId219"/>
    <p:sldId id="475" r:id="rId220"/>
    <p:sldId id="479" r:id="rId221"/>
    <p:sldId id="480" r:id="rId222"/>
    <p:sldId id="481" r:id="rId223"/>
    <p:sldId id="370" r:id="rId224"/>
    <p:sldId id="541" r:id="rId225"/>
    <p:sldId id="371" r:id="rId226"/>
    <p:sldId id="374" r:id="rId227"/>
    <p:sldId id="542" r:id="rId228"/>
    <p:sldId id="543" r:id="rId229"/>
    <p:sldId id="544" r:id="rId230"/>
    <p:sldId id="375" r:id="rId231"/>
    <p:sldId id="546" r:id="rId2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FFFFCC"/>
    <a:srgbClr val="008000"/>
    <a:srgbClr val="CC0000"/>
    <a:srgbClr val="CC0066"/>
    <a:srgbClr val="99CCFF"/>
    <a:srgbClr val="FF99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2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presProps" Target="presProp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theme" Target="theme/theme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microsoft.com/office/2007/relationships/hdphoto" Target="../media/hdphoto4.wdp"/><Relationship Id="rId4" Type="http://schemas.openxmlformats.org/officeDocument/2006/relationships/image" Target="../media/image34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63.jpeg"/></Relationships>
</file>

<file path=ppt/slides/_rels/slide2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microsoft.com/office/2007/relationships/hdphoto" Target="../media/hdphoto8.wdp"/><Relationship Id="rId4" Type="http://schemas.openxmlformats.org/officeDocument/2006/relationships/image" Target="../media/image63.jpe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g"/></Relationships>
</file>

<file path=ppt/slides/_rels/slide2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1844824"/>
            <a:ext cx="6408712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/>
              <a:t>Kompetenz-Training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60981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4000" dirty="0">
                <a:highlight>
                  <a:srgbClr val="00FF00"/>
                </a:highlight>
              </a:rPr>
              <a:t>Erfolgreiches Kompetenz-Training: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einführen und sichern (nicht einfach voraussetzen!)	</a:t>
            </a:r>
          </a:p>
        </p:txBody>
      </p:sp>
    </p:spTree>
    <p:extLst>
      <p:ext uri="{BB962C8B-B14F-4D97-AF65-F5344CB8AC3E}">
        <p14:creationId xmlns:p14="http://schemas.microsoft.com/office/powerpoint/2010/main" val="29457618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pPr>
              <a:spcAft>
                <a:spcPts val="1800"/>
              </a:spcAft>
            </a:pPr>
            <a:r>
              <a:rPr lang="de-DE" sz="3600" dirty="0"/>
              <a:t>Damit das Teilchen-Modell möglichst oft angewendet werden kann, </a:t>
            </a:r>
            <a:r>
              <a:rPr lang="de-DE" sz="3600" dirty="0" err="1"/>
              <a:t>muss</a:t>
            </a:r>
            <a:r>
              <a:rPr lang="de-DE" sz="3600" dirty="0"/>
              <a:t> es möglichst </a:t>
            </a:r>
            <a:r>
              <a:rPr lang="de-DE" sz="3600" b="1" dirty="0">
                <a:highlight>
                  <a:srgbClr val="FFFFCC"/>
                </a:highlight>
              </a:rPr>
              <a:t>früh</a:t>
            </a:r>
            <a:r>
              <a:rPr lang="de-DE" sz="3600" dirty="0"/>
              <a:t> eingeführt werden (Oktober/November).</a:t>
            </a:r>
          </a:p>
          <a:p>
            <a:r>
              <a:rPr lang="de-DE" sz="3600" b="1" dirty="0"/>
              <a:t>Bei der Einführung keine Ablenkung:</a:t>
            </a:r>
          </a:p>
          <a:p>
            <a:r>
              <a:rPr lang="de-DE" sz="3600" b="1" dirty="0"/>
              <a:t>=&gt; sehr einfacher Versuchsaufbau</a:t>
            </a:r>
          </a:p>
        </p:txBody>
      </p:sp>
    </p:spTree>
    <p:extLst>
      <p:ext uri="{BB962C8B-B14F-4D97-AF65-F5344CB8AC3E}">
        <p14:creationId xmlns:p14="http://schemas.microsoft.com/office/powerpoint/2010/main" val="28194821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823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Versuchsaufbau (VA):</a:t>
            </a:r>
          </a:p>
          <a:p>
            <a:r>
              <a:rPr lang="de-DE" sz="2800" dirty="0"/>
              <a:t>Wir geben Zuckerkrümel in einen Papierfilter, der in einem Trichter steckt.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5736189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Fragestellung:</a:t>
            </a:r>
          </a:p>
          <a:p>
            <a:r>
              <a:rPr lang="de-DE" sz="2800" dirty="0"/>
              <a:t>Gehen die Zuckerkrümel durch das Filterpapier?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19902957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Beobachtung (B):</a:t>
            </a:r>
          </a:p>
          <a:p>
            <a:r>
              <a:rPr lang="de-DE" sz="2800" dirty="0"/>
              <a:t>Der Zucker geht nicht durch den Filter.</a:t>
            </a:r>
          </a:p>
          <a:p>
            <a:endParaRPr lang="de-DE" sz="2800" dirty="0"/>
          </a:p>
          <a:p>
            <a:r>
              <a:rPr lang="de-DE" sz="2800" u="sng" dirty="0"/>
              <a:t>Erklärung (E):</a:t>
            </a:r>
          </a:p>
          <a:p>
            <a:r>
              <a:rPr lang="de-DE" sz="2800" dirty="0"/>
              <a:t>Die Zuckerkrümel sind zu groß für die Poren im Filterpapier.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5390653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Aufgabe:</a:t>
            </a:r>
          </a:p>
          <a:p>
            <a:r>
              <a:rPr lang="de-DE" sz="2800" dirty="0"/>
              <a:t>Verändere den VA so, </a:t>
            </a:r>
            <a:r>
              <a:rPr lang="de-DE" sz="2800" dirty="0" err="1"/>
              <a:t>dass</a:t>
            </a:r>
            <a:r>
              <a:rPr lang="de-DE" sz="2800" dirty="0"/>
              <a:t> der Zucker durch den Filter geht.</a:t>
            </a:r>
          </a:p>
          <a:p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2546424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472514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VA: Wir geben Wasser auf den Zucker.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9142745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1824" y="1706677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B: Am Ende liegen keine Zuckerkrümel mehr im Filter.</a:t>
            </a:r>
          </a:p>
          <a:p>
            <a:endParaRPr lang="de-DE" sz="2800" dirty="0"/>
          </a:p>
          <a:p>
            <a:r>
              <a:rPr lang="de-DE" sz="2800" dirty="0"/>
              <a:t>E: Zuckerkrümel bestehen aus Zucker-Teilchen. Das Wasser löst sie aus dem Kristall. Sie sind so klein, </a:t>
            </a:r>
            <a:r>
              <a:rPr lang="de-DE" sz="2800" dirty="0" err="1"/>
              <a:t>dass</a:t>
            </a:r>
            <a:r>
              <a:rPr lang="de-DE" sz="2800" dirty="0"/>
              <a:t> sie durch die Poren im Filterpapier gehen.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9378941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9614716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54808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1 Legostein entspricht 1 Molekül (Wasser- bzw. Zucker-Teilchen)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41171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4000" dirty="0">
                <a:highlight>
                  <a:srgbClr val="00FF00"/>
                </a:highlight>
              </a:rPr>
              <a:t>Erfolgreiches Kompetenz-Training: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einführen und sichern (nicht einfach voraussetzen!)</a:t>
            </a:r>
          </a:p>
          <a:p>
            <a:pPr>
              <a:spcAft>
                <a:spcPts val="600"/>
              </a:spcAft>
            </a:pPr>
            <a:endParaRPr lang="de-DE" sz="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029474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70313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Wasser-Teilchen niemals mit BLAU belegen!</a:t>
            </a:r>
            <a:r>
              <a:rPr lang="de-DE" b="1" dirty="0">
                <a:solidFill>
                  <a:srgbClr val="0000FF"/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13233735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Teilchen-Modell: drei „Welten“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891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817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9429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7A8E29-787B-4138-AC7A-1610E2BC4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25653"/>
            <a:ext cx="2815529" cy="41764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BDD3D0-4F9A-4C8D-B2D9-47C4B38F6420}"/>
              </a:ext>
            </a:extLst>
          </p:cNvPr>
          <p:cNvSpPr txBox="1"/>
          <p:nvPr/>
        </p:nvSpPr>
        <p:spPr>
          <a:xfrm>
            <a:off x="6876256" y="2086973"/>
            <a:ext cx="1728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gasförmig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flüssig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fest </a:t>
            </a:r>
          </a:p>
        </p:txBody>
      </p:sp>
    </p:spTree>
    <p:extLst>
      <p:ext uri="{BB962C8B-B14F-4D97-AF65-F5344CB8AC3E}">
        <p14:creationId xmlns:p14="http://schemas.microsoft.com/office/powerpoint/2010/main" val="33710734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7A8E29-787B-4138-AC7A-1610E2BC4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25653"/>
            <a:ext cx="2815529" cy="41764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CBDD3D0-4F9A-4C8D-B2D9-47C4B38F6420}"/>
              </a:ext>
            </a:extLst>
          </p:cNvPr>
          <p:cNvSpPr txBox="1"/>
          <p:nvPr/>
        </p:nvSpPr>
        <p:spPr>
          <a:xfrm>
            <a:off x="6876256" y="2086973"/>
            <a:ext cx="17281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gasförmig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flüssig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fest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79D0A5-5C9F-4139-B343-A6D1B589D7A4}"/>
              </a:ext>
            </a:extLst>
          </p:cNvPr>
          <p:cNvSpPr txBox="1"/>
          <p:nvPr/>
        </p:nvSpPr>
        <p:spPr>
          <a:xfrm>
            <a:off x="539551" y="1631706"/>
            <a:ext cx="3103561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Das ISB erlaubt für die Darstellung von Molekülen alle Formen – außer Kreis bzw. Kugel.</a:t>
            </a:r>
          </a:p>
        </p:txBody>
      </p:sp>
    </p:spTree>
    <p:extLst>
      <p:ext uri="{BB962C8B-B14F-4D97-AF65-F5344CB8AC3E}">
        <p14:creationId xmlns:p14="http://schemas.microsoft.com/office/powerpoint/2010/main" val="36918416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die „Wasserhaut“</a:t>
            </a:r>
          </a:p>
        </p:txBody>
      </p:sp>
      <p:pic>
        <p:nvPicPr>
          <p:cNvPr id="7" name="Grafik 6" descr="P1140190_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812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9134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die „Wasserhaut“</a:t>
            </a:r>
          </a:p>
        </p:txBody>
      </p:sp>
      <p:pic>
        <p:nvPicPr>
          <p:cNvPr id="7" name="Grafik 6" descr="P1140190_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812"/>
            <a:ext cx="424847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BEAD689-BFE3-47D1-B8EC-70168E747BEA}"/>
              </a:ext>
            </a:extLst>
          </p:cNvPr>
          <p:cNvSpPr txBox="1"/>
          <p:nvPr/>
        </p:nvSpPr>
        <p:spPr>
          <a:xfrm>
            <a:off x="5004048" y="1736812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/>
              <a:t>(fakultativ)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Anwendung des Teilchen-Modells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Übung in Geduld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Geeignet als </a:t>
            </a:r>
            <a:r>
              <a:rPr lang="de-DE" sz="2800" dirty="0" err="1"/>
              <a:t>experi-mentelle</a:t>
            </a:r>
            <a:r>
              <a:rPr lang="de-DE" sz="2800" dirty="0"/>
              <a:t> Hausauf-gabe</a:t>
            </a:r>
          </a:p>
        </p:txBody>
      </p:sp>
    </p:spTree>
    <p:extLst>
      <p:ext uri="{BB962C8B-B14F-4D97-AF65-F5344CB8AC3E}">
        <p14:creationId xmlns:p14="http://schemas.microsoft.com/office/powerpoint/2010/main" val="264900238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„Tanz der Konfetti“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39952" y="155679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verdünnte Spülmittel-Lösung</a:t>
            </a:r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„Konfetti“ aus dem Locher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3563888" y="2564904"/>
            <a:ext cx="1224136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2195736" y="3933056"/>
            <a:ext cx="1944216" cy="94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236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„Tanz der Konfetti“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5283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315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„Wettlauf der Farben“</a:t>
            </a: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019314" cy="3528392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43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4000" dirty="0">
                <a:highlight>
                  <a:srgbClr val="00FF00"/>
                </a:highlight>
              </a:rPr>
              <a:t>Erfolgreiches Kompetenz-Training:</a:t>
            </a:r>
          </a:p>
          <a:p>
            <a:pPr>
              <a:spcBef>
                <a:spcPts val="1200"/>
              </a:spcBef>
            </a:pPr>
            <a:r>
              <a:rPr lang="de-DE" sz="4000" b="1" dirty="0" err="1"/>
              <a:t>Grundwissenkonzept</a:t>
            </a:r>
            <a:endParaRPr lang="de-DE" sz="4000" b="1" dirty="0"/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4000" dirty="0"/>
              <a:t>Prioritäten setzen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4000" dirty="0"/>
              <a:t>Verbindlich in der Fachschaft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4000" dirty="0"/>
              <a:t>GW-Skript (Heft, Infoblatt, Karten)</a:t>
            </a:r>
          </a:p>
        </p:txBody>
      </p:sp>
    </p:spTree>
    <p:extLst>
      <p:ext uri="{BB962C8B-B14F-4D97-AF65-F5344CB8AC3E}">
        <p14:creationId xmlns:p14="http://schemas.microsoft.com/office/powerpoint/2010/main" val="36067510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„Wettlauf der Farben“</a:t>
            </a: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019314" cy="3528392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4376" cy="352839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964FE18-13C5-4C2C-96A8-8DE2E8C1A437}"/>
              </a:ext>
            </a:extLst>
          </p:cNvPr>
          <p:cNvSpPr txBox="1"/>
          <p:nvPr/>
        </p:nvSpPr>
        <p:spPr>
          <a:xfrm>
            <a:off x="611560" y="508518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Stoffe und Materialien: Trennen von Stoffen</a:t>
            </a:r>
          </a:p>
        </p:txBody>
      </p:sp>
    </p:spTree>
    <p:extLst>
      <p:ext uri="{BB962C8B-B14F-4D97-AF65-F5344CB8AC3E}">
        <p14:creationId xmlns:p14="http://schemas.microsoft.com/office/powerpoint/2010/main" val="38182894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859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E355743-C612-48FE-91BA-8E2142FFA09E}"/>
              </a:ext>
            </a:extLst>
          </p:cNvPr>
          <p:cNvSpPr txBox="1"/>
          <p:nvPr/>
        </p:nvSpPr>
        <p:spPr>
          <a:xfrm>
            <a:off x="4427984" y="2420888"/>
            <a:ext cx="4258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Wiederholen und </a:t>
            </a:r>
            <a:r>
              <a:rPr lang="de-DE" sz="3200" dirty="0" err="1"/>
              <a:t>ver</a:t>
            </a:r>
            <a:r>
              <a:rPr lang="de-DE" sz="3200" dirty="0"/>
              <a:t>-tiefen viele Wochen nach dem Zuckertrick.</a:t>
            </a:r>
          </a:p>
        </p:txBody>
      </p:sp>
    </p:spTree>
    <p:extLst>
      <p:ext uri="{BB962C8B-B14F-4D97-AF65-F5344CB8AC3E}">
        <p14:creationId xmlns:p14="http://schemas.microsoft.com/office/powerpoint/2010/main" val="34030239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  <p:pic>
        <p:nvPicPr>
          <p:cNvPr id="9" name="Grafik 8" descr="Filtrieren tot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2640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1628800"/>
            <a:ext cx="79928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Überarbeitete Fassung des LehrplanPLUS:</a:t>
            </a:r>
          </a:p>
          <a:p>
            <a:pPr>
              <a:spcAft>
                <a:spcPts val="1800"/>
              </a:spcAft>
            </a:pPr>
            <a:r>
              <a:rPr lang="de-DE" sz="3600" dirty="0">
                <a:solidFill>
                  <a:srgbClr val="FF0000"/>
                </a:solidFill>
              </a:rPr>
              <a:t>„Stoffänderung als Umgruppie­rung von Atomen“ </a:t>
            </a:r>
            <a:r>
              <a:rPr lang="de-DE" sz="3600" b="1" dirty="0">
                <a:highlight>
                  <a:srgbClr val="FFFFCC"/>
                </a:highlight>
              </a:rPr>
              <a:t>entfällt</a:t>
            </a:r>
            <a:r>
              <a:rPr lang="de-DE" sz="3600" dirty="0"/>
              <a:t> in der 6. Klasse.</a:t>
            </a:r>
          </a:p>
          <a:p>
            <a:r>
              <a:rPr lang="de-DE" sz="3600" dirty="0"/>
              <a:t>=&gt;   </a:t>
            </a:r>
            <a:r>
              <a:rPr lang="de-DE" sz="3600" b="1" dirty="0"/>
              <a:t>Unterscheidung von Atomen und Molekülen ist nicht mehr verlangt.</a:t>
            </a:r>
          </a:p>
        </p:txBody>
      </p:sp>
    </p:spTree>
    <p:extLst>
      <p:ext uri="{BB962C8B-B14F-4D97-AF65-F5344CB8AC3E}">
        <p14:creationId xmlns:p14="http://schemas.microsoft.com/office/powerpoint/2010/main" val="18863919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8935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4860032" y="2708920"/>
            <a:ext cx="432048" cy="144016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347864" y="3284984"/>
            <a:ext cx="1283010" cy="260878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3707904" y="2636912"/>
            <a:ext cx="432048" cy="36004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499992" y="1988840"/>
            <a:ext cx="1656184" cy="90010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7291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4860032" y="2708920"/>
            <a:ext cx="432048" cy="144016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347864" y="3284984"/>
            <a:ext cx="1283010" cy="260878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3707904" y="2636912"/>
            <a:ext cx="432048" cy="36004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499992" y="1988840"/>
            <a:ext cx="1656184" cy="900100"/>
          </a:xfrm>
          <a:prstGeom prst="straightConnector1">
            <a:avLst/>
          </a:prstGeom>
          <a:ln w="476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91CB166-6741-40D0-94A1-521564D03882}"/>
              </a:ext>
            </a:extLst>
          </p:cNvPr>
          <p:cNvSpPr/>
          <p:nvPr/>
        </p:nvSpPr>
        <p:spPr>
          <a:xfrm>
            <a:off x="1503304" y="2048933"/>
            <a:ext cx="926629" cy="2159000"/>
          </a:xfrm>
          <a:custGeom>
            <a:avLst/>
            <a:gdLst>
              <a:gd name="connsiteX0" fmla="*/ 3763 w 926629"/>
              <a:gd name="connsiteY0" fmla="*/ 2159000 h 2159000"/>
              <a:gd name="connsiteX1" fmla="*/ 37629 w 926629"/>
              <a:gd name="connsiteY1" fmla="*/ 1888067 h 2159000"/>
              <a:gd name="connsiteX2" fmla="*/ 274696 w 926629"/>
              <a:gd name="connsiteY2" fmla="*/ 1032934 h 2159000"/>
              <a:gd name="connsiteX3" fmla="*/ 647229 w 926629"/>
              <a:gd name="connsiteY3" fmla="*/ 321734 h 2159000"/>
              <a:gd name="connsiteX4" fmla="*/ 926629 w 926629"/>
              <a:gd name="connsiteY4" fmla="*/ 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629" h="2159000">
                <a:moveTo>
                  <a:pt x="3763" y="2159000"/>
                </a:moveTo>
                <a:cubicBezTo>
                  <a:pt x="-1882" y="2117372"/>
                  <a:pt x="-7526" y="2075745"/>
                  <a:pt x="37629" y="1888067"/>
                </a:cubicBezTo>
                <a:cubicBezTo>
                  <a:pt x="82784" y="1700389"/>
                  <a:pt x="173096" y="1293989"/>
                  <a:pt x="274696" y="1032934"/>
                </a:cubicBezTo>
                <a:cubicBezTo>
                  <a:pt x="376296" y="771879"/>
                  <a:pt x="538574" y="493890"/>
                  <a:pt x="647229" y="321734"/>
                </a:cubicBezTo>
                <a:cubicBezTo>
                  <a:pt x="755885" y="149578"/>
                  <a:pt x="841257" y="74789"/>
                  <a:pt x="926629" y="0"/>
                </a:cubicBez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3190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917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12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4000" dirty="0">
                <a:highlight>
                  <a:srgbClr val="00FF00"/>
                </a:highlight>
              </a:rPr>
              <a:t>Erfolgreiches Kompetenz-Training:</a:t>
            </a:r>
          </a:p>
          <a:p>
            <a:pPr>
              <a:spcBef>
                <a:spcPts val="1200"/>
              </a:spcBef>
            </a:pPr>
            <a:r>
              <a:rPr lang="de-DE" sz="4000" b="1" dirty="0"/>
              <a:t>Im Unterricht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4000" dirty="0"/>
              <a:t>viel Zeit einplanen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viel Geduld mitbringen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oft evaluieren</a:t>
            </a:r>
          </a:p>
        </p:txBody>
      </p:sp>
    </p:spTree>
    <p:extLst>
      <p:ext uri="{BB962C8B-B14F-4D97-AF65-F5344CB8AC3E}">
        <p14:creationId xmlns:p14="http://schemas.microsoft.com/office/powerpoint/2010/main" val="365761884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9" y="1895722"/>
            <a:ext cx="2442665" cy="34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310727" y="3429000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46565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62880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Auch beim Teilchen-Modell gilt:</a:t>
            </a:r>
          </a:p>
          <a:p>
            <a:endParaRPr lang="de-DE" sz="2000" dirty="0"/>
          </a:p>
          <a:p>
            <a:r>
              <a:rPr lang="de-DE" sz="3600" dirty="0"/>
              <a:t>Mindestens </a:t>
            </a:r>
            <a:r>
              <a:rPr lang="de-DE" sz="3600" u="sng" dirty="0"/>
              <a:t>zwei unterschiedliche Modelle </a:t>
            </a:r>
            <a:r>
              <a:rPr lang="de-DE" sz="3600" dirty="0"/>
              <a:t>beim selben Phänomen einsetzen.</a:t>
            </a:r>
          </a:p>
        </p:txBody>
      </p:sp>
    </p:spTree>
    <p:extLst>
      <p:ext uri="{BB962C8B-B14F-4D97-AF65-F5344CB8AC3E}">
        <p14:creationId xmlns:p14="http://schemas.microsoft.com/office/powerpoint/2010/main" val="76471188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528702-9E97-49AA-BF37-797DB075DB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4" y="1700808"/>
            <a:ext cx="367240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4E16BE2-A37B-4F40-B8FA-8F0400B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8" y="1731536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45EC38-9611-4627-AD6E-A156A0B33827}"/>
              </a:ext>
            </a:extLst>
          </p:cNvPr>
          <p:cNvSpPr txBox="1"/>
          <p:nvPr/>
        </p:nvSpPr>
        <p:spPr>
          <a:xfrm>
            <a:off x="482248" y="5294238"/>
            <a:ext cx="4377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Lego-Modell</a:t>
            </a:r>
          </a:p>
          <a:p>
            <a:pPr algn="r"/>
            <a:r>
              <a:rPr lang="de-DE" sz="3200" dirty="0"/>
              <a:t>Bonbon-Modell</a:t>
            </a:r>
          </a:p>
        </p:txBody>
      </p:sp>
    </p:spTree>
    <p:extLst>
      <p:ext uri="{BB962C8B-B14F-4D97-AF65-F5344CB8AC3E}">
        <p14:creationId xmlns:p14="http://schemas.microsoft.com/office/powerpoint/2010/main" val="27265908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7647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Konkrete Beispiele für </a:t>
            </a:r>
            <a:r>
              <a:rPr lang="de-DE" sz="8000" b="1" dirty="0"/>
              <a:t>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181741901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</p:spTree>
    <p:extLst>
      <p:ext uri="{BB962C8B-B14F-4D97-AF65-F5344CB8AC3E}">
        <p14:creationId xmlns:p14="http://schemas.microsoft.com/office/powerpoint/2010/main" val="3210323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53442" cy="4525963"/>
          </a:xfrm>
        </p:spPr>
      </p:pic>
      <p:sp>
        <p:nvSpPr>
          <p:cNvPr id="3" name="Textfeld 2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Schroedel Netzwerk 5/6, 2005, S. 177</a:t>
            </a:r>
          </a:p>
        </p:txBody>
      </p:sp>
    </p:spTree>
    <p:extLst>
      <p:ext uri="{BB962C8B-B14F-4D97-AF65-F5344CB8AC3E}">
        <p14:creationId xmlns:p14="http://schemas.microsoft.com/office/powerpoint/2010/main" val="91227625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53442" cy="4525963"/>
          </a:xfrm>
        </p:spPr>
      </p:pic>
      <p:sp>
        <p:nvSpPr>
          <p:cNvPr id="3" name="Textfeld 2"/>
          <p:cNvSpPr txBox="1"/>
          <p:nvPr/>
        </p:nvSpPr>
        <p:spPr>
          <a:xfrm>
            <a:off x="5004048" y="141277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hochkomplex</a:t>
            </a:r>
          </a:p>
          <a:p>
            <a:r>
              <a:rPr lang="de-DE" sz="3200" dirty="0">
                <a:solidFill>
                  <a:srgbClr val="FF0000"/>
                </a:solidFill>
              </a:rPr>
              <a:t>unübersichtlich</a:t>
            </a:r>
          </a:p>
          <a:p>
            <a:r>
              <a:rPr lang="de-DE" sz="3200" dirty="0">
                <a:solidFill>
                  <a:srgbClr val="FF0000"/>
                </a:solidFill>
              </a:rPr>
              <a:t>wenig effektiv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Schroedel Netzwerk 5/6, 2005, S. 177</a:t>
            </a:r>
          </a:p>
        </p:txBody>
      </p:sp>
    </p:spTree>
    <p:extLst>
      <p:ext uri="{BB962C8B-B14F-4D97-AF65-F5344CB8AC3E}">
        <p14:creationId xmlns:p14="http://schemas.microsoft.com/office/powerpoint/2010/main" val="13101694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53442" cy="4525963"/>
          </a:xfrm>
        </p:spPr>
      </p:pic>
      <p:sp>
        <p:nvSpPr>
          <p:cNvPr id="3" name="Textfeld 2"/>
          <p:cNvSpPr txBox="1"/>
          <p:nvPr/>
        </p:nvSpPr>
        <p:spPr>
          <a:xfrm>
            <a:off x="5004048" y="141277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hochkomplex</a:t>
            </a:r>
          </a:p>
          <a:p>
            <a:r>
              <a:rPr lang="de-DE" sz="3200" dirty="0">
                <a:solidFill>
                  <a:srgbClr val="FF0000"/>
                </a:solidFill>
              </a:rPr>
              <a:t>unübersichtlich</a:t>
            </a:r>
          </a:p>
          <a:p>
            <a:r>
              <a:rPr lang="de-DE" sz="3200" dirty="0">
                <a:solidFill>
                  <a:srgbClr val="FF0000"/>
                </a:solidFill>
              </a:rPr>
              <a:t>wenig effektiv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Schroedel Netzwerk 5/6, 2005, S. 177</a:t>
            </a:r>
          </a:p>
        </p:txBody>
      </p:sp>
      <p:cxnSp>
        <p:nvCxnSpPr>
          <p:cNvPr id="7" name="Gerade Verbindung 6"/>
          <p:cNvCxnSpPr>
            <a:cxnSpLocks/>
          </p:cNvCxnSpPr>
          <p:nvPr/>
        </p:nvCxnSpPr>
        <p:spPr>
          <a:xfrm flipV="1">
            <a:off x="457200" y="1556792"/>
            <a:ext cx="4258816" cy="42533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945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164909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4535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Übersicht zu dieser PPP</a:t>
            </a:r>
          </a:p>
          <a:p>
            <a:endParaRPr lang="de-DE" sz="2000" dirty="0"/>
          </a:p>
          <a:p>
            <a:pPr>
              <a:spcAft>
                <a:spcPts val="1200"/>
              </a:spcAft>
            </a:pPr>
            <a:r>
              <a:rPr lang="de-DE" sz="3600" b="1" dirty="0"/>
              <a:t>Prozessbezogene Kompetenzen: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Bewerten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Erkenntnisse gewinnen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Kommunizieren</a:t>
            </a:r>
          </a:p>
          <a:p>
            <a:r>
              <a:rPr lang="de-DE" sz="3600" dirty="0"/>
              <a:t>		- Diagramm-Kompetenz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	- Modell-Kompetenz</a:t>
            </a:r>
          </a:p>
        </p:txBody>
      </p:sp>
    </p:spTree>
    <p:extLst>
      <p:ext uri="{BB962C8B-B14F-4D97-AF65-F5344CB8AC3E}">
        <p14:creationId xmlns:p14="http://schemas.microsoft.com/office/powerpoint/2010/main" val="884283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prechblase: rechteckig 3">
            <a:extLst>
              <a:ext uri="{FF2B5EF4-FFF2-40B4-BE49-F238E27FC236}">
                <a16:creationId xmlns:a16="http://schemas.microsoft.com/office/drawing/2014/main" id="{B1181A4A-7245-4E5B-A0AD-638A8630EC49}"/>
              </a:ext>
            </a:extLst>
          </p:cNvPr>
          <p:cNvSpPr/>
          <p:nvPr/>
        </p:nvSpPr>
        <p:spPr>
          <a:xfrm>
            <a:off x="2771800" y="5157192"/>
            <a:ext cx="5472608" cy="1224136"/>
          </a:xfrm>
          <a:prstGeom prst="wedgeRectCallout">
            <a:avLst>
              <a:gd name="adj1" fmla="val -58752"/>
              <a:gd name="adj2" fmla="val -10902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D85A9D-A3B4-473A-85EA-7C1617B8C9C1}"/>
              </a:ext>
            </a:extLst>
          </p:cNvPr>
          <p:cNvSpPr txBox="1"/>
          <p:nvPr/>
        </p:nvSpPr>
        <p:spPr>
          <a:xfrm>
            <a:off x="2843808" y="522920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Extrem hohes Sprachniveau =&gt; explizit besprechen!</a:t>
            </a:r>
          </a:p>
        </p:txBody>
      </p:sp>
    </p:spTree>
    <p:extLst>
      <p:ext uri="{BB962C8B-B14F-4D97-AF65-F5344CB8AC3E}">
        <p14:creationId xmlns:p14="http://schemas.microsoft.com/office/powerpoint/2010/main" val="217706146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7018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5576" y="501317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-  Tabelle verbalisieren</a:t>
            </a:r>
          </a:p>
          <a:p>
            <a:r>
              <a:rPr lang="de-DE" sz="3200" dirty="0"/>
              <a:t>-  Diagramm zeichnen </a:t>
            </a:r>
          </a:p>
        </p:txBody>
      </p:sp>
    </p:spTree>
    <p:extLst>
      <p:ext uri="{BB962C8B-B14F-4D97-AF65-F5344CB8AC3E}">
        <p14:creationId xmlns:p14="http://schemas.microsoft.com/office/powerpoint/2010/main" val="147083724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Diagramm</a:t>
            </a:r>
            <a:r>
              <a:rPr lang="de-DE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Achsenbeschriftung mit Zahlen, Größe und Einheit (Symbol)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bei kontinuierlichen Werten ein Linien-Diagramm erstellen (ggf. Ausgleichslinie)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66324"/>
              </p:ext>
            </p:extLst>
          </p:nvPr>
        </p:nvGraphicFramePr>
        <p:xfrm>
          <a:off x="748773" y="4797152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308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0801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501317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-  Vergleich Landtier und Fisch</a:t>
            </a:r>
          </a:p>
          <a:p>
            <a:r>
              <a:rPr lang="de-DE" sz="3200" dirty="0"/>
              <a:t>-  Sauerstoffaufnahme optimieren: </a:t>
            </a:r>
            <a:r>
              <a:rPr lang="de-DE" sz="3200" b="1" dirty="0"/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40644630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</p:spTree>
    <p:extLst>
      <p:ext uri="{BB962C8B-B14F-4D97-AF65-F5344CB8AC3E}">
        <p14:creationId xmlns:p14="http://schemas.microsoft.com/office/powerpoint/2010/main" val="249803129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728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Nahrungsquelle als Modell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Vogelschnabel als Modell</a:t>
            </a:r>
          </a:p>
        </p:txBody>
      </p:sp>
    </p:spTree>
    <p:extLst>
      <p:ext uri="{BB962C8B-B14F-4D97-AF65-F5344CB8AC3E}">
        <p14:creationId xmlns:p14="http://schemas.microsoft.com/office/powerpoint/2010/main" val="250940671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5219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7073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81758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erfolgreichen Schnitte in 20 Sekunden (die Maus darf mit den Fingern festgehalten werden)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komplett geschälten Pistazien in 20 Sekunden (die Pistazie darf man den Fingern festgehalten werden)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der Erde erbeuteten Gummiwürmer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20 Sekunden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dem Wasser erbeuteten Gegenstände in 20 Sekunden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0005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21262"/>
              </p:ext>
            </p:extLst>
          </p:nvPr>
        </p:nvGraphicFramePr>
        <p:xfrm>
          <a:off x="467544" y="1397000"/>
          <a:ext cx="4140460" cy="491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004048" y="1681058"/>
            <a:ext cx="36724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Werkzeuge als Modelle für die Vogelschnäbel:</a:t>
            </a:r>
          </a:p>
          <a:p>
            <a:endParaRPr lang="de-DE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 Schere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Pinzette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Flachzange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kleines Küchensieb </a:t>
            </a:r>
            <a:r>
              <a:rPr lang="de-DE" sz="2400" dirty="0"/>
              <a:t>(möglichst ohne Haken)</a:t>
            </a:r>
          </a:p>
        </p:txBody>
      </p:sp>
    </p:spTree>
    <p:extLst>
      <p:ext uri="{BB962C8B-B14F-4D97-AF65-F5344CB8AC3E}">
        <p14:creationId xmlns:p14="http://schemas.microsoft.com/office/powerpoint/2010/main" val="110512564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Anzahl der erfolgreichen Aktionen eintragen.</a:t>
            </a:r>
          </a:p>
        </p:txBody>
      </p:sp>
    </p:spTree>
    <p:extLst>
      <p:ext uri="{BB962C8B-B14F-4D97-AF65-F5344CB8AC3E}">
        <p14:creationId xmlns:p14="http://schemas.microsoft.com/office/powerpoint/2010/main" val="356040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Übersicht zu dieser PPP</a:t>
            </a:r>
          </a:p>
          <a:p>
            <a:endParaRPr lang="de-DE" sz="2000" dirty="0"/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/>
              <a:t>Kompetenz: </a:t>
            </a:r>
            <a:r>
              <a:rPr lang="de-DE" sz="3400" u="sng" dirty="0"/>
              <a:t>Bewerten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400" dirty="0"/>
              <a:t>Kompetenz: </a:t>
            </a:r>
            <a:r>
              <a:rPr lang="de-DE" sz="3400" u="sng" dirty="0"/>
              <a:t>Erkenntnisse gewinnen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400" dirty="0"/>
              <a:t>Kompetenz: </a:t>
            </a:r>
            <a:r>
              <a:rPr lang="de-DE" sz="3400" u="sng" dirty="0"/>
              <a:t>Kommunizieren</a:t>
            </a:r>
          </a:p>
          <a:p>
            <a:r>
              <a:rPr lang="de-DE" sz="3400" dirty="0"/>
              <a:t>		- Diagramm-Kompetenz</a:t>
            </a:r>
          </a:p>
          <a:p>
            <a:pPr>
              <a:spcAft>
                <a:spcPts val="1200"/>
              </a:spcAft>
            </a:pPr>
            <a:r>
              <a:rPr lang="de-DE" sz="3400" dirty="0"/>
              <a:t>		- Modell-Kompetenz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400" b="1" i="1" dirty="0"/>
              <a:t>Beispiele</a:t>
            </a:r>
            <a:r>
              <a:rPr lang="de-DE" sz="3400" i="1" dirty="0"/>
              <a:t> für Kompetenz-Training in der Unterstufe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400" b="1" i="1" dirty="0"/>
              <a:t>Grundwissen-Management</a:t>
            </a:r>
          </a:p>
        </p:txBody>
      </p:sp>
    </p:spTree>
    <p:extLst>
      <p:ext uri="{BB962C8B-B14F-4D97-AF65-F5344CB8AC3E}">
        <p14:creationId xmlns:p14="http://schemas.microsoft.com/office/powerpoint/2010/main" val="358759690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Jede Gruppe bringt an der Tafel in der Tabelle einen Sticker dort an, wo das Werkzeug den größten Erfolg erzielt hat.</a:t>
            </a:r>
          </a:p>
        </p:txBody>
      </p:sp>
      <p:sp>
        <p:nvSpPr>
          <p:cNvPr id="4" name="Ellipse 3"/>
          <p:cNvSpPr/>
          <p:nvPr/>
        </p:nvSpPr>
        <p:spPr>
          <a:xfrm>
            <a:off x="4067944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34786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24794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779912" y="21389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32489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300025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29551" y="46531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103166" y="28529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011993" y="366684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64570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937296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451232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937296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649264" y="46898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401841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797778" y="3266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214777" y="28930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840232" y="28427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472923" y="307429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124777" y="320276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164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0089"/>
            <a:ext cx="3168352" cy="280831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15891"/>
            <a:ext cx="3600400" cy="28125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3608" y="4860449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Insektenlarven aus dem Wasser fangen</a:t>
            </a:r>
          </a:p>
        </p:txBody>
      </p:sp>
    </p:spTree>
    <p:extLst>
      <p:ext uri="{BB962C8B-B14F-4D97-AF65-F5344CB8AC3E}">
        <p14:creationId xmlns:p14="http://schemas.microsoft.com/office/powerpoint/2010/main" val="227182421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8081"/>
            <a:ext cx="3744416" cy="324036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35536"/>
            <a:ext cx="4608512" cy="32403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514848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Würmer und Insekten im lockeren Boden fangen</a:t>
            </a:r>
          </a:p>
        </p:txBody>
      </p:sp>
    </p:spTree>
    <p:extLst>
      <p:ext uri="{BB962C8B-B14F-4D97-AF65-F5344CB8AC3E}">
        <p14:creationId xmlns:p14="http://schemas.microsoft.com/office/powerpoint/2010/main" val="326413847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</p:spTree>
    <p:extLst>
      <p:ext uri="{BB962C8B-B14F-4D97-AF65-F5344CB8AC3E}">
        <p14:creationId xmlns:p14="http://schemas.microsoft.com/office/powerpoint/2010/main" val="4286329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</p:txBody>
      </p:sp>
    </p:spTree>
    <p:extLst>
      <p:ext uri="{BB962C8B-B14F-4D97-AF65-F5344CB8AC3E}">
        <p14:creationId xmlns:p14="http://schemas.microsoft.com/office/powerpoint/2010/main" val="277354674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Aufgabe:</a:t>
            </a:r>
          </a:p>
          <a:p>
            <a:r>
              <a:rPr lang="de-DE" sz="3200" dirty="0"/>
              <a:t>Versuchsaufbau zur Überprüfung der Hypothese entwerfen</a:t>
            </a:r>
          </a:p>
        </p:txBody>
      </p:sp>
    </p:spTree>
    <p:extLst>
      <p:ext uri="{BB962C8B-B14F-4D97-AF65-F5344CB8AC3E}">
        <p14:creationId xmlns:p14="http://schemas.microsoft.com/office/powerpoint/2010/main" val="334660186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</a:t>
            </a:r>
            <a:r>
              <a:rPr lang="de-DE" dirty="0"/>
              <a:t> </a:t>
            </a:r>
            <a:r>
              <a:rPr lang="de-DE" b="1" dirty="0"/>
              <a:t>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Markierung der Junglachse beim Abstieg.</a:t>
            </a:r>
          </a:p>
        </p:txBody>
      </p:sp>
    </p:spTree>
    <p:extLst>
      <p:ext uri="{BB962C8B-B14F-4D97-AF65-F5344CB8AC3E}">
        <p14:creationId xmlns:p14="http://schemas.microsoft.com/office/powerpoint/2010/main" val="352080463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Markierung der Junglachse beim Abstieg. Aufsteigende markierte Altlachse in Laich-gebieten fangen.</a:t>
            </a:r>
          </a:p>
        </p:txBody>
      </p:sp>
    </p:spTree>
    <p:extLst>
      <p:ext uri="{BB962C8B-B14F-4D97-AF65-F5344CB8AC3E}">
        <p14:creationId xmlns:p14="http://schemas.microsoft.com/office/powerpoint/2010/main" val="315290444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Fragestellung</a:t>
            </a:r>
            <a:r>
              <a:rPr lang="de-DE" sz="3200" dirty="0"/>
              <a:t>:</a:t>
            </a:r>
          </a:p>
          <a:p>
            <a:r>
              <a:rPr lang="de-DE" sz="3200" dirty="0"/>
              <a:t>Wie orientieren sich die Lachse dabei?</a:t>
            </a:r>
          </a:p>
          <a:p>
            <a:endParaRPr lang="de-DE" sz="2000" dirty="0"/>
          </a:p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</p:txBody>
      </p:sp>
    </p:spTree>
    <p:extLst>
      <p:ext uri="{BB962C8B-B14F-4D97-AF65-F5344CB8AC3E}">
        <p14:creationId xmlns:p14="http://schemas.microsoft.com/office/powerpoint/2010/main" val="4644991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Fragestellung</a:t>
            </a:r>
            <a:r>
              <a:rPr lang="de-DE" sz="3200" dirty="0"/>
              <a:t>:</a:t>
            </a:r>
          </a:p>
          <a:p>
            <a:r>
              <a:rPr lang="de-DE" sz="3200" dirty="0"/>
              <a:t>Wie orientieren sich die Lachse dabei?</a:t>
            </a:r>
          </a:p>
          <a:p>
            <a:endParaRPr lang="de-DE" sz="2000" dirty="0"/>
          </a:p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  <a:p>
            <a:endParaRPr lang="de-DE" sz="20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Vor der </a:t>
            </a:r>
            <a:r>
              <a:rPr lang="de-DE" sz="3200" dirty="0" err="1"/>
              <a:t>Flussgabelung</a:t>
            </a:r>
            <a:r>
              <a:rPr lang="de-DE" sz="3200" dirty="0"/>
              <a:t> markierte Lachse fangen, der Hälfte den Geruchsinn nehmen. </a:t>
            </a:r>
            <a:r>
              <a:rPr lang="de-DE" sz="3200" dirty="0" err="1"/>
              <a:t>Flussauf</a:t>
            </a:r>
            <a:r>
              <a:rPr lang="de-DE" sz="3200" dirty="0"/>
              <a:t> erneut fangen.</a:t>
            </a:r>
          </a:p>
        </p:txBody>
      </p:sp>
    </p:spTree>
    <p:extLst>
      <p:ext uri="{BB962C8B-B14F-4D97-AF65-F5344CB8AC3E}">
        <p14:creationId xmlns:p14="http://schemas.microsoft.com/office/powerpoint/2010/main" val="361446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</p:spTree>
    <p:extLst>
      <p:ext uri="{BB962C8B-B14F-4D97-AF65-F5344CB8AC3E}">
        <p14:creationId xmlns:p14="http://schemas.microsoft.com/office/powerpoint/2010/main" val="359912292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Junglachse zur Markierung gefangen?</a:t>
            </a:r>
          </a:p>
        </p:txBody>
      </p:sp>
    </p:spTree>
    <p:extLst>
      <p:ext uri="{BB962C8B-B14F-4D97-AF65-F5344CB8AC3E}">
        <p14:creationId xmlns:p14="http://schemas.microsoft.com/office/powerpoint/2010/main" val="47929338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Junglachse zur </a:t>
            </a:r>
            <a:r>
              <a:rPr lang="de-DE" sz="3200"/>
              <a:t>Markierung gefangen?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347864" y="2564904"/>
            <a:ext cx="1512168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060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Altlachse beim Aufsteigen gefangen?</a:t>
            </a:r>
          </a:p>
        </p:txBody>
      </p:sp>
    </p:spTree>
    <p:extLst>
      <p:ext uri="{BB962C8B-B14F-4D97-AF65-F5344CB8AC3E}">
        <p14:creationId xmlns:p14="http://schemas.microsoft.com/office/powerpoint/2010/main" val="27375687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Altlachse beim </a:t>
            </a:r>
            <a:r>
              <a:rPr lang="de-DE" sz="3200"/>
              <a:t>Aufsteigen gefangen?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195736" y="2852936"/>
            <a:ext cx="2664296" cy="280831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6643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intaktem Geruchsinn?</a:t>
            </a:r>
          </a:p>
        </p:txBody>
      </p:sp>
    </p:spTree>
    <p:extLst>
      <p:ext uri="{BB962C8B-B14F-4D97-AF65-F5344CB8AC3E}">
        <p14:creationId xmlns:p14="http://schemas.microsoft.com/office/powerpoint/2010/main" val="42301246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</a:t>
            </a:r>
            <a:r>
              <a:rPr lang="de-DE" sz="3200"/>
              <a:t>intaktem Geruchsinn?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0859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zerstörtem</a:t>
            </a:r>
          </a:p>
          <a:p>
            <a:r>
              <a:rPr lang="de-DE" sz="3200" dirty="0"/>
              <a:t>Geruchsinn?</a:t>
            </a:r>
          </a:p>
        </p:txBody>
      </p:sp>
    </p:spTree>
    <p:extLst>
      <p:ext uri="{BB962C8B-B14F-4D97-AF65-F5344CB8AC3E}">
        <p14:creationId xmlns:p14="http://schemas.microsoft.com/office/powerpoint/2010/main" val="225480327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</a:t>
            </a:r>
            <a:r>
              <a:rPr lang="de-DE" sz="3200"/>
              <a:t>mit zerstörtem</a:t>
            </a:r>
          </a:p>
          <a:p>
            <a:r>
              <a:rPr lang="de-DE" sz="3200"/>
              <a:t>Geruchsinn</a:t>
            </a:r>
            <a:r>
              <a:rPr lang="de-DE" sz="3200" dirty="0"/>
              <a:t>?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1907704" y="4197455"/>
            <a:ext cx="144016" cy="110375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1172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de-DE" b="1" dirty="0"/>
              <a:t>Vom Feucht- in den Trockenraum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588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76256" y="191683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9411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1998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Im engeren Sinne:</a:t>
            </a:r>
          </a:p>
          <a:p>
            <a:r>
              <a:rPr lang="de-DE" sz="4000" b="1" dirty="0"/>
              <a:t>Grundlage für verantwortliches Handeln </a:t>
            </a:r>
          </a:p>
        </p:txBody>
      </p:sp>
    </p:spTree>
    <p:extLst>
      <p:ext uri="{BB962C8B-B14F-4D97-AF65-F5344CB8AC3E}">
        <p14:creationId xmlns:p14="http://schemas.microsoft.com/office/powerpoint/2010/main" val="196992228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6748561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</p:spTree>
    <p:extLst>
      <p:ext uri="{BB962C8B-B14F-4D97-AF65-F5344CB8AC3E}">
        <p14:creationId xmlns:p14="http://schemas.microsoft.com/office/powerpoint/2010/main" val="49596970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„Kann ich doch selber nicht!“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4597263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„Kann ich doch selber nicht!“</a:t>
            </a:r>
          </a:p>
          <a:p>
            <a:endParaRPr lang="de-DE" sz="5400" dirty="0"/>
          </a:p>
          <a:p>
            <a:r>
              <a:rPr lang="de-DE" sz="3600" dirty="0"/>
              <a:t>Mit den Schülern mitlernen. </a:t>
            </a:r>
          </a:p>
          <a:p>
            <a:r>
              <a:rPr lang="de-DE" sz="3600" dirty="0"/>
              <a:t>Bescheiden anfangen, dann langsam steigern auf 8 Arten.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3465268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1</a:t>
            </a:r>
            <a:r>
              <a:rPr lang="de-DE" sz="3200" dirty="0"/>
              <a:t>:</a:t>
            </a:r>
          </a:p>
          <a:p>
            <a:r>
              <a:rPr lang="de-DE" sz="3200" dirty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Kuckuck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Zilpzalp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429821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1</a:t>
            </a:r>
            <a:r>
              <a:rPr lang="de-DE" sz="3200" dirty="0"/>
              <a:t>:</a:t>
            </a:r>
          </a:p>
          <a:p>
            <a:r>
              <a:rPr lang="de-DE" sz="3200" dirty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Kuckuck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Zilpzalp</a:t>
            </a:r>
          </a:p>
          <a:p>
            <a:r>
              <a:rPr lang="de-DE" sz="3200" dirty="0"/>
              <a:t>Vogelruf mit einfachem </a:t>
            </a:r>
            <a:r>
              <a:rPr lang="de-DE" sz="3200" dirty="0" err="1"/>
              <a:t>Merktext</a:t>
            </a:r>
            <a:r>
              <a:rPr lang="de-DE" sz="3200" dirty="0"/>
              <a:t>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Kohlmeise: </a:t>
            </a:r>
            <a:r>
              <a:rPr lang="de-DE" sz="3200" dirty="0" err="1"/>
              <a:t>zizibäh</a:t>
            </a:r>
            <a:r>
              <a:rPr lang="de-DE" sz="3200" dirty="0"/>
              <a:t> (in München: </a:t>
            </a:r>
            <a:r>
              <a:rPr lang="de-DE" sz="3200" dirty="0" err="1"/>
              <a:t>zibäh</a:t>
            </a:r>
            <a:r>
              <a:rPr lang="de-DE" sz="3200" dirty="0"/>
              <a:t>)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Pirol: „Der Vogel </a:t>
            </a:r>
            <a:r>
              <a:rPr lang="de-DE" sz="3200" dirty="0" err="1"/>
              <a:t>Pírol</a:t>
            </a:r>
            <a:r>
              <a:rPr lang="de-DE" sz="3200" dirty="0"/>
              <a:t>“, „</a:t>
            </a:r>
            <a:r>
              <a:rPr lang="de-DE" sz="3200" dirty="0" err="1"/>
              <a:t>didüdlio</a:t>
            </a:r>
            <a:r>
              <a:rPr lang="de-DE" sz="3200" dirty="0"/>
              <a:t>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2001160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2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Türkentaube: hu-</a:t>
            </a:r>
            <a:r>
              <a:rPr lang="de-DE" sz="3200" dirty="0" err="1"/>
              <a:t>huuuu</a:t>
            </a:r>
            <a:r>
              <a:rPr lang="de-DE" sz="3200" dirty="0"/>
              <a:t>-hu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Amsel: flötend, sehr abwechslungsreich, laut</a:t>
            </a:r>
          </a:p>
        </p:txBody>
      </p:sp>
    </p:spTree>
    <p:extLst>
      <p:ext uri="{BB962C8B-B14F-4D97-AF65-F5344CB8AC3E}">
        <p14:creationId xmlns:p14="http://schemas.microsoft.com/office/powerpoint/2010/main" val="21073114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3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r>
              <a:rPr lang="de-DE" sz="3200" dirty="0"/>
              <a:t>-  Buchfink: gequetschtes Strophenende</a:t>
            </a:r>
          </a:p>
        </p:txBody>
      </p:sp>
    </p:spTree>
    <p:extLst>
      <p:ext uri="{BB962C8B-B14F-4D97-AF65-F5344CB8AC3E}">
        <p14:creationId xmlns:p14="http://schemas.microsoft.com/office/powerpoint/2010/main" val="152981656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4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r>
              <a:rPr lang="de-DE" sz="3200" dirty="0"/>
              <a:t>-  Nachtigall: flötend, abwechslungsreich, oft mehrmals den gleichen Ton hintereinander, immer lauter werdend</a:t>
            </a:r>
          </a:p>
        </p:txBody>
      </p:sp>
    </p:spTree>
    <p:extLst>
      <p:ext uri="{BB962C8B-B14F-4D97-AF65-F5344CB8AC3E}">
        <p14:creationId xmlns:p14="http://schemas.microsoft.com/office/powerpoint/2010/main" val="425702374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</p:spTree>
    <p:extLst>
      <p:ext uri="{BB962C8B-B14F-4D97-AF65-F5344CB8AC3E}">
        <p14:creationId xmlns:p14="http://schemas.microsoft.com/office/powerpoint/2010/main" val="362082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Im engeren Sinne:</a:t>
            </a:r>
          </a:p>
          <a:p>
            <a:pPr>
              <a:spcAft>
                <a:spcPts val="1800"/>
              </a:spcAft>
            </a:pPr>
            <a:r>
              <a:rPr lang="de-DE" sz="4000" b="1" dirty="0"/>
              <a:t>Grundlage für verantwortliches Handeln </a:t>
            </a:r>
          </a:p>
          <a:p>
            <a:r>
              <a:rPr lang="de-DE" sz="4000" dirty="0"/>
              <a:t>(</a:t>
            </a:r>
            <a:r>
              <a:rPr lang="de-DE" sz="4000" dirty="0">
                <a:solidFill>
                  <a:srgbClr val="FF0000"/>
                </a:solidFill>
              </a:rPr>
              <a:t>also nicht</a:t>
            </a:r>
            <a:r>
              <a:rPr lang="de-DE" sz="4000" dirty="0"/>
              <a:t>: beurteilen z. B. einer fehlerhaften Darstellung usw.)</a:t>
            </a:r>
          </a:p>
        </p:txBody>
      </p:sp>
    </p:spTree>
    <p:extLst>
      <p:ext uri="{BB962C8B-B14F-4D97-AF65-F5344CB8AC3E}">
        <p14:creationId xmlns:p14="http://schemas.microsoft.com/office/powerpoint/2010/main" val="406129174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3645"/>
            <a:ext cx="2339305" cy="289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267297" cy="23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8176"/>
            <a:ext cx="2123281" cy="34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1332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Schnee-	die Frühlings-		der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glöckchen</a:t>
            </a:r>
            <a:r>
              <a:rPr lang="de-DE" sz="3600" dirty="0"/>
              <a:t>	</a:t>
            </a:r>
            <a:r>
              <a:rPr lang="de-DE" sz="3600" dirty="0" err="1"/>
              <a:t>knotenblume</a:t>
            </a:r>
            <a:r>
              <a:rPr lang="de-DE" sz="3600" dirty="0"/>
              <a:t>	  Winterling</a:t>
            </a:r>
          </a:p>
        </p:txBody>
      </p:sp>
    </p:spTree>
    <p:extLst>
      <p:ext uri="{BB962C8B-B14F-4D97-AF65-F5344CB8AC3E}">
        <p14:creationId xmlns:p14="http://schemas.microsoft.com/office/powerpoint/2010/main" val="13703760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0777"/>
            <a:ext cx="2232248" cy="29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4" y="1789842"/>
            <a:ext cx="1245827" cy="326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9842"/>
            <a:ext cx="2736304" cy="331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510547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der Krokus	der Blau-		das Leber-</a:t>
            </a:r>
          </a:p>
          <a:p>
            <a:r>
              <a:rPr lang="de-DE" sz="3600" dirty="0"/>
              <a:t>			   </a:t>
            </a:r>
            <a:r>
              <a:rPr lang="de-DE" sz="3600" dirty="0" err="1"/>
              <a:t>stern</a:t>
            </a:r>
            <a:r>
              <a:rPr lang="de-DE" sz="3600" dirty="0"/>
              <a:t>		 </a:t>
            </a:r>
            <a:r>
              <a:rPr lang="de-DE" sz="3600" dirty="0" err="1"/>
              <a:t>blümchen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3244847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</p:spTree>
    <p:extLst>
      <p:ext uri="{BB962C8B-B14F-4D97-AF65-F5344CB8AC3E}">
        <p14:creationId xmlns:p14="http://schemas.microsoft.com/office/powerpoint/2010/main" val="228404779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0701864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Definition</a:t>
            </a:r>
            <a:r>
              <a:rPr lang="de-DE" sz="3200" dirty="0"/>
              <a:t> </a:t>
            </a:r>
            <a:r>
              <a:rPr lang="de-DE" sz="3200" b="1" dirty="0"/>
              <a:t>Keimung</a:t>
            </a:r>
            <a:r>
              <a:rPr lang="de-DE" sz="3200" dirty="0"/>
              <a:t>:</a:t>
            </a:r>
          </a:p>
          <a:p>
            <a:r>
              <a:rPr lang="de-DE" sz="3200" dirty="0"/>
              <a:t>Aus dem Samen wachsen ein </a:t>
            </a:r>
            <a:r>
              <a:rPr lang="de-DE" sz="3200" dirty="0" err="1"/>
              <a:t>Keimstängel</a:t>
            </a:r>
            <a:r>
              <a:rPr lang="de-DE" sz="3200" dirty="0"/>
              <a:t> und eine Keimwurzel.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6705268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2404232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0309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  <a:p>
            <a:r>
              <a:rPr lang="de-DE" sz="3200" b="1" dirty="0"/>
              <a:t>Versuchsaufbau</a:t>
            </a:r>
            <a:r>
              <a:rPr lang="de-DE" sz="3200" dirty="0"/>
              <a:t>:</a:t>
            </a:r>
          </a:p>
          <a:p>
            <a:r>
              <a:rPr lang="de-DE" sz="3200" dirty="0"/>
              <a:t>-   Jeweils nur 1 Faktor variieren.</a:t>
            </a:r>
          </a:p>
          <a:p>
            <a:r>
              <a:rPr lang="de-DE" sz="3200" dirty="0"/>
              <a:t>-   Kontrollversuche mitlaufen lassen.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9390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dirty="0"/>
              <a:t>Samen von </a:t>
            </a:r>
            <a:r>
              <a:rPr lang="de-DE" sz="3200" dirty="0" err="1"/>
              <a:t>Mungbohne</a:t>
            </a:r>
            <a:r>
              <a:rPr lang="de-DE" sz="3200" dirty="0"/>
              <a:t>, Kresse, Alfalfa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feuchter Blumenerde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feuchter Küchenrolle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feuchtem Sand </a:t>
            </a:r>
          </a:p>
          <a:p>
            <a:r>
              <a:rPr lang="de-DE" sz="3200" dirty="0"/>
              <a:t>ausstreuen, feucht und </a:t>
            </a:r>
            <a:r>
              <a:rPr lang="de-DE" sz="3200"/>
              <a:t>im Licht halten </a:t>
            </a:r>
            <a:r>
              <a:rPr lang="de-DE" sz="3200" dirty="0"/>
              <a:t>und eine Woche lang beobachten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80410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6824" cy="5537588"/>
          </a:xfrm>
        </p:spPr>
      </p:pic>
    </p:spTree>
    <p:extLst>
      <p:ext uri="{BB962C8B-B14F-4D97-AF65-F5344CB8AC3E}">
        <p14:creationId xmlns:p14="http://schemas.microsoft.com/office/powerpoint/2010/main" val="56315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verantwortlicher Umgang mit dem eigenen Körper</a:t>
            </a:r>
          </a:p>
        </p:txBody>
      </p:sp>
    </p:spTree>
    <p:extLst>
      <p:ext uri="{BB962C8B-B14F-4D97-AF65-F5344CB8AC3E}">
        <p14:creationId xmlns:p14="http://schemas.microsoft.com/office/powerpoint/2010/main" val="167908498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 Alle Samen keimen.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05541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 Alle Samen keimen.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Zum Keimen benötigen die Samen </a:t>
            </a:r>
            <a:r>
              <a:rPr lang="de-DE" sz="3200" b="1" dirty="0"/>
              <a:t>keinen Boden</a:t>
            </a:r>
            <a:r>
              <a:rPr lang="de-DE" sz="3200" dirty="0"/>
              <a:t>.</a:t>
            </a:r>
          </a:p>
          <a:p>
            <a:r>
              <a:rPr lang="de-DE" sz="3200" dirty="0"/>
              <a:t>=&gt; Bei allen weiteren Versuchen berück-sichtigen.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58355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mit </a:t>
            </a:r>
            <a:r>
              <a:rPr lang="de-DE" sz="3200" dirty="0" err="1"/>
              <a:t>Mungbohnen</a:t>
            </a:r>
            <a:r>
              <a:rPr lang="de-DE" sz="3200" dirty="0"/>
              <a:t> bzw. Kresse bzw. Alfalfa.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22046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3200" dirty="0"/>
          </a:p>
          <a:p>
            <a:r>
              <a:rPr lang="de-DE" sz="3200" dirty="0"/>
              <a:t>verschließbare Plastik-</a:t>
            </a:r>
          </a:p>
          <a:p>
            <a:r>
              <a:rPr lang="de-DE" sz="3200" dirty="0"/>
              <a:t>Säckchen für den Trans-</a:t>
            </a:r>
          </a:p>
          <a:p>
            <a:r>
              <a:rPr lang="de-DE" sz="3200" dirty="0" err="1"/>
              <a:t>port</a:t>
            </a:r>
            <a:endParaRPr lang="de-DE" sz="3200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529374" cy="36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781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3200" dirty="0"/>
          </a:p>
          <a:p>
            <a:r>
              <a:rPr lang="de-DE" sz="3200" dirty="0"/>
              <a:t>Alle Ansätze </a:t>
            </a:r>
            <a:r>
              <a:rPr lang="de-DE" sz="3200" u="sng" dirty="0"/>
              <a:t>auf Küchenrolle</a:t>
            </a:r>
            <a:r>
              <a:rPr lang="de-DE" sz="3200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76376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2000" dirty="0"/>
          </a:p>
          <a:p>
            <a:r>
              <a:rPr lang="de-DE" sz="3200" dirty="0"/>
              <a:t>Ansätze: 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trocken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„Schwimmbad“ (viel Wasser)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8672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</a:t>
            </a:r>
          </a:p>
          <a:p>
            <a:endParaRPr lang="de-DE" sz="1400" dirty="0"/>
          </a:p>
          <a:p>
            <a:r>
              <a:rPr lang="de-DE" sz="3200" dirty="0"/>
              <a:t>trocken	Samen keimen nicht</a:t>
            </a:r>
          </a:p>
          <a:p>
            <a:r>
              <a:rPr lang="de-DE" sz="3200" dirty="0"/>
              <a:t>feucht	Samen keimen gut</a:t>
            </a:r>
          </a:p>
          <a:p>
            <a:r>
              <a:rPr lang="de-DE" sz="3200" dirty="0" err="1"/>
              <a:t>nass</a:t>
            </a:r>
            <a:r>
              <a:rPr lang="de-DE" sz="3200" dirty="0"/>
              <a:t>		Samen faulen, aber keimen (in 			der Regel) nicht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42051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</a:t>
            </a:r>
          </a:p>
          <a:p>
            <a:endParaRPr lang="de-DE" sz="1400" dirty="0"/>
          </a:p>
          <a:p>
            <a:r>
              <a:rPr lang="de-DE" sz="3200" dirty="0"/>
              <a:t>trocken	Samen keimen nicht</a:t>
            </a:r>
          </a:p>
          <a:p>
            <a:r>
              <a:rPr lang="de-DE" sz="3200" dirty="0"/>
              <a:t>feucht	Samen keimen gut</a:t>
            </a:r>
          </a:p>
          <a:p>
            <a:r>
              <a:rPr lang="de-DE" sz="3200" dirty="0" err="1"/>
              <a:t>nass</a:t>
            </a:r>
            <a:r>
              <a:rPr lang="de-DE" sz="3200" dirty="0"/>
              <a:t>		Samen faulen, aber keimen nicht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Wasser ist notwendig, darf aber nicht zu viel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54140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arbeiten mit einem anderen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83557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arbeiten mit einem anderen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feucht, bei Zimmertemperatur im Licht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feucht, bei Zimmertemperatur im Dunklen (Schrank)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73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/>
              <a:t>„… wenn ich schon das Wort "Kompetenzen" höre ...“</a:t>
            </a:r>
          </a:p>
          <a:p>
            <a:pPr algn="ct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8291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verantwortlicher Umgang mit dem eigenen Körper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Wertschätzung von Grünland als Lebensraum</a:t>
            </a:r>
          </a:p>
        </p:txBody>
      </p:sp>
    </p:spTree>
    <p:extLst>
      <p:ext uri="{BB962C8B-B14F-4D97-AF65-F5344CB8AC3E}">
        <p14:creationId xmlns:p14="http://schemas.microsoft.com/office/powerpoint/2010/main" val="80470945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stellen </a:t>
            </a:r>
            <a:r>
              <a:rPr lang="de-DE" sz="3200" b="1" dirty="0"/>
              <a:t>Hypothesen</a:t>
            </a:r>
            <a:r>
              <a:rPr lang="de-DE" sz="3200" dirty="0"/>
              <a:t> auf:</a:t>
            </a:r>
          </a:p>
          <a:p>
            <a:r>
              <a:rPr lang="de-DE" sz="3200" dirty="0"/>
              <a:t>„Die Samen werden im Dunklen nicht keimen.“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592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r>
              <a:rPr lang="de-DE" sz="3200" b="1" dirty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7" y="2636912"/>
            <a:ext cx="4014021" cy="136815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2052131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Kontrollversuch im Licht: Alle Samen keimen, es bilden sich grüne Blätter.</a:t>
            </a:r>
          </a:p>
          <a:p>
            <a:endParaRPr lang="de-DE" sz="2800" dirty="0"/>
          </a:p>
          <a:p>
            <a:r>
              <a:rPr lang="de-DE" sz="2800" dirty="0"/>
              <a:t>Im Dunklen keimen die Samen auch, aber die </a:t>
            </a:r>
            <a:r>
              <a:rPr lang="de-DE" sz="2800" dirty="0" err="1"/>
              <a:t>Stängel</a:t>
            </a:r>
            <a:r>
              <a:rPr lang="de-DE" sz="2800" dirty="0"/>
              <a:t> werden länger, die Blätter sind gelb.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1015701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</a:t>
            </a:r>
          </a:p>
          <a:p>
            <a:r>
              <a:rPr lang="de-DE" sz="3200" dirty="0"/>
              <a:t>Samen brauchen zum Keimen </a:t>
            </a:r>
            <a:r>
              <a:rPr lang="de-DE" sz="3200" b="1" dirty="0"/>
              <a:t>kein Licht</a:t>
            </a:r>
            <a:r>
              <a:rPr lang="de-DE" sz="3200" dirty="0"/>
              <a:t>. (Hypothese falsifiziert)</a:t>
            </a:r>
          </a:p>
        </p:txBody>
      </p:sp>
    </p:spTree>
    <p:extLst>
      <p:ext uri="{BB962C8B-B14F-4D97-AF65-F5344CB8AC3E}">
        <p14:creationId xmlns:p14="http://schemas.microsoft.com/office/powerpoint/2010/main" val="113863845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155679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Zusatz-Erklärungen:</a:t>
            </a:r>
          </a:p>
          <a:p>
            <a:endParaRPr lang="de-DE" sz="3200" dirty="0"/>
          </a:p>
          <a:p>
            <a:r>
              <a:rPr lang="de-DE" sz="3200" u="sng" dirty="0"/>
              <a:t>gelbe Blätter: </a:t>
            </a:r>
          </a:p>
          <a:p>
            <a:r>
              <a:rPr lang="de-DE" sz="3200" dirty="0"/>
              <a:t>Verzicht auf „teuren“ Farbstoff.</a:t>
            </a:r>
          </a:p>
          <a:p>
            <a:endParaRPr lang="de-DE" sz="3200" dirty="0"/>
          </a:p>
          <a:p>
            <a:r>
              <a:rPr lang="de-DE" sz="3200" u="sng" dirty="0"/>
              <a:t>lange </a:t>
            </a:r>
            <a:r>
              <a:rPr lang="de-DE" sz="3200" u="sng" dirty="0" err="1"/>
              <a:t>Stängel</a:t>
            </a:r>
            <a:r>
              <a:rPr lang="de-DE" sz="3200" u="sng" dirty="0"/>
              <a:t>:</a:t>
            </a:r>
          </a:p>
          <a:p>
            <a:r>
              <a:rPr lang="de-DE" sz="3200" dirty="0"/>
              <a:t>Beschattung überwinden</a:t>
            </a:r>
          </a:p>
        </p:txBody>
      </p:sp>
    </p:spTree>
    <p:extLst>
      <p:ext uri="{BB962C8B-B14F-4D97-AF65-F5344CB8AC3E}">
        <p14:creationId xmlns:p14="http://schemas.microsoft.com/office/powerpoint/2010/main" val="162895657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r>
              <a:rPr lang="de-DE" sz="3200" dirty="0"/>
              <a:t>Durchführung zuhause </a:t>
            </a:r>
            <a:r>
              <a:rPr lang="de-DE" sz="3200" u="sng" dirty="0"/>
              <a:t>und</a:t>
            </a:r>
            <a:r>
              <a:rPr lang="de-DE" sz="3200" dirty="0"/>
              <a:t> in der Schule</a:t>
            </a:r>
          </a:p>
          <a:p>
            <a:endParaRPr lang="de-DE" sz="3200" dirty="0"/>
          </a:p>
          <a:p>
            <a:r>
              <a:rPr lang="de-DE" sz="3200" b="1" dirty="0"/>
              <a:t>Hypothese</a:t>
            </a:r>
            <a:r>
              <a:rPr lang="de-DE" sz="3200" dirty="0"/>
              <a:t>: Samen brauchen zum Keimen Wärme.</a:t>
            </a:r>
          </a:p>
        </p:txBody>
      </p:sp>
    </p:spTree>
    <p:extLst>
      <p:ext uri="{BB962C8B-B14F-4D97-AF65-F5344CB8AC3E}">
        <p14:creationId xmlns:p14="http://schemas.microsoft.com/office/powerpoint/2010/main" val="383786336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r>
              <a:rPr lang="de-DE" sz="3200" dirty="0"/>
              <a:t>Durchführung zuhause und in der Schule</a:t>
            </a:r>
          </a:p>
          <a:p>
            <a:endParaRPr lang="de-DE" sz="3200" dirty="0"/>
          </a:p>
          <a:p>
            <a:r>
              <a:rPr lang="de-DE" sz="3200" dirty="0"/>
              <a:t>Die Schüler arbeiten mit dem dritten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kalt (im Kühlschrank)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35°C warm (im Wärmeschrank: Schule)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Zimmertemperatur</a:t>
            </a:r>
          </a:p>
        </p:txBody>
      </p:sp>
    </p:spTree>
    <p:extLst>
      <p:ext uri="{BB962C8B-B14F-4D97-AF65-F5344CB8AC3E}">
        <p14:creationId xmlns:p14="http://schemas.microsoft.com/office/powerpoint/2010/main" val="140126164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Wichtig beim Versuchsaufbau:</a:t>
            </a:r>
          </a:p>
          <a:p>
            <a:r>
              <a:rPr lang="de-DE" sz="3200" dirty="0"/>
              <a:t>Alle Versuche verlaufen im </a:t>
            </a:r>
            <a:r>
              <a:rPr lang="de-DE" sz="3200" b="1" dirty="0"/>
              <a:t>Dunklen</a:t>
            </a:r>
            <a:r>
              <a:rPr lang="de-DE" sz="3200" dirty="0"/>
              <a:t>!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(Lernzielkontrolle bzw. Lernmöglichkeit)</a:t>
            </a:r>
          </a:p>
        </p:txBody>
      </p:sp>
    </p:spTree>
    <p:extLst>
      <p:ext uri="{BB962C8B-B14F-4D97-AF65-F5344CB8AC3E}">
        <p14:creationId xmlns:p14="http://schemas.microsoft.com/office/powerpoint/2010/main" val="358310923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424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</a:p>
          <a:p>
            <a:r>
              <a:rPr lang="de-DE" sz="3200" b="1" dirty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960347" cy="1512168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3458"/>
            <a:ext cx="3960347" cy="14401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564904"/>
            <a:ext cx="1115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8°C</a:t>
            </a:r>
          </a:p>
          <a:p>
            <a:pPr algn="r"/>
            <a:endParaRPr lang="de-DE" sz="4400" dirty="0"/>
          </a:p>
          <a:p>
            <a:pPr algn="r"/>
            <a:endParaRPr lang="de-DE" sz="3200" dirty="0"/>
          </a:p>
          <a:p>
            <a:pPr algn="r"/>
            <a:r>
              <a:rPr lang="de-DE" sz="3200" dirty="0"/>
              <a:t>34°C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70096" y="2412275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Kresse (</a:t>
            </a:r>
            <a:r>
              <a:rPr lang="de-DE" sz="3200" dirty="0" err="1"/>
              <a:t>einhei</a:t>
            </a:r>
            <a:r>
              <a:rPr lang="de-DE" sz="3200" dirty="0"/>
              <a:t>-misch) keimt gut im Kalten.</a:t>
            </a:r>
          </a:p>
          <a:p>
            <a:endParaRPr lang="de-DE" sz="3200" dirty="0"/>
          </a:p>
          <a:p>
            <a:r>
              <a:rPr lang="de-DE" sz="3200" dirty="0"/>
              <a:t>Bohne (</a:t>
            </a:r>
            <a:r>
              <a:rPr lang="de-DE" sz="3200" dirty="0" err="1"/>
              <a:t>subtro-pisch</a:t>
            </a:r>
            <a:r>
              <a:rPr lang="de-DE" sz="3200" dirty="0"/>
              <a:t>) keimt gut </a:t>
            </a:r>
          </a:p>
          <a:p>
            <a:r>
              <a:rPr lang="de-DE" sz="3200" dirty="0"/>
              <a:t>im Warmen.</a:t>
            </a:r>
          </a:p>
        </p:txBody>
      </p:sp>
    </p:spTree>
    <p:extLst>
      <p:ext uri="{BB962C8B-B14F-4D97-AF65-F5344CB8AC3E}">
        <p14:creationId xmlns:p14="http://schemas.microsoft.com/office/powerpoint/2010/main" val="197414640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</a:t>
            </a:r>
          </a:p>
          <a:p>
            <a:r>
              <a:rPr lang="de-DE" sz="3200" dirty="0"/>
              <a:t>Wärme hilft bei der Keimung. </a:t>
            </a:r>
          </a:p>
          <a:p>
            <a:r>
              <a:rPr lang="de-DE" sz="3200" dirty="0"/>
              <a:t>Je nach Herkunft brauchen die Samen mehr oder weniger Wärme.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115352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Ergänzung:</a:t>
            </a:r>
          </a:p>
          <a:p>
            <a:endParaRPr lang="de-DE" sz="3200" dirty="0"/>
          </a:p>
          <a:p>
            <a:r>
              <a:rPr lang="de-DE" sz="3200" dirty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82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6.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Verantwortung gegenüber Wirbel-tieren</a:t>
            </a:r>
          </a:p>
        </p:txBody>
      </p:sp>
    </p:spTree>
    <p:extLst>
      <p:ext uri="{BB962C8B-B14F-4D97-AF65-F5344CB8AC3E}">
        <p14:creationId xmlns:p14="http://schemas.microsoft.com/office/powerpoint/2010/main" val="246509921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Ergänzung:</a:t>
            </a:r>
          </a:p>
          <a:p>
            <a:endParaRPr lang="de-DE" sz="3200" dirty="0"/>
          </a:p>
          <a:p>
            <a:r>
              <a:rPr lang="de-DE" sz="3200" dirty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6876"/>
            <a:ext cx="4176464" cy="250039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4272"/>
            <a:ext cx="4193097" cy="2493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87727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Nach 7 Tagen im Schrank      nach weiteren 4 Tagen im Licht</a:t>
            </a:r>
          </a:p>
        </p:txBody>
      </p:sp>
    </p:spTree>
    <p:extLst>
      <p:ext uri="{BB962C8B-B14F-4D97-AF65-F5344CB8AC3E}">
        <p14:creationId xmlns:p14="http://schemas.microsoft.com/office/powerpoint/2010/main" val="3705670419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63486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17342"/>
              </p:ext>
            </p:extLst>
          </p:nvPr>
        </p:nvGraphicFramePr>
        <p:xfrm>
          <a:off x="395536" y="1628800"/>
          <a:ext cx="8568952" cy="303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Weidenpflanze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Erde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zu Beginn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2,50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91,00 kg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nach 5 Jahren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84,50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90,40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Unterschied: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502537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Helmont-Versuch</a:t>
            </a:r>
          </a:p>
        </p:txBody>
      </p:sp>
    </p:spTree>
    <p:extLst>
      <p:ext uri="{BB962C8B-B14F-4D97-AF65-F5344CB8AC3E}">
        <p14:creationId xmlns:p14="http://schemas.microsoft.com/office/powerpoint/2010/main" val="359300857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9584"/>
              </p:ext>
            </p:extLst>
          </p:nvPr>
        </p:nvGraphicFramePr>
        <p:xfrm>
          <a:off x="395536" y="1628800"/>
          <a:ext cx="8568952" cy="303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Weidenpflanze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Masse der Erde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zu Beginn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2,50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91,00 kg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nach 5 Jahren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84,50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90,40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Unterschied: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solidFill>
                            <a:srgbClr val="CC0000"/>
                          </a:solidFill>
                          <a:effectLst/>
                        </a:rPr>
                        <a:t> 82,00 kg</a:t>
                      </a:r>
                      <a:endParaRPr lang="de-DE" sz="3200" dirty="0">
                        <a:solidFill>
                          <a:srgbClr val="CC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solidFill>
                            <a:srgbClr val="CC0000"/>
                          </a:solidFill>
                          <a:effectLst/>
                        </a:rPr>
                        <a:t>0,60 kg </a:t>
                      </a:r>
                      <a:endParaRPr lang="de-DE" sz="3200" dirty="0">
                        <a:solidFill>
                          <a:srgbClr val="CC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502537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Helmont-Versuch</a:t>
            </a:r>
          </a:p>
        </p:txBody>
      </p:sp>
    </p:spTree>
    <p:extLst>
      <p:ext uri="{BB962C8B-B14F-4D97-AF65-F5344CB8AC3E}">
        <p14:creationId xmlns:p14="http://schemas.microsoft.com/office/powerpoint/2010/main" val="3697330959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8747" y="414908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     Versuch 1			V 2		     V 3</a:t>
            </a:r>
          </a:p>
          <a:p>
            <a:endParaRPr lang="de-DE" sz="1600" dirty="0"/>
          </a:p>
          <a:p>
            <a:pPr algn="ctr"/>
            <a:r>
              <a:rPr lang="de-DE" sz="4000" dirty="0"/>
              <a:t>von Priestley</a:t>
            </a:r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4050"/>
            <a:ext cx="3096344" cy="2081014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1692188" cy="2232248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4050"/>
            <a:ext cx="1495224" cy="20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62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422529753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endParaRPr lang="de-DE" sz="2800" dirty="0"/>
          </a:p>
          <a:p>
            <a:r>
              <a:rPr lang="de-DE" sz="2800" dirty="0"/>
              <a:t> am Fenster	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250959342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          um 180°	</a:t>
            </a:r>
          </a:p>
          <a:p>
            <a:r>
              <a:rPr lang="de-DE" sz="2800" dirty="0"/>
              <a:t> am Fenster	           gedreht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258114916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07161"/>
            <a:ext cx="2088232" cy="27459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          um 180°	       nach     </a:t>
            </a:r>
          </a:p>
          <a:p>
            <a:r>
              <a:rPr lang="de-DE" sz="2800" dirty="0"/>
              <a:t> am Fenster	           gedreht           70 Minuten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400165520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35217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6.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Verantwortung gegenüber Wirbel-tieren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Wertschätzung von Gewässern als Lebensraum</a:t>
            </a:r>
          </a:p>
        </p:txBody>
      </p:sp>
    </p:spTree>
    <p:extLst>
      <p:ext uri="{BB962C8B-B14F-4D97-AF65-F5344CB8AC3E}">
        <p14:creationId xmlns:p14="http://schemas.microsoft.com/office/powerpoint/2010/main" val="104575763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</p:spTree>
    <p:extLst>
      <p:ext uri="{BB962C8B-B14F-4D97-AF65-F5344CB8AC3E}">
        <p14:creationId xmlns:p14="http://schemas.microsoft.com/office/powerpoint/2010/main" val="278502087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12:30 h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264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3428142"/>
            <a:ext cx="3556156" cy="223310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12:30 h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15:00 h</a:t>
            </a:r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72673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</p:spTree>
    <p:extLst>
      <p:ext uri="{BB962C8B-B14F-4D97-AF65-F5344CB8AC3E}">
        <p14:creationId xmlns:p14="http://schemas.microsoft.com/office/powerpoint/2010/main" val="102017655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wesentliche Fachbegriffe, Zusammenhänge und Fertigkeiten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eingeführt und immer wieder angewendet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am besten in schriftlicher Form </a:t>
            </a:r>
            <a:r>
              <a:rPr lang="de-DE" sz="4000" dirty="0" err="1"/>
              <a:t>zusammengefasst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22720589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Grundwissen-Katalog für jede Jahrgangsstufe</a:t>
            </a:r>
          </a:p>
          <a:p>
            <a:endParaRPr lang="de-D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AB mit Text und Abbildungen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dito online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Kärtchen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7003131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8250953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r>
              <a:rPr lang="de-DE" sz="4000" dirty="0"/>
              <a:t>Grundwissen-Aufgabe in </a:t>
            </a:r>
            <a:r>
              <a:rPr lang="de-DE" sz="4000" u="sng" dirty="0"/>
              <a:t>jeder</a:t>
            </a:r>
            <a:r>
              <a:rPr lang="de-DE" sz="4000" dirty="0"/>
              <a:t> Prüfung (explizit gekennzeichnet)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1181405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r>
              <a:rPr lang="de-DE" sz="4000" dirty="0"/>
              <a:t>Grundwissen-Aufgabe in </a:t>
            </a:r>
            <a:r>
              <a:rPr lang="de-DE" sz="4000" u="sng" dirty="0"/>
              <a:t>jeder</a:t>
            </a:r>
            <a:r>
              <a:rPr lang="de-DE" sz="4000" dirty="0"/>
              <a:t> Prüfung (explizit gekennzeichnet)</a:t>
            </a:r>
          </a:p>
          <a:p>
            <a:endParaRPr lang="de-DE" sz="2000" dirty="0"/>
          </a:p>
          <a:p>
            <a:r>
              <a:rPr lang="de-DE" sz="4000" dirty="0"/>
              <a:t>Wiederholung bzw. Anwendung von Grundwissen als Hausaufgabe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067887361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70080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Grundwissen-Listen des Rupprecht-Gymnasiums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auf der Homepage der Schule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und auf meiner Webseite</a:t>
            </a:r>
          </a:p>
        </p:txBody>
      </p:sp>
    </p:spTree>
    <p:extLst>
      <p:ext uri="{BB962C8B-B14F-4D97-AF65-F5344CB8AC3E}">
        <p14:creationId xmlns:p14="http://schemas.microsoft.com/office/powerpoint/2010/main" val="72490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/>
              <a:t>Dazu gehört </a:t>
            </a:r>
            <a:r>
              <a:rPr lang="de-DE" sz="4000" b="1" dirty="0"/>
              <a:t>Formenkenntnis</a:t>
            </a:r>
            <a:r>
              <a:rPr lang="de-DE" sz="4000" dirty="0"/>
              <a:t>, denn nur was ich kenne, will ich schützen.</a:t>
            </a:r>
          </a:p>
        </p:txBody>
      </p:sp>
    </p:spTree>
    <p:extLst>
      <p:ext uri="{BB962C8B-B14F-4D97-AF65-F5344CB8AC3E}">
        <p14:creationId xmlns:p14="http://schemas.microsoft.com/office/powerpoint/2010/main" val="375746108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Grundwissen am RGM 5. Klasse LP</a:t>
            </a:r>
            <a:r>
              <a:rPr lang="de-DE" baseline="30000" dirty="0"/>
              <a:t>+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" y="1600200"/>
            <a:ext cx="7912820" cy="4525963"/>
          </a:xfrm>
        </p:spPr>
      </p:pic>
    </p:spTree>
    <p:extLst>
      <p:ext uri="{BB962C8B-B14F-4D97-AF65-F5344CB8AC3E}">
        <p14:creationId xmlns:p14="http://schemas.microsoft.com/office/powerpoint/2010/main" val="93034909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68144" y="606954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Nickl, 1. Juli 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8747" y="306896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i="1" dirty="0"/>
              <a:t>Holen Sie sich die </a:t>
            </a:r>
            <a:r>
              <a:rPr lang="de-DE" sz="4800" b="1" i="1" dirty="0"/>
              <a:t>Visitenkarte</a:t>
            </a:r>
            <a:r>
              <a:rPr lang="de-DE" sz="4800" i="1" dirty="0"/>
              <a:t> zu meiner </a:t>
            </a:r>
            <a:r>
              <a:rPr lang="de-DE" sz="4800" i="1"/>
              <a:t>Webseite und die </a:t>
            </a:r>
            <a:r>
              <a:rPr lang="de-DE" sz="4800" b="1" i="1" dirty="0"/>
              <a:t>Fortbildungs-Bescheinigung</a:t>
            </a:r>
          </a:p>
          <a:p>
            <a:pPr algn="ctr"/>
            <a:r>
              <a:rPr lang="de-DE" sz="4800" i="1" dirty="0"/>
              <a:t>am Pult ab!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0A34C9-25CB-48BA-BC29-EAC385798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75771" cy="27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6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/>
              <a:t>Dazu gehört </a:t>
            </a:r>
            <a:r>
              <a:rPr lang="de-DE" sz="4000" b="1" dirty="0"/>
              <a:t>Formenkenntnis</a:t>
            </a:r>
            <a:r>
              <a:rPr lang="de-DE" sz="4000" dirty="0"/>
              <a:t>, denn nur was ich kenne, will ich schützen.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Frühblüher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Grünlandpflanzen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Vogelstimmen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Tiere am Wasser</a:t>
            </a:r>
          </a:p>
        </p:txBody>
      </p:sp>
    </p:spTree>
    <p:extLst>
      <p:ext uri="{BB962C8B-B14F-4D97-AF65-F5344CB8AC3E}">
        <p14:creationId xmlns:p14="http://schemas.microsoft.com/office/powerpoint/2010/main" val="333008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</p:spTree>
    <p:extLst>
      <p:ext uri="{BB962C8B-B14F-4D97-AF65-F5344CB8AC3E}">
        <p14:creationId xmlns:p14="http://schemas.microsoft.com/office/powerpoint/2010/main" val="265479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</a:t>
            </a:r>
            <a:r>
              <a:rPr lang="de-DE" sz="3200" i="1" dirty="0"/>
              <a:t>Bestandteile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20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53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62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Beobachtung: </a:t>
            </a:r>
            <a:r>
              <a:rPr lang="de-DE" sz="3200" dirty="0"/>
              <a:t>„Ich beobachte …“</a:t>
            </a:r>
            <a:endParaRPr lang="de-DE" sz="3200" b="1" i="1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78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/>
              <a:t>„… wenn ich schon das Wort "Kompetenzen" höre ...“</a:t>
            </a:r>
          </a:p>
          <a:p>
            <a:pPr algn="ctr"/>
            <a:endParaRPr lang="de-DE" sz="4000" dirty="0"/>
          </a:p>
          <a:p>
            <a:r>
              <a:rPr lang="de-DE" sz="4000" dirty="0"/>
              <a:t>Hessen …: „Wir haben weniger Stoff gemacht als die Bayern, aber dafür wir haben denken gelernt!“</a:t>
            </a:r>
          </a:p>
        </p:txBody>
      </p:sp>
    </p:spTree>
    <p:extLst>
      <p:ext uri="{BB962C8B-B14F-4D97-AF65-F5344CB8AC3E}">
        <p14:creationId xmlns:p14="http://schemas.microsoft.com/office/powerpoint/2010/main" val="68289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Beobachtung: </a:t>
            </a:r>
            <a:r>
              <a:rPr lang="de-DE" sz="3200" dirty="0"/>
              <a:t>„Ich beobachte …“</a:t>
            </a:r>
            <a:endParaRPr lang="de-DE" sz="3200" b="1" i="1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r>
              <a:rPr lang="de-DE" sz="3200" i="1" dirty="0"/>
              <a:t>: </a:t>
            </a:r>
            <a:r>
              <a:rPr lang="de-DE" sz="3200" dirty="0"/>
              <a:t>Erklärung</a:t>
            </a:r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8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</p:spTree>
    <p:extLst>
      <p:ext uri="{BB962C8B-B14F-4D97-AF65-F5344CB8AC3E}">
        <p14:creationId xmlns:p14="http://schemas.microsoft.com/office/powerpoint/2010/main" val="1298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Säulen-Diagramm</a:t>
            </a:r>
            <a:r>
              <a:rPr lang="de-DE" sz="3200" dirty="0"/>
              <a:t> meist bekannt aus der Grundschule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Linien-Diagramm</a:t>
            </a:r>
            <a:r>
              <a:rPr lang="de-DE" sz="3200" dirty="0"/>
              <a:t> explizit neu ein-führen, ggf. zusammen mit Geo-graphie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Kreisdiagramm</a:t>
            </a:r>
            <a:r>
              <a:rPr lang="de-DE" sz="3200" dirty="0"/>
              <a:t>: maximal 3 Elemente, nur lesen, nicht konstruieren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881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Diagramme</a:t>
            </a:r>
            <a:r>
              <a:rPr lang="de-DE" sz="3200" dirty="0"/>
              <a:t> in der Grundschule </a:t>
            </a:r>
          </a:p>
          <a:p>
            <a:pPr lvl="1">
              <a:spcAft>
                <a:spcPts val="1200"/>
              </a:spcAft>
            </a:pPr>
            <a:r>
              <a:rPr lang="de-DE" sz="3200" dirty="0"/>
              <a:t>nur mit wenigen Elementen (2-3)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461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0092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5093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Lesen</a:t>
            </a:r>
            <a:r>
              <a:rPr lang="de-DE" sz="3200" dirty="0"/>
              <a:t>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4996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Lesen</a:t>
            </a:r>
            <a:r>
              <a:rPr lang="de-DE" sz="3200" dirty="0"/>
              <a:t>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Zeichnen</a:t>
            </a:r>
            <a:r>
              <a:rPr lang="de-DE" sz="3200" dirty="0"/>
              <a:t>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6184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</a:t>
            </a:r>
            <a:r>
              <a:rPr lang="de-DE" sz="3200" u="sng" dirty="0"/>
              <a:t>lehren und üben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612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Neueinführung </a:t>
            </a:r>
            <a:r>
              <a:rPr lang="de-DE" sz="3200" u="sng" dirty="0"/>
              <a:t>Linien-</a:t>
            </a:r>
            <a:r>
              <a:rPr lang="de-DE" sz="3200" dirty="0"/>
              <a:t>(Kurven-)Diagramm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5564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94390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Neueinführung Linien-(Kurven-)Diagramm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Umwandlung</a:t>
            </a:r>
            <a:r>
              <a:rPr lang="de-DE" sz="3200" dirty="0"/>
              <a:t> von Darstellungsformen üben </a:t>
            </a:r>
            <a:r>
              <a:rPr lang="de-DE" sz="2800" i="1" dirty="0"/>
              <a:t>(Verbalisieren / Diagramm nach Wertetabelle / Zahlen aus Diagramm ablesen)</a:t>
            </a:r>
          </a:p>
        </p:txBody>
      </p:sp>
    </p:spTree>
    <p:extLst>
      <p:ext uri="{BB962C8B-B14F-4D97-AF65-F5344CB8AC3E}">
        <p14:creationId xmlns:p14="http://schemas.microsoft.com/office/powerpoint/2010/main" val="3395816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</p:txBody>
      </p:sp>
    </p:spTree>
    <p:extLst>
      <p:ext uri="{BB962C8B-B14F-4D97-AF65-F5344CB8AC3E}">
        <p14:creationId xmlns:p14="http://schemas.microsoft.com/office/powerpoint/2010/main" val="3135936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</p:txBody>
      </p:sp>
    </p:spTree>
    <p:extLst>
      <p:ext uri="{BB962C8B-B14F-4D97-AF65-F5344CB8AC3E}">
        <p14:creationId xmlns:p14="http://schemas.microsoft.com/office/powerpoint/2010/main" val="1505999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</p:txBody>
      </p:sp>
    </p:spTree>
    <p:extLst>
      <p:ext uri="{BB962C8B-B14F-4D97-AF65-F5344CB8AC3E}">
        <p14:creationId xmlns:p14="http://schemas.microsoft.com/office/powerpoint/2010/main" val="1987649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(Wortliste)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4A5EF4-B307-421A-9F18-5205562FFD88}"/>
              </a:ext>
            </a:extLst>
          </p:cNvPr>
          <p:cNvSpPr txBox="1"/>
          <p:nvPr/>
        </p:nvSpPr>
        <p:spPr>
          <a:xfrm>
            <a:off x="467544" y="3382873"/>
            <a:ext cx="8291264" cy="2062103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>
                <a:cs typeface="Calibri Light" panose="020F0302020204030204" pitchFamily="34" charset="0"/>
              </a:rPr>
              <a:t>die </a:t>
            </a:r>
            <a:r>
              <a:rPr lang="de-DE" sz="3200" b="1" dirty="0">
                <a:cs typeface="Calibri Light" panose="020F0302020204030204" pitchFamily="34" charset="0"/>
              </a:rPr>
              <a:t>Größe</a:t>
            </a:r>
            <a:r>
              <a:rPr lang="de-DE" sz="3200" dirty="0">
                <a:cs typeface="Calibri Light" panose="020F0302020204030204" pitchFamily="34" charset="0"/>
              </a:rPr>
              <a:t> (Länge, Temperatur, Zeit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die </a:t>
            </a:r>
            <a:r>
              <a:rPr lang="de-DE" sz="3200" b="1" dirty="0">
                <a:cs typeface="Calibri Light" panose="020F0302020204030204" pitchFamily="34" charset="0"/>
              </a:rPr>
              <a:t>Einheit</a:t>
            </a:r>
            <a:r>
              <a:rPr lang="de-DE" sz="3200" dirty="0">
                <a:cs typeface="Calibri Light" panose="020F0302020204030204" pitchFamily="34" charset="0"/>
              </a:rPr>
              <a:t> (Meter, Grad Celsius, Stunde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das </a:t>
            </a:r>
            <a:r>
              <a:rPr lang="de-DE" sz="3200" b="1" dirty="0">
                <a:cs typeface="Calibri Light" panose="020F0302020204030204" pitchFamily="34" charset="0"/>
              </a:rPr>
              <a:t>Symbol</a:t>
            </a:r>
            <a:r>
              <a:rPr lang="de-DE" sz="3200" dirty="0">
                <a:cs typeface="Calibri Light" panose="020F0302020204030204" pitchFamily="34" charset="0"/>
              </a:rPr>
              <a:t> (m, °C, h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der </a:t>
            </a:r>
            <a:r>
              <a:rPr lang="de-DE" sz="3200" b="1" dirty="0">
                <a:cs typeface="Calibri Light" panose="020F0302020204030204" pitchFamily="34" charset="0"/>
              </a:rPr>
              <a:t>Zahlenwert</a:t>
            </a:r>
          </a:p>
        </p:txBody>
      </p:sp>
    </p:spTree>
    <p:extLst>
      <p:ext uri="{BB962C8B-B14F-4D97-AF65-F5344CB8AC3E}">
        <p14:creationId xmlns:p14="http://schemas.microsoft.com/office/powerpoint/2010/main" val="4152799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(Wortliste)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</p:txBody>
      </p:sp>
    </p:spTree>
    <p:extLst>
      <p:ext uri="{BB962C8B-B14F-4D97-AF65-F5344CB8AC3E}">
        <p14:creationId xmlns:p14="http://schemas.microsoft.com/office/powerpoint/2010/main" val="3154377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B273F8-35BD-4603-89F6-C4BD191D84E7}"/>
              </a:ext>
            </a:extLst>
          </p:cNvPr>
          <p:cNvSpPr txBox="1"/>
          <p:nvPr/>
        </p:nvSpPr>
        <p:spPr>
          <a:xfrm>
            <a:off x="457200" y="3935958"/>
            <a:ext cx="8229600" cy="1077218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größer, kleiner</a:t>
            </a:r>
          </a:p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wird von links nach rechts größer usw.</a:t>
            </a:r>
          </a:p>
        </p:txBody>
      </p:sp>
    </p:spTree>
    <p:extLst>
      <p:ext uri="{BB962C8B-B14F-4D97-AF65-F5344CB8AC3E}">
        <p14:creationId xmlns:p14="http://schemas.microsoft.com/office/powerpoint/2010/main" val="4050413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erklären </a:t>
            </a:r>
          </a:p>
        </p:txBody>
      </p:sp>
    </p:spTree>
    <p:extLst>
      <p:ext uri="{BB962C8B-B14F-4D97-AF65-F5344CB8AC3E}">
        <p14:creationId xmlns:p14="http://schemas.microsoft.com/office/powerpoint/2010/main" val="1341713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„Größen und ihre Einheiten“ </a:t>
            </a:r>
            <a:r>
              <a:rPr lang="de-DE" sz="3200" dirty="0"/>
              <a:t>in </a:t>
            </a:r>
            <a:r>
              <a:rPr lang="de-DE" sz="3200" dirty="0">
                <a:highlight>
                  <a:srgbClr val="FFFFCC"/>
                </a:highlight>
              </a:rPr>
              <a:t>Mathematik</a:t>
            </a:r>
            <a:r>
              <a:rPr lang="de-DE" sz="3200" dirty="0"/>
              <a:t>,  5. Klasse, am Ende des Schuljahres</a:t>
            </a:r>
          </a:p>
        </p:txBody>
      </p:sp>
    </p:spTree>
    <p:extLst>
      <p:ext uri="{BB962C8B-B14F-4D97-AF65-F5344CB8AC3E}">
        <p14:creationId xmlns:p14="http://schemas.microsoft.com/office/powerpoint/2010/main" val="3467355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„Größen und ihre Einheiten“ </a:t>
            </a:r>
            <a:r>
              <a:rPr lang="de-DE" sz="3200" dirty="0"/>
              <a:t>in </a:t>
            </a:r>
            <a:r>
              <a:rPr lang="de-DE" sz="3200" dirty="0">
                <a:highlight>
                  <a:srgbClr val="FFFFCC"/>
                </a:highlight>
              </a:rPr>
              <a:t>Mathematik</a:t>
            </a:r>
            <a:r>
              <a:rPr lang="de-DE" sz="3200" dirty="0"/>
              <a:t>,  5. Klasse, am Ende des Schuljahres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highlight>
                  <a:srgbClr val="FFFFCC"/>
                </a:highlight>
              </a:rPr>
              <a:t>Geographie</a:t>
            </a:r>
            <a:r>
              <a:rPr lang="de-DE" sz="3200" dirty="0"/>
              <a:t>, 5. Klasse: </a:t>
            </a:r>
            <a:r>
              <a:rPr lang="de-DE" sz="2800" i="1" dirty="0"/>
              <a:t>„Die Schüler …</a:t>
            </a:r>
          </a:p>
          <a:p>
            <a:r>
              <a:rPr lang="de-DE" sz="2800" i="1" dirty="0"/>
              <a:t>	… werten einfache Sachtexte, Bilder, Diagramme 	und Tabellen aus.</a:t>
            </a:r>
          </a:p>
          <a:p>
            <a:endParaRPr lang="de-DE" sz="600" i="1" dirty="0"/>
          </a:p>
          <a:p>
            <a:r>
              <a:rPr lang="de-DE" sz="2800" i="1" dirty="0"/>
              <a:t>	… führen einfache Messungen durch, z. B. zu 	Temperatur und Niederschlag.</a:t>
            </a:r>
          </a:p>
          <a:p>
            <a:endParaRPr lang="de-DE" sz="600" i="1" dirty="0"/>
          </a:p>
          <a:p>
            <a:r>
              <a:rPr lang="de-DE" sz="2800" i="1" dirty="0"/>
              <a:t>	… legen übersichtliche Tabellen an, zeichnen 	Säulen- und Balkendiagramme.“</a:t>
            </a:r>
          </a:p>
        </p:txBody>
      </p:sp>
    </p:spTree>
    <p:extLst>
      <p:ext uri="{BB962C8B-B14F-4D97-AF65-F5344CB8AC3E}">
        <p14:creationId xmlns:p14="http://schemas.microsoft.com/office/powerpoint/2010/main" val="98926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Lern-Inhalte behalten ihre Bedeutung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994897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</p:spTree>
    <p:extLst>
      <p:ext uri="{BB962C8B-B14F-4D97-AF65-F5344CB8AC3E}">
        <p14:creationId xmlns:p14="http://schemas.microsoft.com/office/powerpoint/2010/main" val="1906845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/>
              <a:t>Formuliere eine Über-schrift für dieses Diagramm. (Thema, Fragestellung)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4052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/>
              <a:t>Formuliere eine Über-schrift für dieses Diagramm. (Thema, Fragestellung)</a:t>
            </a:r>
          </a:p>
          <a:p>
            <a:endParaRPr lang="de-DE" sz="2800" dirty="0"/>
          </a:p>
          <a:p>
            <a:r>
              <a:rPr lang="de-DE" sz="2800" i="1" dirty="0">
                <a:solidFill>
                  <a:srgbClr val="0000FF"/>
                </a:solidFill>
              </a:rPr>
              <a:t>Wie oft schlägt das Herz unter verschiedenen Um-ständen?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92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</p:txBody>
      </p:sp>
    </p:spTree>
    <p:extLst>
      <p:ext uri="{BB962C8B-B14F-4D97-AF65-F5344CB8AC3E}">
        <p14:creationId xmlns:p14="http://schemas.microsoft.com/office/powerpoint/2010/main" val="2494614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Die Hochwert-Achse (y-Ach-se) zeigt die 	Größe „Anzahl der Herzschläge in einer Mi-nute“ an. Es gibt keine Ein-</a:t>
            </a:r>
            <a:r>
              <a:rPr lang="de-DE" sz="2800" i="1" dirty="0" err="1">
                <a:solidFill>
                  <a:srgbClr val="0000FF"/>
                </a:solidFill>
              </a:rPr>
              <a:t>heit</a:t>
            </a:r>
            <a:r>
              <a:rPr lang="de-DE" sz="2800" i="1" dirty="0">
                <a:solidFill>
                  <a:srgbClr val="0000FF"/>
                </a:solidFill>
              </a:rPr>
              <a:t>. Die Zahlenwerte gehen von 0 bis 100. 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Auf der Rechtswert-Achse (x-Achse) ist keine Größe angegeben (auch keine Zahlenwerte und keine Einheit).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0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   Formuliere die Aussage des Diagramms.</a:t>
            </a:r>
          </a:p>
          <a:p>
            <a:endParaRPr lang="de-DE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8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   Formuliere die Aussage des Diagramms.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Nach Belastung schlägt das Herz öfter als in Ruhe, fast doppelt so oft.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32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   Finde eine Erklärung dafür.</a:t>
            </a:r>
          </a:p>
          <a:p>
            <a:endParaRPr lang="de-DE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594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   Finde eine Erklärung dafür.</a:t>
            </a:r>
          </a:p>
          <a:p>
            <a:endParaRPr lang="de-DE" sz="14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Wenn wir in Ruhe sind, brauchen die Muskeln nicht so viel Zell-Energie. Deshalb brau­chen sie auch nicht so viel Sauerstoff für die Zell-atmung. Deshalb genügen weniger Herzschläge in einer Minute.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Lern-Inhalte behalten ihre Bedeutung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Kompetenz-Erwartungen erläutern genauer den Anspruch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21793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</a:t>
            </a:r>
          </a:p>
        </p:txBody>
      </p:sp>
    </p:spTree>
    <p:extLst>
      <p:ext uri="{BB962C8B-B14F-4D97-AF65-F5344CB8AC3E}">
        <p14:creationId xmlns:p14="http://schemas.microsoft.com/office/powerpoint/2010/main" val="688552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Bleistift und Lineal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anfärben mit Buntstift, nicht </a:t>
            </a:r>
            <a:r>
              <a:rPr lang="de-DE" sz="3200" dirty="0" err="1"/>
              <a:t>Filzer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Überschrift: Thema des Diagramms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x- und y-Achse, Pfeilspitzen (wenn die Größe sich ändert)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beschriften (Größe, Symbol der Einheit)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einteilen, Zahlenwerte angeben</a:t>
            </a:r>
          </a:p>
        </p:txBody>
      </p:sp>
    </p:spTree>
    <p:extLst>
      <p:ext uri="{BB962C8B-B14F-4D97-AF65-F5344CB8AC3E}">
        <p14:creationId xmlns:p14="http://schemas.microsoft.com/office/powerpoint/2010/main" val="10589298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>
                <a:highlight>
                  <a:srgbClr val="FFFFCC"/>
                </a:highlight>
              </a:rPr>
              <a:t>Säulen</a:t>
            </a:r>
            <a:r>
              <a:rPr lang="de-DE" sz="3200" dirty="0"/>
              <a:t> im Diagramm: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16257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>
                <a:highlight>
                  <a:srgbClr val="FFFFCC"/>
                </a:highlight>
              </a:rPr>
              <a:t>Säulen</a:t>
            </a:r>
            <a:r>
              <a:rPr lang="de-DE" sz="3200" dirty="0"/>
              <a:t>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senkrechte Linien der Säulen zeichnen: alle Säulen gleich breit, gleicher Abstand </a:t>
            </a:r>
            <a:r>
              <a:rPr lang="de-DE" sz="3200" dirty="0" err="1"/>
              <a:t>vonein-ander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Säulen mit waagrechten Linien abschließen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450293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>
                <a:highlight>
                  <a:srgbClr val="FFFFCC"/>
                </a:highlight>
              </a:rPr>
              <a:t>Linien</a:t>
            </a:r>
            <a:r>
              <a:rPr lang="de-DE" sz="3200" dirty="0"/>
              <a:t> im Diagramm:</a:t>
            </a:r>
          </a:p>
        </p:txBody>
      </p:sp>
    </p:spTree>
    <p:extLst>
      <p:ext uri="{BB962C8B-B14F-4D97-AF65-F5344CB8AC3E}">
        <p14:creationId xmlns:p14="http://schemas.microsoft.com/office/powerpoint/2010/main" val="3218073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>
                <a:highlight>
                  <a:srgbClr val="FFFFCC"/>
                </a:highlight>
              </a:rPr>
              <a:t>Linien</a:t>
            </a:r>
            <a:r>
              <a:rPr lang="de-DE" sz="3200" dirty="0"/>
              <a:t>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mit Bleistift verbinden (mit Lineal von Punkt zu Punkt)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5901488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Inhaltsstoffe und Energieinhalt in Lebensmitteln</a:t>
            </a:r>
          </a:p>
        </p:txBody>
      </p:sp>
    </p:spTree>
    <p:extLst>
      <p:ext uri="{BB962C8B-B14F-4D97-AF65-F5344CB8AC3E}">
        <p14:creationId xmlns:p14="http://schemas.microsoft.com/office/powerpoint/2010/main" val="28985262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Inhaltsstoffe und Energieinhalt </a:t>
            </a:r>
            <a:r>
              <a:rPr lang="de-DE" sz="3200"/>
              <a:t>in Lebensmitteln</a:t>
            </a:r>
            <a:endParaRPr lang="de-DE" sz="32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824536" cy="273630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7377"/>
            <a:ext cx="2880320" cy="2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21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		Nährstoffe in Lebensmitteln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61066"/>
            <a:ext cx="5583555" cy="27216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99792" y="5371311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Nutella	                     Brathering			     </a:t>
            </a:r>
            <a:r>
              <a:rPr lang="de-DE" sz="2400" dirty="0" err="1"/>
              <a:t>Erdnuss</a:t>
            </a:r>
            <a:r>
              <a:rPr lang="de-DE" sz="2400" dirty="0"/>
              <a:t>- 	    	   Nudeln</a:t>
            </a:r>
          </a:p>
          <a:p>
            <a:r>
              <a:rPr lang="de-DE" sz="2400" dirty="0"/>
              <a:t>	      Creme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266106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Anteil der Nährstoffe </a:t>
            </a:r>
          </a:p>
          <a:p>
            <a:pPr algn="r"/>
            <a:r>
              <a:rPr lang="de-DE" sz="2400" dirty="0"/>
              <a:t>in g pro 100 g Lebensmittel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0" y="4365104"/>
            <a:ext cx="1728192" cy="17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40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1969555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Energie-inhalt in Lebens-mitteln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3" y="1947033"/>
            <a:ext cx="4172222" cy="48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8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88879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Wasser – mal so, mal so </a:t>
            </a:r>
            <a:r>
              <a:rPr lang="de-DE" sz="3200" dirty="0"/>
              <a:t>(Aggregatzustände)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8A4DD5-7C62-478B-A37F-A7DF83BC014B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5652120" y="2097604"/>
            <a:ext cx="2304256" cy="3923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EDE2AAD-3BB8-41EE-9179-8724779E1D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14" y="2123104"/>
            <a:ext cx="2593958" cy="38981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7BB6B1-DB1D-4F7D-850D-6653CF4B321C}"/>
              </a:ext>
            </a:extLst>
          </p:cNvPr>
          <p:cNvSpPr txBox="1"/>
          <p:nvPr/>
        </p:nvSpPr>
        <p:spPr>
          <a:xfrm>
            <a:off x="611560" y="2097604"/>
            <a:ext cx="17281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Eis, Schnee bzw. Wasser erhitzen</a:t>
            </a:r>
          </a:p>
          <a:p>
            <a:r>
              <a:rPr lang="de-DE" sz="2400" dirty="0"/>
              <a:t>(obligater Lerninhalt)</a:t>
            </a:r>
          </a:p>
        </p:txBody>
      </p:sp>
    </p:spTree>
    <p:extLst>
      <p:ext uri="{BB962C8B-B14F-4D97-AF65-F5344CB8AC3E}">
        <p14:creationId xmlns:p14="http://schemas.microsoft.com/office/powerpoint/2010/main" val="10034944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beim Erwärmen von Schnee 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beim Erwärmen von Schnee 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349822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NEU: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mehr als 3 Elemente</a:t>
            </a:r>
          </a:p>
        </p:txBody>
      </p:sp>
    </p:spTree>
    <p:extLst>
      <p:ext uri="{BB962C8B-B14F-4D97-AF65-F5344CB8AC3E}">
        <p14:creationId xmlns:p14="http://schemas.microsoft.com/office/powerpoint/2010/main" val="3824505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von Schnee beim Erwärmen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27984" y="53732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NEU: Darstellung als Liniendiagramm</a:t>
            </a:r>
          </a:p>
        </p:txBody>
      </p:sp>
    </p:spTree>
    <p:extLst>
      <p:ext uri="{BB962C8B-B14F-4D97-AF65-F5344CB8AC3E}">
        <p14:creationId xmlns:p14="http://schemas.microsoft.com/office/powerpoint/2010/main" val="1002798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Prozentzahlen</a:t>
            </a:r>
            <a:r>
              <a:rPr lang="de-DE" sz="3200" dirty="0"/>
              <a:t>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17188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Dezimalbrüche</a:t>
            </a:r>
            <a:r>
              <a:rPr lang="de-DE" sz="3200" dirty="0"/>
              <a:t> (wie 4,35) und andere Brüche sind ebenfalls erst Stoff in der 6. Klasse!</a:t>
            </a:r>
          </a:p>
        </p:txBody>
      </p:sp>
    </p:spTree>
    <p:extLst>
      <p:ext uri="{BB962C8B-B14F-4D97-AF65-F5344CB8AC3E}">
        <p14:creationId xmlns:p14="http://schemas.microsoft.com/office/powerpoint/2010/main" val="7113344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dirty="0"/>
              <a:t>	</a:t>
            </a:r>
            <a:r>
              <a:rPr lang="de-DE" sz="3200" i="1" dirty="0"/>
              <a:t>Aber die Kinder kennen: 43,75 €.</a:t>
            </a:r>
          </a:p>
        </p:txBody>
      </p:sp>
    </p:spTree>
    <p:extLst>
      <p:ext uri="{BB962C8B-B14F-4D97-AF65-F5344CB8AC3E}">
        <p14:creationId xmlns:p14="http://schemas.microsoft.com/office/powerpoint/2010/main" val="618987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i="1" dirty="0"/>
              <a:t>	Aber die Kinder kennen: 43,75 €.</a:t>
            </a:r>
          </a:p>
          <a:p>
            <a:r>
              <a:rPr lang="de-DE" sz="3200" i="1" dirty="0"/>
              <a:t>Und Prozentzahlen kann man in NT einführen als Hundertstel (am besten visualisiert).</a:t>
            </a:r>
          </a:p>
        </p:txBody>
      </p:sp>
    </p:spTree>
    <p:extLst>
      <p:ext uri="{BB962C8B-B14F-4D97-AF65-F5344CB8AC3E}">
        <p14:creationId xmlns:p14="http://schemas.microsoft.com/office/powerpoint/2010/main" val="2481438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Die absolute Länge der Achsen und die Abstände zwischen den Zahlenwerten können Zehnjährige kaum alleine festlegen.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	=&gt;   Einhilfen sind nötig!</a:t>
            </a:r>
          </a:p>
        </p:txBody>
      </p:sp>
    </p:spTree>
    <p:extLst>
      <p:ext uri="{BB962C8B-B14F-4D97-AF65-F5344CB8AC3E}">
        <p14:creationId xmlns:p14="http://schemas.microsoft.com/office/powerpoint/2010/main" val="3567125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Kreisdiagramme nach wie vor </a:t>
            </a:r>
            <a:r>
              <a:rPr lang="de-DE" sz="3200" u="sng" dirty="0"/>
              <a:t>nur lesen</a:t>
            </a:r>
            <a:r>
              <a:rPr lang="de-DE" sz="3200" dirty="0"/>
              <a:t>, </a:t>
            </a:r>
            <a:r>
              <a:rPr lang="de-DE" sz="3200" b="1" dirty="0"/>
              <a:t>nicht</a:t>
            </a:r>
            <a:r>
              <a:rPr lang="de-DE" sz="3200" dirty="0"/>
              <a:t> selbst nach Zahlenwerten anlegen lassen.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Kreisdiagramme nach wie vor auf wenige Felder begrenzen (3-4).</a:t>
            </a:r>
          </a:p>
        </p:txBody>
      </p:sp>
    </p:spTree>
    <p:extLst>
      <p:ext uri="{BB962C8B-B14F-4D97-AF65-F5344CB8AC3E}">
        <p14:creationId xmlns:p14="http://schemas.microsoft.com/office/powerpoint/2010/main" val="197944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sind präziser formuliert.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4059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Dies alles steht in meinem Skript zur Diagramm-kompetenz in der 5. Klasse auf meiner Webseite: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hlinkClick r:id="rId2"/>
              </a:rPr>
              <a:t>www.bio-nickl.de</a:t>
            </a:r>
            <a:endParaRPr lang="de-DE" sz="3200" dirty="0"/>
          </a:p>
          <a:p>
            <a:r>
              <a:rPr lang="de-DE" sz="3200" dirty="0"/>
              <a:t>&gt;   </a:t>
            </a:r>
            <a:r>
              <a:rPr lang="de-DE" sz="3200" dirty="0" err="1"/>
              <a:t>Did.Meth.Päd</a:t>
            </a:r>
            <a:r>
              <a:rPr lang="de-DE" sz="3200" dirty="0"/>
              <a:t>.   </a:t>
            </a:r>
          </a:p>
          <a:p>
            <a:r>
              <a:rPr lang="de-DE" sz="3200" dirty="0"/>
              <a:t>	&gt;   5. Klasse Skript 2 Kompetenztraining</a:t>
            </a:r>
          </a:p>
          <a:p>
            <a:r>
              <a:rPr lang="de-DE" sz="3200" dirty="0"/>
              <a:t>		&gt;   Kommunikation</a:t>
            </a:r>
          </a:p>
          <a:p>
            <a:r>
              <a:rPr lang="de-DE" sz="3200" dirty="0"/>
              <a:t>&gt;   Materialien  &gt;  Unterstufe</a:t>
            </a:r>
          </a:p>
          <a:p>
            <a:r>
              <a:rPr lang="de-DE" sz="3200" dirty="0"/>
              <a:t>	&gt;   Organisatorisches und Übergeordnetes</a:t>
            </a:r>
          </a:p>
        </p:txBody>
      </p:sp>
    </p:spTree>
    <p:extLst>
      <p:ext uri="{BB962C8B-B14F-4D97-AF65-F5344CB8AC3E}">
        <p14:creationId xmlns:p14="http://schemas.microsoft.com/office/powerpoint/2010/main" val="2407410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</p:spTree>
    <p:extLst>
      <p:ext uri="{BB962C8B-B14F-4D97-AF65-F5344CB8AC3E}">
        <p14:creationId xmlns:p14="http://schemas.microsoft.com/office/powerpoint/2010/main" val="2151596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728192" cy="3312368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2880320" cy="252028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2304256" cy="3816424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07" y="4066093"/>
            <a:ext cx="1944216" cy="23872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7247" y="5373216"/>
            <a:ext cx="334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</p:spTree>
    <p:extLst>
      <p:ext uri="{BB962C8B-B14F-4D97-AF65-F5344CB8AC3E}">
        <p14:creationId xmlns:p14="http://schemas.microsoft.com/office/powerpoint/2010/main" val="14458818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Welches Modell ist gut, welches Modell ist schlecht?</a:t>
            </a:r>
          </a:p>
        </p:txBody>
      </p:sp>
    </p:spTree>
    <p:extLst>
      <p:ext uri="{BB962C8B-B14F-4D97-AF65-F5344CB8AC3E}">
        <p14:creationId xmlns:p14="http://schemas.microsoft.com/office/powerpoint/2010/main" val="26026923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Was ist am Modell X gut, was ist daran schlecht?</a:t>
            </a:r>
          </a:p>
        </p:txBody>
      </p:sp>
    </p:spTree>
    <p:extLst>
      <p:ext uri="{BB962C8B-B14F-4D97-AF65-F5344CB8AC3E}">
        <p14:creationId xmlns:p14="http://schemas.microsoft.com/office/powerpoint/2010/main" val="13427716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Fragen, lassen sich mit Modell X </a:t>
            </a:r>
            <a:r>
              <a:rPr lang="de-DE" sz="3200" dirty="0" err="1">
                <a:solidFill>
                  <a:srgbClr val="008000"/>
                </a:solidFill>
              </a:rPr>
              <a:t>beant</a:t>
            </a:r>
            <a:r>
              <a:rPr lang="de-DE" sz="3200" dirty="0">
                <a:solidFill>
                  <a:srgbClr val="008000"/>
                </a:solidFill>
              </a:rPr>
              <a:t>-worten, welche Hypothesen lassen sich damit über-prüfen?</a:t>
            </a:r>
          </a:p>
        </p:txBody>
      </p:sp>
    </p:spTree>
    <p:extLst>
      <p:ext uri="{BB962C8B-B14F-4D97-AF65-F5344CB8AC3E}">
        <p14:creationId xmlns:p14="http://schemas.microsoft.com/office/powerpoint/2010/main" val="382351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Eigenschaf-</a:t>
            </a:r>
            <a:r>
              <a:rPr lang="de-DE" sz="3200" dirty="0" err="1">
                <a:solidFill>
                  <a:srgbClr val="008000"/>
                </a:solidFill>
              </a:rPr>
              <a:t>ten</a:t>
            </a:r>
            <a:r>
              <a:rPr lang="de-DE" sz="3200" dirty="0">
                <a:solidFill>
                  <a:srgbClr val="008000"/>
                </a:solidFill>
              </a:rPr>
              <a:t> der Wirklichkeit zeigt Modell X, welche zeigt es nicht?</a:t>
            </a:r>
          </a:p>
        </p:txBody>
      </p:sp>
    </p:spTree>
    <p:extLst>
      <p:ext uri="{BB962C8B-B14F-4D97-AF65-F5344CB8AC3E}">
        <p14:creationId xmlns:p14="http://schemas.microsoft.com/office/powerpoint/2010/main" val="31153548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88024" y="263691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8000"/>
                </a:solidFill>
              </a:rPr>
              <a:t>Grundsatz:</a:t>
            </a:r>
          </a:p>
          <a:p>
            <a:endParaRPr lang="de-DE" sz="3600" b="1" dirty="0">
              <a:solidFill>
                <a:srgbClr val="008000"/>
              </a:solidFill>
            </a:endParaRPr>
          </a:p>
          <a:p>
            <a:r>
              <a:rPr lang="de-DE" sz="3600" b="1" dirty="0">
                <a:solidFill>
                  <a:srgbClr val="008000"/>
                </a:solidFill>
              </a:rPr>
              <a:t>Unterschiedliche Modelle für das selbe Phänomen!</a:t>
            </a:r>
          </a:p>
        </p:txBody>
      </p:sp>
    </p:spTree>
    <p:extLst>
      <p:ext uri="{BB962C8B-B14F-4D97-AF65-F5344CB8AC3E}">
        <p14:creationId xmlns:p14="http://schemas.microsoft.com/office/powerpoint/2010/main" val="24812270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Herausforderung: Teilchen-Modell</a:t>
            </a:r>
          </a:p>
        </p:txBody>
      </p:sp>
    </p:spTree>
    <p:extLst>
      <p:ext uri="{BB962C8B-B14F-4D97-AF65-F5344CB8AC3E}">
        <p14:creationId xmlns:p14="http://schemas.microsoft.com/office/powerpoint/2010/main" val="20475227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</p:txBody>
      </p:sp>
    </p:spTree>
    <p:extLst>
      <p:ext uri="{BB962C8B-B14F-4D97-AF65-F5344CB8AC3E}">
        <p14:creationId xmlns:p14="http://schemas.microsoft.com/office/powerpoint/2010/main" val="275286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sind präziser formuliert.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erhalten einen höheren Stellenwert.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018107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  <a:p>
            <a:endParaRPr lang="de-DE" sz="3600" dirty="0"/>
          </a:p>
          <a:p>
            <a:r>
              <a:rPr lang="de-DE" sz="3600" dirty="0"/>
              <a:t>=&gt; Behutsam zunächst an die </a:t>
            </a:r>
            <a:r>
              <a:rPr lang="de-DE" sz="3600" b="1" dirty="0"/>
              <a:t>mikroskopische</a:t>
            </a:r>
            <a:r>
              <a:rPr lang="de-DE" sz="3600" dirty="0"/>
              <a:t> Betrachtungs-Ebene heranführen!</a:t>
            </a:r>
          </a:p>
        </p:txBody>
      </p:sp>
    </p:spTree>
    <p:extLst>
      <p:ext uri="{BB962C8B-B14F-4D97-AF65-F5344CB8AC3E}">
        <p14:creationId xmlns:p14="http://schemas.microsoft.com/office/powerpoint/2010/main" val="14174189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geht gut mit Millimeter-Papier.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3816424" cy="309634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0CBE50-0ABA-4FC1-AD19-C1CADD453190}"/>
              </a:ext>
            </a:extLst>
          </p:cNvPr>
          <p:cNvSpPr txBox="1"/>
          <p:nvPr/>
        </p:nvSpPr>
        <p:spPr>
          <a:xfrm>
            <a:off x="539552" y="292494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Zunächst mit einer Lupe, dann mit zwei Lupen…</a:t>
            </a:r>
          </a:p>
        </p:txBody>
      </p:sp>
    </p:spTree>
    <p:extLst>
      <p:ext uri="{BB962C8B-B14F-4D97-AF65-F5344CB8AC3E}">
        <p14:creationId xmlns:p14="http://schemas.microsoft.com/office/powerpoint/2010/main" val="29640065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geht gut mit Millimeter-Papier.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0CBE50-0ABA-4FC1-AD19-C1CADD453190}"/>
              </a:ext>
            </a:extLst>
          </p:cNvPr>
          <p:cNvSpPr txBox="1"/>
          <p:nvPr/>
        </p:nvSpPr>
        <p:spPr>
          <a:xfrm>
            <a:off x="539552" y="292494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… dann mit dem Mikro-skop.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93AC33-492B-4741-B7AC-938596E41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2" y="3061555"/>
            <a:ext cx="5389762" cy="303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1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makroskopisch</a:t>
            </a:r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</p:spTree>
    <p:extLst>
      <p:ext uri="{BB962C8B-B14F-4D97-AF65-F5344CB8AC3E}">
        <p14:creationId xmlns:p14="http://schemas.microsoft.com/office/powerpoint/2010/main" val="52752981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makroskopisch</a:t>
            </a:r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  <a:p>
            <a:endParaRPr lang="de-DE" sz="3600" b="1" dirty="0"/>
          </a:p>
          <a:p>
            <a:pPr algn="r"/>
            <a:r>
              <a:rPr lang="de-DE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36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3600" b="1" dirty="0">
                <a:solidFill>
                  <a:srgbClr val="008000"/>
                </a:solidFill>
              </a:rPr>
              <a:t>Visualisieren mit Ikons</a:t>
            </a:r>
          </a:p>
        </p:txBody>
      </p:sp>
    </p:spTree>
    <p:extLst>
      <p:ext uri="{BB962C8B-B14F-4D97-AF65-F5344CB8AC3E}">
        <p14:creationId xmlns:p14="http://schemas.microsoft.com/office/powerpoint/2010/main" val="15620763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4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853625" cy="188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244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Der Schritt vom Makroskopischen zum Mikroskopischen ist groß, aber schritt-weise gut nachvollziehbar.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843140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Der Schritt vom Makroskopischen zum Mikroskopischen ist groß, aber schritt-weise gut nachvollziehbar.</a:t>
            </a:r>
          </a:p>
          <a:p>
            <a:endParaRPr lang="de-DE" sz="2000" dirty="0"/>
          </a:p>
          <a:p>
            <a:r>
              <a:rPr lang="de-DE" sz="3600" dirty="0"/>
              <a:t>Damit ist der große Schritt zur Teilchen-Ebene gut vorbereitet.</a:t>
            </a:r>
          </a:p>
        </p:txBody>
      </p:sp>
    </p:spTree>
    <p:extLst>
      <p:ext uri="{BB962C8B-B14F-4D97-AF65-F5344CB8AC3E}">
        <p14:creationId xmlns:p14="http://schemas.microsoft.com/office/powerpoint/2010/main" val="39034139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Damit das Teilchen-Modell möglichst oft angewendet werden kann, muss es möglichst </a:t>
            </a:r>
            <a:r>
              <a:rPr lang="de-DE" sz="3600" b="1" dirty="0">
                <a:highlight>
                  <a:srgbClr val="FFFFCC"/>
                </a:highlight>
              </a:rPr>
              <a:t>früh</a:t>
            </a:r>
            <a:r>
              <a:rPr lang="de-DE" sz="3600" dirty="0"/>
              <a:t> eingeführt werden (Oktober/November).</a:t>
            </a:r>
          </a:p>
        </p:txBody>
      </p:sp>
    </p:spTree>
    <p:extLst>
      <p:ext uri="{BB962C8B-B14F-4D97-AF65-F5344CB8AC3E}">
        <p14:creationId xmlns:p14="http://schemas.microsoft.com/office/powerpoint/2010/main" val="382012285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4970</Words>
  <Application>Microsoft Office PowerPoint</Application>
  <PresentationFormat>Bildschirmpräsentation (4:3)</PresentationFormat>
  <Paragraphs>1187</Paragraphs>
  <Slides>231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231</vt:i4>
      </vt:variant>
    </vt:vector>
  </HeadingPairs>
  <TitlesOfParts>
    <vt:vector size="237" baseType="lpstr">
      <vt:lpstr>Arial</vt:lpstr>
      <vt:lpstr>Calibri</vt:lpstr>
      <vt:lpstr>Courier New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Erkenntnisgewinnung</vt:lpstr>
      <vt:lpstr>Erkenntnisgewinnung</vt:lpstr>
      <vt:lpstr>Erkenntnisgewinnung</vt:lpstr>
      <vt:lpstr>Erkenntnisgewinnung</vt:lpstr>
      <vt:lpstr>Erkenntnisgewinnung</vt:lpstr>
      <vt:lpstr>Erkenntnisgewinnung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PowerPoint-Präsentation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Vom Feucht- in den Trockenraum (6.)</vt:lpstr>
      <vt:lpstr>PowerPoint-Präsentation</vt:lpstr>
      <vt:lpstr>PowerPoint-Präsentation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Frühblüher (5.)</vt:lpstr>
      <vt:lpstr>Artenkenntnis: Frühblüher (5.)</vt:lpstr>
      <vt:lpstr>Artenkenntnis: Frühblüher (5.)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Historische Versuche PS (6.)</vt:lpstr>
      <vt:lpstr>Historische Versuche PS (6.)</vt:lpstr>
      <vt:lpstr>Historische Versuche PS (6.)</vt:lpstr>
      <vt:lpstr>Historische Versuche PS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 am RGM 5. Klasse LP+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 Nickl</cp:lastModifiedBy>
  <cp:revision>231</cp:revision>
  <dcterms:created xsi:type="dcterms:W3CDTF">2017-02-19T09:24:30Z</dcterms:created>
  <dcterms:modified xsi:type="dcterms:W3CDTF">2020-06-30T08:16:24Z</dcterms:modified>
</cp:coreProperties>
</file>