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57" r:id="rId3"/>
    <p:sldId id="458" r:id="rId4"/>
    <p:sldId id="459" r:id="rId5"/>
    <p:sldId id="561" r:id="rId6"/>
    <p:sldId id="460" r:id="rId7"/>
    <p:sldId id="461" r:id="rId8"/>
    <p:sldId id="502" r:id="rId9"/>
    <p:sldId id="575" r:id="rId10"/>
    <p:sldId id="597" r:id="rId11"/>
    <p:sldId id="576" r:id="rId12"/>
    <p:sldId id="577" r:id="rId13"/>
    <p:sldId id="578" r:id="rId14"/>
    <p:sldId id="579" r:id="rId15"/>
    <p:sldId id="580" r:id="rId16"/>
    <p:sldId id="598" r:id="rId17"/>
    <p:sldId id="456" r:id="rId18"/>
    <p:sldId id="462" r:id="rId19"/>
    <p:sldId id="585" r:id="rId20"/>
    <p:sldId id="463" r:id="rId21"/>
    <p:sldId id="465" r:id="rId22"/>
    <p:sldId id="586" r:id="rId23"/>
    <p:sldId id="466" r:id="rId24"/>
    <p:sldId id="464" r:id="rId25"/>
    <p:sldId id="467" r:id="rId26"/>
    <p:sldId id="468" r:id="rId27"/>
    <p:sldId id="469" r:id="rId28"/>
    <p:sldId id="470" r:id="rId29"/>
    <p:sldId id="479" r:id="rId30"/>
    <p:sldId id="480" r:id="rId31"/>
    <p:sldId id="584" r:id="rId32"/>
    <p:sldId id="471" r:id="rId33"/>
    <p:sldId id="472" r:id="rId34"/>
    <p:sldId id="473" r:id="rId35"/>
    <p:sldId id="481" r:id="rId36"/>
    <p:sldId id="474" r:id="rId37"/>
    <p:sldId id="476" r:id="rId38"/>
    <p:sldId id="478" r:id="rId39"/>
    <p:sldId id="477" r:id="rId40"/>
    <p:sldId id="520" r:id="rId41"/>
    <p:sldId id="482" r:id="rId42"/>
    <p:sldId id="483" r:id="rId43"/>
    <p:sldId id="563" r:id="rId44"/>
    <p:sldId id="581" r:id="rId45"/>
    <p:sldId id="596" r:id="rId46"/>
    <p:sldId id="475" r:id="rId47"/>
    <p:sldId id="484" r:id="rId48"/>
    <p:sldId id="485" r:id="rId49"/>
    <p:sldId id="486" r:id="rId50"/>
    <p:sldId id="487" r:id="rId51"/>
    <p:sldId id="599" r:id="rId52"/>
    <p:sldId id="488" r:id="rId53"/>
    <p:sldId id="489" r:id="rId54"/>
    <p:sldId id="490" r:id="rId55"/>
    <p:sldId id="491" r:id="rId56"/>
    <p:sldId id="494" r:id="rId57"/>
    <p:sldId id="492" r:id="rId58"/>
    <p:sldId id="493" r:id="rId59"/>
    <p:sldId id="567" r:id="rId60"/>
    <p:sldId id="495" r:id="rId61"/>
    <p:sldId id="496" r:id="rId62"/>
    <p:sldId id="497" r:id="rId63"/>
    <p:sldId id="498" r:id="rId64"/>
    <p:sldId id="499" r:id="rId65"/>
    <p:sldId id="572" r:id="rId66"/>
    <p:sldId id="573" r:id="rId67"/>
    <p:sldId id="574" r:id="rId68"/>
    <p:sldId id="501" r:id="rId69"/>
    <p:sldId id="503" r:id="rId70"/>
    <p:sldId id="504" r:id="rId71"/>
    <p:sldId id="568" r:id="rId72"/>
    <p:sldId id="511" r:id="rId73"/>
    <p:sldId id="512" r:id="rId74"/>
    <p:sldId id="513" r:id="rId75"/>
    <p:sldId id="515" r:id="rId76"/>
    <p:sldId id="516" r:id="rId77"/>
    <p:sldId id="517" r:id="rId78"/>
    <p:sldId id="518" r:id="rId79"/>
    <p:sldId id="521" r:id="rId80"/>
    <p:sldId id="569" r:id="rId81"/>
    <p:sldId id="564" r:id="rId82"/>
    <p:sldId id="565" r:id="rId83"/>
    <p:sldId id="566" r:id="rId84"/>
    <p:sldId id="519" r:id="rId85"/>
    <p:sldId id="522" r:id="rId86"/>
    <p:sldId id="523" r:id="rId87"/>
    <p:sldId id="524" r:id="rId88"/>
    <p:sldId id="525" r:id="rId89"/>
    <p:sldId id="587" r:id="rId90"/>
    <p:sldId id="588" r:id="rId91"/>
    <p:sldId id="562" r:id="rId92"/>
    <p:sldId id="526" r:id="rId93"/>
    <p:sldId id="527" r:id="rId94"/>
    <p:sldId id="528" r:id="rId95"/>
    <p:sldId id="582" r:id="rId96"/>
    <p:sldId id="529" r:id="rId97"/>
    <p:sldId id="570" r:id="rId98"/>
    <p:sldId id="530" r:id="rId99"/>
    <p:sldId id="531" r:id="rId100"/>
    <p:sldId id="533" r:id="rId101"/>
    <p:sldId id="534" r:id="rId102"/>
    <p:sldId id="535" r:id="rId103"/>
    <p:sldId id="544" r:id="rId104"/>
    <p:sldId id="550" r:id="rId105"/>
    <p:sldId id="555" r:id="rId106"/>
    <p:sldId id="551" r:id="rId107"/>
    <p:sldId id="556" r:id="rId108"/>
    <p:sldId id="553" r:id="rId109"/>
    <p:sldId id="554" r:id="rId110"/>
    <p:sldId id="393" r:id="rId111"/>
    <p:sldId id="397" r:id="rId112"/>
    <p:sldId id="431" r:id="rId113"/>
    <p:sldId id="406" r:id="rId114"/>
    <p:sldId id="590" r:id="rId115"/>
    <p:sldId id="591" r:id="rId116"/>
    <p:sldId id="592" r:id="rId117"/>
    <p:sldId id="593" r:id="rId118"/>
    <p:sldId id="594" r:id="rId119"/>
    <p:sldId id="595" r:id="rId120"/>
    <p:sldId id="589" r:id="rId121"/>
    <p:sldId id="407" r:id="rId122"/>
    <p:sldId id="433" r:id="rId123"/>
    <p:sldId id="450" r:id="rId1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FFCC"/>
    <a:srgbClr val="0000FF"/>
    <a:srgbClr val="800000"/>
    <a:srgbClr val="FF99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64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68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70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50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41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98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30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68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2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84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5A64-2CC9-41DD-BA7F-4B4C8517AB0B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65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C5A64-2CC9-41DD-BA7F-4B4C8517AB0B}" type="datetimeFigureOut">
              <a:rPr lang="de-DE" smtClean="0"/>
              <a:t>28.06.2020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D71B5-3390-4DCF-AD81-CE4669EC54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7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1844824"/>
            <a:ext cx="7772400" cy="1470025"/>
          </a:xfrm>
        </p:spPr>
        <p:txBody>
          <a:bodyPr>
            <a:noAutofit/>
          </a:bodyPr>
          <a:lstStyle/>
          <a:p>
            <a:r>
              <a:rPr lang="de-DE" sz="12000" b="1" dirty="0"/>
              <a:t>Sprach-</a:t>
            </a:r>
            <a:br>
              <a:rPr lang="de-DE" sz="12000" b="1" dirty="0"/>
            </a:br>
            <a:r>
              <a:rPr lang="de-DE" sz="12000" b="1" dirty="0" err="1"/>
              <a:t>arbeit</a:t>
            </a:r>
            <a:br>
              <a:rPr lang="de-DE" sz="8000" b="1" dirty="0"/>
            </a:br>
            <a:endParaRPr lang="de-DE" sz="8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932040" y="57332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Nickl, 1.7.2020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0000FF"/>
                </a:solidFill>
              </a:rPr>
              <a:t>Sprachsensibler Unterricht</a:t>
            </a:r>
          </a:p>
        </p:txBody>
      </p:sp>
    </p:spTree>
    <p:extLst>
      <p:ext uri="{BB962C8B-B14F-4D97-AF65-F5344CB8AC3E}">
        <p14:creationId xmlns:p14="http://schemas.microsoft.com/office/powerpoint/2010/main" val="86560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b="1" dirty="0"/>
              <a:t>Inszenieren, nicht nur erwähnen!</a:t>
            </a:r>
          </a:p>
        </p:txBody>
      </p:sp>
    </p:spTree>
    <p:extLst>
      <p:ext uri="{BB962C8B-B14F-4D97-AF65-F5344CB8AC3E}">
        <p14:creationId xmlns:p14="http://schemas.microsoft.com/office/powerpoint/2010/main" val="186758556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69269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12  Beurteile, welche Aufgabe zu welcher Antwort </a:t>
            </a:r>
            <a:r>
              <a:rPr lang="de-DE" sz="2400" dirty="0" err="1"/>
              <a:t>passt</a:t>
            </a:r>
            <a:r>
              <a:rPr lang="de-DE" sz="2400" dirty="0"/>
              <a:t>: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27584" y="1340768"/>
            <a:ext cx="2160240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Aufgabe A: </a:t>
            </a:r>
            <a:r>
              <a:rPr lang="de-DE" sz="2400" b="1" dirty="0"/>
              <a:t>Nenn</a:t>
            </a:r>
            <a:r>
              <a:rPr lang="de-DE" sz="2400" dirty="0"/>
              <a:t> die Lin-</a:t>
            </a:r>
            <a:r>
              <a:rPr lang="de-DE" sz="2400" dirty="0" err="1"/>
              <a:t>sen</a:t>
            </a:r>
            <a:r>
              <a:rPr lang="de-DE" sz="2400" dirty="0"/>
              <a:t> in einem Mikroskop </a:t>
            </a:r>
          </a:p>
          <a:p>
            <a:r>
              <a:rPr lang="de-DE" sz="2400" dirty="0"/>
              <a:t>(mit Artikel).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2987824" y="1327408"/>
            <a:ext cx="2736304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Aufgabe B: </a:t>
            </a:r>
            <a:r>
              <a:rPr lang="de-DE" sz="2400" b="1" dirty="0"/>
              <a:t>Begründe</a:t>
            </a:r>
            <a:r>
              <a:rPr lang="de-DE" sz="2400" dirty="0"/>
              <a:t>, warum ein Mikroskop min-</a:t>
            </a:r>
            <a:r>
              <a:rPr lang="de-DE" sz="2400" dirty="0" err="1"/>
              <a:t>destens</a:t>
            </a:r>
            <a:r>
              <a:rPr lang="de-DE" sz="2400" dirty="0"/>
              <a:t> zwei Linsen braucht. Verwende dabei die </a:t>
            </a:r>
            <a:r>
              <a:rPr lang="de-DE" sz="2400" dirty="0" err="1"/>
              <a:t>Fachbe</a:t>
            </a:r>
            <a:r>
              <a:rPr lang="de-DE" sz="2400" dirty="0"/>
              <a:t>-griffe.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724128" y="1327408"/>
            <a:ext cx="2736304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Aufgabe C: </a:t>
            </a:r>
            <a:r>
              <a:rPr lang="de-DE" sz="2400" b="1" dirty="0"/>
              <a:t>Beschreib</a:t>
            </a:r>
            <a:r>
              <a:rPr lang="de-DE" sz="2400" dirty="0"/>
              <a:t> den Weg des Lichts durch die Linsen in einem Mikroskop. Verwende dabei die Fachbegriffe.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27584" y="4005064"/>
            <a:ext cx="7632848" cy="2462213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Antwort 1: Das Licht geht als erstes durch das Objektiv und danach durch das Okular.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400" dirty="0"/>
              <a:t>Antwort 2: das Objektiv, das Okular</a:t>
            </a:r>
          </a:p>
          <a:p>
            <a:r>
              <a:rPr lang="de-DE" sz="2400" dirty="0"/>
              <a:t>Antwort 3: Ein Mikroskop vergrößert sehr stark, dazu sind zwei Linsen notwendig, nämlich das Objektiv und das Okular. </a:t>
            </a:r>
          </a:p>
        </p:txBody>
      </p:sp>
    </p:spTree>
    <p:extLst>
      <p:ext uri="{BB962C8B-B14F-4D97-AF65-F5344CB8AC3E}">
        <p14:creationId xmlns:p14="http://schemas.microsoft.com/office/powerpoint/2010/main" val="233949566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Grundlegende Prinzipien sollten von Anfang an durch </a:t>
            </a:r>
            <a:r>
              <a:rPr lang="de-DE" sz="4000" b="1" dirty="0"/>
              <a:t>Ikons</a:t>
            </a:r>
            <a:r>
              <a:rPr lang="de-DE" sz="4000" dirty="0"/>
              <a:t> visualisiert werden.</a:t>
            </a:r>
          </a:p>
        </p:txBody>
      </p:sp>
    </p:spTree>
    <p:extLst>
      <p:ext uri="{BB962C8B-B14F-4D97-AF65-F5344CB8AC3E}">
        <p14:creationId xmlns:p14="http://schemas.microsoft.com/office/powerpoint/2010/main" val="227501972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Betrachtungs-Ebenen in der Biologie: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6872"/>
            <a:ext cx="2736304" cy="1574028"/>
          </a:xfrm>
          <a:prstGeom prst="rect">
            <a:avLst/>
          </a:prstGeom>
        </p:spPr>
      </p:pic>
      <p:pic>
        <p:nvPicPr>
          <p:cNvPr id="6" name="Bild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86680"/>
            <a:ext cx="1853625" cy="188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4869160"/>
            <a:ext cx="2412268" cy="169971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7544" y="1556792"/>
            <a:ext cx="82809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Betrachtungs-Ebenen in der Biologie:</a:t>
            </a:r>
          </a:p>
          <a:p>
            <a:endParaRPr lang="de-DE" sz="3200" dirty="0"/>
          </a:p>
          <a:p>
            <a:r>
              <a:rPr lang="de-DE" sz="3200" b="1" dirty="0"/>
              <a:t>makroskopisch</a:t>
            </a:r>
          </a:p>
          <a:p>
            <a:r>
              <a:rPr lang="de-DE" sz="3200" b="1" dirty="0"/>
              <a:t>„Die sichtbare Welt“</a:t>
            </a:r>
          </a:p>
          <a:p>
            <a:endParaRPr lang="de-DE" sz="3200" b="1" dirty="0"/>
          </a:p>
          <a:p>
            <a:r>
              <a:rPr lang="de-DE" sz="3200" b="1" dirty="0"/>
              <a:t>mikroskopisch</a:t>
            </a:r>
          </a:p>
          <a:p>
            <a:r>
              <a:rPr lang="de-DE" sz="3200" b="1" dirty="0"/>
              <a:t>„Die Welt im Mikroskop“</a:t>
            </a:r>
          </a:p>
          <a:p>
            <a:endParaRPr lang="de-DE" sz="3200" b="1" dirty="0"/>
          </a:p>
          <a:p>
            <a:r>
              <a:rPr lang="de-DE" sz="3200" b="1" dirty="0"/>
              <a:t>submikroskopisch</a:t>
            </a:r>
          </a:p>
          <a:p>
            <a:r>
              <a:rPr lang="de-DE" sz="3200" b="1" dirty="0"/>
              <a:t>„Die Welt der Teilchen“</a:t>
            </a:r>
          </a:p>
        </p:txBody>
      </p:sp>
    </p:spTree>
    <p:extLst>
      <p:ext uri="{BB962C8B-B14F-4D97-AF65-F5344CB8AC3E}">
        <p14:creationId xmlns:p14="http://schemas.microsoft.com/office/powerpoint/2010/main" val="24545300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Anforderungen an Lebewesen:</a:t>
            </a:r>
          </a:p>
          <a:p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556792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Aktive Bewegung		Fortpflanzung …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1200" dirty="0"/>
          </a:p>
          <a:p>
            <a:r>
              <a:rPr lang="de-DE" sz="3200" dirty="0"/>
              <a:t>Information …			Stoffwechsel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55648"/>
            <a:ext cx="1296144" cy="1317368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55648"/>
            <a:ext cx="1728192" cy="1389376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4509120"/>
            <a:ext cx="1944216" cy="1008112"/>
          </a:xfrm>
          <a:prstGeom prst="rect">
            <a:avLst/>
          </a:prstGeom>
        </p:spPr>
      </p:pic>
      <p:pic>
        <p:nvPicPr>
          <p:cNvPr id="9" name="Grafik 8" descr="C:\Users\Thomas\Desktop\Documents\Bio-Nickl.de\00 Neue Dokumente ab 1.1.2018\Ikon Stoffwechsel Feu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151216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3006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LehrplanPLUS</a:t>
            </a:r>
            <a:r>
              <a:rPr lang="de-DE" sz="3600" dirty="0"/>
              <a:t>, 5. Klasse:</a:t>
            </a:r>
          </a:p>
          <a:p>
            <a:endParaRPr lang="de-DE" sz="3600" dirty="0"/>
          </a:p>
          <a:p>
            <a:r>
              <a:rPr lang="de-DE" sz="3600" b="1" i="1" dirty="0"/>
              <a:t>„Stoffwechsel: Stoff- und Energie-umwandlung“</a:t>
            </a:r>
          </a:p>
          <a:p>
            <a:endParaRPr lang="de-DE" sz="1200" b="1" i="1" dirty="0"/>
          </a:p>
          <a:p>
            <a:r>
              <a:rPr lang="de-DE" sz="3600" i="1" dirty="0"/>
              <a:t>„Zellatmung: Energieumwandlung, einfaches Reak­tions­schema der Stoffänderung“</a:t>
            </a:r>
          </a:p>
        </p:txBody>
      </p:sp>
    </p:spTree>
    <p:extLst>
      <p:ext uri="{BB962C8B-B14F-4D97-AF65-F5344CB8AC3E}">
        <p14:creationId xmlns:p14="http://schemas.microsoft.com/office/powerpoint/2010/main" val="37213755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LehrplanPLUS</a:t>
            </a:r>
            <a:r>
              <a:rPr lang="de-DE" sz="3600" dirty="0"/>
              <a:t>, 5. Klasse:</a:t>
            </a:r>
          </a:p>
          <a:p>
            <a:endParaRPr lang="de-DE" sz="3600" dirty="0"/>
          </a:p>
          <a:p>
            <a:r>
              <a:rPr lang="de-DE" sz="3600" b="1" i="1" dirty="0"/>
              <a:t>„Stoffwechsel: Stoff- und Energie-</a:t>
            </a:r>
            <a:r>
              <a:rPr lang="de-DE" sz="3600" b="1" i="1" dirty="0">
                <a:solidFill>
                  <a:srgbClr val="FF0000"/>
                </a:solidFill>
              </a:rPr>
              <a:t>umwandlung</a:t>
            </a:r>
            <a:r>
              <a:rPr lang="de-DE" sz="3600" b="1" i="1" dirty="0"/>
              <a:t>“</a:t>
            </a:r>
          </a:p>
          <a:p>
            <a:endParaRPr lang="de-DE" sz="1200" b="1" i="1" dirty="0"/>
          </a:p>
          <a:p>
            <a:r>
              <a:rPr lang="de-DE" sz="3600" i="1" dirty="0"/>
              <a:t>„Zellatmung: Energieumwandlung, einfaches Reak­tions­schema der Stoff</a:t>
            </a:r>
            <a:r>
              <a:rPr lang="de-DE" sz="3600" b="1" i="1" dirty="0">
                <a:solidFill>
                  <a:srgbClr val="FF0000"/>
                </a:solidFill>
              </a:rPr>
              <a:t>änderung“ </a:t>
            </a:r>
            <a:r>
              <a:rPr lang="de-DE" sz="3600" b="1" dirty="0">
                <a:solidFill>
                  <a:srgbClr val="FF0000"/>
                </a:solidFill>
              </a:rPr>
              <a:t>(?)</a:t>
            </a:r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400BEEC5-6846-421F-8F40-0FADCF074EE3}"/>
              </a:ext>
            </a:extLst>
          </p:cNvPr>
          <p:cNvSpPr/>
          <p:nvPr/>
        </p:nvSpPr>
        <p:spPr>
          <a:xfrm rot="20894357">
            <a:off x="3522500" y="3543707"/>
            <a:ext cx="1315986" cy="1849120"/>
          </a:xfrm>
          <a:custGeom>
            <a:avLst/>
            <a:gdLst>
              <a:gd name="connsiteX0" fmla="*/ 0 w 1315986"/>
              <a:gd name="connsiteY0" fmla="*/ 0 h 1849120"/>
              <a:gd name="connsiteX1" fmla="*/ 1310640 w 1315986"/>
              <a:gd name="connsiteY1" fmla="*/ 1056640 h 1849120"/>
              <a:gd name="connsiteX2" fmla="*/ 375920 w 1315986"/>
              <a:gd name="connsiteY2" fmla="*/ 1849120 h 184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5986" h="1849120">
                <a:moveTo>
                  <a:pt x="0" y="0"/>
                </a:moveTo>
                <a:cubicBezTo>
                  <a:pt x="623993" y="374226"/>
                  <a:pt x="1247987" y="748453"/>
                  <a:pt x="1310640" y="1056640"/>
                </a:cubicBezTo>
                <a:cubicBezTo>
                  <a:pt x="1373293" y="1364827"/>
                  <a:pt x="874606" y="1606973"/>
                  <a:pt x="375920" y="1849120"/>
                </a:cubicBezTo>
              </a:path>
            </a:pathLst>
          </a:custGeom>
          <a:noFill/>
          <a:ln w="41275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8564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00FF"/>
                </a:solidFill>
              </a:rPr>
              <a:t>Stoff-Umwandlung bei der Zellatmung: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299695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Trauben-      Sauer-</a:t>
            </a:r>
          </a:p>
          <a:p>
            <a:r>
              <a:rPr lang="de-DE" sz="3600" dirty="0"/>
              <a:t>  </a:t>
            </a:r>
            <a:r>
              <a:rPr lang="de-DE" sz="3600" dirty="0" err="1"/>
              <a:t>zucker</a:t>
            </a:r>
            <a:r>
              <a:rPr lang="de-DE" sz="3600" dirty="0"/>
              <a:t>          </a:t>
            </a:r>
            <a:r>
              <a:rPr lang="de-DE" sz="3600" dirty="0" err="1"/>
              <a:t>stoff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2195736" y="275479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			Kohlen-</a:t>
            </a:r>
          </a:p>
          <a:p>
            <a:r>
              <a:rPr lang="de-DE" sz="3600" dirty="0"/>
              <a:t>+			  stoff-   +   Wasser</a:t>
            </a:r>
          </a:p>
          <a:p>
            <a:r>
              <a:rPr lang="de-DE" sz="3600" dirty="0"/>
              <a:t>			  </a:t>
            </a:r>
            <a:r>
              <a:rPr lang="de-DE" sz="3600" dirty="0" err="1"/>
              <a:t>dioxid</a:t>
            </a:r>
            <a:endParaRPr lang="de-DE" sz="3600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995936" y="3631957"/>
            <a:ext cx="900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0321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00FF"/>
                </a:solidFill>
              </a:rPr>
              <a:t>Stoff-Umwandlung bei der Zellatmung: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299695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Trauben-      Sauer-</a:t>
            </a:r>
          </a:p>
          <a:p>
            <a:r>
              <a:rPr lang="de-DE" sz="3600" dirty="0"/>
              <a:t>  </a:t>
            </a:r>
            <a:r>
              <a:rPr lang="de-DE" sz="3600" dirty="0" err="1"/>
              <a:t>zucker</a:t>
            </a:r>
            <a:r>
              <a:rPr lang="de-DE" sz="3600" dirty="0"/>
              <a:t>          </a:t>
            </a:r>
            <a:r>
              <a:rPr lang="de-DE" sz="3600" dirty="0" err="1"/>
              <a:t>stoff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2195736" y="2754794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			Kohlen-</a:t>
            </a:r>
          </a:p>
          <a:p>
            <a:r>
              <a:rPr lang="de-DE" sz="3600" dirty="0"/>
              <a:t>+			  stoff-   +   Wasser</a:t>
            </a:r>
          </a:p>
          <a:p>
            <a:r>
              <a:rPr lang="de-DE" sz="3600" dirty="0"/>
              <a:t>			  </a:t>
            </a:r>
            <a:r>
              <a:rPr lang="de-DE" sz="3600" dirty="0" err="1"/>
              <a:t>dioxid</a:t>
            </a:r>
            <a:endParaRPr lang="de-DE" sz="3600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995936" y="3631957"/>
            <a:ext cx="900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763688" y="4653136"/>
            <a:ext cx="550861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i="1" dirty="0"/>
              <a:t>Reaktionspfeil: Hier ist eine Stoff-Umwandlung dargestellt.</a:t>
            </a:r>
          </a:p>
        </p:txBody>
      </p:sp>
    </p:spTree>
    <p:extLst>
      <p:ext uri="{BB962C8B-B14F-4D97-AF65-F5344CB8AC3E}">
        <p14:creationId xmlns:p14="http://schemas.microsoft.com/office/powerpoint/2010/main" val="362009983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19168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00FF"/>
                </a:solidFill>
              </a:rPr>
              <a:t>Energie-Umwandlung bei der Zellatmung: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7584" y="299695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chemische Energie		   Zell-Energie</a:t>
            </a:r>
          </a:p>
          <a:p>
            <a:r>
              <a:rPr lang="de-DE" sz="2800" dirty="0"/>
              <a:t>   (im Traubenzucker)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608004" y="3356992"/>
            <a:ext cx="900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860032" y="2996992"/>
            <a:ext cx="360000" cy="36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72478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1560" y="191683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0000FF"/>
                </a:solidFill>
              </a:rPr>
              <a:t>Energie-Umwandlung bei der Zellatmung: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7584" y="299695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chemische Energie		   Zell-Energie</a:t>
            </a:r>
          </a:p>
          <a:p>
            <a:r>
              <a:rPr lang="de-DE" sz="2800" dirty="0"/>
              <a:t>   (im Traubenzucker)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608004" y="3356992"/>
            <a:ext cx="9001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860032" y="2996992"/>
            <a:ext cx="360000" cy="36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63688" y="4653136"/>
            <a:ext cx="550861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i="1" dirty="0"/>
              <a:t>Schleifenpfeil: Hier ist KEINE Stoff-Umwandlung dargestellt.</a:t>
            </a:r>
          </a:p>
        </p:txBody>
      </p:sp>
    </p:spTree>
    <p:extLst>
      <p:ext uri="{BB962C8B-B14F-4D97-AF65-F5344CB8AC3E}">
        <p14:creationId xmlns:p14="http://schemas.microsoft.com/office/powerpoint/2010/main" val="727897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  <a:r>
              <a:rPr lang="de-DE" sz="3600" b="1" dirty="0"/>
              <a:t>„der Stoff“</a:t>
            </a:r>
          </a:p>
        </p:txBody>
      </p:sp>
    </p:spTree>
    <p:extLst>
      <p:ext uri="{BB962C8B-B14F-4D97-AF65-F5344CB8AC3E}">
        <p14:creationId xmlns:p14="http://schemas.microsoft.com/office/powerpoint/2010/main" val="151168008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(fiktive) Aufgabe 6. Klasse, Biologie</a:t>
            </a:r>
            <a:br>
              <a:rPr lang="de-DE" dirty="0"/>
            </a:br>
            <a:r>
              <a:rPr lang="de-DE" sz="3600" dirty="0"/>
              <a:t>(</a:t>
            </a:r>
            <a:r>
              <a:rPr lang="de-DE" sz="3600" dirty="0" err="1"/>
              <a:t>Raubtiergebiss</a:t>
            </a:r>
            <a:r>
              <a:rPr lang="de-DE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71536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(fiktive) Aufgabe 6. Klasse, Biologie</a:t>
            </a:r>
            <a:br>
              <a:rPr lang="de-DE" dirty="0"/>
            </a:br>
            <a:r>
              <a:rPr lang="de-DE" sz="3600" dirty="0"/>
              <a:t>(</a:t>
            </a:r>
            <a:r>
              <a:rPr lang="de-DE" sz="3600" dirty="0" err="1"/>
              <a:t>Raubtiergebiss</a:t>
            </a:r>
            <a:r>
              <a:rPr lang="de-DE" sz="3600" dirty="0"/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0852" y="1962706"/>
            <a:ext cx="820891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DE" sz="3600" dirty="0"/>
              <a:t>Setz im dentalen Bereich der </a:t>
            </a:r>
            <a:r>
              <a:rPr lang="de-DE" sz="3600" dirty="0" err="1"/>
              <a:t>Carnivoren</a:t>
            </a:r>
            <a:r>
              <a:rPr lang="de-DE" sz="3600" dirty="0"/>
              <a:t> die Aspekte Körperbau und Funktion </a:t>
            </a:r>
            <a:r>
              <a:rPr lang="de-DE" sz="3600" dirty="0" err="1"/>
              <a:t>tabel-larisch</a:t>
            </a:r>
            <a:r>
              <a:rPr lang="de-DE" sz="3600" dirty="0"/>
              <a:t> in Beziehung.</a:t>
            </a:r>
          </a:p>
        </p:txBody>
      </p:sp>
    </p:spTree>
    <p:extLst>
      <p:ext uri="{BB962C8B-B14F-4D97-AF65-F5344CB8AC3E}">
        <p14:creationId xmlns:p14="http://schemas.microsoft.com/office/powerpoint/2010/main" val="94561858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(fiktive) Aufgabe 6. Klasse, Biologie</a:t>
            </a:r>
            <a:br>
              <a:rPr lang="de-DE" dirty="0"/>
            </a:br>
            <a:r>
              <a:rPr lang="de-DE" sz="3600" dirty="0"/>
              <a:t>(</a:t>
            </a:r>
            <a:r>
              <a:rPr lang="de-DE" sz="3600" dirty="0" err="1"/>
              <a:t>Raubtiergebiss</a:t>
            </a:r>
            <a:r>
              <a:rPr lang="de-DE" sz="3600" dirty="0"/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70852" y="1962706"/>
            <a:ext cx="820891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DE" sz="3600" dirty="0"/>
              <a:t>Setz im dentalen Bereich der </a:t>
            </a:r>
            <a:r>
              <a:rPr lang="de-DE" sz="3600" dirty="0" err="1"/>
              <a:t>Carnivoren</a:t>
            </a:r>
            <a:r>
              <a:rPr lang="de-DE" sz="3600" dirty="0"/>
              <a:t> die Aspekte Körperbau und Funktion </a:t>
            </a:r>
            <a:r>
              <a:rPr lang="de-DE" sz="3600" dirty="0" err="1"/>
              <a:t>tabel-larisch</a:t>
            </a:r>
            <a:r>
              <a:rPr lang="de-DE" sz="3600" dirty="0"/>
              <a:t> in Beziehung.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0852" y="4005064"/>
            <a:ext cx="8208912" cy="230832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3600" dirty="0"/>
              <a:t>Leg eine Tabelle mit drei Spalten an. Beschrifte die Spalten so:</a:t>
            </a:r>
          </a:p>
          <a:p>
            <a:pPr algn="ctr"/>
            <a:r>
              <a:rPr lang="de-DE" sz="3600" dirty="0" err="1"/>
              <a:t>Zahntyp</a:t>
            </a:r>
            <a:r>
              <a:rPr lang="de-DE" sz="3600" dirty="0"/>
              <a:t>  |  Aussehen  |  Aufgabe</a:t>
            </a:r>
          </a:p>
          <a:p>
            <a:r>
              <a:rPr lang="de-DE" sz="3600" dirty="0"/>
              <a:t>Füll für jeden </a:t>
            </a:r>
            <a:r>
              <a:rPr lang="de-DE" sz="3600" dirty="0" err="1"/>
              <a:t>Zahntyp</a:t>
            </a:r>
            <a:r>
              <a:rPr lang="de-DE" sz="3600" dirty="0"/>
              <a:t> eine Zeile aus.</a:t>
            </a:r>
          </a:p>
        </p:txBody>
      </p:sp>
    </p:spTree>
    <p:extLst>
      <p:ext uri="{BB962C8B-B14F-4D97-AF65-F5344CB8AC3E}">
        <p14:creationId xmlns:p14="http://schemas.microsoft.com/office/powerpoint/2010/main" val="208589308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8410AD2-A107-480D-A586-986D0A72F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177277" cy="5415302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7919C68-9A5E-458E-B170-2A481EE66840}"/>
              </a:ext>
            </a:extLst>
          </p:cNvPr>
          <p:cNvCxnSpPr>
            <a:cxnSpLocks/>
          </p:cNvCxnSpPr>
          <p:nvPr/>
        </p:nvCxnSpPr>
        <p:spPr>
          <a:xfrm flipH="1">
            <a:off x="5724128" y="3942958"/>
            <a:ext cx="1296144" cy="3166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004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5B91B4-F807-4B7C-ADC3-3DF8851B14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106116" cy="5075136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7919C68-9A5E-458E-B170-2A481EE66840}"/>
              </a:ext>
            </a:extLst>
          </p:cNvPr>
          <p:cNvCxnSpPr>
            <a:cxnSpLocks/>
          </p:cNvCxnSpPr>
          <p:nvPr/>
        </p:nvCxnSpPr>
        <p:spPr>
          <a:xfrm flipH="1">
            <a:off x="6862634" y="3575977"/>
            <a:ext cx="1296144" cy="3166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8149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A62C67-AF0A-4661-B331-67F17629C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0823"/>
            <a:ext cx="9144000" cy="41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4773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4552FA-6678-479D-9FE1-FB06E02A2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649"/>
            <a:ext cx="9144000" cy="27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4207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661671-48E9-409F-A4E0-D6AB6209F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73460"/>
            <a:ext cx="6234101" cy="35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89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1A1216-CE76-4241-9E09-A9FB4878D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80" y="1417638"/>
            <a:ext cx="3657787" cy="447062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0856DF3-28CE-4AA0-AF6D-63310EF6222F}"/>
              </a:ext>
            </a:extLst>
          </p:cNvPr>
          <p:cNvSpPr txBox="1"/>
          <p:nvPr/>
        </p:nvSpPr>
        <p:spPr>
          <a:xfrm>
            <a:off x="457200" y="1268760"/>
            <a:ext cx="3754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Schlaraffia® – </a:t>
            </a:r>
          </a:p>
          <a:p>
            <a:r>
              <a:rPr lang="de-DE" sz="3600" b="1" dirty="0"/>
              <a:t>ein persiflierendes Ritter-Spiel</a:t>
            </a:r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endParaRPr lang="de-DE" sz="3600" dirty="0"/>
          </a:p>
          <a:p>
            <a:pPr algn="r"/>
            <a:r>
              <a:rPr lang="de-DE" sz="3200" dirty="0"/>
              <a:t>(vormals) Hofnarr Ritter Thor-Ehro</a:t>
            </a:r>
          </a:p>
        </p:txBody>
      </p:sp>
    </p:spTree>
    <p:extLst>
      <p:ext uri="{BB962C8B-B14F-4D97-AF65-F5344CB8AC3E}">
        <p14:creationId xmlns:p14="http://schemas.microsoft.com/office/powerpoint/2010/main" val="317441666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meiner Webseite: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0856DF3-28CE-4AA0-AF6D-63310EF6222F}"/>
              </a:ext>
            </a:extLst>
          </p:cNvPr>
          <p:cNvSpPr txBox="1"/>
          <p:nvPr/>
        </p:nvSpPr>
        <p:spPr>
          <a:xfrm>
            <a:off x="457200" y="126876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Schlaraffia® – ein persiflierendes Ritter-Spiel</a:t>
            </a: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A6DF89-F0BD-436C-A42C-0CFDF42F6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41070"/>
            <a:ext cx="5976664" cy="34095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9613EF4-1A4F-49BD-B086-2C96668567B1}"/>
              </a:ext>
            </a:extLst>
          </p:cNvPr>
          <p:cNvSpPr txBox="1"/>
          <p:nvPr/>
        </p:nvSpPr>
        <p:spPr>
          <a:xfrm>
            <a:off x="971600" y="5376118"/>
            <a:ext cx="77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Ritter Sohn-Sohn, Ritter Klinterklater, Ritter </a:t>
            </a:r>
            <a:r>
              <a:rPr lang="de-DE" sz="3200" dirty="0" err="1"/>
              <a:t>Cor-pulus</a:t>
            </a:r>
            <a:r>
              <a:rPr lang="de-DE" sz="3200" dirty="0"/>
              <a:t> am Thron des Reyches Ob der Isar</a:t>
            </a:r>
          </a:p>
        </p:txBody>
      </p:sp>
    </p:spTree>
    <p:extLst>
      <p:ext uri="{BB962C8B-B14F-4D97-AF65-F5344CB8AC3E}">
        <p14:creationId xmlns:p14="http://schemas.microsoft.com/office/powerpoint/2010/main" val="1577440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37240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  <a:r>
              <a:rPr lang="de-DE" sz="3600" b="1" dirty="0"/>
              <a:t>„der Stoff“</a:t>
            </a:r>
          </a:p>
          <a:p>
            <a:r>
              <a:rPr lang="de-DE" sz="3600" dirty="0">
                <a:solidFill>
                  <a:srgbClr val="00B050"/>
                </a:solidFill>
              </a:rPr>
              <a:t>synonym zu: das Material</a:t>
            </a:r>
          </a:p>
          <a:p>
            <a:r>
              <a:rPr lang="de-DE" sz="3600" dirty="0">
                <a:solidFill>
                  <a:srgbClr val="FF0000"/>
                </a:solidFill>
              </a:rPr>
              <a:t>nicht: das Textil</a:t>
            </a:r>
          </a:p>
          <a:p>
            <a:r>
              <a:rPr lang="de-DE" sz="3600" dirty="0">
                <a:solidFill>
                  <a:srgbClr val="FF0000"/>
                </a:solidFill>
              </a:rPr>
              <a:t>nicht: die Form eines Objekts</a:t>
            </a:r>
          </a:p>
        </p:txBody>
      </p:sp>
    </p:spTree>
    <p:extLst>
      <p:ext uri="{BB962C8B-B14F-4D97-AF65-F5344CB8AC3E}">
        <p14:creationId xmlns:p14="http://schemas.microsoft.com/office/powerpoint/2010/main" val="61444143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Singen als Merkhilfe </a:t>
            </a:r>
            <a:r>
              <a:rPr lang="de-DE" dirty="0">
                <a:solidFill>
                  <a:schemeClr val="bg1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3147071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Singen als Merkhilfe (1)</a:t>
            </a:r>
          </a:p>
        </p:txBody>
      </p:sp>
      <p:pic>
        <p:nvPicPr>
          <p:cNvPr id="3" name="Grafi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35292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7052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Singen als Merkhilfe (2)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6" y="1124744"/>
            <a:ext cx="79928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2863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940152" y="605264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Thomas Nickl</a:t>
            </a:r>
            <a:r>
              <a:rPr lang="de-DE"/>
              <a:t>, 1.7.2020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620688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de-DE" sz="6000" b="1" i="1" dirty="0"/>
              <a:t>Visitenkarte</a:t>
            </a:r>
            <a:r>
              <a:rPr lang="de-DE" sz="6000" i="1" dirty="0"/>
              <a:t> zu meiner Webseite </a:t>
            </a:r>
          </a:p>
          <a:p>
            <a:pPr marL="857250" indent="-8572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6000" b="1" i="1" dirty="0"/>
              <a:t>Fortbildungs-Bescheinigung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de-DE" sz="6000" b="1" i="1" dirty="0"/>
              <a:t>Rückmeldebogen</a:t>
            </a:r>
            <a:endParaRPr lang="de-DE" sz="6000" i="1" dirty="0"/>
          </a:p>
        </p:txBody>
      </p:sp>
    </p:spTree>
    <p:extLst>
      <p:ext uri="{BB962C8B-B14F-4D97-AF65-F5344CB8AC3E}">
        <p14:creationId xmlns:p14="http://schemas.microsoft.com/office/powerpoint/2010/main" val="978914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  <a:r>
              <a:rPr lang="de-DE" sz="3600" b="1" dirty="0"/>
              <a:t>„die Energie“</a:t>
            </a:r>
          </a:p>
        </p:txBody>
      </p:sp>
    </p:spTree>
    <p:extLst>
      <p:ext uri="{BB962C8B-B14F-4D97-AF65-F5344CB8AC3E}">
        <p14:creationId xmlns:p14="http://schemas.microsoft.com/office/powerpoint/2010/main" val="3611346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56084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  <a:r>
              <a:rPr lang="de-DE" sz="3600" b="1" dirty="0"/>
              <a:t>„die Energie“</a:t>
            </a:r>
          </a:p>
          <a:p>
            <a:r>
              <a:rPr lang="de-DE" sz="3600" dirty="0"/>
              <a:t>Nicht definieren, sondern an Beispielen veranschaulichen.</a:t>
            </a:r>
          </a:p>
        </p:txBody>
      </p:sp>
    </p:spTree>
    <p:extLst>
      <p:ext uri="{BB962C8B-B14F-4D97-AF65-F5344CB8AC3E}">
        <p14:creationId xmlns:p14="http://schemas.microsoft.com/office/powerpoint/2010/main" val="286536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628800"/>
            <a:ext cx="75608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  <a:r>
              <a:rPr lang="de-DE" sz="3600" b="1" dirty="0"/>
              <a:t>„die Energie“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6293"/>
            <a:ext cx="8064896" cy="18722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9552" y="4420269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   </a:t>
            </a:r>
            <a:r>
              <a:rPr lang="de-DE" sz="2800" dirty="0" err="1"/>
              <a:t>flussab</a:t>
            </a:r>
            <a:r>
              <a:rPr lang="de-DE" sz="2800" dirty="0"/>
              <a:t>           </a:t>
            </a:r>
            <a:r>
              <a:rPr lang="de-DE" sz="2800" dirty="0" err="1"/>
              <a:t>über‘n</a:t>
            </a:r>
            <a:r>
              <a:rPr lang="de-DE" sz="2800" dirty="0"/>
              <a:t> See         </a:t>
            </a:r>
            <a:r>
              <a:rPr lang="de-DE" sz="2800" dirty="0" err="1"/>
              <a:t>flussauf</a:t>
            </a:r>
            <a:endParaRPr lang="de-DE" sz="2800" dirty="0"/>
          </a:p>
          <a:p>
            <a:endParaRPr lang="de-DE" sz="2800" dirty="0"/>
          </a:p>
          <a:p>
            <a:pPr algn="ctr"/>
            <a:r>
              <a:rPr lang="de-DE" sz="2800" dirty="0"/>
              <a:t>Welche Energie bewegt das Boot?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380312" y="4419109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Energie-formen?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6967D24-F7F5-4578-9897-83CE21534E2F}"/>
              </a:ext>
            </a:extLst>
          </p:cNvPr>
          <p:cNvSpPr txBox="1"/>
          <p:nvPr/>
        </p:nvSpPr>
        <p:spPr>
          <a:xfrm>
            <a:off x="7452320" y="2275131"/>
            <a:ext cx="1296144" cy="3314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221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628800"/>
            <a:ext cx="75608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Beispiel: </a:t>
            </a:r>
            <a:r>
              <a:rPr lang="de-DE" sz="3600" b="1" dirty="0"/>
              <a:t>„die Energie“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8064896" cy="18722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39552" y="4420269"/>
            <a:ext cx="66247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   </a:t>
            </a:r>
            <a:r>
              <a:rPr lang="de-DE" sz="2800" dirty="0" err="1"/>
              <a:t>flussab</a:t>
            </a:r>
            <a:r>
              <a:rPr lang="de-DE" sz="2800" dirty="0"/>
              <a:t>           </a:t>
            </a:r>
            <a:r>
              <a:rPr lang="de-DE" sz="2800" dirty="0" err="1"/>
              <a:t>über‘n</a:t>
            </a:r>
            <a:r>
              <a:rPr lang="de-DE" sz="2800" dirty="0"/>
              <a:t> See         </a:t>
            </a:r>
            <a:r>
              <a:rPr lang="de-DE" sz="2800" dirty="0" err="1"/>
              <a:t>flussauf</a:t>
            </a:r>
            <a:endParaRPr lang="de-DE" sz="2800" dirty="0"/>
          </a:p>
          <a:p>
            <a:endParaRPr lang="de-DE" sz="2800" dirty="0"/>
          </a:p>
          <a:p>
            <a:pPr algn="ctr"/>
            <a:r>
              <a:rPr lang="de-DE" sz="2800" dirty="0"/>
              <a:t>Welche Energie bewegt das Boot?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380312" y="4419109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Energie-formen?</a:t>
            </a:r>
          </a:p>
        </p:txBody>
      </p:sp>
    </p:spTree>
    <p:extLst>
      <p:ext uri="{BB962C8B-B14F-4D97-AF65-F5344CB8AC3E}">
        <p14:creationId xmlns:p14="http://schemas.microsoft.com/office/powerpoint/2010/main" val="1724406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</p:spTree>
    <p:extLst>
      <p:ext uri="{BB962C8B-B14F-4D97-AF65-F5344CB8AC3E}">
        <p14:creationId xmlns:p14="http://schemas.microsoft.com/office/powerpoint/2010/main" val="2887564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Faustregel:</a:t>
            </a:r>
          </a:p>
          <a:p>
            <a:endParaRPr lang="de-DE" sz="3600" dirty="0"/>
          </a:p>
          <a:p>
            <a:r>
              <a:rPr lang="de-DE" sz="3600" dirty="0"/>
              <a:t>Fachbegriffe im </a:t>
            </a:r>
            <a:r>
              <a:rPr lang="de-DE" sz="3600" dirty="0" err="1"/>
              <a:t>LehrplanPLUS</a:t>
            </a:r>
            <a:r>
              <a:rPr lang="de-DE" sz="3600" dirty="0"/>
              <a:t> unter …</a:t>
            </a:r>
          </a:p>
          <a:p>
            <a:endParaRPr lang="de-DE" sz="3600" dirty="0"/>
          </a:p>
          <a:p>
            <a:r>
              <a:rPr lang="de-DE" sz="3600" dirty="0"/>
              <a:t>… </a:t>
            </a:r>
            <a:r>
              <a:rPr lang="de-DE" sz="3600" b="1" dirty="0"/>
              <a:t>Inhalte</a:t>
            </a:r>
            <a:r>
              <a:rPr lang="de-DE" sz="3600" dirty="0"/>
              <a:t>: für den </a:t>
            </a:r>
            <a:r>
              <a:rPr lang="de-DE" sz="3600" dirty="0">
                <a:highlight>
                  <a:srgbClr val="FFFF00"/>
                </a:highlight>
              </a:rPr>
              <a:t>Schüler</a:t>
            </a:r>
          </a:p>
        </p:txBody>
      </p:sp>
    </p:spTree>
    <p:extLst>
      <p:ext uri="{BB962C8B-B14F-4D97-AF65-F5344CB8AC3E}">
        <p14:creationId xmlns:p14="http://schemas.microsoft.com/office/powerpoint/2010/main" val="1103887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Faustregel:</a:t>
            </a:r>
          </a:p>
          <a:p>
            <a:endParaRPr lang="de-DE" sz="3600" dirty="0"/>
          </a:p>
          <a:p>
            <a:r>
              <a:rPr lang="de-DE" sz="3600" dirty="0"/>
              <a:t>Fachbegriffe im </a:t>
            </a:r>
            <a:r>
              <a:rPr lang="de-DE" sz="3600" dirty="0" err="1"/>
              <a:t>LehrplanPLUS</a:t>
            </a:r>
            <a:r>
              <a:rPr lang="de-DE" sz="3600" dirty="0"/>
              <a:t> unter …</a:t>
            </a:r>
          </a:p>
          <a:p>
            <a:endParaRPr lang="de-DE" sz="3600" dirty="0"/>
          </a:p>
          <a:p>
            <a:r>
              <a:rPr lang="de-DE" sz="3600" dirty="0"/>
              <a:t>… </a:t>
            </a:r>
            <a:r>
              <a:rPr lang="de-DE" sz="3600" b="1" dirty="0"/>
              <a:t>Inhalte</a:t>
            </a:r>
            <a:r>
              <a:rPr lang="de-DE" sz="3600" dirty="0"/>
              <a:t>: für den </a:t>
            </a:r>
            <a:r>
              <a:rPr lang="de-DE" sz="3600" dirty="0">
                <a:highlight>
                  <a:srgbClr val="FFFF00"/>
                </a:highlight>
              </a:rPr>
              <a:t>Schüler</a:t>
            </a:r>
          </a:p>
          <a:p>
            <a:r>
              <a:rPr lang="de-DE" sz="3600" dirty="0"/>
              <a:t>… </a:t>
            </a:r>
            <a:r>
              <a:rPr lang="de-DE" sz="3600" b="1" dirty="0"/>
              <a:t>Kompetenzen</a:t>
            </a:r>
            <a:r>
              <a:rPr lang="de-DE" sz="3600" dirty="0"/>
              <a:t>: für die </a:t>
            </a:r>
            <a:r>
              <a:rPr lang="de-DE" sz="3600" dirty="0">
                <a:highlight>
                  <a:srgbClr val="00FFFF"/>
                </a:highlight>
              </a:rPr>
              <a:t>Lehrkraft</a:t>
            </a:r>
          </a:p>
        </p:txBody>
      </p:sp>
    </p:spTree>
    <p:extLst>
      <p:ext uri="{BB962C8B-B14F-4D97-AF65-F5344CB8AC3E}">
        <p14:creationId xmlns:p14="http://schemas.microsoft.com/office/powerpoint/2010/main" val="155874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Grundschule: ca. 600 Wörter</a:t>
            </a:r>
          </a:p>
        </p:txBody>
      </p:sp>
    </p:spTree>
    <p:extLst>
      <p:ext uri="{BB962C8B-B14F-4D97-AF65-F5344CB8AC3E}">
        <p14:creationId xmlns:p14="http://schemas.microsoft.com/office/powerpoint/2010/main" val="843631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/>
              <a:t>Inhalte zu den Kompetenzen:</a:t>
            </a:r>
          </a:p>
          <a:p>
            <a:pPr lvl="0"/>
            <a:endParaRPr lang="de-DE" sz="2000" dirty="0"/>
          </a:p>
          <a:p>
            <a:pPr lvl="0"/>
            <a:r>
              <a:rPr lang="de-DE" sz="3600" i="1" dirty="0"/>
              <a:t>„grundlegende Anforderungen an Lebe-wesen: </a:t>
            </a:r>
          </a:p>
          <a:p>
            <a:pPr lvl="0"/>
            <a:r>
              <a:rPr lang="de-DE" sz="3600" i="1" dirty="0"/>
              <a:t>Informationsaufnahme, Informations-verarbeitung und Reaktion, aktive Bewegung, Stoffwechsel, Fortpflan­zung, Wachstum und Individualentwicklung“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3825C79-DDFC-4B3A-A326-B1F0257D1FBC}"/>
              </a:ext>
            </a:extLst>
          </p:cNvPr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304C41-A577-4E1C-9D17-1720E5E1C828}"/>
              </a:ext>
            </a:extLst>
          </p:cNvPr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7983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/>
              <a:t>Sprachniveau!</a:t>
            </a:r>
          </a:p>
          <a:p>
            <a:pPr lvl="0"/>
            <a:endParaRPr lang="de-DE" sz="1200" dirty="0">
              <a:solidFill>
                <a:srgbClr val="FF0000"/>
              </a:solidFill>
            </a:endParaRPr>
          </a:p>
          <a:p>
            <a:pPr lvl="0"/>
            <a:r>
              <a:rPr lang="de-DE" sz="3600" dirty="0"/>
              <a:t>grundlegende Anforderungen an </a:t>
            </a:r>
            <a:r>
              <a:rPr lang="de-DE" sz="3600" dirty="0">
                <a:solidFill>
                  <a:srgbClr val="00B050"/>
                </a:solidFill>
              </a:rPr>
              <a:t>Lebe</a:t>
            </a:r>
            <a:r>
              <a:rPr lang="de-DE" sz="3600" dirty="0"/>
              <a:t>wesen: </a:t>
            </a:r>
          </a:p>
          <a:p>
            <a:pPr lvl="0"/>
            <a:r>
              <a:rPr lang="de-DE" sz="3600" dirty="0"/>
              <a:t>Informationsaufnahme, Informations-verarbeitung und Reaktion, aktive </a:t>
            </a:r>
            <a:r>
              <a:rPr lang="de-DE" sz="3600" dirty="0">
                <a:solidFill>
                  <a:srgbClr val="00B050"/>
                </a:solidFill>
              </a:rPr>
              <a:t>Bewegung</a:t>
            </a:r>
            <a:r>
              <a:rPr lang="de-DE" sz="3600" dirty="0"/>
              <a:t>, Stoffwechsel, Fortpflan­zung, </a:t>
            </a:r>
            <a:r>
              <a:rPr lang="de-DE" sz="3600" dirty="0">
                <a:solidFill>
                  <a:srgbClr val="00B050"/>
                </a:solidFill>
              </a:rPr>
              <a:t>Wachstum</a:t>
            </a:r>
            <a:r>
              <a:rPr lang="de-DE" sz="3600" dirty="0"/>
              <a:t> und Individualentwicklung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6131244-CAD0-40F0-9F81-532E809206AD}"/>
              </a:ext>
            </a:extLst>
          </p:cNvPr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1FB8B9-C771-48ED-AC09-916DC7C0F934}"/>
              </a:ext>
            </a:extLst>
          </p:cNvPr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DA3C3B4-36C3-481D-A231-346F7D11D4AA}"/>
              </a:ext>
            </a:extLst>
          </p:cNvPr>
          <p:cNvSpPr txBox="1"/>
          <p:nvPr/>
        </p:nvSpPr>
        <p:spPr>
          <a:xfrm>
            <a:off x="7524328" y="1700808"/>
            <a:ext cx="116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B050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711535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/>
              <a:t>Sprachniveau!</a:t>
            </a:r>
          </a:p>
          <a:p>
            <a:pPr lvl="0"/>
            <a:endParaRPr lang="de-DE" sz="1200" dirty="0">
              <a:solidFill>
                <a:srgbClr val="FF0000"/>
              </a:solidFill>
            </a:endParaRPr>
          </a:p>
          <a:p>
            <a:pPr lvl="0"/>
            <a:r>
              <a:rPr lang="de-DE" sz="3600" dirty="0">
                <a:solidFill>
                  <a:srgbClr val="FF0000"/>
                </a:solidFill>
              </a:rPr>
              <a:t>grundlegende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FF0000"/>
                </a:solidFill>
              </a:rPr>
              <a:t>Anforderungen</a:t>
            </a:r>
            <a:r>
              <a:rPr lang="de-DE" sz="3600" dirty="0"/>
              <a:t> an </a:t>
            </a:r>
            <a:r>
              <a:rPr lang="de-DE" sz="3600" dirty="0">
                <a:solidFill>
                  <a:srgbClr val="00B050"/>
                </a:solidFill>
              </a:rPr>
              <a:t>Lebe</a:t>
            </a:r>
            <a:r>
              <a:rPr lang="de-DE" sz="3600" dirty="0">
                <a:solidFill>
                  <a:srgbClr val="FF0000"/>
                </a:solidFill>
              </a:rPr>
              <a:t>wesen</a:t>
            </a:r>
            <a:r>
              <a:rPr lang="de-DE" sz="3600" dirty="0"/>
              <a:t>: </a:t>
            </a:r>
          </a:p>
          <a:p>
            <a:pPr lvl="0"/>
            <a:r>
              <a:rPr lang="de-DE" sz="3600" dirty="0">
                <a:solidFill>
                  <a:srgbClr val="FF0000"/>
                </a:solidFill>
              </a:rPr>
              <a:t>Informationsaufnahme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Informations-verarbeitung</a:t>
            </a:r>
            <a:r>
              <a:rPr lang="de-DE" sz="3600" dirty="0"/>
              <a:t> und </a:t>
            </a:r>
            <a:r>
              <a:rPr lang="de-DE" sz="3600" dirty="0">
                <a:solidFill>
                  <a:srgbClr val="FF0000"/>
                </a:solidFill>
              </a:rPr>
              <a:t>Reaktion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aktive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00B050"/>
                </a:solidFill>
              </a:rPr>
              <a:t>Bewegung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Stoffwechsel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Fortpflan­zung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00B050"/>
                </a:solidFill>
              </a:rPr>
              <a:t>Wachstum</a:t>
            </a:r>
            <a:r>
              <a:rPr lang="de-DE" sz="3600" dirty="0"/>
              <a:t> und </a:t>
            </a:r>
            <a:r>
              <a:rPr lang="de-DE" sz="3600" dirty="0">
                <a:solidFill>
                  <a:srgbClr val="FF0000"/>
                </a:solidFill>
              </a:rPr>
              <a:t>Individualentwicklung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6131244-CAD0-40F0-9F81-532E809206AD}"/>
              </a:ext>
            </a:extLst>
          </p:cNvPr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1FB8B9-C771-48ED-AC09-916DC7C0F934}"/>
              </a:ext>
            </a:extLst>
          </p:cNvPr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4BBEAF-F8ED-42C8-8884-5B3C651D71B4}"/>
              </a:ext>
            </a:extLst>
          </p:cNvPr>
          <p:cNvSpPr txBox="1"/>
          <p:nvPr/>
        </p:nvSpPr>
        <p:spPr>
          <a:xfrm>
            <a:off x="7524328" y="1700808"/>
            <a:ext cx="1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B050"/>
                </a:solidFill>
              </a:rPr>
              <a:t>OK</a:t>
            </a:r>
          </a:p>
          <a:p>
            <a:r>
              <a:rPr lang="de-DE" sz="3600" b="1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258153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dirty="0">
                <a:solidFill>
                  <a:srgbClr val="FF0000"/>
                </a:solidFill>
              </a:rPr>
              <a:t>grundlegende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FF0000"/>
                </a:solidFill>
              </a:rPr>
              <a:t>Anforderungen</a:t>
            </a:r>
            <a:r>
              <a:rPr lang="de-DE" sz="3600" dirty="0"/>
              <a:t> an </a:t>
            </a:r>
            <a:r>
              <a:rPr lang="de-DE" sz="3600" dirty="0">
                <a:solidFill>
                  <a:srgbClr val="00B050"/>
                </a:solidFill>
              </a:rPr>
              <a:t>Lebe</a:t>
            </a:r>
            <a:r>
              <a:rPr lang="de-DE" sz="3600" dirty="0">
                <a:solidFill>
                  <a:srgbClr val="FF0000"/>
                </a:solidFill>
              </a:rPr>
              <a:t>wesen</a:t>
            </a:r>
            <a:r>
              <a:rPr lang="de-DE" sz="3600" dirty="0"/>
              <a:t>: </a:t>
            </a:r>
          </a:p>
          <a:p>
            <a:pPr lvl="0"/>
            <a:r>
              <a:rPr lang="de-DE" sz="3600" dirty="0">
                <a:solidFill>
                  <a:srgbClr val="FF0000"/>
                </a:solidFill>
              </a:rPr>
              <a:t>Informationsaufnahme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Informations-verarbeitung</a:t>
            </a:r>
            <a:r>
              <a:rPr lang="de-DE" sz="3600" dirty="0"/>
              <a:t> und </a:t>
            </a:r>
            <a:r>
              <a:rPr lang="de-DE" sz="3600" dirty="0">
                <a:solidFill>
                  <a:srgbClr val="FF0000"/>
                </a:solidFill>
              </a:rPr>
              <a:t>Reaktion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aktive</a:t>
            </a:r>
            <a:r>
              <a:rPr lang="de-DE" sz="3600" dirty="0"/>
              <a:t> </a:t>
            </a:r>
            <a:r>
              <a:rPr lang="de-DE" sz="3600" dirty="0">
                <a:solidFill>
                  <a:srgbClr val="00B050"/>
                </a:solidFill>
              </a:rPr>
              <a:t>Bewegung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Stoffwechsel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Fortpflan­zung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00B050"/>
                </a:solidFill>
              </a:rPr>
              <a:t>Wachstum</a:t>
            </a:r>
            <a:r>
              <a:rPr lang="de-DE" sz="3600" dirty="0"/>
              <a:t> und </a:t>
            </a:r>
            <a:r>
              <a:rPr lang="de-DE" sz="3600" dirty="0">
                <a:solidFill>
                  <a:srgbClr val="FF0000"/>
                </a:solidFill>
              </a:rPr>
              <a:t>Individualentwicklung </a:t>
            </a:r>
          </a:p>
          <a:p>
            <a:pPr lvl="0"/>
            <a:endParaRPr lang="de-DE" sz="2000" dirty="0">
              <a:solidFill>
                <a:srgbClr val="FF0000"/>
              </a:solidFill>
            </a:endParaRPr>
          </a:p>
          <a:p>
            <a:pPr lvl="0"/>
            <a:r>
              <a:rPr lang="de-DE" sz="3600" b="1" dirty="0"/>
              <a:t>=&gt; Ausführlich besprechen und sichern!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E894CB5-C501-4D8E-A3AF-4E1A0C141B2F}"/>
              </a:ext>
            </a:extLst>
          </p:cNvPr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5BECF47-06AD-45A6-8196-32E911DF69CA}"/>
              </a:ext>
            </a:extLst>
          </p:cNvPr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122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/>
              <a:t>„Zellbestandteile (Zellmembran, Zell-plasma, Zellkern, Chloroplast, Zellwand, Vaku­ole)“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72242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/>
              <a:t>„Zellbestandteile (Zellmembran, Zell-plasma, Zellkern, Chloroplast, Zellwand, Vaku­ole)“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nicht: Blattgrünkörnchen!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6383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/>
              <a:t>„Zellbestandteile (Zellmembran, Zell-plasma, Zellkern, Chloroplast, Zellwand, Vaku­ole)“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nicht: Blattgrünkörnchen!</a:t>
            </a:r>
          </a:p>
          <a:p>
            <a:r>
              <a:rPr lang="de-DE" sz="3600" dirty="0">
                <a:solidFill>
                  <a:srgbClr val="FF0000"/>
                </a:solidFill>
              </a:rPr>
              <a:t>nicht: Mitochondrium!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79339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/>
              <a:t>„Zellbestandteile (Zellmembran, Zell-plasma, Zellkern, Chloroplast, Zellwand, Vaku­ole)“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nicht: Blattgrünkörnchen!</a:t>
            </a:r>
          </a:p>
          <a:p>
            <a:r>
              <a:rPr lang="de-DE" sz="3600" dirty="0">
                <a:solidFill>
                  <a:srgbClr val="FF0000"/>
                </a:solidFill>
              </a:rPr>
              <a:t>nicht: Mitochondrium!</a:t>
            </a:r>
          </a:p>
          <a:p>
            <a:r>
              <a:rPr lang="de-DE" sz="3600" dirty="0">
                <a:solidFill>
                  <a:srgbClr val="FF0000"/>
                </a:solidFill>
              </a:rPr>
              <a:t>Klarer Unterschied zwischen Zell</a:t>
            </a:r>
            <a:r>
              <a:rPr lang="de-DE" sz="3600" u="sng" dirty="0">
                <a:solidFill>
                  <a:srgbClr val="FF0000"/>
                </a:solidFill>
              </a:rPr>
              <a:t>membran</a:t>
            </a:r>
            <a:r>
              <a:rPr lang="de-DE" sz="3600" dirty="0">
                <a:solidFill>
                  <a:srgbClr val="FF0000"/>
                </a:solidFill>
              </a:rPr>
              <a:t> und Zell</a:t>
            </a:r>
            <a:r>
              <a:rPr lang="de-DE" sz="3600" u="sng" dirty="0">
                <a:solidFill>
                  <a:srgbClr val="FF0000"/>
                </a:solidFill>
              </a:rPr>
              <a:t>wand</a:t>
            </a:r>
            <a:r>
              <a:rPr lang="de-DE" sz="3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94812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/>
              <a:t>„Temperaturregulation: </a:t>
            </a:r>
          </a:p>
          <a:p>
            <a:r>
              <a:rPr lang="de-DE" sz="3600" i="1" dirty="0"/>
              <a:t>Thermokonforme, </a:t>
            </a:r>
            <a:r>
              <a:rPr lang="de-DE" sz="3600" i="1" dirty="0" err="1"/>
              <a:t>Thermoregulato­ren</a:t>
            </a:r>
            <a:r>
              <a:rPr lang="de-DE" sz="3600" i="1" dirty="0"/>
              <a:t>“</a:t>
            </a:r>
          </a:p>
          <a:p>
            <a:endParaRPr lang="de-DE" sz="3600" dirty="0">
              <a:solidFill>
                <a:srgbClr val="FF0000"/>
              </a:solidFill>
            </a:endParaRPr>
          </a:p>
          <a:p>
            <a:r>
              <a:rPr lang="de-DE" sz="3600" dirty="0">
                <a:solidFill>
                  <a:srgbClr val="FF0000"/>
                </a:solidFill>
              </a:rPr>
              <a:t>statt: Wechselwarme, Gleichwarme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39554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ABER</a:t>
            </a:r>
            <a:r>
              <a:rPr lang="de-DE" sz="3600" dirty="0"/>
              <a:t>: Der LehrplanPLUS lässt manches weg, was aber nicht wegfallen darf! </a:t>
            </a:r>
            <a:endParaRPr lang="de-DE" sz="3600" dirty="0">
              <a:solidFill>
                <a:srgbClr val="FF0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749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Grundschule: ca. 600 Wörter</a:t>
            </a:r>
          </a:p>
          <a:p>
            <a:r>
              <a:rPr lang="de-DE" sz="4000" dirty="0"/>
              <a:t>Migrations-Hintergrund</a:t>
            </a:r>
          </a:p>
        </p:txBody>
      </p:sp>
    </p:spTree>
    <p:extLst>
      <p:ext uri="{BB962C8B-B14F-4D97-AF65-F5344CB8AC3E}">
        <p14:creationId xmlns:p14="http://schemas.microsoft.com/office/powerpoint/2010/main" val="520900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ABER</a:t>
            </a:r>
            <a:r>
              <a:rPr lang="de-DE" sz="3600" dirty="0"/>
              <a:t>: Der LehrplanPLUS lässt manches weg, was aber nicht wegfallen darf! </a:t>
            </a:r>
          </a:p>
          <a:p>
            <a:endParaRPr lang="de-DE" sz="1200" dirty="0">
              <a:solidFill>
                <a:srgbClr val="FF0000"/>
              </a:solidFill>
            </a:endParaRPr>
          </a:p>
          <a:p>
            <a:r>
              <a:rPr lang="de-DE" sz="3600" i="1" dirty="0">
                <a:solidFill>
                  <a:srgbClr val="FF0000"/>
                </a:solidFill>
              </a:rPr>
              <a:t>„Gasaustausch: </a:t>
            </a:r>
            <a:r>
              <a:rPr lang="de-DE" sz="3600" i="1" dirty="0" err="1">
                <a:solidFill>
                  <a:srgbClr val="FF0000"/>
                </a:solidFill>
              </a:rPr>
              <a:t>Austauschprozess</a:t>
            </a:r>
            <a:r>
              <a:rPr lang="de-DE" sz="3600" i="1" dirty="0">
                <a:solidFill>
                  <a:srgbClr val="FF0000"/>
                </a:solidFill>
              </a:rPr>
              <a:t> der </a:t>
            </a:r>
            <a:r>
              <a:rPr lang="de-DE" sz="3600" i="1" dirty="0" err="1">
                <a:solidFill>
                  <a:srgbClr val="FF0000"/>
                </a:solidFill>
              </a:rPr>
              <a:t>Atemgase</a:t>
            </a:r>
            <a:r>
              <a:rPr lang="de-DE" sz="3600" i="1" dirty="0">
                <a:solidFill>
                  <a:srgbClr val="FF0000"/>
                </a:solidFill>
              </a:rPr>
              <a:t> zwischen Blut und Lungen-bläschen bzw. Blut und Zellen, Ober-</a:t>
            </a:r>
            <a:r>
              <a:rPr lang="de-DE" sz="3600" i="1" dirty="0" err="1">
                <a:solidFill>
                  <a:srgbClr val="FF0000"/>
                </a:solidFill>
              </a:rPr>
              <a:t>flächenvergrößerung</a:t>
            </a:r>
            <a:r>
              <a:rPr lang="de-DE" sz="3600" i="1" dirty="0">
                <a:solidFill>
                  <a:srgbClr val="FF0000"/>
                </a:solidFill>
              </a:rPr>
              <a:t>“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60347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ABER</a:t>
            </a:r>
            <a:r>
              <a:rPr lang="de-DE" sz="3600" dirty="0"/>
              <a:t>: Der LehrplanPLUS lässt manches weg, was aber nicht wegfallen darf! </a:t>
            </a:r>
          </a:p>
          <a:p>
            <a:endParaRPr lang="de-DE" sz="1200" dirty="0">
              <a:solidFill>
                <a:srgbClr val="FF0000"/>
              </a:solidFill>
            </a:endParaRPr>
          </a:p>
          <a:p>
            <a:r>
              <a:rPr lang="de-DE" sz="3600" i="1" dirty="0">
                <a:solidFill>
                  <a:srgbClr val="FF0000"/>
                </a:solidFill>
              </a:rPr>
              <a:t>„Gasaustausch: </a:t>
            </a:r>
            <a:r>
              <a:rPr lang="de-DE" sz="3600" i="1" dirty="0" err="1">
                <a:solidFill>
                  <a:srgbClr val="FF0000"/>
                </a:solidFill>
              </a:rPr>
              <a:t>Austauschprozess</a:t>
            </a:r>
            <a:r>
              <a:rPr lang="de-DE" sz="3600" i="1" dirty="0">
                <a:solidFill>
                  <a:srgbClr val="FF0000"/>
                </a:solidFill>
              </a:rPr>
              <a:t> der </a:t>
            </a:r>
            <a:r>
              <a:rPr lang="de-DE" sz="3600" i="1" dirty="0" err="1">
                <a:solidFill>
                  <a:srgbClr val="FF0000"/>
                </a:solidFill>
              </a:rPr>
              <a:t>Atemgase</a:t>
            </a:r>
            <a:r>
              <a:rPr lang="de-DE" sz="3600" i="1" dirty="0">
                <a:solidFill>
                  <a:srgbClr val="FF0000"/>
                </a:solidFill>
              </a:rPr>
              <a:t> zwischen Blut und Lungen-bläschen bzw. Blut und Zellen, Ober-</a:t>
            </a:r>
            <a:r>
              <a:rPr lang="de-DE" sz="3600" i="1" dirty="0" err="1">
                <a:solidFill>
                  <a:srgbClr val="FF0000"/>
                </a:solidFill>
              </a:rPr>
              <a:t>flächenvergrößerung</a:t>
            </a:r>
            <a:r>
              <a:rPr lang="de-DE" sz="3600" i="1" dirty="0">
                <a:solidFill>
                  <a:srgbClr val="FF0000"/>
                </a:solidFill>
              </a:rPr>
              <a:t>“</a:t>
            </a:r>
          </a:p>
          <a:p>
            <a:endParaRPr lang="de-DE" sz="1200" i="1" dirty="0">
              <a:solidFill>
                <a:srgbClr val="FF0000"/>
              </a:solidFill>
            </a:endParaRPr>
          </a:p>
          <a:p>
            <a:pPr algn="ctr"/>
            <a:r>
              <a:rPr lang="de-DE" sz="3600" b="1" dirty="0"/>
              <a:t>Hier fehlt die Anatomie!</a:t>
            </a:r>
          </a:p>
        </p:txBody>
      </p:sp>
      <p:sp>
        <p:nvSpPr>
          <p:cNvPr id="5" name="Ellipse 4"/>
          <p:cNvSpPr/>
          <p:nvPr/>
        </p:nvSpPr>
        <p:spPr>
          <a:xfrm>
            <a:off x="7524328" y="379512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40352" y="404664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31411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/>
              <a:t>Verwechsel</a:t>
            </a:r>
            <a:r>
              <a:rPr lang="de-DE" b="1" dirty="0"/>
              <a:t>-Formen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Objekt</a:t>
            </a:r>
          </a:p>
        </p:txBody>
      </p:sp>
    </p:spTree>
    <p:extLst>
      <p:ext uri="{BB962C8B-B14F-4D97-AF65-F5344CB8AC3E}">
        <p14:creationId xmlns:p14="http://schemas.microsoft.com/office/powerpoint/2010/main" val="111071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/>
              <a:t>Verwechsel</a:t>
            </a:r>
            <a:r>
              <a:rPr lang="de-DE" b="1" dirty="0"/>
              <a:t>-Formen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das Objekt</a:t>
            </a:r>
          </a:p>
          <a:p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Biologie</a:t>
            </a:r>
            <a:r>
              <a:rPr lang="de-DE" sz="3600" dirty="0"/>
              <a:t>: das, was betrachtet wird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Deutsch</a:t>
            </a:r>
            <a:r>
              <a:rPr lang="de-DE" sz="3600" dirty="0"/>
              <a:t>: ein Satz-Baustein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Informatik</a:t>
            </a:r>
            <a:r>
              <a:rPr lang="de-DE" sz="3600" dirty="0"/>
              <a:t>: ein Element, das man auf dem Bildschirm sehen kann</a:t>
            </a:r>
          </a:p>
        </p:txBody>
      </p:sp>
    </p:spTree>
    <p:extLst>
      <p:ext uri="{BB962C8B-B14F-4D97-AF65-F5344CB8AC3E}">
        <p14:creationId xmlns:p14="http://schemas.microsoft.com/office/powerpoint/2010/main" val="520585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/>
              <a:t>Verwechsel</a:t>
            </a:r>
            <a:r>
              <a:rPr lang="de-DE" b="1" dirty="0"/>
              <a:t>-Formen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Klasse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07332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/>
              <a:t>Verwechsel</a:t>
            </a:r>
            <a:r>
              <a:rPr lang="de-DE" b="1" dirty="0"/>
              <a:t>-Formen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Klasse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Alltag: </a:t>
            </a:r>
            <a:r>
              <a:rPr lang="de-DE" sz="3600" dirty="0"/>
              <a:t>Schulklasse, hohe Qualität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Biologie</a:t>
            </a:r>
            <a:r>
              <a:rPr lang="de-DE" sz="3600" dirty="0"/>
              <a:t>: Kategorie der Natürlichen Systematik (6. Klasse!)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Informatik</a:t>
            </a:r>
            <a:r>
              <a:rPr lang="de-DE" sz="3600" dirty="0"/>
              <a:t>: Gruppe von Elementen mit gleichen Attributen und Methoden (6. Klasse!)</a:t>
            </a:r>
          </a:p>
        </p:txBody>
      </p:sp>
    </p:spTree>
    <p:extLst>
      <p:ext uri="{BB962C8B-B14F-4D97-AF65-F5344CB8AC3E}">
        <p14:creationId xmlns:p14="http://schemas.microsoft.com/office/powerpoint/2010/main" val="1799658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 err="1"/>
              <a:t>Verwechsel</a:t>
            </a:r>
            <a:r>
              <a:rPr lang="de-DE" b="1" dirty="0"/>
              <a:t>-Formen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die Klasse</a:t>
            </a:r>
          </a:p>
          <a:p>
            <a:endParaRPr lang="de-DE" sz="20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Alltag: </a:t>
            </a:r>
            <a:r>
              <a:rPr lang="de-DE" sz="3600" dirty="0"/>
              <a:t>Schulklasse, hohe Qualität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Biologie</a:t>
            </a:r>
            <a:r>
              <a:rPr lang="de-DE" sz="3600" dirty="0"/>
              <a:t>: Kategorie der Natürlichen Systematik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b="1" dirty="0"/>
              <a:t>Informatik</a:t>
            </a:r>
            <a:r>
              <a:rPr lang="de-DE" sz="3600" dirty="0"/>
              <a:t>: Gruppe von Elementen mit gleichen Attributen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544522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600" b="1" dirty="0"/>
              <a:t>=&gt; Explizit ansprechen und ggf. sichern!</a:t>
            </a:r>
          </a:p>
        </p:txBody>
      </p:sp>
    </p:spTree>
    <p:extLst>
      <p:ext uri="{BB962C8B-B14F-4D97-AF65-F5344CB8AC3E}">
        <p14:creationId xmlns:p14="http://schemas.microsoft.com/office/powerpoint/2010/main" val="2849774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</p:spTree>
    <p:extLst>
      <p:ext uri="{BB962C8B-B14F-4D97-AF65-F5344CB8AC3E}">
        <p14:creationId xmlns:p14="http://schemas.microsoft.com/office/powerpoint/2010/main" val="2736555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Nomen mit </a:t>
            </a:r>
            <a:r>
              <a:rPr lang="de-DE" sz="3600" b="1" dirty="0">
                <a:highlight>
                  <a:srgbClr val="FFFF00"/>
                </a:highlight>
              </a:rPr>
              <a:t>Artikel</a:t>
            </a:r>
            <a:r>
              <a:rPr lang="de-DE" sz="3600" dirty="0"/>
              <a:t> und </a:t>
            </a:r>
            <a:r>
              <a:rPr lang="de-DE" sz="3600" b="1" dirty="0">
                <a:highlight>
                  <a:srgbClr val="FFFF00"/>
                </a:highlight>
              </a:rPr>
              <a:t>Plural</a:t>
            </a:r>
            <a:r>
              <a:rPr lang="de-DE" sz="3600" dirty="0"/>
              <a:t> einführen und sichern, z. B.: </a:t>
            </a:r>
          </a:p>
        </p:txBody>
      </p:sp>
    </p:spTree>
    <p:extLst>
      <p:ext uri="{BB962C8B-B14F-4D97-AF65-F5344CB8AC3E}">
        <p14:creationId xmlns:p14="http://schemas.microsoft.com/office/powerpoint/2010/main" val="1126101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Nomen mit </a:t>
            </a:r>
            <a:r>
              <a:rPr lang="de-DE" sz="3600" b="1" dirty="0">
                <a:highlight>
                  <a:srgbClr val="FFFF00"/>
                </a:highlight>
              </a:rPr>
              <a:t>Artikel</a:t>
            </a:r>
            <a:r>
              <a:rPr lang="de-DE" sz="3600" dirty="0"/>
              <a:t> und </a:t>
            </a:r>
            <a:r>
              <a:rPr lang="de-DE" sz="3600" b="1" dirty="0">
                <a:highlight>
                  <a:srgbClr val="FFFF00"/>
                </a:highlight>
              </a:rPr>
              <a:t>Plural</a:t>
            </a:r>
            <a:r>
              <a:rPr lang="de-DE" sz="3600" dirty="0"/>
              <a:t> einführen und sichern, z. B.: </a:t>
            </a:r>
          </a:p>
          <a:p>
            <a:endParaRPr lang="de-DE" sz="3600" dirty="0"/>
          </a:p>
          <a:p>
            <a:r>
              <a:rPr lang="de-DE" sz="3600" b="1" dirty="0">
                <a:solidFill>
                  <a:srgbClr val="00B050"/>
                </a:solidFill>
              </a:rPr>
              <a:t>die Nase, -n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die Speiseröhre, -n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der Magen, -“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der Darm, -“e</a:t>
            </a:r>
          </a:p>
        </p:txBody>
      </p:sp>
    </p:spTree>
    <p:extLst>
      <p:ext uri="{BB962C8B-B14F-4D97-AF65-F5344CB8AC3E}">
        <p14:creationId xmlns:p14="http://schemas.microsoft.com/office/powerpoint/2010/main" val="272135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Grundschule: ca. 600 Wörter</a:t>
            </a:r>
          </a:p>
          <a:p>
            <a:r>
              <a:rPr lang="de-DE" sz="4000" dirty="0"/>
              <a:t>Migrations-Hintergrund</a:t>
            </a:r>
          </a:p>
          <a:p>
            <a:r>
              <a:rPr lang="de-DE" sz="4000" dirty="0"/>
              <a:t>Nicht nur Gymnasiasten kommen ans Gymnasium.</a:t>
            </a:r>
          </a:p>
        </p:txBody>
      </p:sp>
    </p:spTree>
    <p:extLst>
      <p:ext uri="{BB962C8B-B14F-4D97-AF65-F5344CB8AC3E}">
        <p14:creationId xmlns:p14="http://schemas.microsoft.com/office/powerpoint/2010/main" val="3661647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Nomen mit </a:t>
            </a:r>
            <a:r>
              <a:rPr lang="de-DE" sz="3600" b="1" dirty="0">
                <a:highlight>
                  <a:srgbClr val="FFFF00"/>
                </a:highlight>
              </a:rPr>
              <a:t>Artikel</a:t>
            </a:r>
            <a:r>
              <a:rPr lang="de-DE" sz="3600" dirty="0"/>
              <a:t> und </a:t>
            </a:r>
            <a:r>
              <a:rPr lang="de-DE" sz="3600" b="1" dirty="0">
                <a:highlight>
                  <a:srgbClr val="FFFF00"/>
                </a:highlight>
              </a:rPr>
              <a:t>Plural </a:t>
            </a:r>
            <a:r>
              <a:rPr lang="de-DE" sz="3600" dirty="0"/>
              <a:t>einführen und sichern, z. B.: </a:t>
            </a:r>
          </a:p>
          <a:p>
            <a:endParaRPr lang="de-DE" sz="3600" dirty="0"/>
          </a:p>
          <a:p>
            <a:r>
              <a:rPr lang="de-DE" sz="3600" b="1" dirty="0">
                <a:solidFill>
                  <a:srgbClr val="00B050"/>
                </a:solidFill>
              </a:rPr>
              <a:t>der Oberschenkel-Knochen, -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der Chloroplast, -en </a:t>
            </a:r>
          </a:p>
          <a:p>
            <a:r>
              <a:rPr lang="de-DE" sz="3600" b="1" i="1" dirty="0">
                <a:solidFill>
                  <a:srgbClr val="00B050"/>
                </a:solidFill>
              </a:rPr>
              <a:t>	(</a:t>
            </a:r>
            <a:r>
              <a:rPr lang="de-DE" sz="3600" b="1" i="1" dirty="0" err="1">
                <a:solidFill>
                  <a:srgbClr val="00B050"/>
                </a:solidFill>
              </a:rPr>
              <a:t>chloros</a:t>
            </a:r>
            <a:r>
              <a:rPr lang="de-DE" sz="3600" b="1" i="1" dirty="0">
                <a:solidFill>
                  <a:srgbClr val="00B050"/>
                </a:solidFill>
              </a:rPr>
              <a:t>, griechisch: grün)</a:t>
            </a: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49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Unregelmäßige Verben mit </a:t>
            </a:r>
            <a:r>
              <a:rPr lang="de-DE" sz="3600" b="1" dirty="0">
                <a:highlight>
                  <a:srgbClr val="FFFF00"/>
                </a:highlight>
              </a:rPr>
              <a:t>Imperfekt</a:t>
            </a:r>
            <a:r>
              <a:rPr lang="de-DE" sz="3600" dirty="0"/>
              <a:t> und </a:t>
            </a:r>
            <a:r>
              <a:rPr lang="de-DE" sz="3600" dirty="0">
                <a:highlight>
                  <a:srgbClr val="FFFF00"/>
                </a:highlight>
              </a:rPr>
              <a:t>Partizip Perfekt</a:t>
            </a:r>
            <a:r>
              <a:rPr lang="de-DE" sz="3600" dirty="0"/>
              <a:t> einführen und sichern, </a:t>
            </a:r>
          </a:p>
          <a:p>
            <a:r>
              <a:rPr lang="de-DE" sz="3600" dirty="0"/>
              <a:t>z. B.: 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086279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Grammatik und Etymologie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Unregelmäßige Verben mit </a:t>
            </a:r>
            <a:r>
              <a:rPr lang="de-DE" sz="3600" b="1" dirty="0">
                <a:highlight>
                  <a:srgbClr val="FFFF00"/>
                </a:highlight>
              </a:rPr>
              <a:t>Imperfekt</a:t>
            </a:r>
            <a:r>
              <a:rPr lang="de-DE" sz="3600" dirty="0"/>
              <a:t> und </a:t>
            </a:r>
            <a:r>
              <a:rPr lang="de-DE" sz="3600" dirty="0">
                <a:highlight>
                  <a:srgbClr val="FFFF00"/>
                </a:highlight>
              </a:rPr>
              <a:t>Partizip Perfekt</a:t>
            </a:r>
            <a:r>
              <a:rPr lang="de-DE" sz="3600" dirty="0"/>
              <a:t> einführen und sichern, </a:t>
            </a:r>
          </a:p>
          <a:p>
            <a:r>
              <a:rPr lang="de-DE" sz="3600" dirty="0"/>
              <a:t>z. B.: </a:t>
            </a:r>
          </a:p>
          <a:p>
            <a:endParaRPr lang="de-DE" sz="3600" dirty="0"/>
          </a:p>
          <a:p>
            <a:r>
              <a:rPr lang="de-DE" sz="3600" b="1" dirty="0">
                <a:solidFill>
                  <a:srgbClr val="00B050"/>
                </a:solidFill>
              </a:rPr>
              <a:t>erlöschen, erlischt, erloschen</a:t>
            </a:r>
          </a:p>
          <a:p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54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Rechtschreibung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dirty="0"/>
              <a:t>bei neu eingeführten Alltags- und Fachbegriffen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das Enzym, -e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die </a:t>
            </a:r>
            <a:r>
              <a:rPr lang="de-DE" sz="3600" b="1" dirty="0" err="1">
                <a:solidFill>
                  <a:srgbClr val="00B050"/>
                </a:solidFill>
              </a:rPr>
              <a:t>Vacuole</a:t>
            </a:r>
            <a:r>
              <a:rPr lang="de-DE" sz="3600" b="1" dirty="0">
                <a:solidFill>
                  <a:srgbClr val="00B050"/>
                </a:solidFill>
              </a:rPr>
              <a:t>, -n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das Schienbein, -e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	die Kapillare, -n </a:t>
            </a:r>
          </a:p>
          <a:p>
            <a:r>
              <a:rPr lang="de-DE" sz="3600" b="1" dirty="0" err="1">
                <a:solidFill>
                  <a:schemeClr val="bg1"/>
                </a:solidFill>
              </a:rPr>
              <a:t>un</a:t>
            </a:r>
            <a:endParaRPr lang="de-DE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46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Rechtschreibung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dirty="0"/>
              <a:t>bei neu eingeführten Alltags- und Fachbegriffen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das Enzym, -e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die </a:t>
            </a:r>
            <a:r>
              <a:rPr lang="de-DE" sz="3600" b="1" dirty="0" err="1">
                <a:solidFill>
                  <a:srgbClr val="00B050"/>
                </a:solidFill>
              </a:rPr>
              <a:t>Vacuole</a:t>
            </a:r>
            <a:r>
              <a:rPr lang="de-DE" sz="3600" b="1" dirty="0">
                <a:solidFill>
                  <a:srgbClr val="00B050"/>
                </a:solidFill>
              </a:rPr>
              <a:t>, -n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das Schienbein, -e</a:t>
            </a:r>
          </a:p>
          <a:p>
            <a:r>
              <a:rPr lang="de-DE" sz="3600" b="1" dirty="0">
                <a:solidFill>
                  <a:srgbClr val="00B050"/>
                </a:solidFill>
              </a:rPr>
              <a:t>	die Kapillare, -n </a:t>
            </a:r>
          </a:p>
          <a:p>
            <a:endParaRPr lang="de-DE" sz="1200" b="1" dirty="0">
              <a:solidFill>
                <a:srgbClr val="00B050"/>
              </a:solidFill>
            </a:endParaRPr>
          </a:p>
          <a:p>
            <a:pPr algn="ctr"/>
            <a:r>
              <a:rPr lang="de-DE" sz="3600" b="1" dirty="0"/>
              <a:t>„Was kann man da falsch schreiben?“</a:t>
            </a:r>
            <a:r>
              <a:rPr lang="de-DE" sz="3600" b="1" dirty="0">
                <a:solidFill>
                  <a:srgbClr val="00B050"/>
                </a:solidFill>
              </a:rPr>
              <a:t>	</a:t>
            </a:r>
            <a:endParaRPr lang="de-DE" sz="2400" b="1" dirty="0"/>
          </a:p>
          <a:p>
            <a:pPr algn="ctr"/>
            <a:r>
              <a:rPr lang="de-DE" sz="3600" b="1" dirty="0"/>
              <a:t>Explizit besprechen und sichern! </a:t>
            </a:r>
            <a:r>
              <a:rPr lang="de-DE" sz="3600" b="1" dirty="0" err="1">
                <a:solidFill>
                  <a:schemeClr val="bg1"/>
                </a:solidFill>
              </a:rPr>
              <a:t>üfungsrelevant</a:t>
            </a:r>
            <a:r>
              <a:rPr lang="de-DE" sz="3600" b="1" dirty="0">
                <a:solidFill>
                  <a:schemeClr val="bg1"/>
                </a:solidFill>
              </a:rPr>
              <a:t>!</a:t>
            </a:r>
            <a:r>
              <a:rPr lang="de-DE" sz="3200" b="1" dirty="0">
                <a:solidFill>
                  <a:srgbClr val="00B050"/>
                </a:solidFill>
              </a:rPr>
              <a:t>	</a:t>
            </a:r>
          </a:p>
          <a:p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85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Rechtschreibung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dirty="0"/>
              <a:t>bei neu eingeführten Alltags- und Fachbegriffen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das Enzym, -e   	</a:t>
            </a:r>
            <a:r>
              <a:rPr lang="de-DE" sz="3600" b="1" i="1" dirty="0">
                <a:solidFill>
                  <a:srgbClr val="FF0000"/>
                </a:solidFill>
              </a:rPr>
              <a:t>nicht: </a:t>
            </a:r>
            <a:r>
              <a:rPr lang="de-DE" sz="3600" b="1" i="1" dirty="0" err="1">
                <a:solidFill>
                  <a:srgbClr val="FF0000"/>
                </a:solidFill>
              </a:rPr>
              <a:t>Entsiem</a:t>
            </a:r>
            <a:endParaRPr lang="de-DE" sz="3600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600" b="1" dirty="0">
                <a:solidFill>
                  <a:srgbClr val="00B050"/>
                </a:solidFill>
              </a:rPr>
              <a:t>die </a:t>
            </a:r>
            <a:r>
              <a:rPr lang="de-DE" sz="3600" b="1" dirty="0" err="1">
                <a:solidFill>
                  <a:srgbClr val="00B050"/>
                </a:solidFill>
              </a:rPr>
              <a:t>Vacuole</a:t>
            </a:r>
            <a:r>
              <a:rPr lang="de-DE" sz="3600" b="1" dirty="0">
                <a:solidFill>
                  <a:srgbClr val="00B050"/>
                </a:solidFill>
              </a:rPr>
              <a:t>, -n	</a:t>
            </a:r>
            <a:r>
              <a:rPr lang="de-DE" sz="3600" b="1" i="1" dirty="0">
                <a:solidFill>
                  <a:srgbClr val="FF0000"/>
                </a:solidFill>
              </a:rPr>
              <a:t>nicht: </a:t>
            </a:r>
            <a:r>
              <a:rPr lang="de-DE" sz="3600" b="1" i="1" dirty="0" err="1">
                <a:solidFill>
                  <a:srgbClr val="FF0000"/>
                </a:solidFill>
              </a:rPr>
              <a:t>Fuckuole</a:t>
            </a:r>
            <a:endParaRPr lang="de-DE" sz="3600" b="1" i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das Schienbein, -e	</a:t>
            </a:r>
            <a:r>
              <a:rPr lang="de-DE" sz="3600" b="1" i="1" dirty="0">
                <a:solidFill>
                  <a:srgbClr val="FF0000"/>
                </a:solidFill>
              </a:rPr>
              <a:t>nicht: </a:t>
            </a:r>
            <a:r>
              <a:rPr lang="de-DE" sz="3600" b="1" i="1" dirty="0" err="1">
                <a:solidFill>
                  <a:srgbClr val="FF0000"/>
                </a:solidFill>
              </a:rPr>
              <a:t>Schinbein</a:t>
            </a:r>
            <a:endParaRPr lang="de-DE" sz="3600" b="1" i="1" dirty="0">
              <a:solidFill>
                <a:srgbClr val="FF0000"/>
              </a:solidFill>
            </a:endParaRPr>
          </a:p>
          <a:p>
            <a:r>
              <a:rPr lang="de-DE" sz="3600" b="1" dirty="0">
                <a:solidFill>
                  <a:srgbClr val="00B050"/>
                </a:solidFill>
              </a:rPr>
              <a:t>	die Kapillare, -n 	</a:t>
            </a:r>
            <a:r>
              <a:rPr lang="de-DE" sz="3600" b="1" i="1" dirty="0">
                <a:solidFill>
                  <a:srgbClr val="FF0000"/>
                </a:solidFill>
              </a:rPr>
              <a:t>nicht: </a:t>
            </a:r>
            <a:r>
              <a:rPr lang="de-DE" sz="3600" b="1" i="1" dirty="0" err="1">
                <a:solidFill>
                  <a:srgbClr val="FF0000"/>
                </a:solidFill>
              </a:rPr>
              <a:t>Kappilare</a:t>
            </a:r>
            <a:endParaRPr lang="de-DE" sz="3600" b="1" i="1" dirty="0">
              <a:solidFill>
                <a:srgbClr val="FF0000"/>
              </a:solidFill>
            </a:endParaRPr>
          </a:p>
          <a:p>
            <a:endParaRPr lang="de-DE" sz="1200" b="1" dirty="0">
              <a:solidFill>
                <a:srgbClr val="00B050"/>
              </a:solidFill>
            </a:endParaRPr>
          </a:p>
          <a:p>
            <a:pPr algn="ctr"/>
            <a:r>
              <a:rPr lang="de-DE" sz="3600" b="1" dirty="0"/>
              <a:t>„Was kann man da falsch schreiben?“</a:t>
            </a:r>
            <a:r>
              <a:rPr lang="de-DE" sz="3600" b="1" dirty="0">
                <a:solidFill>
                  <a:srgbClr val="00B050"/>
                </a:solidFill>
              </a:rPr>
              <a:t>	</a:t>
            </a:r>
            <a:endParaRPr lang="de-DE" sz="2400" b="1" dirty="0"/>
          </a:p>
          <a:p>
            <a:pPr algn="ctr"/>
            <a:r>
              <a:rPr lang="de-DE" sz="3600" b="1" dirty="0"/>
              <a:t>Explizit besprechen und sichern! </a:t>
            </a:r>
            <a:r>
              <a:rPr lang="de-DE" sz="3600" b="1" dirty="0" err="1">
                <a:solidFill>
                  <a:schemeClr val="bg1"/>
                </a:solidFill>
              </a:rPr>
              <a:t>üfungsrelevant</a:t>
            </a:r>
            <a:r>
              <a:rPr lang="de-DE" sz="3600" b="1" dirty="0">
                <a:solidFill>
                  <a:schemeClr val="bg1"/>
                </a:solidFill>
              </a:rPr>
              <a:t>!</a:t>
            </a:r>
            <a:r>
              <a:rPr lang="de-DE" sz="3200" b="1" dirty="0">
                <a:solidFill>
                  <a:srgbClr val="00B050"/>
                </a:solidFill>
              </a:rPr>
              <a:t>	</a:t>
            </a:r>
          </a:p>
          <a:p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740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Methodenwerkzeuge einsetzen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Wortliste vorgeben:</a:t>
            </a:r>
          </a:p>
          <a:p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Fachbegriffe sind noch unsicher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Alltagssprache reicht nicht aus</a:t>
            </a:r>
          </a:p>
        </p:txBody>
      </p:sp>
    </p:spTree>
    <p:extLst>
      <p:ext uri="{BB962C8B-B14F-4D97-AF65-F5344CB8AC3E}">
        <p14:creationId xmlns:p14="http://schemas.microsoft.com/office/powerpoint/2010/main" val="1860386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 5 Mikroskopie 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6" y="313526"/>
            <a:ext cx="2094108" cy="17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A 5 Mikroskopie A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3763"/>
            <a:ext cx="2031450" cy="177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A 5 Mikroskopie 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73" y="351925"/>
            <a:ext cx="2131048" cy="17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A 5 Mikroskopie Ab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49" y="316038"/>
            <a:ext cx="1984738" cy="17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5576" y="299695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Zwiebelhäutchen mikroskopieren</a:t>
            </a:r>
            <a:r>
              <a:rPr lang="de-DE" sz="4000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11428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 5 Mikroskopie 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6" y="313526"/>
            <a:ext cx="2094108" cy="17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A 5 Mikroskopie A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3763"/>
            <a:ext cx="2031450" cy="177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A 5 Mikroskopie 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73" y="351925"/>
            <a:ext cx="2131048" cy="17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A 5 Mikroskopie Ab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49" y="316038"/>
            <a:ext cx="1984738" cy="17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5576" y="2996952"/>
            <a:ext cx="7344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Zwiebelhäutchen mikroskopieren:</a:t>
            </a:r>
          </a:p>
          <a:p>
            <a:pPr algn="ctr"/>
            <a:endParaRPr lang="de-DE" dirty="0"/>
          </a:p>
          <a:p>
            <a:pPr marL="571500" indent="-571500">
              <a:buFontTx/>
              <a:buChar char="-"/>
            </a:pPr>
            <a:r>
              <a:rPr lang="de-DE" sz="4000" dirty="0"/>
              <a:t>Anordnung beschreiben</a:t>
            </a:r>
          </a:p>
          <a:p>
            <a:r>
              <a:rPr lang="de-DE" sz="4000" dirty="0"/>
              <a:t>-    Aussehen beschreiben</a:t>
            </a:r>
          </a:p>
        </p:txBody>
      </p:sp>
    </p:spTree>
    <p:extLst>
      <p:ext uri="{BB962C8B-B14F-4D97-AF65-F5344CB8AC3E}">
        <p14:creationId xmlns:p14="http://schemas.microsoft.com/office/powerpoint/2010/main" val="12635542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 5 Mikroskopie A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6" y="313526"/>
            <a:ext cx="2094108" cy="171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NA 5 Mikroskopie Ab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3763"/>
            <a:ext cx="2031450" cy="177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A 5 Mikroskopie 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73" y="351925"/>
            <a:ext cx="2131048" cy="17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NA 5 Mikroskopie Ab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49" y="316038"/>
            <a:ext cx="1984738" cy="17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68261" y="2276872"/>
            <a:ext cx="8340243" cy="374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de-DE" sz="2800" b="1" dirty="0"/>
              <a:t>Wortliste projizieren</a:t>
            </a:r>
          </a:p>
          <a:p>
            <a:pPr>
              <a:spcAft>
                <a:spcPts val="1000"/>
              </a:spcAft>
            </a:pPr>
            <a:r>
              <a:rPr lang="de-DE" sz="2800" dirty="0"/>
              <a:t>rund: kreisrund, oval ...</a:t>
            </a:r>
          </a:p>
          <a:p>
            <a:pPr>
              <a:spcAft>
                <a:spcPts val="1000"/>
              </a:spcAft>
            </a:pPr>
            <a:r>
              <a:rPr lang="de-DE" sz="2800" dirty="0"/>
              <a:t>eckig: dreieckig, viereckig, fünfeckig, sechseckig ...</a:t>
            </a:r>
          </a:p>
          <a:p>
            <a:pPr>
              <a:spcAft>
                <a:spcPts val="1000"/>
              </a:spcAft>
            </a:pPr>
            <a:r>
              <a:rPr lang="de-DE" sz="2800" dirty="0"/>
              <a:t>länglich, quadratisch, unregelmäßig geformt ...</a:t>
            </a:r>
          </a:p>
          <a:p>
            <a:pPr>
              <a:spcAft>
                <a:spcPts val="1000"/>
              </a:spcAft>
            </a:pPr>
            <a:r>
              <a:rPr lang="de-DE" sz="2800" dirty="0"/>
              <a:t>eng zusammen, mit kleinen oder mit großen Zwischen-räumen ...</a:t>
            </a:r>
          </a:p>
          <a:p>
            <a:pPr>
              <a:spcAft>
                <a:spcPts val="1000"/>
              </a:spcAft>
            </a:pPr>
            <a:r>
              <a:rPr lang="de-DE" sz="2800" dirty="0"/>
              <a:t>durcheinander, alle in gleicher Richtung ...</a:t>
            </a:r>
          </a:p>
        </p:txBody>
      </p:sp>
    </p:spTree>
    <p:extLst>
      <p:ext uri="{BB962C8B-B14F-4D97-AF65-F5344CB8AC3E}">
        <p14:creationId xmlns:p14="http://schemas.microsoft.com/office/powerpoint/2010/main" val="340442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Aft>
                <a:spcPts val="1200"/>
              </a:spcAft>
              <a:buNone/>
            </a:pPr>
            <a:r>
              <a:rPr lang="de-DE" sz="3600" dirty="0"/>
              <a:t>	„Struktur“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„Funktion“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„diverse Aspekte“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„Rumpf“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4000" dirty="0"/>
              <a:t>	„Gliedmaßen“</a:t>
            </a:r>
          </a:p>
          <a:p>
            <a:pPr marL="0" indent="0">
              <a:buNone/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53398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Methodenwerkzeuge einsetzen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Satzgeländer:</a:t>
            </a:r>
          </a:p>
          <a:p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Grammatische Struktur ist zu komplex</a:t>
            </a:r>
          </a:p>
        </p:txBody>
      </p:sp>
    </p:spTree>
    <p:extLst>
      <p:ext uri="{BB962C8B-B14F-4D97-AF65-F5344CB8AC3E}">
        <p14:creationId xmlns:p14="http://schemas.microsoft.com/office/powerpoint/2010/main" val="4850278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Methodenwerkzeuge einsetzen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Satzgeländer:</a:t>
            </a:r>
          </a:p>
          <a:p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Grammatische Struktur ist zu komplex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4C0735C-BF83-44ED-9FE0-285C6E42A615}"/>
              </a:ext>
            </a:extLst>
          </p:cNvPr>
          <p:cNvSpPr txBox="1"/>
          <p:nvPr/>
        </p:nvSpPr>
        <p:spPr>
          <a:xfrm>
            <a:off x="611560" y="3861048"/>
            <a:ext cx="7632848" cy="1815882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/>
              <a:t>Das Blut transportiert ……. von ….... zu …... .</a:t>
            </a:r>
          </a:p>
          <a:p>
            <a:endParaRPr lang="de-DE" sz="2800" dirty="0"/>
          </a:p>
          <a:p>
            <a:r>
              <a:rPr lang="de-DE" sz="2800" dirty="0"/>
              <a:t>Sauerstoff / Kohlenstoffdioxid </a:t>
            </a:r>
          </a:p>
          <a:p>
            <a:r>
              <a:rPr lang="de-DE" sz="2800" dirty="0"/>
              <a:t>Lungenbläschen / Muskelzellen / Gehirnzellen</a:t>
            </a:r>
          </a:p>
        </p:txBody>
      </p:sp>
    </p:spTree>
    <p:extLst>
      <p:ext uri="{BB962C8B-B14F-4D97-AF65-F5344CB8AC3E}">
        <p14:creationId xmlns:p14="http://schemas.microsoft.com/office/powerpoint/2010/main" val="3652107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0275999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länger das Wasser erhitzt wird,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höher ist seine Temperatur.“</a:t>
            </a:r>
          </a:p>
          <a:p>
            <a:pPr>
              <a:spcAft>
                <a:spcPts val="1200"/>
              </a:spcAft>
            </a:pPr>
            <a:endParaRPr lang="de-DE" sz="16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wärmer das Wasser ist,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weniger Sauerstoff kann sich darin lösen.“</a:t>
            </a:r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307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länger das Wasser erhitzt wird,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höher ist seine Temperatur.“</a:t>
            </a:r>
          </a:p>
          <a:p>
            <a:pPr>
              <a:spcAft>
                <a:spcPts val="1200"/>
              </a:spcAft>
            </a:pPr>
            <a:endParaRPr lang="de-DE" sz="800" b="1" dirty="0">
              <a:solidFill>
                <a:srgbClr val="00B05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de-DE" sz="4000" b="1" dirty="0">
                <a:solidFill>
                  <a:srgbClr val="FF0000"/>
                </a:solidFill>
              </a:rPr>
              <a:t>Stets die gleiche Formulierung! </a:t>
            </a:r>
          </a:p>
          <a:p>
            <a:pPr algn="ctr">
              <a:spcAft>
                <a:spcPts val="1200"/>
              </a:spcAft>
            </a:pPr>
            <a:r>
              <a:rPr lang="de-DE" sz="4000" b="1" dirty="0">
                <a:solidFill>
                  <a:srgbClr val="FF0000"/>
                </a:solidFill>
              </a:rPr>
              <a:t>Keine Alternativen verwenden wie „</a:t>
            </a:r>
            <a:r>
              <a:rPr lang="de-DE" sz="4000" b="1" dirty="0" err="1">
                <a:solidFill>
                  <a:srgbClr val="FF0000"/>
                </a:solidFill>
              </a:rPr>
              <a:t>umso</a:t>
            </a:r>
            <a:r>
              <a:rPr lang="de-DE" sz="4000" b="1" dirty="0">
                <a:solidFill>
                  <a:srgbClr val="FF0000"/>
                </a:solidFill>
              </a:rPr>
              <a:t>-desto“, „</a:t>
            </a:r>
            <a:r>
              <a:rPr lang="de-DE" sz="4000" b="1" dirty="0" err="1">
                <a:solidFill>
                  <a:srgbClr val="FF0000"/>
                </a:solidFill>
              </a:rPr>
              <a:t>umso-umso</a:t>
            </a:r>
            <a:r>
              <a:rPr lang="de-DE" sz="4000" b="1" dirty="0">
                <a:solidFill>
                  <a:srgbClr val="FF0000"/>
                </a:solidFill>
              </a:rPr>
              <a:t>“ usw.</a:t>
            </a:r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97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länger das Wasser erhitzt wird,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höher ist seine Temperatur.“</a:t>
            </a:r>
          </a:p>
          <a:p>
            <a:pPr>
              <a:spcAft>
                <a:spcPts val="1200"/>
              </a:spcAft>
            </a:pPr>
            <a:endParaRPr lang="de-DE" sz="800" b="1" dirty="0">
              <a:solidFill>
                <a:srgbClr val="00B05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de-DE" sz="4000" b="1" dirty="0"/>
              <a:t>JE ist die </a:t>
            </a:r>
            <a:r>
              <a:rPr lang="de-DE" sz="4000" b="1" dirty="0">
                <a:highlight>
                  <a:srgbClr val="66FF99"/>
                </a:highlight>
              </a:rPr>
              <a:t>unabhängige Variable</a:t>
            </a:r>
            <a:r>
              <a:rPr lang="de-DE" sz="4000" b="1" dirty="0"/>
              <a:t>,</a:t>
            </a:r>
          </a:p>
          <a:p>
            <a:pPr algn="ctr">
              <a:spcAft>
                <a:spcPts val="1200"/>
              </a:spcAft>
            </a:pPr>
            <a:r>
              <a:rPr lang="de-DE" sz="4000" b="1" dirty="0"/>
              <a:t>DESTO ist die </a:t>
            </a:r>
            <a:r>
              <a:rPr lang="de-DE" sz="4000" b="1" dirty="0">
                <a:highlight>
                  <a:srgbClr val="66FF99"/>
                </a:highlight>
              </a:rPr>
              <a:t>abhängige Variable</a:t>
            </a:r>
            <a:r>
              <a:rPr lang="de-DE" sz="4000" b="1" dirty="0"/>
              <a:t>.</a:t>
            </a:r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553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Je</a:t>
            </a:r>
            <a:r>
              <a:rPr lang="de-DE" sz="3600" b="1" dirty="0">
                <a:solidFill>
                  <a:srgbClr val="00B050"/>
                </a:solidFill>
              </a:rPr>
              <a:t> länger das Wasser erhitzt wird, </a:t>
            </a:r>
            <a:r>
              <a:rPr lang="de-DE" sz="3600" b="1" u="sng" dirty="0">
                <a:solidFill>
                  <a:srgbClr val="00B050"/>
                </a:solidFill>
              </a:rPr>
              <a:t>desto</a:t>
            </a:r>
            <a:r>
              <a:rPr lang="de-DE" sz="3600" b="1" dirty="0">
                <a:solidFill>
                  <a:srgbClr val="00B050"/>
                </a:solidFill>
              </a:rPr>
              <a:t> höher ist seine Temperatur.“</a:t>
            </a:r>
          </a:p>
          <a:p>
            <a:pPr>
              <a:spcAft>
                <a:spcPts val="1200"/>
              </a:spcAft>
            </a:pPr>
            <a:endParaRPr lang="de-DE" sz="800" b="1" dirty="0">
              <a:solidFill>
                <a:srgbClr val="00B05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de-DE" sz="4000" b="1" dirty="0"/>
              <a:t>JE ist die unabhängige Variable,</a:t>
            </a:r>
          </a:p>
          <a:p>
            <a:pPr algn="ctr">
              <a:spcAft>
                <a:spcPts val="1200"/>
              </a:spcAft>
            </a:pPr>
            <a:r>
              <a:rPr lang="de-DE" sz="4000" b="1" dirty="0"/>
              <a:t>DESTO ist die abhängige Variable.</a:t>
            </a:r>
          </a:p>
          <a:p>
            <a:pPr algn="ctr"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=&gt; Führt zur Diagramm-Arbeit!</a:t>
            </a:r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187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  <a:p>
            <a:pPr>
              <a:spcAft>
                <a:spcPts val="1200"/>
              </a:spcAft>
            </a:pPr>
            <a:endParaRPr lang="de-DE" sz="1600" dirty="0"/>
          </a:p>
          <a:p>
            <a:pPr>
              <a:spcAft>
                <a:spcPts val="1200"/>
              </a:spcAft>
            </a:pPr>
            <a:r>
              <a:rPr lang="de-DE" sz="3600" b="1" i="1" dirty="0"/>
              <a:t>„Die Schülerinnen und Schüler …</a:t>
            </a:r>
          </a:p>
          <a:p>
            <a:pPr>
              <a:spcAft>
                <a:spcPts val="1200"/>
              </a:spcAft>
            </a:pPr>
            <a:r>
              <a:rPr lang="de-DE" sz="3600" b="1" i="1" dirty="0"/>
              <a:t>… </a:t>
            </a:r>
            <a:r>
              <a:rPr lang="de-DE" sz="3600" i="1" dirty="0"/>
              <a:t>beschreiben in Fachsprache Beziehungen zwischen mehreren Fakten in richtigem Kausalzusammenhang (z. B. </a:t>
            </a:r>
            <a:r>
              <a:rPr lang="de-DE" sz="3600" b="1" i="1" dirty="0"/>
              <a:t>je-desto-Beziehungen</a:t>
            </a:r>
            <a:r>
              <a:rPr lang="de-DE" sz="3600" i="1" dirty="0"/>
              <a:t>).“ [6. Klasse </a:t>
            </a:r>
            <a:r>
              <a:rPr lang="de-DE" sz="3600" i="1" dirty="0" err="1"/>
              <a:t>LehrplanPLUS</a:t>
            </a:r>
            <a:r>
              <a:rPr lang="de-DE" sz="3600" i="1" dirty="0"/>
              <a:t>]</a:t>
            </a:r>
            <a:endParaRPr lang="de-DE" sz="3600" b="1" i="1" dirty="0"/>
          </a:p>
          <a:p>
            <a:pPr>
              <a:spcAft>
                <a:spcPts val="1200"/>
              </a:spcAft>
            </a:pPr>
            <a:endParaRPr lang="de-DE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386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3844" y="2564904"/>
            <a:ext cx="7922612" cy="32008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 err="1"/>
              <a:t>LerNT</a:t>
            </a:r>
            <a:r>
              <a:rPr lang="de-DE" sz="3200" b="1" dirty="0"/>
              <a:t> 2017:</a:t>
            </a:r>
          </a:p>
          <a:p>
            <a:r>
              <a:rPr lang="de-DE" sz="3200" b="1" dirty="0"/>
              <a:t>Formuliere einen „Je-desto-Satz“, der den im Diagramm erkennbaren Zusammenhang beschreibt, und stelle eine begründete Vermutung über die Ursache des beschrie-</a:t>
            </a:r>
            <a:r>
              <a:rPr lang="de-DE" sz="3200" b="1" dirty="0" err="1"/>
              <a:t>benen</a:t>
            </a:r>
            <a:r>
              <a:rPr lang="de-DE" sz="3200" b="1" dirty="0"/>
              <a:t> Fischsterbens im Sommer auf!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7054184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„Je-desto-Sätze“</a:t>
            </a:r>
            <a:r>
              <a:rPr lang="de-DE" sz="3600" dirty="0"/>
              <a:t> für Tendenzen: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3844" y="2564904"/>
            <a:ext cx="7922612" cy="36933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 err="1"/>
              <a:t>LerNT</a:t>
            </a:r>
            <a:r>
              <a:rPr lang="de-DE" sz="3200" b="1" dirty="0"/>
              <a:t> 2017:</a:t>
            </a:r>
          </a:p>
          <a:p>
            <a:r>
              <a:rPr lang="de-DE" sz="3200" b="1" dirty="0"/>
              <a:t>Formuliere einen „Je-desto-Satz“, der den im Diagramm erkennbaren Zusammenhang beschreibt, und stelle eine begründete Vermutung über die Ursache des beschrie-</a:t>
            </a:r>
            <a:r>
              <a:rPr lang="de-DE" sz="3200" b="1" dirty="0" err="1"/>
              <a:t>benen</a:t>
            </a:r>
            <a:r>
              <a:rPr lang="de-DE" sz="3200" b="1" dirty="0"/>
              <a:t> Fischsterbens im Sommer auf</a:t>
            </a:r>
            <a:r>
              <a:rPr lang="de-DE" sz="3200" b="1" dirty="0">
                <a:solidFill>
                  <a:srgbClr val="FF0000"/>
                </a:solidFill>
              </a:rPr>
              <a:t>!</a:t>
            </a:r>
          </a:p>
          <a:p>
            <a:r>
              <a:rPr lang="de-DE" sz="3200" b="1" i="1" dirty="0">
                <a:solidFill>
                  <a:srgbClr val="FF0000"/>
                </a:solidFill>
              </a:rPr>
              <a:t>Duden: Imperativ mit Punkt, nicht Rufzeichen</a:t>
            </a:r>
            <a:endParaRPr lang="de-DE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6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412776"/>
            <a:ext cx="7272808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 err="1"/>
              <a:t>LerNT</a:t>
            </a:r>
            <a:r>
              <a:rPr lang="de-DE" sz="2800" b="1" dirty="0"/>
              <a:t> 2017:</a:t>
            </a:r>
          </a:p>
          <a:p>
            <a:r>
              <a:rPr lang="de-DE" sz="2800" b="1" dirty="0"/>
              <a:t>Erkläre auf der Grundlage der Voraussetzungen für die Photosynthese das unterschiedliche Wachstum der beiden Keimlinge ab dem 6. Tag im obigen Versuch!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800163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</p:txBody>
      </p:sp>
    </p:spTree>
    <p:extLst>
      <p:ext uri="{BB962C8B-B14F-4D97-AF65-F5344CB8AC3E}">
        <p14:creationId xmlns:p14="http://schemas.microsoft.com/office/powerpoint/2010/main" val="20526424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endParaRPr lang="de-DE" sz="4800" b="1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2195736" y="2441208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man zu einem Stoff Iod-Lösung gibt und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eine blaue Farbe zu sehen ist,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dann</a:t>
            </a:r>
            <a:r>
              <a:rPr lang="de-DE" sz="3600" b="1" dirty="0">
                <a:solidFill>
                  <a:srgbClr val="00B050"/>
                </a:solidFill>
              </a:rPr>
              <a:t> enthält dieser Stoff Stärke.“</a:t>
            </a:r>
          </a:p>
        </p:txBody>
      </p:sp>
    </p:spTree>
    <p:extLst>
      <p:ext uri="{BB962C8B-B14F-4D97-AF65-F5344CB8AC3E}">
        <p14:creationId xmlns:p14="http://schemas.microsoft.com/office/powerpoint/2010/main" val="3669116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r>
              <a:rPr lang="de-DE" sz="4800" b="1" dirty="0"/>
              <a:t>VA</a:t>
            </a:r>
          </a:p>
          <a:p>
            <a:pPr>
              <a:spcAft>
                <a:spcPts val="1200"/>
              </a:spcAft>
            </a:pPr>
            <a:endParaRPr lang="de-DE" sz="2800" b="1" dirty="0"/>
          </a:p>
          <a:p>
            <a:pPr>
              <a:spcAft>
                <a:spcPts val="1200"/>
              </a:spcAft>
            </a:pPr>
            <a:endParaRPr lang="de-DE" sz="4800" b="1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2195736" y="2441208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man zu einem Stoff Iod-Lösung gibt und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eine blaue Farbe zu sehen ist,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dann</a:t>
            </a:r>
            <a:r>
              <a:rPr lang="de-DE" sz="3600" b="1" dirty="0">
                <a:solidFill>
                  <a:srgbClr val="00B050"/>
                </a:solidFill>
              </a:rPr>
              <a:t> enthält dieser Stoff Stärke.“</a:t>
            </a:r>
          </a:p>
        </p:txBody>
      </p:sp>
    </p:spTree>
    <p:extLst>
      <p:ext uri="{BB962C8B-B14F-4D97-AF65-F5344CB8AC3E}">
        <p14:creationId xmlns:p14="http://schemas.microsoft.com/office/powerpoint/2010/main" val="4664153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r>
              <a:rPr lang="de-DE" sz="4800" b="1" dirty="0"/>
              <a:t>VA</a:t>
            </a:r>
          </a:p>
          <a:p>
            <a:pPr>
              <a:spcAft>
                <a:spcPts val="1200"/>
              </a:spcAft>
            </a:pPr>
            <a:endParaRPr lang="de-DE" sz="2800" b="1" dirty="0"/>
          </a:p>
          <a:p>
            <a:pPr>
              <a:spcAft>
                <a:spcPts val="1200"/>
              </a:spcAft>
            </a:pPr>
            <a:r>
              <a:rPr lang="de-DE" sz="4800" b="1" dirty="0"/>
              <a:t>B</a:t>
            </a:r>
          </a:p>
          <a:p>
            <a:pPr>
              <a:spcAft>
                <a:spcPts val="1200"/>
              </a:spcAft>
            </a:pPr>
            <a:endParaRPr lang="de-DE" b="1" dirty="0"/>
          </a:p>
          <a:p>
            <a:pPr>
              <a:spcAft>
                <a:spcPts val="1200"/>
              </a:spcAft>
            </a:pPr>
            <a:endParaRPr lang="de-DE" sz="4800" b="1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2195736" y="2441208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man zu einem Stoff Iod-Lösung gibt und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eine blaue Farbe zu sehen ist,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dann</a:t>
            </a:r>
            <a:r>
              <a:rPr lang="de-DE" sz="3600" b="1" dirty="0">
                <a:solidFill>
                  <a:srgbClr val="00B050"/>
                </a:solidFill>
              </a:rPr>
              <a:t> enthält dieser Stoff Stärke.“</a:t>
            </a:r>
          </a:p>
        </p:txBody>
      </p:sp>
    </p:spTree>
    <p:extLst>
      <p:ext uri="{BB962C8B-B14F-4D97-AF65-F5344CB8AC3E}">
        <p14:creationId xmlns:p14="http://schemas.microsoft.com/office/powerpoint/2010/main" val="33473427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r>
              <a:rPr lang="de-DE" sz="4800" b="1" dirty="0"/>
              <a:t>VA</a:t>
            </a:r>
          </a:p>
          <a:p>
            <a:pPr>
              <a:spcAft>
                <a:spcPts val="1200"/>
              </a:spcAft>
            </a:pPr>
            <a:endParaRPr lang="de-DE" sz="2800" b="1" dirty="0"/>
          </a:p>
          <a:p>
            <a:pPr>
              <a:spcAft>
                <a:spcPts val="1200"/>
              </a:spcAft>
            </a:pPr>
            <a:r>
              <a:rPr lang="de-DE" sz="4800" b="1" dirty="0"/>
              <a:t>B</a:t>
            </a:r>
          </a:p>
          <a:p>
            <a:pPr>
              <a:spcAft>
                <a:spcPts val="1200"/>
              </a:spcAft>
            </a:pPr>
            <a:endParaRPr lang="de-DE" b="1" dirty="0"/>
          </a:p>
          <a:p>
            <a:pPr>
              <a:spcAft>
                <a:spcPts val="1200"/>
              </a:spcAft>
            </a:pPr>
            <a:r>
              <a:rPr lang="de-DE" sz="4800" b="1" dirty="0"/>
              <a:t>E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2195736" y="2441208"/>
            <a:ext cx="63367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„</a:t>
            </a: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man zu einem Stoff Iod-Lösung gibt und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wenn</a:t>
            </a:r>
            <a:r>
              <a:rPr lang="de-DE" sz="3600" b="1" dirty="0">
                <a:solidFill>
                  <a:srgbClr val="00B050"/>
                </a:solidFill>
              </a:rPr>
              <a:t> eine blaue Farbe zu sehen ist, </a:t>
            </a:r>
          </a:p>
          <a:p>
            <a:pPr>
              <a:spcAft>
                <a:spcPts val="1200"/>
              </a:spcAft>
            </a:pPr>
            <a:r>
              <a:rPr lang="de-DE" sz="3600" b="1" u="sng" dirty="0">
                <a:solidFill>
                  <a:srgbClr val="00B050"/>
                </a:solidFill>
              </a:rPr>
              <a:t>dann</a:t>
            </a:r>
            <a:r>
              <a:rPr lang="de-DE" sz="3600" b="1" dirty="0">
                <a:solidFill>
                  <a:srgbClr val="00B050"/>
                </a:solidFill>
              </a:rPr>
              <a:t> enthält dieser Stoff Stärke.“</a:t>
            </a:r>
          </a:p>
        </p:txBody>
      </p:sp>
    </p:spTree>
    <p:extLst>
      <p:ext uri="{BB962C8B-B14F-4D97-AF65-F5344CB8AC3E}">
        <p14:creationId xmlns:p14="http://schemas.microsoft.com/office/powerpoint/2010/main" val="42777542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r>
              <a:rPr lang="de-DE" sz="3600" dirty="0"/>
              <a:t>Vier obligate Nachweis-Reaktionen in der 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5. Klasse!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076984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r>
              <a:rPr lang="de-DE" sz="3600" dirty="0"/>
              <a:t>Vier obligate Nachweis-Reaktionen in der 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5. Klasse!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Sehr schwieriger Satzbau!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81806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Satzbau entspricht Inhalt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089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00FF"/>
                </a:solidFill>
              </a:rPr>
              <a:t>„Wenn-wenn-dann-Sätze“ </a:t>
            </a:r>
            <a:r>
              <a:rPr lang="de-DE" sz="3600" dirty="0"/>
              <a:t>für Nachweise: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r>
              <a:rPr lang="de-DE" sz="3600" dirty="0"/>
              <a:t>Vier obligate Nachweis-Reaktionen in der 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5. Klasse!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Sehr schwieriger Satzbau!</a:t>
            </a:r>
          </a:p>
          <a:p>
            <a:r>
              <a:rPr lang="de-DE" sz="3600" dirty="0"/>
              <a:t>=&gt;   	</a:t>
            </a:r>
            <a:r>
              <a:rPr lang="de-DE" sz="3600" b="1" dirty="0"/>
              <a:t>Früh damit anfangen! 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	 (Oktober/November)</a:t>
            </a:r>
          </a:p>
        </p:txBody>
      </p:sp>
    </p:spTree>
    <p:extLst>
      <p:ext uri="{BB962C8B-B14F-4D97-AF65-F5344CB8AC3E}">
        <p14:creationId xmlns:p14="http://schemas.microsoft.com/office/powerpoint/2010/main" val="23055629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</p:spTree>
    <p:extLst>
      <p:ext uri="{BB962C8B-B14F-4D97-AF65-F5344CB8AC3E}">
        <p14:creationId xmlns:p14="http://schemas.microsoft.com/office/powerpoint/2010/main" val="17240849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Was ist Jura?</a:t>
            </a:r>
          </a:p>
        </p:txBody>
      </p:sp>
    </p:spTree>
    <p:extLst>
      <p:ext uri="{BB962C8B-B14F-4D97-AF65-F5344CB8AC3E}">
        <p14:creationId xmlns:p14="http://schemas.microsoft.com/office/powerpoint/2010/main" val="47086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412776"/>
            <a:ext cx="7272808" cy="51552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b="1" dirty="0" err="1"/>
              <a:t>LerNT</a:t>
            </a:r>
            <a:r>
              <a:rPr lang="de-DE" sz="2800" b="1" dirty="0"/>
              <a:t> 2017:</a:t>
            </a:r>
          </a:p>
          <a:p>
            <a:r>
              <a:rPr lang="de-DE" sz="2800" b="1" dirty="0">
                <a:solidFill>
                  <a:srgbClr val="FF0000"/>
                </a:solidFill>
              </a:rPr>
              <a:t>Erkläre auf der Grundlage der Voraussetzungen für die Photosynthese das unterschiedliche Wachstum der beiden Keimlinge ab dem 6. Tag im obigen Versuch!</a:t>
            </a:r>
          </a:p>
          <a:p>
            <a:endParaRPr lang="de-DE" sz="2800" b="1" dirty="0">
              <a:solidFill>
                <a:srgbClr val="FF0000"/>
              </a:solidFill>
            </a:endParaRPr>
          </a:p>
          <a:p>
            <a:r>
              <a:rPr lang="de-DE" sz="2800" dirty="0"/>
              <a:t>Ab dem 6. Tag unterscheidet sich das Wachstum der Keimlinge in den beiden Versuchsansätzen.</a:t>
            </a:r>
          </a:p>
          <a:p>
            <a:r>
              <a:rPr lang="de-DE" sz="1100" dirty="0"/>
              <a:t> </a:t>
            </a:r>
          </a:p>
          <a:p>
            <a:r>
              <a:rPr lang="de-DE" sz="2800" b="1" dirty="0"/>
              <a:t>Erkläre dieses unterschiedliche Verhalten genau. (Denk dabei an die Photosynthese!)</a:t>
            </a:r>
            <a:endParaRPr lang="de-DE" sz="2800" dirty="0"/>
          </a:p>
          <a:p>
            <a:endParaRPr lang="de-DE" sz="2800" dirty="0"/>
          </a:p>
        </p:txBody>
      </p:sp>
      <p:sp>
        <p:nvSpPr>
          <p:cNvPr id="4" name="Pfeil nach oben 3"/>
          <p:cNvSpPr/>
          <p:nvPr/>
        </p:nvSpPr>
        <p:spPr>
          <a:xfrm rot="10800000">
            <a:off x="4374227" y="3429000"/>
            <a:ext cx="416157" cy="68170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2299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Was ist Jura?</a:t>
            </a:r>
          </a:p>
          <a:p>
            <a:r>
              <a:rPr lang="de-DE" sz="4000" dirty="0"/>
              <a:t>		Jura-Zeit</a:t>
            </a:r>
          </a:p>
          <a:p>
            <a:r>
              <a:rPr lang="de-DE" sz="4000" dirty="0"/>
              <a:t>		Jura-Gestein</a:t>
            </a:r>
          </a:p>
          <a:p>
            <a:r>
              <a:rPr lang="de-DE" sz="4000" dirty="0"/>
              <a:t>		Jura-Gebirge</a:t>
            </a:r>
          </a:p>
          <a:p>
            <a:r>
              <a:rPr lang="de-DE" sz="4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737982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Was ist Jura?</a:t>
            </a:r>
          </a:p>
          <a:p>
            <a:r>
              <a:rPr lang="de-DE" sz="4000" dirty="0"/>
              <a:t>		Jura-Zeit</a:t>
            </a:r>
          </a:p>
          <a:p>
            <a:r>
              <a:rPr lang="de-DE" sz="4000" dirty="0"/>
              <a:t>		Jura-Gestein</a:t>
            </a:r>
          </a:p>
          <a:p>
            <a:r>
              <a:rPr lang="de-DE" sz="4000" dirty="0"/>
              <a:t>		Jura-Gebirge</a:t>
            </a:r>
          </a:p>
          <a:p>
            <a:r>
              <a:rPr lang="de-DE" sz="4000" dirty="0"/>
              <a:t>		Rechtswesen</a:t>
            </a:r>
          </a:p>
        </p:txBody>
      </p:sp>
    </p:spTree>
    <p:extLst>
      <p:ext uri="{BB962C8B-B14F-4D97-AF65-F5344CB8AC3E}">
        <p14:creationId xmlns:p14="http://schemas.microsoft.com/office/powerpoint/2010/main" val="6653968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=&gt; Fachbegriffe nicht verkürzen, sondern die Kategorie anhängen!</a:t>
            </a:r>
          </a:p>
        </p:txBody>
      </p:sp>
    </p:spTree>
    <p:extLst>
      <p:ext uri="{BB962C8B-B14F-4D97-AF65-F5344CB8AC3E}">
        <p14:creationId xmlns:p14="http://schemas.microsoft.com/office/powerpoint/2010/main" val="35746984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=&gt; Fachbegriffe nicht verkürzen, sondern die Kategorie anhängen!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9552" y="3024247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Beuger-Muskel, Strecker-Muskel</a:t>
            </a:r>
          </a:p>
          <a:p>
            <a:pPr>
              <a:spcAft>
                <a:spcPts val="1200"/>
              </a:spcAft>
            </a:pPr>
            <a:r>
              <a:rPr lang="de-DE" sz="4000" dirty="0">
                <a:solidFill>
                  <a:srgbClr val="00B050"/>
                </a:solidFill>
              </a:rPr>
              <a:t>(funktionale Begriffe; Bizeps und Trizeps allenfalls zusätzlich)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185036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5. Klasse: Energie-Begriff</a:t>
            </a:r>
          </a:p>
        </p:txBody>
      </p:sp>
    </p:spTree>
    <p:extLst>
      <p:ext uri="{BB962C8B-B14F-4D97-AF65-F5344CB8AC3E}">
        <p14:creationId xmlns:p14="http://schemas.microsoft.com/office/powerpoint/2010/main" val="38080270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5. Klasse: Energie-Begriff</a:t>
            </a:r>
          </a:p>
          <a:p>
            <a:endParaRPr lang="de-DE" sz="4000" dirty="0"/>
          </a:p>
          <a:p>
            <a:r>
              <a:rPr lang="de-DE" sz="4000" b="1" dirty="0">
                <a:solidFill>
                  <a:srgbClr val="FF0000"/>
                </a:solidFill>
              </a:rPr>
              <a:t>Nicht</a:t>
            </a:r>
            <a:r>
              <a:rPr lang="de-DE" sz="4000" dirty="0">
                <a:solidFill>
                  <a:srgbClr val="FF0000"/>
                </a:solidFill>
              </a:rPr>
              <a:t>: Wärme, Bewegung, Licht</a:t>
            </a:r>
          </a:p>
        </p:txBody>
      </p:sp>
    </p:spTree>
    <p:extLst>
      <p:ext uri="{BB962C8B-B14F-4D97-AF65-F5344CB8AC3E}">
        <p14:creationId xmlns:p14="http://schemas.microsoft.com/office/powerpoint/2010/main" val="39418024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5. Klasse: Energie-Begriff</a:t>
            </a:r>
          </a:p>
          <a:p>
            <a:endParaRPr lang="de-DE" sz="4000" dirty="0"/>
          </a:p>
          <a:p>
            <a:r>
              <a:rPr lang="de-DE" sz="4000" b="1" dirty="0">
                <a:solidFill>
                  <a:srgbClr val="FF0000"/>
                </a:solidFill>
              </a:rPr>
              <a:t>Nicht</a:t>
            </a:r>
            <a:r>
              <a:rPr lang="de-DE" sz="4000" dirty="0">
                <a:solidFill>
                  <a:srgbClr val="FF0000"/>
                </a:solidFill>
              </a:rPr>
              <a:t>: Wärme, Bewegung, Licht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4000" b="1" dirty="0">
                <a:solidFill>
                  <a:srgbClr val="00B050"/>
                </a:solidFill>
              </a:rPr>
              <a:t>sondern</a:t>
            </a:r>
            <a:r>
              <a:rPr lang="de-DE" sz="4000" dirty="0">
                <a:solidFill>
                  <a:srgbClr val="00B050"/>
                </a:solidFill>
              </a:rPr>
              <a:t>: Wärme-Energie, Bewegungs-Energie, Licht-Energie, elektrische Energie</a:t>
            </a:r>
          </a:p>
        </p:txBody>
      </p:sp>
    </p:spTree>
    <p:extLst>
      <p:ext uri="{BB962C8B-B14F-4D97-AF65-F5344CB8AC3E}">
        <p14:creationId xmlns:p14="http://schemas.microsoft.com/office/powerpoint/2010/main" val="32007066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5. Klasse: Energie-Begriff</a:t>
            </a:r>
          </a:p>
          <a:p>
            <a:endParaRPr lang="de-DE" sz="4000" dirty="0"/>
          </a:p>
          <a:p>
            <a:r>
              <a:rPr lang="de-DE" sz="4000" b="1" dirty="0">
                <a:solidFill>
                  <a:srgbClr val="FF0000"/>
                </a:solidFill>
              </a:rPr>
              <a:t>Nicht</a:t>
            </a:r>
            <a:r>
              <a:rPr lang="de-DE" sz="4000" dirty="0">
                <a:solidFill>
                  <a:srgbClr val="FF0000"/>
                </a:solidFill>
              </a:rPr>
              <a:t>: Wärme, Bewegung, Licht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4000" b="1" dirty="0">
                <a:solidFill>
                  <a:srgbClr val="00B050"/>
                </a:solidFill>
              </a:rPr>
              <a:t>sondern</a:t>
            </a:r>
            <a:r>
              <a:rPr lang="de-DE" sz="4000" dirty="0">
                <a:solidFill>
                  <a:srgbClr val="00B050"/>
                </a:solidFill>
              </a:rPr>
              <a:t>: Wärme-Energie, Bewegungs-Energie, Licht-Energie, elektrische Energie, chemische Energie</a:t>
            </a:r>
          </a:p>
        </p:txBody>
      </p:sp>
    </p:spTree>
    <p:extLst>
      <p:ext uri="{BB962C8B-B14F-4D97-AF65-F5344CB8AC3E}">
        <p14:creationId xmlns:p14="http://schemas.microsoft.com/office/powerpoint/2010/main" val="29745994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5. Klasse: Energie-Begriff</a:t>
            </a:r>
          </a:p>
          <a:p>
            <a:endParaRPr lang="de-DE" sz="4000" dirty="0"/>
          </a:p>
          <a:p>
            <a:r>
              <a:rPr lang="de-DE" sz="4000" b="1" dirty="0">
                <a:solidFill>
                  <a:srgbClr val="FF0000"/>
                </a:solidFill>
              </a:rPr>
              <a:t>Nicht</a:t>
            </a:r>
            <a:r>
              <a:rPr lang="de-DE" sz="4000" dirty="0">
                <a:solidFill>
                  <a:srgbClr val="FF0000"/>
                </a:solidFill>
              </a:rPr>
              <a:t>: Wärme, Bewegung, Licht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4000" b="1" dirty="0">
                <a:solidFill>
                  <a:srgbClr val="00B050"/>
                </a:solidFill>
              </a:rPr>
              <a:t>sondern</a:t>
            </a:r>
            <a:r>
              <a:rPr lang="de-DE" sz="4000" dirty="0">
                <a:solidFill>
                  <a:srgbClr val="00B050"/>
                </a:solidFill>
              </a:rPr>
              <a:t>: Wärme-Energie, Bewegungs-Energie, Licht-Energie, elektrische Energie, chemische Energie, Zell-Energie</a:t>
            </a:r>
          </a:p>
        </p:txBody>
      </p:sp>
    </p:spTree>
    <p:extLst>
      <p:ext uri="{BB962C8B-B14F-4D97-AF65-F5344CB8AC3E}">
        <p14:creationId xmlns:p14="http://schemas.microsoft.com/office/powerpoint/2010/main" val="19368366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6. Klasse: Vogelflug</a:t>
            </a:r>
          </a:p>
          <a:p>
            <a:endParaRPr lang="de-DE" sz="4000" dirty="0"/>
          </a:p>
          <a:p>
            <a:r>
              <a:rPr lang="de-DE" sz="4000" b="1" dirty="0">
                <a:solidFill>
                  <a:srgbClr val="FF0000"/>
                </a:solidFill>
              </a:rPr>
              <a:t>Nicht</a:t>
            </a:r>
            <a:r>
              <a:rPr lang="de-DE" sz="4000" dirty="0">
                <a:solidFill>
                  <a:srgbClr val="FF0000"/>
                </a:solidFill>
              </a:rPr>
              <a:t>: Auftrieb, Gewicht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4000" b="1" dirty="0">
                <a:solidFill>
                  <a:srgbClr val="00B050"/>
                </a:solidFill>
              </a:rPr>
              <a:t>sondern</a:t>
            </a:r>
            <a:r>
              <a:rPr lang="de-DE" sz="4000" dirty="0">
                <a:solidFill>
                  <a:srgbClr val="00B050"/>
                </a:solidFill>
              </a:rPr>
              <a:t>: Auftriebs-Kraft, Gewichts-Kraft</a:t>
            </a:r>
          </a:p>
        </p:txBody>
      </p:sp>
    </p:spTree>
    <p:extLst>
      <p:ext uri="{BB962C8B-B14F-4D97-AF65-F5344CB8AC3E}">
        <p14:creationId xmlns:p14="http://schemas.microsoft.com/office/powerpoint/2010/main" val="244130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44319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wiederholt angewendete Fach-begriffe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einfacher Satzbau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v. a. bei schriftlichen Prüfungen wenig Nebensätze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möglichst keine Genitiv-Konstruktionen</a:t>
            </a:r>
          </a:p>
        </p:txBody>
      </p:sp>
    </p:spTree>
    <p:extLst>
      <p:ext uri="{BB962C8B-B14F-4D97-AF65-F5344CB8AC3E}">
        <p14:creationId xmlns:p14="http://schemas.microsoft.com/office/powerpoint/2010/main" val="25435607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6. Klasse: Vogelflug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6624736" cy="3240360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25144"/>
            <a:ext cx="1440160" cy="10081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716016" y="2711822"/>
            <a:ext cx="248427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B050"/>
                </a:solidFill>
              </a:rPr>
              <a:t>die Auftriebs-Kraft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44008" y="4725144"/>
            <a:ext cx="194421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0000FF"/>
                </a:solidFill>
              </a:rPr>
              <a:t>die Gewichts-Kraft</a:t>
            </a:r>
          </a:p>
        </p:txBody>
      </p:sp>
    </p:spTree>
    <p:extLst>
      <p:ext uri="{BB962C8B-B14F-4D97-AF65-F5344CB8AC3E}">
        <p14:creationId xmlns:p14="http://schemas.microsoft.com/office/powerpoint/2010/main" val="38084741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5576" y="1844824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Fachbegriffe nicht zu stark verkürzen!</a:t>
            </a:r>
            <a:r>
              <a:rPr lang="de-DE" sz="3200" b="1" dirty="0">
                <a:solidFill>
                  <a:srgbClr val="00B050"/>
                </a:solidFill>
              </a:rPr>
              <a:t>	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B050"/>
                </a:solidFill>
              </a:rPr>
              <a:t>	</a:t>
            </a:r>
            <a:r>
              <a:rPr lang="de-DE" sz="3600" b="1" dirty="0">
                <a:solidFill>
                  <a:srgbClr val="00B050"/>
                </a:solidFill>
              </a:rPr>
              <a:t>Sauerstoff-Teilchen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B050"/>
                </a:solidFill>
              </a:rPr>
              <a:t>	</a:t>
            </a:r>
            <a:r>
              <a:rPr lang="de-DE" sz="3600" b="1" dirty="0">
                <a:solidFill>
                  <a:srgbClr val="00B050"/>
                </a:solidFill>
              </a:rPr>
              <a:t>Sauerstoff-Atom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Sauerstoff-Molekül</a:t>
            </a:r>
          </a:p>
          <a:p>
            <a:pPr>
              <a:spcAft>
                <a:spcPts val="1200"/>
              </a:spcAft>
            </a:pPr>
            <a:r>
              <a:rPr lang="de-DE" sz="3600" b="1" dirty="0">
                <a:solidFill>
                  <a:srgbClr val="00B050"/>
                </a:solidFill>
              </a:rPr>
              <a:t>	Sauerstoff-Gas</a:t>
            </a:r>
          </a:p>
          <a:p>
            <a:pPr algn="ctr">
              <a:spcAft>
                <a:spcPts val="1200"/>
              </a:spcAft>
            </a:pPr>
            <a:endParaRPr lang="de-DE" sz="20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012160" y="2924944"/>
            <a:ext cx="1656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0" b="1" dirty="0">
                <a:solidFill>
                  <a:srgbClr val="FF0000"/>
                </a:solidFill>
              </a:rPr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03824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5576" y="1844824"/>
            <a:ext cx="77048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Fachbegriffe nicht zu stark verkürzen!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4000" dirty="0">
                <a:solidFill>
                  <a:srgbClr val="FF0000"/>
                </a:solidFill>
              </a:rPr>
              <a:t>„Pflanzen benötigen Stickstoff als Nährstoff.“	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B050"/>
                </a:solidFill>
              </a:rPr>
              <a:t>	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5409650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Kategorisieren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55576" y="1844824"/>
            <a:ext cx="770485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Fachbegriffe nicht zu stark verkürzen!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4000" dirty="0">
                <a:solidFill>
                  <a:srgbClr val="FF0000"/>
                </a:solidFill>
              </a:rPr>
              <a:t>„Pflanzen benötigen Stickstoff als Nährstoff.“	</a:t>
            </a:r>
          </a:p>
          <a:p>
            <a:pPr>
              <a:spcAft>
                <a:spcPts val="1200"/>
              </a:spcAft>
            </a:pPr>
            <a:r>
              <a:rPr lang="de-DE" sz="4000" dirty="0">
                <a:solidFill>
                  <a:srgbClr val="00B050"/>
                </a:solidFill>
              </a:rPr>
              <a:t>„Pflanzen benötigen Stickstoff-Salze als Baustoffe.“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31959716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Lange Komposita sind v. a. für </a:t>
            </a:r>
            <a:r>
              <a:rPr lang="de-DE" sz="4000" dirty="0" err="1"/>
              <a:t>Auslän</a:t>
            </a:r>
            <a:r>
              <a:rPr lang="de-DE" sz="4000" dirty="0"/>
              <a:t>-der schwer zu lesen. Der Bindestrich hilft, das Wort zu gliedern.</a:t>
            </a:r>
          </a:p>
        </p:txBody>
      </p:sp>
    </p:spTree>
    <p:extLst>
      <p:ext uri="{BB962C8B-B14F-4D97-AF65-F5344CB8AC3E}">
        <p14:creationId xmlns:p14="http://schemas.microsoft.com/office/powerpoint/2010/main" val="5545514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Lange Komposita sind v. a. für </a:t>
            </a:r>
            <a:r>
              <a:rPr lang="de-DE" sz="4000" dirty="0" err="1"/>
              <a:t>Auslän</a:t>
            </a:r>
            <a:r>
              <a:rPr lang="de-DE" sz="4000" dirty="0"/>
              <a:t>-der schwer zu lesen. Der Bindestrich hilft, das Wort zu gliedern:</a:t>
            </a:r>
          </a:p>
          <a:p>
            <a:endParaRPr lang="de-DE" sz="2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Spindelfaseransatzstelle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Spindelfaser-Ansatzstelle</a:t>
            </a:r>
          </a:p>
        </p:txBody>
      </p:sp>
    </p:spTree>
    <p:extLst>
      <p:ext uri="{BB962C8B-B14F-4D97-AF65-F5344CB8AC3E}">
        <p14:creationId xmlns:p14="http://schemas.microsoft.com/office/powerpoint/2010/main" val="3925234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zeigt die Kategorie deutlich an:</a:t>
            </a:r>
          </a:p>
          <a:p>
            <a:endParaRPr lang="de-DE" sz="2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Zellenergie, </a:t>
            </a:r>
            <a:r>
              <a:rPr lang="de-DE" sz="4000" b="1" dirty="0" err="1">
                <a:solidFill>
                  <a:srgbClr val="FF0000"/>
                </a:solidFill>
              </a:rPr>
              <a:t>Beugermuskel</a:t>
            </a:r>
            <a:endParaRPr lang="de-DE" sz="4000" b="1" dirty="0">
              <a:solidFill>
                <a:srgbClr val="FF0000"/>
              </a:solidFill>
            </a:endParaRP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Zell-Energie, Beuger-Muskel</a:t>
            </a:r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3901873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Hühnerei ?</a:t>
            </a:r>
          </a:p>
        </p:txBody>
      </p:sp>
    </p:spTree>
    <p:extLst>
      <p:ext uri="{BB962C8B-B14F-4D97-AF65-F5344CB8AC3E}">
        <p14:creationId xmlns:p14="http://schemas.microsoft.com/office/powerpoint/2010/main" val="12783023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Hühnerei ?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das Hühner-Ei !</a:t>
            </a:r>
          </a:p>
        </p:txBody>
      </p:sp>
    </p:spTree>
    <p:extLst>
      <p:ext uri="{BB962C8B-B14F-4D97-AF65-F5344CB8AC3E}">
        <p14:creationId xmlns:p14="http://schemas.microsoft.com/office/powerpoint/2010/main" val="8789993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Hühnerei ?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das Hühner-Ei !</a:t>
            </a:r>
          </a:p>
          <a:p>
            <a:pPr algn="ctr"/>
            <a:endParaRPr lang="de-DE" sz="4000" b="1" dirty="0">
              <a:solidFill>
                <a:srgbClr val="00B050"/>
              </a:solidFill>
            </a:endParaRPr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das </a:t>
            </a:r>
            <a:r>
              <a:rPr lang="de-DE" sz="4000" b="1" dirty="0" err="1">
                <a:solidFill>
                  <a:srgbClr val="FF0000"/>
                </a:solidFill>
              </a:rPr>
              <a:t>Agaro</a:t>
            </a:r>
            <a:r>
              <a:rPr lang="de-DE" sz="4000" b="1">
                <a:solidFill>
                  <a:srgbClr val="FF0000"/>
                </a:solidFill>
              </a:rPr>
              <a:t>-Segel?</a:t>
            </a:r>
            <a:endParaRPr lang="de-D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6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</p:txBody>
      </p:sp>
    </p:spTree>
    <p:extLst>
      <p:ext uri="{BB962C8B-B14F-4D97-AF65-F5344CB8AC3E}">
        <p14:creationId xmlns:p14="http://schemas.microsoft.com/office/powerpoint/2010/main" val="12931530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Der Bindestrich vermeidet Irrtum:</a:t>
            </a:r>
          </a:p>
          <a:p>
            <a:endParaRPr lang="de-DE" sz="4000" dirty="0"/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die Hühnerei ?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das Hühner-Ei !</a:t>
            </a:r>
          </a:p>
          <a:p>
            <a:pPr algn="ctr"/>
            <a:endParaRPr lang="de-DE" sz="4000" b="1" dirty="0">
              <a:solidFill>
                <a:srgbClr val="00B050"/>
              </a:solidFill>
            </a:endParaRPr>
          </a:p>
          <a:p>
            <a:pPr algn="ctr"/>
            <a:r>
              <a:rPr lang="de-DE" sz="4000" b="1" dirty="0">
                <a:solidFill>
                  <a:srgbClr val="FF0000"/>
                </a:solidFill>
              </a:rPr>
              <a:t>das </a:t>
            </a:r>
            <a:r>
              <a:rPr lang="de-DE" sz="4000" b="1" dirty="0" err="1">
                <a:solidFill>
                  <a:srgbClr val="FF0000"/>
                </a:solidFill>
              </a:rPr>
              <a:t>Agaro</a:t>
            </a:r>
            <a:r>
              <a:rPr lang="de-DE" sz="4000" b="1" dirty="0">
                <a:solidFill>
                  <a:srgbClr val="FF0000"/>
                </a:solidFill>
              </a:rPr>
              <a:t>-Segel?</a:t>
            </a:r>
          </a:p>
          <a:p>
            <a:pPr algn="ctr"/>
            <a:r>
              <a:rPr lang="de-DE" sz="4000" b="1" dirty="0">
                <a:solidFill>
                  <a:srgbClr val="00B050"/>
                </a:solidFill>
              </a:rPr>
              <a:t>das Agarose-Gel!</a:t>
            </a:r>
          </a:p>
        </p:txBody>
      </p:sp>
    </p:spTree>
    <p:extLst>
      <p:ext uri="{BB962C8B-B14F-4D97-AF65-F5344CB8AC3E}">
        <p14:creationId xmlns:p14="http://schemas.microsoft.com/office/powerpoint/2010/main" val="39035049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de-DE" sz="4000" b="1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	die Zellsaft-</a:t>
            </a:r>
            <a:r>
              <a:rPr lang="de-DE" sz="4000" b="1" dirty="0" err="1">
                <a:solidFill>
                  <a:srgbClr val="00B050"/>
                </a:solidFill>
              </a:rPr>
              <a:t>Vacuole</a:t>
            </a:r>
            <a:r>
              <a:rPr lang="de-DE" sz="4000" b="1" dirty="0">
                <a:solidFill>
                  <a:srgbClr val="00B050"/>
                </a:solidFill>
              </a:rPr>
              <a:t>	</a:t>
            </a:r>
          </a:p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	das Linien-Diagramm</a:t>
            </a:r>
          </a:p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	die Iod-Lösung</a:t>
            </a:r>
          </a:p>
          <a:p>
            <a:pPr>
              <a:spcAft>
                <a:spcPts val="1200"/>
              </a:spcAft>
            </a:pPr>
            <a:r>
              <a:rPr lang="de-DE" sz="4000" b="1" dirty="0">
                <a:solidFill>
                  <a:srgbClr val="00B050"/>
                </a:solidFill>
              </a:rPr>
              <a:t>	die Photosynthese-Rate</a:t>
            </a:r>
          </a:p>
        </p:txBody>
      </p:sp>
    </p:spTree>
    <p:extLst>
      <p:ext uri="{BB962C8B-B14F-4D97-AF65-F5344CB8AC3E}">
        <p14:creationId xmlns:p14="http://schemas.microsoft.com/office/powerpoint/2010/main" val="42177995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Operatoren sorgen für Klarheit in der Aufgabenstellung, wenn …</a:t>
            </a:r>
            <a:endParaRPr lang="de-DE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776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Operatoren sorgen für Klarheit in der Aufgabenstellung, wenn …</a:t>
            </a:r>
          </a:p>
          <a:p>
            <a:endParaRPr lang="de-DE" sz="2000" dirty="0"/>
          </a:p>
          <a:p>
            <a:r>
              <a:rPr lang="de-DE" sz="4000" dirty="0"/>
              <a:t>… sie korrekt eingesetzt werden.</a:t>
            </a:r>
          </a:p>
        </p:txBody>
      </p:sp>
    </p:spTree>
    <p:extLst>
      <p:ext uri="{BB962C8B-B14F-4D97-AF65-F5344CB8AC3E}">
        <p14:creationId xmlns:p14="http://schemas.microsoft.com/office/powerpoint/2010/main" val="26940998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Operatoren sorgen für Klarheit in der Aufgabenstellung, wenn …</a:t>
            </a:r>
          </a:p>
          <a:p>
            <a:endParaRPr lang="de-DE" sz="2000" dirty="0"/>
          </a:p>
          <a:p>
            <a:r>
              <a:rPr lang="de-DE" sz="4000" dirty="0"/>
              <a:t>… sie korrekt eingesetzt werden.</a:t>
            </a:r>
          </a:p>
          <a:p>
            <a:endParaRPr lang="de-DE" sz="4000" dirty="0"/>
          </a:p>
          <a:p>
            <a:pPr algn="ctr"/>
            <a:r>
              <a:rPr lang="de-DE" sz="4000" dirty="0">
                <a:solidFill>
                  <a:srgbClr val="FF0000"/>
                </a:solidFill>
              </a:rPr>
              <a:t>„Definiere das Auge.“</a:t>
            </a:r>
          </a:p>
          <a:p>
            <a:pPr algn="ctr"/>
            <a:r>
              <a:rPr lang="de-DE" sz="4000" dirty="0">
                <a:solidFill>
                  <a:srgbClr val="FF0000"/>
                </a:solidFill>
              </a:rPr>
              <a:t>„Erläutere die Iod-Probe.“</a:t>
            </a:r>
          </a:p>
        </p:txBody>
      </p:sp>
    </p:spTree>
    <p:extLst>
      <p:ext uri="{BB962C8B-B14F-4D97-AF65-F5344CB8AC3E}">
        <p14:creationId xmlns:p14="http://schemas.microsoft.com/office/powerpoint/2010/main" val="24019669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Operatoren sorgen für Klarheit in der Aufgabenstellung, wenn …</a:t>
            </a:r>
          </a:p>
          <a:p>
            <a:endParaRPr lang="de-DE" sz="2000" dirty="0"/>
          </a:p>
          <a:p>
            <a:r>
              <a:rPr lang="de-DE" sz="4000" dirty="0"/>
              <a:t>… sie korrekt eingesetzt werden.</a:t>
            </a:r>
          </a:p>
          <a:p>
            <a:endParaRPr lang="de-DE" sz="4000" dirty="0"/>
          </a:p>
          <a:p>
            <a:pPr algn="ctr"/>
            <a:r>
              <a:rPr lang="de-DE" sz="4000" dirty="0">
                <a:solidFill>
                  <a:srgbClr val="FF0000"/>
                </a:solidFill>
              </a:rPr>
              <a:t>„</a:t>
            </a:r>
            <a:r>
              <a:rPr lang="de-DE" sz="4000" strike="sngStrike" dirty="0">
                <a:solidFill>
                  <a:srgbClr val="FF0000"/>
                </a:solidFill>
              </a:rPr>
              <a:t>Definiere das Auge</a:t>
            </a:r>
            <a:r>
              <a:rPr lang="de-DE" sz="4000" dirty="0">
                <a:solidFill>
                  <a:srgbClr val="FF0000"/>
                </a:solidFill>
              </a:rPr>
              <a:t>.“</a:t>
            </a:r>
          </a:p>
          <a:p>
            <a:pPr algn="ctr"/>
            <a:r>
              <a:rPr lang="de-DE" sz="4000" dirty="0">
                <a:solidFill>
                  <a:srgbClr val="FF0000"/>
                </a:solidFill>
              </a:rPr>
              <a:t>„</a:t>
            </a:r>
            <a:r>
              <a:rPr lang="de-DE" sz="4000" strike="sngStrike" dirty="0">
                <a:solidFill>
                  <a:srgbClr val="FF0000"/>
                </a:solidFill>
              </a:rPr>
              <a:t>Erläutere die Iod-Probe</a:t>
            </a:r>
            <a:r>
              <a:rPr lang="de-DE" sz="4000" dirty="0">
                <a:solidFill>
                  <a:srgbClr val="FF0000"/>
                </a:solidFill>
              </a:rPr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40946536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Operatoren sorgen für Klarheit in der Aufgabenstellung, wenn …</a:t>
            </a:r>
          </a:p>
          <a:p>
            <a:endParaRPr lang="de-DE" sz="2000" dirty="0"/>
          </a:p>
          <a:p>
            <a:r>
              <a:rPr lang="de-DE" sz="4000" dirty="0"/>
              <a:t>… der Schüler weiß, was sie bedeuten.</a:t>
            </a:r>
          </a:p>
        </p:txBody>
      </p:sp>
    </p:spTree>
    <p:extLst>
      <p:ext uri="{BB962C8B-B14F-4D97-AF65-F5344CB8AC3E}">
        <p14:creationId xmlns:p14="http://schemas.microsoft.com/office/powerpoint/2010/main" val="10868374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Operatoren sorgen für Klarheit in der Aufgabenstellung, wenn …</a:t>
            </a:r>
          </a:p>
          <a:p>
            <a:endParaRPr lang="de-DE" sz="2000" dirty="0"/>
          </a:p>
          <a:p>
            <a:r>
              <a:rPr lang="de-DE" sz="4000" dirty="0"/>
              <a:t>… der Schüler weiß, was sie bedeuten.</a:t>
            </a:r>
          </a:p>
          <a:p>
            <a:endParaRPr lang="de-DE" sz="4000" dirty="0"/>
          </a:p>
          <a:p>
            <a:r>
              <a:rPr lang="de-DE" sz="4000" dirty="0"/>
              <a:t>=&gt; Explizit einführen, sichern und wiederholt einüben!</a:t>
            </a:r>
          </a:p>
        </p:txBody>
      </p:sp>
    </p:spTree>
    <p:extLst>
      <p:ext uri="{BB962C8B-B14F-4D97-AF65-F5344CB8AC3E}">
        <p14:creationId xmlns:p14="http://schemas.microsoft.com/office/powerpoint/2010/main" val="305016194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/>
          <a:lstStyle/>
          <a:p>
            <a:r>
              <a:rPr lang="de-DE" b="1" dirty="0"/>
              <a:t>Operatoren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Unterstufe:</a:t>
            </a:r>
          </a:p>
          <a:p>
            <a:endParaRPr lang="de-DE" sz="2000" dirty="0"/>
          </a:p>
          <a:p>
            <a:r>
              <a:rPr lang="de-DE" sz="4000" dirty="0"/>
              <a:t>Eine sorgfältige Auswahl an „Aufgaben-wörtern“!</a:t>
            </a:r>
          </a:p>
        </p:txBody>
      </p:sp>
    </p:spTree>
    <p:extLst>
      <p:ext uri="{BB962C8B-B14F-4D97-AF65-F5344CB8AC3E}">
        <p14:creationId xmlns:p14="http://schemas.microsoft.com/office/powerpoint/2010/main" val="94795616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Grafik 12" descr="Mikrosk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41" y="3861048"/>
            <a:ext cx="1935163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3"/>
          <p:cNvSpPr txBox="1">
            <a:spLocks noChangeArrowheads="1"/>
          </p:cNvSpPr>
          <p:nvPr/>
        </p:nvSpPr>
        <p:spPr bwMode="auto">
          <a:xfrm>
            <a:off x="2344738" y="2557463"/>
            <a:ext cx="2217737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</a:tabLst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457200" y="24304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457200" y="548680"/>
            <a:ext cx="82743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1 </a:t>
            </a:r>
            <a:r>
              <a:rPr lang="de-DE" sz="2400" b="1" dirty="0"/>
              <a:t>Nenn</a:t>
            </a:r>
            <a:r>
              <a:rPr lang="de-DE" sz="2400" dirty="0"/>
              <a:t> die Teile einer Pflanzenzelle, die eine Tierzelle nicht hat.</a:t>
            </a:r>
          </a:p>
          <a:p>
            <a:endParaRPr lang="de-DE" sz="1400" dirty="0"/>
          </a:p>
          <a:p>
            <a:r>
              <a:rPr lang="de-DE" sz="2400" dirty="0"/>
              <a:t>2 </a:t>
            </a:r>
            <a:r>
              <a:rPr lang="de-DE" sz="2400" b="1" dirty="0"/>
              <a:t>Zähl</a:t>
            </a:r>
            <a:r>
              <a:rPr lang="de-DE" sz="2400" dirty="0"/>
              <a:t> zwei Eigenschaften einer Linse </a:t>
            </a:r>
            <a:r>
              <a:rPr lang="de-DE" sz="2400" b="1" dirty="0"/>
              <a:t>auf</a:t>
            </a:r>
            <a:r>
              <a:rPr lang="de-DE" sz="2400" dirty="0"/>
              <a:t>.</a:t>
            </a:r>
          </a:p>
          <a:p>
            <a:endParaRPr lang="de-DE" sz="1400" dirty="0"/>
          </a:p>
          <a:p>
            <a:r>
              <a:rPr lang="de-DE" sz="2400" dirty="0"/>
              <a:t>3 </a:t>
            </a:r>
            <a:r>
              <a:rPr lang="de-DE" sz="2400" b="1" dirty="0"/>
              <a:t>Ordne</a:t>
            </a:r>
            <a:r>
              <a:rPr lang="de-DE" sz="2400" dirty="0"/>
              <a:t> die folgenden Fachbegriffe den Nummern in der Abbildung </a:t>
            </a:r>
            <a:r>
              <a:rPr lang="de-DE" sz="2400" b="1" dirty="0"/>
              <a:t>zu</a:t>
            </a:r>
            <a:r>
              <a:rPr lang="de-DE" sz="2400" dirty="0"/>
              <a:t>:</a:t>
            </a:r>
          </a:p>
          <a:p>
            <a:r>
              <a:rPr lang="de-DE" sz="2400" dirty="0"/>
              <a:t>__ das Okular, __ das Stativ, __ das Objektiv, __ die Blende.</a:t>
            </a:r>
          </a:p>
          <a:p>
            <a:endParaRPr lang="de-DE" sz="1400" dirty="0"/>
          </a:p>
          <a:p>
            <a:r>
              <a:rPr lang="de-DE" sz="2400" dirty="0"/>
              <a:t>4 </a:t>
            </a:r>
            <a:r>
              <a:rPr lang="de-DE" sz="2400" b="1" dirty="0"/>
              <a:t>Kreuz</a:t>
            </a:r>
            <a:r>
              <a:rPr lang="de-DE" sz="2400" dirty="0"/>
              <a:t> die richtigen Aussagen </a:t>
            </a:r>
            <a:r>
              <a:rPr lang="de-DE" sz="2400" b="1" dirty="0"/>
              <a:t>an</a:t>
            </a:r>
            <a:r>
              <a:rPr lang="de-DE" sz="2400" dirty="0"/>
              <a:t>:</a:t>
            </a:r>
          </a:p>
          <a:p>
            <a:r>
              <a:rPr lang="de-DE" sz="2400" dirty="0">
                <a:cs typeface="Courier New"/>
              </a:rPr>
              <a:t>□  Die Kreidezeit ging vor etwa 65 Millionen Jahren zu Ende.</a:t>
            </a:r>
          </a:p>
          <a:p>
            <a:r>
              <a:rPr lang="de-DE" sz="2400" dirty="0">
                <a:cs typeface="Courier New"/>
              </a:rPr>
              <a:t>□  Die Triaszeit gehört zum Erdaltertum.</a:t>
            </a:r>
          </a:p>
          <a:p>
            <a:r>
              <a:rPr lang="de-DE" sz="2400" dirty="0">
                <a:cs typeface="Courier New"/>
              </a:rPr>
              <a:t>□  Nach dem Erdmittelalter kam die Erdneuzeit.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142747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2878</Words>
  <Application>Microsoft Office PowerPoint</Application>
  <PresentationFormat>Bildschirmpräsentation (4:3)</PresentationFormat>
  <Paragraphs>621</Paragraphs>
  <Slides>123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123</vt:i4>
      </vt:variant>
    </vt:vector>
  </HeadingPairs>
  <TitlesOfParts>
    <vt:vector size="127" baseType="lpstr">
      <vt:lpstr>Arial</vt:lpstr>
      <vt:lpstr>Calibri</vt:lpstr>
      <vt:lpstr>Wingdings</vt:lpstr>
      <vt:lpstr>Larissa</vt:lpstr>
      <vt:lpstr>Sprach- arbeit 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Weniger ist mehr!</vt:lpstr>
      <vt:lpstr>Verwechsel-Formen</vt:lpstr>
      <vt:lpstr>Verwechsel-Formen</vt:lpstr>
      <vt:lpstr>Verwechsel-Formen</vt:lpstr>
      <vt:lpstr>Verwechsel-Formen</vt:lpstr>
      <vt:lpstr>Verwechsel-Formen</vt:lpstr>
      <vt:lpstr>Grammatik und Etymologie</vt:lpstr>
      <vt:lpstr>Grammatik und Etymologie</vt:lpstr>
      <vt:lpstr>Grammatik und Etymologie</vt:lpstr>
      <vt:lpstr>Grammatik und Etymologie</vt:lpstr>
      <vt:lpstr>Grammatik und Etymologie</vt:lpstr>
      <vt:lpstr>Grammatik und Etymologie</vt:lpstr>
      <vt:lpstr>Rechtschreibung</vt:lpstr>
      <vt:lpstr>Rechtschreibung</vt:lpstr>
      <vt:lpstr>Rechtschreibung</vt:lpstr>
      <vt:lpstr>Methodenwerkzeuge einsetzen</vt:lpstr>
      <vt:lpstr>PowerPoint-Präsentation</vt:lpstr>
      <vt:lpstr>PowerPoint-Präsentation</vt:lpstr>
      <vt:lpstr>PowerPoint-Präsentation</vt:lpstr>
      <vt:lpstr>Methodenwerkzeuge einsetzen</vt:lpstr>
      <vt:lpstr>Methodenwerkzeuge einsetzen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Satzbau entspricht Inhalt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Kategorisieren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Operatoren</vt:lpstr>
      <vt:lpstr>Operatoren</vt:lpstr>
      <vt:lpstr>Operatoren</vt:lpstr>
      <vt:lpstr>Operatoren</vt:lpstr>
      <vt:lpstr>Operatoren</vt:lpstr>
      <vt:lpstr>Operatoren</vt:lpstr>
      <vt:lpstr>Operatoren</vt:lpstr>
      <vt:lpstr>PowerPoint-Präsentation</vt:lpstr>
      <vt:lpstr>PowerPoint-Präsentation</vt:lpstr>
      <vt:lpstr>Visualisierung</vt:lpstr>
      <vt:lpstr>Visualisierung</vt:lpstr>
      <vt:lpstr>Visualisierung</vt:lpstr>
      <vt:lpstr>Visualisierung</vt:lpstr>
      <vt:lpstr>Visualisierung</vt:lpstr>
      <vt:lpstr>Visualisierung</vt:lpstr>
      <vt:lpstr>Visualisierung</vt:lpstr>
      <vt:lpstr>Visualisierung</vt:lpstr>
      <vt:lpstr>Visualisierung</vt:lpstr>
      <vt:lpstr>(fiktive) Aufgabe 6. Klasse, Biologie (Raubtiergebiss)</vt:lpstr>
      <vt:lpstr>(fiktive) Aufgabe 6. Klasse, Biologie (Raubtiergebiss)</vt:lpstr>
      <vt:lpstr>(fiktive) Aufgabe 6. Klasse, Biologie (Raubtiergebiss)</vt:lpstr>
      <vt:lpstr>Auf meiner Webseite:(1)</vt:lpstr>
      <vt:lpstr>Auf meiner Webseite:(1)</vt:lpstr>
      <vt:lpstr>Auf meiner Webseite:(1)</vt:lpstr>
      <vt:lpstr>Auf meiner Webseite:(1)</vt:lpstr>
      <vt:lpstr>Auf meiner Webseite:(1)</vt:lpstr>
      <vt:lpstr>Auf meiner Webseite:(1)</vt:lpstr>
      <vt:lpstr>Auf meiner Webseite:(1)</vt:lpstr>
      <vt:lpstr>Singen als Merkhilfe (1)</vt:lpstr>
      <vt:lpstr>Singen als Merkhilfe (1)</vt:lpstr>
      <vt:lpstr>Singen als Merkhilfe (2)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Kompetenz-Training   Modelle</dc:title>
  <dc:creator>Thomas</dc:creator>
  <cp:lastModifiedBy>Thomas Nickl</cp:lastModifiedBy>
  <cp:revision>237</cp:revision>
  <dcterms:created xsi:type="dcterms:W3CDTF">2017-02-19T09:24:30Z</dcterms:created>
  <dcterms:modified xsi:type="dcterms:W3CDTF">2020-06-28T11:07:00Z</dcterms:modified>
</cp:coreProperties>
</file>