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407" r:id="rId3"/>
    <p:sldId id="398" r:id="rId4"/>
    <p:sldId id="257" r:id="rId5"/>
    <p:sldId id="415" r:id="rId6"/>
    <p:sldId id="368" r:id="rId7"/>
    <p:sldId id="369" r:id="rId8"/>
    <p:sldId id="384" r:id="rId9"/>
    <p:sldId id="434" r:id="rId10"/>
    <p:sldId id="375" r:id="rId11"/>
    <p:sldId id="376" r:id="rId12"/>
    <p:sldId id="377" r:id="rId13"/>
    <p:sldId id="378" r:id="rId14"/>
    <p:sldId id="379" r:id="rId15"/>
    <p:sldId id="381" r:id="rId16"/>
    <p:sldId id="435" r:id="rId17"/>
    <p:sldId id="390" r:id="rId18"/>
    <p:sldId id="436" r:id="rId19"/>
    <p:sldId id="391" r:id="rId20"/>
    <p:sldId id="392" r:id="rId21"/>
    <p:sldId id="437" r:id="rId22"/>
    <p:sldId id="421" r:id="rId23"/>
    <p:sldId id="416" r:id="rId24"/>
    <p:sldId id="417" r:id="rId25"/>
    <p:sldId id="395" r:id="rId26"/>
    <p:sldId id="423" r:id="rId27"/>
    <p:sldId id="424" r:id="rId28"/>
    <p:sldId id="433" r:id="rId29"/>
    <p:sldId id="426" r:id="rId30"/>
    <p:sldId id="428" r:id="rId31"/>
    <p:sldId id="430" r:id="rId32"/>
    <p:sldId id="431" r:id="rId33"/>
    <p:sldId id="432" r:id="rId34"/>
    <p:sldId id="388" r:id="rId35"/>
    <p:sldId id="399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33"/>
    <a:srgbClr val="FFCC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40AB-EA5A-49AE-886C-098943A8D588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10 </a:t>
            </a:r>
          </a:p>
          <a:p>
            <a:pPr algn="ctr"/>
            <a:r>
              <a:rPr lang="de-DE" sz="5400" b="1" dirty="0"/>
              <a:t>Kompetenzorientiertes Arbeiten in der 8.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9. Juli 2020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Klassenstufen-Pläne im LP+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475492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Tabellarische Darstellung (Nickl):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22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Klassenstufen-Pläne im LP+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47549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Tabellarische Darstellung (Nickl):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84566" y="2207766"/>
            <a:ext cx="347141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Inhalte zu den</a:t>
            </a:r>
          </a:p>
          <a:p>
            <a:pPr algn="ctr"/>
            <a:r>
              <a:rPr lang="de-DE" sz="3200" b="1" dirty="0"/>
              <a:t>Kompetenzen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195572"/>
            <a:ext cx="344135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Kompetenz-erwartungen</a:t>
            </a:r>
          </a:p>
        </p:txBody>
      </p:sp>
    </p:spTree>
    <p:extLst>
      <p:ext uri="{BB962C8B-B14F-4D97-AF65-F5344CB8AC3E}">
        <p14:creationId xmlns:p14="http://schemas.microsoft.com/office/powerpoint/2010/main" val="294804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Klassenstufen-Pläne im LP+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47549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Tabellarische Darstellung (Nickl):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84566" y="2204864"/>
            <a:ext cx="347141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Inhalte zu den</a:t>
            </a:r>
          </a:p>
          <a:p>
            <a:pPr algn="ctr"/>
            <a:r>
              <a:rPr lang="de-DE" sz="3200" b="1" dirty="0"/>
              <a:t>Kompetenzen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195572"/>
            <a:ext cx="344135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Kompetenz-erwartungen</a:t>
            </a:r>
          </a:p>
        </p:txBody>
      </p:sp>
      <p:sp>
        <p:nvSpPr>
          <p:cNvPr id="5" name="Rechteckige Legende 4"/>
          <p:cNvSpPr/>
          <p:nvPr/>
        </p:nvSpPr>
        <p:spPr>
          <a:xfrm>
            <a:off x="903117" y="4221088"/>
            <a:ext cx="4460971" cy="1569660"/>
          </a:xfrm>
          <a:prstGeom prst="wedgeRectCallout">
            <a:avLst>
              <a:gd name="adj1" fmla="val 50953"/>
              <a:gd name="adj2" fmla="val -10427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03117" y="4221088"/>
            <a:ext cx="4604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Kompetenzerwartungen der </a:t>
            </a:r>
          </a:p>
          <a:p>
            <a:r>
              <a:rPr lang="de-DE" sz="2400" dirty="0"/>
              <a:t>einzelnen Kapitel </a:t>
            </a:r>
          </a:p>
          <a:p>
            <a:r>
              <a:rPr lang="de-DE" sz="2400" b="1" dirty="0"/>
              <a:t>und </a:t>
            </a:r>
            <a:r>
              <a:rPr lang="de-DE" sz="2400" dirty="0"/>
              <a:t>aus „1: Erkenntnisse gewinnen – kommunizieren – bewerten“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880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Klassenstufen-Pläne im LP+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47549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Tabellarische Darstellung (Nickl):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84566" y="2204864"/>
            <a:ext cx="347141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Inhalte zu den</a:t>
            </a:r>
          </a:p>
          <a:p>
            <a:pPr algn="ctr"/>
            <a:r>
              <a:rPr lang="de-DE" sz="3200" b="1" dirty="0"/>
              <a:t>Kompetenzen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195572"/>
            <a:ext cx="344135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Kompetenz-erwartungen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84566" y="3272790"/>
            <a:ext cx="36004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/>
          </a:p>
          <a:p>
            <a:pPr algn="ctr"/>
            <a:r>
              <a:rPr lang="de-DE" sz="3200" b="1" i="1" dirty="0"/>
              <a:t>Das ist neu</a:t>
            </a:r>
          </a:p>
          <a:p>
            <a:pPr algn="ctr"/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355976" y="3272790"/>
            <a:ext cx="344135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/>
              <a:t>Das wurde weggelassen</a:t>
            </a:r>
          </a:p>
        </p:txBody>
      </p:sp>
    </p:spTree>
    <p:extLst>
      <p:ext uri="{BB962C8B-B14F-4D97-AF65-F5344CB8AC3E}">
        <p14:creationId xmlns:p14="http://schemas.microsoft.com/office/powerpoint/2010/main" val="428294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Klassenstufen-Pläne im LP+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47549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Tabellarische Darstellung (Nickl):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84566" y="2204864"/>
            <a:ext cx="347141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Inhalte zu den</a:t>
            </a:r>
          </a:p>
          <a:p>
            <a:pPr algn="ctr"/>
            <a:r>
              <a:rPr lang="de-DE" sz="3200" b="1" dirty="0"/>
              <a:t>Kompetenzen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4355976" y="2195572"/>
            <a:ext cx="344135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Kompetenz-erwartungen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84566" y="3272790"/>
            <a:ext cx="36004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/>
          </a:p>
          <a:p>
            <a:pPr algn="ctr"/>
            <a:r>
              <a:rPr lang="de-DE" sz="3200" b="1" i="1" dirty="0"/>
              <a:t>Das ist neu</a:t>
            </a:r>
          </a:p>
          <a:p>
            <a:pPr algn="ctr"/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355976" y="3272790"/>
            <a:ext cx="344135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/>
              <a:t>Das wurde weggelassen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84566" y="4354190"/>
            <a:ext cx="3456384" cy="1077218"/>
          </a:xfrm>
          <a:prstGeom prst="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b="1" i="1" dirty="0"/>
          </a:p>
          <a:p>
            <a:pPr algn="ctr"/>
            <a:r>
              <a:rPr lang="de-DE" sz="3200" b="1" i="1" dirty="0"/>
              <a:t>Vorwissen</a:t>
            </a:r>
          </a:p>
          <a:p>
            <a:pPr algn="ctr"/>
            <a:endParaRPr lang="de-DE" sz="1600" b="1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4340950" y="4350008"/>
            <a:ext cx="3456384" cy="1077218"/>
          </a:xfrm>
          <a:prstGeom prst="rect">
            <a:avLst/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/>
              <a:t>Weiter-</a:t>
            </a:r>
          </a:p>
          <a:p>
            <a:pPr algn="ctr"/>
            <a:r>
              <a:rPr lang="de-DE" sz="3200" b="1" i="1" dirty="0" err="1"/>
              <a:t>verwendung</a:t>
            </a:r>
            <a:endParaRPr lang="de-DE" sz="3200" b="1" i="1" dirty="0"/>
          </a:p>
        </p:txBody>
      </p:sp>
    </p:spTree>
    <p:extLst>
      <p:ext uri="{BB962C8B-B14F-4D97-AF65-F5344CB8AC3E}">
        <p14:creationId xmlns:p14="http://schemas.microsoft.com/office/powerpoint/2010/main" val="252983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Klassenstufen-Pläne im LP+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7681B3A-F113-4CD8-902F-183DE78EA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301"/>
            <a:ext cx="9144000" cy="35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57108B-0D78-4E64-93F1-75975F54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1" y="1196752"/>
            <a:ext cx="7689784" cy="403244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788024" y="3789040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9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10CCF0D-3CF6-421D-9DBB-212A6ACA7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8" y="517946"/>
            <a:ext cx="7293980" cy="571936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932040" y="2420888"/>
            <a:ext cx="1008112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>
            <a:off x="3995936" y="983159"/>
            <a:ext cx="1008112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2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57108B-0D78-4E64-93F1-75975F54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1" y="1196752"/>
            <a:ext cx="7689784" cy="403244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660232" y="3789040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94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E82E373-7B0F-4D85-98CB-A0A087452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8" y="339451"/>
            <a:ext cx="7571184" cy="6124687"/>
          </a:xfr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 flipH="1">
            <a:off x="6228184" y="2636912"/>
            <a:ext cx="1296144" cy="73088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2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986B43-EB6C-4773-AB11-90BE5E45CD27}"/>
              </a:ext>
            </a:extLst>
          </p:cNvPr>
          <p:cNvSpPr txBox="1"/>
          <p:nvPr/>
        </p:nvSpPr>
        <p:spPr>
          <a:xfrm>
            <a:off x="1043608" y="90872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Bitte beachten Sie die </a:t>
            </a:r>
            <a:r>
              <a:rPr lang="de-DE" sz="4800" dirty="0" err="1"/>
              <a:t>RiSU</a:t>
            </a:r>
            <a:r>
              <a:rPr lang="de-DE" sz="4800" dirty="0"/>
              <a:t>:</a:t>
            </a:r>
          </a:p>
          <a:p>
            <a:endParaRPr lang="de-DE" sz="4800" dirty="0"/>
          </a:p>
          <a:p>
            <a:pPr algn="ctr"/>
            <a:r>
              <a:rPr lang="de-DE" sz="4800" b="1" dirty="0">
                <a:highlight>
                  <a:srgbClr val="FFFF00"/>
                </a:highlight>
              </a:rPr>
              <a:t>In diesem Fachraum gilt das Ess- und Trinkverbot.</a:t>
            </a:r>
          </a:p>
          <a:p>
            <a:pPr algn="just"/>
            <a:endParaRPr lang="de-DE" sz="4800" dirty="0"/>
          </a:p>
          <a:p>
            <a:pPr algn="r"/>
            <a:r>
              <a:rPr lang="de-DE" sz="4800" dirty="0"/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81694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78C9F6C-B166-4E3F-89E7-5B67815A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423862"/>
            <a:ext cx="65055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57108B-0D78-4E64-93F1-75975F54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1" y="1196752"/>
            <a:ext cx="7689784" cy="403244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979712" y="4437112"/>
            <a:ext cx="15841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42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EEC50-F047-46F3-A921-3E9FBD02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683BC97-4F7C-427B-AF0D-A7485B98E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404664"/>
            <a:ext cx="8092911" cy="6178698"/>
          </a:xfr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5EBF340-4EBB-4B1F-8182-906499A66E0A}"/>
              </a:ext>
            </a:extLst>
          </p:cNvPr>
          <p:cNvCxnSpPr>
            <a:cxnSpLocks/>
          </p:cNvCxnSpPr>
          <p:nvPr/>
        </p:nvCxnSpPr>
        <p:spPr>
          <a:xfrm flipH="1">
            <a:off x="2915816" y="1988840"/>
            <a:ext cx="1296144" cy="73088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0197D68-EDC5-4C64-AA20-C9742E21D77C}"/>
              </a:ext>
            </a:extLst>
          </p:cNvPr>
          <p:cNvCxnSpPr>
            <a:cxnSpLocks/>
          </p:cNvCxnSpPr>
          <p:nvPr/>
        </p:nvCxnSpPr>
        <p:spPr>
          <a:xfrm flipH="1">
            <a:off x="5148064" y="5301208"/>
            <a:ext cx="1296144" cy="73088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998567-6D24-4E9E-8E53-8796D439A99A}"/>
              </a:ext>
            </a:extLst>
          </p:cNvPr>
          <p:cNvSpPr txBox="1"/>
          <p:nvPr/>
        </p:nvSpPr>
        <p:spPr>
          <a:xfrm>
            <a:off x="971600" y="836712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Die PPPs aus dieser Fortbildung sowie alle Skripten und Arbeits-blätter finden Sie auf meiner </a:t>
            </a:r>
            <a:r>
              <a:rPr lang="de-DE" sz="4000" b="1" dirty="0">
                <a:highlight>
                  <a:srgbClr val="FFFF00"/>
                </a:highlight>
              </a:rPr>
              <a:t>Webseite</a:t>
            </a:r>
            <a:r>
              <a:rPr lang="de-DE" sz="4000" dirty="0"/>
              <a:t>.</a:t>
            </a:r>
          </a:p>
          <a:p>
            <a:endParaRPr lang="de-DE" sz="4000" dirty="0"/>
          </a:p>
          <a:p>
            <a:pPr algn="ctr"/>
            <a:r>
              <a:rPr lang="de-DE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4000" dirty="0">
                <a:highlight>
                  <a:srgbClr val="FFFF00"/>
                </a:highlight>
              </a:rPr>
              <a:t>Materialien Mittelstufe LehrplanPLUS</a:t>
            </a:r>
          </a:p>
          <a:p>
            <a:endParaRPr lang="de-DE" sz="4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92027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998567-6D24-4E9E-8E53-8796D439A99A}"/>
              </a:ext>
            </a:extLst>
          </p:cNvPr>
          <p:cNvSpPr txBox="1"/>
          <p:nvPr/>
        </p:nvSpPr>
        <p:spPr>
          <a:xfrm>
            <a:off x="827584" y="83671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/>
          </a:p>
          <a:p>
            <a:pPr algn="ctr"/>
            <a:r>
              <a:rPr lang="de-DE" sz="4000" dirty="0"/>
              <a:t>Alle Anleitungen zu </a:t>
            </a:r>
            <a:r>
              <a:rPr lang="de-DE" sz="4000" dirty="0" err="1"/>
              <a:t>Untersuchun</a:t>
            </a:r>
            <a:r>
              <a:rPr lang="de-DE" sz="4000" dirty="0"/>
              <a:t>-gen, Experimenten, Modellarbeit finden sie im</a:t>
            </a:r>
          </a:p>
          <a:p>
            <a:pPr algn="ctr"/>
            <a:endParaRPr lang="de-DE" sz="4000" dirty="0"/>
          </a:p>
          <a:p>
            <a:pPr algn="ctr"/>
            <a:r>
              <a:rPr lang="de-DE" sz="40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D8C0AA-D645-434F-9C1A-B60B763548EA}"/>
              </a:ext>
            </a:extLst>
          </p:cNvPr>
          <p:cNvSpPr txBox="1"/>
          <p:nvPr/>
        </p:nvSpPr>
        <p:spPr>
          <a:xfrm>
            <a:off x="2339752" y="3899089"/>
            <a:ext cx="4392488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Praktikumsordner </a:t>
            </a:r>
          </a:p>
          <a:p>
            <a:pPr algn="ctr"/>
            <a:r>
              <a:rPr lang="de-DE" sz="4400" b="1" dirty="0"/>
              <a:t>„Bio? – Logisch!“ 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23353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dirty="0"/>
              <a:t>Lernbereiche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Informationsaufnahme, -verarbeitung und Reaktion beim Menschen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Fortpflanzung und Individualentwicklung des Menschen </a:t>
            </a:r>
            <a:r>
              <a:rPr lang="de-DE" sz="2800" i="1" dirty="0">
                <a:latin typeface="Arial Narrow" panose="020B0606020202030204" pitchFamily="34" charset="0"/>
              </a:rPr>
              <a:t>(zuvor 8. Klasse, aber neue Richtlinien)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Verhalten – genetisch bedingt und erlernt </a:t>
            </a:r>
            <a:r>
              <a:rPr lang="de-DE" sz="2800" i="1" dirty="0">
                <a:latin typeface="Arial Narrow" panose="020B0606020202030204" pitchFamily="34" charset="0"/>
              </a:rPr>
              <a:t>(zuvor Q12)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Suchtgefahren und Gesundheit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Ökosysteme unter dem Einfluss des Menschen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dirty="0"/>
              <a:t>Lernbereiche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Informationsaufnahme, -verarbeitung und Reaktion beim Menschen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Fortpflanzung und Individualentwicklung des Menschen </a:t>
            </a:r>
            <a:r>
              <a:rPr lang="de-DE" sz="2800" i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(zuvor 8. Klasse, aber neue Richtlinien)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Verhalten – genetisch bedingt und erlernt </a:t>
            </a:r>
            <a:r>
              <a:rPr lang="de-DE" sz="2800" i="1" dirty="0">
                <a:latin typeface="Arial Narrow" panose="020B0606020202030204" pitchFamily="34" charset="0"/>
              </a:rPr>
              <a:t>(zuvor Q12)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Suchtgefahren und Gesundheit </a:t>
            </a:r>
            <a:r>
              <a:rPr lang="de-DE" sz="2800" i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(zuvor: 9. Klasse)</a:t>
            </a:r>
            <a:endParaRPr lang="de-DE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Ökosysteme unter dem Einfluss des Menschen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dirty="0"/>
              <a:t>Wichtiger Hinweis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Fachbegriffe, die bei </a:t>
            </a:r>
            <a:r>
              <a:rPr lang="de-DE" sz="3200" b="1" dirty="0">
                <a:highlight>
                  <a:srgbClr val="00FF00"/>
                </a:highlight>
              </a:rPr>
              <a:t>„Inhalten“ </a:t>
            </a:r>
            <a:r>
              <a:rPr lang="de-DE" sz="3200" dirty="0"/>
              <a:t>auftauchen, sind verbindlich für den Schüler.</a:t>
            </a:r>
          </a:p>
          <a:p>
            <a:endParaRPr lang="de-DE" sz="3200" dirty="0"/>
          </a:p>
          <a:p>
            <a:r>
              <a:rPr lang="de-DE" sz="3200" dirty="0"/>
              <a:t>Fachbegriffe, die nur bei </a:t>
            </a:r>
            <a:r>
              <a:rPr lang="de-DE" sz="3200" b="1" dirty="0">
                <a:highlight>
                  <a:srgbClr val="00FF00"/>
                </a:highlight>
              </a:rPr>
              <a:t>„Kompetenzen“ </a:t>
            </a:r>
            <a:r>
              <a:rPr lang="de-DE" sz="3200" dirty="0"/>
              <a:t>auf-tauchen, richten sich nur an die Lehrkraft und sind kein Unterrichtsstoff.</a:t>
            </a:r>
          </a:p>
          <a:p>
            <a:endParaRPr lang="de-DE" sz="3200" b="1" dirty="0"/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9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</p:spTree>
    <p:extLst>
      <p:ext uri="{BB962C8B-B14F-4D97-AF65-F5344CB8AC3E}">
        <p14:creationId xmlns:p14="http://schemas.microsoft.com/office/powerpoint/2010/main" val="42916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272808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Kurze Vorstellung: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400" dirty="0"/>
              <a:t>Zur Person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400" dirty="0"/>
              <a:t>Meine Webseite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400" dirty="0"/>
              <a:t>Der Praktikums-Ordner</a:t>
            </a:r>
          </a:p>
          <a:p>
            <a:pPr marL="571500" indent="-571500"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de-DE" sz="4400" dirty="0"/>
              <a:t>Heute im Angebot</a:t>
            </a:r>
          </a:p>
        </p:txBody>
      </p:sp>
    </p:spTree>
    <p:extLst>
      <p:ext uri="{BB962C8B-B14F-4D97-AF65-F5344CB8AC3E}">
        <p14:creationId xmlns:p14="http://schemas.microsoft.com/office/powerpoint/2010/main" val="1024818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5066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setzt nur an wenigen Stellen </a:t>
            </a:r>
            <a:r>
              <a:rPr lang="de-DE" sz="3200" dirty="0" err="1"/>
              <a:t>verläss-liches</a:t>
            </a:r>
            <a:r>
              <a:rPr lang="de-DE" sz="3200" dirty="0"/>
              <a:t> Grundwissen voraus, führt aber Vieles neu ein: </a:t>
            </a:r>
            <a:r>
              <a:rPr lang="de-DE" sz="3200" i="1" dirty="0"/>
              <a:t>explizit lehren, nicht voraussetzen!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0381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setzt nur an wenigen Stellen </a:t>
            </a:r>
            <a:r>
              <a:rPr lang="de-DE" sz="3200" dirty="0" err="1"/>
              <a:t>verläss-liches</a:t>
            </a:r>
            <a:r>
              <a:rPr lang="de-DE" sz="3200" dirty="0"/>
              <a:t> Grundwissen voraus, führt aber Vieles neu ein: </a:t>
            </a:r>
            <a:r>
              <a:rPr lang="de-DE" sz="3200" i="1" dirty="0"/>
              <a:t>explizit lehren, nicht voraussetzen!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− missverstanden als „Kinderkram“: </a:t>
            </a:r>
            <a:r>
              <a:rPr lang="de-DE" sz="3200" i="1" dirty="0" err="1"/>
              <a:t>altergemäß</a:t>
            </a:r>
            <a:r>
              <a:rPr lang="de-DE" sz="3200" i="1" dirty="0"/>
              <a:t> hohes Niveau anlegen!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11484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setzt nur an wenigen Stellen </a:t>
            </a:r>
            <a:r>
              <a:rPr lang="de-DE" sz="3200" dirty="0" err="1"/>
              <a:t>verläss-liches</a:t>
            </a:r>
            <a:r>
              <a:rPr lang="de-DE" sz="3200" dirty="0"/>
              <a:t> Grundwissen voraus, führt aber Vieles neu ein: </a:t>
            </a:r>
            <a:r>
              <a:rPr lang="de-DE" sz="3200" i="1" dirty="0"/>
              <a:t>explizit lehren, nicht voraussetzen!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− missverstanden als „Kinderkram“: </a:t>
            </a:r>
            <a:r>
              <a:rPr lang="de-DE" sz="3200" i="1" dirty="0" err="1"/>
              <a:t>altergemäß</a:t>
            </a:r>
            <a:r>
              <a:rPr lang="de-DE" sz="3200" i="1" dirty="0"/>
              <a:t> hohes Niveau anlegen!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Persönlichkeitsentwicklung (Pubertät): </a:t>
            </a:r>
          </a:p>
          <a:p>
            <a:r>
              <a:rPr lang="de-DE" sz="3200" dirty="0"/>
              <a:t>     </a:t>
            </a:r>
            <a:r>
              <a:rPr lang="de-DE" sz="3200" i="1" dirty="0"/>
              <a:t>Adäquate Unterrichtsform finden!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57337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1500"/>
            <a:ext cx="4680520" cy="5715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52700" y="6286500"/>
            <a:ext cx="4038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www.hb-druck.de/tafeln/4426/heute-im-angebot-tafel-kreidetafel-chalkboard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99792" y="1628800"/>
            <a:ext cx="41044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Information</a:t>
            </a:r>
          </a:p>
          <a:p>
            <a:pPr>
              <a:spcAft>
                <a:spcPts val="1800"/>
              </a:spcAft>
            </a:pPr>
            <a:r>
              <a:rPr lang="de-DE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Verhalten</a:t>
            </a:r>
          </a:p>
          <a:p>
            <a:pPr>
              <a:spcAft>
                <a:spcPts val="1800"/>
              </a:spcAft>
            </a:pPr>
            <a:r>
              <a:rPr lang="de-DE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Ökologie </a:t>
            </a:r>
          </a:p>
          <a:p>
            <a:pPr>
              <a:spcAft>
                <a:spcPts val="1800"/>
              </a:spcAft>
            </a:pPr>
            <a:r>
              <a:rPr lang="de-DE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Spracharbeit</a:t>
            </a:r>
          </a:p>
        </p:txBody>
      </p:sp>
    </p:spTree>
    <p:extLst>
      <p:ext uri="{BB962C8B-B14F-4D97-AF65-F5344CB8AC3E}">
        <p14:creationId xmlns:p14="http://schemas.microsoft.com/office/powerpoint/2010/main" val="3788822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1500"/>
            <a:ext cx="4680520" cy="5715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52700" y="6286500"/>
            <a:ext cx="4038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www.hb-druck.de/tafeln/4426/heute-im-angebot-tafel-kreidetafel-chalkboard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27784" y="2053438"/>
            <a:ext cx="4104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400" b="1" dirty="0">
                <a:solidFill>
                  <a:srgbClr val="FFFFCC"/>
                </a:solidFill>
                <a:latin typeface="Bradley Hand ITC" panose="03070402050302030203" pitchFamily="66" charset="0"/>
              </a:rPr>
              <a:t>Ihre Meldungen und Beiträge sind zu jeder Zeit erwünscht!</a:t>
            </a:r>
          </a:p>
        </p:txBody>
      </p:sp>
    </p:spTree>
    <p:extLst>
      <p:ext uri="{BB962C8B-B14F-4D97-AF65-F5344CB8AC3E}">
        <p14:creationId xmlns:p14="http://schemas.microsoft.com/office/powerpoint/2010/main" val="411444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Zur Person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</p:spPr>
      </p:pic>
      <p:sp>
        <p:nvSpPr>
          <p:cNvPr id="5" name="Textfeld 4"/>
          <p:cNvSpPr txBox="1"/>
          <p:nvPr/>
        </p:nvSpPr>
        <p:spPr>
          <a:xfrm>
            <a:off x="4644008" y="1340768"/>
            <a:ext cx="417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</p:txBody>
      </p:sp>
    </p:spTree>
    <p:extLst>
      <p:ext uri="{BB962C8B-B14F-4D97-AF65-F5344CB8AC3E}">
        <p14:creationId xmlns:p14="http://schemas.microsoft.com/office/powerpoint/2010/main" val="260792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6AB2F00-A9DF-4E7C-B8E6-E25BBCBB1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582144" cy="225376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A6EB99-3E99-44F0-99EE-580E415FF3BC}"/>
              </a:ext>
            </a:extLst>
          </p:cNvPr>
          <p:cNvSpPr txBox="1"/>
          <p:nvPr/>
        </p:nvSpPr>
        <p:spPr>
          <a:xfrm>
            <a:off x="827584" y="3113151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Und Sie?</a:t>
            </a:r>
          </a:p>
          <a:p>
            <a:r>
              <a:rPr lang="de-DE" sz="3600" dirty="0"/>
              <a:t>An welchem Schultyp unterrichten Sie?</a:t>
            </a:r>
          </a:p>
        </p:txBody>
      </p:sp>
    </p:spTree>
    <p:extLst>
      <p:ext uri="{BB962C8B-B14F-4D97-AF65-F5344CB8AC3E}">
        <p14:creationId xmlns:p14="http://schemas.microsoft.com/office/powerpoint/2010/main" val="60289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9392"/>
            <a:ext cx="10208728" cy="70567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11663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www.bio-nickl.de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60032" y="465313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>
                <a:solidFill>
                  <a:schemeClr val="bg1"/>
                </a:solidFill>
              </a:rPr>
              <a:t>Die kostenlose, nicht-kommerzielle Webseite für Biologie-Didaktik an bayerischen Gymnasien</a:t>
            </a:r>
          </a:p>
        </p:txBody>
      </p:sp>
    </p:spTree>
    <p:extLst>
      <p:ext uri="{BB962C8B-B14F-4D97-AF65-F5344CB8AC3E}">
        <p14:creationId xmlns:p14="http://schemas.microsoft.com/office/powerpoint/2010/main" val="382083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838F4D-FE9A-4D97-B608-78B2C3014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57108B-0D78-4E64-93F1-75975F54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1" y="1196752"/>
            <a:ext cx="7689784" cy="403244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26301" y="3789040"/>
            <a:ext cx="15841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60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57108B-0D78-4E64-93F1-75975F54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1" y="1196752"/>
            <a:ext cx="7689784" cy="403244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339752" y="3789040"/>
            <a:ext cx="237626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1764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Bildschirmpräsentation (4:3)</PresentationFormat>
  <Paragraphs>115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Bradley Hand ITC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Zur Person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Klassenstufen-Pläne im LP+</vt:lpstr>
      <vt:lpstr>Klassenstufen-Pläne im LP+</vt:lpstr>
      <vt:lpstr>Klassenstufen-Pläne im LP+</vt:lpstr>
      <vt:lpstr>Klassenstufen-Pläne im LP+</vt:lpstr>
      <vt:lpstr>Klassenstufen-Pläne im LP+</vt:lpstr>
      <vt:lpstr>Klassenstufen-Pläne im LP+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Lernbereiche in der 8. Klasse</vt:lpstr>
      <vt:lpstr>Lernbereiche in der 8. Klasse</vt:lpstr>
      <vt:lpstr>Wichtiger Hinweis</vt:lpstr>
      <vt:lpstr>Spezifitäten in der 8. Klasse</vt:lpstr>
      <vt:lpstr>Spezifitäten in der 8. Klasse</vt:lpstr>
      <vt:lpstr>Spezifitäten in der 8. Klasse</vt:lpstr>
      <vt:lpstr>Spezifitäten in der 8. Klasse</vt:lpstr>
      <vt:lpstr>Spezifitäten in der 8. Klasse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 Nickl</cp:lastModifiedBy>
  <cp:revision>131</cp:revision>
  <dcterms:created xsi:type="dcterms:W3CDTF">2017-06-25T09:51:01Z</dcterms:created>
  <dcterms:modified xsi:type="dcterms:W3CDTF">2020-07-07T10:59:39Z</dcterms:modified>
</cp:coreProperties>
</file>