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316" r:id="rId6"/>
    <p:sldId id="261" r:id="rId7"/>
    <p:sldId id="262" r:id="rId8"/>
    <p:sldId id="263" r:id="rId9"/>
    <p:sldId id="315" r:id="rId10"/>
    <p:sldId id="264" r:id="rId11"/>
    <p:sldId id="265" r:id="rId12"/>
    <p:sldId id="266" r:id="rId13"/>
    <p:sldId id="267" r:id="rId14"/>
    <p:sldId id="268" r:id="rId15"/>
    <p:sldId id="269" r:id="rId16"/>
    <p:sldId id="313" r:id="rId17"/>
    <p:sldId id="271" r:id="rId18"/>
    <p:sldId id="273" r:id="rId19"/>
    <p:sldId id="274" r:id="rId20"/>
    <p:sldId id="275" r:id="rId21"/>
    <p:sldId id="314" r:id="rId22"/>
    <p:sldId id="276" r:id="rId23"/>
    <p:sldId id="277" r:id="rId24"/>
    <p:sldId id="278" r:id="rId25"/>
    <p:sldId id="279" r:id="rId26"/>
    <p:sldId id="281" r:id="rId27"/>
    <p:sldId id="317" r:id="rId28"/>
    <p:sldId id="282" r:id="rId29"/>
    <p:sldId id="283" r:id="rId30"/>
    <p:sldId id="284" r:id="rId31"/>
    <p:sldId id="285" r:id="rId32"/>
    <p:sldId id="286" r:id="rId33"/>
    <p:sldId id="287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88" r:id="rId42"/>
    <p:sldId id="296" r:id="rId43"/>
    <p:sldId id="318" r:id="rId44"/>
    <p:sldId id="299" r:id="rId45"/>
    <p:sldId id="297" r:id="rId46"/>
    <p:sldId id="298" r:id="rId47"/>
    <p:sldId id="300" r:id="rId48"/>
    <p:sldId id="301" r:id="rId49"/>
    <p:sldId id="303" r:id="rId50"/>
    <p:sldId id="320" r:id="rId51"/>
    <p:sldId id="304" r:id="rId52"/>
    <p:sldId id="305" r:id="rId53"/>
    <p:sldId id="306" r:id="rId54"/>
    <p:sldId id="307" r:id="rId55"/>
    <p:sldId id="310" r:id="rId56"/>
    <p:sldId id="308" r:id="rId57"/>
    <p:sldId id="311" r:id="rId58"/>
    <p:sldId id="321" r:id="rId59"/>
    <p:sldId id="309" r:id="rId60"/>
    <p:sldId id="312" r:id="rId61"/>
    <p:sldId id="319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FF66"/>
    <a:srgbClr val="CC99FF"/>
    <a:srgbClr val="00FF00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7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2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78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97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66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79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3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03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89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42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1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498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17E68-D7ED-4914-9A01-685B84DA228D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86655-093F-4838-8C17-6E2F0BFFF00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47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curid=178868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curid=178868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ektrum.de/lexikon/psychologie/necker-wuerfel/10374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6B729909-291A-4BEC-A391-E6E45D71FB38}"/>
              </a:ext>
            </a:extLst>
          </p:cNvPr>
          <p:cNvSpPr txBox="1"/>
          <p:nvPr/>
        </p:nvSpPr>
        <p:spPr>
          <a:xfrm>
            <a:off x="633663" y="561112"/>
            <a:ext cx="7788441" cy="37856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6000" b="1" dirty="0"/>
              <a:t>Informationsaufnahme, -verarbeitung und Reaktion beim Menschen </a:t>
            </a:r>
            <a:r>
              <a:rPr lang="de-DE" sz="4800" dirty="0"/>
              <a:t>(20 h)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89F42E2-DE43-41D7-B758-8C9EC9902E05}"/>
              </a:ext>
            </a:extLst>
          </p:cNvPr>
          <p:cNvSpPr txBox="1"/>
          <p:nvPr/>
        </p:nvSpPr>
        <p:spPr>
          <a:xfrm>
            <a:off x="6777789" y="5839325"/>
            <a:ext cx="164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Nickl, 9.7.2020</a:t>
            </a:r>
          </a:p>
        </p:txBody>
      </p:sp>
      <p:pic>
        <p:nvPicPr>
          <p:cNvPr id="10" name="Picture 2" descr="Bildergebnis für vbio">
            <a:extLst>
              <a:ext uri="{FF2B5EF4-FFF2-40B4-BE49-F238E27FC236}">
                <a16:creationId xmlns:a16="http://schemas.microsoft.com/office/drawing/2014/main" id="{D2652695-10A4-45B4-9A05-3B110E9CE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52" y="4683849"/>
            <a:ext cx="2096950" cy="161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898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84947"/>
            <a:ext cx="78867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Der Begriff </a:t>
            </a:r>
            <a:r>
              <a:rPr lang="de-DE" sz="3200" b="1" dirty="0"/>
              <a:t>Reflex</a:t>
            </a:r>
            <a:r>
              <a:rPr lang="de-DE" sz="3200" dirty="0"/>
              <a:t> ist ersetzt durch </a:t>
            </a:r>
            <a:r>
              <a:rPr lang="de-DE" sz="3200" b="1" dirty="0"/>
              <a:t>Reiz-Reaktions-Kette</a:t>
            </a:r>
            <a:r>
              <a:rPr lang="de-DE" sz="3200" dirty="0"/>
              <a:t>.</a:t>
            </a:r>
          </a:p>
          <a:p>
            <a:endParaRPr lang="de-DE" sz="3200" i="1" dirty="0"/>
          </a:p>
          <a:p>
            <a:r>
              <a:rPr lang="de-DE" sz="3200" dirty="0"/>
              <a:t>Die wurde in der 5. Klasse nicht von allen verstanden. =&gt; Nicht voraussetzen, sondern nochmal neu entwickeln.</a:t>
            </a:r>
          </a:p>
        </p:txBody>
      </p:sp>
    </p:spTree>
    <p:extLst>
      <p:ext uri="{BB962C8B-B14F-4D97-AF65-F5344CB8AC3E}">
        <p14:creationId xmlns:p14="http://schemas.microsoft.com/office/powerpoint/2010/main" val="495458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84947"/>
            <a:ext cx="7886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Der Begriff </a:t>
            </a:r>
            <a:r>
              <a:rPr lang="de-DE" sz="3200" b="1" dirty="0"/>
              <a:t>Reflex</a:t>
            </a:r>
            <a:r>
              <a:rPr lang="de-DE" sz="3200" dirty="0"/>
              <a:t> ist ersetzt durch </a:t>
            </a:r>
            <a:r>
              <a:rPr lang="de-DE" sz="3200" b="1" dirty="0"/>
              <a:t>Reiz-Reaktions-Kette</a:t>
            </a:r>
            <a:r>
              <a:rPr lang="de-DE" sz="3200" dirty="0"/>
              <a:t>.</a:t>
            </a:r>
          </a:p>
          <a:p>
            <a:endParaRPr lang="de-DE" sz="3200" i="1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E5826C8D-BF20-43EE-B6F6-2350B48E5012}"/>
              </a:ext>
            </a:extLst>
          </p:cNvPr>
          <p:cNvGrpSpPr/>
          <p:nvPr/>
        </p:nvGrpSpPr>
        <p:grpSpPr>
          <a:xfrm>
            <a:off x="1585595" y="3101022"/>
            <a:ext cx="5698490" cy="1646555"/>
            <a:chOff x="0" y="-152325"/>
            <a:chExt cx="5698762" cy="1646914"/>
          </a:xfrm>
        </p:grpSpPr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C7045E42-9F44-4D04-8754-9A37C32185EF}"/>
                </a:ext>
              </a:extLst>
            </p:cNvPr>
            <p:cNvGrpSpPr/>
            <p:nvPr/>
          </p:nvGrpSpPr>
          <p:grpSpPr>
            <a:xfrm>
              <a:off x="0" y="-152325"/>
              <a:ext cx="5698762" cy="1469497"/>
              <a:chOff x="0" y="-152325"/>
              <a:chExt cx="5698762" cy="1469497"/>
            </a:xfrm>
          </p:grpSpPr>
          <p:sp>
            <p:nvSpPr>
              <p:cNvPr id="7" name="Textfeld 2">
                <a:extLst>
                  <a:ext uri="{FF2B5EF4-FFF2-40B4-BE49-F238E27FC236}">
                    <a16:creationId xmlns:a16="http://schemas.microsoft.com/office/drawing/2014/main" id="{5EEE10EA-FEE7-47F5-A587-B873648C6C33}"/>
                  </a:ext>
                </a:extLst>
              </p:cNvPr>
              <p:cNvSpPr txBox="1"/>
              <p:nvPr/>
            </p:nvSpPr>
            <p:spPr>
              <a:xfrm>
                <a:off x="0" y="576584"/>
                <a:ext cx="1099185" cy="740588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Reiz-Aufnahme und Informations-Umwandlung in der </a:t>
                </a:r>
                <a:r>
                  <a:rPr lang="de-DE" sz="11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Sinneszelle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8" name="Textfeld 5">
                <a:extLst>
                  <a:ext uri="{FF2B5EF4-FFF2-40B4-BE49-F238E27FC236}">
                    <a16:creationId xmlns:a16="http://schemas.microsoft.com/office/drawing/2014/main" id="{5F004A0E-2179-4E73-8E65-068EAAB877B8}"/>
                  </a:ext>
                </a:extLst>
              </p:cNvPr>
              <p:cNvSpPr txBox="1"/>
              <p:nvPr/>
            </p:nvSpPr>
            <p:spPr>
              <a:xfrm>
                <a:off x="2280557" y="576943"/>
                <a:ext cx="1132205" cy="59817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Verarbeitung der Information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9" name="Textfeld 6">
                <a:extLst>
                  <a:ext uri="{FF2B5EF4-FFF2-40B4-BE49-F238E27FC236}">
                    <a16:creationId xmlns:a16="http://schemas.microsoft.com/office/drawing/2014/main" id="{E29770F6-E04A-4147-A31B-7C0C0898D25B}"/>
                  </a:ext>
                </a:extLst>
              </p:cNvPr>
              <p:cNvSpPr txBox="1"/>
              <p:nvPr/>
            </p:nvSpPr>
            <p:spPr>
              <a:xfrm>
                <a:off x="4566339" y="571421"/>
                <a:ext cx="1132205" cy="745569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Reaktion: Die </a:t>
                </a:r>
                <a:r>
                  <a:rPr lang="de-DE" sz="11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Muskelzellen</a:t>
                </a: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 ziehen sich zusammen.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0" name="Pfeil: nach rechts 9">
                <a:extLst>
                  <a:ext uri="{FF2B5EF4-FFF2-40B4-BE49-F238E27FC236}">
                    <a16:creationId xmlns:a16="http://schemas.microsoft.com/office/drawing/2014/main" id="{CB23C1A8-28E1-4C54-925C-56B82F05126C}"/>
                  </a:ext>
                </a:extLst>
              </p:cNvPr>
              <p:cNvSpPr/>
              <p:nvPr/>
            </p:nvSpPr>
            <p:spPr>
              <a:xfrm>
                <a:off x="1159329" y="214993"/>
                <a:ext cx="1050471" cy="299357"/>
              </a:xfrm>
              <a:prstGeom prst="right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11" name="Pfeil: nach rechts 10">
                <a:extLst>
                  <a:ext uri="{FF2B5EF4-FFF2-40B4-BE49-F238E27FC236}">
                    <a16:creationId xmlns:a16="http://schemas.microsoft.com/office/drawing/2014/main" id="{49F2D24E-E953-4EF6-BCF4-C0AE808E8B1E}"/>
                  </a:ext>
                </a:extLst>
              </p:cNvPr>
              <p:cNvSpPr/>
              <p:nvPr/>
            </p:nvSpPr>
            <p:spPr>
              <a:xfrm>
                <a:off x="3472543" y="214993"/>
                <a:ext cx="1050290" cy="299085"/>
              </a:xfrm>
              <a:prstGeom prst="right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12" name="Textfeld 9">
                <a:extLst>
                  <a:ext uri="{FF2B5EF4-FFF2-40B4-BE49-F238E27FC236}">
                    <a16:creationId xmlns:a16="http://schemas.microsoft.com/office/drawing/2014/main" id="{0EFC3210-110D-46A5-A50F-56F3E0A88E76}"/>
                  </a:ext>
                </a:extLst>
              </p:cNvPr>
              <p:cNvSpPr txBox="1"/>
              <p:nvPr/>
            </p:nvSpPr>
            <p:spPr>
              <a:xfrm>
                <a:off x="1099457" y="576943"/>
                <a:ext cx="1181100" cy="59563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Weiterleitung von elektrischen Signalen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3" name="Textfeld 10">
                <a:extLst>
                  <a:ext uri="{FF2B5EF4-FFF2-40B4-BE49-F238E27FC236}">
                    <a16:creationId xmlns:a16="http://schemas.microsoft.com/office/drawing/2014/main" id="{AE044AF5-4A2F-475A-A26B-1E06C0B19A72}"/>
                  </a:ext>
                </a:extLst>
              </p:cNvPr>
              <p:cNvSpPr txBox="1"/>
              <p:nvPr/>
            </p:nvSpPr>
            <p:spPr>
              <a:xfrm>
                <a:off x="3412672" y="576943"/>
                <a:ext cx="1153795" cy="59817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Weiterleitung von elektrischen Signalen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4" name="Textfeld 11">
                <a:extLst>
                  <a:ext uri="{FF2B5EF4-FFF2-40B4-BE49-F238E27FC236}">
                    <a16:creationId xmlns:a16="http://schemas.microsoft.com/office/drawing/2014/main" id="{C2D54064-CAEB-4874-A16B-6028F14EC8F4}"/>
                  </a:ext>
                </a:extLst>
              </p:cNvPr>
              <p:cNvSpPr txBox="1"/>
              <p:nvPr/>
            </p:nvSpPr>
            <p:spPr>
              <a:xfrm>
                <a:off x="1077680" y="-146880"/>
                <a:ext cx="1121228" cy="52470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2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afferenter Nerv, z. B. Sehnerv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5" name="Textfeld 12">
                <a:extLst>
                  <a:ext uri="{FF2B5EF4-FFF2-40B4-BE49-F238E27FC236}">
                    <a16:creationId xmlns:a16="http://schemas.microsoft.com/office/drawing/2014/main" id="{326136B0-D5B4-4A85-9A74-4E0965D8E838}"/>
                  </a:ext>
                </a:extLst>
              </p:cNvPr>
              <p:cNvSpPr txBox="1"/>
              <p:nvPr/>
            </p:nvSpPr>
            <p:spPr>
              <a:xfrm>
                <a:off x="3526972" y="-152325"/>
                <a:ext cx="864870" cy="644289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2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efferenter Nerv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6" name="Textfeld 1">
                <a:extLst>
                  <a:ext uri="{FF2B5EF4-FFF2-40B4-BE49-F238E27FC236}">
                    <a16:creationId xmlns:a16="http://schemas.microsoft.com/office/drawing/2014/main" id="{4AC82BD9-CF4F-4964-BA00-F83BBDE36A27}"/>
                  </a:ext>
                </a:extLst>
              </p:cNvPr>
              <p:cNvSpPr txBox="1"/>
              <p:nvPr/>
            </p:nvSpPr>
            <p:spPr>
              <a:xfrm>
                <a:off x="0" y="125186"/>
                <a:ext cx="1099185" cy="45148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2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Sinnes­organ, z. B. Auge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7" name="Textfeld 3">
                <a:extLst>
                  <a:ext uri="{FF2B5EF4-FFF2-40B4-BE49-F238E27FC236}">
                    <a16:creationId xmlns:a16="http://schemas.microsoft.com/office/drawing/2014/main" id="{BA49AF01-80F0-4D2A-9F75-275004067128}"/>
                  </a:ext>
                </a:extLst>
              </p:cNvPr>
              <p:cNvSpPr txBox="1"/>
              <p:nvPr/>
            </p:nvSpPr>
            <p:spPr>
              <a:xfrm>
                <a:off x="2280557" y="125186"/>
                <a:ext cx="1132205" cy="45148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de-DE" sz="12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Gehirn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8" name="Textfeld 4">
                <a:extLst>
                  <a:ext uri="{FF2B5EF4-FFF2-40B4-BE49-F238E27FC236}">
                    <a16:creationId xmlns:a16="http://schemas.microsoft.com/office/drawing/2014/main" id="{0EBFB0CC-32C1-4E9E-96A9-2646840CB7D3}"/>
                  </a:ext>
                </a:extLst>
              </p:cNvPr>
              <p:cNvSpPr txBox="1"/>
              <p:nvPr/>
            </p:nvSpPr>
            <p:spPr>
              <a:xfrm>
                <a:off x="4566557" y="119743"/>
                <a:ext cx="1132205" cy="45148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2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Erfolgsorgan, z. B. Muskel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p:grpSp>
        <p:sp>
          <p:nvSpPr>
            <p:cNvPr id="6" name="Textfeld 14">
              <a:extLst>
                <a:ext uri="{FF2B5EF4-FFF2-40B4-BE49-F238E27FC236}">
                  <a16:creationId xmlns:a16="http://schemas.microsoft.com/office/drawing/2014/main" id="{805A83FB-A413-41B1-9126-98340339869C}"/>
                </a:ext>
              </a:extLst>
            </p:cNvPr>
            <p:cNvSpPr txBox="1"/>
            <p:nvPr/>
          </p:nvSpPr>
          <p:spPr>
            <a:xfrm>
              <a:off x="1186543" y="1170214"/>
              <a:ext cx="3336074" cy="32437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100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Nerven und Gehirn werden von </a:t>
              </a:r>
              <a:r>
                <a:rPr lang="de-DE" sz="1100" b="1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Nervenzellen</a:t>
              </a:r>
              <a:r>
                <a:rPr lang="de-DE" sz="1100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 gebildet.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392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84947"/>
            <a:ext cx="7886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Der Begriff </a:t>
            </a:r>
            <a:r>
              <a:rPr lang="de-DE" sz="3200" b="1" dirty="0"/>
              <a:t>Reflex</a:t>
            </a:r>
            <a:r>
              <a:rPr lang="de-DE" sz="3200" dirty="0"/>
              <a:t> ist ersetzt durch </a:t>
            </a:r>
            <a:r>
              <a:rPr lang="de-DE" sz="3200" b="1" dirty="0"/>
              <a:t>Reiz-Reaktions-Kette</a:t>
            </a:r>
            <a:r>
              <a:rPr lang="de-DE" sz="3200" dirty="0"/>
              <a:t>.</a:t>
            </a:r>
          </a:p>
          <a:p>
            <a:endParaRPr lang="de-DE" sz="3200" i="1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E5826C8D-BF20-43EE-B6F6-2350B48E5012}"/>
              </a:ext>
            </a:extLst>
          </p:cNvPr>
          <p:cNvGrpSpPr/>
          <p:nvPr/>
        </p:nvGrpSpPr>
        <p:grpSpPr>
          <a:xfrm>
            <a:off x="1585595" y="3101022"/>
            <a:ext cx="5698490" cy="1646555"/>
            <a:chOff x="0" y="-152325"/>
            <a:chExt cx="5698762" cy="1646914"/>
          </a:xfrm>
        </p:grpSpPr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C7045E42-9F44-4D04-8754-9A37C32185EF}"/>
                </a:ext>
              </a:extLst>
            </p:cNvPr>
            <p:cNvGrpSpPr/>
            <p:nvPr/>
          </p:nvGrpSpPr>
          <p:grpSpPr>
            <a:xfrm>
              <a:off x="0" y="-152325"/>
              <a:ext cx="5698762" cy="1469497"/>
              <a:chOff x="0" y="-152325"/>
              <a:chExt cx="5698762" cy="1469497"/>
            </a:xfrm>
          </p:grpSpPr>
          <p:sp>
            <p:nvSpPr>
              <p:cNvPr id="7" name="Textfeld 2">
                <a:extLst>
                  <a:ext uri="{FF2B5EF4-FFF2-40B4-BE49-F238E27FC236}">
                    <a16:creationId xmlns:a16="http://schemas.microsoft.com/office/drawing/2014/main" id="{5EEE10EA-FEE7-47F5-A587-B873648C6C33}"/>
                  </a:ext>
                </a:extLst>
              </p:cNvPr>
              <p:cNvSpPr txBox="1"/>
              <p:nvPr/>
            </p:nvSpPr>
            <p:spPr>
              <a:xfrm>
                <a:off x="0" y="576584"/>
                <a:ext cx="1099185" cy="740588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Reiz-Aufnahme und Informations-Umwandlung in der </a:t>
                </a:r>
                <a:r>
                  <a:rPr lang="de-DE" sz="11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Sinneszelle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8" name="Textfeld 5">
                <a:extLst>
                  <a:ext uri="{FF2B5EF4-FFF2-40B4-BE49-F238E27FC236}">
                    <a16:creationId xmlns:a16="http://schemas.microsoft.com/office/drawing/2014/main" id="{5F004A0E-2179-4E73-8E65-068EAAB877B8}"/>
                  </a:ext>
                </a:extLst>
              </p:cNvPr>
              <p:cNvSpPr txBox="1"/>
              <p:nvPr/>
            </p:nvSpPr>
            <p:spPr>
              <a:xfrm>
                <a:off x="2280557" y="576943"/>
                <a:ext cx="1132205" cy="59817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Verarbeitung der Information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9" name="Textfeld 6">
                <a:extLst>
                  <a:ext uri="{FF2B5EF4-FFF2-40B4-BE49-F238E27FC236}">
                    <a16:creationId xmlns:a16="http://schemas.microsoft.com/office/drawing/2014/main" id="{E29770F6-E04A-4147-A31B-7C0C0898D25B}"/>
                  </a:ext>
                </a:extLst>
              </p:cNvPr>
              <p:cNvSpPr txBox="1"/>
              <p:nvPr/>
            </p:nvSpPr>
            <p:spPr>
              <a:xfrm>
                <a:off x="4566339" y="571421"/>
                <a:ext cx="1132205" cy="745569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Reaktion: Die </a:t>
                </a:r>
                <a:r>
                  <a:rPr lang="de-DE" sz="11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Muskelzellen</a:t>
                </a: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 ziehen sich zusammen.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0" name="Pfeil: nach rechts 9">
                <a:extLst>
                  <a:ext uri="{FF2B5EF4-FFF2-40B4-BE49-F238E27FC236}">
                    <a16:creationId xmlns:a16="http://schemas.microsoft.com/office/drawing/2014/main" id="{CB23C1A8-28E1-4C54-925C-56B82F05126C}"/>
                  </a:ext>
                </a:extLst>
              </p:cNvPr>
              <p:cNvSpPr/>
              <p:nvPr/>
            </p:nvSpPr>
            <p:spPr>
              <a:xfrm>
                <a:off x="1159329" y="214993"/>
                <a:ext cx="1050471" cy="299357"/>
              </a:xfrm>
              <a:prstGeom prst="right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11" name="Pfeil: nach rechts 10">
                <a:extLst>
                  <a:ext uri="{FF2B5EF4-FFF2-40B4-BE49-F238E27FC236}">
                    <a16:creationId xmlns:a16="http://schemas.microsoft.com/office/drawing/2014/main" id="{49F2D24E-E953-4EF6-BCF4-C0AE808E8B1E}"/>
                  </a:ext>
                </a:extLst>
              </p:cNvPr>
              <p:cNvSpPr/>
              <p:nvPr/>
            </p:nvSpPr>
            <p:spPr>
              <a:xfrm>
                <a:off x="3472543" y="214993"/>
                <a:ext cx="1050290" cy="299085"/>
              </a:xfrm>
              <a:prstGeom prst="rightArrow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sp>
            <p:nvSpPr>
              <p:cNvPr id="12" name="Textfeld 9">
                <a:extLst>
                  <a:ext uri="{FF2B5EF4-FFF2-40B4-BE49-F238E27FC236}">
                    <a16:creationId xmlns:a16="http://schemas.microsoft.com/office/drawing/2014/main" id="{0EFC3210-110D-46A5-A50F-56F3E0A88E76}"/>
                  </a:ext>
                </a:extLst>
              </p:cNvPr>
              <p:cNvSpPr txBox="1"/>
              <p:nvPr/>
            </p:nvSpPr>
            <p:spPr>
              <a:xfrm>
                <a:off x="1099457" y="576943"/>
                <a:ext cx="1181100" cy="59563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Weiterleitung von elektrischen Signalen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3" name="Textfeld 10">
                <a:extLst>
                  <a:ext uri="{FF2B5EF4-FFF2-40B4-BE49-F238E27FC236}">
                    <a16:creationId xmlns:a16="http://schemas.microsoft.com/office/drawing/2014/main" id="{AE044AF5-4A2F-475A-A26B-1E06C0B19A72}"/>
                  </a:ext>
                </a:extLst>
              </p:cNvPr>
              <p:cNvSpPr txBox="1"/>
              <p:nvPr/>
            </p:nvSpPr>
            <p:spPr>
              <a:xfrm>
                <a:off x="3412672" y="576943"/>
                <a:ext cx="1153795" cy="59817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100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Weiterleitung von elektrischen Signalen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4" name="Textfeld 11">
                <a:extLst>
                  <a:ext uri="{FF2B5EF4-FFF2-40B4-BE49-F238E27FC236}">
                    <a16:creationId xmlns:a16="http://schemas.microsoft.com/office/drawing/2014/main" id="{C2D54064-CAEB-4874-A16B-6028F14EC8F4}"/>
                  </a:ext>
                </a:extLst>
              </p:cNvPr>
              <p:cNvSpPr txBox="1"/>
              <p:nvPr/>
            </p:nvSpPr>
            <p:spPr>
              <a:xfrm>
                <a:off x="1077680" y="-146880"/>
                <a:ext cx="1121228" cy="52470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2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afferenter Nerv, z. B. Sehnerv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5" name="Textfeld 12">
                <a:extLst>
                  <a:ext uri="{FF2B5EF4-FFF2-40B4-BE49-F238E27FC236}">
                    <a16:creationId xmlns:a16="http://schemas.microsoft.com/office/drawing/2014/main" id="{326136B0-D5B4-4A85-9A74-4E0965D8E838}"/>
                  </a:ext>
                </a:extLst>
              </p:cNvPr>
              <p:cNvSpPr txBox="1"/>
              <p:nvPr/>
            </p:nvSpPr>
            <p:spPr>
              <a:xfrm>
                <a:off x="3526972" y="-152325"/>
                <a:ext cx="864870" cy="644289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2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efferenter Nerv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6" name="Textfeld 1">
                <a:extLst>
                  <a:ext uri="{FF2B5EF4-FFF2-40B4-BE49-F238E27FC236}">
                    <a16:creationId xmlns:a16="http://schemas.microsoft.com/office/drawing/2014/main" id="{4AC82BD9-CF4F-4964-BA00-F83BBDE36A27}"/>
                  </a:ext>
                </a:extLst>
              </p:cNvPr>
              <p:cNvSpPr txBox="1"/>
              <p:nvPr/>
            </p:nvSpPr>
            <p:spPr>
              <a:xfrm>
                <a:off x="0" y="125186"/>
                <a:ext cx="1099185" cy="45148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2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Sinnes­organ, z. B. Auge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7" name="Textfeld 3">
                <a:extLst>
                  <a:ext uri="{FF2B5EF4-FFF2-40B4-BE49-F238E27FC236}">
                    <a16:creationId xmlns:a16="http://schemas.microsoft.com/office/drawing/2014/main" id="{BA49AF01-80F0-4D2A-9F75-275004067128}"/>
                  </a:ext>
                </a:extLst>
              </p:cNvPr>
              <p:cNvSpPr txBox="1"/>
              <p:nvPr/>
            </p:nvSpPr>
            <p:spPr>
              <a:xfrm>
                <a:off x="2280557" y="125186"/>
                <a:ext cx="1132205" cy="45148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de-DE" sz="12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Gehirn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8" name="Textfeld 4">
                <a:extLst>
                  <a:ext uri="{FF2B5EF4-FFF2-40B4-BE49-F238E27FC236}">
                    <a16:creationId xmlns:a16="http://schemas.microsoft.com/office/drawing/2014/main" id="{0EBFB0CC-32C1-4E9E-96A9-2646840CB7D3}"/>
                  </a:ext>
                </a:extLst>
              </p:cNvPr>
              <p:cNvSpPr txBox="1"/>
              <p:nvPr/>
            </p:nvSpPr>
            <p:spPr>
              <a:xfrm>
                <a:off x="4566557" y="119743"/>
                <a:ext cx="1132205" cy="45148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de-DE" sz="1200" b="1">
                    <a:effectLst/>
                    <a:latin typeface="Arial Narrow" panose="020B0606020202030204" pitchFamily="34" charset="0"/>
                    <a:ea typeface="Calibri" panose="020F0502020204030204" pitchFamily="34" charset="0"/>
                  </a:rPr>
                  <a:t>Erfolgsorgan, z. B. Muskel</a:t>
                </a:r>
                <a:endPara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p:grpSp>
        <p:sp>
          <p:nvSpPr>
            <p:cNvPr id="6" name="Textfeld 14">
              <a:extLst>
                <a:ext uri="{FF2B5EF4-FFF2-40B4-BE49-F238E27FC236}">
                  <a16:creationId xmlns:a16="http://schemas.microsoft.com/office/drawing/2014/main" id="{805A83FB-A413-41B1-9126-98340339869C}"/>
                </a:ext>
              </a:extLst>
            </p:cNvPr>
            <p:cNvSpPr txBox="1"/>
            <p:nvPr/>
          </p:nvSpPr>
          <p:spPr>
            <a:xfrm>
              <a:off x="1186543" y="1170214"/>
              <a:ext cx="3336074" cy="32437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100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Nerven und Gehirn werden von </a:t>
              </a:r>
              <a:r>
                <a:rPr lang="de-DE" sz="1100" b="1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Nervenzellen</a:t>
              </a:r>
              <a:r>
                <a:rPr lang="de-DE" sz="1100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 gebildet.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sp>
        <p:nvSpPr>
          <p:cNvPr id="19" name="Textfeld 18">
            <a:extLst>
              <a:ext uri="{FF2B5EF4-FFF2-40B4-BE49-F238E27FC236}">
                <a16:creationId xmlns:a16="http://schemas.microsoft.com/office/drawing/2014/main" id="{ADBA220A-2BCE-4650-8C98-FC39C46F55DE}"/>
              </a:ext>
            </a:extLst>
          </p:cNvPr>
          <p:cNvSpPr txBox="1"/>
          <p:nvPr/>
        </p:nvSpPr>
        <p:spPr>
          <a:xfrm>
            <a:off x="800100" y="4869180"/>
            <a:ext cx="7482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Allgemeine Begriffe explizit einführen (auch etymologisch), auf zu spezielle Begriffe verzichten.</a:t>
            </a:r>
          </a:p>
        </p:txBody>
      </p:sp>
    </p:spTree>
    <p:extLst>
      <p:ext uri="{BB962C8B-B14F-4D97-AF65-F5344CB8AC3E}">
        <p14:creationId xmlns:p14="http://schemas.microsoft.com/office/powerpoint/2010/main" val="3892782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84947"/>
            <a:ext cx="78867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Der Begriff </a:t>
            </a:r>
            <a:r>
              <a:rPr lang="de-DE" sz="3200" b="1" dirty="0"/>
              <a:t>Reflex</a:t>
            </a:r>
            <a:r>
              <a:rPr lang="de-DE" sz="3200" dirty="0"/>
              <a:t> ist ersetzt durch </a:t>
            </a:r>
            <a:r>
              <a:rPr lang="de-DE" sz="3200" b="1" dirty="0"/>
              <a:t>Reiz-Reaktions-Kette</a:t>
            </a:r>
            <a:r>
              <a:rPr lang="de-DE" sz="3200" dirty="0"/>
              <a:t>.</a:t>
            </a:r>
          </a:p>
          <a:p>
            <a:endParaRPr lang="de-DE" sz="3200" dirty="0"/>
          </a:p>
          <a:p>
            <a:r>
              <a:rPr lang="de-DE" sz="3200" b="1" dirty="0">
                <a:solidFill>
                  <a:srgbClr val="FF0000"/>
                </a:solidFill>
              </a:rPr>
              <a:t>Achtung</a:t>
            </a:r>
            <a:r>
              <a:rPr lang="de-DE" sz="3200" dirty="0"/>
              <a:t>: In der Sinneszelle wird der Reiz </a:t>
            </a:r>
            <a:r>
              <a:rPr lang="de-DE" sz="3200" b="1" dirty="0">
                <a:solidFill>
                  <a:srgbClr val="FF0000"/>
                </a:solidFill>
              </a:rPr>
              <a:t>nicht</a:t>
            </a:r>
            <a:r>
              <a:rPr lang="de-DE" sz="3200" dirty="0"/>
              <a:t> in elektrische Signale umgewandelt!</a:t>
            </a:r>
          </a:p>
          <a:p>
            <a:endParaRPr lang="de-DE" sz="3200" i="1" dirty="0"/>
          </a:p>
        </p:txBody>
      </p:sp>
    </p:spTree>
    <p:extLst>
      <p:ext uri="{BB962C8B-B14F-4D97-AF65-F5344CB8AC3E}">
        <p14:creationId xmlns:p14="http://schemas.microsoft.com/office/powerpoint/2010/main" val="569461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84947"/>
            <a:ext cx="78867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Der Begriff </a:t>
            </a:r>
            <a:r>
              <a:rPr lang="de-DE" sz="3200" b="1" dirty="0"/>
              <a:t>Reflex</a:t>
            </a:r>
            <a:r>
              <a:rPr lang="de-DE" sz="3200" dirty="0"/>
              <a:t> ist ersetzt durch </a:t>
            </a:r>
            <a:r>
              <a:rPr lang="de-DE" sz="3200" b="1" dirty="0"/>
              <a:t>Reiz-Reaktions-Kette</a:t>
            </a:r>
            <a:r>
              <a:rPr lang="de-DE" sz="3200" dirty="0"/>
              <a:t>.</a:t>
            </a:r>
          </a:p>
          <a:p>
            <a:endParaRPr lang="de-DE" sz="3200" dirty="0"/>
          </a:p>
          <a:p>
            <a:r>
              <a:rPr lang="de-DE" sz="3200" b="1" dirty="0">
                <a:solidFill>
                  <a:srgbClr val="FF0000"/>
                </a:solidFill>
              </a:rPr>
              <a:t>Achtung</a:t>
            </a:r>
            <a:r>
              <a:rPr lang="de-DE" sz="3200" dirty="0"/>
              <a:t>: In der Sinneszelle wird der Reiz </a:t>
            </a:r>
            <a:r>
              <a:rPr lang="de-DE" sz="3200" b="1" dirty="0">
                <a:solidFill>
                  <a:srgbClr val="FF0000"/>
                </a:solidFill>
              </a:rPr>
              <a:t>nicht</a:t>
            </a:r>
            <a:r>
              <a:rPr lang="de-DE" sz="3200" dirty="0"/>
              <a:t> in elektrische Signale umgewandelt! </a:t>
            </a:r>
          </a:p>
          <a:p>
            <a:r>
              <a:rPr lang="de-DE" sz="3200" dirty="0"/>
              <a:t>Die </a:t>
            </a:r>
            <a:r>
              <a:rPr lang="de-DE" sz="3200" b="1" dirty="0"/>
              <a:t>Information</a:t>
            </a:r>
            <a:r>
              <a:rPr lang="de-DE" sz="3200" dirty="0"/>
              <a:t> des Reizes wird in die Infor-</a:t>
            </a:r>
            <a:r>
              <a:rPr lang="de-DE" sz="3200" dirty="0" err="1"/>
              <a:t>mations</a:t>
            </a:r>
            <a:r>
              <a:rPr lang="de-DE" sz="3200" dirty="0"/>
              <a:t>-Form der elektrischen Signale </a:t>
            </a:r>
            <a:r>
              <a:rPr lang="de-DE" sz="3200" dirty="0" err="1"/>
              <a:t>umge</a:t>
            </a:r>
            <a:r>
              <a:rPr lang="de-DE" sz="3200" dirty="0"/>
              <a:t>-wandelt. </a:t>
            </a:r>
          </a:p>
          <a:p>
            <a:endParaRPr lang="de-DE" sz="3200" i="1" dirty="0"/>
          </a:p>
        </p:txBody>
      </p:sp>
    </p:spTree>
    <p:extLst>
      <p:ext uri="{BB962C8B-B14F-4D97-AF65-F5344CB8AC3E}">
        <p14:creationId xmlns:p14="http://schemas.microsoft.com/office/powerpoint/2010/main" val="3851872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Das Neuron: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der Dendrit: Input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das Soma: Info-Sammler, -Verarbeiter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der/das Axon: Informations-Leitung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die Axon-Verzweigung*: Info-Verteilung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die Synapse: Output </a:t>
            </a:r>
          </a:p>
          <a:p>
            <a:endParaRPr lang="de-DE" sz="3200" dirty="0"/>
          </a:p>
          <a:p>
            <a:endParaRPr lang="de-DE" sz="3200" i="1" dirty="0"/>
          </a:p>
        </p:txBody>
      </p:sp>
    </p:spTree>
    <p:extLst>
      <p:ext uri="{BB962C8B-B14F-4D97-AF65-F5344CB8AC3E}">
        <p14:creationId xmlns:p14="http://schemas.microsoft.com/office/powerpoint/2010/main" val="2403181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Das Neuron: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der Dendrit: Input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das Soma: Info-Sammler, -Verarbeiter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der/das Axon: Informations-Leitung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die Axon-Verzweigung*: Info-Verteilung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die Synapse: Output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de-DE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b="1" dirty="0">
                <a:highlight>
                  <a:srgbClr val="FF0000"/>
                </a:highlight>
              </a:rPr>
              <a:t>Verzicht</a:t>
            </a:r>
            <a:r>
              <a:rPr lang="de-DE" sz="3200" dirty="0"/>
              <a:t> auf </a:t>
            </a:r>
            <a:r>
              <a:rPr lang="de-DE" sz="3200" dirty="0" err="1"/>
              <a:t>Schwannsche</a:t>
            </a:r>
            <a:r>
              <a:rPr lang="de-DE" sz="3200" dirty="0"/>
              <a:t> Hüllzellen, Verteilung der Mitochondrien usw.</a:t>
            </a:r>
          </a:p>
          <a:p>
            <a:endParaRPr lang="de-DE" sz="3200" dirty="0"/>
          </a:p>
          <a:p>
            <a:endParaRPr lang="de-DE" sz="3200" i="1" dirty="0"/>
          </a:p>
        </p:txBody>
      </p:sp>
    </p:spTree>
    <p:extLst>
      <p:ext uri="{BB962C8B-B14F-4D97-AF65-F5344CB8AC3E}">
        <p14:creationId xmlns:p14="http://schemas.microsoft.com/office/powerpoint/2010/main" val="3853732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Das Neuron: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der Dendrit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das Soma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der/das Axon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die Axon-Verzweigung*: Info-Verteilung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die Synapse</a:t>
            </a:r>
          </a:p>
          <a:p>
            <a:endParaRPr lang="de-DE" sz="3200" dirty="0"/>
          </a:p>
          <a:p>
            <a:endParaRPr lang="de-DE" sz="3200" i="1" dirty="0"/>
          </a:p>
        </p:txBody>
      </p:sp>
      <p:sp>
        <p:nvSpPr>
          <p:cNvPr id="4" name="Sprechblase: rechteckig 3">
            <a:extLst>
              <a:ext uri="{FF2B5EF4-FFF2-40B4-BE49-F238E27FC236}">
                <a16:creationId xmlns:a16="http://schemas.microsoft.com/office/drawing/2014/main" id="{CD885641-6EA8-4575-96E6-1899AD06BEEF}"/>
              </a:ext>
            </a:extLst>
          </p:cNvPr>
          <p:cNvSpPr/>
          <p:nvPr/>
        </p:nvSpPr>
        <p:spPr>
          <a:xfrm>
            <a:off x="4560570" y="2032857"/>
            <a:ext cx="3954780" cy="1668780"/>
          </a:xfrm>
          <a:prstGeom prst="wedgeRectCallout">
            <a:avLst>
              <a:gd name="adj1" fmla="val -78636"/>
              <a:gd name="adj2" fmla="val 49258"/>
            </a:avLst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C8D56C8-434C-4AA3-810B-47E59C4459AF}"/>
              </a:ext>
            </a:extLst>
          </p:cNvPr>
          <p:cNvSpPr txBox="1"/>
          <p:nvPr/>
        </p:nvSpPr>
        <p:spPr>
          <a:xfrm>
            <a:off x="4907280" y="2082417"/>
            <a:ext cx="36804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funktioniert </a:t>
            </a:r>
            <a:r>
              <a:rPr lang="de-DE" sz="3200" b="1" dirty="0">
                <a:solidFill>
                  <a:srgbClr val="FF0000"/>
                </a:solidFill>
              </a:rPr>
              <a:t>nicht</a:t>
            </a:r>
            <a:r>
              <a:rPr lang="de-DE" sz="3200" dirty="0"/>
              <a:t> wie ein elektrisches Kabel!</a:t>
            </a:r>
          </a:p>
        </p:txBody>
      </p:sp>
    </p:spTree>
    <p:extLst>
      <p:ext uri="{BB962C8B-B14F-4D97-AF65-F5344CB8AC3E}">
        <p14:creationId xmlns:p14="http://schemas.microsoft.com/office/powerpoint/2010/main" val="3469328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Das Neuron: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der Dendrit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das Soma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der/das Axon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die Axon-Verzweigung*: Info-Verteilung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die Synapse</a:t>
            </a:r>
          </a:p>
          <a:p>
            <a:endParaRPr lang="de-DE" sz="3200" dirty="0"/>
          </a:p>
          <a:p>
            <a:endParaRPr lang="de-DE" sz="3200" i="1" dirty="0"/>
          </a:p>
        </p:txBody>
      </p:sp>
      <p:sp>
        <p:nvSpPr>
          <p:cNvPr id="4" name="Sprechblase: rechteckig 3">
            <a:extLst>
              <a:ext uri="{FF2B5EF4-FFF2-40B4-BE49-F238E27FC236}">
                <a16:creationId xmlns:a16="http://schemas.microsoft.com/office/drawing/2014/main" id="{CD885641-6EA8-4575-96E6-1899AD06BEEF}"/>
              </a:ext>
            </a:extLst>
          </p:cNvPr>
          <p:cNvSpPr/>
          <p:nvPr/>
        </p:nvSpPr>
        <p:spPr>
          <a:xfrm>
            <a:off x="4560570" y="2032857"/>
            <a:ext cx="3954780" cy="1668780"/>
          </a:xfrm>
          <a:prstGeom prst="wedgeRectCallout">
            <a:avLst>
              <a:gd name="adj1" fmla="val -78636"/>
              <a:gd name="adj2" fmla="val 49258"/>
            </a:avLst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C8D56C8-434C-4AA3-810B-47E59C4459AF}"/>
              </a:ext>
            </a:extLst>
          </p:cNvPr>
          <p:cNvSpPr txBox="1"/>
          <p:nvPr/>
        </p:nvSpPr>
        <p:spPr>
          <a:xfrm>
            <a:off x="4907280" y="2082417"/>
            <a:ext cx="36804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funktioniert </a:t>
            </a:r>
            <a:r>
              <a:rPr lang="de-DE" sz="3200" b="1" dirty="0">
                <a:solidFill>
                  <a:srgbClr val="FF0000"/>
                </a:solidFill>
              </a:rPr>
              <a:t>nicht</a:t>
            </a:r>
            <a:r>
              <a:rPr lang="de-DE" sz="3200" dirty="0"/>
              <a:t> wie ein elektrisches Kabel!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13DB8F-F0AD-4025-8D20-7F64107368BE}"/>
              </a:ext>
            </a:extLst>
          </p:cNvPr>
          <p:cNvSpPr txBox="1"/>
          <p:nvPr/>
        </p:nvSpPr>
        <p:spPr>
          <a:xfrm>
            <a:off x="628650" y="4881613"/>
            <a:ext cx="7886700" cy="1384995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2800" dirty="0"/>
              <a:t>Klett, Prüfauflage, S. 9, Synapse: </a:t>
            </a:r>
            <a:r>
              <a:rPr lang="de-DE" sz="2800" dirty="0">
                <a:latin typeface="Arial Narrow" panose="020B0606020202030204" pitchFamily="34" charset="0"/>
              </a:rPr>
              <a:t>„Wie bei einem Stromkabel, endet hier der Stromfluss, falls das Kabel an einer Stelle unterbrochen wird.“</a:t>
            </a:r>
          </a:p>
        </p:txBody>
      </p:sp>
    </p:spTree>
    <p:extLst>
      <p:ext uri="{BB962C8B-B14F-4D97-AF65-F5344CB8AC3E}">
        <p14:creationId xmlns:p14="http://schemas.microsoft.com/office/powerpoint/2010/main" val="3993400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Das Neuron: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der Dendrit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das Soma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der/das Axon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die Axon-Verzweigung*: Info-Verteilung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die Synapse</a:t>
            </a:r>
          </a:p>
          <a:p>
            <a:endParaRPr lang="de-DE" sz="3200" dirty="0"/>
          </a:p>
          <a:p>
            <a:endParaRPr lang="de-DE" sz="3200" i="1" dirty="0"/>
          </a:p>
        </p:txBody>
      </p:sp>
      <p:sp>
        <p:nvSpPr>
          <p:cNvPr id="6" name="Sprechblase: rechteckig 5">
            <a:extLst>
              <a:ext uri="{FF2B5EF4-FFF2-40B4-BE49-F238E27FC236}">
                <a16:creationId xmlns:a16="http://schemas.microsoft.com/office/drawing/2014/main" id="{CA772A76-7D31-448F-8D99-DFBCC43E207B}"/>
              </a:ext>
            </a:extLst>
          </p:cNvPr>
          <p:cNvSpPr/>
          <p:nvPr/>
        </p:nvSpPr>
        <p:spPr>
          <a:xfrm>
            <a:off x="4316730" y="4753197"/>
            <a:ext cx="3470910" cy="1668780"/>
          </a:xfrm>
          <a:prstGeom prst="wedgeRectCallout">
            <a:avLst>
              <a:gd name="adj1" fmla="val -77480"/>
              <a:gd name="adj2" fmla="val -53938"/>
            </a:avLst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24D3069-7E74-4025-9FE9-58A1F39AB336}"/>
              </a:ext>
            </a:extLst>
          </p:cNvPr>
          <p:cNvSpPr txBox="1"/>
          <p:nvPr/>
        </p:nvSpPr>
        <p:spPr>
          <a:xfrm>
            <a:off x="4457700" y="4846320"/>
            <a:ext cx="32537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Keine Oberstufen-Details!</a:t>
            </a:r>
          </a:p>
          <a:p>
            <a:r>
              <a:rPr lang="de-DE" sz="3200" dirty="0"/>
              <a:t>Weniger ist Mehr!</a:t>
            </a:r>
          </a:p>
        </p:txBody>
      </p:sp>
    </p:spTree>
    <p:extLst>
      <p:ext uri="{BB962C8B-B14F-4D97-AF65-F5344CB8AC3E}">
        <p14:creationId xmlns:p14="http://schemas.microsoft.com/office/powerpoint/2010/main" val="305668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18D461F-A51A-454D-B601-B73548F925A7}"/>
              </a:ext>
            </a:extLst>
          </p:cNvPr>
          <p:cNvSpPr txBox="1"/>
          <p:nvPr/>
        </p:nvSpPr>
        <p:spPr>
          <a:xfrm>
            <a:off x="794084" y="657726"/>
            <a:ext cx="75157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Im G8 in der 9. Klasse: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sehr allgemein formuliert</a:t>
            </a:r>
          </a:p>
          <a:p>
            <a:endParaRPr lang="de-DE" sz="3200" dirty="0"/>
          </a:p>
          <a:p>
            <a:r>
              <a:rPr lang="de-DE" sz="3200" b="1" dirty="0"/>
              <a:t>Im LehrplanPLUS: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sehr detailliert formuliert</a:t>
            </a:r>
          </a:p>
        </p:txBody>
      </p:sp>
    </p:spTree>
    <p:extLst>
      <p:ext uri="{BB962C8B-B14F-4D97-AF65-F5344CB8AC3E}">
        <p14:creationId xmlns:p14="http://schemas.microsoft.com/office/powerpoint/2010/main" val="1661525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</p:spTree>
    <p:extLst>
      <p:ext uri="{BB962C8B-B14F-4D97-AF65-F5344CB8AC3E}">
        <p14:creationId xmlns:p14="http://schemas.microsoft.com/office/powerpoint/2010/main" val="1775503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Vorwissen aus Physik, 7. Klasse:</a:t>
            </a:r>
          </a:p>
          <a:p>
            <a:r>
              <a:rPr lang="de-DE" sz="3200" dirty="0"/>
              <a:t>Optische Phänomene (Licht, Sehvorgang)</a:t>
            </a:r>
          </a:p>
          <a:p>
            <a:endParaRPr lang="de-DE" sz="3200" i="1" dirty="0"/>
          </a:p>
        </p:txBody>
      </p:sp>
    </p:spTree>
    <p:extLst>
      <p:ext uri="{BB962C8B-B14F-4D97-AF65-F5344CB8AC3E}">
        <p14:creationId xmlns:p14="http://schemas.microsoft.com/office/powerpoint/2010/main" val="3040402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Vorwissen aus Physik, 7. Klasse:</a:t>
            </a:r>
          </a:p>
          <a:p>
            <a:r>
              <a:rPr lang="de-DE" sz="3200" dirty="0"/>
              <a:t>Optische Phänomene (Licht, Sehvorgang)</a:t>
            </a:r>
          </a:p>
          <a:p>
            <a:endParaRPr lang="de-DE" sz="3200" dirty="0"/>
          </a:p>
          <a:p>
            <a:r>
              <a:rPr lang="de-DE" sz="3200" b="1" dirty="0"/>
              <a:t>Weiterverwendung in Physik, 8. Klasse:</a:t>
            </a:r>
          </a:p>
          <a:p>
            <a:r>
              <a:rPr lang="de-DE" sz="3200" dirty="0"/>
              <a:t>Optik</a:t>
            </a:r>
          </a:p>
          <a:p>
            <a:endParaRPr lang="de-DE" sz="3200" i="1" dirty="0"/>
          </a:p>
        </p:txBody>
      </p:sp>
    </p:spTree>
    <p:extLst>
      <p:ext uri="{BB962C8B-B14F-4D97-AF65-F5344CB8AC3E}">
        <p14:creationId xmlns:p14="http://schemas.microsoft.com/office/powerpoint/2010/main" val="1389658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Biologie, 8. Klasse:</a:t>
            </a:r>
          </a:p>
          <a:p>
            <a:r>
              <a:rPr lang="de-DE" sz="3200" dirty="0"/>
              <a:t>Erheblich höheres Anspruchsniveau als in der 5. Klasse (z. B. Strahlengang, Bau der Retina)</a:t>
            </a:r>
          </a:p>
          <a:p>
            <a:endParaRPr lang="de-DE" sz="3200" dirty="0"/>
          </a:p>
          <a:p>
            <a:r>
              <a:rPr lang="de-DE" sz="3200" dirty="0"/>
              <a:t>Bildet den </a:t>
            </a:r>
            <a:r>
              <a:rPr lang="de-DE" sz="3200" b="1" dirty="0"/>
              <a:t>Schwerpunkt</a:t>
            </a:r>
            <a:r>
              <a:rPr lang="de-DE" sz="3200" dirty="0"/>
              <a:t> dieses Kapitels, da</a:t>
            </a: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de-DE" sz="3200" dirty="0"/>
              <a:t>viel Vorwissen vorhanden</a:t>
            </a: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de-DE" sz="3200" dirty="0"/>
              <a:t>hohe Motivation</a:t>
            </a: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de-DE" sz="3200" dirty="0"/>
              <a:t>auch schwierige Aspekte nah am Alltag</a:t>
            </a:r>
          </a:p>
          <a:p>
            <a:endParaRPr lang="de-DE" sz="3200" i="1" dirty="0"/>
          </a:p>
        </p:txBody>
      </p:sp>
    </p:spTree>
    <p:extLst>
      <p:ext uri="{BB962C8B-B14F-4D97-AF65-F5344CB8AC3E}">
        <p14:creationId xmlns:p14="http://schemas.microsoft.com/office/powerpoint/2010/main" val="30429211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highlight>
                  <a:srgbClr val="00FF00"/>
                </a:highlight>
              </a:rPr>
              <a:t>Untersuchungen: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Schweineaugen präparieren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Versuche zum Blinden Fleck </a:t>
            </a:r>
            <a:r>
              <a:rPr lang="de-DE" sz="3200" b="1" dirty="0"/>
              <a:t>HA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Pupillen-Reflex (Vertiefung zur Reiz-Reaktions-Kette; Adaptation) </a:t>
            </a:r>
            <a:r>
              <a:rPr lang="de-DE" sz="3200" b="1" dirty="0"/>
              <a:t>HA</a:t>
            </a:r>
            <a:endParaRPr lang="de-DE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Vergleich: Lochkamera / Linsenkamera / Auge </a:t>
            </a:r>
            <a:r>
              <a:rPr lang="de-DE" sz="3200" b="1" dirty="0"/>
              <a:t>HA</a:t>
            </a:r>
            <a:endParaRPr lang="de-DE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Erzeugung eines Bildes auf der Mattscheibe (</a:t>
            </a:r>
            <a:r>
              <a:rPr lang="de-DE" sz="3200" dirty="0" err="1"/>
              <a:t>Akkomodation</a:t>
            </a:r>
            <a:r>
              <a:rPr lang="de-DE" sz="3200" dirty="0"/>
              <a:t>; Fehlsichtigkeit)</a:t>
            </a:r>
          </a:p>
          <a:p>
            <a:endParaRPr lang="de-DE" sz="3200" i="1" dirty="0"/>
          </a:p>
        </p:txBody>
      </p:sp>
    </p:spTree>
    <p:extLst>
      <p:ext uri="{BB962C8B-B14F-4D97-AF65-F5344CB8AC3E}">
        <p14:creationId xmlns:p14="http://schemas.microsoft.com/office/powerpoint/2010/main" val="839272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Wahrnehmung:</a:t>
            </a:r>
          </a:p>
          <a:p>
            <a:r>
              <a:rPr lang="de-DE" sz="3200" dirty="0"/>
              <a:t>keine „objektive“ Messung, sondern massive Interpretation: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Ausblenden von Aspekten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Vergleich mit Vorwissen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Ergänzungen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Erstellung eines mentalen Bildes („sich ein Bild machen“)</a:t>
            </a:r>
            <a:endParaRPr lang="de-DE" sz="3200" i="1" dirty="0"/>
          </a:p>
        </p:txBody>
      </p:sp>
    </p:spTree>
    <p:extLst>
      <p:ext uri="{BB962C8B-B14F-4D97-AF65-F5344CB8AC3E}">
        <p14:creationId xmlns:p14="http://schemas.microsoft.com/office/powerpoint/2010/main" val="6283981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/>
              <a:t>Wahrnehmung:</a:t>
            </a:r>
          </a:p>
          <a:p>
            <a:r>
              <a:rPr lang="de-DE" sz="3200" u="sng" dirty="0"/>
              <a:t>Mensch:</a:t>
            </a:r>
          </a:p>
          <a:p>
            <a:r>
              <a:rPr lang="de-DE" sz="3200" dirty="0"/>
              <a:t>innen samtig schwarz</a:t>
            </a:r>
          </a:p>
          <a:p>
            <a:pPr>
              <a:spcAft>
                <a:spcPts val="1200"/>
              </a:spcAft>
            </a:pPr>
            <a:r>
              <a:rPr lang="de-DE" sz="3200" dirty="0"/>
              <a:t>außen intensiv rot</a:t>
            </a:r>
          </a:p>
          <a:p>
            <a:endParaRPr lang="de-DE" sz="3200" u="sng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D523288-087C-47F0-9FB3-A8EDB303213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120" y="2075814"/>
            <a:ext cx="3739832" cy="3761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16624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/>
              <a:t>Wahrnehmung:</a:t>
            </a:r>
          </a:p>
          <a:p>
            <a:r>
              <a:rPr lang="de-DE" sz="3200" u="sng" dirty="0"/>
              <a:t>Mensch:</a:t>
            </a:r>
          </a:p>
          <a:p>
            <a:r>
              <a:rPr lang="de-DE" sz="3200" dirty="0"/>
              <a:t>innen samtig schwarz</a:t>
            </a:r>
          </a:p>
          <a:p>
            <a:pPr>
              <a:spcAft>
                <a:spcPts val="1200"/>
              </a:spcAft>
            </a:pPr>
            <a:r>
              <a:rPr lang="de-DE" sz="3200" dirty="0"/>
              <a:t>außen intensiv rot</a:t>
            </a:r>
          </a:p>
          <a:p>
            <a:r>
              <a:rPr lang="de-DE" sz="3200" u="sng" dirty="0"/>
              <a:t>Biene:</a:t>
            </a:r>
          </a:p>
          <a:p>
            <a:r>
              <a:rPr lang="de-DE" sz="3200" dirty="0"/>
              <a:t>innen intensiv UV</a:t>
            </a:r>
          </a:p>
          <a:p>
            <a:r>
              <a:rPr lang="de-DE" sz="3200" dirty="0"/>
              <a:t>außen samtig schwarz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D523288-087C-47F0-9FB3-A8EDB303213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120" y="2075814"/>
            <a:ext cx="3739832" cy="3761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95624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/>
              <a:t>Wahrnehmung:</a:t>
            </a:r>
          </a:p>
          <a:p>
            <a:r>
              <a:rPr lang="de-DE" sz="3200" b="1" dirty="0">
                <a:highlight>
                  <a:srgbClr val="00FF00"/>
                </a:highlight>
              </a:rPr>
              <a:t>Untersuchungen:</a:t>
            </a:r>
            <a:r>
              <a:rPr lang="de-DE" sz="3200" dirty="0"/>
              <a:t> optische Täuschungen</a:t>
            </a:r>
          </a:p>
        </p:txBody>
      </p:sp>
    </p:spTree>
    <p:extLst>
      <p:ext uri="{BB962C8B-B14F-4D97-AF65-F5344CB8AC3E}">
        <p14:creationId xmlns:p14="http://schemas.microsoft.com/office/powerpoint/2010/main" val="1128414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92567"/>
            <a:ext cx="78867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/>
              <a:t>Wahrnehmung:</a:t>
            </a:r>
          </a:p>
          <a:p>
            <a:r>
              <a:rPr lang="de-DE" sz="3200" b="1" dirty="0">
                <a:highlight>
                  <a:srgbClr val="00FF00"/>
                </a:highlight>
              </a:rPr>
              <a:t>Untersuchungen:</a:t>
            </a:r>
            <a:r>
              <a:rPr lang="de-DE" sz="3200" dirty="0"/>
              <a:t> optische Täuschungen</a:t>
            </a:r>
          </a:p>
          <a:p>
            <a:endParaRPr lang="de-DE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nicht als Unterhaltung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möglichst mit Erklärung des Mechanismus und des biologischen Zwecks</a:t>
            </a:r>
          </a:p>
        </p:txBody>
      </p:sp>
    </p:spTree>
    <p:extLst>
      <p:ext uri="{BB962C8B-B14F-4D97-AF65-F5344CB8AC3E}">
        <p14:creationId xmlns:p14="http://schemas.microsoft.com/office/powerpoint/2010/main" val="1312838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18D461F-A51A-454D-B601-B73548F925A7}"/>
              </a:ext>
            </a:extLst>
          </p:cNvPr>
          <p:cNvSpPr txBox="1"/>
          <p:nvPr/>
        </p:nvSpPr>
        <p:spPr>
          <a:xfrm>
            <a:off x="794084" y="657726"/>
            <a:ext cx="75157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Im G8 in der 9. Klasse: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sehr allgemein formuliert</a:t>
            </a:r>
          </a:p>
          <a:p>
            <a:endParaRPr lang="de-DE" sz="3200" dirty="0"/>
          </a:p>
          <a:p>
            <a:r>
              <a:rPr lang="de-DE" sz="3200" b="1" dirty="0"/>
              <a:t>Im LehrplanPLUS: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sehr detailliert formuliert</a:t>
            </a: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de-DE" sz="3200" dirty="0"/>
              <a:t>ohne neuronale Zentralisierung</a:t>
            </a: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de-DE" sz="3200" dirty="0"/>
              <a:t>nur wenige Aspekte der Funktion eines Neurons</a:t>
            </a:r>
          </a:p>
          <a:p>
            <a:pPr marL="457200" indent="-457200">
              <a:buFont typeface="Symbol" panose="05050102010706020507" pitchFamily="18" charset="2"/>
              <a:buChar char="-"/>
            </a:pPr>
            <a:r>
              <a:rPr lang="de-DE" sz="3200" dirty="0"/>
              <a:t>ohne Hormone bei Pflanzen</a:t>
            </a:r>
          </a:p>
        </p:txBody>
      </p:sp>
    </p:spTree>
    <p:extLst>
      <p:ext uri="{BB962C8B-B14F-4D97-AF65-F5344CB8AC3E}">
        <p14:creationId xmlns:p14="http://schemas.microsoft.com/office/powerpoint/2010/main" val="848109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CB5586E0-26B8-41C5-BAEE-96C9BA819FB5}"/>
              </a:ext>
            </a:extLst>
          </p:cNvPr>
          <p:cNvGrpSpPr/>
          <p:nvPr/>
        </p:nvGrpSpPr>
        <p:grpSpPr>
          <a:xfrm>
            <a:off x="1950720" y="1965960"/>
            <a:ext cx="4892040" cy="2865119"/>
            <a:chOff x="0" y="0"/>
            <a:chExt cx="3341077" cy="1805354"/>
          </a:xfrm>
        </p:grpSpPr>
        <p:sp>
          <p:nvSpPr>
            <p:cNvPr id="5" name="Textfeld 22">
              <a:extLst>
                <a:ext uri="{FF2B5EF4-FFF2-40B4-BE49-F238E27FC236}">
                  <a16:creationId xmlns:a16="http://schemas.microsoft.com/office/drawing/2014/main" id="{039F9F61-FD4C-4985-999F-72B83D2D2544}"/>
                </a:ext>
              </a:extLst>
            </p:cNvPr>
            <p:cNvSpPr txBox="1"/>
            <p:nvPr/>
          </p:nvSpPr>
          <p:spPr>
            <a:xfrm>
              <a:off x="0" y="0"/>
              <a:ext cx="3341077" cy="1805354"/>
            </a:xfrm>
            <a:prstGeom prst="rect">
              <a:avLst/>
            </a:prstGeom>
            <a:solidFill>
              <a:schemeClr val="bg2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 </a:t>
              </a: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D09D2B35-3918-4AF6-964A-25EF572BD612}"/>
                </a:ext>
              </a:extLst>
            </p:cNvPr>
            <p:cNvSpPr/>
            <p:nvPr/>
          </p:nvSpPr>
          <p:spPr>
            <a:xfrm>
              <a:off x="228600" y="164123"/>
              <a:ext cx="1440000" cy="14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C8E0C762-6019-406F-A414-DC5BAB98A601}"/>
                </a:ext>
              </a:extLst>
            </p:cNvPr>
            <p:cNvSpPr/>
            <p:nvPr/>
          </p:nvSpPr>
          <p:spPr>
            <a:xfrm>
              <a:off x="1670539" y="164123"/>
              <a:ext cx="1439545" cy="143954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B5C4695C-0FF9-4A93-9C70-77354F1EE223}"/>
                </a:ext>
              </a:extLst>
            </p:cNvPr>
            <p:cNvSpPr/>
            <p:nvPr/>
          </p:nvSpPr>
          <p:spPr>
            <a:xfrm>
              <a:off x="627185" y="515816"/>
              <a:ext cx="719455" cy="71945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C39FD64-D1A9-4BC1-B8AC-387A39EEE922}"/>
                </a:ext>
              </a:extLst>
            </p:cNvPr>
            <p:cNvSpPr/>
            <p:nvPr/>
          </p:nvSpPr>
          <p:spPr>
            <a:xfrm>
              <a:off x="2010508" y="515816"/>
              <a:ext cx="719455" cy="71945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10" name="Textfeld 9">
            <a:extLst>
              <a:ext uri="{FF2B5EF4-FFF2-40B4-BE49-F238E27FC236}">
                <a16:creationId xmlns:a16="http://schemas.microsoft.com/office/drawing/2014/main" id="{3C686507-058B-44F7-A7FC-6D117164D0A5}"/>
              </a:ext>
            </a:extLst>
          </p:cNvPr>
          <p:cNvSpPr txBox="1"/>
          <p:nvPr/>
        </p:nvSpPr>
        <p:spPr>
          <a:xfrm>
            <a:off x="960120" y="5074920"/>
            <a:ext cx="739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Simultan-Kontrast schwarz-weiß (Hering-Kontrast)</a:t>
            </a:r>
          </a:p>
        </p:txBody>
      </p:sp>
    </p:spTree>
    <p:extLst>
      <p:ext uri="{BB962C8B-B14F-4D97-AF65-F5344CB8AC3E}">
        <p14:creationId xmlns:p14="http://schemas.microsoft.com/office/powerpoint/2010/main" val="20949563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CB5586E0-26B8-41C5-BAEE-96C9BA819FB5}"/>
              </a:ext>
            </a:extLst>
          </p:cNvPr>
          <p:cNvGrpSpPr/>
          <p:nvPr/>
        </p:nvGrpSpPr>
        <p:grpSpPr>
          <a:xfrm>
            <a:off x="1950720" y="1965960"/>
            <a:ext cx="4892040" cy="2865119"/>
            <a:chOff x="0" y="0"/>
            <a:chExt cx="3341077" cy="1805354"/>
          </a:xfrm>
        </p:grpSpPr>
        <p:sp>
          <p:nvSpPr>
            <p:cNvPr id="5" name="Textfeld 22">
              <a:extLst>
                <a:ext uri="{FF2B5EF4-FFF2-40B4-BE49-F238E27FC236}">
                  <a16:creationId xmlns:a16="http://schemas.microsoft.com/office/drawing/2014/main" id="{039F9F61-FD4C-4985-999F-72B83D2D2544}"/>
                </a:ext>
              </a:extLst>
            </p:cNvPr>
            <p:cNvSpPr txBox="1"/>
            <p:nvPr/>
          </p:nvSpPr>
          <p:spPr>
            <a:xfrm>
              <a:off x="0" y="0"/>
              <a:ext cx="3341077" cy="1805354"/>
            </a:xfrm>
            <a:prstGeom prst="rect">
              <a:avLst/>
            </a:prstGeom>
            <a:solidFill>
              <a:schemeClr val="bg2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DE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 </a:t>
              </a: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D09D2B35-3918-4AF6-964A-25EF572BD612}"/>
                </a:ext>
              </a:extLst>
            </p:cNvPr>
            <p:cNvSpPr/>
            <p:nvPr/>
          </p:nvSpPr>
          <p:spPr>
            <a:xfrm>
              <a:off x="228600" y="164123"/>
              <a:ext cx="1440000" cy="144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C8E0C762-6019-406F-A414-DC5BAB98A601}"/>
                </a:ext>
              </a:extLst>
            </p:cNvPr>
            <p:cNvSpPr/>
            <p:nvPr/>
          </p:nvSpPr>
          <p:spPr>
            <a:xfrm>
              <a:off x="1670539" y="164123"/>
              <a:ext cx="1439545" cy="143954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B5C4695C-0FF9-4A93-9C70-77354F1EE223}"/>
                </a:ext>
              </a:extLst>
            </p:cNvPr>
            <p:cNvSpPr/>
            <p:nvPr/>
          </p:nvSpPr>
          <p:spPr>
            <a:xfrm>
              <a:off x="627185" y="515816"/>
              <a:ext cx="719455" cy="71945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C39FD64-D1A9-4BC1-B8AC-387A39EEE922}"/>
                </a:ext>
              </a:extLst>
            </p:cNvPr>
            <p:cNvSpPr/>
            <p:nvPr/>
          </p:nvSpPr>
          <p:spPr>
            <a:xfrm>
              <a:off x="2010508" y="515816"/>
              <a:ext cx="719455" cy="71945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  <p:sp>
        <p:nvSpPr>
          <p:cNvPr id="10" name="Textfeld 9">
            <a:extLst>
              <a:ext uri="{FF2B5EF4-FFF2-40B4-BE49-F238E27FC236}">
                <a16:creationId xmlns:a16="http://schemas.microsoft.com/office/drawing/2014/main" id="{3C686507-058B-44F7-A7FC-6D117164D0A5}"/>
              </a:ext>
            </a:extLst>
          </p:cNvPr>
          <p:cNvSpPr txBox="1"/>
          <p:nvPr/>
        </p:nvSpPr>
        <p:spPr>
          <a:xfrm>
            <a:off x="960120" y="5074920"/>
            <a:ext cx="73990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Simultan-Kontrast schwarz-weiß (Hering-Kontrast)</a:t>
            </a:r>
          </a:p>
          <a:p>
            <a:r>
              <a:rPr lang="de-DE" sz="2800" dirty="0"/>
              <a:t>Mechanismus: laterale Hemmung</a:t>
            </a:r>
          </a:p>
          <a:p>
            <a:r>
              <a:rPr lang="de-DE" sz="2800" dirty="0"/>
              <a:t>Zweck: Betonung von Konturen</a:t>
            </a:r>
          </a:p>
        </p:txBody>
      </p:sp>
    </p:spTree>
    <p:extLst>
      <p:ext uri="{BB962C8B-B14F-4D97-AF65-F5344CB8AC3E}">
        <p14:creationId xmlns:p14="http://schemas.microsoft.com/office/powerpoint/2010/main" val="7695383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3D1E1E7-B3CA-4B02-9F7B-6CCCADBA32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942" y="1972945"/>
            <a:ext cx="2824798" cy="19513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D7C3AC9D-5B3C-430A-A309-FD809D92CDDA}"/>
              </a:ext>
            </a:extLst>
          </p:cNvPr>
          <p:cNvSpPr txBox="1"/>
          <p:nvPr/>
        </p:nvSpPr>
        <p:spPr>
          <a:xfrm>
            <a:off x="6374130" y="3678080"/>
            <a:ext cx="21412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Von Fibonacci - Eigenes Werk, CC BY-SA 3.0, </a:t>
            </a:r>
            <a:r>
              <a:rPr lang="de-DE" sz="500" u="sng" dirty="0">
                <a:hlinkClick r:id="rId3"/>
              </a:rPr>
              <a:t>https://commons.wikimedia.org/w/index.php?curid=1788689</a:t>
            </a:r>
            <a:endParaRPr lang="de-DE" sz="5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26F0D7-1D70-46B4-9320-12D590E1719E}"/>
              </a:ext>
            </a:extLst>
          </p:cNvPr>
          <p:cNvSpPr txBox="1"/>
          <p:nvPr/>
        </p:nvSpPr>
        <p:spPr>
          <a:xfrm>
            <a:off x="944880" y="4267200"/>
            <a:ext cx="7482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Münsterberg-Täuschung</a:t>
            </a:r>
          </a:p>
        </p:txBody>
      </p:sp>
    </p:spTree>
    <p:extLst>
      <p:ext uri="{BB962C8B-B14F-4D97-AF65-F5344CB8AC3E}">
        <p14:creationId xmlns:p14="http://schemas.microsoft.com/office/powerpoint/2010/main" val="20056088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3D1E1E7-B3CA-4B02-9F7B-6CCCADBA32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942" y="1972945"/>
            <a:ext cx="2824798" cy="19513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D7C3AC9D-5B3C-430A-A309-FD809D92CDDA}"/>
              </a:ext>
            </a:extLst>
          </p:cNvPr>
          <p:cNvSpPr txBox="1"/>
          <p:nvPr/>
        </p:nvSpPr>
        <p:spPr>
          <a:xfrm>
            <a:off x="6374130" y="3678080"/>
            <a:ext cx="21412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Von Fibonacci - Eigenes Werk, CC BY-SA 3.0, </a:t>
            </a:r>
            <a:r>
              <a:rPr lang="de-DE" sz="500" u="sng" dirty="0">
                <a:hlinkClick r:id="rId3"/>
              </a:rPr>
              <a:t>https://commons.wikimedia.org/w/index.php?curid=1788689</a:t>
            </a:r>
            <a:endParaRPr lang="de-DE" sz="5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26F0D7-1D70-46B4-9320-12D590E1719E}"/>
              </a:ext>
            </a:extLst>
          </p:cNvPr>
          <p:cNvSpPr txBox="1"/>
          <p:nvPr/>
        </p:nvSpPr>
        <p:spPr>
          <a:xfrm>
            <a:off x="944880" y="4267200"/>
            <a:ext cx="7482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Münsterberg-Täuschung</a:t>
            </a:r>
          </a:p>
          <a:p>
            <a:r>
              <a:rPr lang="de-DE" sz="2800" dirty="0"/>
              <a:t>Mechanismus: Abgleich mit Vorwissen führt zur Fehlinterpretation</a:t>
            </a:r>
          </a:p>
        </p:txBody>
      </p:sp>
    </p:spTree>
    <p:extLst>
      <p:ext uri="{BB962C8B-B14F-4D97-AF65-F5344CB8AC3E}">
        <p14:creationId xmlns:p14="http://schemas.microsoft.com/office/powerpoint/2010/main" val="19554922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26F0D7-1D70-46B4-9320-12D590E1719E}"/>
              </a:ext>
            </a:extLst>
          </p:cNvPr>
          <p:cNvSpPr txBox="1"/>
          <p:nvPr/>
        </p:nvSpPr>
        <p:spPr>
          <a:xfrm>
            <a:off x="944880" y="4267200"/>
            <a:ext cx="7482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/>
              <a:t>Kanizsa</a:t>
            </a:r>
            <a:r>
              <a:rPr lang="de-DE" sz="2800" dirty="0"/>
              <a:t>-Dreieck: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39C0ADFC-9D14-42A9-AFA8-61F46E352700}"/>
              </a:ext>
            </a:extLst>
          </p:cNvPr>
          <p:cNvGrpSpPr/>
          <p:nvPr/>
        </p:nvGrpSpPr>
        <p:grpSpPr>
          <a:xfrm>
            <a:off x="3314700" y="2141220"/>
            <a:ext cx="1943100" cy="1874520"/>
            <a:chOff x="40345" y="0"/>
            <a:chExt cx="2371433" cy="2319032"/>
          </a:xfrm>
        </p:grpSpPr>
        <p:sp>
          <p:nvSpPr>
            <p:cNvPr id="7" name="Gleichschenkliges Dreieck 6">
              <a:extLst>
                <a:ext uri="{FF2B5EF4-FFF2-40B4-BE49-F238E27FC236}">
                  <a16:creationId xmlns:a16="http://schemas.microsoft.com/office/drawing/2014/main" id="{F6C97E45-247F-4187-863B-4567FC6FBB15}"/>
                </a:ext>
              </a:extLst>
            </p:cNvPr>
            <p:cNvSpPr/>
            <p:nvPr/>
          </p:nvSpPr>
          <p:spPr>
            <a:xfrm>
              <a:off x="363415" y="0"/>
              <a:ext cx="1710055" cy="1439545"/>
            </a:xfrm>
            <a:prstGeom prst="triangl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544B33D5-6936-4C22-84A2-86CBB54620C9}"/>
                </a:ext>
              </a:extLst>
            </p:cNvPr>
            <p:cNvSpPr/>
            <p:nvPr/>
          </p:nvSpPr>
          <p:spPr>
            <a:xfrm>
              <a:off x="40345" y="186309"/>
              <a:ext cx="554356" cy="55435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90BF74D5-4E81-44D8-B391-9BC03BE51EB4}"/>
                </a:ext>
              </a:extLst>
            </p:cNvPr>
            <p:cNvSpPr/>
            <p:nvPr/>
          </p:nvSpPr>
          <p:spPr>
            <a:xfrm>
              <a:off x="1857423" y="198033"/>
              <a:ext cx="554355" cy="55435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2A34D0E0-3B9B-4B01-9156-D7EEF18B2CD5}"/>
                </a:ext>
              </a:extLst>
            </p:cNvPr>
            <p:cNvSpPr/>
            <p:nvPr/>
          </p:nvSpPr>
          <p:spPr>
            <a:xfrm>
              <a:off x="948807" y="1764678"/>
              <a:ext cx="554357" cy="55435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3" name="Gleichschenkliges Dreieck 12">
              <a:extLst>
                <a:ext uri="{FF2B5EF4-FFF2-40B4-BE49-F238E27FC236}">
                  <a16:creationId xmlns:a16="http://schemas.microsoft.com/office/drawing/2014/main" id="{68794B80-4744-4F48-9D4A-16469DAAB100}"/>
                </a:ext>
              </a:extLst>
            </p:cNvPr>
            <p:cNvSpPr/>
            <p:nvPr/>
          </p:nvSpPr>
          <p:spPr>
            <a:xfrm rot="10800000">
              <a:off x="395690" y="521538"/>
              <a:ext cx="1653740" cy="1404409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8459546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26F0D7-1D70-46B4-9320-12D590E1719E}"/>
              </a:ext>
            </a:extLst>
          </p:cNvPr>
          <p:cNvSpPr txBox="1"/>
          <p:nvPr/>
        </p:nvSpPr>
        <p:spPr>
          <a:xfrm>
            <a:off x="944880" y="4267200"/>
            <a:ext cx="7482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/>
              <a:t>Kanizsa</a:t>
            </a:r>
            <a:r>
              <a:rPr lang="de-DE" sz="2800" dirty="0"/>
              <a:t>-Dreieck:</a:t>
            </a:r>
          </a:p>
          <a:p>
            <a:r>
              <a:rPr lang="de-DE" sz="2800" dirty="0"/>
              <a:t>Mechanismus: Ergänzung durch Vorwissen</a:t>
            </a:r>
          </a:p>
          <a:p>
            <a:r>
              <a:rPr lang="de-DE" sz="2800" dirty="0"/>
              <a:t>Zweck: Wahrnehmung </a:t>
            </a:r>
            <a:r>
              <a:rPr lang="de-DE" sz="2800"/>
              <a:t>der Gesamtgestalt</a:t>
            </a:r>
            <a:endParaRPr lang="de-DE" sz="2800" dirty="0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39C0ADFC-9D14-42A9-AFA8-61F46E352700}"/>
              </a:ext>
            </a:extLst>
          </p:cNvPr>
          <p:cNvGrpSpPr/>
          <p:nvPr/>
        </p:nvGrpSpPr>
        <p:grpSpPr>
          <a:xfrm>
            <a:off x="3314700" y="2141220"/>
            <a:ext cx="1943100" cy="1874520"/>
            <a:chOff x="40345" y="0"/>
            <a:chExt cx="2371433" cy="2319032"/>
          </a:xfrm>
        </p:grpSpPr>
        <p:sp>
          <p:nvSpPr>
            <p:cNvPr id="7" name="Gleichschenkliges Dreieck 6">
              <a:extLst>
                <a:ext uri="{FF2B5EF4-FFF2-40B4-BE49-F238E27FC236}">
                  <a16:creationId xmlns:a16="http://schemas.microsoft.com/office/drawing/2014/main" id="{F6C97E45-247F-4187-863B-4567FC6FBB15}"/>
                </a:ext>
              </a:extLst>
            </p:cNvPr>
            <p:cNvSpPr/>
            <p:nvPr/>
          </p:nvSpPr>
          <p:spPr>
            <a:xfrm>
              <a:off x="363415" y="0"/>
              <a:ext cx="1710055" cy="1439545"/>
            </a:xfrm>
            <a:prstGeom prst="triangle">
              <a:avLst/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544B33D5-6936-4C22-84A2-86CBB54620C9}"/>
                </a:ext>
              </a:extLst>
            </p:cNvPr>
            <p:cNvSpPr/>
            <p:nvPr/>
          </p:nvSpPr>
          <p:spPr>
            <a:xfrm>
              <a:off x="40345" y="186309"/>
              <a:ext cx="554356" cy="55435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90BF74D5-4E81-44D8-B391-9BC03BE51EB4}"/>
                </a:ext>
              </a:extLst>
            </p:cNvPr>
            <p:cNvSpPr/>
            <p:nvPr/>
          </p:nvSpPr>
          <p:spPr>
            <a:xfrm>
              <a:off x="1857423" y="198033"/>
              <a:ext cx="554355" cy="55435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2A34D0E0-3B9B-4B01-9156-D7EEF18B2CD5}"/>
                </a:ext>
              </a:extLst>
            </p:cNvPr>
            <p:cNvSpPr/>
            <p:nvPr/>
          </p:nvSpPr>
          <p:spPr>
            <a:xfrm>
              <a:off x="948807" y="1764678"/>
              <a:ext cx="554357" cy="55435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13" name="Gleichschenkliges Dreieck 12">
              <a:extLst>
                <a:ext uri="{FF2B5EF4-FFF2-40B4-BE49-F238E27FC236}">
                  <a16:creationId xmlns:a16="http://schemas.microsoft.com/office/drawing/2014/main" id="{68794B80-4744-4F48-9D4A-16469DAAB100}"/>
                </a:ext>
              </a:extLst>
            </p:cNvPr>
            <p:cNvSpPr/>
            <p:nvPr/>
          </p:nvSpPr>
          <p:spPr>
            <a:xfrm rot="10800000">
              <a:off x="395690" y="521538"/>
              <a:ext cx="1653740" cy="1404409"/>
            </a:xfrm>
            <a:prstGeom prst="triangle">
              <a:avLst/>
            </a:prstGeom>
            <a:solidFill>
              <a:schemeClr val="bg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4315300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26F0D7-1D70-46B4-9320-12D590E1719E}"/>
              </a:ext>
            </a:extLst>
          </p:cNvPr>
          <p:cNvSpPr txBox="1"/>
          <p:nvPr/>
        </p:nvSpPr>
        <p:spPr>
          <a:xfrm>
            <a:off x="922020" y="4549140"/>
            <a:ext cx="7482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Kippbilder: Necker-Würfel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DFD7881-2991-4F04-B8F9-0F229C788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80" y="1799590"/>
            <a:ext cx="2551430" cy="255143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60B49D6-47AD-4D17-B395-25C8C9317391}"/>
              </a:ext>
            </a:extLst>
          </p:cNvPr>
          <p:cNvSpPr txBox="1"/>
          <p:nvPr/>
        </p:nvSpPr>
        <p:spPr>
          <a:xfrm>
            <a:off x="5890260" y="3924300"/>
            <a:ext cx="255143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u="sng" dirty="0">
                <a:hlinkClick r:id="rId3"/>
              </a:rPr>
              <a:t>https://www.spektrum.de/lexikon/psychologie/necker-wuerfel/10374</a:t>
            </a:r>
            <a:endParaRPr lang="de-DE" sz="500" dirty="0"/>
          </a:p>
        </p:txBody>
      </p:sp>
    </p:spTree>
    <p:extLst>
      <p:ext uri="{BB962C8B-B14F-4D97-AF65-F5344CB8AC3E}">
        <p14:creationId xmlns:p14="http://schemas.microsoft.com/office/powerpoint/2010/main" val="26804603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26F0D7-1D70-46B4-9320-12D590E1719E}"/>
              </a:ext>
            </a:extLst>
          </p:cNvPr>
          <p:cNvSpPr txBox="1"/>
          <p:nvPr/>
        </p:nvSpPr>
        <p:spPr>
          <a:xfrm>
            <a:off x="922020" y="4549140"/>
            <a:ext cx="7482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Kippbilder: Necker-Würfel</a:t>
            </a:r>
          </a:p>
          <a:p>
            <a:r>
              <a:rPr lang="de-DE" sz="2800" dirty="0"/>
              <a:t>Mechanismus: Interpretation durch Vorwissen; beide Möglichkeiten abwechselnd</a:t>
            </a:r>
          </a:p>
          <a:p>
            <a:r>
              <a:rPr lang="de-DE" sz="2800" dirty="0"/>
              <a:t>Zweck: Wahrnehmung der Gesamtgestalt in 3D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DFD7881-2991-4F04-B8F9-0F229C788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80" y="1799590"/>
            <a:ext cx="2551430" cy="2551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213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26F0D7-1D70-46B4-9320-12D590E1719E}"/>
              </a:ext>
            </a:extLst>
          </p:cNvPr>
          <p:cNvSpPr txBox="1"/>
          <p:nvPr/>
        </p:nvSpPr>
        <p:spPr>
          <a:xfrm>
            <a:off x="914400" y="4747260"/>
            <a:ext cx="7482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/>
              <a:t>Dallenbachsche</a:t>
            </a:r>
            <a:r>
              <a:rPr lang="de-DE" sz="2800" dirty="0"/>
              <a:t> Figur:</a:t>
            </a:r>
          </a:p>
          <a:p>
            <a:r>
              <a:rPr lang="de-DE" sz="2800" dirty="0"/>
              <a:t>Interpretationen der Schüler erfragen.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E582CD9-26A1-48E2-ABCC-F92730E8FA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690689"/>
            <a:ext cx="443865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5242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26F0D7-1D70-46B4-9320-12D590E1719E}"/>
              </a:ext>
            </a:extLst>
          </p:cNvPr>
          <p:cNvSpPr txBox="1"/>
          <p:nvPr/>
        </p:nvSpPr>
        <p:spPr>
          <a:xfrm>
            <a:off x="914400" y="4747260"/>
            <a:ext cx="7482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/>
              <a:t>Dallenbachsche</a:t>
            </a:r>
            <a:r>
              <a:rPr lang="de-DE" sz="2800" dirty="0"/>
              <a:t> Figur:</a:t>
            </a:r>
          </a:p>
          <a:p>
            <a:r>
              <a:rPr lang="de-DE" sz="2800" dirty="0"/>
              <a:t>Dann Auflösung zeigen.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7484C45-C795-45B7-8DB8-97FD0AA97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947" y="1835468"/>
            <a:ext cx="3592576" cy="291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5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8277158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426F0D7-1D70-46B4-9320-12D590E1719E}"/>
              </a:ext>
            </a:extLst>
          </p:cNvPr>
          <p:cNvSpPr txBox="1"/>
          <p:nvPr/>
        </p:nvSpPr>
        <p:spPr>
          <a:xfrm>
            <a:off x="914400" y="4747260"/>
            <a:ext cx="7482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/>
              <a:t>Dallenbachsche</a:t>
            </a:r>
            <a:r>
              <a:rPr lang="de-DE" sz="2800" dirty="0"/>
              <a:t> Figur:</a:t>
            </a:r>
          </a:p>
          <a:p>
            <a:r>
              <a:rPr lang="de-DE" sz="2800" dirty="0"/>
              <a:t>Dann wieder das erste Bild zeigen.</a:t>
            </a:r>
          </a:p>
          <a:p>
            <a:r>
              <a:rPr lang="de-DE" sz="2800" dirty="0"/>
              <a:t>Erklärung: Abgleich mit Vorwissen führt zur Ergänzung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19BF90D-62BC-4CCE-AA1C-5F12BBCE6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690689"/>
            <a:ext cx="443865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0412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Sehsinn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061F336-C1A3-434C-9403-9D848C7C18F2}"/>
              </a:ext>
            </a:extLst>
          </p:cNvPr>
          <p:cNvGrpSpPr/>
          <p:nvPr/>
        </p:nvGrpSpPr>
        <p:grpSpPr>
          <a:xfrm>
            <a:off x="3048316" y="2042160"/>
            <a:ext cx="3047367" cy="2091690"/>
            <a:chOff x="0" y="0"/>
            <a:chExt cx="3047755" cy="2092227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DE6AE8C6-8498-4686-AA6F-D20244B6034D}"/>
                </a:ext>
              </a:extLst>
            </p:cNvPr>
            <p:cNvSpPr/>
            <p:nvPr/>
          </p:nvSpPr>
          <p:spPr>
            <a:xfrm>
              <a:off x="657957" y="71804"/>
              <a:ext cx="1799590" cy="179959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8" name="Textfeld 46">
              <a:extLst>
                <a:ext uri="{FF2B5EF4-FFF2-40B4-BE49-F238E27FC236}">
                  <a16:creationId xmlns:a16="http://schemas.microsoft.com/office/drawing/2014/main" id="{1E29660F-11E8-4E78-983C-06167AFC0DFE}"/>
                </a:ext>
              </a:extLst>
            </p:cNvPr>
            <p:cNvSpPr txBox="1"/>
            <p:nvPr/>
          </p:nvSpPr>
          <p:spPr>
            <a:xfrm>
              <a:off x="1055076" y="0"/>
              <a:ext cx="949325" cy="339725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600" b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ROT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9" name="Textfeld 47">
              <a:extLst>
                <a:ext uri="{FF2B5EF4-FFF2-40B4-BE49-F238E27FC236}">
                  <a16:creationId xmlns:a16="http://schemas.microsoft.com/office/drawing/2014/main" id="{673421E1-6065-4812-BCF7-A0A06E42E87C}"/>
                </a:ext>
              </a:extLst>
            </p:cNvPr>
            <p:cNvSpPr txBox="1"/>
            <p:nvPr/>
          </p:nvSpPr>
          <p:spPr>
            <a:xfrm>
              <a:off x="2098430" y="1254369"/>
              <a:ext cx="949325" cy="339725"/>
            </a:xfrm>
            <a:prstGeom prst="rect">
              <a:avLst/>
            </a:prstGeom>
            <a:solidFill>
              <a:srgbClr val="3333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600" b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BLAU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0" name="Textfeld 49">
              <a:extLst>
                <a:ext uri="{FF2B5EF4-FFF2-40B4-BE49-F238E27FC236}">
                  <a16:creationId xmlns:a16="http://schemas.microsoft.com/office/drawing/2014/main" id="{DCA1113B-E602-4DEE-B177-600D25C68E3F}"/>
                </a:ext>
              </a:extLst>
            </p:cNvPr>
            <p:cNvSpPr txBox="1"/>
            <p:nvPr/>
          </p:nvSpPr>
          <p:spPr>
            <a:xfrm>
              <a:off x="35169" y="1254369"/>
              <a:ext cx="949325" cy="339725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600" b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GELB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3" name="Textfeld 51">
              <a:extLst>
                <a:ext uri="{FF2B5EF4-FFF2-40B4-BE49-F238E27FC236}">
                  <a16:creationId xmlns:a16="http://schemas.microsoft.com/office/drawing/2014/main" id="{CFCB2E37-E8A3-4791-B924-00BF86102AE9}"/>
                </a:ext>
              </a:extLst>
            </p:cNvPr>
            <p:cNvSpPr txBox="1"/>
            <p:nvPr/>
          </p:nvSpPr>
          <p:spPr>
            <a:xfrm>
              <a:off x="0" y="562707"/>
              <a:ext cx="890270" cy="292735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200" b="1" i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orange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4" name="Textfeld 52">
              <a:extLst>
                <a:ext uri="{FF2B5EF4-FFF2-40B4-BE49-F238E27FC236}">
                  <a16:creationId xmlns:a16="http://schemas.microsoft.com/office/drawing/2014/main" id="{792438E4-6655-4446-A626-89A2ACA9F155}"/>
                </a:ext>
              </a:extLst>
            </p:cNvPr>
            <p:cNvSpPr txBox="1"/>
            <p:nvPr/>
          </p:nvSpPr>
          <p:spPr>
            <a:xfrm>
              <a:off x="2098430" y="556846"/>
              <a:ext cx="890270" cy="292735"/>
            </a:xfrm>
            <a:prstGeom prst="rect">
              <a:avLst/>
            </a:prstGeom>
            <a:solidFill>
              <a:srgbClr val="9933FF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200" b="1" i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violett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5" name="Textfeld 53">
              <a:extLst>
                <a:ext uri="{FF2B5EF4-FFF2-40B4-BE49-F238E27FC236}">
                  <a16:creationId xmlns:a16="http://schemas.microsoft.com/office/drawing/2014/main" id="{E802CDA7-6C20-4BD2-BDD2-44C0AEADA158}"/>
                </a:ext>
              </a:extLst>
            </p:cNvPr>
            <p:cNvSpPr txBox="1"/>
            <p:nvPr/>
          </p:nvSpPr>
          <p:spPr>
            <a:xfrm>
              <a:off x="1113692" y="1799492"/>
              <a:ext cx="890270" cy="292735"/>
            </a:xfrm>
            <a:prstGeom prst="rect">
              <a:avLst/>
            </a:prstGeom>
            <a:solidFill>
              <a:srgbClr val="33CC33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200" b="1" i="1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grün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B5E3592-AD4B-4C10-850C-7D22515CF26A}"/>
              </a:ext>
            </a:extLst>
          </p:cNvPr>
          <p:cNvSpPr txBox="1"/>
          <p:nvPr/>
        </p:nvSpPr>
        <p:spPr>
          <a:xfrm>
            <a:off x="1196340" y="4350915"/>
            <a:ext cx="70789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Der Farbkreis aus den 3 Grundfarben und den 3 primären Mischfarben: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de-DE" sz="3200" dirty="0"/>
              <a:t> Kunst	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→</a:t>
            </a:r>
            <a:r>
              <a:rPr lang="de-DE" sz="3200" dirty="0"/>
              <a:t> Biologie (PS)	    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de-DE" sz="3200" dirty="0"/>
              <a:t> Chemie</a:t>
            </a:r>
          </a:p>
        </p:txBody>
      </p:sp>
    </p:spTree>
    <p:extLst>
      <p:ext uri="{BB962C8B-B14F-4D97-AF65-F5344CB8AC3E}">
        <p14:creationId xmlns:p14="http://schemas.microsoft.com/office/powerpoint/2010/main" val="15792749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</p:spTree>
    <p:extLst>
      <p:ext uri="{BB962C8B-B14F-4D97-AF65-F5344CB8AC3E}">
        <p14:creationId xmlns:p14="http://schemas.microsoft.com/office/powerpoint/2010/main" val="35578145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B5E3592-AD4B-4C10-850C-7D22515CF26A}"/>
              </a:ext>
            </a:extLst>
          </p:cNvPr>
          <p:cNvSpPr txBox="1"/>
          <p:nvPr/>
        </p:nvSpPr>
        <p:spPr>
          <a:xfrm>
            <a:off x="628650" y="1859340"/>
            <a:ext cx="78867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dirty="0"/>
              <a:t>Kein Vorwissen aus der Physik!</a:t>
            </a:r>
          </a:p>
          <a:p>
            <a:r>
              <a:rPr lang="de-DE" sz="3200" dirty="0"/>
              <a:t>=&gt;		Zunächst den Begriff „Schall“ klären 			(Schwingungen der Luft, Schallwelle, 			Frequenz in Hertz; Schalldruck in dB)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40391354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B5E3592-AD4B-4C10-850C-7D22515CF26A}"/>
              </a:ext>
            </a:extLst>
          </p:cNvPr>
          <p:cNvSpPr txBox="1"/>
          <p:nvPr/>
        </p:nvSpPr>
        <p:spPr>
          <a:xfrm>
            <a:off x="628650" y="1859340"/>
            <a:ext cx="78867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>
                <a:highlight>
                  <a:srgbClr val="00FF00"/>
                </a:highlight>
              </a:rPr>
              <a:t>Untersuchungen</a:t>
            </a:r>
            <a:r>
              <a:rPr lang="de-DE" sz="3200" dirty="0"/>
              <a:t> zum Schall: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Flaschentonleiter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Dosentelefon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Schallübertragung in unterschiedlichen Medien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ggf. Lernzirkel Schall aus der Unterstufe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de-DE" sz="3200" dirty="0"/>
          </a:p>
          <a:p>
            <a:pPr algn="ctr"/>
            <a:r>
              <a:rPr lang="de-DE" sz="3200" i="1" dirty="0"/>
              <a:t>(Aber nicht zu viel Zeit verlieren!)</a:t>
            </a:r>
          </a:p>
        </p:txBody>
      </p:sp>
    </p:spTree>
    <p:extLst>
      <p:ext uri="{BB962C8B-B14F-4D97-AF65-F5344CB8AC3E}">
        <p14:creationId xmlns:p14="http://schemas.microsoft.com/office/powerpoint/2010/main" val="15630613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B5E3592-AD4B-4C10-850C-7D22515CF26A}"/>
              </a:ext>
            </a:extLst>
          </p:cNvPr>
          <p:cNvSpPr txBox="1"/>
          <p:nvPr/>
        </p:nvSpPr>
        <p:spPr>
          <a:xfrm>
            <a:off x="628650" y="1859340"/>
            <a:ext cx="78867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/>
              <a:t>Methodik:</a:t>
            </a:r>
          </a:p>
          <a:p>
            <a:r>
              <a:rPr lang="de-DE" sz="3200" dirty="0"/>
              <a:t>Nicht von der Anatomie ausgehen, sondern problemorientiert arbeiten!</a:t>
            </a:r>
          </a:p>
          <a:p>
            <a:endParaRPr lang="de-DE" sz="32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655B014-2CE6-4530-9CBC-5F6B0A2EC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96" y="3573780"/>
            <a:ext cx="4154526" cy="272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803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B5E3592-AD4B-4C10-850C-7D22515CF26A}"/>
              </a:ext>
            </a:extLst>
          </p:cNvPr>
          <p:cNvSpPr txBox="1"/>
          <p:nvPr/>
        </p:nvSpPr>
        <p:spPr>
          <a:xfrm>
            <a:off x="628650" y="1859340"/>
            <a:ext cx="7886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highlight>
                  <a:srgbClr val="FFFF00"/>
                </a:highlight>
              </a:rPr>
              <a:t>Wie könnte Schall von Sinneszellen </a:t>
            </a:r>
            <a:r>
              <a:rPr lang="de-DE" sz="3200" dirty="0" err="1">
                <a:highlight>
                  <a:srgbClr val="FFFF00"/>
                </a:highlight>
              </a:rPr>
              <a:t>aufge-nommen</a:t>
            </a:r>
            <a:r>
              <a:rPr lang="de-DE" sz="3200" dirty="0">
                <a:highlight>
                  <a:srgbClr val="FFFF00"/>
                </a:highlight>
              </a:rPr>
              <a:t> werden?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8203254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B5E3592-AD4B-4C10-850C-7D22515CF26A}"/>
              </a:ext>
            </a:extLst>
          </p:cNvPr>
          <p:cNvSpPr txBox="1"/>
          <p:nvPr/>
        </p:nvSpPr>
        <p:spPr>
          <a:xfrm>
            <a:off x="628650" y="1859340"/>
            <a:ext cx="78867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dirty="0">
                <a:highlight>
                  <a:srgbClr val="FFFF00"/>
                </a:highlight>
              </a:rPr>
              <a:t>Wie könnte Schall von Sinneszellen </a:t>
            </a:r>
            <a:r>
              <a:rPr lang="de-DE" sz="3200" dirty="0" err="1">
                <a:highlight>
                  <a:srgbClr val="FFFF00"/>
                </a:highlight>
              </a:rPr>
              <a:t>aufge-nommen</a:t>
            </a:r>
            <a:r>
              <a:rPr lang="de-DE" sz="3200" dirty="0">
                <a:highlight>
                  <a:srgbClr val="FFFF00"/>
                </a:highlight>
              </a:rPr>
              <a:t> werden?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Sinneshärchen schwingen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Einrichtungen des Innenohrs</a:t>
            </a:r>
          </a:p>
        </p:txBody>
      </p:sp>
    </p:spTree>
    <p:extLst>
      <p:ext uri="{BB962C8B-B14F-4D97-AF65-F5344CB8AC3E}">
        <p14:creationId xmlns:p14="http://schemas.microsoft.com/office/powerpoint/2010/main" val="20560357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A2E8621F-7364-4E68-9E08-79839193B4F0}"/>
              </a:ext>
            </a:extLst>
          </p:cNvPr>
          <p:cNvGrpSpPr/>
          <p:nvPr/>
        </p:nvGrpSpPr>
        <p:grpSpPr>
          <a:xfrm>
            <a:off x="2038350" y="2351405"/>
            <a:ext cx="5067299" cy="996950"/>
            <a:chOff x="0" y="0"/>
            <a:chExt cx="5067589" cy="997412"/>
          </a:xfrm>
        </p:grpSpPr>
        <p:sp>
          <p:nvSpPr>
            <p:cNvPr id="6" name="Textfeld 25">
              <a:extLst>
                <a:ext uri="{FF2B5EF4-FFF2-40B4-BE49-F238E27FC236}">
                  <a16:creationId xmlns:a16="http://schemas.microsoft.com/office/drawing/2014/main" id="{C58C56A9-EF9E-46AB-B822-39D592056B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11282"/>
              <a:ext cx="1155065" cy="786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>
                <a:spcAft>
                  <a:spcPts val="0"/>
                </a:spcAft>
              </a:pPr>
              <a:r>
                <a:rPr lang="de-DE" sz="1200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Ovales Fenster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r">
                <a:spcAft>
                  <a:spcPts val="0"/>
                </a:spcAft>
              </a:pPr>
              <a:r>
                <a:rPr lang="de-DE" sz="1800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 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r">
                <a:spcAft>
                  <a:spcPts val="0"/>
                </a:spcAft>
              </a:pPr>
              <a:r>
                <a:rPr lang="de-DE" sz="1200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Rundes Fenster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grpSp>
          <p:nvGrpSpPr>
            <p:cNvPr id="7" name="Gruppieren 6">
              <a:extLst>
                <a:ext uri="{FF2B5EF4-FFF2-40B4-BE49-F238E27FC236}">
                  <a16:creationId xmlns:a16="http://schemas.microsoft.com/office/drawing/2014/main" id="{7898857D-5612-4A3D-ACCB-726E3E0E0D6E}"/>
                </a:ext>
              </a:extLst>
            </p:cNvPr>
            <p:cNvGrpSpPr/>
            <p:nvPr/>
          </p:nvGrpSpPr>
          <p:grpSpPr>
            <a:xfrm>
              <a:off x="1153680" y="169718"/>
              <a:ext cx="2639868" cy="818515"/>
              <a:chOff x="0" y="0"/>
              <a:chExt cx="2639868" cy="818515"/>
            </a:xfrm>
          </p:grpSpPr>
          <p:grpSp>
            <p:nvGrpSpPr>
              <p:cNvPr id="11" name="Gruppieren 10">
                <a:extLst>
                  <a:ext uri="{FF2B5EF4-FFF2-40B4-BE49-F238E27FC236}">
                    <a16:creationId xmlns:a16="http://schemas.microsoft.com/office/drawing/2014/main" id="{D6AC90B7-9F20-43F4-B220-D813DA9B3418}"/>
                  </a:ext>
                </a:extLst>
              </p:cNvPr>
              <p:cNvGrpSpPr/>
              <p:nvPr/>
            </p:nvGrpSpPr>
            <p:grpSpPr>
              <a:xfrm>
                <a:off x="169718" y="0"/>
                <a:ext cx="2470150" cy="818515"/>
                <a:chOff x="0" y="0"/>
                <a:chExt cx="2470150" cy="818515"/>
              </a:xfrm>
            </p:grpSpPr>
            <p:grpSp>
              <p:nvGrpSpPr>
                <p:cNvPr id="16" name="Gruppieren 15">
                  <a:extLst>
                    <a:ext uri="{FF2B5EF4-FFF2-40B4-BE49-F238E27FC236}">
                      <a16:creationId xmlns:a16="http://schemas.microsoft.com/office/drawing/2014/main" id="{48AA9C71-BD33-44EF-A869-68D2DA291B3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2470150" cy="818515"/>
                  <a:chOff x="5419" y="13364"/>
                  <a:chExt cx="3890" cy="1289"/>
                </a:xfrm>
              </p:grpSpPr>
              <p:sp>
                <p:nvSpPr>
                  <p:cNvPr id="19" name="Oval 4">
                    <a:extLst>
                      <a:ext uri="{FF2B5EF4-FFF2-40B4-BE49-F238E27FC236}">
                        <a16:creationId xmlns:a16="http://schemas.microsoft.com/office/drawing/2014/main" id="{767415A6-C50A-4ED4-AB05-61E0DBD5F03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62" y="13600"/>
                    <a:ext cx="947" cy="67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de-DE"/>
                  </a:p>
                </p:txBody>
              </p:sp>
              <p:sp>
                <p:nvSpPr>
                  <p:cNvPr id="20" name="Oval 5">
                    <a:extLst>
                      <a:ext uri="{FF2B5EF4-FFF2-40B4-BE49-F238E27FC236}">
                        <a16:creationId xmlns:a16="http://schemas.microsoft.com/office/drawing/2014/main" id="{1501DA6A-4571-4C5D-90D8-5FCBD5C571A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87" y="13803"/>
                    <a:ext cx="733" cy="26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de-DE"/>
                  </a:p>
                </p:txBody>
              </p:sp>
              <p:sp>
                <p:nvSpPr>
                  <p:cNvPr id="21" name="Rectangle 6">
                    <a:extLst>
                      <a:ext uri="{FF2B5EF4-FFF2-40B4-BE49-F238E27FC236}">
                        <a16:creationId xmlns:a16="http://schemas.microsoft.com/office/drawing/2014/main" id="{BAAA48D9-0A27-416E-9804-6A51AABE6E5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059" y="13379"/>
                    <a:ext cx="821" cy="1136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de-DE"/>
                  </a:p>
                </p:txBody>
              </p:sp>
              <p:cxnSp>
                <p:nvCxnSpPr>
                  <p:cNvPr id="22" name="Line 7">
                    <a:extLst>
                      <a:ext uri="{FF2B5EF4-FFF2-40B4-BE49-F238E27FC236}">
                        <a16:creationId xmlns:a16="http://schemas.microsoft.com/office/drawing/2014/main" id="{CA5BAE12-E23F-4276-9F37-E715F2F17E53}"/>
                      </a:ext>
                    </a:extLst>
                  </p:cNvPr>
                  <p:cNvCxnSpPr/>
                  <p:nvPr/>
                </p:nvCxnSpPr>
                <p:spPr bwMode="auto">
                  <a:xfrm flipH="1" flipV="1">
                    <a:off x="5419" y="13364"/>
                    <a:ext cx="3474" cy="2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3" name="Line 8">
                    <a:extLst>
                      <a:ext uri="{FF2B5EF4-FFF2-40B4-BE49-F238E27FC236}">
                        <a16:creationId xmlns:a16="http://schemas.microsoft.com/office/drawing/2014/main" id="{6C97E79C-1439-4F33-878D-B89C9E03933F}"/>
                      </a:ext>
                    </a:extLst>
                  </p:cNvPr>
                  <p:cNvCxnSpPr/>
                  <p:nvPr/>
                </p:nvCxnSpPr>
                <p:spPr bwMode="auto">
                  <a:xfrm flipH="1">
                    <a:off x="5532" y="14262"/>
                    <a:ext cx="3374" cy="39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cxnSp>
              <p:nvCxnSpPr>
                <p:cNvPr id="17" name="Gerade Verbindung 23">
                  <a:extLst>
                    <a:ext uri="{FF2B5EF4-FFF2-40B4-BE49-F238E27FC236}">
                      <a16:creationId xmlns:a16="http://schemas.microsoft.com/office/drawing/2014/main" id="{87C76285-1AC1-4A35-A6DF-CFB1B608993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41679" y="279689"/>
                  <a:ext cx="2157730" cy="825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" name="Gerade Verbindung 24">
                  <a:extLst>
                    <a:ext uri="{FF2B5EF4-FFF2-40B4-BE49-F238E27FC236}">
                      <a16:creationId xmlns:a16="http://schemas.microsoft.com/office/drawing/2014/main" id="{F39848E2-13EE-49DA-A26E-786798E01DBD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41563" y="439882"/>
                  <a:ext cx="2173605" cy="723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12" name="Gruppieren 11">
                <a:extLst>
                  <a:ext uri="{FF2B5EF4-FFF2-40B4-BE49-F238E27FC236}">
                    <a16:creationId xmlns:a16="http://schemas.microsoft.com/office/drawing/2014/main" id="{CA7E9AE7-6915-406B-89A7-5A27EF5CAD34}"/>
                  </a:ext>
                </a:extLst>
              </p:cNvPr>
              <p:cNvGrpSpPr/>
              <p:nvPr/>
            </p:nvGrpSpPr>
            <p:grpSpPr>
              <a:xfrm>
                <a:off x="0" y="150669"/>
                <a:ext cx="2350131" cy="509039"/>
                <a:chOff x="0" y="0"/>
                <a:chExt cx="2350192" cy="509039"/>
              </a:xfrm>
            </p:grpSpPr>
            <p:cxnSp>
              <p:nvCxnSpPr>
                <p:cNvPr id="13" name="Gerade Verbindung 16">
                  <a:extLst>
                    <a:ext uri="{FF2B5EF4-FFF2-40B4-BE49-F238E27FC236}">
                      <a16:creationId xmlns:a16="http://schemas.microsoft.com/office/drawing/2014/main" id="{C948AFBD-6EEC-48A3-A3D5-B2F5CA9078F6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0" y="0"/>
                  <a:ext cx="433070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" name="Gerade Verbindung 25">
                  <a:extLst>
                    <a:ext uri="{FF2B5EF4-FFF2-40B4-BE49-F238E27FC236}">
                      <a16:creationId xmlns:a16="http://schemas.microsoft.com/office/drawing/2014/main" id="{6A28E003-8340-4F56-9A3D-F0A6AD496CC4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55880" y="468399"/>
                  <a:ext cx="408940" cy="406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" name="Gerade Verbindung 36">
                  <a:extLst>
                    <a:ext uri="{FF2B5EF4-FFF2-40B4-BE49-F238E27FC236}">
                      <a16:creationId xmlns:a16="http://schemas.microsoft.com/office/drawing/2014/main" id="{7EF3FFB8-E608-4A4D-B8F0-1B6B91775186}"/>
                    </a:ext>
                  </a:extLst>
                </p:cNvPr>
                <p:cNvCxnSpPr/>
                <p:nvPr/>
              </p:nvCxnSpPr>
              <p:spPr>
                <a:xfrm flipV="1">
                  <a:off x="213475" y="269240"/>
                  <a:ext cx="2136717" cy="6915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" name="Textfeld 37">
              <a:extLst>
                <a:ext uri="{FF2B5EF4-FFF2-40B4-BE49-F238E27FC236}">
                  <a16:creationId xmlns:a16="http://schemas.microsoft.com/office/drawing/2014/main" id="{4CB4E1A2-6E8A-4288-8DDF-310CF42AD441}"/>
                </a:ext>
              </a:extLst>
            </p:cNvPr>
            <p:cNvSpPr txBox="1"/>
            <p:nvPr/>
          </p:nvSpPr>
          <p:spPr>
            <a:xfrm>
              <a:off x="3869171" y="0"/>
              <a:ext cx="1198418" cy="68199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de-DE" sz="1200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Schneckengang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de-DE" sz="800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 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>
                <a:spcAft>
                  <a:spcPts val="0"/>
                </a:spcAft>
              </a:pPr>
              <a:r>
                <a:rPr lang="de-DE" sz="1200"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Hörsinneszellen</a:t>
              </a:r>
              <a:endParaRPr lang="de-DE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cxnSp>
          <p:nvCxnSpPr>
            <p:cNvPr id="9" name="Gerade Verbindung 39">
              <a:extLst>
                <a:ext uri="{FF2B5EF4-FFF2-40B4-BE49-F238E27FC236}">
                  <a16:creationId xmlns:a16="http://schemas.microsoft.com/office/drawing/2014/main" id="{3A81AD86-76E1-4FEB-909D-A2BDE0B287F5}"/>
                </a:ext>
              </a:extLst>
            </p:cNvPr>
            <p:cNvCxnSpPr/>
            <p:nvPr/>
          </p:nvCxnSpPr>
          <p:spPr>
            <a:xfrm flipV="1">
              <a:off x="3266498" y="173182"/>
              <a:ext cx="658091" cy="2008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40">
              <a:extLst>
                <a:ext uri="{FF2B5EF4-FFF2-40B4-BE49-F238E27FC236}">
                  <a16:creationId xmlns:a16="http://schemas.microsoft.com/office/drawing/2014/main" id="{E6F651D0-EE74-43B0-9A38-A7F88398441D}"/>
                </a:ext>
              </a:extLst>
            </p:cNvPr>
            <p:cNvCxnSpPr/>
            <p:nvPr/>
          </p:nvCxnSpPr>
          <p:spPr>
            <a:xfrm flipV="1">
              <a:off x="3349625" y="457200"/>
              <a:ext cx="574733" cy="1246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9DB02319-1122-4AFE-AF17-92A153B485C0}"/>
              </a:ext>
            </a:extLst>
          </p:cNvPr>
          <p:cNvSpPr txBox="1"/>
          <p:nvPr/>
        </p:nvSpPr>
        <p:spPr>
          <a:xfrm>
            <a:off x="746760" y="3733800"/>
            <a:ext cx="7768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Möglichst einfache, </a:t>
            </a:r>
            <a:r>
              <a:rPr lang="de-DE" sz="3200" b="1" dirty="0"/>
              <a:t>funktionale</a:t>
            </a:r>
            <a:r>
              <a:rPr lang="de-DE" sz="3200" dirty="0"/>
              <a:t> </a:t>
            </a:r>
            <a:r>
              <a:rPr lang="de-DE" sz="3200" dirty="0" err="1"/>
              <a:t>Darstellun</a:t>
            </a:r>
            <a:r>
              <a:rPr lang="de-DE" sz="3200" dirty="0"/>
              <a:t>-gen!</a:t>
            </a:r>
          </a:p>
          <a:p>
            <a:r>
              <a:rPr lang="de-DE" sz="3200" dirty="0"/>
              <a:t>Die Anatomie ist höllisch komplex!</a:t>
            </a:r>
          </a:p>
        </p:txBody>
      </p:sp>
    </p:spTree>
    <p:extLst>
      <p:ext uri="{BB962C8B-B14F-4D97-AF65-F5344CB8AC3E}">
        <p14:creationId xmlns:p14="http://schemas.microsoft.com/office/powerpoint/2010/main" val="8683880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B02319-1122-4AFE-AF17-92A153B485C0}"/>
              </a:ext>
            </a:extLst>
          </p:cNvPr>
          <p:cNvSpPr txBox="1"/>
          <p:nvPr/>
        </p:nvSpPr>
        <p:spPr>
          <a:xfrm>
            <a:off x="563880" y="2164080"/>
            <a:ext cx="77685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highlight>
                  <a:srgbClr val="FFFF00"/>
                </a:highlight>
              </a:rPr>
              <a:t>Übertragung des Schalls von Luft auf Wasser:</a:t>
            </a:r>
          </a:p>
          <a:p>
            <a:r>
              <a:rPr lang="de-DE" sz="3200" dirty="0"/>
              <a:t>Wasser soll durch Luft in Schwingungen versetzt werden!</a:t>
            </a:r>
          </a:p>
          <a:p>
            <a:r>
              <a:rPr lang="de-DE" sz="3200" dirty="0"/>
              <a:t>Wie wird der Schalldruck groß genug?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835415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Information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84947"/>
            <a:ext cx="78867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Der Begriff </a:t>
            </a:r>
            <a:r>
              <a:rPr lang="de-DE" sz="3200" b="1" dirty="0"/>
              <a:t>Information</a:t>
            </a:r>
            <a:r>
              <a:rPr lang="de-DE" sz="3200" dirty="0"/>
              <a:t> ist den Schülern nicht unbedingt klar!</a:t>
            </a:r>
          </a:p>
          <a:p>
            <a:endParaRPr lang="de-DE" sz="3200" dirty="0"/>
          </a:p>
          <a:p>
            <a:r>
              <a:rPr lang="de-DE" sz="3200" dirty="0"/>
              <a:t>An Beispielen im Vergleich klären: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Informations-</a:t>
            </a:r>
            <a:r>
              <a:rPr lang="de-DE" sz="3200" b="1" dirty="0"/>
              <a:t>Träger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Informations-</a:t>
            </a:r>
            <a:r>
              <a:rPr lang="de-DE" sz="3200" b="1" dirty="0"/>
              <a:t>Weiterleitung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Informations-</a:t>
            </a:r>
            <a:r>
              <a:rPr lang="de-DE" sz="3200" b="1" dirty="0"/>
              <a:t>Verarbeitung</a:t>
            </a:r>
          </a:p>
        </p:txBody>
      </p:sp>
    </p:spTree>
    <p:extLst>
      <p:ext uri="{BB962C8B-B14F-4D97-AF65-F5344CB8AC3E}">
        <p14:creationId xmlns:p14="http://schemas.microsoft.com/office/powerpoint/2010/main" val="7604301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B02319-1122-4AFE-AF17-92A153B485C0}"/>
              </a:ext>
            </a:extLst>
          </p:cNvPr>
          <p:cNvSpPr txBox="1"/>
          <p:nvPr/>
        </p:nvSpPr>
        <p:spPr>
          <a:xfrm>
            <a:off x="563879" y="2164080"/>
            <a:ext cx="78866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highlight>
                  <a:srgbClr val="FFFF00"/>
                </a:highlight>
              </a:rPr>
              <a:t>Übertragung des Schalls von Luft auf Wasser:</a:t>
            </a:r>
          </a:p>
          <a:p>
            <a:r>
              <a:rPr lang="de-DE" sz="3200" dirty="0"/>
              <a:t>Wasser soll durch Luft in Schwingungen versetzt werden!</a:t>
            </a:r>
          </a:p>
          <a:p>
            <a:r>
              <a:rPr lang="de-DE" sz="3200" dirty="0"/>
              <a:t>Wie wird der Schalldruck groß genug?</a:t>
            </a:r>
          </a:p>
          <a:p>
            <a:endParaRPr lang="de-DE" sz="3200" dirty="0"/>
          </a:p>
          <a:p>
            <a:r>
              <a:rPr lang="de-DE" sz="3200" i="1" dirty="0"/>
              <a:t>Physik 8. Klasse: Begriff „Kraft“ (nicht „Druck“)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40704968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B02319-1122-4AFE-AF17-92A153B485C0}"/>
              </a:ext>
            </a:extLst>
          </p:cNvPr>
          <p:cNvSpPr txBox="1"/>
          <p:nvPr/>
        </p:nvSpPr>
        <p:spPr>
          <a:xfrm>
            <a:off x="563880" y="2164080"/>
            <a:ext cx="776859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highlight>
                  <a:srgbClr val="FFFF00"/>
                </a:highlight>
              </a:rPr>
              <a:t>Übertragung des Schalls von Luft auf Wasser:</a:t>
            </a:r>
          </a:p>
          <a:p>
            <a:r>
              <a:rPr lang="de-DE" sz="3200" dirty="0"/>
              <a:t>Wasser soll durch Luft in Schwingungen versetzt werden!</a:t>
            </a:r>
          </a:p>
          <a:p>
            <a:pPr>
              <a:spcAft>
                <a:spcPts val="1200"/>
              </a:spcAft>
            </a:pPr>
            <a:r>
              <a:rPr lang="de-DE" sz="3200" dirty="0"/>
              <a:t>Wie wird der Schalldruck groß genug?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Große Fläche der Ohrmuscheln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Trichterwirkung bis zum Trommelfell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Hebelwirkung der Gehörknöchelchen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8973955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B02319-1122-4AFE-AF17-92A153B485C0}"/>
              </a:ext>
            </a:extLst>
          </p:cNvPr>
          <p:cNvSpPr txBox="1"/>
          <p:nvPr/>
        </p:nvSpPr>
        <p:spPr>
          <a:xfrm>
            <a:off x="563880" y="2164080"/>
            <a:ext cx="7768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highlight>
                  <a:srgbClr val="FFFF00"/>
                </a:highlight>
              </a:rPr>
              <a:t>Unterscheidung der Tonhöhen (Frequenzen) im Innenohr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803020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Hörsinn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B02319-1122-4AFE-AF17-92A153B485C0}"/>
              </a:ext>
            </a:extLst>
          </p:cNvPr>
          <p:cNvSpPr txBox="1"/>
          <p:nvPr/>
        </p:nvSpPr>
        <p:spPr>
          <a:xfrm>
            <a:off x="563880" y="2164080"/>
            <a:ext cx="77685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highlight>
                  <a:srgbClr val="FFFF00"/>
                </a:highlight>
              </a:rPr>
              <a:t>Unterscheidung der Tonhöhen (Frequenzen) im Innenohr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Unterschiedliche Dicke des Schnecken-gangs (u. a.) bewirkt unterschiedliche Verstärkung bzw. Abschwächung der Schallwellen je nach Frequenz.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5168109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Hormone</a:t>
            </a:r>
          </a:p>
        </p:txBody>
      </p:sp>
    </p:spTree>
    <p:extLst>
      <p:ext uri="{BB962C8B-B14F-4D97-AF65-F5344CB8AC3E}">
        <p14:creationId xmlns:p14="http://schemas.microsoft.com/office/powerpoint/2010/main" val="1453968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99FF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Hormone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B02319-1122-4AFE-AF17-92A153B485C0}"/>
              </a:ext>
            </a:extLst>
          </p:cNvPr>
          <p:cNvSpPr txBox="1"/>
          <p:nvPr/>
        </p:nvSpPr>
        <p:spPr>
          <a:xfrm>
            <a:off x="563880" y="2164080"/>
            <a:ext cx="77685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Nur kurze Einführung: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Rezeptorbindung nach dem Schlüssel-Schloss-Prinzip </a:t>
            </a:r>
            <a:r>
              <a:rPr lang="de-DE" sz="3200" b="1" dirty="0"/>
              <a:t>(NEU!)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spezifische Reaktion der Zielzelle (aber hier keine Details!)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Veranschaulichung an 1 Beispiel, etwa Adrenalin (kommt wieder bei Stress)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77390526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FF66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Regulierung Blutzucker</a:t>
            </a:r>
          </a:p>
        </p:txBody>
      </p:sp>
    </p:spTree>
    <p:extLst>
      <p:ext uri="{BB962C8B-B14F-4D97-AF65-F5344CB8AC3E}">
        <p14:creationId xmlns:p14="http://schemas.microsoft.com/office/powerpoint/2010/main" val="5107328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FF66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Regulierung Blutzucker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B02319-1122-4AFE-AF17-92A153B485C0}"/>
              </a:ext>
            </a:extLst>
          </p:cNvPr>
          <p:cNvSpPr txBox="1"/>
          <p:nvPr/>
        </p:nvSpPr>
        <p:spPr>
          <a:xfrm>
            <a:off x="563880" y="2164080"/>
            <a:ext cx="77685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/>
              <a:t>Regelkreis</a:t>
            </a:r>
            <a:r>
              <a:rPr lang="de-DE" sz="3200" dirty="0"/>
              <a:t> explizit einführen,</a:t>
            </a:r>
          </a:p>
          <a:p>
            <a:r>
              <a:rPr lang="de-DE" sz="3200" dirty="0"/>
              <a:t>ggf. am Beispiel Heizung </a:t>
            </a:r>
          </a:p>
          <a:p>
            <a:endParaRPr lang="de-DE" sz="3200" dirty="0"/>
          </a:p>
          <a:p>
            <a:r>
              <a:rPr lang="de-DE" sz="3200" dirty="0"/>
              <a:t>(</a:t>
            </a:r>
            <a:r>
              <a:rPr lang="de-DE" sz="3200" b="1" dirty="0">
                <a:highlight>
                  <a:srgbClr val="FF0000"/>
                </a:highlight>
              </a:rPr>
              <a:t>ohne</a:t>
            </a:r>
            <a:r>
              <a:rPr lang="de-DE" sz="3200" dirty="0"/>
              <a:t> übergeordnete Fachbegriffe wie Regelgröße, Störgröße usw.)</a:t>
            </a:r>
          </a:p>
        </p:txBody>
      </p:sp>
    </p:spTree>
    <p:extLst>
      <p:ext uri="{BB962C8B-B14F-4D97-AF65-F5344CB8AC3E}">
        <p14:creationId xmlns:p14="http://schemas.microsoft.com/office/powerpoint/2010/main" val="72485775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FF66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Regulierung Blutzucker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B02319-1122-4AFE-AF17-92A153B485C0}"/>
              </a:ext>
            </a:extLst>
          </p:cNvPr>
          <p:cNvSpPr txBox="1"/>
          <p:nvPr/>
        </p:nvSpPr>
        <p:spPr>
          <a:xfrm>
            <a:off x="563880" y="2164080"/>
            <a:ext cx="77685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Zunächst nur einen der </a:t>
            </a:r>
            <a:r>
              <a:rPr lang="de-DE" sz="3200" b="1" dirty="0"/>
              <a:t>Regelkreise</a:t>
            </a:r>
            <a:r>
              <a:rPr lang="de-DE" sz="3200" dirty="0"/>
              <a:t> (z. B. von Insulin), später den zweiten.</a:t>
            </a:r>
          </a:p>
          <a:p>
            <a:r>
              <a:rPr lang="de-DE" sz="3200" dirty="0"/>
              <a:t>Hierzu Wiederholung der </a:t>
            </a:r>
            <a:r>
              <a:rPr lang="de-DE" sz="3200" b="1" dirty="0"/>
              <a:t>Zellatmung</a:t>
            </a:r>
            <a:r>
              <a:rPr lang="de-DE" sz="3200" dirty="0"/>
              <a:t> mit Stoff- und Energie-Umwandlung.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C9FF1A1-FA92-4C9A-BA2F-E49848D31B1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122" y="4226182"/>
            <a:ext cx="5161598" cy="218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191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66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Stress-Reaktion</a:t>
            </a:r>
          </a:p>
        </p:txBody>
      </p:sp>
    </p:spTree>
    <p:extLst>
      <p:ext uri="{BB962C8B-B14F-4D97-AF65-F5344CB8AC3E}">
        <p14:creationId xmlns:p14="http://schemas.microsoft.com/office/powerpoint/2010/main" val="174700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Information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84947"/>
            <a:ext cx="78867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Der Begriff </a:t>
            </a:r>
            <a:r>
              <a:rPr lang="de-DE" sz="3200" b="1" dirty="0"/>
              <a:t>Information</a:t>
            </a:r>
            <a:r>
              <a:rPr lang="de-DE" sz="3200" dirty="0"/>
              <a:t> ist den Schülern nicht unbedingt klar!</a:t>
            </a:r>
          </a:p>
          <a:p>
            <a:endParaRPr lang="de-DE" sz="3200" dirty="0"/>
          </a:p>
          <a:p>
            <a:r>
              <a:rPr lang="de-DE" sz="3200" dirty="0"/>
              <a:t>An Beispielen im Vergleich klären: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Buchstaben-Text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binärer Code beim Computer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binärer Code bei Nervenzellen</a:t>
            </a:r>
          </a:p>
        </p:txBody>
      </p:sp>
    </p:spTree>
    <p:extLst>
      <p:ext uri="{BB962C8B-B14F-4D97-AF65-F5344CB8AC3E}">
        <p14:creationId xmlns:p14="http://schemas.microsoft.com/office/powerpoint/2010/main" val="6545282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66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Stress-Reaktion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B02319-1122-4AFE-AF17-92A153B485C0}"/>
              </a:ext>
            </a:extLst>
          </p:cNvPr>
          <p:cNvSpPr txBox="1"/>
          <p:nvPr/>
        </p:nvSpPr>
        <p:spPr>
          <a:xfrm>
            <a:off x="563880" y="2164080"/>
            <a:ext cx="77685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Vorgetäuschte Stegreifaufgabe </a:t>
            </a:r>
          </a:p>
          <a:p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0870838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66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Stress-Reaktion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B02319-1122-4AFE-AF17-92A153B485C0}"/>
              </a:ext>
            </a:extLst>
          </p:cNvPr>
          <p:cNvSpPr txBox="1"/>
          <p:nvPr/>
        </p:nvSpPr>
        <p:spPr>
          <a:xfrm>
            <a:off x="563880" y="2164080"/>
            <a:ext cx="7768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Vorgetäuschte Stegreifaufgabe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200" dirty="0"/>
              <a:t>Vegetatives Nervensystem mit </a:t>
            </a:r>
            <a:r>
              <a:rPr lang="de-DE" sz="3200" dirty="0" err="1"/>
              <a:t>Sympathicus</a:t>
            </a:r>
            <a:r>
              <a:rPr lang="de-DE" sz="3200" dirty="0"/>
              <a:t> und </a:t>
            </a:r>
            <a:r>
              <a:rPr lang="de-DE" sz="3200" dirty="0" err="1"/>
              <a:t>Parasympathicus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870405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Information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84947"/>
            <a:ext cx="78867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Der Begriff </a:t>
            </a:r>
            <a:r>
              <a:rPr lang="de-DE" sz="3200" b="1" dirty="0"/>
              <a:t>Information</a:t>
            </a:r>
            <a:r>
              <a:rPr lang="de-DE" sz="3200" dirty="0"/>
              <a:t> ist den Schülern nicht unbedingt klar!</a:t>
            </a:r>
          </a:p>
          <a:p>
            <a:endParaRPr lang="de-DE" sz="3200" dirty="0"/>
          </a:p>
          <a:p>
            <a:r>
              <a:rPr lang="de-DE" sz="3200" dirty="0"/>
              <a:t>An Beispielen im Vergleich klären: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Buchstaben-Text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binärer Code beim Computer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dirty="0"/>
              <a:t>binärer Code bei Nervenzellen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de-DE" sz="3200" i="1" dirty="0"/>
              <a:t>Bau von DNA oder Proteinen noch unbekannt!</a:t>
            </a:r>
          </a:p>
        </p:txBody>
      </p:sp>
    </p:spTree>
    <p:extLst>
      <p:ext uri="{BB962C8B-B14F-4D97-AF65-F5344CB8AC3E}">
        <p14:creationId xmlns:p14="http://schemas.microsoft.com/office/powerpoint/2010/main" val="915135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</p:spTree>
    <p:extLst>
      <p:ext uri="{BB962C8B-B14F-4D97-AF65-F5344CB8AC3E}">
        <p14:creationId xmlns:p14="http://schemas.microsoft.com/office/powerpoint/2010/main" val="314277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60B99-E165-4138-BED3-F2BF212C24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1" dirty="0"/>
              <a:t>Nervensystem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455C1C-F73F-4327-B4FD-906A8223D5DE}"/>
              </a:ext>
            </a:extLst>
          </p:cNvPr>
          <p:cNvSpPr txBox="1"/>
          <p:nvPr/>
        </p:nvSpPr>
        <p:spPr>
          <a:xfrm>
            <a:off x="628650" y="1884947"/>
            <a:ext cx="7886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Der Begriff </a:t>
            </a:r>
            <a:r>
              <a:rPr lang="de-DE" sz="3200" b="1" dirty="0"/>
              <a:t>Reflex</a:t>
            </a:r>
            <a:r>
              <a:rPr lang="de-DE" sz="3200" dirty="0"/>
              <a:t> ist ersetzt durch </a:t>
            </a:r>
            <a:r>
              <a:rPr lang="de-DE" sz="3200" b="1" dirty="0"/>
              <a:t>Reiz-Reaktions-Kette</a:t>
            </a:r>
            <a:r>
              <a:rPr lang="de-DE" sz="3200" dirty="0"/>
              <a:t>.</a:t>
            </a:r>
            <a:endParaRPr lang="de-DE" sz="3200" i="1" dirty="0"/>
          </a:p>
        </p:txBody>
      </p:sp>
    </p:spTree>
    <p:extLst>
      <p:ext uri="{BB962C8B-B14F-4D97-AF65-F5344CB8AC3E}">
        <p14:creationId xmlns:p14="http://schemas.microsoft.com/office/powerpoint/2010/main" val="387928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1352</Words>
  <Application>Microsoft Office PowerPoint</Application>
  <PresentationFormat>Bildschirmpräsentation (4:3)</PresentationFormat>
  <Paragraphs>297</Paragraphs>
  <Slides>61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61</vt:i4>
      </vt:variant>
    </vt:vector>
  </HeadingPairs>
  <TitlesOfParts>
    <vt:vector size="69" baseType="lpstr">
      <vt:lpstr>Arial</vt:lpstr>
      <vt:lpstr>Arial Narrow</vt:lpstr>
      <vt:lpstr>Calibri</vt:lpstr>
      <vt:lpstr>Calibri Light</vt:lpstr>
      <vt:lpstr>Symbol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Information</vt:lpstr>
      <vt:lpstr>Information</vt:lpstr>
      <vt:lpstr>Information</vt:lpstr>
      <vt:lpstr>Information</vt:lpstr>
      <vt:lpstr>Nervensystem</vt:lpstr>
      <vt:lpstr>Nervensystem</vt:lpstr>
      <vt:lpstr>Nervensystem</vt:lpstr>
      <vt:lpstr>Nervensystem</vt:lpstr>
      <vt:lpstr>Nervensystem</vt:lpstr>
      <vt:lpstr>Nervensystem</vt:lpstr>
      <vt:lpstr>Nervensystem</vt:lpstr>
      <vt:lpstr>Nervensystem</vt:lpstr>
      <vt:lpstr>Nervensystem</vt:lpstr>
      <vt:lpstr>Nervensystem</vt:lpstr>
      <vt:lpstr>Nervensystem</vt:lpstr>
      <vt:lpstr>Nervensystem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Sehsinn</vt:lpstr>
      <vt:lpstr>Hörsinn</vt:lpstr>
      <vt:lpstr>Hörsinn</vt:lpstr>
      <vt:lpstr>Hörsinn</vt:lpstr>
      <vt:lpstr>Hörsinn</vt:lpstr>
      <vt:lpstr>Hörsinn</vt:lpstr>
      <vt:lpstr>Hörsinn</vt:lpstr>
      <vt:lpstr>Hörsinn</vt:lpstr>
      <vt:lpstr>Hörsinn</vt:lpstr>
      <vt:lpstr>Hörsinn</vt:lpstr>
      <vt:lpstr>Hörsinn</vt:lpstr>
      <vt:lpstr>Hörsinn</vt:lpstr>
      <vt:lpstr>Hörsinn</vt:lpstr>
      <vt:lpstr>Hormone</vt:lpstr>
      <vt:lpstr>Hormone</vt:lpstr>
      <vt:lpstr>Regulierung Blutzucker</vt:lpstr>
      <vt:lpstr>Regulierung Blutzucker</vt:lpstr>
      <vt:lpstr>Regulierung Blutzucker</vt:lpstr>
      <vt:lpstr>Stress-Reaktion</vt:lpstr>
      <vt:lpstr>Stress-Reaktion</vt:lpstr>
      <vt:lpstr>Stress-Reaktion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Nickl</dc:creator>
  <cp:lastModifiedBy>Thomas Nickl</cp:lastModifiedBy>
  <cp:revision>36</cp:revision>
  <dcterms:created xsi:type="dcterms:W3CDTF">2020-06-30T09:46:04Z</dcterms:created>
  <dcterms:modified xsi:type="dcterms:W3CDTF">2020-07-06T04:57:20Z</dcterms:modified>
</cp:coreProperties>
</file>