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75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9" r:id="rId20"/>
    <p:sldId id="309" r:id="rId21"/>
    <p:sldId id="280" r:id="rId22"/>
    <p:sldId id="281" r:id="rId23"/>
    <p:sldId id="282" r:id="rId24"/>
    <p:sldId id="283" r:id="rId25"/>
    <p:sldId id="284" r:id="rId26"/>
    <p:sldId id="310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11" r:id="rId43"/>
    <p:sldId id="301" r:id="rId44"/>
    <p:sldId id="302" r:id="rId45"/>
    <p:sldId id="303" r:id="rId46"/>
    <p:sldId id="304" r:id="rId47"/>
    <p:sldId id="305" r:id="rId48"/>
    <p:sldId id="306" r:id="rId49"/>
    <p:sldId id="312" r:id="rId50"/>
    <p:sldId id="307" r:id="rId51"/>
    <p:sldId id="308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9CCFF"/>
    <a:srgbClr val="CCFF66"/>
    <a:srgbClr val="FFFF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4A1E-8B37-45DF-BE92-176656979B47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14A8-9929-4BA2-862F-9E66C598E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2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4A1E-8B37-45DF-BE92-176656979B47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14A8-9929-4BA2-862F-9E66C598E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13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4A1E-8B37-45DF-BE92-176656979B47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14A8-9929-4BA2-862F-9E66C598E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95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4A1E-8B37-45DF-BE92-176656979B47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14A8-9929-4BA2-862F-9E66C598E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25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4A1E-8B37-45DF-BE92-176656979B47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14A8-9929-4BA2-862F-9E66C598E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06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4A1E-8B37-45DF-BE92-176656979B47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14A8-9929-4BA2-862F-9E66C598E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4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4A1E-8B37-45DF-BE92-176656979B47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14A8-9929-4BA2-862F-9E66C598E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73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4A1E-8B37-45DF-BE92-176656979B47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14A8-9929-4BA2-862F-9E66C598E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79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4A1E-8B37-45DF-BE92-176656979B47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14A8-9929-4BA2-862F-9E66C598E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66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4A1E-8B37-45DF-BE92-176656979B47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14A8-9929-4BA2-862F-9E66C598E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23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4A1E-8B37-45DF-BE92-176656979B47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14A8-9929-4BA2-862F-9E66C598E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B4A1E-8B37-45DF-BE92-176656979B47}" type="datetimeFigureOut">
              <a:rPr lang="de-DE" smtClean="0"/>
              <a:t>30.06.2020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A14A8-9929-4BA2-862F-9E66C598E3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86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6B729909-291A-4BEC-A391-E6E45D71FB38}"/>
              </a:ext>
            </a:extLst>
          </p:cNvPr>
          <p:cNvSpPr txBox="1"/>
          <p:nvPr/>
        </p:nvSpPr>
        <p:spPr>
          <a:xfrm>
            <a:off x="802105" y="561112"/>
            <a:ext cx="7427495" cy="3970318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endParaRPr lang="de-DE" b="1" dirty="0"/>
          </a:p>
          <a:p>
            <a:pPr algn="ctr"/>
            <a:r>
              <a:rPr lang="de-DE" sz="7200" b="1" dirty="0"/>
              <a:t>Verhalten −</a:t>
            </a:r>
          </a:p>
          <a:p>
            <a:pPr algn="ctr"/>
            <a:r>
              <a:rPr lang="de-DE" sz="7200" b="1" dirty="0"/>
              <a:t>genetisch bedingt und erlernt </a:t>
            </a:r>
            <a:r>
              <a:rPr lang="de-DE" sz="6000" dirty="0"/>
              <a:t>(10 h)</a:t>
            </a:r>
          </a:p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9F42E2-DE43-41D7-B758-8C9EC9902E05}"/>
              </a:ext>
            </a:extLst>
          </p:cNvPr>
          <p:cNvSpPr txBox="1"/>
          <p:nvPr/>
        </p:nvSpPr>
        <p:spPr>
          <a:xfrm>
            <a:off x="6777789" y="5839325"/>
            <a:ext cx="16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Nickl, 9.7.2020</a:t>
            </a:r>
          </a:p>
        </p:txBody>
      </p:sp>
      <p:pic>
        <p:nvPicPr>
          <p:cNvPr id="10" name="Picture 2" descr="Bildergebnis für vbio">
            <a:extLst>
              <a:ext uri="{FF2B5EF4-FFF2-40B4-BE49-F238E27FC236}">
                <a16:creationId xmlns:a16="http://schemas.microsoft.com/office/drawing/2014/main" id="{D2652695-10A4-45B4-9A05-3B110E9C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2" y="4683849"/>
            <a:ext cx="2096950" cy="16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Rückgriff auf die Reiz-Reaktions-Kette </a:t>
            </a:r>
          </a:p>
          <a:p>
            <a:pPr algn="ctr"/>
            <a:r>
              <a:rPr lang="de-DE" sz="3200" dirty="0"/>
              <a:t>(Kapitel: Information)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11934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Kompetenz</a:t>
            </a:r>
            <a:r>
              <a:rPr lang="de-DE" sz="3200" dirty="0"/>
              <a:t>orientierter </a:t>
            </a:r>
          </a:p>
          <a:p>
            <a:pPr algn="ctr"/>
            <a:r>
              <a:rPr lang="de-DE" sz="3200" dirty="0"/>
              <a:t>Aufbau des Unterrichts</a:t>
            </a:r>
          </a:p>
          <a:p>
            <a:endParaRPr lang="de-DE" sz="3200" dirty="0"/>
          </a:p>
          <a:p>
            <a:pPr algn="ctr"/>
            <a:r>
              <a:rPr lang="de-DE" sz="3200" b="1" dirty="0"/>
              <a:t>Inhalt</a:t>
            </a:r>
            <a:r>
              <a:rPr lang="de-DE" sz="3200" dirty="0"/>
              <a:t>liche Beschränkung auf die </a:t>
            </a:r>
          </a:p>
          <a:p>
            <a:pPr algn="ctr"/>
            <a:r>
              <a:rPr lang="de-DE" sz="3200" dirty="0"/>
              <a:t>Formulierungen im LehrplanPLUS </a:t>
            </a:r>
          </a:p>
          <a:p>
            <a:pPr algn="ctr"/>
            <a:r>
              <a:rPr lang="de-DE" sz="3200" dirty="0"/>
              <a:t>(sonst wird es zu viel)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5287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einfache Verhaltensweisen beobachten (Film), beschreiben, vergleichen</a:t>
            </a:r>
          </a:p>
          <a:p>
            <a:endParaRPr lang="de-DE" sz="3000" dirty="0"/>
          </a:p>
          <a:p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15883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einfache Verhaltensweisen beobachten (Film), beschreiben, vergleichen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Hypothesen zu inneren Faktoren aufstellen</a:t>
            </a:r>
          </a:p>
          <a:p>
            <a:endParaRPr lang="de-DE" sz="3000" dirty="0"/>
          </a:p>
          <a:p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43157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einfache Verhaltensweisen beobachten (Film), beschreiben, vergleichen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Hypothesen zu inneren Faktoren aufstellen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Hypothesen zu reaktionsauslösenden Reizen aufstellen</a:t>
            </a:r>
          </a:p>
          <a:p>
            <a:endParaRPr lang="de-DE" sz="3000" dirty="0"/>
          </a:p>
          <a:p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04772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einfache Verhaltensweisen beobachten (Film), beschreiben, vergleichen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Hypothesen zu inneren Faktoren aufstellen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Hypothesen zu reaktionsauslösenden Reizen aufstellen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Attrappen-Versuche zu reaktionsauslösenden Reizen entwerfen bzw. beurteilen</a:t>
            </a:r>
          </a:p>
          <a:p>
            <a:endParaRPr lang="de-DE" sz="3000" dirty="0"/>
          </a:p>
          <a:p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8226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einfache Verhaltensweisen beobachten (Film), beschreiben, vergleichen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Hypothesen zu inneren Faktoren aufstellen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Hypothesen zu reaktionsauslösenden Reizen aufstellen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Attrappen-Versuche zu reaktionsauslösenden Reizen entwerfen bzw. beurteilen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000" dirty="0"/>
              <a:t>das Zusammenwirken von inneren Faktoren und reaktionsauslösenden Reizen beschreiben</a:t>
            </a:r>
          </a:p>
          <a:p>
            <a:endParaRPr lang="de-DE" sz="3000" dirty="0"/>
          </a:p>
          <a:p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3842917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Filme: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bei TIB AV-Portal (Technische Informations-Bibliothek Hannover)</a:t>
            </a:r>
          </a:p>
          <a:p>
            <a:r>
              <a:rPr lang="de-DE" sz="3200" dirty="0"/>
              <a:t>Links dazu direkt in meinem Skript.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7306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Tuschezeichnungen: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in Eibl-Eibesfeldt: Grundriss der Vergleichenden Verhaltensforschung</a:t>
            </a:r>
          </a:p>
          <a:p>
            <a:r>
              <a:rPr lang="de-DE" sz="3200" dirty="0"/>
              <a:t>Hinweise dazu direkt in meinem Skript.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2531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000" b="1" dirty="0">
                <a:highlight>
                  <a:srgbClr val="00FF00"/>
                </a:highlight>
              </a:rPr>
              <a:t>Beschränkung</a:t>
            </a:r>
            <a:r>
              <a:rPr lang="de-DE" sz="3000" b="1" dirty="0"/>
              <a:t> </a:t>
            </a:r>
            <a:r>
              <a:rPr lang="de-DE" sz="3000" dirty="0"/>
              <a:t>auf innere Faktoren und reaktionsauslösende Reize!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5029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Problematik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349EE-C387-44E1-92B9-D9ECA555FB44}"/>
              </a:ext>
            </a:extLst>
          </p:cNvPr>
          <p:cNvSpPr txBox="1"/>
          <p:nvPr/>
        </p:nvSpPr>
        <p:spPr>
          <a:xfrm>
            <a:off x="628650" y="1909011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Die Ethologie war zuvor Thema in </a:t>
            </a:r>
            <a:r>
              <a:rPr lang="de-DE" sz="3200" b="1" dirty="0"/>
              <a:t>Q12</a:t>
            </a:r>
            <a:r>
              <a:rPr lang="de-DE" sz="3200" dirty="0"/>
              <a:t>.</a:t>
            </a:r>
          </a:p>
          <a:p>
            <a:r>
              <a:rPr lang="de-DE" sz="3200" dirty="0"/>
              <a:t>=&gt;  Unterrichtskonzepte aus der </a:t>
            </a:r>
            <a:r>
              <a:rPr lang="de-DE" sz="3200" dirty="0" err="1"/>
              <a:t>fortgeschrit-tenen</a:t>
            </a:r>
            <a:r>
              <a:rPr lang="de-DE" sz="3200" dirty="0"/>
              <a:t> Oberstufe funktionieren nicht ohne weiteres in der beginnenden Mittelstufe.</a:t>
            </a:r>
          </a:p>
        </p:txBody>
      </p:sp>
    </p:spTree>
    <p:extLst>
      <p:ext uri="{BB962C8B-B14F-4D97-AF65-F5344CB8AC3E}">
        <p14:creationId xmlns:p14="http://schemas.microsoft.com/office/powerpoint/2010/main" val="71094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51BF499-6202-4427-934E-467DD2C5EFBF}"/>
              </a:ext>
            </a:extLst>
          </p:cNvPr>
          <p:cNvSpPr txBox="1"/>
          <p:nvPr/>
        </p:nvSpPr>
        <p:spPr>
          <a:xfrm>
            <a:off x="628650" y="1812758"/>
            <a:ext cx="78867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000" b="1" dirty="0">
                <a:highlight>
                  <a:srgbClr val="00FF00"/>
                </a:highlight>
              </a:rPr>
              <a:t>Beschränkung</a:t>
            </a:r>
            <a:r>
              <a:rPr lang="de-DE" sz="3000" b="1" dirty="0"/>
              <a:t> </a:t>
            </a:r>
            <a:r>
              <a:rPr lang="de-DE" sz="3000" dirty="0"/>
              <a:t>auf innere Faktoren und reaktionsauslösende Reize!</a:t>
            </a:r>
          </a:p>
          <a:p>
            <a:r>
              <a:rPr lang="de-DE" sz="3000" b="1" dirty="0">
                <a:highlight>
                  <a:srgbClr val="FF0000"/>
                </a:highlight>
              </a:rPr>
              <a:t>Verzicht</a:t>
            </a:r>
            <a:r>
              <a:rPr lang="de-DE" sz="3000" dirty="0"/>
              <a:t> auf …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000" dirty="0"/>
              <a:t>den Begriff „Instinktverhalten“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000" dirty="0"/>
              <a:t>motivierende Reize,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000" dirty="0"/>
              <a:t>Taxis, orientierende Reize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000" dirty="0"/>
              <a:t>den Begriff „Endhandlung“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000" dirty="0"/>
              <a:t>doppelte Quantifizierung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000" dirty="0"/>
              <a:t>übernormale Reize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000" dirty="0"/>
              <a:t>AAM </a:t>
            </a:r>
            <a:r>
              <a:rPr lang="de-DE" sz="3000" i="1" dirty="0"/>
              <a:t>(der ist ohnehin schon lange tot)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950243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5C5B82-FECA-4C5E-9447-8AB6C0E59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61" y="1785694"/>
            <a:ext cx="5122277" cy="328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5FC98B8-FECA-4663-8A88-374275C83239}"/>
              </a:ext>
            </a:extLst>
          </p:cNvPr>
          <p:cNvSpPr txBox="1"/>
          <p:nvPr/>
        </p:nvSpPr>
        <p:spPr>
          <a:xfrm>
            <a:off x="922421" y="520566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Die Ei-Einroll-Bewegung bei der Graugans </a:t>
            </a:r>
          </a:p>
          <a:p>
            <a:pPr algn="ctr"/>
            <a:r>
              <a:rPr lang="de-DE" sz="2400" dirty="0"/>
              <a:t>(K. Lorenz)</a:t>
            </a:r>
          </a:p>
        </p:txBody>
      </p:sp>
    </p:spTree>
    <p:extLst>
      <p:ext uri="{BB962C8B-B14F-4D97-AF65-F5344CB8AC3E}">
        <p14:creationId xmlns:p14="http://schemas.microsoft.com/office/powerpoint/2010/main" val="97152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FC98B8-FECA-4663-8A88-374275C83239}"/>
              </a:ext>
            </a:extLst>
          </p:cNvPr>
          <p:cNvSpPr txBox="1"/>
          <p:nvPr/>
        </p:nvSpPr>
        <p:spPr>
          <a:xfrm>
            <a:off x="922421" y="520566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Balzverhalten bei Springspinnen-Männchen</a:t>
            </a:r>
          </a:p>
          <a:p>
            <a:pPr algn="ctr"/>
            <a:r>
              <a:rPr lang="de-DE" sz="2400" dirty="0"/>
              <a:t>(aber ohne „Triebstau“)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F7AF19-E621-4F92-81AA-06E7777A1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58" y="1921794"/>
            <a:ext cx="5698940" cy="29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886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FC98B8-FECA-4663-8A88-374275C83239}"/>
              </a:ext>
            </a:extLst>
          </p:cNvPr>
          <p:cNvSpPr txBox="1"/>
          <p:nvPr/>
        </p:nvSpPr>
        <p:spPr>
          <a:xfrm>
            <a:off x="922421" y="5205663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Beutefang-Verhalten bei Erdkröten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AA1D7B-1AA9-447C-97CA-3DDAED433B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18" y="1839678"/>
            <a:ext cx="4005814" cy="2724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459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FC98B8-FECA-4663-8A88-374275C83239}"/>
              </a:ext>
            </a:extLst>
          </p:cNvPr>
          <p:cNvSpPr txBox="1"/>
          <p:nvPr/>
        </p:nvSpPr>
        <p:spPr>
          <a:xfrm>
            <a:off x="922421" y="5205663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Aggressions-Verhalten bei Stichlings-Männchen während der Balzzeit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02ACD3-4601-4958-A31E-FD0EB8A7DFB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20" y="1690689"/>
            <a:ext cx="2483569" cy="35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26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</p:spTree>
    <p:extLst>
      <p:ext uri="{BB962C8B-B14F-4D97-AF65-F5344CB8AC3E}">
        <p14:creationId xmlns:p14="http://schemas.microsoft.com/office/powerpoint/2010/main" val="2138574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EBBE1C-F92C-4963-AC94-23D6149CFC47}"/>
              </a:ext>
            </a:extLst>
          </p:cNvPr>
          <p:cNvSpPr txBox="1"/>
          <p:nvPr/>
        </p:nvSpPr>
        <p:spPr>
          <a:xfrm>
            <a:off x="617621" y="1884947"/>
            <a:ext cx="7908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highlight>
                  <a:srgbClr val="FF0000"/>
                </a:highlight>
              </a:rPr>
              <a:t>Nicht:</a:t>
            </a:r>
          </a:p>
          <a:p>
            <a:r>
              <a:rPr lang="de-DE" sz="3200" dirty="0"/>
              <a:t>„angeborenes, ererbtes, vererbtes Verhalten“</a:t>
            </a:r>
          </a:p>
          <a:p>
            <a:endParaRPr lang="de-DE" sz="3200" dirty="0"/>
          </a:p>
          <a:p>
            <a:r>
              <a:rPr lang="de-DE" sz="3200" i="1" dirty="0"/>
              <a:t>(Formulierung konsequent verwenden, aber nicht diskutieren, weil die Schüler noch nichts von Genetik wissen.) </a:t>
            </a:r>
          </a:p>
        </p:txBody>
      </p:sp>
    </p:spTree>
    <p:extLst>
      <p:ext uri="{BB962C8B-B14F-4D97-AF65-F5344CB8AC3E}">
        <p14:creationId xmlns:p14="http://schemas.microsoft.com/office/powerpoint/2010/main" val="443970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EBBE1C-F92C-4963-AC94-23D6149CFC47}"/>
              </a:ext>
            </a:extLst>
          </p:cNvPr>
          <p:cNvSpPr txBox="1"/>
          <p:nvPr/>
        </p:nvSpPr>
        <p:spPr>
          <a:xfrm>
            <a:off x="617621" y="1884947"/>
            <a:ext cx="79087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Fragestellung: </a:t>
            </a:r>
            <a:endParaRPr lang="de-DE" sz="3200" dirty="0"/>
          </a:p>
          <a:p>
            <a:r>
              <a:rPr lang="de-DE" sz="3200" dirty="0"/>
              <a:t>Ist eine einfache Verhaltensweise genetisch bedingt oder muss sie erst durch einen Lern-vorgang erworben werden?</a:t>
            </a:r>
          </a:p>
        </p:txBody>
      </p:sp>
    </p:spTree>
    <p:extLst>
      <p:ext uri="{BB962C8B-B14F-4D97-AF65-F5344CB8AC3E}">
        <p14:creationId xmlns:p14="http://schemas.microsoft.com/office/powerpoint/2010/main" val="1368983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EBBE1C-F92C-4963-AC94-23D6149CFC47}"/>
              </a:ext>
            </a:extLst>
          </p:cNvPr>
          <p:cNvSpPr txBox="1"/>
          <p:nvPr/>
        </p:nvSpPr>
        <p:spPr>
          <a:xfrm>
            <a:off x="617621" y="1884947"/>
            <a:ext cx="79087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Fragestellung: 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Ist eine einfache Verhaltensweise genetisch bedingt oder muss sie erst durch einen Lern-vorgang erworben werden?</a:t>
            </a:r>
          </a:p>
          <a:p>
            <a:r>
              <a:rPr lang="de-DE" sz="3200" dirty="0"/>
              <a:t>Die Schüler entwerfen eine </a:t>
            </a:r>
            <a:r>
              <a:rPr lang="de-DE" sz="3200" b="1" dirty="0"/>
              <a:t>Untersuchungs-Methode</a:t>
            </a:r>
            <a:r>
              <a:rPr lang="de-DE" sz="3200" dirty="0"/>
              <a:t> für ein konkretes Beispiel und beurteilen seine Aussagekraft.</a:t>
            </a:r>
          </a:p>
        </p:txBody>
      </p:sp>
    </p:spTree>
    <p:extLst>
      <p:ext uri="{BB962C8B-B14F-4D97-AF65-F5344CB8AC3E}">
        <p14:creationId xmlns:p14="http://schemas.microsoft.com/office/powerpoint/2010/main" val="284213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EBBE1C-F92C-4963-AC94-23D6149CFC47}"/>
              </a:ext>
            </a:extLst>
          </p:cNvPr>
          <p:cNvSpPr txBox="1"/>
          <p:nvPr/>
        </p:nvSpPr>
        <p:spPr>
          <a:xfrm>
            <a:off x="617621" y="1884947"/>
            <a:ext cx="79087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Untersuchungs-Methode: 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Aufzucht unter Erfahrungs-Entzug (Kaspar-Hauser-Versuche)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Mögliche Fehlerquellen (= Lernmöglichkeiten) sollen erkannt werden.</a:t>
            </a:r>
          </a:p>
        </p:txBody>
      </p:sp>
    </p:spTree>
    <p:extLst>
      <p:ext uri="{BB962C8B-B14F-4D97-AF65-F5344CB8AC3E}">
        <p14:creationId xmlns:p14="http://schemas.microsoft.com/office/powerpoint/2010/main" val="348650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Problematik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349EE-C387-44E1-92B9-D9ECA555FB44}"/>
              </a:ext>
            </a:extLst>
          </p:cNvPr>
          <p:cNvSpPr txBox="1"/>
          <p:nvPr/>
        </p:nvSpPr>
        <p:spPr>
          <a:xfrm>
            <a:off x="628650" y="1909011"/>
            <a:ext cx="78867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Die Ethologie war zuvor Thema in </a:t>
            </a:r>
            <a:r>
              <a:rPr lang="de-DE" sz="3200" b="1" dirty="0"/>
              <a:t>Q12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=&gt;  Unterrichtskonzepte aus der </a:t>
            </a:r>
            <a:r>
              <a:rPr lang="de-DE" sz="3200" dirty="0" err="1"/>
              <a:t>fortgeschrit-tenen</a:t>
            </a:r>
            <a:r>
              <a:rPr lang="de-DE" sz="3200" dirty="0"/>
              <a:t> Oberstufe funktionieren nicht ohne weiteres in der beginnenden Mittelstufe.</a:t>
            </a:r>
          </a:p>
          <a:p>
            <a:r>
              <a:rPr lang="de-DE" sz="3200" dirty="0"/>
              <a:t>=&gt;  Neues Konzept mit deutlich </a:t>
            </a:r>
            <a:r>
              <a:rPr lang="de-DE" sz="3200" b="1" dirty="0"/>
              <a:t>weniger Details</a:t>
            </a:r>
            <a:r>
              <a:rPr lang="de-DE" sz="3200" dirty="0"/>
              <a:t> und ggf. </a:t>
            </a:r>
            <a:r>
              <a:rPr lang="de-DE" sz="3200" b="1" dirty="0"/>
              <a:t>anderer Methodik</a:t>
            </a:r>
            <a:r>
              <a:rPr lang="de-DE" sz="3200" dirty="0"/>
              <a:t>.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50817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EBBE1C-F92C-4963-AC94-23D6149CFC47}"/>
              </a:ext>
            </a:extLst>
          </p:cNvPr>
          <p:cNvSpPr txBox="1"/>
          <p:nvPr/>
        </p:nvSpPr>
        <p:spPr>
          <a:xfrm>
            <a:off x="617621" y="1884947"/>
            <a:ext cx="790875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Untersuchungs-Methode: 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Aufzucht unter Erfahrungs-Entzug (Kaspar-Hauser-Versuche)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Mögliche Fehlerquellen (= Lernmöglichkeiten) sollen erkannt werden.</a:t>
            </a:r>
          </a:p>
          <a:p>
            <a:r>
              <a:rPr lang="de-DE" sz="3200" u="sng" dirty="0"/>
              <a:t>Beispiele</a:t>
            </a:r>
            <a:r>
              <a:rPr lang="de-DE" sz="32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Beutefang-Verhalten bei Erdkröten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Gesang bei Singvögeln</a:t>
            </a:r>
          </a:p>
        </p:txBody>
      </p:sp>
    </p:spTree>
    <p:extLst>
      <p:ext uri="{BB962C8B-B14F-4D97-AF65-F5344CB8AC3E}">
        <p14:creationId xmlns:p14="http://schemas.microsoft.com/office/powerpoint/2010/main" val="518022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3A7D13-477F-43B9-87BE-9C928FC658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859881"/>
            <a:ext cx="4135855" cy="146885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CCDC30D-D80F-4F7B-A227-023B08B71D0C}"/>
              </a:ext>
            </a:extLst>
          </p:cNvPr>
          <p:cNvSpPr txBox="1"/>
          <p:nvPr/>
        </p:nvSpPr>
        <p:spPr>
          <a:xfrm>
            <a:off x="4884821" y="1859881"/>
            <a:ext cx="3729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Sonagramm eines </a:t>
            </a:r>
            <a:r>
              <a:rPr lang="de-DE" sz="2800" dirty="0" err="1"/>
              <a:t>natür-lich</a:t>
            </a:r>
            <a:r>
              <a:rPr lang="de-DE" sz="2800" dirty="0"/>
              <a:t> aufgewachsenen Buchfinken-Männchens</a:t>
            </a:r>
          </a:p>
        </p:txBody>
      </p:sp>
    </p:spTree>
    <p:extLst>
      <p:ext uri="{BB962C8B-B14F-4D97-AF65-F5344CB8AC3E}">
        <p14:creationId xmlns:p14="http://schemas.microsoft.com/office/powerpoint/2010/main" val="3309879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3A7D13-477F-43B9-87BE-9C928FC658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859881"/>
            <a:ext cx="4135855" cy="146885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CCDC30D-D80F-4F7B-A227-023B08B71D0C}"/>
              </a:ext>
            </a:extLst>
          </p:cNvPr>
          <p:cNvSpPr txBox="1"/>
          <p:nvPr/>
        </p:nvSpPr>
        <p:spPr>
          <a:xfrm>
            <a:off x="4884821" y="1859881"/>
            <a:ext cx="3729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Sonagramm eines </a:t>
            </a:r>
            <a:r>
              <a:rPr lang="de-DE" sz="2800" dirty="0" err="1"/>
              <a:t>natür-lich</a:t>
            </a:r>
            <a:r>
              <a:rPr lang="de-DE" sz="2800" dirty="0"/>
              <a:t> aufgewachsenen Buchfinken-Männchens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A5D000-3E3A-42EC-B262-7ADA1DEB3B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0" y="3672777"/>
            <a:ext cx="3866146" cy="16852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F09EE2A-1BF4-4E21-AE4B-42320ED4AFA9}"/>
              </a:ext>
            </a:extLst>
          </p:cNvPr>
          <p:cNvSpPr txBox="1"/>
          <p:nvPr/>
        </p:nvSpPr>
        <p:spPr>
          <a:xfrm>
            <a:off x="4884821" y="3750202"/>
            <a:ext cx="3729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Sonagramm eines </a:t>
            </a:r>
            <a:r>
              <a:rPr lang="de-DE" sz="2800" dirty="0" err="1"/>
              <a:t>iso-liert</a:t>
            </a:r>
            <a:r>
              <a:rPr lang="de-DE" sz="2800" dirty="0"/>
              <a:t> aufgewachsenen Buchfinken-Männchens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08014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66"/>
          </a:solidFill>
        </p:spPr>
        <p:txBody>
          <a:bodyPr/>
          <a:lstStyle/>
          <a:p>
            <a:pPr algn="ctr"/>
            <a:r>
              <a:rPr lang="de-DE" b="1" dirty="0"/>
              <a:t>Genetisch bedingtes Verhalten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3A7D13-477F-43B9-87BE-9C928FC658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859881"/>
            <a:ext cx="4135855" cy="146885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CCDC30D-D80F-4F7B-A227-023B08B71D0C}"/>
              </a:ext>
            </a:extLst>
          </p:cNvPr>
          <p:cNvSpPr txBox="1"/>
          <p:nvPr/>
        </p:nvSpPr>
        <p:spPr>
          <a:xfrm>
            <a:off x="4884821" y="1859881"/>
            <a:ext cx="3729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Sonagramm eines </a:t>
            </a:r>
            <a:r>
              <a:rPr lang="de-DE" sz="2800" dirty="0" err="1"/>
              <a:t>natür-lich</a:t>
            </a:r>
            <a:r>
              <a:rPr lang="de-DE" sz="2800" dirty="0"/>
              <a:t> aufgewachsenen Buchfinken-Männchens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A5D000-3E3A-42EC-B262-7ADA1DEB3B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0" y="3672777"/>
            <a:ext cx="3866146" cy="168528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F09EE2A-1BF4-4E21-AE4B-42320ED4AFA9}"/>
              </a:ext>
            </a:extLst>
          </p:cNvPr>
          <p:cNvSpPr txBox="1"/>
          <p:nvPr/>
        </p:nvSpPr>
        <p:spPr>
          <a:xfrm>
            <a:off x="4884821" y="3750202"/>
            <a:ext cx="3729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Sonagramm eines </a:t>
            </a:r>
            <a:r>
              <a:rPr lang="de-DE" sz="2800" dirty="0" err="1"/>
              <a:t>iso-liert</a:t>
            </a:r>
            <a:r>
              <a:rPr lang="de-DE" sz="2800" dirty="0"/>
              <a:t> aufgewachsenen Buchfinken-Männchens</a:t>
            </a:r>
          </a:p>
          <a:p>
            <a:endParaRPr lang="de-DE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58F7BF1-C8C6-4466-9281-A94E050CBE2E}"/>
              </a:ext>
            </a:extLst>
          </p:cNvPr>
          <p:cNvSpPr txBox="1"/>
          <p:nvPr/>
        </p:nvSpPr>
        <p:spPr>
          <a:xfrm>
            <a:off x="826170" y="5358063"/>
            <a:ext cx="7689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u="sng" dirty="0"/>
              <a:t>Ergebnis</a:t>
            </a:r>
            <a:r>
              <a:rPr lang="de-DE" sz="3200" dirty="0"/>
              <a:t>: Bestimmte Gesangs-Elemente sind genetisch bedingt, andere erworben.</a:t>
            </a:r>
          </a:p>
        </p:txBody>
      </p:sp>
    </p:spTree>
    <p:extLst>
      <p:ext uri="{BB962C8B-B14F-4D97-AF65-F5344CB8AC3E}">
        <p14:creationId xmlns:p14="http://schemas.microsoft.com/office/powerpoint/2010/main" val="1262096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Prägung</a:t>
            </a:r>
          </a:p>
        </p:txBody>
      </p:sp>
    </p:spTree>
    <p:extLst>
      <p:ext uri="{BB962C8B-B14F-4D97-AF65-F5344CB8AC3E}">
        <p14:creationId xmlns:p14="http://schemas.microsoft.com/office/powerpoint/2010/main" val="3160694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Prägung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Der LehrplanPLUS macht keine weiteren Angaben.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77319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Prägung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Der LehrplanPLUS macht keine weiteren Angaben.</a:t>
            </a:r>
          </a:p>
          <a:p>
            <a:r>
              <a:rPr lang="de-DE" sz="3200" b="1" dirty="0"/>
              <a:t>Nachfolge-Prägung</a:t>
            </a:r>
            <a:r>
              <a:rPr lang="de-DE" sz="3200" dirty="0"/>
              <a:t> (mit den herrlichen </a:t>
            </a:r>
            <a:r>
              <a:rPr lang="de-DE" sz="3200" dirty="0" err="1"/>
              <a:t>histo-rischen</a:t>
            </a:r>
            <a:r>
              <a:rPr lang="de-DE" sz="3200" dirty="0"/>
              <a:t> Filmen)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73380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Prägung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Der LehrplanPLUS macht keine weiteren Angaben.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Nachfolge-Prägung</a:t>
            </a:r>
            <a:r>
              <a:rPr lang="de-DE" sz="3200" dirty="0"/>
              <a:t> (mit den herrlichen </a:t>
            </a:r>
            <a:r>
              <a:rPr lang="de-DE" sz="3200" dirty="0" err="1"/>
              <a:t>histo-rischen</a:t>
            </a:r>
            <a:r>
              <a:rPr lang="de-DE" sz="3200" dirty="0"/>
              <a:t> Filmen)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ggf. auch </a:t>
            </a:r>
            <a:r>
              <a:rPr lang="de-DE" sz="3200" b="1" dirty="0"/>
              <a:t>sexuelle Prägung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82163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Prägung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Der LehrplanPLUS macht keine weiteren Angaben.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Nachfolge-Prägung</a:t>
            </a:r>
            <a:r>
              <a:rPr lang="de-DE" sz="3200" dirty="0"/>
              <a:t> (mit den herrlichen </a:t>
            </a:r>
            <a:r>
              <a:rPr lang="de-DE" sz="3200" dirty="0" err="1"/>
              <a:t>histo-rischen</a:t>
            </a:r>
            <a:r>
              <a:rPr lang="de-DE" sz="3200" dirty="0"/>
              <a:t> Filmen)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ggf. auch </a:t>
            </a:r>
            <a:r>
              <a:rPr lang="de-DE" sz="3200" b="1" dirty="0"/>
              <a:t>sexuelle Prägung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highlight>
                  <a:srgbClr val="FF0000"/>
                </a:highlight>
              </a:rPr>
              <a:t>auf keinen Fall </a:t>
            </a:r>
            <a:r>
              <a:rPr lang="de-DE" sz="3200" b="1" dirty="0">
                <a:highlight>
                  <a:srgbClr val="FF0000"/>
                </a:highlight>
              </a:rPr>
              <a:t>prägungsähnliche Vorgänge beim Menschen</a:t>
            </a:r>
            <a:r>
              <a:rPr lang="de-DE" sz="3200" dirty="0">
                <a:highlight>
                  <a:srgbClr val="FF0000"/>
                </a:highlight>
              </a:rPr>
              <a:t>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375372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Prägung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Arbeit mit </a:t>
            </a:r>
            <a:r>
              <a:rPr lang="de-DE" sz="3200" b="1" dirty="0"/>
              <a:t>Diagrammen</a:t>
            </a:r>
            <a:r>
              <a:rPr lang="de-DE" sz="3200" dirty="0"/>
              <a:t>:</a:t>
            </a:r>
          </a:p>
          <a:p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BBE073-CF7E-43A5-8505-FDCE4FEF67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44" y="2508520"/>
            <a:ext cx="5682298" cy="38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6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Problematik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349EE-C387-44E1-92B9-D9ECA555FB44}"/>
              </a:ext>
            </a:extLst>
          </p:cNvPr>
          <p:cNvSpPr txBox="1"/>
          <p:nvPr/>
        </p:nvSpPr>
        <p:spPr>
          <a:xfrm>
            <a:off x="628650" y="1909011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Die Ethologie war zuvor Thema in </a:t>
            </a:r>
            <a:r>
              <a:rPr lang="de-DE" sz="3200" b="1" dirty="0"/>
              <a:t>Q12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=&gt;  Unterrichtskonzepte aus der </a:t>
            </a:r>
            <a:r>
              <a:rPr lang="de-DE" sz="3200" dirty="0" err="1"/>
              <a:t>fortgeschrit-tenen</a:t>
            </a:r>
            <a:r>
              <a:rPr lang="de-DE" sz="3200" dirty="0"/>
              <a:t> Oberstufe funktionieren nicht ohne weiteres in der beginnenden Mittelstufe.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=&gt;  Neues Konzept mit deutlich </a:t>
            </a:r>
            <a:r>
              <a:rPr lang="de-DE" sz="3200" b="1" dirty="0"/>
              <a:t>weniger Details</a:t>
            </a:r>
            <a:r>
              <a:rPr lang="de-DE" sz="3200" dirty="0"/>
              <a:t> und ggf. </a:t>
            </a:r>
            <a:r>
              <a:rPr lang="de-DE" sz="3200" b="1" dirty="0"/>
              <a:t>anderer Methodik</a:t>
            </a:r>
            <a:r>
              <a:rPr lang="de-DE" sz="3200" dirty="0"/>
              <a:t>.</a:t>
            </a:r>
          </a:p>
          <a:p>
            <a:pPr algn="ctr"/>
            <a:r>
              <a:rPr lang="de-DE" sz="3200" b="1" dirty="0">
                <a:highlight>
                  <a:srgbClr val="FF0000"/>
                </a:highlight>
              </a:rPr>
              <a:t>Misstrauen Sie den Darstellungen </a:t>
            </a:r>
          </a:p>
          <a:p>
            <a:pPr algn="ctr"/>
            <a:r>
              <a:rPr lang="de-DE" sz="3200" b="1" dirty="0">
                <a:highlight>
                  <a:srgbClr val="FF0000"/>
                </a:highlight>
              </a:rPr>
              <a:t>in den Lehrbüchern!</a:t>
            </a:r>
          </a:p>
        </p:txBody>
      </p:sp>
    </p:spTree>
    <p:extLst>
      <p:ext uri="{BB962C8B-B14F-4D97-AF65-F5344CB8AC3E}">
        <p14:creationId xmlns:p14="http://schemas.microsoft.com/office/powerpoint/2010/main" val="4020422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Prägung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Arbeit mit </a:t>
            </a:r>
            <a:r>
              <a:rPr lang="de-DE" sz="3200" b="1" dirty="0"/>
              <a:t>Filmen</a:t>
            </a:r>
            <a:r>
              <a:rPr lang="de-DE" sz="32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Ausgewählte Verlaufs-Beschreibung (mit Zeit-angaben) und Links zu den jeweiligen Filmen auf dem TIB AB-Portal in meinem Skript.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04109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Konditionierung</a:t>
            </a:r>
          </a:p>
        </p:txBody>
      </p:sp>
    </p:spTree>
    <p:extLst>
      <p:ext uri="{BB962C8B-B14F-4D97-AF65-F5344CB8AC3E}">
        <p14:creationId xmlns:p14="http://schemas.microsoft.com/office/powerpoint/2010/main" val="1964605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Konditionierung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Entspricht praktisch ohne Abstriche dem entsprechenden Abschnitt aus der Q12 im G8.</a:t>
            </a:r>
          </a:p>
          <a:p>
            <a:pPr marL="457200" indent="-4572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3200" dirty="0"/>
              <a:t>Trotzdem nicht das Oberstufen-Konzept einfach übernehmen!</a:t>
            </a:r>
          </a:p>
          <a:p>
            <a:pPr marL="457200" indent="-4572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3200" dirty="0"/>
              <a:t>Die Schüler sind 4 Jahre jünger und in der Pubertät!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33132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Konditionierung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3200" dirty="0"/>
              <a:t>Im Gegensatz zu den G8-Kursteilnehmern kennen die Achtklässler nicht alle </a:t>
            </a:r>
            <a:r>
              <a:rPr lang="de-DE" sz="3200" dirty="0" err="1"/>
              <a:t>Kompo-nenten</a:t>
            </a:r>
            <a:r>
              <a:rPr lang="de-DE" sz="3200" dirty="0"/>
              <a:t> des Instinktverhaltens!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51871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Konditionierung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3200" dirty="0"/>
              <a:t>Im Gegensatz zu den G8-Kursteilnehmern kennen die Achtklässler nicht alle </a:t>
            </a:r>
            <a:r>
              <a:rPr lang="de-DE" sz="3200" dirty="0" err="1"/>
              <a:t>Kompo-nenten</a:t>
            </a:r>
            <a:r>
              <a:rPr lang="de-DE" sz="3200" dirty="0"/>
              <a:t> des Instinktverhaltens!</a:t>
            </a:r>
          </a:p>
          <a:p>
            <a:pPr marL="457200" indent="-45720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sz="3200" dirty="0"/>
              <a:t>Die Zuordnung eines unbekannten Beispiels zu Klassischer bzw. Operanter </a:t>
            </a:r>
            <a:r>
              <a:rPr lang="de-DE" sz="3200" dirty="0" err="1"/>
              <a:t>Konditionie</a:t>
            </a:r>
            <a:r>
              <a:rPr lang="de-DE" sz="3200" dirty="0"/>
              <a:t>-rung fällt den 14-Jährigen noch schwerer als den 18-Jährigen!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547821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Konditionierung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Möglichst einfach erklären, möglichst wenig Kriterien!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203125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Konditionierung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Möglichst einfach erklären, möglichst wenig Kriterien!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Nur bei </a:t>
            </a:r>
            <a:r>
              <a:rPr lang="de-DE" sz="3200" b="1" dirty="0"/>
              <a:t>besonders interessierten Klassen </a:t>
            </a:r>
            <a:r>
              <a:rPr lang="de-DE" sz="3200" dirty="0" err="1"/>
              <a:t>ver</a:t>
            </a:r>
            <a:r>
              <a:rPr lang="de-DE" sz="3200" dirty="0"/>
              <a:t>-tiefen z. B. durch </a:t>
            </a:r>
            <a:r>
              <a:rPr lang="de-DE" sz="3200" dirty="0" err="1"/>
              <a:t>Hassenstein</a:t>
            </a:r>
            <a:r>
              <a:rPr lang="de-DE" sz="3200" dirty="0"/>
              <a:t>-Diagramme:</a:t>
            </a:r>
          </a:p>
          <a:p>
            <a:endParaRPr lang="de-DE" sz="3200" dirty="0"/>
          </a:p>
        </p:txBody>
      </p:sp>
      <p:grpSp>
        <p:nvGrpSpPr>
          <p:cNvPr id="4" name="Group 97">
            <a:extLst>
              <a:ext uri="{FF2B5EF4-FFF2-40B4-BE49-F238E27FC236}">
                <a16:creationId xmlns:a16="http://schemas.microsoft.com/office/drawing/2014/main" id="{D4AE6ABB-2711-4925-BFC6-600B1B4F771D}"/>
              </a:ext>
            </a:extLst>
          </p:cNvPr>
          <p:cNvGrpSpPr>
            <a:grpSpLocks/>
          </p:cNvGrpSpPr>
          <p:nvPr/>
        </p:nvGrpSpPr>
        <p:grpSpPr bwMode="auto">
          <a:xfrm>
            <a:off x="1574833" y="4183046"/>
            <a:ext cx="6122670" cy="2085340"/>
            <a:chOff x="1382" y="7926"/>
            <a:chExt cx="9642" cy="3284"/>
          </a:xfrm>
        </p:grpSpPr>
        <p:grpSp>
          <p:nvGrpSpPr>
            <p:cNvPr id="5" name="Group 91">
              <a:extLst>
                <a:ext uri="{FF2B5EF4-FFF2-40B4-BE49-F238E27FC236}">
                  <a16:creationId xmlns:a16="http://schemas.microsoft.com/office/drawing/2014/main" id="{91A42B52-32D5-4327-9539-44F893FCBC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7" y="7939"/>
              <a:ext cx="2938" cy="3259"/>
              <a:chOff x="4737" y="7939"/>
              <a:chExt cx="2938" cy="3259"/>
            </a:xfrm>
          </p:grpSpPr>
          <p:grpSp>
            <p:nvGrpSpPr>
              <p:cNvPr id="27" name="Group 60">
                <a:extLst>
                  <a:ext uri="{FF2B5EF4-FFF2-40B4-BE49-F238E27FC236}">
                    <a16:creationId xmlns:a16="http://schemas.microsoft.com/office/drawing/2014/main" id="{7337137E-33DD-41DA-96AB-343C0DAB93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7" y="7939"/>
                <a:ext cx="2938" cy="3259"/>
                <a:chOff x="4854" y="7939"/>
                <a:chExt cx="2938" cy="3259"/>
              </a:xfrm>
            </p:grpSpPr>
            <p:grpSp>
              <p:nvGrpSpPr>
                <p:cNvPr id="35" name="Group 54">
                  <a:extLst>
                    <a:ext uri="{FF2B5EF4-FFF2-40B4-BE49-F238E27FC236}">
                      <a16:creationId xmlns:a16="http://schemas.microsoft.com/office/drawing/2014/main" id="{F156EFA2-240E-497C-9BDF-6C8EEFB137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44" y="7939"/>
                  <a:ext cx="2448" cy="3259"/>
                  <a:chOff x="1274" y="7650"/>
                  <a:chExt cx="2448" cy="3259"/>
                </a:xfrm>
              </p:grpSpPr>
              <p:sp>
                <p:nvSpPr>
                  <p:cNvPr id="38" name="Rectangle 55">
                    <a:extLst>
                      <a:ext uri="{FF2B5EF4-FFF2-40B4-BE49-F238E27FC236}">
                        <a16:creationId xmlns:a16="http://schemas.microsoft.com/office/drawing/2014/main" id="{CA3A4A92-E6FC-41F8-9FBC-A58CA8BFD9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7" y="7650"/>
                    <a:ext cx="2045" cy="325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39" name="Oval 56">
                    <a:extLst>
                      <a:ext uri="{FF2B5EF4-FFF2-40B4-BE49-F238E27FC236}">
                        <a16:creationId xmlns:a16="http://schemas.microsoft.com/office/drawing/2014/main" id="{64E592A1-CEE7-4C81-AD42-1978460C44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7895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40" name="AutoShape 57">
                    <a:extLst>
                      <a:ext uri="{FF2B5EF4-FFF2-40B4-BE49-F238E27FC236}">
                        <a16:creationId xmlns:a16="http://schemas.microsoft.com/office/drawing/2014/main" id="{35186056-0338-4C46-9BF4-60E4B260FA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274" y="9874"/>
                    <a:ext cx="1134" cy="567"/>
                  </a:xfrm>
                  <a:prstGeom prst="homePlat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rPr>
                      <a:t>  Vh</a:t>
                    </a:r>
                    <a:endParaRPr lang="de-DE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pPr>
                      <a:spcAft>
                        <a:spcPts val="0"/>
                      </a:spcAft>
                    </a:pPr>
                    <a:r>
                      <a:rPr lang="de-DE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a:t> </a:t>
                    </a:r>
                  </a:p>
                </p:txBody>
              </p:sp>
            </p:grpSp>
            <p:sp>
              <p:nvSpPr>
                <p:cNvPr id="36" name="Oval 51">
                  <a:extLst>
                    <a:ext uri="{FF2B5EF4-FFF2-40B4-BE49-F238E27FC236}">
                      <a16:creationId xmlns:a16="http://schemas.microsoft.com/office/drawing/2014/main" id="{7292CAB5-BF82-40D3-AEC2-CE8C133F4D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3" y="9118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7" name="Text Box 59">
                  <a:extLst>
                    <a:ext uri="{FF2B5EF4-FFF2-40B4-BE49-F238E27FC236}">
                      <a16:creationId xmlns:a16="http://schemas.microsoft.com/office/drawing/2014/main" id="{74D7B8A2-73D0-419C-8CF6-95EEB6A67D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54" y="8158"/>
                  <a:ext cx="884" cy="184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de-DE" sz="16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R</a:t>
                  </a:r>
                  <a:r>
                    <a:rPr lang="de-DE" sz="1600" baseline="-250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U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algn="r">
                    <a:spcAft>
                      <a:spcPts val="0"/>
                    </a:spcAft>
                  </a:pPr>
                  <a:r>
                    <a:rPr lang="de-DE" sz="16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 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algn="r">
                    <a:spcAft>
                      <a:spcPts val="0"/>
                    </a:spcAft>
                  </a:pPr>
                  <a:r>
                    <a:rPr lang="de-DE" sz="12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 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algn="r">
                    <a:spcAft>
                      <a:spcPts val="0"/>
                    </a:spcAft>
                  </a:pPr>
                  <a:r>
                    <a:rPr lang="de-DE" sz="16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R</a:t>
                  </a:r>
                  <a:r>
                    <a:rPr lang="de-DE" sz="1600" baseline="-250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N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sp>
            <p:nvSpPr>
              <p:cNvPr id="28" name="Oval 86">
                <a:extLst>
                  <a:ext uri="{FF2B5EF4-FFF2-40B4-BE49-F238E27FC236}">
                    <a16:creationId xmlns:a16="http://schemas.microsoft.com/office/drawing/2014/main" id="{3ADEB1EB-C156-480A-9F0D-C46FB317A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6" y="9341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de-DE"/>
              </a:p>
            </p:txBody>
          </p:sp>
          <p:grpSp>
            <p:nvGrpSpPr>
              <p:cNvPr id="29" name="Group 79">
                <a:extLst>
                  <a:ext uri="{FF2B5EF4-FFF2-40B4-BE49-F238E27FC236}">
                    <a16:creationId xmlns:a16="http://schemas.microsoft.com/office/drawing/2014/main" id="{D29E5834-C610-46E9-93E4-4C6729E92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24" y="8451"/>
                <a:ext cx="1086" cy="1983"/>
                <a:chOff x="5924" y="8451"/>
                <a:chExt cx="1086" cy="1983"/>
              </a:xfrm>
            </p:grpSpPr>
            <p:grpSp>
              <p:nvGrpSpPr>
                <p:cNvPr id="30" name="Group 74">
                  <a:extLst>
                    <a:ext uri="{FF2B5EF4-FFF2-40B4-BE49-F238E27FC236}">
                      <a16:creationId xmlns:a16="http://schemas.microsoft.com/office/drawing/2014/main" id="{F8FF48B0-7B09-41AF-AE41-4F4D56F198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36" y="8451"/>
                  <a:ext cx="1074" cy="1983"/>
                  <a:chOff x="2539" y="8451"/>
                  <a:chExt cx="1074" cy="1983"/>
                </a:xfrm>
              </p:grpSpPr>
              <p:cxnSp>
                <p:nvCxnSpPr>
                  <p:cNvPr id="32" name="Line 75">
                    <a:extLst>
                      <a:ext uri="{FF2B5EF4-FFF2-40B4-BE49-F238E27FC236}">
                        <a16:creationId xmlns:a16="http://schemas.microsoft.com/office/drawing/2014/main" id="{1915AFA2-40E5-4E70-B489-14BB02B9EB2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539" y="8451"/>
                    <a:ext cx="107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" name="Line 76">
                    <a:extLst>
                      <a:ext uri="{FF2B5EF4-FFF2-40B4-BE49-F238E27FC236}">
                        <a16:creationId xmlns:a16="http://schemas.microsoft.com/office/drawing/2014/main" id="{694FFFDA-2DA6-4326-BE29-61BAE5B004E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13" y="8463"/>
                    <a:ext cx="0" cy="197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4" name="Line 77">
                    <a:extLst>
                      <a:ext uri="{FF2B5EF4-FFF2-40B4-BE49-F238E27FC236}">
                        <a16:creationId xmlns:a16="http://schemas.microsoft.com/office/drawing/2014/main" id="{A630B022-567A-4111-8B05-D47DEBE4BD5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968" y="10422"/>
                    <a:ext cx="64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1" name="Line 78">
                  <a:extLst>
                    <a:ext uri="{FF2B5EF4-FFF2-40B4-BE49-F238E27FC236}">
                      <a16:creationId xmlns:a16="http://schemas.microsoft.com/office/drawing/2014/main" id="{68B6808E-3EB9-4A7A-BC6B-11DA531418F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924" y="9398"/>
                  <a:ext cx="107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6" name="Group 94">
              <a:extLst>
                <a:ext uri="{FF2B5EF4-FFF2-40B4-BE49-F238E27FC236}">
                  <a16:creationId xmlns:a16="http://schemas.microsoft.com/office/drawing/2014/main" id="{79D2340B-A3F6-4EBD-8E35-4EDF11E4A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2" y="7926"/>
              <a:ext cx="2899" cy="3259"/>
              <a:chOff x="1382" y="7926"/>
              <a:chExt cx="2899" cy="3259"/>
            </a:xfrm>
          </p:grpSpPr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2F4DD498-CE5B-4457-86F6-954BDCBA26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2" y="7926"/>
                <a:ext cx="2899" cy="3259"/>
                <a:chOff x="1382" y="7926"/>
                <a:chExt cx="2899" cy="3259"/>
              </a:xfrm>
            </p:grpSpPr>
            <p:grpSp>
              <p:nvGrpSpPr>
                <p:cNvPr id="22" name="Group 53">
                  <a:extLst>
                    <a:ext uri="{FF2B5EF4-FFF2-40B4-BE49-F238E27FC236}">
                      <a16:creationId xmlns:a16="http://schemas.microsoft.com/office/drawing/2014/main" id="{E211B397-121B-4EA4-8302-EE22DC68F9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33" y="7926"/>
                  <a:ext cx="2448" cy="3259"/>
                  <a:chOff x="1274" y="7650"/>
                  <a:chExt cx="2448" cy="3259"/>
                </a:xfrm>
              </p:grpSpPr>
              <p:sp>
                <p:nvSpPr>
                  <p:cNvPr id="24" name="Rectangle 49">
                    <a:extLst>
                      <a:ext uri="{FF2B5EF4-FFF2-40B4-BE49-F238E27FC236}">
                        <a16:creationId xmlns:a16="http://schemas.microsoft.com/office/drawing/2014/main" id="{9C9E0987-13DB-4C5B-A8E0-56DE26434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7" y="7650"/>
                    <a:ext cx="2045" cy="325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5" name="Oval 50">
                    <a:extLst>
                      <a:ext uri="{FF2B5EF4-FFF2-40B4-BE49-F238E27FC236}">
                        <a16:creationId xmlns:a16="http://schemas.microsoft.com/office/drawing/2014/main" id="{BE47A542-000B-49FD-90DC-62BFC9A0FE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7895"/>
                    <a:ext cx="567" cy="56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6" name="AutoShape 52">
                    <a:extLst>
                      <a:ext uri="{FF2B5EF4-FFF2-40B4-BE49-F238E27FC236}">
                        <a16:creationId xmlns:a16="http://schemas.microsoft.com/office/drawing/2014/main" id="{A02B33CA-710F-47B0-8D21-A2C3D75456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1274" y="9874"/>
                    <a:ext cx="1134" cy="567"/>
                  </a:xfrm>
                  <a:prstGeom prst="homePlat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de-D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rPr>
                      <a:t>  Vh</a:t>
                    </a:r>
                    <a:endParaRPr lang="de-DE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3" name="Text Box 58">
                  <a:extLst>
                    <a:ext uri="{FF2B5EF4-FFF2-40B4-BE49-F238E27FC236}">
                      <a16:creationId xmlns:a16="http://schemas.microsoft.com/office/drawing/2014/main" id="{54B1B3E4-F083-4961-ACBD-9F1C8E965E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82" y="7931"/>
                  <a:ext cx="836" cy="106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de-DE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 </a:t>
                  </a:r>
                </a:p>
                <a:p>
                  <a:pPr algn="r">
                    <a:spcAft>
                      <a:spcPts val="0"/>
                    </a:spcAft>
                  </a:pPr>
                  <a:r>
                    <a:rPr lang="de-DE" sz="16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R</a:t>
                  </a:r>
                  <a:r>
                    <a:rPr lang="de-DE" sz="1600" baseline="-250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U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" name="Group 73">
                <a:extLst>
                  <a:ext uri="{FF2B5EF4-FFF2-40B4-BE49-F238E27FC236}">
                    <a16:creationId xmlns:a16="http://schemas.microsoft.com/office/drawing/2014/main" id="{A1946318-2174-47BC-9533-0EB5CEC3BC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9" y="8451"/>
                <a:ext cx="1074" cy="1983"/>
                <a:chOff x="2539" y="8451"/>
                <a:chExt cx="1074" cy="1983"/>
              </a:xfrm>
            </p:grpSpPr>
            <p:cxnSp>
              <p:nvCxnSpPr>
                <p:cNvPr id="19" name="Line 70">
                  <a:extLst>
                    <a:ext uri="{FF2B5EF4-FFF2-40B4-BE49-F238E27FC236}">
                      <a16:creationId xmlns:a16="http://schemas.microsoft.com/office/drawing/2014/main" id="{3E5E2FA8-A216-4DAD-AC1D-61C826A4EE0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539" y="8451"/>
                  <a:ext cx="107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Line 71">
                  <a:extLst>
                    <a:ext uri="{FF2B5EF4-FFF2-40B4-BE49-F238E27FC236}">
                      <a16:creationId xmlns:a16="http://schemas.microsoft.com/office/drawing/2014/main" id="{F74F399C-D647-4BBF-9810-D4A28C92D1A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13" y="8463"/>
                  <a:ext cx="0" cy="197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" name="Line 72">
                  <a:extLst>
                    <a:ext uri="{FF2B5EF4-FFF2-40B4-BE49-F238E27FC236}">
                      <a16:creationId xmlns:a16="http://schemas.microsoft.com/office/drawing/2014/main" id="{12A3CCC3-EB14-4FFD-AA95-B7EEE41A93C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968" y="10422"/>
                  <a:ext cx="64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7" name="Group 96">
              <a:extLst>
                <a:ext uri="{FF2B5EF4-FFF2-40B4-BE49-F238E27FC236}">
                  <a16:creationId xmlns:a16="http://schemas.microsoft.com/office/drawing/2014/main" id="{0FBE68D9-C195-4F0B-A5C1-34B8584445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10" y="7951"/>
              <a:ext cx="2914" cy="3259"/>
              <a:chOff x="8110" y="7951"/>
              <a:chExt cx="2914" cy="3259"/>
            </a:xfrm>
          </p:grpSpPr>
          <p:grpSp>
            <p:nvGrpSpPr>
              <p:cNvPr id="8" name="Group 69">
                <a:extLst>
                  <a:ext uri="{FF2B5EF4-FFF2-40B4-BE49-F238E27FC236}">
                    <a16:creationId xmlns:a16="http://schemas.microsoft.com/office/drawing/2014/main" id="{B70D893A-2E46-4882-8C8D-062AF1E015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10" y="7951"/>
                <a:ext cx="2914" cy="3259"/>
                <a:chOff x="8110" y="7951"/>
                <a:chExt cx="2914" cy="3259"/>
              </a:xfrm>
            </p:grpSpPr>
            <p:sp>
              <p:nvSpPr>
                <p:cNvPr id="13" name="Rectangle 64">
                  <a:extLst>
                    <a:ext uri="{FF2B5EF4-FFF2-40B4-BE49-F238E27FC236}">
                      <a16:creationId xmlns:a16="http://schemas.microsoft.com/office/drawing/2014/main" id="{4FE1F314-A57A-4324-9B4F-659E1AA50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03" y="7951"/>
                  <a:ext cx="2021" cy="325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4" name="AutoShape 66">
                  <a:extLst>
                    <a:ext uri="{FF2B5EF4-FFF2-40B4-BE49-F238E27FC236}">
                      <a16:creationId xmlns:a16="http://schemas.microsoft.com/office/drawing/2014/main" id="{D7494E98-A43E-45E8-AAD7-2F28F631B2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8600" y="10169"/>
                  <a:ext cx="1134" cy="567"/>
                </a:xfrm>
                <a:prstGeom prst="homePlat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de-DE" sz="16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  Vh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>
                    <a:spcAft>
                      <a:spcPts val="0"/>
                    </a:spcAft>
                  </a:pPr>
                  <a:r>
                    <a:rPr lang="de-DE" sz="120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 </a:t>
                  </a:r>
                </a:p>
              </p:txBody>
            </p:sp>
            <p:sp>
              <p:nvSpPr>
                <p:cNvPr id="15" name="Oval 67">
                  <a:extLst>
                    <a:ext uri="{FF2B5EF4-FFF2-40B4-BE49-F238E27FC236}">
                      <a16:creationId xmlns:a16="http://schemas.microsoft.com/office/drawing/2014/main" id="{B5373FFE-5F22-4C36-B24D-615462EC6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9" y="9124"/>
                  <a:ext cx="567" cy="567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6" name="Text Box 68">
                  <a:extLst>
                    <a:ext uri="{FF2B5EF4-FFF2-40B4-BE49-F238E27FC236}">
                      <a16:creationId xmlns:a16="http://schemas.microsoft.com/office/drawing/2014/main" id="{1D844653-2C3E-4302-83ED-788AC5F7B8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10" y="8758"/>
                  <a:ext cx="884" cy="12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de-DE" sz="16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 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algn="r">
                    <a:spcAft>
                      <a:spcPts val="0"/>
                    </a:spcAft>
                  </a:pPr>
                  <a:r>
                    <a:rPr lang="de-DE" sz="16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R</a:t>
                  </a:r>
                  <a:r>
                    <a:rPr lang="de-DE" sz="1600" baseline="-25000">
                      <a:effectLst/>
                      <a:latin typeface="Arial" panose="020B0604020202020204" pitchFamily="34" charset="0"/>
                      <a:ea typeface="Calibri" panose="020F0502020204030204" pitchFamily="34" charset="0"/>
                    </a:rPr>
                    <a:t>B</a:t>
                  </a:r>
                  <a:endParaRPr lang="de-DE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p:grpSp>
          <p:grpSp>
            <p:nvGrpSpPr>
              <p:cNvPr id="9" name="Group 92">
                <a:extLst>
                  <a:ext uri="{FF2B5EF4-FFF2-40B4-BE49-F238E27FC236}">
                    <a16:creationId xmlns:a16="http://schemas.microsoft.com/office/drawing/2014/main" id="{FE7193ED-BC0C-4C23-AD87-C2B31ADA4D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09" y="9385"/>
                <a:ext cx="1086" cy="1049"/>
                <a:chOff x="9309" y="9385"/>
                <a:chExt cx="1086" cy="1049"/>
              </a:xfrm>
            </p:grpSpPr>
            <p:cxnSp>
              <p:nvCxnSpPr>
                <p:cNvPr id="10" name="Line 83">
                  <a:extLst>
                    <a:ext uri="{FF2B5EF4-FFF2-40B4-BE49-F238E27FC236}">
                      <a16:creationId xmlns:a16="http://schemas.microsoft.com/office/drawing/2014/main" id="{CECBEBF5-C159-4C1C-BD9F-C4E7E91A55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383" y="9385"/>
                  <a:ext cx="12" cy="104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" name="Line 84">
                  <a:extLst>
                    <a:ext uri="{FF2B5EF4-FFF2-40B4-BE49-F238E27FC236}">
                      <a16:creationId xmlns:a16="http://schemas.microsoft.com/office/drawing/2014/main" id="{D385DB00-C728-405A-92E1-47676584313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9750" y="10422"/>
                  <a:ext cx="64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" name="Line 85">
                  <a:extLst>
                    <a:ext uri="{FF2B5EF4-FFF2-40B4-BE49-F238E27FC236}">
                      <a16:creationId xmlns:a16="http://schemas.microsoft.com/office/drawing/2014/main" id="{54E4E74F-229D-43D2-B7D2-0294CB9B678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9309" y="9398"/>
                  <a:ext cx="107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29921542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Konditionierung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highlight>
                  <a:srgbClr val="00FF00"/>
                </a:highlight>
              </a:rPr>
              <a:t>Schüler-Experiment:</a:t>
            </a:r>
          </a:p>
          <a:p>
            <a:r>
              <a:rPr lang="de-DE" sz="3200" dirty="0"/>
              <a:t>Lidschluss-Reflex klassisch konditioniert auf einen Ton.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0A73D55D-CB51-45A4-85C4-0DA3A1580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10" y="3078852"/>
            <a:ext cx="3393240" cy="29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67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pPr algn="ctr"/>
            <a:r>
              <a:rPr lang="de-DE" b="1" dirty="0"/>
              <a:t>Lernverhalten</a:t>
            </a:r>
          </a:p>
        </p:txBody>
      </p:sp>
    </p:spTree>
    <p:extLst>
      <p:ext uri="{BB962C8B-B14F-4D97-AF65-F5344CB8AC3E}">
        <p14:creationId xmlns:p14="http://schemas.microsoft.com/office/powerpoint/2010/main" val="1964389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pPr algn="ctr"/>
            <a:r>
              <a:rPr lang="de-DE" b="1" dirty="0"/>
              <a:t>Lernverhalten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de-DE" sz="3200" b="1" dirty="0">
                <a:highlight>
                  <a:srgbClr val="FFFF00"/>
                </a:highlight>
              </a:rPr>
              <a:t>Lernfähigkeit des Menschen: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00FF00"/>
                </a:highlight>
              </a:rPr>
              <a:t>Schüler-Experimente:</a:t>
            </a:r>
            <a:endParaRPr lang="de-DE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Wortlisten lernen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Labyrinthe blind lernen</a:t>
            </a:r>
          </a:p>
        </p:txBody>
      </p:sp>
    </p:spTree>
    <p:extLst>
      <p:ext uri="{BB962C8B-B14F-4D97-AF65-F5344CB8AC3E}">
        <p14:creationId xmlns:p14="http://schemas.microsoft.com/office/powerpoint/2010/main" val="370957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Problematik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349EE-C387-44E1-92B9-D9ECA555FB44}"/>
              </a:ext>
            </a:extLst>
          </p:cNvPr>
          <p:cNvSpPr txBox="1"/>
          <p:nvPr/>
        </p:nvSpPr>
        <p:spPr>
          <a:xfrm>
            <a:off x="628650" y="1909011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Im LehrplanPLUS taucht die Ethologie nur in der 8. Klasse auf.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9302512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pPr algn="ctr"/>
            <a:r>
              <a:rPr lang="de-DE" b="1" dirty="0"/>
              <a:t>Lernverhalten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de-DE" sz="3200" b="1" dirty="0">
                <a:highlight>
                  <a:srgbClr val="FFFF00"/>
                </a:highlight>
              </a:rPr>
              <a:t>Höhere Lernleistungen: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Lernen durch Nachahmung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Lernen durch Einsicht</a:t>
            </a:r>
          </a:p>
        </p:txBody>
      </p:sp>
    </p:spTree>
    <p:extLst>
      <p:ext uri="{BB962C8B-B14F-4D97-AF65-F5344CB8AC3E}">
        <p14:creationId xmlns:p14="http://schemas.microsoft.com/office/powerpoint/2010/main" val="34488631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pPr algn="ctr"/>
            <a:r>
              <a:rPr lang="de-DE" b="1" dirty="0"/>
              <a:t>Lernverhalten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EC8DD04-0227-4166-8ABA-54F4B9B86E40}"/>
              </a:ext>
            </a:extLst>
          </p:cNvPr>
          <p:cNvSpPr txBox="1"/>
          <p:nvPr/>
        </p:nvSpPr>
        <p:spPr>
          <a:xfrm>
            <a:off x="628650" y="1892968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de-DE" sz="3200" b="1" dirty="0">
                <a:highlight>
                  <a:srgbClr val="FFFF00"/>
                </a:highlight>
              </a:rPr>
              <a:t>Höhere Lernleistungen: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Lernen durch Nachahmung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Lernen durch Einsicht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790735-EBD9-414E-8369-5D5ED48A53FF}"/>
              </a:ext>
            </a:extLst>
          </p:cNvPr>
          <p:cNvSpPr txBox="1"/>
          <p:nvPr/>
        </p:nvSpPr>
        <p:spPr>
          <a:xfrm>
            <a:off x="745958" y="4644189"/>
            <a:ext cx="776939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An dieser Stelle nicht zu viel Zeit verlieren!</a:t>
            </a:r>
          </a:p>
        </p:txBody>
      </p:sp>
    </p:spTree>
    <p:extLst>
      <p:ext uri="{BB962C8B-B14F-4D97-AF65-F5344CB8AC3E}">
        <p14:creationId xmlns:p14="http://schemas.microsoft.com/office/powerpoint/2010/main" val="398883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Problematik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349EE-C387-44E1-92B9-D9ECA555FB44}"/>
              </a:ext>
            </a:extLst>
          </p:cNvPr>
          <p:cNvSpPr txBox="1"/>
          <p:nvPr/>
        </p:nvSpPr>
        <p:spPr>
          <a:xfrm>
            <a:off x="628650" y="1909011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Der Abschied von liebgewordenen </a:t>
            </a:r>
            <a:r>
              <a:rPr lang="de-DE" sz="3200" dirty="0" err="1"/>
              <a:t>Lerninhal-ten</a:t>
            </a:r>
            <a:r>
              <a:rPr lang="de-DE" sz="3200" dirty="0"/>
              <a:t> fällt schwer, aber …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72063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Problematik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349EE-C387-44E1-92B9-D9ECA555FB44}"/>
              </a:ext>
            </a:extLst>
          </p:cNvPr>
          <p:cNvSpPr txBox="1"/>
          <p:nvPr/>
        </p:nvSpPr>
        <p:spPr>
          <a:xfrm>
            <a:off x="628650" y="1909011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Der Abschied von liebgewordenen </a:t>
            </a:r>
            <a:r>
              <a:rPr lang="de-DE" sz="3200" dirty="0" err="1"/>
              <a:t>Lerninhal-ten</a:t>
            </a:r>
            <a:r>
              <a:rPr lang="de-DE" sz="3200" dirty="0"/>
              <a:t> fällt schwer, aber …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es ist nicht so wichtig, dass die Schüler die (für uns Lehrkräfte) gängigen Konzepte der Ethologie beherrschen, sondern …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15381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de-DE" b="1" dirty="0"/>
              <a:t>Problematik für die Lehrkraft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349EE-C387-44E1-92B9-D9ECA555FB44}"/>
              </a:ext>
            </a:extLst>
          </p:cNvPr>
          <p:cNvSpPr txBox="1"/>
          <p:nvPr/>
        </p:nvSpPr>
        <p:spPr>
          <a:xfrm>
            <a:off x="628650" y="1909011"/>
            <a:ext cx="78867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Der Abschied von liebgewordenen </a:t>
            </a:r>
            <a:r>
              <a:rPr lang="de-DE" sz="3200" dirty="0" err="1"/>
              <a:t>Lerninhal-ten</a:t>
            </a:r>
            <a:r>
              <a:rPr lang="de-DE" sz="3200" dirty="0"/>
              <a:t> fällt schwer, aber …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es ist nicht so wichtig, dass die Schüler die (für uns Lehrkräfte) gängigen Konzepte der Ethologie beherrschen, sondern …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dass sie bei diesem motivierenden Kapitel die prozessbezogenen </a:t>
            </a:r>
            <a:r>
              <a:rPr lang="de-DE" sz="3200" b="1" dirty="0"/>
              <a:t>Kompetenzen</a:t>
            </a:r>
            <a:r>
              <a:rPr lang="de-DE" sz="3200" dirty="0"/>
              <a:t> </a:t>
            </a:r>
            <a:r>
              <a:rPr lang="de-DE" sz="3200" dirty="0">
                <a:highlight>
                  <a:srgbClr val="FFFF00"/>
                </a:highlight>
              </a:rPr>
              <a:t>Erkennt-</a:t>
            </a:r>
            <a:r>
              <a:rPr lang="de-DE" sz="3200" dirty="0" err="1">
                <a:highlight>
                  <a:srgbClr val="FFFF00"/>
                </a:highlight>
              </a:rPr>
              <a:t>nisgewinnung</a:t>
            </a:r>
            <a:r>
              <a:rPr lang="de-DE" sz="3200" dirty="0"/>
              <a:t> und </a:t>
            </a:r>
            <a:r>
              <a:rPr lang="de-DE" sz="3200" dirty="0">
                <a:highlight>
                  <a:srgbClr val="FFFF00"/>
                </a:highlight>
              </a:rPr>
              <a:t>Kommunikation</a:t>
            </a:r>
            <a:r>
              <a:rPr lang="de-DE" sz="3200" dirty="0"/>
              <a:t> schulen.</a:t>
            </a:r>
          </a:p>
        </p:txBody>
      </p:sp>
    </p:spTree>
    <p:extLst>
      <p:ext uri="{BB962C8B-B14F-4D97-AF65-F5344CB8AC3E}">
        <p14:creationId xmlns:p14="http://schemas.microsoft.com/office/powerpoint/2010/main" val="113931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6054EE-2632-46C4-8D64-4CD51E4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algn="ctr"/>
            <a:r>
              <a:rPr lang="de-DE" b="1" dirty="0"/>
              <a:t>Reize und innere Faktoren</a:t>
            </a:r>
          </a:p>
        </p:txBody>
      </p:sp>
    </p:spTree>
    <p:extLst>
      <p:ext uri="{BB962C8B-B14F-4D97-AF65-F5344CB8AC3E}">
        <p14:creationId xmlns:p14="http://schemas.microsoft.com/office/powerpoint/2010/main" val="2632608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1026</Words>
  <Application>Microsoft Office PowerPoint</Application>
  <PresentationFormat>Bildschirmpräsentation (4:3)</PresentationFormat>
  <Paragraphs>189</Paragraphs>
  <Slides>51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Symbol</vt:lpstr>
      <vt:lpstr>Times New Roman</vt:lpstr>
      <vt:lpstr>Wingdings</vt:lpstr>
      <vt:lpstr>Office</vt:lpstr>
      <vt:lpstr>PowerPoint-Präsentation</vt:lpstr>
      <vt:lpstr>Problematik für die Lehrkraft</vt:lpstr>
      <vt:lpstr>Problematik für die Lehrkraft</vt:lpstr>
      <vt:lpstr>Problematik für die Lehrkraft</vt:lpstr>
      <vt:lpstr>Problematik für die Lehrkraft</vt:lpstr>
      <vt:lpstr>Problematik für die Lehrkraft</vt:lpstr>
      <vt:lpstr>Problematik für die Lehrkraft</vt:lpstr>
      <vt:lpstr>Problematik für die Lehrkraft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Reize und innere Faktoren</vt:lpstr>
      <vt:lpstr>Genetisch bedingtes Verhalten</vt:lpstr>
      <vt:lpstr>Genetisch bedingtes Verhalten</vt:lpstr>
      <vt:lpstr>Genetisch bedingtes Verhalten</vt:lpstr>
      <vt:lpstr>Genetisch bedingtes Verhalten</vt:lpstr>
      <vt:lpstr>Genetisch bedingtes Verhalten</vt:lpstr>
      <vt:lpstr>Genetisch bedingtes Verhalten</vt:lpstr>
      <vt:lpstr>Genetisch bedingtes Verhalten</vt:lpstr>
      <vt:lpstr>Genetisch bedingtes Verhalten</vt:lpstr>
      <vt:lpstr>Genetisch bedingtes Verhalten</vt:lpstr>
      <vt:lpstr>Prägung</vt:lpstr>
      <vt:lpstr>Prägung</vt:lpstr>
      <vt:lpstr>Prägung</vt:lpstr>
      <vt:lpstr>Prägung</vt:lpstr>
      <vt:lpstr>Prägung</vt:lpstr>
      <vt:lpstr>Prägung</vt:lpstr>
      <vt:lpstr>Prägung</vt:lpstr>
      <vt:lpstr>Konditionierung</vt:lpstr>
      <vt:lpstr>Konditionierung</vt:lpstr>
      <vt:lpstr>Konditionierung</vt:lpstr>
      <vt:lpstr>Konditionierung</vt:lpstr>
      <vt:lpstr>Konditionierung</vt:lpstr>
      <vt:lpstr>Konditionierung</vt:lpstr>
      <vt:lpstr>Konditionierung</vt:lpstr>
      <vt:lpstr>Lernverhalten</vt:lpstr>
      <vt:lpstr>Lernverhalten</vt:lpstr>
      <vt:lpstr>Lernverhalten</vt:lpstr>
      <vt:lpstr>Lernverhalten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Nickl</dc:creator>
  <cp:lastModifiedBy>Thomas Nickl</cp:lastModifiedBy>
  <cp:revision>37</cp:revision>
  <dcterms:created xsi:type="dcterms:W3CDTF">2020-06-30T16:32:38Z</dcterms:created>
  <dcterms:modified xsi:type="dcterms:W3CDTF">2020-06-30T18:07:58Z</dcterms:modified>
</cp:coreProperties>
</file>