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55" r:id="rId3"/>
    <p:sldId id="456" r:id="rId4"/>
    <p:sldId id="438" r:id="rId5"/>
    <p:sldId id="458" r:id="rId6"/>
    <p:sldId id="442" r:id="rId7"/>
    <p:sldId id="439" r:id="rId8"/>
    <p:sldId id="462" r:id="rId9"/>
    <p:sldId id="472" r:id="rId10"/>
    <p:sldId id="460" r:id="rId11"/>
    <p:sldId id="440" r:id="rId12"/>
    <p:sldId id="459" r:id="rId13"/>
    <p:sldId id="463" r:id="rId14"/>
    <p:sldId id="464" r:id="rId15"/>
    <p:sldId id="465" r:id="rId16"/>
    <p:sldId id="466" r:id="rId17"/>
    <p:sldId id="467" r:id="rId18"/>
    <p:sldId id="468" r:id="rId19"/>
    <p:sldId id="469" r:id="rId20"/>
    <p:sldId id="441" r:id="rId21"/>
    <p:sldId id="470" r:id="rId22"/>
    <p:sldId id="444" r:id="rId23"/>
    <p:sldId id="445" r:id="rId24"/>
    <p:sldId id="471" r:id="rId25"/>
    <p:sldId id="446" r:id="rId26"/>
    <p:sldId id="473" r:id="rId27"/>
    <p:sldId id="45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7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3369-63BD-42F4-A455-AF42F3863137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5A3-141B-4093-A4CB-D97EC90DE1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8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3369-63BD-42F4-A455-AF42F3863137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5A3-141B-4093-A4CB-D97EC90DE1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3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3369-63BD-42F4-A455-AF42F3863137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5A3-141B-4093-A4CB-D97EC90DE1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04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3369-63BD-42F4-A455-AF42F3863137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5A3-141B-4093-A4CB-D97EC90DE1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81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3369-63BD-42F4-A455-AF42F3863137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5A3-141B-4093-A4CB-D97EC90DE1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54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3369-63BD-42F4-A455-AF42F3863137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5A3-141B-4093-A4CB-D97EC90DE1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09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3369-63BD-42F4-A455-AF42F3863137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5A3-141B-4093-A4CB-D97EC90DE1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64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3369-63BD-42F4-A455-AF42F3863137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5A3-141B-4093-A4CB-D97EC90DE1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75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3369-63BD-42F4-A455-AF42F3863137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5A3-141B-4093-A4CB-D97EC90DE1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11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3369-63BD-42F4-A455-AF42F3863137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5A3-141B-4093-A4CB-D97EC90DE1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1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3369-63BD-42F4-A455-AF42F3863137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5A3-141B-4093-A4CB-D97EC90DE1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03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03369-63BD-42F4-A455-AF42F3863137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75A3-141B-4093-A4CB-D97EC90DE1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04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6B729909-291A-4BEC-A391-E6E45D71FB38}"/>
              </a:ext>
            </a:extLst>
          </p:cNvPr>
          <p:cNvSpPr txBox="1"/>
          <p:nvPr/>
        </p:nvSpPr>
        <p:spPr>
          <a:xfrm>
            <a:off x="858252" y="1018675"/>
            <a:ext cx="7427495" cy="34163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/>
              <a:t>Ökosysteme unter dem Einfluss des Menschen </a:t>
            </a:r>
            <a:r>
              <a:rPr lang="de-DE" sz="6000" dirty="0"/>
              <a:t>(10 h)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89F42E2-DE43-41D7-B758-8C9EC9902E05}"/>
              </a:ext>
            </a:extLst>
          </p:cNvPr>
          <p:cNvSpPr txBox="1"/>
          <p:nvPr/>
        </p:nvSpPr>
        <p:spPr>
          <a:xfrm>
            <a:off x="6777789" y="5839325"/>
            <a:ext cx="16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Nickl, 9.7.2020</a:t>
            </a:r>
          </a:p>
        </p:txBody>
      </p:sp>
      <p:pic>
        <p:nvPicPr>
          <p:cNvPr id="10" name="Picture 2" descr="Bildergebnis für vbio">
            <a:extLst>
              <a:ext uri="{FF2B5EF4-FFF2-40B4-BE49-F238E27FC236}">
                <a16:creationId xmlns:a16="http://schemas.microsoft.com/office/drawing/2014/main" id="{D2652695-10A4-45B4-9A05-3B110E9CE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52" y="4683849"/>
            <a:ext cx="2096950" cy="161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98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591780" y="2924944"/>
            <a:ext cx="5976664" cy="1368152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854152" y="2980983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Sukzession:</a:t>
            </a:r>
          </a:p>
          <a:p>
            <a:r>
              <a:rPr lang="de-DE" sz="3200" dirty="0"/>
              <a:t>Es gibt </a:t>
            </a:r>
            <a:r>
              <a:rPr lang="de-DE" sz="3200" b="1" dirty="0">
                <a:solidFill>
                  <a:srgbClr val="FF0000"/>
                </a:solidFill>
              </a:rPr>
              <a:t>kein</a:t>
            </a:r>
            <a:r>
              <a:rPr lang="de-DE" sz="3200" dirty="0"/>
              <a:t> </a:t>
            </a:r>
            <a:r>
              <a:rPr lang="de-DE" sz="3200" dirty="0" err="1"/>
              <a:t>Klimaxstadium</a:t>
            </a:r>
            <a:r>
              <a:rPr lang="de-DE" sz="32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18774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357347" y="3089235"/>
            <a:ext cx="5976664" cy="1728192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782144" y="3168501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„Artenkenntnis“ erweitern: </a:t>
            </a:r>
          </a:p>
          <a:p>
            <a:r>
              <a:rPr lang="de-DE" sz="3200" dirty="0"/>
              <a:t>nicht unbedingt echte Arten, besser „Formenkenntnis“</a:t>
            </a:r>
          </a:p>
        </p:txBody>
      </p:sp>
    </p:spTree>
    <p:extLst>
      <p:ext uri="{BB962C8B-B14F-4D97-AF65-F5344CB8AC3E}">
        <p14:creationId xmlns:p14="http://schemas.microsoft.com/office/powerpoint/2010/main" val="1372773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357347" y="3089235"/>
            <a:ext cx="5976664" cy="1728192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782144" y="3168501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„Artenkenntnis“ erweitern: </a:t>
            </a:r>
          </a:p>
          <a:p>
            <a:r>
              <a:rPr lang="de-DE" sz="3200" dirty="0"/>
              <a:t>nicht unbedingt echte Arten, besser „Formenkenntnis“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E08CB-9AEF-4272-A971-043F2E6ACBCA}"/>
              </a:ext>
            </a:extLst>
          </p:cNvPr>
          <p:cNvSpPr txBox="1"/>
          <p:nvPr/>
        </p:nvSpPr>
        <p:spPr>
          <a:xfrm>
            <a:off x="2357347" y="4916905"/>
            <a:ext cx="5976664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ggf. Freilandarbeit an Gehölzen</a:t>
            </a:r>
          </a:p>
        </p:txBody>
      </p:sp>
    </p:spTree>
    <p:extLst>
      <p:ext uri="{BB962C8B-B14F-4D97-AF65-F5344CB8AC3E}">
        <p14:creationId xmlns:p14="http://schemas.microsoft.com/office/powerpoint/2010/main" val="2744279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BDFA959-88C4-467E-987C-CD94B793C3B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01" y="293002"/>
            <a:ext cx="5772268" cy="406242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700D789-0883-4D4C-8341-1D4DED0CB7D1}"/>
              </a:ext>
            </a:extLst>
          </p:cNvPr>
          <p:cNvSpPr txBox="1"/>
          <p:nvPr/>
        </p:nvSpPr>
        <p:spPr>
          <a:xfrm>
            <a:off x="1355557" y="4539916"/>
            <a:ext cx="7259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Städtischer Park:</a:t>
            </a:r>
          </a:p>
          <a:p>
            <a:r>
              <a:rPr lang="de-DE" sz="3200" dirty="0"/>
              <a:t>Am Jungwuchs sind die Blätter leicht erreichbar.</a:t>
            </a:r>
          </a:p>
        </p:txBody>
      </p:sp>
    </p:spTree>
    <p:extLst>
      <p:ext uri="{BB962C8B-B14F-4D97-AF65-F5344CB8AC3E}">
        <p14:creationId xmlns:p14="http://schemas.microsoft.com/office/powerpoint/2010/main" val="1429721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CCA6F6C-9ED2-471E-9713-A04527453173}"/>
              </a:ext>
            </a:extLst>
          </p:cNvPr>
          <p:cNvGrpSpPr/>
          <p:nvPr/>
        </p:nvGrpSpPr>
        <p:grpSpPr>
          <a:xfrm>
            <a:off x="904206" y="661252"/>
            <a:ext cx="4768850" cy="3016885"/>
            <a:chOff x="0" y="0"/>
            <a:chExt cx="4769255" cy="3016885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C5CE3116-DEFF-483F-B022-9FFB15EB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471035" cy="3016885"/>
            </a:xfrm>
            <a:prstGeom prst="rect">
              <a:avLst/>
            </a:prstGeom>
          </p:spPr>
        </p:pic>
        <p:sp>
          <p:nvSpPr>
            <p:cNvPr id="4" name="Textfeld 2">
              <a:extLst>
                <a:ext uri="{FF2B5EF4-FFF2-40B4-BE49-F238E27FC236}">
                  <a16:creationId xmlns:a16="http://schemas.microsoft.com/office/drawing/2014/main" id="{B0AD15C3-BC98-4C0D-BDC1-9E39C5469937}"/>
                </a:ext>
              </a:extLst>
            </p:cNvPr>
            <p:cNvSpPr txBox="1"/>
            <p:nvPr/>
          </p:nvSpPr>
          <p:spPr>
            <a:xfrm>
              <a:off x="124691" y="290945"/>
              <a:ext cx="3997325" cy="24028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		      1</a:t>
              </a:r>
              <a:endParaRPr lang="de-D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			  2</a:t>
              </a:r>
              <a:endParaRPr lang="de-D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		 4</a:t>
              </a:r>
              <a:endParaRPr lang="de-D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3   					5</a:t>
              </a:r>
              <a:endParaRPr lang="de-D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 </a:t>
              </a:r>
              <a:endParaRPr lang="de-D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 </a:t>
              </a:r>
              <a:endParaRPr lang="de-D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8</a:t>
              </a:r>
              <a:endParaRPr lang="de-D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		     6		    7</a:t>
              </a:r>
              <a:endParaRPr lang="de-D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   9						  10</a:t>
              </a:r>
              <a:endParaRPr lang="de-D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5" name="Textfeld 5">
              <a:extLst>
                <a:ext uri="{FF2B5EF4-FFF2-40B4-BE49-F238E27FC236}">
                  <a16:creationId xmlns:a16="http://schemas.microsoft.com/office/drawing/2014/main" id="{4F2839B6-C241-4FB8-823C-05E893E9397F}"/>
                </a:ext>
              </a:extLst>
            </p:cNvPr>
            <p:cNvSpPr txBox="1"/>
            <p:nvPr/>
          </p:nvSpPr>
          <p:spPr>
            <a:xfrm>
              <a:off x="2466110" y="193964"/>
              <a:ext cx="2303145" cy="5156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1000">
                  <a:effectLst/>
                  <a:latin typeface="Arial Narrow" panose="020B0606020202030204" pitchFamily="34" charset="0"/>
                  <a:ea typeface="Calibri" panose="020F0502020204030204" pitchFamily="34" charset="0"/>
                </a:rPr>
                <a:t>Name				Klasse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F0BFB2F0-4216-4D88-BEA3-577EA84EBF7D}"/>
              </a:ext>
            </a:extLst>
          </p:cNvPr>
          <p:cNvSpPr txBox="1"/>
          <p:nvPr/>
        </p:nvSpPr>
        <p:spPr>
          <a:xfrm>
            <a:off x="904206" y="3761874"/>
            <a:ext cx="7461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Aufgaben: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Anhand der Planskizze Gehölzindividuen aufsuchen und bestimmen.</a:t>
            </a:r>
          </a:p>
        </p:txBody>
      </p:sp>
    </p:spTree>
    <p:extLst>
      <p:ext uri="{BB962C8B-B14F-4D97-AF65-F5344CB8AC3E}">
        <p14:creationId xmlns:p14="http://schemas.microsoft.com/office/powerpoint/2010/main" val="2160682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CCA6F6C-9ED2-471E-9713-A04527453173}"/>
              </a:ext>
            </a:extLst>
          </p:cNvPr>
          <p:cNvGrpSpPr/>
          <p:nvPr/>
        </p:nvGrpSpPr>
        <p:grpSpPr>
          <a:xfrm>
            <a:off x="904206" y="661252"/>
            <a:ext cx="4768850" cy="3016885"/>
            <a:chOff x="0" y="0"/>
            <a:chExt cx="4769255" cy="3016885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C5CE3116-DEFF-483F-B022-9FFB15EB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471035" cy="3016885"/>
            </a:xfrm>
            <a:prstGeom prst="rect">
              <a:avLst/>
            </a:prstGeom>
          </p:spPr>
        </p:pic>
        <p:sp>
          <p:nvSpPr>
            <p:cNvPr id="4" name="Textfeld 2">
              <a:extLst>
                <a:ext uri="{FF2B5EF4-FFF2-40B4-BE49-F238E27FC236}">
                  <a16:creationId xmlns:a16="http://schemas.microsoft.com/office/drawing/2014/main" id="{B0AD15C3-BC98-4C0D-BDC1-9E39C5469937}"/>
                </a:ext>
              </a:extLst>
            </p:cNvPr>
            <p:cNvSpPr txBox="1"/>
            <p:nvPr/>
          </p:nvSpPr>
          <p:spPr>
            <a:xfrm>
              <a:off x="124691" y="290945"/>
              <a:ext cx="3997325" cy="24028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		      1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			  2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		 4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3   					5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 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 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8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		     6		    7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   9							  10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5" name="Textfeld 5">
              <a:extLst>
                <a:ext uri="{FF2B5EF4-FFF2-40B4-BE49-F238E27FC236}">
                  <a16:creationId xmlns:a16="http://schemas.microsoft.com/office/drawing/2014/main" id="{4F2839B6-C241-4FB8-823C-05E893E9397F}"/>
                </a:ext>
              </a:extLst>
            </p:cNvPr>
            <p:cNvSpPr txBox="1"/>
            <p:nvPr/>
          </p:nvSpPr>
          <p:spPr>
            <a:xfrm>
              <a:off x="2466110" y="193964"/>
              <a:ext cx="2303145" cy="5156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1000">
                  <a:effectLst/>
                  <a:latin typeface="Arial Narrow" panose="020B0606020202030204" pitchFamily="34" charset="0"/>
                  <a:ea typeface="Calibri" panose="020F0502020204030204" pitchFamily="34" charset="0"/>
                </a:rPr>
                <a:t>Name				Klasse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F0BFB2F0-4216-4D88-BEA3-577EA84EBF7D}"/>
              </a:ext>
            </a:extLst>
          </p:cNvPr>
          <p:cNvSpPr txBox="1"/>
          <p:nvPr/>
        </p:nvSpPr>
        <p:spPr>
          <a:xfrm>
            <a:off x="904206" y="3761874"/>
            <a:ext cx="7461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Aufgaben: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Anhand der Planskizze Gehölzindividuen aufsuchen und bestimmen.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In die Planskizze alle Gehölzindividuen der selben Art </a:t>
            </a:r>
            <a:r>
              <a:rPr lang="de-DE" sz="3200"/>
              <a:t>markieren.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58543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CCA6F6C-9ED2-471E-9713-A04527453173}"/>
              </a:ext>
            </a:extLst>
          </p:cNvPr>
          <p:cNvGrpSpPr/>
          <p:nvPr/>
        </p:nvGrpSpPr>
        <p:grpSpPr>
          <a:xfrm>
            <a:off x="904206" y="661252"/>
            <a:ext cx="4768850" cy="3016885"/>
            <a:chOff x="0" y="0"/>
            <a:chExt cx="4769255" cy="3016885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C5CE3116-DEFF-483F-B022-9FFB15EB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471035" cy="3016885"/>
            </a:xfrm>
            <a:prstGeom prst="rect">
              <a:avLst/>
            </a:prstGeom>
          </p:spPr>
        </p:pic>
        <p:sp>
          <p:nvSpPr>
            <p:cNvPr id="4" name="Textfeld 2">
              <a:extLst>
                <a:ext uri="{FF2B5EF4-FFF2-40B4-BE49-F238E27FC236}">
                  <a16:creationId xmlns:a16="http://schemas.microsoft.com/office/drawing/2014/main" id="{B0AD15C3-BC98-4C0D-BDC1-9E39C5469937}"/>
                </a:ext>
              </a:extLst>
            </p:cNvPr>
            <p:cNvSpPr txBox="1"/>
            <p:nvPr/>
          </p:nvSpPr>
          <p:spPr>
            <a:xfrm>
              <a:off x="124691" y="290945"/>
              <a:ext cx="3997325" cy="24028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		      1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			  2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		 4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3   					5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 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 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8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		     6		    7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   9							  10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5" name="Textfeld 5">
              <a:extLst>
                <a:ext uri="{FF2B5EF4-FFF2-40B4-BE49-F238E27FC236}">
                  <a16:creationId xmlns:a16="http://schemas.microsoft.com/office/drawing/2014/main" id="{4F2839B6-C241-4FB8-823C-05E893E9397F}"/>
                </a:ext>
              </a:extLst>
            </p:cNvPr>
            <p:cNvSpPr txBox="1"/>
            <p:nvPr/>
          </p:nvSpPr>
          <p:spPr>
            <a:xfrm>
              <a:off x="2466110" y="193964"/>
              <a:ext cx="2303145" cy="5156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1000">
                  <a:effectLst/>
                  <a:latin typeface="Arial Narrow" panose="020B0606020202030204" pitchFamily="34" charset="0"/>
                  <a:ea typeface="Calibri" panose="020F0502020204030204" pitchFamily="34" charset="0"/>
                </a:rPr>
                <a:t>Name				Klasse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F0BFB2F0-4216-4D88-BEA3-577EA84EBF7D}"/>
              </a:ext>
            </a:extLst>
          </p:cNvPr>
          <p:cNvSpPr txBox="1"/>
          <p:nvPr/>
        </p:nvSpPr>
        <p:spPr>
          <a:xfrm>
            <a:off x="904206" y="3761874"/>
            <a:ext cx="7461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Methodik:</a:t>
            </a:r>
          </a:p>
          <a:p>
            <a:r>
              <a:rPr lang="de-DE" sz="3200" dirty="0"/>
              <a:t>Pro Arbeitsgruppe 1-3 Gehölzarten, die sie schon kennengelernt haben.</a:t>
            </a:r>
          </a:p>
        </p:txBody>
      </p:sp>
    </p:spTree>
    <p:extLst>
      <p:ext uri="{BB962C8B-B14F-4D97-AF65-F5344CB8AC3E}">
        <p14:creationId xmlns:p14="http://schemas.microsoft.com/office/powerpoint/2010/main" val="3956634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CCA6F6C-9ED2-471E-9713-A04527453173}"/>
              </a:ext>
            </a:extLst>
          </p:cNvPr>
          <p:cNvGrpSpPr/>
          <p:nvPr/>
        </p:nvGrpSpPr>
        <p:grpSpPr>
          <a:xfrm>
            <a:off x="904206" y="661252"/>
            <a:ext cx="4768850" cy="3016885"/>
            <a:chOff x="0" y="0"/>
            <a:chExt cx="4769255" cy="3016885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C5CE3116-DEFF-483F-B022-9FFB15EB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471035" cy="3016885"/>
            </a:xfrm>
            <a:prstGeom prst="rect">
              <a:avLst/>
            </a:prstGeom>
          </p:spPr>
        </p:pic>
        <p:sp>
          <p:nvSpPr>
            <p:cNvPr id="4" name="Textfeld 2">
              <a:extLst>
                <a:ext uri="{FF2B5EF4-FFF2-40B4-BE49-F238E27FC236}">
                  <a16:creationId xmlns:a16="http://schemas.microsoft.com/office/drawing/2014/main" id="{B0AD15C3-BC98-4C0D-BDC1-9E39C5469937}"/>
                </a:ext>
              </a:extLst>
            </p:cNvPr>
            <p:cNvSpPr txBox="1"/>
            <p:nvPr/>
          </p:nvSpPr>
          <p:spPr>
            <a:xfrm>
              <a:off x="124691" y="290945"/>
              <a:ext cx="3997325" cy="24028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		      1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			  2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		 4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3   					5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 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 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8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		     6		    7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   9							  10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5" name="Textfeld 5">
              <a:extLst>
                <a:ext uri="{FF2B5EF4-FFF2-40B4-BE49-F238E27FC236}">
                  <a16:creationId xmlns:a16="http://schemas.microsoft.com/office/drawing/2014/main" id="{4F2839B6-C241-4FB8-823C-05E893E9397F}"/>
                </a:ext>
              </a:extLst>
            </p:cNvPr>
            <p:cNvSpPr txBox="1"/>
            <p:nvPr/>
          </p:nvSpPr>
          <p:spPr>
            <a:xfrm>
              <a:off x="2466110" y="193964"/>
              <a:ext cx="2303145" cy="5156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1000">
                  <a:effectLst/>
                  <a:latin typeface="Arial Narrow" panose="020B0606020202030204" pitchFamily="34" charset="0"/>
                  <a:ea typeface="Calibri" panose="020F0502020204030204" pitchFamily="34" charset="0"/>
                </a:rPr>
                <a:t>Name				Klasse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F0BFB2F0-4216-4D88-BEA3-577EA84EBF7D}"/>
              </a:ext>
            </a:extLst>
          </p:cNvPr>
          <p:cNvSpPr txBox="1"/>
          <p:nvPr/>
        </p:nvSpPr>
        <p:spPr>
          <a:xfrm>
            <a:off x="904206" y="3761874"/>
            <a:ext cx="7461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Methodik:</a:t>
            </a:r>
          </a:p>
          <a:p>
            <a:r>
              <a:rPr lang="de-DE" sz="3200" dirty="0"/>
              <a:t>Einsatz von Mobilgeräten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zum Aufsuchen bestimmter Gehölz-individuen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zur Unterstützung der Bestimmung </a:t>
            </a:r>
          </a:p>
        </p:txBody>
      </p:sp>
    </p:spTree>
    <p:extLst>
      <p:ext uri="{BB962C8B-B14F-4D97-AF65-F5344CB8AC3E}">
        <p14:creationId xmlns:p14="http://schemas.microsoft.com/office/powerpoint/2010/main" val="1487341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CCA6F6C-9ED2-471E-9713-A04527453173}"/>
              </a:ext>
            </a:extLst>
          </p:cNvPr>
          <p:cNvGrpSpPr/>
          <p:nvPr/>
        </p:nvGrpSpPr>
        <p:grpSpPr>
          <a:xfrm>
            <a:off x="904206" y="661252"/>
            <a:ext cx="4768850" cy="3016885"/>
            <a:chOff x="0" y="0"/>
            <a:chExt cx="4769255" cy="3016885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C5CE3116-DEFF-483F-B022-9FFB15EB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471035" cy="3016885"/>
            </a:xfrm>
            <a:prstGeom prst="rect">
              <a:avLst/>
            </a:prstGeom>
          </p:spPr>
        </p:pic>
        <p:sp>
          <p:nvSpPr>
            <p:cNvPr id="4" name="Textfeld 2">
              <a:extLst>
                <a:ext uri="{FF2B5EF4-FFF2-40B4-BE49-F238E27FC236}">
                  <a16:creationId xmlns:a16="http://schemas.microsoft.com/office/drawing/2014/main" id="{B0AD15C3-BC98-4C0D-BDC1-9E39C5469937}"/>
                </a:ext>
              </a:extLst>
            </p:cNvPr>
            <p:cNvSpPr txBox="1"/>
            <p:nvPr/>
          </p:nvSpPr>
          <p:spPr>
            <a:xfrm>
              <a:off x="124691" y="290945"/>
              <a:ext cx="3997325" cy="24028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		      1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			  2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		 4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3   					5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 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 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8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		     6		    7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   9							  10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5" name="Textfeld 5">
              <a:extLst>
                <a:ext uri="{FF2B5EF4-FFF2-40B4-BE49-F238E27FC236}">
                  <a16:creationId xmlns:a16="http://schemas.microsoft.com/office/drawing/2014/main" id="{4F2839B6-C241-4FB8-823C-05E893E9397F}"/>
                </a:ext>
              </a:extLst>
            </p:cNvPr>
            <p:cNvSpPr txBox="1"/>
            <p:nvPr/>
          </p:nvSpPr>
          <p:spPr>
            <a:xfrm>
              <a:off x="2466110" y="193964"/>
              <a:ext cx="2303145" cy="5156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1000">
                  <a:effectLst/>
                  <a:latin typeface="Arial Narrow" panose="020B0606020202030204" pitchFamily="34" charset="0"/>
                  <a:ea typeface="Calibri" panose="020F0502020204030204" pitchFamily="34" charset="0"/>
                </a:rPr>
                <a:t>Name				Klasse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F0BFB2F0-4216-4D88-BEA3-577EA84EBF7D}"/>
              </a:ext>
            </a:extLst>
          </p:cNvPr>
          <p:cNvSpPr txBox="1"/>
          <p:nvPr/>
        </p:nvSpPr>
        <p:spPr>
          <a:xfrm>
            <a:off x="904206" y="3761874"/>
            <a:ext cx="7461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Anregungen, Hinweise zur Durchführung, Beispiele für Aufgabenstellungen, Vorlagen für Arbeitsblätter:</a:t>
            </a:r>
          </a:p>
          <a:p>
            <a:pPr algn="ctr"/>
            <a:r>
              <a:rPr lang="de-DE" sz="3200" i="1" dirty="0">
                <a:highlight>
                  <a:srgbClr val="00FF00"/>
                </a:highlight>
                <a:latin typeface="Arial Narrow" panose="020B0606020202030204" pitchFamily="34" charset="0"/>
              </a:rPr>
              <a:t>„Anregungen und Hinweise zur Freilandarbeit“</a:t>
            </a:r>
          </a:p>
        </p:txBody>
      </p:sp>
    </p:spTree>
    <p:extLst>
      <p:ext uri="{BB962C8B-B14F-4D97-AF65-F5344CB8AC3E}">
        <p14:creationId xmlns:p14="http://schemas.microsoft.com/office/powerpoint/2010/main" val="3962756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98A9F32-FB18-4BC3-A5F6-5845E703C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0" y="295139"/>
            <a:ext cx="2991852" cy="387580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037207A-7BB1-4ED5-9843-C35203576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48" y="295139"/>
            <a:ext cx="3673847" cy="387580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560B92B-02CD-48A6-ACBE-4BE21A1FC200}"/>
              </a:ext>
            </a:extLst>
          </p:cNvPr>
          <p:cNvSpPr txBox="1"/>
          <p:nvPr/>
        </p:nvSpPr>
        <p:spPr>
          <a:xfrm>
            <a:off x="986589" y="4291263"/>
            <a:ext cx="7339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Fotos im Juni-Zustand mit Hinweisen zur Bestimmung:</a:t>
            </a:r>
          </a:p>
          <a:p>
            <a:pPr algn="ctr"/>
            <a:r>
              <a:rPr lang="de-DE" sz="3200" i="1" dirty="0" err="1">
                <a:highlight>
                  <a:srgbClr val="00FF00"/>
                </a:highlight>
                <a:latin typeface="Arial Narrow" panose="020B0606020202030204" pitchFamily="34" charset="0"/>
              </a:rPr>
              <a:t>Photos</a:t>
            </a:r>
            <a:r>
              <a:rPr lang="de-DE" sz="3200" i="1" dirty="0">
                <a:highlight>
                  <a:srgbClr val="00FF00"/>
                </a:highlight>
                <a:latin typeface="Arial Narrow" panose="020B0606020202030204" pitchFamily="34" charset="0"/>
              </a:rPr>
              <a:t>  &gt;  </a:t>
            </a:r>
            <a:r>
              <a:rPr lang="de-DE" sz="3200" i="1" dirty="0" err="1">
                <a:highlight>
                  <a:srgbClr val="00FF00"/>
                </a:highlight>
                <a:latin typeface="Arial Narrow" panose="020B0606020202030204" pitchFamily="34" charset="0"/>
              </a:rPr>
              <a:t>Photos</a:t>
            </a:r>
            <a:r>
              <a:rPr lang="de-DE" sz="3200" i="1" dirty="0">
                <a:highlight>
                  <a:srgbClr val="00FF00"/>
                </a:highlight>
                <a:latin typeface="Arial Narrow" panose="020B0606020202030204" pitchFamily="34" charset="0"/>
              </a:rPr>
              <a:t> Botanik  </a:t>
            </a:r>
          </a:p>
          <a:p>
            <a:pPr algn="ctr"/>
            <a:r>
              <a:rPr lang="de-DE" sz="3200" i="1" dirty="0">
                <a:highlight>
                  <a:srgbClr val="00FF00"/>
                </a:highlight>
                <a:latin typeface="Arial Narrow" panose="020B0606020202030204" pitchFamily="34" charset="0"/>
              </a:rPr>
              <a:t>&gt;  </a:t>
            </a:r>
            <a:r>
              <a:rPr lang="de-DE" sz="3200" i="1" dirty="0" err="1">
                <a:highlight>
                  <a:srgbClr val="00FF00"/>
                </a:highlight>
                <a:latin typeface="Arial Narrow" panose="020B0606020202030204" pitchFamily="34" charset="0"/>
              </a:rPr>
              <a:t>Photos</a:t>
            </a:r>
            <a:r>
              <a:rPr lang="de-DE" sz="3200" i="1" dirty="0">
                <a:highlight>
                  <a:srgbClr val="00FF00"/>
                </a:highlight>
                <a:latin typeface="Arial Narrow" panose="020B0606020202030204" pitchFamily="34" charset="0"/>
              </a:rPr>
              <a:t> Gehölze im Juni</a:t>
            </a:r>
          </a:p>
        </p:txBody>
      </p:sp>
    </p:spTree>
    <p:extLst>
      <p:ext uri="{BB962C8B-B14F-4D97-AF65-F5344CB8AC3E}">
        <p14:creationId xmlns:p14="http://schemas.microsoft.com/office/powerpoint/2010/main" val="208508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779E9B-F27E-4D2F-AC50-E060C8F57117}"/>
              </a:ext>
            </a:extLst>
          </p:cNvPr>
          <p:cNvSpPr txBox="1"/>
          <p:nvPr/>
        </p:nvSpPr>
        <p:spPr>
          <a:xfrm>
            <a:off x="539552" y="620688"/>
            <a:ext cx="80648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Mittelschule: </a:t>
            </a:r>
          </a:p>
          <a:p>
            <a:r>
              <a:rPr lang="de-DE" sz="3600" i="1" dirty="0"/>
              <a:t>(keine ökologischen Themen)</a:t>
            </a:r>
          </a:p>
          <a:p>
            <a:endParaRPr lang="de-DE" sz="3600" dirty="0"/>
          </a:p>
          <a:p>
            <a:r>
              <a:rPr lang="de-DE" sz="3600" b="1" dirty="0"/>
              <a:t>Realschule, 10. Klasse:</a:t>
            </a:r>
          </a:p>
          <a:p>
            <a:r>
              <a:rPr lang="de-DE" sz="3600" dirty="0"/>
              <a:t>Lokale und globale Auswirkungen auf Ökosysteme durch Eingriffe des Menschen</a:t>
            </a:r>
          </a:p>
          <a:p>
            <a:endParaRPr lang="de-DE" sz="3600" dirty="0"/>
          </a:p>
          <a:p>
            <a:r>
              <a:rPr lang="de-DE" sz="3600" b="1" dirty="0"/>
              <a:t>Gymnasium, 8. Klasse: </a:t>
            </a:r>
          </a:p>
          <a:p>
            <a:r>
              <a:rPr lang="de-DE" sz="3600" dirty="0"/>
              <a:t>Ökosysteme unter dem Einfluss des Menschen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824508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03034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915816" y="3429000"/>
            <a:ext cx="5976664" cy="1275869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3043477" y="3528325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Ggf. mit </a:t>
            </a:r>
            <a:r>
              <a:rPr lang="de-DE" sz="3200" b="1" dirty="0"/>
              <a:t>Freiland-Arbeit</a:t>
            </a:r>
            <a:r>
              <a:rPr lang="de-DE" sz="3200" dirty="0"/>
              <a:t> im Um-kreis der Schule.</a:t>
            </a:r>
          </a:p>
        </p:txBody>
      </p:sp>
    </p:spTree>
    <p:extLst>
      <p:ext uri="{BB962C8B-B14F-4D97-AF65-F5344CB8AC3E}">
        <p14:creationId xmlns:p14="http://schemas.microsoft.com/office/powerpoint/2010/main" val="1224935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891160" y="3823305"/>
            <a:ext cx="5976664" cy="2448272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3035176" y="3970223"/>
            <a:ext cx="5832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Interessens-Konflikte</a:t>
            </a:r>
            <a:r>
              <a:rPr lang="de-DE" sz="3200" dirty="0"/>
              <a:t> zwischen Ökonomie, Ökologie, Sozialem:</a:t>
            </a:r>
          </a:p>
          <a:p>
            <a:r>
              <a:rPr lang="de-DE" sz="3200" dirty="0"/>
              <a:t>schülerzentriertes Auswerten von Quellen</a:t>
            </a:r>
          </a:p>
        </p:txBody>
      </p:sp>
    </p:spTree>
    <p:extLst>
      <p:ext uri="{BB962C8B-B14F-4D97-AF65-F5344CB8AC3E}">
        <p14:creationId xmlns:p14="http://schemas.microsoft.com/office/powerpoint/2010/main" val="196175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572713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327755" y="3823304"/>
            <a:ext cx="5976664" cy="2760057"/>
          </a:xfrm>
          <a:prstGeom prst="wedgeRectCallout">
            <a:avLst>
              <a:gd name="adj1" fmla="val -34858"/>
              <a:gd name="adj2" fmla="val -71163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555776" y="3970223"/>
            <a:ext cx="6312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z. B.	CO</a:t>
            </a:r>
            <a:r>
              <a:rPr lang="de-DE" sz="3200" baseline="-25000" dirty="0"/>
              <a:t>2</a:t>
            </a:r>
            <a:r>
              <a:rPr lang="de-DE" sz="3200" dirty="0"/>
              <a:t>-Problematik</a:t>
            </a:r>
          </a:p>
          <a:p>
            <a:r>
              <a:rPr lang="de-DE" sz="3200" dirty="0"/>
              <a:t>		Eintrag von Schadstoffen</a:t>
            </a:r>
          </a:p>
          <a:p>
            <a:r>
              <a:rPr lang="de-DE" sz="3200" dirty="0"/>
              <a:t>		Flächenverbrauch</a:t>
            </a:r>
          </a:p>
          <a:p>
            <a:r>
              <a:rPr lang="de-DE" sz="3200" dirty="0"/>
              <a:t>		Neobiota</a:t>
            </a:r>
          </a:p>
          <a:p>
            <a:r>
              <a:rPr lang="de-DE" sz="3200" dirty="0"/>
              <a:t>		Recycling</a:t>
            </a:r>
          </a:p>
        </p:txBody>
      </p:sp>
    </p:spTree>
    <p:extLst>
      <p:ext uri="{BB962C8B-B14F-4D97-AF65-F5344CB8AC3E}">
        <p14:creationId xmlns:p14="http://schemas.microsoft.com/office/powerpoint/2010/main" val="1144198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327755" y="3823304"/>
            <a:ext cx="5976664" cy="2760057"/>
          </a:xfrm>
          <a:prstGeom prst="wedgeRectCallout">
            <a:avLst>
              <a:gd name="adj1" fmla="val -36133"/>
              <a:gd name="adj2" fmla="val -72083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555776" y="4172280"/>
            <a:ext cx="531659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Ökologischer Fußabdruck:</a:t>
            </a:r>
          </a:p>
          <a:p>
            <a:r>
              <a:rPr lang="de-DE" sz="3200" dirty="0"/>
              <a:t>Internetseite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441709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327755" y="3823304"/>
            <a:ext cx="5976664" cy="2760057"/>
          </a:xfrm>
          <a:prstGeom prst="wedgeRectCallout">
            <a:avLst>
              <a:gd name="adj1" fmla="val -36133"/>
              <a:gd name="adj2" fmla="val -72083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555776" y="4172280"/>
            <a:ext cx="53165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Ökologischer Fußabdruck:</a:t>
            </a:r>
          </a:p>
          <a:p>
            <a:r>
              <a:rPr lang="de-DE" sz="3200" dirty="0"/>
              <a:t>Internetseite</a:t>
            </a:r>
          </a:p>
          <a:p>
            <a:r>
              <a:rPr lang="de-DE" sz="3200" dirty="0"/>
              <a:t>mehrere Durchläufe und anschließende Diskussion</a:t>
            </a:r>
          </a:p>
        </p:txBody>
      </p:sp>
    </p:spTree>
    <p:extLst>
      <p:ext uri="{BB962C8B-B14F-4D97-AF65-F5344CB8AC3E}">
        <p14:creationId xmlns:p14="http://schemas.microsoft.com/office/powerpoint/2010/main" val="1565593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89B6539-0795-43D3-A02E-94C87AF66948}"/>
              </a:ext>
            </a:extLst>
          </p:cNvPr>
          <p:cNvSpPr txBox="1"/>
          <p:nvPr/>
        </p:nvSpPr>
        <p:spPr>
          <a:xfrm>
            <a:off x="791580" y="2060848"/>
            <a:ext cx="7560840" cy="34163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/>
              <a:t>Orientieren Sie sich bei der Unterrichtsplanung nicht an den Lehrbüchern!</a:t>
            </a:r>
          </a:p>
        </p:txBody>
      </p:sp>
    </p:spTree>
    <p:extLst>
      <p:ext uri="{BB962C8B-B14F-4D97-AF65-F5344CB8AC3E}">
        <p14:creationId xmlns:p14="http://schemas.microsoft.com/office/powerpoint/2010/main" val="98538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7113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134072" y="3645024"/>
            <a:ext cx="5976664" cy="2880320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278088" y="3674616"/>
            <a:ext cx="5832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Sinnvoll:</a:t>
            </a:r>
          </a:p>
          <a:p>
            <a:r>
              <a:rPr lang="de-DE" sz="3200" b="1" dirty="0"/>
              <a:t>Wiederholung von Grundwissen</a:t>
            </a:r>
          </a:p>
          <a:p>
            <a:r>
              <a:rPr lang="de-DE" sz="3200" dirty="0"/>
              <a:t>(Lebensraum, -gemeinschaft, Ökosystem; </a:t>
            </a:r>
            <a:r>
              <a:rPr lang="de-DE" sz="3200" dirty="0" err="1"/>
              <a:t>Nahrungsbeziehun</a:t>
            </a:r>
            <a:r>
              <a:rPr lang="de-DE" sz="3200" dirty="0"/>
              <a:t>-gen; Formenkenntnis) </a:t>
            </a:r>
          </a:p>
        </p:txBody>
      </p:sp>
    </p:spTree>
    <p:extLst>
      <p:ext uri="{BB962C8B-B14F-4D97-AF65-F5344CB8AC3E}">
        <p14:creationId xmlns:p14="http://schemas.microsoft.com/office/powerpoint/2010/main" val="2174628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134072" y="3645024"/>
            <a:ext cx="5976664" cy="2880320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278088" y="3674616"/>
            <a:ext cx="58326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Sinnvoll:</a:t>
            </a:r>
          </a:p>
          <a:p>
            <a:r>
              <a:rPr lang="de-DE" sz="3200" b="1" dirty="0"/>
              <a:t>Wiederholung von Grundwissen</a:t>
            </a:r>
          </a:p>
          <a:p>
            <a:pPr>
              <a:spcBef>
                <a:spcPts val="1200"/>
              </a:spcBef>
            </a:pPr>
            <a:r>
              <a:rPr lang="de-DE" sz="3200" i="1" dirty="0"/>
              <a:t>Dazu: </a:t>
            </a:r>
            <a:r>
              <a:rPr lang="de-DE" sz="3200" b="1" i="1" dirty="0"/>
              <a:t>Arbeitsblatt</a:t>
            </a:r>
            <a:r>
              <a:rPr lang="de-DE" sz="3200" i="1" dirty="0"/>
              <a:t> unter „Materialien“ (Beispiel Bärlauch)</a:t>
            </a:r>
          </a:p>
        </p:txBody>
      </p:sp>
    </p:spTree>
    <p:extLst>
      <p:ext uri="{BB962C8B-B14F-4D97-AF65-F5344CB8AC3E}">
        <p14:creationId xmlns:p14="http://schemas.microsoft.com/office/powerpoint/2010/main" val="101623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134072" y="3645024"/>
            <a:ext cx="5976664" cy="2880320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380928" y="3972977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Dabei dieses Grundwissen erweitern (Nahrungskette, Nahrungsnetz …)</a:t>
            </a:r>
          </a:p>
        </p:txBody>
      </p:sp>
    </p:spTree>
    <p:extLst>
      <p:ext uri="{BB962C8B-B14F-4D97-AF65-F5344CB8AC3E}">
        <p14:creationId xmlns:p14="http://schemas.microsoft.com/office/powerpoint/2010/main" val="87856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591780" y="2924944"/>
            <a:ext cx="5976664" cy="1368152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854152" y="2980983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Sukzession:</a:t>
            </a:r>
          </a:p>
          <a:p>
            <a:r>
              <a:rPr lang="de-DE" sz="3200" dirty="0">
                <a:highlight>
                  <a:srgbClr val="00FF00"/>
                </a:highlight>
              </a:rPr>
              <a:t>ggf. Freilandarbeit</a:t>
            </a:r>
          </a:p>
        </p:txBody>
      </p:sp>
    </p:spTree>
    <p:extLst>
      <p:ext uri="{BB962C8B-B14F-4D97-AF65-F5344CB8AC3E}">
        <p14:creationId xmlns:p14="http://schemas.microsoft.com/office/powerpoint/2010/main" val="403115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84D0A52-959F-47B1-B639-27C1C4B6F3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1" y="513564"/>
            <a:ext cx="3917900" cy="283121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147C7F9-08C5-4C79-ABE3-45BF1563BB5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9" y="513564"/>
            <a:ext cx="3917899" cy="283121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89F2706-8474-45FE-9FE4-402D2976790B}"/>
              </a:ext>
            </a:extLst>
          </p:cNvPr>
          <p:cNvSpPr txBox="1"/>
          <p:nvPr/>
        </p:nvSpPr>
        <p:spPr>
          <a:xfrm>
            <a:off x="713874" y="3569368"/>
            <a:ext cx="73954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Untersuchung von </a:t>
            </a:r>
            <a:r>
              <a:rPr lang="de-DE" sz="3200" b="1" dirty="0" err="1"/>
              <a:t>Ruderalflächen</a:t>
            </a:r>
            <a:r>
              <a:rPr lang="de-DE" sz="3200" b="1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„Blumen“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Gräser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Jungwuchs von Gehölzen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Moose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unbesiedelte Fläche</a:t>
            </a:r>
          </a:p>
        </p:txBody>
      </p:sp>
    </p:spTree>
    <p:extLst>
      <p:ext uri="{BB962C8B-B14F-4D97-AF65-F5344CB8AC3E}">
        <p14:creationId xmlns:p14="http://schemas.microsoft.com/office/powerpoint/2010/main" val="15380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84D0A52-959F-47B1-B639-27C1C4B6F3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1" y="513564"/>
            <a:ext cx="3917900" cy="283121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147C7F9-08C5-4C79-ABE3-45BF1563BB5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9" y="513564"/>
            <a:ext cx="3917899" cy="283121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89F2706-8474-45FE-9FE4-402D2976790B}"/>
              </a:ext>
            </a:extLst>
          </p:cNvPr>
          <p:cNvSpPr txBox="1"/>
          <p:nvPr/>
        </p:nvSpPr>
        <p:spPr>
          <a:xfrm>
            <a:off x="713874" y="3569368"/>
            <a:ext cx="73954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Untersuchung von </a:t>
            </a:r>
            <a:r>
              <a:rPr lang="de-DE" sz="3200" b="1" dirty="0" err="1"/>
              <a:t>Ruderalflächen</a:t>
            </a:r>
            <a:r>
              <a:rPr lang="de-DE" sz="3200" b="1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ggf. Formbestimmung, so weit möglich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Häufigkeit der selben Art (auch ohne Benennung)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Verteilung (Sonne, Schatten …)</a:t>
            </a:r>
          </a:p>
        </p:txBody>
      </p:sp>
    </p:spTree>
    <p:extLst>
      <p:ext uri="{BB962C8B-B14F-4D97-AF65-F5344CB8AC3E}">
        <p14:creationId xmlns:p14="http://schemas.microsoft.com/office/powerpoint/2010/main" val="1246987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912</Words>
  <Application>Microsoft Office PowerPoint</Application>
  <PresentationFormat>Bildschirmpräsentation (4:3)</PresentationFormat>
  <Paragraphs>179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Office</vt:lpstr>
      <vt:lpstr>PowerPoint-Präsentation</vt:lpstr>
      <vt:lpstr>PowerPoint-Präsentation</vt:lpstr>
      <vt:lpstr>8. Klasse Gymnasium: Ökosysteme </vt:lpstr>
      <vt:lpstr>8. Klasse Gymnasium: Ökosysteme </vt:lpstr>
      <vt:lpstr>8. Klasse Gymnasium: Ökosysteme </vt:lpstr>
      <vt:lpstr>8. Klasse Gymnasium: Ökosysteme </vt:lpstr>
      <vt:lpstr>8. Klasse Gymnasium: Ökosysteme </vt:lpstr>
      <vt:lpstr>PowerPoint-Präsentation</vt:lpstr>
      <vt:lpstr>PowerPoint-Präsentation</vt:lpstr>
      <vt:lpstr>8. Klasse: Ökosysteme </vt:lpstr>
      <vt:lpstr>8. Klasse: Ökosysteme </vt:lpstr>
      <vt:lpstr>8. Klasse: Ökosysteme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8. Klasse Gymnasium: Ökosysteme </vt:lpstr>
      <vt:lpstr>8. Klasse Gymnasium: Ökosysteme </vt:lpstr>
      <vt:lpstr>8. Klasse Gymnasium: Ökosysteme </vt:lpstr>
      <vt:lpstr>8. Klasse Gymnasium: Ökosysteme </vt:lpstr>
      <vt:lpstr>8. Klasse Gymnasium: Ökosysteme </vt:lpstr>
      <vt:lpstr>8. Klasse Gymnasium: Ökosysteme </vt:lpstr>
      <vt:lpstr>8. Klasse Gymnasium: Ökosysteme </vt:lpstr>
      <vt:lpstr>8. Klasse Gymnasium: Ökosysteme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Nickl</dc:creator>
  <cp:lastModifiedBy>Thomas Nickl</cp:lastModifiedBy>
  <cp:revision>19</cp:revision>
  <dcterms:created xsi:type="dcterms:W3CDTF">2020-06-30T08:19:03Z</dcterms:created>
  <dcterms:modified xsi:type="dcterms:W3CDTF">2020-07-07T05:55:28Z</dcterms:modified>
</cp:coreProperties>
</file>