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425" r:id="rId3"/>
    <p:sldId id="447" r:id="rId4"/>
    <p:sldId id="446" r:id="rId5"/>
    <p:sldId id="426" r:id="rId6"/>
    <p:sldId id="442" r:id="rId7"/>
    <p:sldId id="444" r:id="rId8"/>
    <p:sldId id="436" r:id="rId9"/>
    <p:sldId id="668" r:id="rId10"/>
    <p:sldId id="437" r:id="rId11"/>
    <p:sldId id="438" r:id="rId12"/>
    <p:sldId id="439" r:id="rId13"/>
    <p:sldId id="440" r:id="rId14"/>
    <p:sldId id="427" r:id="rId15"/>
    <p:sldId id="652" r:id="rId16"/>
    <p:sldId id="659" r:id="rId17"/>
    <p:sldId id="660" r:id="rId18"/>
    <p:sldId id="661" r:id="rId19"/>
    <p:sldId id="653" r:id="rId20"/>
    <p:sldId id="662" r:id="rId21"/>
    <p:sldId id="663" r:id="rId22"/>
    <p:sldId id="664" r:id="rId23"/>
    <p:sldId id="667" r:id="rId24"/>
    <p:sldId id="441" r:id="rId25"/>
    <p:sldId id="448" r:id="rId26"/>
    <p:sldId id="459" r:id="rId27"/>
    <p:sldId id="460" r:id="rId28"/>
    <p:sldId id="622" r:id="rId29"/>
    <p:sldId id="502" r:id="rId30"/>
    <p:sldId id="597" r:id="rId31"/>
    <p:sldId id="623" r:id="rId32"/>
    <p:sldId id="624" r:id="rId33"/>
    <p:sldId id="585" r:id="rId34"/>
    <p:sldId id="665" r:id="rId35"/>
    <p:sldId id="666" r:id="rId36"/>
    <p:sldId id="647" r:id="rId37"/>
    <p:sldId id="648" r:id="rId38"/>
    <p:sldId id="610" r:id="rId39"/>
    <p:sldId id="629" r:id="rId40"/>
    <p:sldId id="612" r:id="rId41"/>
    <p:sldId id="630" r:id="rId42"/>
    <p:sldId id="631" r:id="rId43"/>
    <p:sldId id="632" r:id="rId44"/>
    <p:sldId id="633" r:id="rId45"/>
    <p:sldId id="634" r:id="rId46"/>
    <p:sldId id="544" r:id="rId47"/>
    <p:sldId id="635" r:id="rId48"/>
    <p:sldId id="445" r:id="rId49"/>
    <p:sldId id="636" r:id="rId50"/>
    <p:sldId id="638" r:id="rId51"/>
    <p:sldId id="639" r:id="rId52"/>
    <p:sldId id="640" r:id="rId53"/>
    <p:sldId id="649" r:id="rId54"/>
    <p:sldId id="670" r:id="rId55"/>
    <p:sldId id="449" r:id="rId56"/>
    <p:sldId id="646" r:id="rId57"/>
    <p:sldId id="625" r:id="rId58"/>
    <p:sldId id="671" r:id="rId59"/>
    <p:sldId id="672" r:id="rId60"/>
    <p:sldId id="673" r:id="rId61"/>
    <p:sldId id="651" r:id="rId62"/>
    <p:sldId id="674" r:id="rId63"/>
    <p:sldId id="654" r:id="rId64"/>
    <p:sldId id="655" r:id="rId65"/>
    <p:sldId id="637" r:id="rId66"/>
    <p:sldId id="641" r:id="rId67"/>
    <p:sldId id="642" r:id="rId68"/>
    <p:sldId id="643" r:id="rId69"/>
    <p:sldId id="644" r:id="rId70"/>
    <p:sldId id="645" r:id="rId71"/>
    <p:sldId id="656" r:id="rId72"/>
    <p:sldId id="657" r:id="rId73"/>
    <p:sldId id="658" r:id="rId74"/>
    <p:sldId id="675" r:id="rId75"/>
    <p:sldId id="676" r:id="rId76"/>
    <p:sldId id="677" r:id="rId77"/>
    <p:sldId id="678" r:id="rId78"/>
    <p:sldId id="679" r:id="rId79"/>
    <p:sldId id="680" r:id="rId80"/>
    <p:sldId id="681" r:id="rId81"/>
    <p:sldId id="682" r:id="rId82"/>
    <p:sldId id="683" r:id="rId83"/>
    <p:sldId id="684" r:id="rId84"/>
    <p:sldId id="685" r:id="rId85"/>
    <p:sldId id="686" r:id="rId86"/>
    <p:sldId id="687" r:id="rId87"/>
    <p:sldId id="711" r:id="rId88"/>
    <p:sldId id="712" r:id="rId89"/>
    <p:sldId id="713" r:id="rId90"/>
    <p:sldId id="688" r:id="rId91"/>
    <p:sldId id="689" r:id="rId92"/>
    <p:sldId id="690" r:id="rId93"/>
    <p:sldId id="691" r:id="rId94"/>
    <p:sldId id="692" r:id="rId95"/>
    <p:sldId id="693" r:id="rId96"/>
    <p:sldId id="694" r:id="rId97"/>
    <p:sldId id="695" r:id="rId98"/>
    <p:sldId id="696" r:id="rId99"/>
    <p:sldId id="697" r:id="rId100"/>
    <p:sldId id="698" r:id="rId101"/>
    <p:sldId id="699" r:id="rId102"/>
    <p:sldId id="700" r:id="rId103"/>
    <p:sldId id="701" r:id="rId104"/>
    <p:sldId id="704" r:id="rId105"/>
    <p:sldId id="705" r:id="rId106"/>
    <p:sldId id="481" r:id="rId107"/>
    <p:sldId id="482" r:id="rId108"/>
    <p:sldId id="483" r:id="rId109"/>
    <p:sldId id="484" r:id="rId110"/>
    <p:sldId id="485" r:id="rId111"/>
    <p:sldId id="486" r:id="rId112"/>
    <p:sldId id="487" r:id="rId113"/>
    <p:sldId id="488" r:id="rId114"/>
    <p:sldId id="489" r:id="rId115"/>
    <p:sldId id="490" r:id="rId116"/>
    <p:sldId id="491" r:id="rId117"/>
    <p:sldId id="492" r:id="rId118"/>
    <p:sldId id="706" r:id="rId119"/>
    <p:sldId id="707" r:id="rId120"/>
    <p:sldId id="708" r:id="rId121"/>
    <p:sldId id="450" r:id="rId122"/>
    <p:sldId id="451" r:id="rId123"/>
    <p:sldId id="452" r:id="rId124"/>
    <p:sldId id="453" r:id="rId125"/>
    <p:sldId id="454" r:id="rId126"/>
    <p:sldId id="455" r:id="rId127"/>
    <p:sldId id="456" r:id="rId128"/>
    <p:sldId id="457" r:id="rId129"/>
    <p:sldId id="458" r:id="rId130"/>
    <p:sldId id="709" r:id="rId131"/>
    <p:sldId id="710" r:id="rId132"/>
    <p:sldId id="461" r:id="rId133"/>
    <p:sldId id="493" r:id="rId134"/>
    <p:sldId id="462" r:id="rId135"/>
    <p:sldId id="463" r:id="rId136"/>
    <p:sldId id="494" r:id="rId137"/>
    <p:sldId id="464" r:id="rId138"/>
    <p:sldId id="465" r:id="rId139"/>
    <p:sldId id="466" r:id="rId140"/>
    <p:sldId id="495" r:id="rId141"/>
    <p:sldId id="467" r:id="rId142"/>
    <p:sldId id="714" r:id="rId143"/>
    <p:sldId id="468" r:id="rId144"/>
    <p:sldId id="470" r:id="rId145"/>
    <p:sldId id="471" r:id="rId146"/>
    <p:sldId id="472" r:id="rId147"/>
    <p:sldId id="476" r:id="rId148"/>
    <p:sldId id="477" r:id="rId149"/>
    <p:sldId id="474" r:id="rId150"/>
    <p:sldId id="473" r:id="rId151"/>
    <p:sldId id="478" r:id="rId152"/>
    <p:sldId id="479" r:id="rId153"/>
    <p:sldId id="480" r:id="rId1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008000"/>
    <a:srgbClr val="33CC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8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6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9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63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7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9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6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4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47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B819-AAF0-4811-B16F-F40425E17045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22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03 </a:t>
            </a:r>
          </a:p>
          <a:p>
            <a:pPr algn="ctr"/>
            <a:r>
              <a:rPr lang="de-DE" sz="5400" b="1" dirty="0"/>
              <a:t>Kompetenzorientiertes Arbeiten in der 9.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21. Juni 2021 -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6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FD46C4-405E-4A77-AD04-54ED74D5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406082" y="2475354"/>
            <a:ext cx="2331835" cy="43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30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FD46C4-405E-4A77-AD04-54ED74D5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406082" y="2475354"/>
            <a:ext cx="2331835" cy="4303295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E59A5CD-CD24-499D-86BF-05A3CCA4B500}"/>
              </a:ext>
            </a:extLst>
          </p:cNvPr>
          <p:cNvCxnSpPr/>
          <p:nvPr/>
        </p:nvCxnSpPr>
        <p:spPr>
          <a:xfrm flipV="1">
            <a:off x="4828674" y="4197014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573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LZK: Fehlertexte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51BE69-973B-443C-83D5-37CB547BB9DE}"/>
              </a:ext>
            </a:extLst>
          </p:cNvPr>
          <p:cNvSpPr txBox="1"/>
          <p:nvPr/>
        </p:nvSpPr>
        <p:spPr>
          <a:xfrm>
            <a:off x="609600" y="1868905"/>
            <a:ext cx="7932821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700"/>
              </a:spcBef>
            </a:pPr>
            <a:r>
              <a:rPr lang="de-DE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 Mitose ist ein Vorgang, bei dem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Tochterzellen mit unterschiedlicher Erbinformation entstehen. </a:t>
            </a:r>
          </a:p>
          <a:p>
            <a:pPr>
              <a:spcBef>
                <a:spcPts val="1700"/>
              </a:spcBef>
            </a:pPr>
            <a:r>
              <a:rPr lang="de-DE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Zur Mitose sind nur Zellen fähig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die über 2-chromatidige Chromosomen verfügen 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 die diploid sind, denn dabei werden Homologe voneinander getrennt.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928362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C5939E-B47F-4C54-B054-D09E922C19DD}"/>
              </a:ext>
            </a:extLst>
          </p:cNvPr>
          <p:cNvSpPr txBox="1"/>
          <p:nvPr/>
        </p:nvSpPr>
        <p:spPr>
          <a:xfrm>
            <a:off x="628650" y="1868905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Einstellung zur Gentechnik gleicht oft einer pseudoreligiösen Haltung.</a:t>
            </a:r>
          </a:p>
          <a:p>
            <a:r>
              <a:rPr lang="de-DE" dirty="0"/>
              <a:t>Im Vorfeld anonym evaluieren, was die Schüler mit Gentechnik assoziieren.</a:t>
            </a:r>
          </a:p>
          <a:p>
            <a:endParaRPr lang="de-DE" dirty="0"/>
          </a:p>
          <a:p>
            <a:r>
              <a:rPr lang="de-DE" dirty="0"/>
              <a:t>Ziel: eine kritische Haltung einnehmen können aufgrund von Wissen</a:t>
            </a:r>
          </a:p>
          <a:p>
            <a:endParaRPr lang="de-DE" dirty="0"/>
          </a:p>
          <a:p>
            <a:r>
              <a:rPr lang="de-DE" dirty="0"/>
              <a:t>Chancen und Risiken gegeneinander </a:t>
            </a:r>
            <a:r>
              <a:rPr lang="de-DE" dirty="0" err="1"/>
              <a:t>anwägen</a:t>
            </a:r>
            <a:r>
              <a:rPr lang="de-DE" dirty="0"/>
              <a:t> (z. B. Welternährung angesichts des Klimawandels, Medizin)</a:t>
            </a:r>
          </a:p>
          <a:p>
            <a:endParaRPr lang="de-DE" dirty="0"/>
          </a:p>
          <a:p>
            <a:r>
              <a:rPr lang="de-DE" dirty="0"/>
              <a:t>Die hohe Zielsicherheit und die vergleichsweise einfache Handhabung bei </a:t>
            </a:r>
            <a:r>
              <a:rPr lang="de-DE" dirty="0" err="1"/>
              <a:t>Crispr</a:t>
            </a:r>
            <a:r>
              <a:rPr lang="de-DE" dirty="0"/>
              <a:t>-CAS erwähnen (auch wenn sie nicht im LehrplanPLUS steht).</a:t>
            </a:r>
          </a:p>
        </p:txBody>
      </p:sp>
    </p:spTree>
    <p:extLst>
      <p:ext uri="{BB962C8B-B14F-4D97-AF65-F5344CB8AC3E}">
        <p14:creationId xmlns:p14="http://schemas.microsoft.com/office/powerpoint/2010/main" val="40421697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3:</a:t>
            </a:r>
          </a:p>
          <a:p>
            <a:pPr algn="ctr"/>
            <a:endParaRPr lang="de-DE" sz="6000" dirty="0"/>
          </a:p>
          <a:p>
            <a:pPr algn="ctr"/>
            <a:r>
              <a:rPr lang="de-DE" sz="8000" b="1" dirty="0" err="1"/>
              <a:t>Ökosyst</a:t>
            </a:r>
            <a:r>
              <a:rPr lang="de-DE" sz="8000" b="1" dirty="0"/>
              <a:t>. Boden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weitere Themen</a:t>
            </a:r>
          </a:p>
        </p:txBody>
      </p:sp>
    </p:spTree>
    <p:extLst>
      <p:ext uri="{BB962C8B-B14F-4D97-AF65-F5344CB8AC3E}">
        <p14:creationId xmlns:p14="http://schemas.microsoft.com/office/powerpoint/2010/main" val="4277349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Handreichung des </a:t>
            </a:r>
            <a:r>
              <a:rPr lang="de-DE" sz="3600" dirty="0">
                <a:effectLst/>
                <a:ea typeface="Calibri" panose="020F0502020204030204" pitchFamily="34" charset="0"/>
              </a:rPr>
              <a:t>Ministeriums für Umwelt und Verbraucherschutz:</a:t>
            </a:r>
          </a:p>
          <a:p>
            <a:pPr algn="ctr"/>
            <a:endParaRPr lang="de-DE" sz="3600" b="1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algn="ctr"/>
            <a:r>
              <a:rPr lang="de-DE" sz="4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„Lernort Boden“</a:t>
            </a:r>
          </a:p>
          <a:p>
            <a:pPr algn="ctr"/>
            <a:endParaRPr lang="de-DE" sz="2000" b="1" dirty="0">
              <a:highlight>
                <a:srgbClr val="FFFF00"/>
              </a:highligh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Sehr ausführlich!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Konkrete Tipps: www.bio-nickl.de</a:t>
            </a:r>
          </a:p>
        </p:txBody>
      </p:sp>
    </p:spTree>
    <p:extLst>
      <p:ext uri="{BB962C8B-B14F-4D97-AF65-F5344CB8AC3E}">
        <p14:creationId xmlns:p14="http://schemas.microsoft.com/office/powerpoint/2010/main" val="7001199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Das Thema wirkt sich von sich aus motivierend auf die Schüler:</a:t>
            </a:r>
            <a:endParaRPr lang="de-DE" sz="3600" dirty="0">
              <a:effectLst/>
              <a:ea typeface="Calibri" panose="020F0502020204030204" pitchFamily="34" charset="0"/>
            </a:endParaRPr>
          </a:p>
          <a:p>
            <a:pPr algn="ctr"/>
            <a:endParaRPr lang="de-DE" sz="3600" b="1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algn="ctr"/>
            <a:r>
              <a:rPr lang="de-DE" sz="3600" b="1" dirty="0">
                <a:ea typeface="Calibri" panose="020F0502020204030204" pitchFamily="34" charset="0"/>
              </a:rPr>
              <a:t>=&gt; Praktisches Arbeiten</a:t>
            </a:r>
          </a:p>
        </p:txBody>
      </p:sp>
    </p:spTree>
    <p:extLst>
      <p:ext uri="{BB962C8B-B14F-4D97-AF65-F5344CB8AC3E}">
        <p14:creationId xmlns:p14="http://schemas.microsoft.com/office/powerpoint/2010/main" val="2182466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</p:txBody>
      </p:sp>
    </p:spTree>
    <p:extLst>
      <p:ext uri="{BB962C8B-B14F-4D97-AF65-F5344CB8AC3E}">
        <p14:creationId xmlns:p14="http://schemas.microsoft.com/office/powerpoint/2010/main" val="31032353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890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Korngrößen </a:t>
            </a:r>
            <a:r>
              <a:rPr lang="de-DE" sz="3600">
                <a:solidFill>
                  <a:srgbClr val="FF0000"/>
                </a:solidFill>
                <a:ea typeface="Calibri" panose="020F0502020204030204" pitchFamily="34" charset="0"/>
              </a:rPr>
              <a:t>im Boden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9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178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Korngrößen im Boden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Bodentypen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820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Filterwirkung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17AEEB-26BC-4D0D-9094-8647458562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7893" b="5172"/>
          <a:stretch/>
        </p:blipFill>
        <p:spPr bwMode="auto">
          <a:xfrm>
            <a:off x="5130466" y="2754050"/>
            <a:ext cx="3384884" cy="3855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07460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Abtrag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28DFE-DC40-43F3-9760-5506986C7B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31" y="2646100"/>
            <a:ext cx="2431782" cy="32493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DAB82F4-AEFA-4586-9D61-4A81CBBF72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98" y="2638079"/>
            <a:ext cx="1861152" cy="32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526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Tiere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Bodens: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Laubstreu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Totholz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Bodenfalle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D5CFBC-493A-4A61-88FD-248537DE83F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67" y="2695675"/>
            <a:ext cx="3669983" cy="31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32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Pilze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Totholz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im Boden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F7DF16-0826-4473-8696-3C6C5F4256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743" y="2827771"/>
            <a:ext cx="4047607" cy="28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5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Kompostieren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A7966C-50F1-4613-84B6-B04B6BFC3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4" y="3213612"/>
            <a:ext cx="3188385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3CD8D8-56BE-4BD5-8417-CCF9D4B92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7" y="3216441"/>
            <a:ext cx="274305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757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Regenwurm-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Küvette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87AD9-FB90-476C-ABF0-63AEC39E2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78" y="2731305"/>
            <a:ext cx="51249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27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ea typeface="Calibri" panose="020F0502020204030204" pitchFamily="34" charset="0"/>
              </a:rPr>
              <a:t>Der Kohlenstoff-</a:t>
            </a:r>
          </a:p>
          <a:p>
            <a:r>
              <a:rPr lang="de-DE" sz="3600" dirty="0">
                <a:ea typeface="Calibri" panose="020F0502020204030204" pitchFamily="34" charset="0"/>
              </a:rPr>
              <a:t>atom-Kreislauf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69812AB-0311-4439-A767-CF04D0616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4880410"/>
            <a:ext cx="3392103" cy="12536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AE64BA-A27A-41B9-9FAD-B597F500C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7455"/>
            <a:ext cx="3779190" cy="50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8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Weitere Themen</a:t>
            </a:r>
          </a:p>
        </p:txBody>
      </p:sp>
    </p:spTree>
    <p:extLst>
      <p:ext uri="{BB962C8B-B14F-4D97-AF65-F5344CB8AC3E}">
        <p14:creationId xmlns:p14="http://schemas.microsoft.com/office/powerpoint/2010/main" val="18614538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Praktisches Arbeiten:</a:t>
            </a:r>
          </a:p>
          <a:p>
            <a:pPr algn="ctr"/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Mikroskopie (Jogurt, Hefe)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Lebensmittel herstellen (Jogurt 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Konservierung von Lebensmitteln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usw.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283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Modell-Diskussion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497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Wesentliche Aspekte visualisieren</a:t>
            </a:r>
          </a:p>
          <a:p>
            <a:pPr algn="ctr"/>
            <a:r>
              <a:rPr lang="de-DE" sz="3600" b="1" dirty="0"/>
              <a:t>Beispiel: Zellteilung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448047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Wesentliche Aspekte visualisieren</a:t>
            </a:r>
          </a:p>
          <a:p>
            <a:pPr algn="ctr"/>
            <a:r>
              <a:rPr lang="de-DE" sz="3600" b="1" dirty="0"/>
              <a:t>Beispiel: Zellteilung</a:t>
            </a:r>
          </a:p>
          <a:p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Zellwachstum ist Teil des Zellzyklus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Erbinformation von Mutterzelle und Tochterzellen ist identisch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809764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56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94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87C96F7C-B139-4748-A0EE-44AEF966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49996"/>
            <a:ext cx="3756231" cy="1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327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87C96F7C-B139-4748-A0EE-44AEF966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49996"/>
            <a:ext cx="3756231" cy="1951962"/>
          </a:xfrm>
          <a:prstGeom prst="rect">
            <a:avLst/>
          </a:prstGeom>
        </p:spPr>
      </p:pic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B06CA84-5510-465F-804A-3D7B369C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4019075"/>
            <a:ext cx="4352526" cy="27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675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4EAEE193-68D7-4684-87BB-150AD4E7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872916"/>
            <a:ext cx="3041023" cy="2185988"/>
          </a:xfrm>
          <a:prstGeom prst="rect">
            <a:avLst/>
          </a:prstGeom>
        </p:spPr>
      </p:pic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71AB87A3-20F5-462C-BE8C-D9D0D890F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4" y="1872916"/>
            <a:ext cx="2629471" cy="2185988"/>
          </a:xfrm>
          <a:prstGeom prst="rect">
            <a:avLst/>
          </a:prstGeom>
        </p:spPr>
      </p:pic>
      <p:pic>
        <p:nvPicPr>
          <p:cNvPr id="10" name="Inhaltsplatzhalter 13">
            <a:extLst>
              <a:ext uri="{FF2B5EF4-FFF2-40B4-BE49-F238E27FC236}">
                <a16:creationId xmlns:a16="http://schemas.microsoft.com/office/drawing/2014/main" id="{406917ED-3AC4-45BB-9F57-5888D292F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3" y="4211304"/>
            <a:ext cx="2381813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9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endParaRPr lang="de-DE" sz="3600" dirty="0"/>
          </a:p>
          <a:p>
            <a:r>
              <a:rPr lang="de-DE" sz="3600" dirty="0"/>
              <a:t>das Bakterium, -en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„die Bakterie“ </a:t>
            </a:r>
            <a:r>
              <a:rPr lang="de-DE" sz="3600" dirty="0"/>
              <a:t>(„fälschlich für Bakterium“; Wahrig: Die deutsche Rechtschreibung)</a:t>
            </a:r>
          </a:p>
        </p:txBody>
      </p:sp>
    </p:spTree>
    <p:extLst>
      <p:ext uri="{BB962C8B-B14F-4D97-AF65-F5344CB8AC3E}">
        <p14:creationId xmlns:p14="http://schemas.microsoft.com/office/powerpoint/2010/main" val="33054650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Energie:</a:t>
            </a:r>
          </a:p>
          <a:p>
            <a:endParaRPr lang="de-DE" sz="3600" b="1" dirty="0"/>
          </a:p>
          <a:p>
            <a:r>
              <a:rPr lang="de-DE" sz="3600" dirty="0"/>
              <a:t>wird </a:t>
            </a:r>
            <a:r>
              <a:rPr lang="de-DE" sz="3600" dirty="0">
                <a:solidFill>
                  <a:srgbClr val="009900"/>
                </a:solidFill>
              </a:rPr>
              <a:t>bereit gestellt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nicht erzeugt</a:t>
            </a:r>
          </a:p>
          <a:p>
            <a:r>
              <a:rPr lang="de-DE" sz="3600" dirty="0"/>
              <a:t>wird </a:t>
            </a:r>
            <a:r>
              <a:rPr lang="de-DE" sz="3600" dirty="0">
                <a:solidFill>
                  <a:srgbClr val="00B050"/>
                </a:solidFill>
              </a:rPr>
              <a:t>benötigt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nicht verbraucht</a:t>
            </a:r>
          </a:p>
          <a:p>
            <a:endParaRPr lang="de-DE" sz="3600" dirty="0"/>
          </a:p>
          <a:p>
            <a:r>
              <a:rPr lang="de-DE" sz="3600" dirty="0"/>
              <a:t>Energieerhaltungssatz!</a:t>
            </a:r>
          </a:p>
        </p:txBody>
      </p:sp>
    </p:spTree>
    <p:extLst>
      <p:ext uri="{BB962C8B-B14F-4D97-AF65-F5344CB8AC3E}">
        <p14:creationId xmlns:p14="http://schemas.microsoft.com/office/powerpoint/2010/main" val="314052360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Energie-Formen </a:t>
            </a:r>
            <a:r>
              <a:rPr lang="de-DE" sz="3600" dirty="0"/>
              <a:t>(vgl. Unterstufe):</a:t>
            </a:r>
          </a:p>
          <a:p>
            <a:endParaRPr lang="de-DE" sz="3600" b="1" dirty="0"/>
          </a:p>
          <a:p>
            <a:r>
              <a:rPr lang="de-DE" sz="3600" b="1" dirty="0"/>
              <a:t>Wärme-Energie		Bewegungs-Energie</a:t>
            </a:r>
          </a:p>
          <a:p>
            <a:endParaRPr lang="de-DE" sz="3600" b="1" dirty="0"/>
          </a:p>
          <a:p>
            <a:r>
              <a:rPr lang="de-DE" sz="3600" b="1" dirty="0"/>
              <a:t>chemische Energie*	     Zell-Energie*</a:t>
            </a:r>
          </a:p>
          <a:p>
            <a:endParaRPr lang="de-DE" sz="3600" b="1" dirty="0"/>
          </a:p>
          <a:p>
            <a:pPr algn="ctr"/>
            <a:r>
              <a:rPr lang="de-DE" sz="3200" dirty="0"/>
              <a:t>*Nicht Fachsprache, aber anschaulich!</a:t>
            </a:r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64150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Modell-Diskussion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WENIGER IST MEHR!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227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Gärung:</a:t>
            </a:r>
          </a:p>
          <a:p>
            <a:endParaRPr lang="de-DE" sz="3600" b="1" dirty="0"/>
          </a:p>
          <a:p>
            <a:r>
              <a:rPr lang="de-DE" sz="3600" dirty="0">
                <a:solidFill>
                  <a:srgbClr val="FF0000"/>
                </a:solidFill>
              </a:rPr>
              <a:t>Kein Synonym für: anaerober Abbau!</a:t>
            </a:r>
            <a:endParaRPr lang="de-DE" sz="3200" dirty="0">
              <a:solidFill>
                <a:srgbClr val="FF0000"/>
              </a:solidFill>
            </a:endParaRPr>
          </a:p>
          <a:p>
            <a:endParaRPr lang="de-DE" sz="3600" b="1" dirty="0"/>
          </a:p>
          <a:p>
            <a:r>
              <a:rPr lang="de-DE" sz="3600" dirty="0">
                <a:solidFill>
                  <a:srgbClr val="009900"/>
                </a:solidFill>
              </a:rPr>
              <a:t>Sondern: unvollständiger Abbau mit energiereichem organischen Produkt.</a:t>
            </a:r>
          </a:p>
        </p:txBody>
      </p:sp>
    </p:spTree>
    <p:extLst>
      <p:ext uri="{BB962C8B-B14F-4D97-AF65-F5344CB8AC3E}">
        <p14:creationId xmlns:p14="http://schemas.microsoft.com/office/powerpoint/2010/main" val="155014463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pPr algn="ctr"/>
            <a:endParaRPr lang="de-DE" sz="3600" b="1" dirty="0">
              <a:highlight>
                <a:srgbClr val="FFFF00"/>
              </a:highlight>
            </a:endParaRPr>
          </a:p>
          <a:p>
            <a:r>
              <a:rPr lang="de-DE" sz="3600" dirty="0"/>
              <a:t>Obligate Begriffe:</a:t>
            </a:r>
          </a:p>
          <a:p>
            <a:r>
              <a:rPr lang="de-DE" sz="3600" dirty="0"/>
              <a:t>z. B. </a:t>
            </a:r>
            <a:r>
              <a:rPr lang="de-DE" sz="3600" dirty="0">
                <a:solidFill>
                  <a:srgbClr val="009900"/>
                </a:solidFill>
              </a:rPr>
              <a:t>autotroph, heterotroph</a:t>
            </a:r>
          </a:p>
          <a:p>
            <a:endParaRPr lang="de-DE" sz="3600" dirty="0"/>
          </a:p>
          <a:p>
            <a:r>
              <a:rPr lang="de-DE" sz="3600" dirty="0"/>
              <a:t>Verzicht auf:</a:t>
            </a:r>
          </a:p>
          <a:p>
            <a:r>
              <a:rPr lang="de-DE" sz="3600" dirty="0"/>
              <a:t>z. B. </a:t>
            </a:r>
            <a:r>
              <a:rPr lang="de-DE" sz="3600" dirty="0">
                <a:solidFill>
                  <a:srgbClr val="FF0000"/>
                </a:solidFill>
              </a:rPr>
              <a:t>Anabolismus, Katabolismus</a:t>
            </a:r>
          </a:p>
        </p:txBody>
      </p:sp>
    </p:spTree>
    <p:extLst>
      <p:ext uri="{BB962C8B-B14F-4D97-AF65-F5344CB8AC3E}">
        <p14:creationId xmlns:p14="http://schemas.microsoft.com/office/powerpoint/2010/main" val="239943204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11835880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Voraussetzungen</a:t>
            </a:r>
            <a:r>
              <a:rPr lang="de-DE" sz="32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Kleine Ahnung von der Vielfalt der Arten (Formenkenntnis)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Wissen um die Erbinformation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Wissen um Selektionsvorteile</a:t>
            </a:r>
          </a:p>
          <a:p>
            <a:endParaRPr lang="de-DE" sz="3200" dirty="0"/>
          </a:p>
          <a:p>
            <a:r>
              <a:rPr lang="de-DE" sz="3200" dirty="0"/>
              <a:t>Bei zu großen Lücken aus der 6. Klasse (Wirbeltiere): Wirbellose Tiere vorziehen!</a:t>
            </a:r>
          </a:p>
        </p:txBody>
      </p:sp>
    </p:spTree>
    <p:extLst>
      <p:ext uri="{BB962C8B-B14F-4D97-AF65-F5344CB8AC3E}">
        <p14:creationId xmlns:p14="http://schemas.microsoft.com/office/powerpoint/2010/main" val="347631238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Mit dem groben Pinsel malen:</a:t>
            </a:r>
          </a:p>
          <a:p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genetische Variation (zufällig)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phänotypische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natürliche Selektion (gezielt)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geographische Isolation</a:t>
            </a:r>
          </a:p>
        </p:txBody>
      </p:sp>
    </p:spTree>
    <p:extLst>
      <p:ext uri="{BB962C8B-B14F-4D97-AF65-F5344CB8AC3E}">
        <p14:creationId xmlns:p14="http://schemas.microsoft.com/office/powerpoint/2010/main" val="373148641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die naturwissenschaftliche Erklärung zur Entstehung der Arten“</a:t>
            </a:r>
          </a:p>
        </p:txBody>
      </p:sp>
    </p:spTree>
    <p:extLst>
      <p:ext uri="{BB962C8B-B14F-4D97-AF65-F5344CB8AC3E}">
        <p14:creationId xmlns:p14="http://schemas.microsoft.com/office/powerpoint/2010/main" val="59080364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</a:t>
            </a:r>
            <a:r>
              <a:rPr lang="de-DE" sz="3600" b="1" dirty="0">
                <a:solidFill>
                  <a:srgbClr val="FF0000"/>
                </a:solidFill>
              </a:rPr>
              <a:t>die</a:t>
            </a:r>
            <a:r>
              <a:rPr lang="de-DE" sz="3600" dirty="0"/>
              <a:t> naturwissenschaftliche Erklärung zur Entstehung der Arten“</a:t>
            </a:r>
          </a:p>
        </p:txBody>
      </p:sp>
    </p:spTree>
    <p:extLst>
      <p:ext uri="{BB962C8B-B14F-4D97-AF65-F5344CB8AC3E}">
        <p14:creationId xmlns:p14="http://schemas.microsoft.com/office/powerpoint/2010/main" val="26136021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die naturwissenschaftliche Erklärung zur Entstehung der Arten“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Also Verzicht auf Lamarck und Darwin!</a:t>
            </a:r>
          </a:p>
        </p:txBody>
      </p:sp>
    </p:spTree>
    <p:extLst>
      <p:ext uri="{BB962C8B-B14F-4D97-AF65-F5344CB8AC3E}">
        <p14:creationId xmlns:p14="http://schemas.microsoft.com/office/powerpoint/2010/main" val="2418780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Oberstufenbegriffe weglassen, z. B.: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Homologie, Analogie</a:t>
            </a:r>
          </a:p>
          <a:p>
            <a:endParaRPr lang="de-DE" sz="3600" dirty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542617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„Evolutions-Theorie“:</a:t>
            </a:r>
          </a:p>
          <a:p>
            <a:r>
              <a:rPr lang="de-DE" sz="3600" dirty="0"/>
              <a:t>gerne missverstanden als „nur eine Theorie“, kann man glauben oder nicht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6719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55825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Begriffe zum Weg der Erkenntnis-gewinnung einführen bzw. wiederholen:</a:t>
            </a:r>
          </a:p>
          <a:p>
            <a:endParaRPr lang="de-DE" sz="2000" dirty="0"/>
          </a:p>
          <a:p>
            <a:r>
              <a:rPr lang="de-DE" sz="3600" dirty="0">
                <a:solidFill>
                  <a:srgbClr val="009900"/>
                </a:solidFill>
              </a:rPr>
              <a:t>die Hypothese</a:t>
            </a:r>
          </a:p>
          <a:p>
            <a:r>
              <a:rPr lang="de-DE" sz="3600" dirty="0">
                <a:solidFill>
                  <a:srgbClr val="009900"/>
                </a:solidFill>
              </a:rPr>
              <a:t>verifizieren, falsifizieren</a:t>
            </a:r>
          </a:p>
          <a:p>
            <a:r>
              <a:rPr lang="de-DE" sz="3600" dirty="0">
                <a:solidFill>
                  <a:srgbClr val="009900"/>
                </a:solidFill>
              </a:rPr>
              <a:t>die Theorie </a:t>
            </a:r>
            <a:r>
              <a:rPr lang="de-DE" sz="3600" dirty="0"/>
              <a:t>als System aus vielen verifizierten Hypothesen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0843740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</p:spTree>
    <p:extLst>
      <p:ext uri="{BB962C8B-B14F-4D97-AF65-F5344CB8AC3E}">
        <p14:creationId xmlns:p14="http://schemas.microsoft.com/office/powerpoint/2010/main" val="288300786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nicht: „Wirbellose“</a:t>
            </a:r>
          </a:p>
          <a:p>
            <a:r>
              <a:rPr lang="de-DE" sz="3600" dirty="0">
                <a:solidFill>
                  <a:srgbClr val="009900"/>
                </a:solidFill>
              </a:rPr>
              <a:t>sondern: wirbellose Tiere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5297394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Verzicht auf Begriffe, die nicht weiterführen wie z. B.: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das Stigma,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die </a:t>
            </a:r>
            <a:r>
              <a:rPr lang="de-DE" sz="3600" dirty="0" err="1">
                <a:solidFill>
                  <a:srgbClr val="FF0000"/>
                </a:solidFill>
              </a:rPr>
              <a:t>Ostie</a:t>
            </a:r>
            <a:r>
              <a:rPr lang="de-DE" sz="3600" dirty="0">
                <a:solidFill>
                  <a:srgbClr val="FF0000"/>
                </a:solidFill>
              </a:rPr>
              <a:t>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das </a:t>
            </a:r>
            <a:r>
              <a:rPr lang="de-DE" sz="3600" dirty="0" err="1">
                <a:solidFill>
                  <a:srgbClr val="FF0000"/>
                </a:solidFill>
              </a:rPr>
              <a:t>Ommatidium</a:t>
            </a:r>
            <a:r>
              <a:rPr lang="de-DE" sz="3600" dirty="0">
                <a:solidFill>
                  <a:srgbClr val="FF0000"/>
                </a:solidFill>
              </a:rPr>
              <a:t>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der </a:t>
            </a:r>
            <a:r>
              <a:rPr lang="de-DE" sz="3600" dirty="0" err="1">
                <a:solidFill>
                  <a:srgbClr val="FF0000"/>
                </a:solidFill>
              </a:rPr>
              <a:t>Sehstab</a:t>
            </a:r>
            <a:r>
              <a:rPr lang="de-DE" sz="3600" dirty="0">
                <a:solidFill>
                  <a:srgbClr val="FF0000"/>
                </a:solidFill>
              </a:rPr>
              <a:t>, -“e = das </a:t>
            </a:r>
            <a:r>
              <a:rPr lang="de-DE" sz="3600" dirty="0" err="1">
                <a:solidFill>
                  <a:srgbClr val="FF0000"/>
                </a:solidFill>
              </a:rPr>
              <a:t>Rhabdomer</a:t>
            </a:r>
            <a:r>
              <a:rPr lang="de-DE" sz="3600" dirty="0">
                <a:solidFill>
                  <a:srgbClr val="FF0000"/>
                </a:solidFill>
              </a:rPr>
              <a:t>, -e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75160438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558717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Korrekte Formulierungen verwenden!</a:t>
            </a:r>
          </a:p>
          <a:p>
            <a:endParaRPr lang="de-DE" dirty="0"/>
          </a:p>
          <a:p>
            <a:r>
              <a:rPr lang="de-DE" sz="3600" dirty="0"/>
              <a:t>„In der Sehsinneszelle wird das Licht in elektrische Signale umgewandelt.“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20011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558717"/>
            <a:ext cx="7761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Korrekte Formulierungen verwenden!</a:t>
            </a:r>
          </a:p>
          <a:p>
            <a:endParaRPr lang="de-DE" dirty="0"/>
          </a:p>
          <a:p>
            <a:r>
              <a:rPr lang="de-DE" sz="3600" dirty="0">
                <a:solidFill>
                  <a:srgbClr val="FF0000"/>
                </a:solidFill>
              </a:rPr>
              <a:t>„In der Sehsinneszelle wird das Licht in elektrische Signale umgewandelt.“</a:t>
            </a:r>
          </a:p>
          <a:p>
            <a:endParaRPr lang="de-DE" dirty="0"/>
          </a:p>
          <a:p>
            <a:r>
              <a:rPr lang="de-DE" sz="3600" dirty="0">
                <a:solidFill>
                  <a:srgbClr val="009900"/>
                </a:solidFill>
              </a:rPr>
              <a:t>„In der Sehsinneszelle wird die Information aus dem Licht in Form elektrischer Signale verschlüsselt.“</a:t>
            </a:r>
          </a:p>
        </p:txBody>
      </p:sp>
    </p:spTree>
    <p:extLst>
      <p:ext uri="{BB962C8B-B14F-4D97-AF65-F5344CB8AC3E}">
        <p14:creationId xmlns:p14="http://schemas.microsoft.com/office/powerpoint/2010/main" val="174176050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Wirbeltiere versus Insekten </a:t>
            </a:r>
          </a:p>
        </p:txBody>
      </p:sp>
    </p:spTree>
    <p:extLst>
      <p:ext uri="{BB962C8B-B14F-4D97-AF65-F5344CB8AC3E}">
        <p14:creationId xmlns:p14="http://schemas.microsoft.com/office/powerpoint/2010/main" val="339166334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Innenskelett			Außenskelett</a:t>
            </a:r>
          </a:p>
          <a:p>
            <a:r>
              <a:rPr lang="de-DE" sz="3600" dirty="0"/>
              <a:t>Blutgefäße				Tracheen</a:t>
            </a:r>
          </a:p>
          <a:p>
            <a:r>
              <a:rPr lang="de-DE" sz="3600" dirty="0"/>
              <a:t>Linsenauge				Facettenauge</a:t>
            </a:r>
          </a:p>
          <a:p>
            <a:r>
              <a:rPr lang="de-DE" sz="3600" dirty="0"/>
              <a:t>4 Beine					6 Beine</a:t>
            </a:r>
          </a:p>
        </p:txBody>
      </p:sp>
    </p:spTree>
    <p:extLst>
      <p:ext uri="{BB962C8B-B14F-4D97-AF65-F5344CB8AC3E}">
        <p14:creationId xmlns:p14="http://schemas.microsoft.com/office/powerpoint/2010/main" val="420981565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Innenskelett			Außenskelett</a:t>
            </a:r>
          </a:p>
          <a:p>
            <a:r>
              <a:rPr lang="de-DE" sz="3600" dirty="0"/>
              <a:t>Blutgefäße				Tracheen</a:t>
            </a:r>
          </a:p>
          <a:p>
            <a:r>
              <a:rPr lang="de-DE" sz="3600" dirty="0"/>
              <a:t>Linsenauge				Facettenauge</a:t>
            </a:r>
          </a:p>
          <a:p>
            <a:r>
              <a:rPr lang="de-DE" sz="3600" dirty="0"/>
              <a:t>4 Beine					6 Beine</a:t>
            </a:r>
          </a:p>
          <a:p>
            <a:endParaRPr lang="de-DE" sz="3600" dirty="0"/>
          </a:p>
          <a:p>
            <a:r>
              <a:rPr lang="de-DE" sz="3600" dirty="0"/>
              <a:t>=&gt; Gleiche Anforderungen, aber unter-schiedliche Lösungen!</a:t>
            </a:r>
          </a:p>
        </p:txBody>
      </p:sp>
    </p:spTree>
    <p:extLst>
      <p:ext uri="{BB962C8B-B14F-4D97-AF65-F5344CB8AC3E}">
        <p14:creationId xmlns:p14="http://schemas.microsoft.com/office/powerpoint/2010/main" val="243936356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statt Fakten lernen!</a:t>
            </a:r>
          </a:p>
        </p:txBody>
      </p:sp>
    </p:spTree>
    <p:extLst>
      <p:ext uri="{BB962C8B-B14F-4D97-AF65-F5344CB8AC3E}">
        <p14:creationId xmlns:p14="http://schemas.microsoft.com/office/powerpoint/2010/main" val="416666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</p:txBody>
      </p:sp>
    </p:spTree>
    <p:extLst>
      <p:ext uri="{BB962C8B-B14F-4D97-AF65-F5344CB8AC3E}">
        <p14:creationId xmlns:p14="http://schemas.microsoft.com/office/powerpoint/2010/main" val="108499538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Impuls: Insektenblut ist nicht rot.</a:t>
            </a:r>
          </a:p>
        </p:txBody>
      </p:sp>
    </p:spTree>
    <p:extLst>
      <p:ext uri="{BB962C8B-B14F-4D97-AF65-F5344CB8AC3E}">
        <p14:creationId xmlns:p14="http://schemas.microsoft.com/office/powerpoint/2010/main" val="348838413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Impuls: Insektenblut ist nicht rot.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kein Sauerstoff-Transport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einfaches Kreislauf-System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anderes Transportsystem für Sauerstoff</a:t>
            </a:r>
          </a:p>
        </p:txBody>
      </p:sp>
    </p:spTree>
    <p:extLst>
      <p:ext uri="{BB962C8B-B14F-4D97-AF65-F5344CB8AC3E}">
        <p14:creationId xmlns:p14="http://schemas.microsoft.com/office/powerpoint/2010/main" val="383044700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Fortpflanzung:</a:t>
            </a:r>
          </a:p>
          <a:p>
            <a:endParaRPr lang="de-DE" sz="3600" dirty="0"/>
          </a:p>
          <a:p>
            <a:r>
              <a:rPr lang="de-DE" sz="3600" dirty="0"/>
              <a:t>Drohnen haben keinen Vater.</a:t>
            </a:r>
          </a:p>
          <a:p>
            <a:endParaRPr lang="de-DE" sz="3600" dirty="0"/>
          </a:p>
          <a:p>
            <a:r>
              <a:rPr lang="de-DE" sz="3600" dirty="0"/>
              <a:t>Regenwürmer haben kein Gender-Problem.</a:t>
            </a:r>
          </a:p>
        </p:txBody>
      </p:sp>
    </p:spTree>
    <p:extLst>
      <p:ext uri="{BB962C8B-B14F-4D97-AF65-F5344CB8AC3E}">
        <p14:creationId xmlns:p14="http://schemas.microsoft.com/office/powerpoint/2010/main" val="163570322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Wachstum:</a:t>
            </a:r>
          </a:p>
          <a:p>
            <a:endParaRPr lang="de-DE" sz="3600" dirty="0"/>
          </a:p>
          <a:p>
            <a:r>
              <a:rPr lang="de-DE" sz="3600" dirty="0"/>
              <a:t>Stell dir vor, du willst wachsen, steckst aber in einem festen Panzer.</a:t>
            </a:r>
          </a:p>
        </p:txBody>
      </p:sp>
    </p:spTree>
    <p:extLst>
      <p:ext uri="{BB962C8B-B14F-4D97-AF65-F5344CB8AC3E}">
        <p14:creationId xmlns:p14="http://schemas.microsoft.com/office/powerpoint/2010/main" val="219912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</p:txBody>
      </p:sp>
    </p:spTree>
    <p:extLst>
      <p:ext uri="{BB962C8B-B14F-4D97-AF65-F5344CB8AC3E}">
        <p14:creationId xmlns:p14="http://schemas.microsoft.com/office/powerpoint/2010/main" val="46600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  <a:p>
            <a:r>
              <a:rPr lang="de-DE" sz="3600" dirty="0"/>
              <a:t>viele Details und Ausblicke behandeln</a:t>
            </a:r>
          </a:p>
        </p:txBody>
      </p:sp>
    </p:spTree>
    <p:extLst>
      <p:ext uri="{BB962C8B-B14F-4D97-AF65-F5344CB8AC3E}">
        <p14:creationId xmlns:p14="http://schemas.microsoft.com/office/powerpoint/2010/main" val="303035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  <a:p>
            <a:r>
              <a:rPr lang="de-DE" sz="3600" dirty="0"/>
              <a:t>viele Details und Ausblicke behandeln</a:t>
            </a:r>
          </a:p>
          <a:p>
            <a:r>
              <a:rPr lang="de-DE" sz="3600" dirty="0"/>
              <a:t>Laborjargon verwenden</a:t>
            </a:r>
          </a:p>
        </p:txBody>
      </p:sp>
    </p:spTree>
    <p:extLst>
      <p:ext uri="{BB962C8B-B14F-4D97-AF65-F5344CB8AC3E}">
        <p14:creationId xmlns:p14="http://schemas.microsoft.com/office/powerpoint/2010/main" val="420789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25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Sprachsensibler Unterricht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Genetik und Gentechnologie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Ökosystem Boden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ggf. kurze Bemerkungen zu Mikroorganismen, 		Evolution bzw. wirbellosen Tieren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12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r>
              <a:rPr lang="de-DE" sz="3600" dirty="0"/>
              <a:t>Vorwissen verfrüht voraussetzen (z. B. Exponent)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99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r>
              <a:rPr lang="de-DE" sz="3600" dirty="0"/>
              <a:t>Vorwissen verfrüht voraussetzen (z. B. Exponent)</a:t>
            </a:r>
          </a:p>
          <a:p>
            <a:r>
              <a:rPr lang="de-DE" sz="3600" dirty="0"/>
              <a:t>Vorkonzepte der Schüler ignorieren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12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E5E89-2FCF-41B6-B443-5889DE7D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Ergo: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4C7FF-450D-4ADE-8563-CA8A267A36FA}"/>
              </a:ext>
            </a:extLst>
          </p:cNvPr>
          <p:cNvSpPr txBox="1"/>
          <p:nvPr/>
        </p:nvSpPr>
        <p:spPr>
          <a:xfrm>
            <a:off x="609600" y="1692442"/>
            <a:ext cx="7916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Vor Beginn eines neuen Kapitels: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Grundwissen wiederholen lassen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Vorkonzepte der Schüler evaluieren</a:t>
            </a:r>
          </a:p>
        </p:txBody>
      </p:sp>
    </p:spTree>
    <p:extLst>
      <p:ext uri="{BB962C8B-B14F-4D97-AF65-F5344CB8AC3E}">
        <p14:creationId xmlns:p14="http://schemas.microsoft.com/office/powerpoint/2010/main" val="362781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709C859-AB14-47C3-8DC0-665CF682D716}"/>
              </a:ext>
            </a:extLst>
          </p:cNvPr>
          <p:cNvSpPr txBox="1"/>
          <p:nvPr/>
        </p:nvSpPr>
        <p:spPr>
          <a:xfrm>
            <a:off x="461076" y="1403684"/>
            <a:ext cx="411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Hieronymus Bosch: </a:t>
            </a:r>
          </a:p>
          <a:p>
            <a:pPr algn="ctr"/>
            <a:r>
              <a:rPr lang="de-DE" dirty="0"/>
              <a:t>Der Garten der Lüste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Enorm viele Details, sehr informativ, aber ungeeignet, um ein plakatives und nachhaltiges mentales Bild im Betrachter zu erzeugen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7BBC04-A3C2-40D5-A242-C126159C3594}"/>
              </a:ext>
            </a:extLst>
          </p:cNvPr>
          <p:cNvSpPr txBox="1"/>
          <p:nvPr/>
        </p:nvSpPr>
        <p:spPr>
          <a:xfrm>
            <a:off x="4644189" y="3312695"/>
            <a:ext cx="3729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Pablo Picasso:</a:t>
            </a:r>
          </a:p>
          <a:p>
            <a:pPr algn="ctr"/>
            <a:r>
              <a:rPr lang="de-DE" dirty="0"/>
              <a:t>Taubenschlag</a:t>
            </a:r>
          </a:p>
          <a:p>
            <a:pPr algn="ctr"/>
            <a:endParaRPr lang="de-DE" dirty="0"/>
          </a:p>
          <a:p>
            <a:pPr algn="ctr"/>
            <a:r>
              <a:rPr lang="de-DE" b="1" dirty="0">
                <a:solidFill>
                  <a:srgbClr val="009900"/>
                </a:solidFill>
              </a:rPr>
              <a:t>Mit dem groben Pinsel gemalt</a:t>
            </a:r>
            <a:r>
              <a:rPr lang="de-DE" dirty="0"/>
              <a:t>, keine Details, nur die wesentlichen Linien und Flächen; dadurch gut geeignet, um ein nachhaltiges mentales Bild im Betrachter zu erzeugen</a:t>
            </a:r>
          </a:p>
        </p:txBody>
      </p:sp>
    </p:spTree>
    <p:extLst>
      <p:ext uri="{BB962C8B-B14F-4D97-AF65-F5344CB8AC3E}">
        <p14:creationId xmlns:p14="http://schemas.microsoft.com/office/powerpoint/2010/main" val="345523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397474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</p:txBody>
      </p:sp>
    </p:spTree>
    <p:extLst>
      <p:ext uri="{BB962C8B-B14F-4D97-AF65-F5344CB8AC3E}">
        <p14:creationId xmlns:p14="http://schemas.microsoft.com/office/powerpoint/2010/main" val="366164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  <a:p>
            <a:r>
              <a:rPr lang="de-DE" sz="4000" dirty="0"/>
              <a:t>Nicht nur Gymnasiasten besuchen das Gymnasium.</a:t>
            </a:r>
          </a:p>
        </p:txBody>
      </p:sp>
    </p:spTree>
    <p:extLst>
      <p:ext uri="{BB962C8B-B14F-4D97-AF65-F5344CB8AC3E}">
        <p14:creationId xmlns:p14="http://schemas.microsoft.com/office/powerpoint/2010/main" val="1449640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Wenn die fachlichen Inhalte komplex und herausfordernd sind, sollen die Lernenden nicht zusätzlich durch germanistische Schwierigkeiten belastet werden.</a:t>
            </a:r>
          </a:p>
        </p:txBody>
      </p:sp>
    </p:spTree>
    <p:extLst>
      <p:ext uri="{BB962C8B-B14F-4D97-AF65-F5344CB8AC3E}">
        <p14:creationId xmlns:p14="http://schemas.microsoft.com/office/powerpoint/2010/main" val="138711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Fachbegriffe wiederholt anwenden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einfacher Satzbau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v. a. bei schriftlichen Prüfungen wenig Nebensätze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möglichst keine Genitiv-Konstruktionen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54356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9EF261-A244-4D56-8ED3-5E7B03992888}"/>
              </a:ext>
            </a:extLst>
          </p:cNvPr>
          <p:cNvSpPr txBox="1"/>
          <p:nvPr/>
        </p:nvSpPr>
        <p:spPr>
          <a:xfrm rot="20466530">
            <a:off x="2779772" y="3835468"/>
            <a:ext cx="1944216" cy="923330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Demnächst in 2. verbesserter und ergänzter Auflage!</a:t>
            </a:r>
          </a:p>
        </p:txBody>
      </p:sp>
    </p:spTree>
    <p:extLst>
      <p:ext uri="{BB962C8B-B14F-4D97-AF65-F5344CB8AC3E}">
        <p14:creationId xmlns:p14="http://schemas.microsoft.com/office/powerpoint/2010/main" val="243156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</p:txBody>
      </p:sp>
    </p:spTree>
    <p:extLst>
      <p:ext uri="{BB962C8B-B14F-4D97-AF65-F5344CB8AC3E}">
        <p14:creationId xmlns:p14="http://schemas.microsoft.com/office/powerpoint/2010/main" val="1867585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r>
              <a:rPr lang="de-DE" sz="3600" b="1" dirty="0"/>
              <a:t>Inszenieren! Nicht nur erwähnen!</a:t>
            </a:r>
          </a:p>
        </p:txBody>
      </p:sp>
    </p:spTree>
    <p:extLst>
      <p:ext uri="{BB962C8B-B14F-4D97-AF65-F5344CB8AC3E}">
        <p14:creationId xmlns:p14="http://schemas.microsoft.com/office/powerpoint/2010/main" val="2971990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Fachbegriffe, die nicht weiterführen, </a:t>
            </a:r>
            <a:r>
              <a:rPr lang="de-DE" sz="3600" b="1" dirty="0"/>
              <a:t>weglassen</a:t>
            </a:r>
            <a:r>
              <a:rPr lang="de-DE" sz="3600" dirty="0"/>
              <a:t>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02258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  <a:p>
            <a:r>
              <a:rPr lang="de-DE" sz="3600" dirty="0"/>
              <a:t>… </a:t>
            </a:r>
            <a:r>
              <a:rPr lang="de-DE" sz="3600" b="1" dirty="0"/>
              <a:t>Kompetenzen</a:t>
            </a:r>
            <a:r>
              <a:rPr lang="de-DE" sz="3600" dirty="0"/>
              <a:t>: für die </a:t>
            </a:r>
            <a:r>
              <a:rPr lang="de-DE" sz="3600" dirty="0">
                <a:highlight>
                  <a:srgbClr val="00FFFF"/>
                </a:highlight>
              </a:rPr>
              <a:t>Lehrkraft</a:t>
            </a:r>
          </a:p>
        </p:txBody>
      </p:sp>
    </p:spTree>
    <p:extLst>
      <p:ext uri="{BB962C8B-B14F-4D97-AF65-F5344CB8AC3E}">
        <p14:creationId xmlns:p14="http://schemas.microsoft.com/office/powerpoint/2010/main" val="1558744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Beispiel Mikroorganismen:</a:t>
            </a:r>
          </a:p>
          <a:p>
            <a:endParaRPr lang="de-DE" sz="3600" dirty="0"/>
          </a:p>
          <a:p>
            <a:r>
              <a:rPr lang="de-DE" sz="3600" u="sng" dirty="0"/>
              <a:t>Bakterienzelle</a:t>
            </a:r>
            <a:r>
              <a:rPr lang="de-DE" sz="3600" dirty="0"/>
              <a:t>: „Zellwand, Membran, Speicherung der genetischen Information“</a:t>
            </a:r>
          </a:p>
          <a:p>
            <a:r>
              <a:rPr lang="de-DE" sz="3600" dirty="0"/>
              <a:t>(die ringförmige DNA, das Plasmid)</a:t>
            </a:r>
          </a:p>
          <a:p>
            <a:endParaRPr lang="de-DE" sz="3600" dirty="0"/>
          </a:p>
          <a:p>
            <a:r>
              <a:rPr lang="de-DE" sz="3600" u="sng" dirty="0" err="1"/>
              <a:t>Eukaryotenzelle</a:t>
            </a:r>
            <a:r>
              <a:rPr lang="de-DE" sz="3600" dirty="0"/>
              <a:t>: „keine detaillierte Betrachtung der Organellen“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83666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Beispiel Mikroorganismen:</a:t>
            </a:r>
          </a:p>
          <a:p>
            <a:endParaRPr lang="de-DE" sz="3600" dirty="0"/>
          </a:p>
          <a:p>
            <a:r>
              <a:rPr lang="de-DE" sz="3600" dirty="0"/>
              <a:t>Verzicht auf Kokken, Streptokokken, Bazillen und Spirillen!</a:t>
            </a:r>
          </a:p>
        </p:txBody>
      </p:sp>
    </p:spTree>
    <p:extLst>
      <p:ext uri="{BB962C8B-B14F-4D97-AF65-F5344CB8AC3E}">
        <p14:creationId xmlns:p14="http://schemas.microsoft.com/office/powerpoint/2010/main" val="261906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77247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Fehlende Klarheit:</a:t>
            </a:r>
          </a:p>
          <a:p>
            <a:endParaRPr lang="de-DE" sz="2800" dirty="0"/>
          </a:p>
          <a:p>
            <a:r>
              <a:rPr lang="de-DE" sz="2800" dirty="0">
                <a:highlight>
                  <a:srgbClr val="FFFF00"/>
                </a:highlight>
              </a:rPr>
              <a:t>Jura:</a:t>
            </a:r>
            <a:r>
              <a:rPr lang="de-DE" sz="2800" dirty="0"/>
              <a:t> 	Gesteinstyp?</a:t>
            </a:r>
          </a:p>
          <a:p>
            <a:r>
              <a:rPr lang="de-DE" sz="2800" dirty="0"/>
              <a:t>		Mittelgebirge in Nordbayern?</a:t>
            </a:r>
          </a:p>
          <a:p>
            <a:r>
              <a:rPr lang="de-DE" sz="2800" dirty="0"/>
              <a:t>		Zeitspanne zwischen Trias und Kreide?</a:t>
            </a:r>
          </a:p>
          <a:p>
            <a:r>
              <a:rPr lang="de-DE" sz="2800" dirty="0"/>
              <a:t>		Rechtswissenschaften?</a:t>
            </a:r>
          </a:p>
        </p:txBody>
      </p:sp>
    </p:spTree>
    <p:extLst>
      <p:ext uri="{BB962C8B-B14F-4D97-AF65-F5344CB8AC3E}">
        <p14:creationId xmlns:p14="http://schemas.microsoft.com/office/powerpoint/2010/main" val="1122947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Fehlende Klarheit:</a:t>
            </a:r>
          </a:p>
          <a:p>
            <a:endParaRPr lang="de-DE" sz="2800" dirty="0"/>
          </a:p>
          <a:p>
            <a:r>
              <a:rPr lang="de-DE" sz="2800" dirty="0">
                <a:highlight>
                  <a:srgbClr val="FFFF00"/>
                </a:highlight>
              </a:rPr>
              <a:t>Jura:</a:t>
            </a:r>
            <a:r>
              <a:rPr lang="de-DE" sz="2800" dirty="0"/>
              <a:t> 	Gesteinstyp?</a:t>
            </a:r>
          </a:p>
          <a:p>
            <a:r>
              <a:rPr lang="de-DE" sz="2800" dirty="0"/>
              <a:t>		Mittelgebirge in Nordbayern?</a:t>
            </a:r>
          </a:p>
          <a:p>
            <a:r>
              <a:rPr lang="de-DE" sz="2800" dirty="0"/>
              <a:t>		Zeitspanne zwischen Trias und Kreide?</a:t>
            </a:r>
          </a:p>
          <a:p>
            <a:r>
              <a:rPr lang="de-DE" sz="2800" dirty="0"/>
              <a:t>		Rechtswissenschaften?</a:t>
            </a:r>
          </a:p>
          <a:p>
            <a:r>
              <a:rPr lang="de-DE" sz="2800" dirty="0"/>
              <a:t>		</a:t>
            </a:r>
            <a:r>
              <a:rPr lang="de-DE" sz="2800" dirty="0">
                <a:solidFill>
                  <a:srgbClr val="008000"/>
                </a:solidFill>
              </a:rPr>
              <a:t>Jura-Stein!</a:t>
            </a:r>
          </a:p>
          <a:p>
            <a:r>
              <a:rPr lang="de-DE" sz="2800" dirty="0">
                <a:solidFill>
                  <a:srgbClr val="008000"/>
                </a:solidFill>
              </a:rPr>
              <a:t>		Jura-Gebirge! (Fränkischer Jura)</a:t>
            </a:r>
          </a:p>
          <a:p>
            <a:r>
              <a:rPr lang="de-DE" sz="2800" dirty="0">
                <a:solidFill>
                  <a:srgbClr val="008000"/>
                </a:solidFill>
              </a:rPr>
              <a:t>		Jura-Zeit!</a:t>
            </a:r>
          </a:p>
          <a:p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3137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16850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Begriffe nicht verkürzen, sondern die Kategorie als Suffix anfügen.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00B050"/>
                </a:solidFill>
              </a:rPr>
              <a:t>Beuger-Muskel, Strecker-Muskel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00B050"/>
                </a:solidFill>
              </a:rPr>
              <a:t>Heber-Muskel, Senker-Muskel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FF0000"/>
                </a:solidFill>
              </a:rPr>
              <a:t>NICHT: 	Beuger, Strecker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FF0000"/>
                </a:solidFill>
              </a:rPr>
              <a:t>				Heber, Senker</a:t>
            </a:r>
          </a:p>
        </p:txBody>
      </p:sp>
    </p:spTree>
    <p:extLst>
      <p:ext uri="{BB962C8B-B14F-4D97-AF65-F5344CB8AC3E}">
        <p14:creationId xmlns:p14="http://schemas.microsoft.com/office/powerpoint/2010/main" val="194137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Grammatik, Etymologie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63563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Mikroorganismen:</a:t>
            </a:r>
          </a:p>
          <a:p>
            <a:endParaRPr lang="de-DE" sz="2800" dirty="0"/>
          </a:p>
          <a:p>
            <a:r>
              <a:rPr lang="de-DE" sz="2800" dirty="0"/>
              <a:t>das Mitochondrium, -en</a:t>
            </a:r>
          </a:p>
          <a:p>
            <a:r>
              <a:rPr lang="de-DE" sz="2800" i="1" dirty="0" err="1"/>
              <a:t>mitos</a:t>
            </a:r>
            <a:r>
              <a:rPr lang="de-DE" sz="2800" i="1" dirty="0"/>
              <a:t>, lt.: Faden; </a:t>
            </a:r>
            <a:r>
              <a:rPr lang="de-DE" sz="2800" i="1" dirty="0" err="1"/>
              <a:t>chondrion</a:t>
            </a:r>
            <a:r>
              <a:rPr lang="de-DE" sz="2800" i="1" dirty="0"/>
              <a:t>, </a:t>
            </a:r>
            <a:r>
              <a:rPr lang="de-DE" sz="2800" i="1" dirty="0" err="1"/>
              <a:t>altgr</a:t>
            </a:r>
            <a:r>
              <a:rPr lang="de-DE" sz="2800" i="1" dirty="0"/>
              <a:t>.: Körnchen</a:t>
            </a:r>
          </a:p>
          <a:p>
            <a:endParaRPr lang="de-DE" sz="2800" dirty="0"/>
          </a:p>
          <a:p>
            <a:r>
              <a:rPr lang="de-DE" sz="2800" dirty="0"/>
              <a:t>der Prokaryot, -en</a:t>
            </a:r>
          </a:p>
          <a:p>
            <a:r>
              <a:rPr lang="de-DE" sz="2800" i="1" dirty="0"/>
              <a:t>pro, lt.: vor; </a:t>
            </a:r>
            <a:r>
              <a:rPr lang="de-DE" sz="2800" i="1" dirty="0" err="1"/>
              <a:t>karyon</a:t>
            </a:r>
            <a:r>
              <a:rPr lang="de-DE" sz="2800" i="1" dirty="0"/>
              <a:t>, </a:t>
            </a:r>
            <a:r>
              <a:rPr lang="de-DE" sz="2800" i="1" dirty="0" err="1"/>
              <a:t>altgr</a:t>
            </a:r>
            <a:r>
              <a:rPr lang="de-DE" sz="2800" i="1" dirty="0"/>
              <a:t>.: Nuss, Kern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BB61C2-97F7-43FD-8296-4404BA5F68B3}"/>
              </a:ext>
            </a:extLst>
          </p:cNvPr>
          <p:cNvSpPr txBox="1"/>
          <p:nvPr/>
        </p:nvSpPr>
        <p:spPr>
          <a:xfrm>
            <a:off x="628650" y="5144981"/>
            <a:ext cx="774232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				Artikel 		 	Pluralform</a:t>
            </a:r>
          </a:p>
          <a:p>
            <a:r>
              <a:rPr lang="de-DE" sz="2800" b="1" dirty="0"/>
              <a:t>		Rechtschreibung		Etymologie</a:t>
            </a:r>
          </a:p>
        </p:txBody>
      </p:sp>
    </p:spTree>
    <p:extLst>
      <p:ext uri="{BB962C8B-B14F-4D97-AF65-F5344CB8AC3E}">
        <p14:creationId xmlns:p14="http://schemas.microsoft.com/office/powerpoint/2010/main" val="289689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9FD518-B6E0-48B7-9137-A94349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6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2054751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Lange Komposita sind v. a. für Ausländer schwer zu lesen. Der Bindestrich hilft, das Wort zu gliedern.</a:t>
            </a:r>
          </a:p>
        </p:txBody>
      </p:sp>
    </p:spTree>
    <p:extLst>
      <p:ext uri="{BB962C8B-B14F-4D97-AF65-F5344CB8AC3E}">
        <p14:creationId xmlns:p14="http://schemas.microsoft.com/office/powerpoint/2010/main" val="2311797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Mark Twain ereiferte sich 1880 in </a:t>
            </a:r>
            <a:r>
              <a:rPr lang="de-DE" sz="3600" i="1" dirty="0"/>
              <a:t>„The </a:t>
            </a:r>
            <a:r>
              <a:rPr lang="de-DE" sz="3600" i="1" dirty="0" err="1"/>
              <a:t>Awful</a:t>
            </a:r>
            <a:r>
              <a:rPr lang="de-DE" sz="3600" i="1" dirty="0"/>
              <a:t> German Language“</a:t>
            </a:r>
            <a:r>
              <a:rPr lang="de-DE" sz="3600" dirty="0"/>
              <a:t> (zurecht) über „alphabetische Prozessionen“ wie:</a:t>
            </a:r>
          </a:p>
          <a:p>
            <a:pPr algn="ctr"/>
            <a:r>
              <a:rPr lang="de-DE" sz="3600" b="1" dirty="0" err="1"/>
              <a:t>Generalstaatsverordnetenversammlungen</a:t>
            </a:r>
            <a:r>
              <a:rPr lang="de-DE" sz="3600" dirty="0"/>
              <a:t> oder </a:t>
            </a:r>
            <a:r>
              <a:rPr lang="de-DE" sz="3600" b="1" dirty="0"/>
              <a:t>Waffenstillstandsverhandlungen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114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03946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783476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r>
              <a:rPr lang="de-DE" sz="3600" dirty="0"/>
              <a:t>Ein </a:t>
            </a:r>
            <a:r>
              <a:rPr lang="de-DE" sz="3600" dirty="0" err="1"/>
              <a:t>Agaro</a:t>
            </a:r>
            <a:r>
              <a:rPr lang="de-DE" sz="3600" dirty="0"/>
              <a:t>-Segel? Eine Hühnerei?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95687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FF0000"/>
                </a:solidFill>
              </a:rPr>
              <a:t>Ein </a:t>
            </a:r>
            <a:r>
              <a:rPr lang="de-DE" sz="3600" dirty="0" err="1">
                <a:solidFill>
                  <a:srgbClr val="FF0000"/>
                </a:solidFill>
              </a:rPr>
              <a:t>Agaro</a:t>
            </a:r>
            <a:r>
              <a:rPr lang="de-DE" sz="3600" dirty="0">
                <a:solidFill>
                  <a:srgbClr val="FF0000"/>
                </a:solidFill>
              </a:rPr>
              <a:t>-Segel? Eine Hühnerei?</a:t>
            </a:r>
          </a:p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8000"/>
                </a:solidFill>
              </a:rPr>
              <a:t>Ein Agarose-Gel! Ein Hühner-Ei!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46238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Anforderungen an Lebewesen: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  Aktive Bewegung		         Fortpflanzung …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1200" dirty="0"/>
          </a:p>
          <a:p>
            <a:r>
              <a:rPr lang="de-DE" sz="3200" dirty="0"/>
              <a:t>     Information …			     Stoffwechsel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5648"/>
            <a:ext cx="1728192" cy="138937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509120"/>
            <a:ext cx="1944216" cy="10081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E3DF50-A89D-40A5-8173-E0003542D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34" y="2287554"/>
            <a:ext cx="1304722" cy="132556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3E7D3C3-DB89-41C1-9889-C09AA10FC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62" y="4118796"/>
            <a:ext cx="1588640" cy="15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0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F44353F-8F8C-417D-B757-528EB14E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DC5E22-A450-48E3-8669-0F7CB02EF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D41813-E16C-4680-BFE5-EA49290D6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77EFF6E-C8E8-4BDF-B89B-709EF41FBE35}"/>
              </a:ext>
            </a:extLst>
          </p:cNvPr>
          <p:cNvSpPr txBox="1"/>
          <p:nvPr/>
        </p:nvSpPr>
        <p:spPr>
          <a:xfrm>
            <a:off x="4804693" y="2054751"/>
            <a:ext cx="3978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makroskopische,</a:t>
            </a:r>
          </a:p>
          <a:p>
            <a:pPr algn="r"/>
            <a:r>
              <a:rPr lang="de-DE" sz="3200" dirty="0"/>
              <a:t>mikroskopische,</a:t>
            </a:r>
          </a:p>
          <a:p>
            <a:pPr algn="r"/>
            <a:r>
              <a:rPr lang="de-DE" sz="3200" dirty="0"/>
              <a:t>submikroskopische</a:t>
            </a:r>
          </a:p>
          <a:p>
            <a:pPr algn="r"/>
            <a:r>
              <a:rPr lang="de-DE" sz="3200" dirty="0"/>
              <a:t>Betrachtungsebene</a:t>
            </a:r>
          </a:p>
        </p:txBody>
      </p:sp>
    </p:spTree>
    <p:extLst>
      <p:ext uri="{BB962C8B-B14F-4D97-AF65-F5344CB8AC3E}">
        <p14:creationId xmlns:p14="http://schemas.microsoft.com/office/powerpoint/2010/main" val="2430013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Sprachsensibler Unterricht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933074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Josef Leisen:</a:t>
            </a:r>
          </a:p>
          <a:p>
            <a:endParaRPr lang="de-DE" sz="3200" dirty="0"/>
          </a:p>
          <a:p>
            <a:r>
              <a:rPr lang="de-DE" sz="3200" dirty="0"/>
              <a:t>http://www.sprachsensiblerfachunterricht.de/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99590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pPr algn="ctr"/>
            <a:r>
              <a:rPr lang="de-DE" sz="3200" b="1" dirty="0"/>
              <a:t>Anpassung</a:t>
            </a:r>
            <a:r>
              <a:rPr lang="de-DE" sz="3200" dirty="0"/>
              <a:t> versus </a:t>
            </a:r>
            <a:r>
              <a:rPr lang="de-DE" sz="3200" b="1" dirty="0"/>
              <a:t>Angepasstheit</a:t>
            </a:r>
          </a:p>
        </p:txBody>
      </p:sp>
    </p:spTree>
    <p:extLst>
      <p:ext uri="{BB962C8B-B14F-4D97-AF65-F5344CB8AC3E}">
        <p14:creationId xmlns:p14="http://schemas.microsoft.com/office/powerpoint/2010/main" val="153749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9.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Mikroorganismen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Genetik und Gentechnik </a:t>
            </a:r>
            <a:r>
              <a:rPr lang="de-DE" sz="2800" i="1" dirty="0">
                <a:latin typeface="Arial Narrow" panose="020B0606020202030204" pitchFamily="34" charset="0"/>
              </a:rPr>
              <a:t>(zuvor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Evolution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Wirbellose Tiere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 Boden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 versus </a:t>
            </a:r>
            <a:r>
              <a:rPr lang="de-DE" sz="3200" b="1" dirty="0">
                <a:solidFill>
                  <a:srgbClr val="008000"/>
                </a:solidFill>
              </a:rPr>
              <a:t>Angepasstheit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A34ED4-2D0B-4612-9492-EA295706E65E}"/>
              </a:ext>
            </a:extLst>
          </p:cNvPr>
          <p:cNvSpPr txBox="1"/>
          <p:nvPr/>
        </p:nvSpPr>
        <p:spPr>
          <a:xfrm>
            <a:off x="1949117" y="3727322"/>
            <a:ext cx="618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Vorgang			   Eigenschaft</a:t>
            </a:r>
          </a:p>
        </p:txBody>
      </p:sp>
    </p:spTree>
    <p:extLst>
      <p:ext uri="{BB962C8B-B14F-4D97-AF65-F5344CB8AC3E}">
        <p14:creationId xmlns:p14="http://schemas.microsoft.com/office/powerpoint/2010/main" val="2924279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r>
              <a:rPr lang="de-DE" sz="3200" dirty="0"/>
              <a:t>„Wenn zu viel Gift gespritzt wird, passen sich die Käfer an und werden resistent.“</a:t>
            </a:r>
          </a:p>
        </p:txBody>
      </p:sp>
    </p:spTree>
    <p:extLst>
      <p:ext uri="{BB962C8B-B14F-4D97-AF65-F5344CB8AC3E}">
        <p14:creationId xmlns:p14="http://schemas.microsoft.com/office/powerpoint/2010/main" val="199262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r>
              <a:rPr lang="de-DE" sz="3200" dirty="0"/>
              <a:t>„Wenn zu viel Gift gespritzt wird, passen sich die Käfer an und werden resistent.“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Falsche Reihenfolge!</a:t>
            </a:r>
          </a:p>
          <a:p>
            <a:r>
              <a:rPr lang="de-DE" sz="3200" b="1" dirty="0">
                <a:solidFill>
                  <a:srgbClr val="008000"/>
                </a:solidFill>
              </a:rPr>
              <a:t>Erst</a:t>
            </a:r>
            <a:r>
              <a:rPr lang="de-DE" sz="3200" dirty="0">
                <a:solidFill>
                  <a:srgbClr val="008000"/>
                </a:solidFill>
              </a:rPr>
              <a:t> bildet sich die Eigenschaft (die spätere Angepasstheit), </a:t>
            </a:r>
            <a:r>
              <a:rPr lang="de-DE" sz="3200" b="1" dirty="0">
                <a:solidFill>
                  <a:srgbClr val="008000"/>
                </a:solidFill>
              </a:rPr>
              <a:t>dann</a:t>
            </a:r>
            <a:r>
              <a:rPr lang="de-DE" sz="3200" dirty="0">
                <a:solidFill>
                  <a:srgbClr val="008000"/>
                </a:solidFill>
              </a:rPr>
              <a:t> kommt die Selektion.</a:t>
            </a:r>
          </a:p>
        </p:txBody>
      </p:sp>
    </p:spTree>
    <p:extLst>
      <p:ext uri="{BB962C8B-B14F-4D97-AF65-F5344CB8AC3E}">
        <p14:creationId xmlns:p14="http://schemas.microsoft.com/office/powerpoint/2010/main" val="2961284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Fehlende Klarheit:</a:t>
            </a:r>
          </a:p>
          <a:p>
            <a:endParaRPr lang="de-DE" sz="3200" b="1" dirty="0"/>
          </a:p>
          <a:p>
            <a:pPr algn="ctr"/>
            <a:r>
              <a:rPr lang="de-DE" sz="3200" b="1" dirty="0"/>
              <a:t>„König Ludwig II. erbaute das Schloss Neuschwanstein.“</a:t>
            </a:r>
          </a:p>
          <a:p>
            <a:endParaRPr lang="de-DE" sz="3200" b="1" dirty="0"/>
          </a:p>
          <a:p>
            <a:r>
              <a:rPr lang="de-DE" sz="3200" dirty="0">
                <a:solidFill>
                  <a:srgbClr val="FF0000"/>
                </a:solidFill>
              </a:rPr>
              <a:t>Nein: Er griff in die Planung ein, überwachte die Baustelle, bezahlte die Kosten, aber er nahm keine Schaufel in die Hand.</a:t>
            </a:r>
          </a:p>
        </p:txBody>
      </p:sp>
    </p:spTree>
    <p:extLst>
      <p:ext uri="{BB962C8B-B14F-4D97-AF65-F5344CB8AC3E}">
        <p14:creationId xmlns:p14="http://schemas.microsoft.com/office/powerpoint/2010/main" val="4025131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2:</a:t>
            </a:r>
          </a:p>
          <a:p>
            <a:pPr algn="ctr"/>
            <a:endParaRPr lang="de-DE" sz="8000" b="1" dirty="0"/>
          </a:p>
          <a:p>
            <a:pPr algn="ctr"/>
            <a:r>
              <a:rPr lang="de-DE" sz="8000" b="1" dirty="0"/>
              <a:t>Genetik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Gentechnik</a:t>
            </a:r>
          </a:p>
        </p:txBody>
      </p:sp>
    </p:spTree>
    <p:extLst>
      <p:ext uri="{BB962C8B-B14F-4D97-AF65-F5344CB8AC3E}">
        <p14:creationId xmlns:p14="http://schemas.microsoft.com/office/powerpoint/2010/main" val="2758128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Spracharbeit</a:t>
            </a:r>
          </a:p>
        </p:txBody>
      </p:sp>
    </p:spTree>
    <p:extLst>
      <p:ext uri="{BB962C8B-B14F-4D97-AF65-F5344CB8AC3E}">
        <p14:creationId xmlns:p14="http://schemas.microsoft.com/office/powerpoint/2010/main" val="3612878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r>
              <a:rPr lang="de-DE" sz="3200" dirty="0"/>
              <a:t>Chromatin</a:t>
            </a:r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</a:t>
            </a:r>
            <a:r>
              <a:rPr lang="de-DE" sz="3200" dirty="0" err="1"/>
              <a:t>zweichromatidig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endParaRPr lang="de-DE" sz="3200" dirty="0"/>
          </a:p>
          <a:p>
            <a:r>
              <a:rPr lang="de-DE" sz="3200" dirty="0" err="1"/>
              <a:t>Kinetochor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93312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r>
              <a:rPr lang="de-DE" sz="3200" strike="sngStrike" dirty="0">
                <a:solidFill>
                  <a:srgbClr val="FF0000"/>
                </a:solidFill>
              </a:rPr>
              <a:t>Chromatin</a:t>
            </a:r>
            <a:r>
              <a:rPr lang="de-DE" sz="3200" dirty="0">
                <a:solidFill>
                  <a:srgbClr val="FF0000"/>
                </a:solidFill>
              </a:rPr>
              <a:t>					überflüssig</a:t>
            </a:r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</a:t>
            </a:r>
            <a:r>
              <a:rPr lang="de-DE" sz="3200" dirty="0" err="1"/>
              <a:t>zweichromatidig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endParaRPr lang="de-DE" sz="3200" dirty="0"/>
          </a:p>
          <a:p>
            <a:r>
              <a:rPr lang="de-DE" sz="3200" strike="sngStrike" dirty="0" err="1">
                <a:solidFill>
                  <a:srgbClr val="FF0000"/>
                </a:solidFill>
              </a:rPr>
              <a:t>Kinetochor</a:t>
            </a:r>
            <a:r>
              <a:rPr lang="de-DE" sz="3200" dirty="0">
                <a:solidFill>
                  <a:srgbClr val="FF0000"/>
                </a:solidFill>
              </a:rPr>
              <a:t>					überflüssig</a:t>
            </a:r>
          </a:p>
        </p:txBody>
      </p:sp>
    </p:spTree>
    <p:extLst>
      <p:ext uri="{BB962C8B-B14F-4D97-AF65-F5344CB8AC3E}">
        <p14:creationId xmlns:p14="http://schemas.microsoft.com/office/powerpoint/2010/main" val="4228313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endParaRPr lang="de-DE" sz="3200" dirty="0"/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</a:t>
            </a:r>
            <a:r>
              <a:rPr lang="de-DE" sz="3200" dirty="0" err="1"/>
              <a:t>zweichromatidig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r>
              <a:rPr lang="de-DE" sz="3200" dirty="0"/>
              <a:t>, </a:t>
            </a:r>
            <a:r>
              <a:rPr lang="de-DE" sz="3200" b="1" dirty="0"/>
              <a:t>auch: Zentromer</a:t>
            </a:r>
          </a:p>
        </p:txBody>
      </p:sp>
    </p:spTree>
    <p:extLst>
      <p:ext uri="{BB962C8B-B14F-4D97-AF65-F5344CB8AC3E}">
        <p14:creationId xmlns:p14="http://schemas.microsoft.com/office/powerpoint/2010/main" val="2025019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Chromatid,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dirty="0" err="1"/>
              <a:t>chroma</a:t>
            </a:r>
            <a:r>
              <a:rPr lang="de-DE" sz="3200" dirty="0"/>
              <a:t>, </a:t>
            </a:r>
            <a:r>
              <a:rPr lang="de-DE" sz="3200" dirty="0" err="1"/>
              <a:t>altgr</a:t>
            </a:r>
            <a:r>
              <a:rPr lang="de-DE" sz="3200" dirty="0"/>
              <a:t>.: Farbe</a:t>
            </a:r>
          </a:p>
          <a:p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70596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9.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Mikroorganismen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Genetik und Gentechnik </a:t>
            </a:r>
            <a:r>
              <a:rPr lang="de-DE" sz="2800" i="1" dirty="0">
                <a:latin typeface="Arial Narrow" panose="020B0606020202030204" pitchFamily="34" charset="0"/>
              </a:rPr>
              <a:t>(zuvor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Evolution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Wirbellose Tiere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Ökosystem Boden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pPr>
              <a:spcAft>
                <a:spcPts val="1200"/>
              </a:spcAft>
            </a:pPr>
            <a:endParaRPr lang="de-DE" sz="1200" i="1" dirty="0">
              <a:latin typeface="Arial Narrow" panose="020B0606020202030204" pitchFamily="34" charset="0"/>
            </a:endParaRPr>
          </a:p>
          <a:p>
            <a:pPr algn="ctr"/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gelb: </a:t>
            </a:r>
            <a:r>
              <a:rPr lang="de-DE" sz="2800" b="1" dirty="0">
                <a:solidFill>
                  <a:srgbClr val="FFFF00"/>
                </a:solidFill>
                <a:highlight>
                  <a:srgbClr val="000080"/>
                </a:highlight>
                <a:latin typeface="Arial Narrow" panose="020B0606020202030204" pitchFamily="34" charset="0"/>
              </a:rPr>
              <a:t>inhaltliche Schwerpunkte der Veranstaltung</a:t>
            </a: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89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Chromatid,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dirty="0" err="1"/>
              <a:t>chroma</a:t>
            </a:r>
            <a:r>
              <a:rPr lang="de-DE" sz="3200" dirty="0"/>
              <a:t>, </a:t>
            </a:r>
            <a:r>
              <a:rPr lang="de-DE" sz="3200" dirty="0" err="1"/>
              <a:t>altgr</a:t>
            </a:r>
            <a:r>
              <a:rPr lang="de-DE" sz="3200" dirty="0"/>
              <a:t>.: Farbe</a:t>
            </a:r>
          </a:p>
          <a:p>
            <a:endParaRPr lang="de-DE" sz="3200" dirty="0"/>
          </a:p>
          <a:p>
            <a:r>
              <a:rPr lang="de-DE" sz="3200" dirty="0"/>
              <a:t>DNA-Faden, aufgewickelt auf bestimmte Proteine (nur bei Eukaryoten)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0711171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</a:t>
            </a:r>
            <a:r>
              <a:rPr lang="de-DE" sz="3200" dirty="0" err="1">
                <a:solidFill>
                  <a:srgbClr val="FF0000"/>
                </a:solidFill>
              </a:rPr>
              <a:t>Chromosome</a:t>
            </a:r>
            <a:r>
              <a:rPr lang="de-DE" sz="3200" dirty="0">
                <a:solidFill>
                  <a:srgbClr val="FF0000"/>
                </a:solidFill>
              </a:rPr>
              <a:t>)</a:t>
            </a:r>
          </a:p>
          <a:p>
            <a:r>
              <a:rPr lang="de-DE" sz="3200" dirty="0" err="1"/>
              <a:t>soma</a:t>
            </a:r>
            <a:r>
              <a:rPr lang="de-DE" sz="3200" dirty="0"/>
              <a:t>, </a:t>
            </a:r>
            <a:r>
              <a:rPr lang="de-DE" sz="3200" dirty="0" err="1"/>
              <a:t>altgr</a:t>
            </a:r>
            <a:r>
              <a:rPr lang="de-DE" sz="3200" dirty="0"/>
              <a:t>.: Körper</a:t>
            </a:r>
          </a:p>
          <a:p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92156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dirty="0" err="1"/>
              <a:t>soma</a:t>
            </a:r>
            <a:r>
              <a:rPr lang="de-DE" sz="3200" dirty="0"/>
              <a:t>, </a:t>
            </a:r>
            <a:r>
              <a:rPr lang="de-DE" sz="3200" dirty="0" err="1"/>
              <a:t>altgr</a:t>
            </a:r>
            <a:r>
              <a:rPr lang="de-DE" sz="3200" dirty="0"/>
              <a:t>.: Körper</a:t>
            </a:r>
          </a:p>
          <a:p>
            <a:endParaRPr lang="de-DE" sz="3200" dirty="0"/>
          </a:p>
          <a:p>
            <a:r>
              <a:rPr lang="de-DE" sz="3200" dirty="0"/>
              <a:t>ein-</a:t>
            </a:r>
            <a:r>
              <a:rPr lang="de-DE" sz="3200" dirty="0" err="1"/>
              <a:t>chromatidig</a:t>
            </a:r>
            <a:r>
              <a:rPr lang="de-DE" sz="3200" dirty="0"/>
              <a:t> oder zwei-</a:t>
            </a:r>
            <a:r>
              <a:rPr lang="de-DE" sz="3200" dirty="0" err="1"/>
              <a:t>chromatidig</a:t>
            </a:r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52924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 err="1"/>
              <a:t>Centromer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94676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 err="1"/>
              <a:t>Centromer</a:t>
            </a:r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9689E6-8B3A-4648-880B-E10FF696E30E}"/>
              </a:ext>
            </a:extLst>
          </p:cNvPr>
          <p:cNvSpPr txBox="1"/>
          <p:nvPr/>
        </p:nvSpPr>
        <p:spPr>
          <a:xfrm>
            <a:off x="2310063" y="2751221"/>
            <a:ext cx="29517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Zeichnerische Dar-stellung in </a:t>
            </a:r>
            <a:r>
              <a:rPr lang="de-DE" sz="2400" dirty="0" err="1"/>
              <a:t>konden-sierter</a:t>
            </a:r>
            <a:r>
              <a:rPr lang="de-DE" sz="2400" dirty="0"/>
              <a:t> Form. </a:t>
            </a:r>
          </a:p>
          <a:p>
            <a:pPr algn="ctr"/>
            <a:r>
              <a:rPr lang="de-DE" sz="2400" dirty="0"/>
              <a:t>Begriffe für sämtliche Erscheinungs-Formen.</a:t>
            </a:r>
          </a:p>
        </p:txBody>
      </p:sp>
    </p:spTree>
    <p:extLst>
      <p:ext uri="{BB962C8B-B14F-4D97-AF65-F5344CB8AC3E}">
        <p14:creationId xmlns:p14="http://schemas.microsoft.com/office/powerpoint/2010/main" val="1559711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</a:t>
            </a:r>
            <a:r>
              <a:rPr lang="de-DE" sz="2800" b="1" dirty="0" err="1"/>
              <a:t>Cytogenetik</a:t>
            </a:r>
            <a:r>
              <a:rPr lang="de-DE" sz="2800" b="1" dirty="0"/>
              <a:t>:</a:t>
            </a:r>
          </a:p>
          <a:p>
            <a:endParaRPr lang="de-DE" sz="2800" dirty="0"/>
          </a:p>
          <a:p>
            <a:pPr algn="ctr"/>
            <a:r>
              <a:rPr lang="de-DE" sz="2800" dirty="0">
                <a:solidFill>
                  <a:srgbClr val="008000"/>
                </a:solidFill>
              </a:rPr>
              <a:t>zwei-</a:t>
            </a:r>
            <a:r>
              <a:rPr lang="de-DE" sz="2800" dirty="0" err="1">
                <a:solidFill>
                  <a:srgbClr val="008000"/>
                </a:solidFill>
              </a:rPr>
              <a:t>chromatidiges</a:t>
            </a:r>
            <a:r>
              <a:rPr lang="de-DE" sz="2800" dirty="0">
                <a:solidFill>
                  <a:srgbClr val="008000"/>
                </a:solidFill>
              </a:rPr>
              <a:t> Chromosom</a:t>
            </a:r>
          </a:p>
          <a:p>
            <a:pPr algn="ctr"/>
            <a:endParaRPr lang="de-DE" sz="2800" dirty="0">
              <a:solidFill>
                <a:srgbClr val="FF0000"/>
              </a:solidFill>
            </a:endParaRPr>
          </a:p>
          <a:p>
            <a:pPr algn="ctr"/>
            <a:r>
              <a:rPr lang="de-DE" sz="2800" dirty="0">
                <a:solidFill>
                  <a:srgbClr val="FF0000"/>
                </a:solidFill>
              </a:rPr>
              <a:t>NICHT: </a:t>
            </a:r>
            <a:r>
              <a:rPr lang="de-DE" sz="2800" dirty="0" err="1">
                <a:solidFill>
                  <a:srgbClr val="FF0000"/>
                </a:solidFill>
              </a:rPr>
              <a:t>Zweichromatid</a:t>
            </a:r>
            <a:r>
              <a:rPr lang="de-DE" sz="2800" dirty="0">
                <a:solidFill>
                  <a:srgbClr val="FF0000"/>
                </a:solidFill>
              </a:rPr>
              <a:t>-Chromosom</a:t>
            </a:r>
          </a:p>
        </p:txBody>
      </p:sp>
    </p:spTree>
    <p:extLst>
      <p:ext uri="{BB962C8B-B14F-4D97-AF65-F5344CB8AC3E}">
        <p14:creationId xmlns:p14="http://schemas.microsoft.com/office/powerpoint/2010/main" val="13373283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20533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4D2339-3831-4D8A-AF44-8D8589E7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7" y="2742437"/>
            <a:ext cx="6569242" cy="29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14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>
                <a:solidFill>
                  <a:srgbClr val="FF0000"/>
                </a:solidFill>
              </a:rPr>
              <a:t>Nicht Eigenschaften, Merkmale werden vererbt.</a:t>
            </a:r>
          </a:p>
          <a:p>
            <a:r>
              <a:rPr lang="de-DE" sz="3200" dirty="0">
                <a:solidFill>
                  <a:srgbClr val="009900"/>
                </a:solidFill>
              </a:rPr>
              <a:t>Information wird vererbt!</a:t>
            </a:r>
          </a:p>
        </p:txBody>
      </p:sp>
    </p:spTree>
    <p:extLst>
      <p:ext uri="{BB962C8B-B14F-4D97-AF65-F5344CB8AC3E}">
        <p14:creationId xmlns:p14="http://schemas.microsoft.com/office/powerpoint/2010/main" val="2946914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/>
              <a:t>Der LehrplanPLUS verlangt die Unterscheidung von:</a:t>
            </a:r>
          </a:p>
          <a:p>
            <a:pPr algn="ctr"/>
            <a:r>
              <a:rPr lang="de-DE" sz="3200" b="1" dirty="0"/>
              <a:t>Veränderung des Phänotyps</a:t>
            </a:r>
          </a:p>
          <a:p>
            <a:pPr algn="ctr"/>
            <a:r>
              <a:rPr lang="de-DE" sz="3200" dirty="0"/>
              <a:t>und</a:t>
            </a:r>
          </a:p>
          <a:p>
            <a:pPr algn="ctr"/>
            <a:r>
              <a:rPr lang="de-DE" sz="3200" b="1" dirty="0"/>
              <a:t>Krankheit</a:t>
            </a:r>
          </a:p>
        </p:txBody>
      </p:sp>
    </p:spTree>
    <p:extLst>
      <p:ext uri="{BB962C8B-B14F-4D97-AF65-F5344CB8AC3E}">
        <p14:creationId xmlns:p14="http://schemas.microsoft.com/office/powerpoint/2010/main" val="15113456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/>
              <a:t>Downsyndrom ist keine </a:t>
            </a:r>
            <a:r>
              <a:rPr lang="de-DE" sz="3200" dirty="0">
                <a:solidFill>
                  <a:srgbClr val="FF0000"/>
                </a:solidFill>
              </a:rPr>
              <a:t>„Erbkrankheit“</a:t>
            </a:r>
            <a:r>
              <a:rPr lang="de-DE" sz="3200" dirty="0"/>
              <a:t>,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/>
              <a:t>sondern ein </a:t>
            </a:r>
            <a:r>
              <a:rPr lang="de-DE" sz="3200" b="1" dirty="0">
                <a:solidFill>
                  <a:srgbClr val="008000"/>
                </a:solidFill>
              </a:rPr>
              <a:t>besonderer Phänotyp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(Auch nicht: atypisch, abnorm, Anomalie!)</a:t>
            </a:r>
          </a:p>
        </p:txBody>
      </p:sp>
    </p:spTree>
    <p:extLst>
      <p:ext uri="{BB962C8B-B14F-4D97-AF65-F5344CB8AC3E}">
        <p14:creationId xmlns:p14="http://schemas.microsoft.com/office/powerpoint/2010/main" val="203269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1:</a:t>
            </a:r>
          </a:p>
          <a:p>
            <a:pPr algn="ctr"/>
            <a:r>
              <a:rPr lang="de-DE" sz="8000" b="1" dirty="0" err="1"/>
              <a:t>Allgem</a:t>
            </a:r>
            <a:r>
              <a:rPr lang="de-DE" sz="8000" b="1" dirty="0"/>
              <a:t>. Aspekte 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Behinderte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008000"/>
                </a:solidFill>
              </a:rPr>
              <a:t>SONDERN</a:t>
            </a:r>
            <a:r>
              <a:rPr lang="de-DE" sz="3200" dirty="0">
                <a:solidFill>
                  <a:srgbClr val="008000"/>
                </a:solidFill>
              </a:rPr>
              <a:t>: Menschen mit Behinderung</a:t>
            </a:r>
          </a:p>
        </p:txBody>
      </p:sp>
    </p:spTree>
    <p:extLst>
      <p:ext uri="{BB962C8B-B14F-4D97-AF65-F5344CB8AC3E}">
        <p14:creationId xmlns:p14="http://schemas.microsoft.com/office/powerpoint/2010/main" val="11409652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84908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NTG</a:t>
            </a:r>
            <a:r>
              <a:rPr lang="de-DE" sz="3600" dirty="0"/>
              <a:t>: Grundlagen der Chemie, keine organische Chemie</a:t>
            </a:r>
          </a:p>
          <a:p>
            <a:endParaRPr lang="de-DE" sz="3600" dirty="0"/>
          </a:p>
          <a:p>
            <a:r>
              <a:rPr lang="de-DE" sz="3600" b="1" dirty="0"/>
              <a:t>nicht-NTG</a:t>
            </a:r>
            <a:r>
              <a:rPr lang="de-DE" sz="3600" dirty="0"/>
              <a:t>: beginnt gerade mit Chemie</a:t>
            </a:r>
          </a:p>
        </p:txBody>
      </p:sp>
    </p:spTree>
    <p:extLst>
      <p:ext uri="{BB962C8B-B14F-4D97-AF65-F5344CB8AC3E}">
        <p14:creationId xmlns:p14="http://schemas.microsoft.com/office/powerpoint/2010/main" val="3103402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Aufbau von Proteinen und Nuklein-säuren mit Symbolen, nicht mit Formeln!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62429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Proteine: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5635E-A045-4D1D-BAFE-8725626D81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8" y="2727441"/>
            <a:ext cx="4496953" cy="2048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A7060A-1D15-4FD8-8FA0-8EC942DA34EA}"/>
              </a:ext>
            </a:extLst>
          </p:cNvPr>
          <p:cNvSpPr txBox="1"/>
          <p:nvPr/>
        </p:nvSpPr>
        <p:spPr>
          <a:xfrm>
            <a:off x="978568" y="5061284"/>
            <a:ext cx="743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(Namen und Kürzel der Aminosäuren sind </a:t>
            </a:r>
            <a:r>
              <a:rPr lang="de-DE" sz="3600" b="1" dirty="0">
                <a:solidFill>
                  <a:srgbClr val="FF0000"/>
                </a:solidFill>
              </a:rPr>
              <a:t>KEIN</a:t>
            </a:r>
            <a:r>
              <a:rPr lang="de-DE" sz="3600" dirty="0"/>
              <a:t> Lernstoff!)</a:t>
            </a:r>
          </a:p>
        </p:txBody>
      </p:sp>
    </p:spTree>
    <p:extLst>
      <p:ext uri="{BB962C8B-B14F-4D97-AF65-F5344CB8AC3E}">
        <p14:creationId xmlns:p14="http://schemas.microsoft.com/office/powerpoint/2010/main" val="41023885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Proteine: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5635E-A045-4D1D-BAFE-8725626D81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8" y="2727441"/>
            <a:ext cx="4496953" cy="2048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A7060A-1D15-4FD8-8FA0-8EC942DA34EA}"/>
              </a:ext>
            </a:extLst>
          </p:cNvPr>
          <p:cNvSpPr txBox="1"/>
          <p:nvPr/>
        </p:nvSpPr>
        <p:spPr>
          <a:xfrm>
            <a:off x="978568" y="5061284"/>
            <a:ext cx="743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Aminosäure-Sprache!</a:t>
            </a:r>
          </a:p>
        </p:txBody>
      </p:sp>
    </p:spTree>
    <p:extLst>
      <p:ext uri="{BB962C8B-B14F-4D97-AF65-F5344CB8AC3E}">
        <p14:creationId xmlns:p14="http://schemas.microsoft.com/office/powerpoint/2010/main" val="3194761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DNA: </a:t>
            </a:r>
            <a:endParaRPr lang="de-DE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25B14-A0C3-477B-A0EF-603AED51D4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48" y="1909011"/>
            <a:ext cx="4499810" cy="3501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978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DNA: </a:t>
            </a:r>
            <a:endParaRPr lang="de-DE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25B14-A0C3-477B-A0EF-603AED51D4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48" y="1909011"/>
            <a:ext cx="4499810" cy="3501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1D1986D-0CB6-4AD7-B458-0002ADD9417B}"/>
              </a:ext>
            </a:extLst>
          </p:cNvPr>
          <p:cNvSpPr txBox="1"/>
          <p:nvPr/>
        </p:nvSpPr>
        <p:spPr>
          <a:xfrm>
            <a:off x="1179095" y="5470358"/>
            <a:ext cx="700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Kernbasen-Sprache!</a:t>
            </a:r>
          </a:p>
        </p:txBody>
      </p:sp>
    </p:spTree>
    <p:extLst>
      <p:ext uri="{BB962C8B-B14F-4D97-AF65-F5344CB8AC3E}">
        <p14:creationId xmlns:p14="http://schemas.microsoft.com/office/powerpoint/2010/main" val="24826513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30E6B4-66CA-44FE-9468-333BACB5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7" y="3181529"/>
            <a:ext cx="1363650" cy="32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3A57D8-2C2C-45B2-8DD5-0A3DCD5E4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39" y="3181529"/>
            <a:ext cx="1703885" cy="324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76B0E1-1A97-46E0-B459-F370A7787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46" y="3181529"/>
            <a:ext cx="2157840" cy="32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BE08FE5-EA31-4C9B-9E91-80243032B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22" y="3181529"/>
            <a:ext cx="12636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307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FF0000"/>
                </a:solidFill>
              </a:rPr>
              <a:t>NICHT</a:t>
            </a:r>
            <a:r>
              <a:rPr lang="de-DE" sz="3600" dirty="0">
                <a:solidFill>
                  <a:srgbClr val="FF0000"/>
                </a:solidFill>
              </a:rPr>
              <a:t>: gutes / schlechtes Modell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1979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Allgemeine Aspekte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209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FF0000"/>
                </a:solidFill>
              </a:rPr>
              <a:t>NICHT</a:t>
            </a:r>
            <a:r>
              <a:rPr lang="de-DE" sz="3600" dirty="0">
                <a:solidFill>
                  <a:srgbClr val="FF0000"/>
                </a:solidFill>
              </a:rPr>
              <a:t>: gutes / schlechtes Modell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009900"/>
                </a:solidFill>
              </a:rPr>
              <a:t>sondern</a:t>
            </a:r>
            <a:r>
              <a:rPr lang="de-DE" sz="3600" dirty="0">
                <a:solidFill>
                  <a:srgbClr val="009900"/>
                </a:solidFill>
              </a:rPr>
              <a:t>: Für welche Fragestellung geeignet, für welche nicht?</a:t>
            </a:r>
          </a:p>
          <a:p>
            <a:r>
              <a:rPr lang="de-DE" sz="3600" dirty="0">
                <a:solidFill>
                  <a:srgbClr val="009900"/>
                </a:solidFill>
              </a:rPr>
              <a:t>Detailreich versus übersichtlich</a:t>
            </a:r>
          </a:p>
        </p:txBody>
      </p:sp>
    </p:spTree>
    <p:extLst>
      <p:ext uri="{BB962C8B-B14F-4D97-AF65-F5344CB8AC3E}">
        <p14:creationId xmlns:p14="http://schemas.microsoft.com/office/powerpoint/2010/main" val="4128209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DNA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3AE19AEC-36A5-4EC6-983C-99CFC926FBD8}"/>
              </a:ext>
            </a:extLst>
          </p:cNvPr>
          <p:cNvSpPr txBox="1"/>
          <p:nvPr/>
        </p:nvSpPr>
        <p:spPr>
          <a:xfrm>
            <a:off x="3024438" y="2843354"/>
            <a:ext cx="261239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	</a:t>
            </a:r>
            <a:r>
              <a:rPr lang="de-DE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1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9ECAF6-4791-4911-BF52-E3A356D243DF}"/>
              </a:ext>
            </a:extLst>
          </p:cNvPr>
          <p:cNvSpPr txBox="1"/>
          <p:nvPr/>
        </p:nvSpPr>
        <p:spPr>
          <a:xfrm>
            <a:off x="729916" y="4264292"/>
            <a:ext cx="7708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highlight>
                  <a:srgbClr val="00FF00"/>
                </a:highlight>
              </a:rPr>
              <a:t>A Transcription:</a:t>
            </a:r>
          </a:p>
          <a:p>
            <a:r>
              <a:rPr lang="de-DE" sz="2800" dirty="0">
                <a:highlight>
                  <a:srgbClr val="00FF00"/>
                </a:highlight>
              </a:rPr>
              <a:t>Kopiervorgang im Zellkern (nicht alles, nur 1 Gen)</a:t>
            </a:r>
          </a:p>
          <a:p>
            <a:endParaRPr lang="de-DE" sz="2000" dirty="0">
              <a:highlight>
                <a:srgbClr val="00FF00"/>
              </a:highlight>
            </a:endParaRPr>
          </a:p>
          <a:p>
            <a:r>
              <a:rPr lang="de-DE" sz="2800" b="1" dirty="0">
                <a:highlight>
                  <a:srgbClr val="00FFFF"/>
                </a:highlight>
              </a:rPr>
              <a:t>B Translation:</a:t>
            </a:r>
          </a:p>
          <a:p>
            <a:r>
              <a:rPr lang="de-DE" sz="2800" dirty="0">
                <a:highlight>
                  <a:srgbClr val="00FFFF"/>
                </a:highlight>
              </a:rPr>
              <a:t>Synthese des Proteins in den Ribosomen</a:t>
            </a:r>
          </a:p>
        </p:txBody>
      </p:sp>
    </p:spTree>
    <p:extLst>
      <p:ext uri="{BB962C8B-B14F-4D97-AF65-F5344CB8AC3E}">
        <p14:creationId xmlns:p14="http://schemas.microsoft.com/office/powerpoint/2010/main" val="42439689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DNA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3AE19AEC-36A5-4EC6-983C-99CFC926FBD8}"/>
              </a:ext>
            </a:extLst>
          </p:cNvPr>
          <p:cNvSpPr txBox="1"/>
          <p:nvPr/>
        </p:nvSpPr>
        <p:spPr>
          <a:xfrm>
            <a:off x="3024438" y="2843354"/>
            <a:ext cx="261239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	</a:t>
            </a:r>
            <a:r>
              <a:rPr lang="de-DE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1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907331-3635-43D8-B833-F02E1BA510B5}"/>
              </a:ext>
            </a:extLst>
          </p:cNvPr>
          <p:cNvSpPr txBox="1"/>
          <p:nvPr/>
        </p:nvSpPr>
        <p:spPr>
          <a:xfrm>
            <a:off x="737937" y="3874168"/>
            <a:ext cx="7676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technischen Details wie </a:t>
            </a:r>
            <a:r>
              <a:rPr lang="de-DE" sz="3200" dirty="0" err="1">
                <a:solidFill>
                  <a:srgbClr val="FF0000"/>
                </a:solidFill>
              </a:rPr>
              <a:t>Helicase</a:t>
            </a:r>
            <a:r>
              <a:rPr lang="de-DE" sz="3200" dirty="0">
                <a:solidFill>
                  <a:srgbClr val="FF0000"/>
                </a:solidFill>
              </a:rPr>
              <a:t>, RNA-Synthetase; Einzelschritte der Protein-synthese usw.</a:t>
            </a:r>
          </a:p>
          <a:p>
            <a:r>
              <a:rPr lang="de-DE" sz="3200" dirty="0">
                <a:solidFill>
                  <a:srgbClr val="009900"/>
                </a:solidFill>
              </a:rPr>
              <a:t>sondern: die Grundidee ist wichtig!</a:t>
            </a:r>
          </a:p>
        </p:txBody>
      </p:sp>
    </p:spTree>
    <p:extLst>
      <p:ext uri="{BB962C8B-B14F-4D97-AF65-F5344CB8AC3E}">
        <p14:creationId xmlns:p14="http://schemas.microsoft.com/office/powerpoint/2010/main" val="19715738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DNA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3AE19AEC-36A5-4EC6-983C-99CFC926FBD8}"/>
              </a:ext>
            </a:extLst>
          </p:cNvPr>
          <p:cNvSpPr txBox="1"/>
          <p:nvPr/>
        </p:nvSpPr>
        <p:spPr>
          <a:xfrm>
            <a:off x="3024438" y="2843354"/>
            <a:ext cx="261239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	</a:t>
            </a:r>
            <a:r>
              <a:rPr lang="de-DE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1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907331-3635-43D8-B833-F02E1BA510B5}"/>
              </a:ext>
            </a:extLst>
          </p:cNvPr>
          <p:cNvSpPr txBox="1"/>
          <p:nvPr/>
        </p:nvSpPr>
        <p:spPr>
          <a:xfrm>
            <a:off x="737937" y="3874168"/>
            <a:ext cx="7676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00FFFF"/>
                </a:highlight>
              </a:rPr>
              <a:t>Translation</a:t>
            </a:r>
            <a:r>
              <a:rPr lang="de-DE" sz="3200" dirty="0"/>
              <a:t> als Übersetzung von der Kernbasen-Sprache in die Aminosäure-Sprache</a:t>
            </a:r>
          </a:p>
          <a:p>
            <a:r>
              <a:rPr lang="de-DE" sz="3200" dirty="0"/>
              <a:t>(ohne genetischen Code)</a:t>
            </a:r>
          </a:p>
        </p:txBody>
      </p:sp>
    </p:spTree>
    <p:extLst>
      <p:ext uri="{BB962C8B-B14F-4D97-AF65-F5344CB8AC3E}">
        <p14:creationId xmlns:p14="http://schemas.microsoft.com/office/powerpoint/2010/main" val="28570292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X-Chromosomen.“</a:t>
            </a:r>
          </a:p>
        </p:txBody>
      </p:sp>
    </p:spTree>
    <p:extLst>
      <p:ext uri="{BB962C8B-B14F-4D97-AF65-F5344CB8AC3E}">
        <p14:creationId xmlns:p14="http://schemas.microsoft.com/office/powerpoint/2010/main" val="18399656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X-Chromosomen.“</a:t>
            </a:r>
          </a:p>
          <a:p>
            <a:endParaRPr lang="de-DE" sz="3600" dirty="0"/>
          </a:p>
          <a:p>
            <a:r>
              <a:rPr lang="de-DE" sz="3600" dirty="0"/>
              <a:t>„Merkmale sitzen wie ein Reiter auf der DNA oben drauf.“</a:t>
            </a:r>
          </a:p>
        </p:txBody>
      </p:sp>
    </p:spTree>
    <p:extLst>
      <p:ext uri="{BB962C8B-B14F-4D97-AF65-F5344CB8AC3E}">
        <p14:creationId xmlns:p14="http://schemas.microsoft.com/office/powerpoint/2010/main" val="2816671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X-Chromosomen.“</a:t>
            </a:r>
          </a:p>
          <a:p>
            <a:endParaRPr lang="de-DE" sz="3600" dirty="0"/>
          </a:p>
          <a:p>
            <a:r>
              <a:rPr lang="de-DE" sz="3600" dirty="0"/>
              <a:t>„Merkmale sitzen wie ein Reiter auf der DNA oben drauf.“</a:t>
            </a:r>
          </a:p>
          <a:p>
            <a:endParaRPr lang="de-DE" sz="3600" dirty="0"/>
          </a:p>
          <a:p>
            <a:r>
              <a:rPr lang="de-DE" sz="3600" dirty="0"/>
              <a:t>„Zwei-</a:t>
            </a:r>
            <a:r>
              <a:rPr lang="de-DE" sz="3600" dirty="0" err="1"/>
              <a:t>chromatidig</a:t>
            </a:r>
            <a:r>
              <a:rPr lang="de-DE" sz="3600" dirty="0"/>
              <a:t> und diploid bedeutet das Gleiche.“</a:t>
            </a:r>
          </a:p>
        </p:txBody>
      </p:sp>
    </p:spTree>
    <p:extLst>
      <p:ext uri="{BB962C8B-B14F-4D97-AF65-F5344CB8AC3E}">
        <p14:creationId xmlns:p14="http://schemas.microsoft.com/office/powerpoint/2010/main" val="7849275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„Jede Zelle besitzt nur den Anteil an der Erbinformation, den sie für ihren Betrieb benötigt.“</a:t>
            </a:r>
          </a:p>
          <a:p>
            <a:pPr lvl="0" algn="just"/>
            <a:endParaRPr lang="de-DE" sz="3600" dirty="0">
              <a:effectLst/>
              <a:ea typeface="Calibri" panose="020F0502020204030204" pitchFamily="34" charset="0"/>
            </a:endParaRP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471725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„Jede Zelle besitzt nur den Anteil an der Erbinformation, den sie für ihren Betrieb </a:t>
            </a:r>
            <a:r>
              <a:rPr lang="de-DE" sz="3600">
                <a:effectLst/>
                <a:ea typeface="Calibri" panose="020F0502020204030204" pitchFamily="34" charset="0"/>
              </a:rPr>
              <a:t>benötigt.“</a:t>
            </a:r>
          </a:p>
          <a:p>
            <a:pPr lvl="0" algn="just"/>
            <a:endParaRPr lang="de-DE" sz="3600" dirty="0">
              <a:effectLst/>
              <a:ea typeface="Calibri" panose="020F0502020204030204" pitchFamily="34" charset="0"/>
            </a:endParaRPr>
          </a:p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„Ich würde nie etwas essen wollen, wo Gene drin sind.“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714751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/>
              <a:t>ggf. zuvor evaluieren:</a:t>
            </a:r>
          </a:p>
          <a:p>
            <a:pPr lvl="0" algn="just"/>
            <a:endParaRPr lang="de-DE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3600" dirty="0"/>
              <a:t>schriftliches Brain-Storming zu Genetik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3600" dirty="0"/>
              <a:t>Aussagen vorgeben und kurz </a:t>
            </a:r>
            <a:r>
              <a:rPr lang="de-DE" sz="3600" dirty="0" err="1"/>
              <a:t>kom-mentieren</a:t>
            </a:r>
            <a:r>
              <a:rPr lang="de-DE" sz="3600" dirty="0"/>
              <a:t> lassen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lvl="0" algn="ctr"/>
            <a:r>
              <a:rPr lang="de-DE" sz="3600" dirty="0"/>
              <a:t>(am besten anonym)</a:t>
            </a:r>
          </a:p>
        </p:txBody>
      </p:sp>
    </p:spTree>
    <p:extLst>
      <p:ext uri="{BB962C8B-B14F-4D97-AF65-F5344CB8AC3E}">
        <p14:creationId xmlns:p14="http://schemas.microsoft.com/office/powerpoint/2010/main" val="350750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A6375-4F57-4452-AC1F-632F30ACB4C0}"/>
              </a:ext>
            </a:extLst>
          </p:cNvPr>
          <p:cNvSpPr txBox="1"/>
          <p:nvPr/>
        </p:nvSpPr>
        <p:spPr>
          <a:xfrm>
            <a:off x="628650" y="18608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für effektiven Unterricht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Visualisieren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5720A5-2311-4EE9-BCF8-7CACEF55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79ACDB-37EC-423C-BD70-932C9D4A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D3D146-B2F7-44E5-A2D9-E91BAA34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24B3EF-433E-4C5A-B396-2DE4E59E8FDF}"/>
              </a:ext>
            </a:extLst>
          </p:cNvPr>
          <p:cNvSpPr txBox="1"/>
          <p:nvPr/>
        </p:nvSpPr>
        <p:spPr>
          <a:xfrm>
            <a:off x="3072063" y="1925053"/>
            <a:ext cx="546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makroskopisch</a:t>
            </a:r>
            <a:r>
              <a:rPr lang="de-DE" sz="2800" dirty="0"/>
              <a:t>: krause Haare, braune Augen, „Mongolen-Falte“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4363453" y="3120189"/>
            <a:ext cx="4313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mikroskopisch</a:t>
            </a:r>
            <a:r>
              <a:rPr lang="de-DE" sz="2800" dirty="0"/>
              <a:t>: Zellkern, Chromosom, Ribosom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0CC609-7BAA-4ECA-941B-A3FAB11D75D4}"/>
              </a:ext>
            </a:extLst>
          </p:cNvPr>
          <p:cNvSpPr txBox="1"/>
          <p:nvPr/>
        </p:nvSpPr>
        <p:spPr>
          <a:xfrm>
            <a:off x="467545" y="5325979"/>
            <a:ext cx="382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submikroskopisch</a:t>
            </a:r>
            <a:r>
              <a:rPr lang="de-DE" sz="2800" dirty="0"/>
              <a:t>: Kern-base, Aminosäure </a:t>
            </a:r>
          </a:p>
        </p:txBody>
      </p:sp>
    </p:spTree>
    <p:extLst>
      <p:ext uri="{BB962C8B-B14F-4D97-AF65-F5344CB8AC3E}">
        <p14:creationId xmlns:p14="http://schemas.microsoft.com/office/powerpoint/2010/main" val="23027559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641643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639781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  <a:p>
            <a:r>
              <a:rPr lang="de-DE" sz="2800" dirty="0"/>
              <a:t>=&gt; zuvor Verdopplung der Erbinformation nötig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515610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  <a:p>
            <a:r>
              <a:rPr lang="de-DE" sz="2800" dirty="0"/>
              <a:t>=&gt; zuvor Verdopplung der Erbinformation nötig</a:t>
            </a:r>
          </a:p>
          <a:p>
            <a:endParaRPr lang="de-DE" sz="2800" dirty="0"/>
          </a:p>
          <a:p>
            <a:r>
              <a:rPr lang="de-DE" sz="2800" dirty="0"/>
              <a:t>Hypothesen über mögliche Mechanismen</a:t>
            </a:r>
          </a:p>
        </p:txBody>
      </p:sp>
    </p:spTree>
    <p:extLst>
      <p:ext uri="{BB962C8B-B14F-4D97-AF65-F5344CB8AC3E}">
        <p14:creationId xmlns:p14="http://schemas.microsoft.com/office/powerpoint/2010/main" val="37160555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Visualisieren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5720A5-2311-4EE9-BCF8-7CACEF55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79ACDB-37EC-423C-BD70-932C9D4A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D3D146-B2F7-44E5-A2D9-E91BAA34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24B3EF-433E-4C5A-B396-2DE4E59E8FDF}"/>
              </a:ext>
            </a:extLst>
          </p:cNvPr>
          <p:cNvSpPr txBox="1"/>
          <p:nvPr/>
        </p:nvSpPr>
        <p:spPr>
          <a:xfrm>
            <a:off x="3072063" y="1925053"/>
            <a:ext cx="546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makroskopisch</a:t>
            </a:r>
            <a:r>
              <a:rPr lang="de-DE" sz="2800" dirty="0"/>
              <a:t>: Wachstum von Geweben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4363453" y="3120189"/>
            <a:ext cx="431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mikroskopisch</a:t>
            </a:r>
            <a:r>
              <a:rPr lang="de-DE" sz="2800" dirty="0"/>
              <a:t>: Zell-Teilung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0CC609-7BAA-4ECA-941B-A3FAB11D75D4}"/>
              </a:ext>
            </a:extLst>
          </p:cNvPr>
          <p:cNvSpPr txBox="1"/>
          <p:nvPr/>
        </p:nvSpPr>
        <p:spPr>
          <a:xfrm>
            <a:off x="467545" y="5325979"/>
            <a:ext cx="382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submikroskopisch</a:t>
            </a:r>
            <a:r>
              <a:rPr lang="de-DE" sz="2800" dirty="0"/>
              <a:t>: Replikation</a:t>
            </a:r>
          </a:p>
        </p:txBody>
      </p:sp>
    </p:spTree>
    <p:extLst>
      <p:ext uri="{BB962C8B-B14F-4D97-AF65-F5344CB8AC3E}">
        <p14:creationId xmlns:p14="http://schemas.microsoft.com/office/powerpoint/2010/main" val="9663497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endParaRPr lang="de-DE" sz="2000" dirty="0"/>
          </a:p>
          <a:p>
            <a:r>
              <a:rPr lang="de-DE" sz="2800" u="sng" dirty="0"/>
              <a:t>Impuls</a:t>
            </a:r>
            <a:r>
              <a:rPr lang="de-DE" sz="2800" dirty="0"/>
              <a:t>: 1883 beschrieb Éduard von </a:t>
            </a:r>
            <a:r>
              <a:rPr lang="de-DE" sz="2800" dirty="0" err="1"/>
              <a:t>Beneden</a:t>
            </a:r>
            <a:r>
              <a:rPr lang="de-DE" sz="2800" dirty="0"/>
              <a:t>, dass bei der Befruchtung einer Eizelle des Spulwurms die Chromosomenzahl verdoppelt wird.</a:t>
            </a:r>
          </a:p>
        </p:txBody>
      </p:sp>
    </p:spTree>
    <p:extLst>
      <p:ext uri="{BB962C8B-B14F-4D97-AF65-F5344CB8AC3E}">
        <p14:creationId xmlns:p14="http://schemas.microsoft.com/office/powerpoint/2010/main" val="19248665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endParaRPr lang="de-DE" sz="2000" dirty="0"/>
          </a:p>
          <a:p>
            <a:r>
              <a:rPr lang="de-DE" sz="2800" u="sng" dirty="0"/>
              <a:t>Impuls</a:t>
            </a:r>
            <a:r>
              <a:rPr lang="de-DE" sz="2800" dirty="0"/>
              <a:t>: 1883 beschrieb Éduard von </a:t>
            </a:r>
            <a:r>
              <a:rPr lang="de-DE" sz="2800" dirty="0" err="1"/>
              <a:t>Beneden</a:t>
            </a:r>
            <a:r>
              <a:rPr lang="de-DE" sz="2800" dirty="0"/>
              <a:t>, dass bei der Befruchtung einer Eizelle des Spulwurms die Chromosomenzahl verdoppelt wird.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Formuliere das Problem, das sich daraus ergibt.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Formuliere eine mögliche Lösung dieses Problems.</a:t>
            </a:r>
          </a:p>
        </p:txBody>
      </p:sp>
    </p:spTree>
    <p:extLst>
      <p:ext uri="{BB962C8B-B14F-4D97-AF65-F5344CB8AC3E}">
        <p14:creationId xmlns:p14="http://schemas.microsoft.com/office/powerpoint/2010/main" val="30805763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381A62-DE05-494E-A84E-39BD1996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1" y="3164304"/>
            <a:ext cx="6448792" cy="31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47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381A62-DE05-494E-A84E-39BD1996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1" y="3164304"/>
            <a:ext cx="6448792" cy="3188369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5B8E01A-9FD6-4CD5-BECB-3DB6B434B27F}"/>
              </a:ext>
            </a:extLst>
          </p:cNvPr>
          <p:cNvCxnSpPr/>
          <p:nvPr/>
        </p:nvCxnSpPr>
        <p:spPr>
          <a:xfrm flipV="1">
            <a:off x="1082842" y="4758488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2FA4C44-7537-479E-9725-935C70DEF128}"/>
              </a:ext>
            </a:extLst>
          </p:cNvPr>
          <p:cNvCxnSpPr/>
          <p:nvPr/>
        </p:nvCxnSpPr>
        <p:spPr>
          <a:xfrm flipV="1">
            <a:off x="5943600" y="4662235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8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2942</Words>
  <Application>Microsoft Office PowerPoint</Application>
  <PresentationFormat>Bildschirmpräsentation (4:3)</PresentationFormat>
  <Paragraphs>736</Paragraphs>
  <Slides>153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153</vt:i4>
      </vt:variant>
    </vt:vector>
  </HeadingPairs>
  <TitlesOfParts>
    <vt:vector size="160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Gliederung der Veranstaltung</vt:lpstr>
      <vt:lpstr>PowerPoint-Präsentation</vt:lpstr>
      <vt:lpstr>PowerPoint-Präsentation</vt:lpstr>
      <vt:lpstr>Lernbereiche in der 9. Klasse</vt:lpstr>
      <vt:lpstr>Lernbereiche in der 9. Klasse</vt:lpstr>
      <vt:lpstr>PowerPoint-Präsentation</vt:lpstr>
      <vt:lpstr>Allgemeine Aspekte</vt:lpstr>
      <vt:lpstr>Leitlinien</vt:lpstr>
      <vt:lpstr>Leitlinien</vt:lpstr>
      <vt:lpstr>Leitlinien</vt:lpstr>
      <vt:lpstr>Leitlinien</vt:lpstr>
      <vt:lpstr>Leitlinien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Ergo:</vt:lpstr>
      <vt:lpstr>PowerPoint-Präsentation</vt:lpstr>
      <vt:lpstr>Sprachsensibler Unterricht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Weniger ist mehr!</vt:lpstr>
      <vt:lpstr>Weniger ist mehr!</vt:lpstr>
      <vt:lpstr>Weniger ist mehr!</vt:lpstr>
      <vt:lpstr>Eindeutige, klare Fachbegriffe</vt:lpstr>
      <vt:lpstr>Eindeutige, klare Fachbegriffe</vt:lpstr>
      <vt:lpstr>Kategorisieren</vt:lpstr>
      <vt:lpstr>Grammatik, Etymologie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Visualisierung</vt:lpstr>
      <vt:lpstr>Visualisierung</vt:lpstr>
      <vt:lpstr>Sprachsensibler Unterricht</vt:lpstr>
      <vt:lpstr>Korrekte Fachsprache</vt:lpstr>
      <vt:lpstr>Korrekte Fachsprache</vt:lpstr>
      <vt:lpstr>Korrekte Fachsprache</vt:lpstr>
      <vt:lpstr>Korrekte Fachsprache</vt:lpstr>
      <vt:lpstr>Korrekte Fachsprache</vt:lpstr>
      <vt:lpstr>PowerPoint-Präsentation</vt:lpstr>
      <vt:lpstr>Spracharbeit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Korrekte Fachsprache</vt:lpstr>
      <vt:lpstr>Korrekte Fachsprache</vt:lpstr>
      <vt:lpstr>Korrekte Fachsprache</vt:lpstr>
      <vt:lpstr>Korrekte Fachsprache</vt:lpstr>
      <vt:lpstr>Korrekte Fachsprache</vt:lpstr>
      <vt:lpstr>Vorwissen</vt:lpstr>
      <vt:lpstr>Vorwissen</vt:lpstr>
      <vt:lpstr>Vorwissen</vt:lpstr>
      <vt:lpstr>Vorwissen</vt:lpstr>
      <vt:lpstr>Vorwissen</vt:lpstr>
      <vt:lpstr>Vorwissen</vt:lpstr>
      <vt:lpstr>Vorwissen</vt:lpstr>
      <vt:lpstr>Modellarbeit</vt:lpstr>
      <vt:lpstr>Modellarbeit</vt:lpstr>
      <vt:lpstr>Modellarbeit</vt:lpstr>
      <vt:lpstr>Mit breitem Pinsel malen</vt:lpstr>
      <vt:lpstr>Mit breitem Pinsel malen</vt:lpstr>
      <vt:lpstr>Mit breitem Pinsel malen</vt:lpstr>
      <vt:lpstr>Alternative Konzepte</vt:lpstr>
      <vt:lpstr>Alternative Konzepte</vt:lpstr>
      <vt:lpstr>Alternative Konzepte</vt:lpstr>
      <vt:lpstr>Alternative Konzepte</vt:lpstr>
      <vt:lpstr>Alternative Konzepte</vt:lpstr>
      <vt:lpstr>Alternative Konzepte</vt:lpstr>
      <vt:lpstr>Visualisieren</vt:lpstr>
      <vt:lpstr>Problemorientiertes Arbeiten</vt:lpstr>
      <vt:lpstr>Problemorientiertes Arbeiten</vt:lpstr>
      <vt:lpstr>Problemorientiertes Arbeiten</vt:lpstr>
      <vt:lpstr>Problemorientiertes Arbeiten</vt:lpstr>
      <vt:lpstr>Visualisieren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LZK: Fehlertexte</vt:lpstr>
      <vt:lpstr>Gentechnik</vt:lpstr>
      <vt:lpstr>PowerPoint-Präsentation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Weitere Themen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48</cp:revision>
  <dcterms:created xsi:type="dcterms:W3CDTF">2021-05-13T12:56:56Z</dcterms:created>
  <dcterms:modified xsi:type="dcterms:W3CDTF">2021-06-21T14:28:22Z</dcterms:modified>
</cp:coreProperties>
</file>