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425" r:id="rId3"/>
    <p:sldId id="721" r:id="rId4"/>
    <p:sldId id="722" r:id="rId5"/>
    <p:sldId id="723" r:id="rId6"/>
    <p:sldId id="446" r:id="rId7"/>
    <p:sldId id="417" r:id="rId8"/>
    <p:sldId id="445" r:id="rId9"/>
    <p:sldId id="438" r:id="rId10"/>
    <p:sldId id="442" r:id="rId11"/>
    <p:sldId id="439" r:id="rId12"/>
    <p:sldId id="440" r:id="rId13"/>
    <p:sldId id="441" r:id="rId14"/>
    <p:sldId id="423" r:id="rId15"/>
    <p:sldId id="443" r:id="rId16"/>
    <p:sldId id="444" r:id="rId17"/>
    <p:sldId id="424" r:id="rId18"/>
    <p:sldId id="426" r:id="rId19"/>
    <p:sldId id="428" r:id="rId20"/>
    <p:sldId id="430" r:id="rId21"/>
    <p:sldId id="431" r:id="rId22"/>
    <p:sldId id="432" r:id="rId23"/>
    <p:sldId id="256" r:id="rId24"/>
    <p:sldId id="458" r:id="rId25"/>
    <p:sldId id="459" r:id="rId26"/>
    <p:sldId id="622" r:id="rId27"/>
    <p:sldId id="502" r:id="rId28"/>
    <p:sldId id="602" r:id="rId29"/>
    <p:sldId id="631" r:id="rId30"/>
    <p:sldId id="632" r:id="rId31"/>
    <p:sldId id="628" r:id="rId32"/>
    <p:sldId id="629" r:id="rId33"/>
    <p:sldId id="633" r:id="rId34"/>
    <p:sldId id="604" r:id="rId35"/>
    <p:sldId id="605" r:id="rId36"/>
    <p:sldId id="456" r:id="rId37"/>
    <p:sldId id="462" r:id="rId38"/>
    <p:sldId id="585" r:id="rId39"/>
    <p:sldId id="606" r:id="rId40"/>
    <p:sldId id="607" r:id="rId41"/>
    <p:sldId id="476" r:id="rId42"/>
    <p:sldId id="478" r:id="rId43"/>
    <p:sldId id="477" r:id="rId44"/>
    <p:sldId id="563" r:id="rId45"/>
    <p:sldId id="608" r:id="rId46"/>
    <p:sldId id="488" r:id="rId47"/>
    <p:sldId id="609" r:id="rId48"/>
    <p:sldId id="615" r:id="rId49"/>
    <p:sldId id="616" r:id="rId50"/>
    <p:sldId id="617" r:id="rId51"/>
    <p:sldId id="618" r:id="rId52"/>
    <p:sldId id="619" r:id="rId53"/>
    <p:sldId id="623" r:id="rId54"/>
    <p:sldId id="624" r:id="rId55"/>
    <p:sldId id="625" r:id="rId56"/>
    <p:sldId id="626" r:id="rId57"/>
    <p:sldId id="501" r:id="rId58"/>
    <p:sldId id="503" r:id="rId59"/>
    <p:sldId id="610" r:id="rId60"/>
    <p:sldId id="611" r:id="rId61"/>
    <p:sldId id="519" r:id="rId62"/>
    <p:sldId id="612" r:id="rId63"/>
    <p:sldId id="627" r:id="rId64"/>
    <p:sldId id="522" r:id="rId65"/>
    <p:sldId id="613" r:id="rId66"/>
    <p:sldId id="614" r:id="rId67"/>
    <p:sldId id="523" r:id="rId68"/>
    <p:sldId id="524" r:id="rId69"/>
    <p:sldId id="525" r:id="rId70"/>
    <p:sldId id="587" r:id="rId71"/>
    <p:sldId id="588" r:id="rId72"/>
    <p:sldId id="724" r:id="rId73"/>
    <p:sldId id="534" r:id="rId74"/>
    <p:sldId id="535" r:id="rId75"/>
    <p:sldId id="544" r:id="rId76"/>
    <p:sldId id="620" r:id="rId77"/>
    <p:sldId id="621" r:id="rId78"/>
    <p:sldId id="651" r:id="rId79"/>
    <p:sldId id="455" r:id="rId80"/>
    <p:sldId id="496" r:id="rId81"/>
    <p:sldId id="497" r:id="rId82"/>
    <p:sldId id="498" r:id="rId83"/>
    <p:sldId id="499" r:id="rId84"/>
    <p:sldId id="500" r:id="rId85"/>
    <p:sldId id="652" r:id="rId86"/>
    <p:sldId id="725" r:id="rId87"/>
    <p:sldId id="653" r:id="rId88"/>
    <p:sldId id="505" r:id="rId89"/>
    <p:sldId id="512" r:id="rId90"/>
    <p:sldId id="513" r:id="rId91"/>
    <p:sldId id="504" r:id="rId92"/>
    <p:sldId id="506" r:id="rId93"/>
    <p:sldId id="507" r:id="rId94"/>
    <p:sldId id="508" r:id="rId95"/>
    <p:sldId id="509" r:id="rId96"/>
    <p:sldId id="654" r:id="rId97"/>
    <p:sldId id="655" r:id="rId98"/>
    <p:sldId id="656" r:id="rId99"/>
    <p:sldId id="657" r:id="rId100"/>
    <p:sldId id="658" r:id="rId101"/>
    <p:sldId id="659" r:id="rId102"/>
    <p:sldId id="472" r:id="rId103"/>
    <p:sldId id="460" r:id="rId104"/>
    <p:sldId id="660" r:id="rId105"/>
    <p:sldId id="661" r:id="rId106"/>
    <p:sldId id="463" r:id="rId107"/>
    <p:sldId id="465" r:id="rId108"/>
    <p:sldId id="514" r:id="rId109"/>
    <p:sldId id="515" r:id="rId110"/>
    <p:sldId id="518" r:id="rId111"/>
    <p:sldId id="516" r:id="rId112"/>
    <p:sldId id="469" r:id="rId113"/>
    <p:sldId id="474" r:id="rId114"/>
    <p:sldId id="662" r:id="rId115"/>
    <p:sldId id="663" r:id="rId116"/>
    <p:sldId id="664" r:id="rId117"/>
    <p:sldId id="479" r:id="rId118"/>
    <p:sldId id="475" r:id="rId119"/>
    <p:sldId id="480" r:id="rId120"/>
    <p:sldId id="481" r:id="rId121"/>
    <p:sldId id="482" r:id="rId122"/>
    <p:sldId id="483" r:id="rId123"/>
    <p:sldId id="484" r:id="rId124"/>
    <p:sldId id="485" r:id="rId125"/>
    <p:sldId id="486" r:id="rId126"/>
    <p:sldId id="487" r:id="rId127"/>
    <p:sldId id="665" r:id="rId128"/>
    <p:sldId id="489" r:id="rId129"/>
    <p:sldId id="666" r:id="rId130"/>
    <p:sldId id="470" r:id="rId131"/>
    <p:sldId id="667" r:id="rId132"/>
    <p:sldId id="668" r:id="rId133"/>
    <p:sldId id="471" r:id="rId134"/>
    <p:sldId id="510" r:id="rId135"/>
    <p:sldId id="669" r:id="rId136"/>
    <p:sldId id="473" r:id="rId137"/>
    <p:sldId id="457" r:id="rId138"/>
    <p:sldId id="257" r:id="rId139"/>
    <p:sldId id="258" r:id="rId140"/>
    <p:sldId id="259" r:id="rId141"/>
    <p:sldId id="260" r:id="rId142"/>
    <p:sldId id="316" r:id="rId143"/>
    <p:sldId id="261" r:id="rId144"/>
    <p:sldId id="262" r:id="rId145"/>
    <p:sldId id="263" r:id="rId146"/>
    <p:sldId id="315" r:id="rId147"/>
    <p:sldId id="264" r:id="rId148"/>
    <p:sldId id="265" r:id="rId149"/>
    <p:sldId id="266" r:id="rId150"/>
    <p:sldId id="267" r:id="rId151"/>
    <p:sldId id="268" r:id="rId152"/>
    <p:sldId id="269" r:id="rId153"/>
    <p:sldId id="313" r:id="rId154"/>
    <p:sldId id="271" r:id="rId155"/>
    <p:sldId id="273" r:id="rId156"/>
    <p:sldId id="274" r:id="rId157"/>
    <p:sldId id="275" r:id="rId158"/>
    <p:sldId id="314" r:id="rId159"/>
    <p:sldId id="276" r:id="rId160"/>
    <p:sldId id="277" r:id="rId161"/>
    <p:sldId id="278" r:id="rId162"/>
    <p:sldId id="279" r:id="rId163"/>
    <p:sldId id="281" r:id="rId164"/>
    <p:sldId id="317" r:id="rId165"/>
    <p:sldId id="282" r:id="rId166"/>
    <p:sldId id="283" r:id="rId167"/>
    <p:sldId id="284" r:id="rId168"/>
    <p:sldId id="285" r:id="rId169"/>
    <p:sldId id="289" r:id="rId170"/>
    <p:sldId id="290" r:id="rId171"/>
    <p:sldId id="291" r:id="rId172"/>
    <p:sldId id="292" r:id="rId173"/>
    <p:sldId id="293" r:id="rId174"/>
    <p:sldId id="294" r:id="rId175"/>
    <p:sldId id="295" r:id="rId176"/>
    <p:sldId id="288" r:id="rId177"/>
    <p:sldId id="296" r:id="rId178"/>
    <p:sldId id="318" r:id="rId179"/>
    <p:sldId id="299" r:id="rId180"/>
    <p:sldId id="297" r:id="rId181"/>
    <p:sldId id="298" r:id="rId182"/>
    <p:sldId id="300" r:id="rId183"/>
    <p:sldId id="301" r:id="rId184"/>
    <p:sldId id="303" r:id="rId185"/>
    <p:sldId id="322" r:id="rId186"/>
    <p:sldId id="320" r:id="rId187"/>
    <p:sldId id="304" r:id="rId188"/>
    <p:sldId id="305" r:id="rId189"/>
    <p:sldId id="306" r:id="rId190"/>
    <p:sldId id="307" r:id="rId191"/>
    <p:sldId id="310" r:id="rId192"/>
    <p:sldId id="308" r:id="rId193"/>
    <p:sldId id="311" r:id="rId194"/>
    <p:sldId id="321" r:id="rId195"/>
    <p:sldId id="309" r:id="rId196"/>
    <p:sldId id="312" r:id="rId197"/>
    <p:sldId id="319" r:id="rId198"/>
    <p:sldId id="673" r:id="rId199"/>
    <p:sldId id="674" r:id="rId200"/>
    <p:sldId id="675" r:id="rId201"/>
    <p:sldId id="676" r:id="rId202"/>
    <p:sldId id="677" r:id="rId203"/>
    <p:sldId id="678" r:id="rId204"/>
    <p:sldId id="679" r:id="rId205"/>
    <p:sldId id="680" r:id="rId206"/>
    <p:sldId id="681" r:id="rId207"/>
    <p:sldId id="682" r:id="rId208"/>
    <p:sldId id="683" r:id="rId209"/>
    <p:sldId id="270" r:id="rId210"/>
    <p:sldId id="684" r:id="rId211"/>
    <p:sldId id="272" r:id="rId212"/>
    <p:sldId id="685" r:id="rId213"/>
    <p:sldId id="686" r:id="rId214"/>
    <p:sldId id="687" r:id="rId215"/>
    <p:sldId id="688" r:id="rId216"/>
    <p:sldId id="689" r:id="rId217"/>
    <p:sldId id="690" r:id="rId218"/>
    <p:sldId id="691" r:id="rId219"/>
    <p:sldId id="692" r:id="rId220"/>
    <p:sldId id="693" r:id="rId221"/>
    <p:sldId id="694" r:id="rId222"/>
    <p:sldId id="695" r:id="rId223"/>
    <p:sldId id="696" r:id="rId224"/>
    <p:sldId id="697" r:id="rId225"/>
    <p:sldId id="698" r:id="rId226"/>
    <p:sldId id="699" r:id="rId227"/>
    <p:sldId id="700" r:id="rId228"/>
    <p:sldId id="701" r:id="rId229"/>
    <p:sldId id="702" r:id="rId230"/>
    <p:sldId id="703" r:id="rId231"/>
    <p:sldId id="704" r:id="rId232"/>
    <p:sldId id="705" r:id="rId233"/>
    <p:sldId id="706" r:id="rId234"/>
    <p:sldId id="707" r:id="rId235"/>
    <p:sldId id="708" r:id="rId236"/>
    <p:sldId id="709" r:id="rId237"/>
    <p:sldId id="710" r:id="rId238"/>
    <p:sldId id="711" r:id="rId239"/>
    <p:sldId id="712" r:id="rId240"/>
    <p:sldId id="302" r:id="rId241"/>
    <p:sldId id="713" r:id="rId242"/>
    <p:sldId id="714" r:id="rId243"/>
    <p:sldId id="715" r:id="rId244"/>
    <p:sldId id="716" r:id="rId245"/>
    <p:sldId id="717" r:id="rId246"/>
    <p:sldId id="718" r:id="rId247"/>
    <p:sldId id="719" r:id="rId2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00"/>
    <a:srgbClr val="FF9933"/>
    <a:srgbClr val="FFCC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viewProps" Target="view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40AB-EA5A-49AE-886C-098943A8D58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03 </a:t>
            </a:r>
          </a:p>
          <a:p>
            <a:pPr algn="ctr"/>
            <a:r>
              <a:rPr lang="de-DE" sz="5400" b="1" dirty="0"/>
              <a:t>Kompetenzorientiertes Arbeiten in der 8.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22. Juli 2021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Intentionen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A6EB99-3E99-44F0-99EE-580E415FF3BC}"/>
              </a:ext>
            </a:extLst>
          </p:cNvPr>
          <p:cNvSpPr txBox="1"/>
          <p:nvPr/>
        </p:nvSpPr>
        <p:spPr>
          <a:xfrm>
            <a:off x="611560" y="15567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Lehrkraft soll die 8. Klasse freudig planen und durchführen.</a:t>
            </a:r>
          </a:p>
        </p:txBody>
      </p:sp>
    </p:spTree>
    <p:extLst>
      <p:ext uri="{BB962C8B-B14F-4D97-AF65-F5344CB8AC3E}">
        <p14:creationId xmlns:p14="http://schemas.microsoft.com/office/powerpoint/2010/main" val="19195021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>
                <a:highlight>
                  <a:srgbClr val="00FF00"/>
                </a:highlight>
              </a:rPr>
              <a:t>ggf. Freilandarbeit</a:t>
            </a:r>
          </a:p>
        </p:txBody>
      </p:sp>
    </p:spTree>
    <p:extLst>
      <p:ext uri="{BB962C8B-B14F-4D97-AF65-F5344CB8AC3E}">
        <p14:creationId xmlns:p14="http://schemas.microsoft.com/office/powerpoint/2010/main" val="4031156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4D0A52-959F-47B1-B639-27C1C4B6F3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1" y="513564"/>
            <a:ext cx="3917900" cy="28312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47C7F9-08C5-4C79-ABE3-45BF1563BB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9" y="513564"/>
            <a:ext cx="3917899" cy="28312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9F2706-8474-45FE-9FE4-402D2976790B}"/>
              </a:ext>
            </a:extLst>
          </p:cNvPr>
          <p:cNvSpPr txBox="1"/>
          <p:nvPr/>
        </p:nvSpPr>
        <p:spPr>
          <a:xfrm>
            <a:off x="713874" y="3569368"/>
            <a:ext cx="7395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Untersuchung von </a:t>
            </a:r>
            <a:r>
              <a:rPr lang="de-DE" sz="3200" b="1" dirty="0" err="1"/>
              <a:t>Ruderalflächen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„Blumen“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Gräser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Jungwuchs von Gehölzen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Moose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unbesiedelte Fläche</a:t>
            </a:r>
          </a:p>
        </p:txBody>
      </p:sp>
    </p:spTree>
    <p:extLst>
      <p:ext uri="{BB962C8B-B14F-4D97-AF65-F5344CB8AC3E}">
        <p14:creationId xmlns:p14="http://schemas.microsoft.com/office/powerpoint/2010/main" val="1538022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4D0A52-959F-47B1-B639-27C1C4B6F3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1" y="513564"/>
            <a:ext cx="3917900" cy="28312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47C7F9-08C5-4C79-ABE3-45BF1563BB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9" y="513564"/>
            <a:ext cx="3917899" cy="28312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9F2706-8474-45FE-9FE4-402D2976790B}"/>
              </a:ext>
            </a:extLst>
          </p:cNvPr>
          <p:cNvSpPr txBox="1"/>
          <p:nvPr/>
        </p:nvSpPr>
        <p:spPr>
          <a:xfrm>
            <a:off x="713874" y="3569368"/>
            <a:ext cx="7395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Untersuchung von </a:t>
            </a:r>
            <a:r>
              <a:rPr lang="de-DE" sz="3200" b="1" dirty="0" err="1"/>
              <a:t>Ruderalflächen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ggf. Formbestimmung, so weit möglich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Häufigkeit der selben Art (auch ohne Benennung)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Verteilung (Sonne, Schatten …)</a:t>
            </a:r>
          </a:p>
        </p:txBody>
      </p:sp>
    </p:spTree>
    <p:extLst>
      <p:ext uri="{BB962C8B-B14F-4D97-AF65-F5344CB8AC3E}">
        <p14:creationId xmlns:p14="http://schemas.microsoft.com/office/powerpoint/2010/main" val="12469878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/>
              <a:t>Es gibt </a:t>
            </a:r>
            <a:r>
              <a:rPr lang="de-DE" sz="3200" b="1" dirty="0">
                <a:solidFill>
                  <a:srgbClr val="FF0000"/>
                </a:solidFill>
              </a:rPr>
              <a:t>kein</a:t>
            </a:r>
            <a:r>
              <a:rPr lang="de-DE" sz="3200" dirty="0"/>
              <a:t> </a:t>
            </a:r>
            <a:r>
              <a:rPr lang="de-DE" sz="3200" dirty="0" err="1"/>
              <a:t>Klimaxstadium</a:t>
            </a:r>
            <a:r>
              <a:rPr lang="de-DE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877468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</p:spTree>
    <p:extLst>
      <p:ext uri="{BB962C8B-B14F-4D97-AF65-F5344CB8AC3E}">
        <p14:creationId xmlns:p14="http://schemas.microsoft.com/office/powerpoint/2010/main" val="13727732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DE08CB-9AEF-4272-A971-043F2E6ACBCA}"/>
              </a:ext>
            </a:extLst>
          </p:cNvPr>
          <p:cNvSpPr txBox="1"/>
          <p:nvPr/>
        </p:nvSpPr>
        <p:spPr>
          <a:xfrm>
            <a:off x="2357347" y="4916905"/>
            <a:ext cx="597666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ggf. Freilandarbeit an Gehölzen</a:t>
            </a:r>
          </a:p>
        </p:txBody>
      </p:sp>
    </p:spTree>
    <p:extLst>
      <p:ext uri="{BB962C8B-B14F-4D97-AF65-F5344CB8AC3E}">
        <p14:creationId xmlns:p14="http://schemas.microsoft.com/office/powerpoint/2010/main" val="27442794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DFA959-88C4-467E-987C-CD94B793C3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01" y="293002"/>
            <a:ext cx="5772268" cy="406242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00D789-0883-4D4C-8341-1D4DED0CB7D1}"/>
              </a:ext>
            </a:extLst>
          </p:cNvPr>
          <p:cNvSpPr txBox="1"/>
          <p:nvPr/>
        </p:nvSpPr>
        <p:spPr>
          <a:xfrm>
            <a:off x="1355557" y="4539916"/>
            <a:ext cx="7259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Städtischer Park:</a:t>
            </a:r>
          </a:p>
          <a:p>
            <a:r>
              <a:rPr lang="de-DE" sz="3200" dirty="0"/>
              <a:t>Am Jungwuchs sind die Blätter leicht erreichbar.</a:t>
            </a:r>
          </a:p>
        </p:txBody>
      </p:sp>
    </p:spTree>
    <p:extLst>
      <p:ext uri="{BB962C8B-B14F-4D97-AF65-F5344CB8AC3E}">
        <p14:creationId xmlns:p14="http://schemas.microsoft.com/office/powerpoint/2010/main" val="14297211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Aufgaben: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Anhand der Planskizze Gehölzindividuen aufsuchen und bestimmen.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DBD8D7-6094-4A59-8B41-64EC5663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625529"/>
            <a:ext cx="5085347" cy="31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93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Aufgaben: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Anhand der Planskizze Gehölzindividuen aufsuchen und bestimmen.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der Planskizze alle Gehölzindividuen der selben Art markieren.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DBD8D7-6094-4A59-8B41-64EC5663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625529"/>
            <a:ext cx="5085347" cy="31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16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Methodik:</a:t>
            </a:r>
          </a:p>
          <a:p>
            <a:r>
              <a:rPr lang="de-DE" sz="3200" dirty="0"/>
              <a:t>Einsatz von Mobilgeräten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zum Aufsuchen bestimmter Gehölz-individuen (Geocaching)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DBD8D7-6094-4A59-8B41-64EC5663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625529"/>
            <a:ext cx="5085347" cy="31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4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Intentionen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A6EB99-3E99-44F0-99EE-580E415FF3BC}"/>
              </a:ext>
            </a:extLst>
          </p:cNvPr>
          <p:cNvSpPr txBox="1"/>
          <p:nvPr/>
        </p:nvSpPr>
        <p:spPr>
          <a:xfrm>
            <a:off x="611560" y="155679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Lehrkraft soll die 8. Klasse freudig planen und durchführen.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Schüler sollen nicht überfordert werden: Der Lehrplan ist gut zu erfüllen, wenn man sich auf die dort genannten Inhalte beschränkt.</a:t>
            </a:r>
          </a:p>
        </p:txBody>
      </p:sp>
    </p:spTree>
    <p:extLst>
      <p:ext uri="{BB962C8B-B14F-4D97-AF65-F5344CB8AC3E}">
        <p14:creationId xmlns:p14="http://schemas.microsoft.com/office/powerpoint/2010/main" val="14088917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Methodik:</a:t>
            </a:r>
          </a:p>
          <a:p>
            <a:r>
              <a:rPr lang="de-DE" sz="3200" dirty="0"/>
              <a:t>Einsatz von Mobilgeräten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zum Aufsuchen bestimmter Gehölz-individuen (Geocaching)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/>
              <a:t>zur Unterstützung der Bestimmung 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DBD8D7-6094-4A59-8B41-64EC5663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625529"/>
            <a:ext cx="5085347" cy="31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84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0BFB2F0-4216-4D88-BEA3-577EA84EBF7D}"/>
              </a:ext>
            </a:extLst>
          </p:cNvPr>
          <p:cNvSpPr txBox="1"/>
          <p:nvPr/>
        </p:nvSpPr>
        <p:spPr>
          <a:xfrm>
            <a:off x="904206" y="3761874"/>
            <a:ext cx="7461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Anregungen, Hinweise zur Durchführung, Beispiele für Aufgabenstellungen, Vorlagen für Arbeitsblätter:</a:t>
            </a:r>
          </a:p>
          <a:p>
            <a:pPr algn="ctr"/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„Anregungen und Hinweise zur Freilandarbeit“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DBD8D7-6094-4A59-8B41-64EC5663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625529"/>
            <a:ext cx="5085347" cy="31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69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0" y="295139"/>
            <a:ext cx="2991852" cy="38758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48" y="295139"/>
            <a:ext cx="3673847" cy="387580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986589" y="4291263"/>
            <a:ext cx="7339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Fotos im Juni-Zustand mit Hinweisen zur Bestimmung:</a:t>
            </a:r>
          </a:p>
          <a:p>
            <a:pPr algn="ctr"/>
            <a:r>
              <a:rPr lang="de-DE" sz="3200" i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Photos</a:t>
            </a:r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  &gt;  </a:t>
            </a:r>
            <a:r>
              <a:rPr lang="de-DE" sz="3200" i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Photos</a:t>
            </a:r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 Botanik  </a:t>
            </a:r>
          </a:p>
          <a:p>
            <a:pPr algn="ctr"/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&gt;  </a:t>
            </a:r>
            <a:r>
              <a:rPr lang="de-DE" sz="3200" i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Photos</a:t>
            </a:r>
            <a:r>
              <a:rPr lang="de-DE" sz="3200" i="1" dirty="0">
                <a:highlight>
                  <a:srgbClr val="00FF00"/>
                </a:highlight>
                <a:latin typeface="Arial Narrow" panose="020B0606020202030204" pitchFamily="34" charset="0"/>
              </a:rPr>
              <a:t> Gehölze im Juni</a:t>
            </a:r>
          </a:p>
        </p:txBody>
      </p:sp>
    </p:spTree>
    <p:extLst>
      <p:ext uri="{BB962C8B-B14F-4D97-AF65-F5344CB8AC3E}">
        <p14:creationId xmlns:p14="http://schemas.microsoft.com/office/powerpoint/2010/main" val="20850860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337701"/>
            <a:ext cx="4772531" cy="61825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7C3077-128A-421E-B198-04AF43A94A20}"/>
              </a:ext>
            </a:extLst>
          </p:cNvPr>
          <p:cNvSpPr txBox="1"/>
          <p:nvPr/>
        </p:nvSpPr>
        <p:spPr>
          <a:xfrm>
            <a:off x="5598695" y="337701"/>
            <a:ext cx="31121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Die Stiel-Eiche (</a:t>
            </a:r>
            <a:r>
              <a:rPr lang="de-DE" sz="3200" i="1" dirty="0"/>
              <a:t>Quercus robur</a:t>
            </a:r>
            <a:r>
              <a:rPr lang="de-DE" sz="3200" dirty="0"/>
              <a:t>):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701606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337701"/>
            <a:ext cx="4772531" cy="61825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7C3077-128A-421E-B198-04AF43A94A20}"/>
              </a:ext>
            </a:extLst>
          </p:cNvPr>
          <p:cNvSpPr txBox="1"/>
          <p:nvPr/>
        </p:nvSpPr>
        <p:spPr>
          <a:xfrm>
            <a:off x="5598695" y="337701"/>
            <a:ext cx="3112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Die Stiel-Eiche (</a:t>
            </a:r>
            <a:r>
              <a:rPr lang="de-DE" sz="3200" i="1" dirty="0"/>
              <a:t>Quercus robur</a:t>
            </a:r>
            <a:r>
              <a:rPr lang="de-DE" sz="3200" dirty="0"/>
              <a:t>):</a:t>
            </a:r>
          </a:p>
          <a:p>
            <a:endParaRPr lang="de-DE" sz="3200" dirty="0"/>
          </a:p>
          <a:p>
            <a:r>
              <a:rPr lang="de-DE" sz="3200" dirty="0"/>
              <a:t>Gattung </a:t>
            </a:r>
            <a:r>
              <a:rPr lang="de-DE" sz="3200" i="1" dirty="0"/>
              <a:t>Eiche</a:t>
            </a:r>
            <a:r>
              <a:rPr lang="de-DE" sz="3200" dirty="0"/>
              <a:t> genügt vollauf!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831658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337701"/>
            <a:ext cx="4772531" cy="61825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7C3077-128A-421E-B198-04AF43A94A20}"/>
              </a:ext>
            </a:extLst>
          </p:cNvPr>
          <p:cNvSpPr txBox="1"/>
          <p:nvPr/>
        </p:nvSpPr>
        <p:spPr>
          <a:xfrm>
            <a:off x="5598695" y="337701"/>
            <a:ext cx="3112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Die Stiel-Eiche (</a:t>
            </a:r>
            <a:r>
              <a:rPr lang="de-DE" sz="3200" i="1" dirty="0"/>
              <a:t>Quercus robur</a:t>
            </a:r>
            <a:r>
              <a:rPr lang="de-DE" sz="3200" dirty="0"/>
              <a:t>):</a:t>
            </a:r>
          </a:p>
          <a:p>
            <a:endParaRPr lang="de-DE" sz="3200" dirty="0"/>
          </a:p>
          <a:p>
            <a:r>
              <a:rPr lang="de-DE" sz="3200" dirty="0"/>
              <a:t>Gattung </a:t>
            </a:r>
            <a:r>
              <a:rPr lang="de-DE" sz="3200" i="1" dirty="0"/>
              <a:t>Eiche</a:t>
            </a:r>
            <a:r>
              <a:rPr lang="de-DE" sz="3200" dirty="0"/>
              <a:t> genügt vollauf!</a:t>
            </a:r>
          </a:p>
          <a:p>
            <a:endParaRPr lang="de-DE" sz="3200" dirty="0"/>
          </a:p>
          <a:p>
            <a:r>
              <a:rPr lang="de-DE" sz="3200" dirty="0"/>
              <a:t>Kennzeichen:</a:t>
            </a:r>
          </a:p>
          <a:p>
            <a:r>
              <a:rPr lang="de-DE" sz="3200" dirty="0"/>
              <a:t>gelappte Blätter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157570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337701"/>
            <a:ext cx="4772531" cy="61825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7C3077-128A-421E-B198-04AF43A94A20}"/>
              </a:ext>
            </a:extLst>
          </p:cNvPr>
          <p:cNvSpPr txBox="1"/>
          <p:nvPr/>
        </p:nvSpPr>
        <p:spPr>
          <a:xfrm>
            <a:off x="5598695" y="337701"/>
            <a:ext cx="31121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Die Stiel-Eiche (</a:t>
            </a:r>
            <a:r>
              <a:rPr lang="de-DE" sz="3200" i="1" dirty="0"/>
              <a:t>Quercus robur</a:t>
            </a:r>
            <a:r>
              <a:rPr lang="de-DE" sz="3200" dirty="0"/>
              <a:t>):</a:t>
            </a:r>
          </a:p>
          <a:p>
            <a:endParaRPr lang="de-DE" sz="3200" dirty="0"/>
          </a:p>
          <a:p>
            <a:r>
              <a:rPr lang="de-DE" sz="3200" dirty="0"/>
              <a:t>Gattung </a:t>
            </a:r>
            <a:r>
              <a:rPr lang="de-DE" sz="3200" i="1" dirty="0"/>
              <a:t>Eiche</a:t>
            </a:r>
            <a:r>
              <a:rPr lang="de-DE" sz="3200" dirty="0"/>
              <a:t> genügt vollauf!</a:t>
            </a:r>
          </a:p>
          <a:p>
            <a:endParaRPr lang="de-DE" sz="3200" dirty="0"/>
          </a:p>
          <a:p>
            <a:r>
              <a:rPr lang="de-DE" sz="3200" dirty="0"/>
              <a:t>Kennzeichen:</a:t>
            </a:r>
          </a:p>
          <a:p>
            <a:r>
              <a:rPr lang="de-DE" sz="3200" dirty="0"/>
              <a:t>gelappte Blätter</a:t>
            </a:r>
          </a:p>
          <a:p>
            <a:endParaRPr lang="de-DE" sz="3200" dirty="0"/>
          </a:p>
          <a:p>
            <a:r>
              <a:rPr lang="de-DE" sz="3200" dirty="0"/>
              <a:t>Im Juni winzige Früchte</a:t>
            </a:r>
          </a:p>
          <a:p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EEDC68A-9021-408E-AADC-5CFB76189EE1}"/>
              </a:ext>
            </a:extLst>
          </p:cNvPr>
          <p:cNvSpPr/>
          <p:nvPr/>
        </p:nvSpPr>
        <p:spPr>
          <a:xfrm>
            <a:off x="2318086" y="1997242"/>
            <a:ext cx="1080000" cy="10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294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8A9F32-FB18-4BC3-A5F6-5845E703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5" y="337701"/>
            <a:ext cx="4772531" cy="61825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7C3077-128A-421E-B198-04AF43A94A20}"/>
              </a:ext>
            </a:extLst>
          </p:cNvPr>
          <p:cNvSpPr txBox="1"/>
          <p:nvPr/>
        </p:nvSpPr>
        <p:spPr>
          <a:xfrm>
            <a:off x="5598695" y="337701"/>
            <a:ext cx="3112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 Teil der Klasse lernt </a:t>
            </a:r>
            <a:r>
              <a:rPr lang="de-DE" sz="3200" b="1" dirty="0"/>
              <a:t>vor</a:t>
            </a:r>
            <a:r>
              <a:rPr lang="de-DE" sz="3200" dirty="0"/>
              <a:t> der Freiland-Arbeit anhand von Fotos und Beschreibungen, woran die Eiche erkannt wird.</a:t>
            </a:r>
          </a:p>
          <a:p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EEDC68A-9021-408E-AADC-5CFB76189EE1}"/>
              </a:ext>
            </a:extLst>
          </p:cNvPr>
          <p:cNvSpPr/>
          <p:nvPr/>
        </p:nvSpPr>
        <p:spPr>
          <a:xfrm>
            <a:off x="2318086" y="1997242"/>
            <a:ext cx="1080000" cy="10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8232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4" y="487644"/>
            <a:ext cx="4335316" cy="45736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19219" y="487644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r>
              <a:rPr lang="de-DE" sz="3200" dirty="0">
                <a:latin typeface="Arial Narrow" panose="020B0606020202030204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815746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4" y="487644"/>
            <a:ext cx="4335316" cy="45736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19219" y="487644"/>
            <a:ext cx="349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r>
              <a:rPr lang="de-DE" sz="3200" dirty="0">
                <a:latin typeface="Arial Narrow" panose="020B0606020202030204" pitchFamily="34" charset="0"/>
              </a:rPr>
              <a:t>):</a:t>
            </a:r>
          </a:p>
          <a:p>
            <a:endParaRPr lang="de-DE" sz="3200" dirty="0">
              <a:latin typeface="Arial Narrow" panose="020B0606020202030204" pitchFamily="34" charset="0"/>
            </a:endParaRPr>
          </a:p>
          <a:p>
            <a:r>
              <a:rPr lang="de-DE" sz="3200" dirty="0">
                <a:latin typeface="Arial Narrow" panose="020B0606020202030204" pitchFamily="34" charset="0"/>
              </a:rPr>
              <a:t>Die Gattung </a:t>
            </a:r>
            <a:r>
              <a:rPr lang="de-DE" sz="3200" i="1" dirty="0">
                <a:latin typeface="Arial Narrow" panose="020B0606020202030204" pitchFamily="34" charset="0"/>
              </a:rPr>
              <a:t>Ahorn</a:t>
            </a:r>
            <a:r>
              <a:rPr lang="de-DE" sz="3200" dirty="0">
                <a:latin typeface="Arial Narrow" panose="020B0606020202030204" pitchFamily="34" charset="0"/>
              </a:rPr>
              <a:t> genügt vollauf!</a:t>
            </a:r>
          </a:p>
        </p:txBody>
      </p:sp>
    </p:spTree>
    <p:extLst>
      <p:ext uri="{BB962C8B-B14F-4D97-AF65-F5344CB8AC3E}">
        <p14:creationId xmlns:p14="http://schemas.microsoft.com/office/powerpoint/2010/main" val="58652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Intentionen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A6EB99-3E99-44F0-99EE-580E415FF3BC}"/>
              </a:ext>
            </a:extLst>
          </p:cNvPr>
          <p:cNvSpPr txBox="1"/>
          <p:nvPr/>
        </p:nvSpPr>
        <p:spPr>
          <a:xfrm>
            <a:off x="611560" y="155679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Lehrkraft soll die 8. Klasse freudig planen und durchführen.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Schüler sollen nicht überfordert werden: Der Lehrplan ist gut zu erfüllen, wenn man sich auf die dort genannten Inhalte beschränkt.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Freiland-Arbeit in der Ökologie</a:t>
            </a:r>
          </a:p>
        </p:txBody>
      </p:sp>
    </p:spTree>
    <p:extLst>
      <p:ext uri="{BB962C8B-B14F-4D97-AF65-F5344CB8AC3E}">
        <p14:creationId xmlns:p14="http://schemas.microsoft.com/office/powerpoint/2010/main" val="37437283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4" y="487644"/>
            <a:ext cx="4335316" cy="45736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19219" y="487644"/>
            <a:ext cx="34993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r>
              <a:rPr lang="de-DE" sz="3200" dirty="0">
                <a:latin typeface="Arial Narrow" panose="020B0606020202030204" pitchFamily="34" charset="0"/>
              </a:rPr>
              <a:t>):</a:t>
            </a:r>
          </a:p>
          <a:p>
            <a:endParaRPr lang="de-DE" sz="3200" dirty="0">
              <a:latin typeface="Arial Narrow" panose="020B0606020202030204" pitchFamily="34" charset="0"/>
            </a:endParaRPr>
          </a:p>
          <a:p>
            <a:r>
              <a:rPr lang="de-DE" sz="3200" dirty="0">
                <a:latin typeface="Arial Narrow" panose="020B0606020202030204" pitchFamily="34" charset="0"/>
              </a:rPr>
              <a:t>Die Gattung </a:t>
            </a:r>
            <a:r>
              <a:rPr lang="de-DE" sz="3200" i="1" dirty="0">
                <a:latin typeface="Arial Narrow" panose="020B0606020202030204" pitchFamily="34" charset="0"/>
              </a:rPr>
              <a:t>Ahorn</a:t>
            </a:r>
            <a:r>
              <a:rPr lang="de-DE" sz="3200" dirty="0">
                <a:latin typeface="Arial Narrow" panose="020B0606020202030204" pitchFamily="34" charset="0"/>
              </a:rPr>
              <a:t> genügt vollauf!</a:t>
            </a:r>
          </a:p>
          <a:p>
            <a:endParaRPr lang="de-DE" sz="3200" dirty="0">
              <a:latin typeface="Arial Narrow" panose="020B0606020202030204" pitchFamily="34" charset="0"/>
            </a:endParaRPr>
          </a:p>
          <a:p>
            <a:r>
              <a:rPr lang="de-DE" sz="3200" dirty="0">
                <a:latin typeface="Arial Narrow" panose="020B0606020202030204" pitchFamily="34" charset="0"/>
              </a:rPr>
              <a:t>Kennzeichen: Blätter mit 5 Lappen; „Nasenzwicker“-Früchte</a:t>
            </a:r>
          </a:p>
        </p:txBody>
      </p:sp>
    </p:spTree>
    <p:extLst>
      <p:ext uri="{BB962C8B-B14F-4D97-AF65-F5344CB8AC3E}">
        <p14:creationId xmlns:p14="http://schemas.microsoft.com/office/powerpoint/2010/main" val="6613290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4" y="487644"/>
            <a:ext cx="4335316" cy="45736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19219" y="487644"/>
            <a:ext cx="3499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r>
              <a:rPr lang="de-DE" sz="3200" dirty="0">
                <a:latin typeface="Arial Narrow" panose="020B0606020202030204" pitchFamily="34" charset="0"/>
              </a:rPr>
              <a:t>):</a:t>
            </a:r>
          </a:p>
          <a:p>
            <a:endParaRPr lang="de-DE" sz="3200" dirty="0">
              <a:latin typeface="Arial Narrow" panose="020B0606020202030204" pitchFamily="34" charset="0"/>
            </a:endParaRPr>
          </a:p>
          <a:p>
            <a:r>
              <a:rPr lang="de-DE" sz="3200" dirty="0">
                <a:latin typeface="Arial Narrow" panose="020B0606020202030204" pitchFamily="34" charset="0"/>
              </a:rPr>
              <a:t>Bei interessierten Klassen </a:t>
            </a:r>
            <a:r>
              <a:rPr lang="de-DE" sz="3200" dirty="0" err="1">
                <a:latin typeface="Arial Narrow" panose="020B0606020202030204" pitchFamily="34" charset="0"/>
              </a:rPr>
              <a:t>Unterschei</a:t>
            </a:r>
            <a:r>
              <a:rPr lang="de-DE" sz="3200" dirty="0">
                <a:latin typeface="Arial Narrow" panose="020B0606020202030204" pitchFamily="34" charset="0"/>
              </a:rPr>
              <a:t>-dung der drei häufigen Ahornarten problemlos möglich.</a:t>
            </a:r>
          </a:p>
        </p:txBody>
      </p:sp>
    </p:spTree>
    <p:extLst>
      <p:ext uri="{BB962C8B-B14F-4D97-AF65-F5344CB8AC3E}">
        <p14:creationId xmlns:p14="http://schemas.microsoft.com/office/powerpoint/2010/main" val="9600877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0" y="487644"/>
            <a:ext cx="3058169" cy="32262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468208" y="3713929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endParaRPr lang="de-DE" sz="3200" dirty="0">
              <a:latin typeface="Arial Narrow" panose="020B0606020202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C41ACD-8395-4865-9838-0F5334D52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1" y="487644"/>
            <a:ext cx="4301713" cy="32262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A7A48D-7413-448D-93A9-FE627746E73A}"/>
              </a:ext>
            </a:extLst>
          </p:cNvPr>
          <p:cNvSpPr txBox="1"/>
          <p:nvPr/>
        </p:nvSpPr>
        <p:spPr>
          <a:xfrm>
            <a:off x="519221" y="3729790"/>
            <a:ext cx="430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Der Spitzahorn (</a:t>
            </a:r>
            <a:r>
              <a:rPr lang="de-DE" sz="3200" i="1" dirty="0"/>
              <a:t>Acer </a:t>
            </a:r>
            <a:r>
              <a:rPr lang="de-DE" sz="3200" i="1" dirty="0" err="1"/>
              <a:t>platanoides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14246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0" y="487644"/>
            <a:ext cx="3058169" cy="32262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468208" y="3713929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endParaRPr lang="de-DE" sz="3200" dirty="0">
              <a:latin typeface="Arial Narrow" panose="020B0606020202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C41ACD-8395-4865-9838-0F5334D52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1" y="487644"/>
            <a:ext cx="4301713" cy="32262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A7A48D-7413-448D-93A9-FE627746E73A}"/>
              </a:ext>
            </a:extLst>
          </p:cNvPr>
          <p:cNvSpPr txBox="1"/>
          <p:nvPr/>
        </p:nvSpPr>
        <p:spPr>
          <a:xfrm>
            <a:off x="519221" y="3729790"/>
            <a:ext cx="430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Der Spitzahorn (</a:t>
            </a:r>
            <a:r>
              <a:rPr lang="de-DE" sz="3200" i="1" dirty="0"/>
              <a:t>Acer </a:t>
            </a:r>
            <a:r>
              <a:rPr lang="de-DE" sz="3200" i="1" dirty="0" err="1"/>
              <a:t>platanoides</a:t>
            </a:r>
            <a:r>
              <a:rPr lang="de-DE" sz="3200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ECC33-6E1E-4A89-B976-D930E9F1C3B5}"/>
              </a:ext>
            </a:extLst>
          </p:cNvPr>
          <p:cNvSpPr txBox="1"/>
          <p:nvPr/>
        </p:nvSpPr>
        <p:spPr>
          <a:xfrm>
            <a:off x="641684" y="4892842"/>
            <a:ext cx="798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Spitzen der Lappen: </a:t>
            </a:r>
          </a:p>
          <a:p>
            <a:r>
              <a:rPr lang="de-DE" sz="3200" dirty="0"/>
              <a:t>      lang ausgezogen	</a:t>
            </a:r>
          </a:p>
          <a:p>
            <a:r>
              <a:rPr lang="de-DE" sz="3200" dirty="0"/>
              <a:t>					                stumpf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12BFFEC-6570-4ADC-87B3-A2E140651E46}"/>
              </a:ext>
            </a:extLst>
          </p:cNvPr>
          <p:cNvCxnSpPr>
            <a:cxnSpLocks/>
          </p:cNvCxnSpPr>
          <p:nvPr/>
        </p:nvCxnSpPr>
        <p:spPr>
          <a:xfrm>
            <a:off x="519221" y="1387642"/>
            <a:ext cx="512131" cy="336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7F6F539-4FA7-404D-BD4F-1BCDD38A3577}"/>
              </a:ext>
            </a:extLst>
          </p:cNvPr>
          <p:cNvCxnSpPr>
            <a:cxnSpLocks/>
          </p:cNvCxnSpPr>
          <p:nvPr/>
        </p:nvCxnSpPr>
        <p:spPr>
          <a:xfrm flipH="1" flipV="1">
            <a:off x="5690794" y="2993390"/>
            <a:ext cx="357080" cy="514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946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0" y="487644"/>
            <a:ext cx="3058169" cy="32262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468208" y="3713929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endParaRPr lang="de-DE" sz="3200" dirty="0">
              <a:latin typeface="Arial Narrow" panose="020B0606020202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C41ACD-8395-4865-9838-0F5334D52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1" y="487644"/>
            <a:ext cx="4301713" cy="32262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A7A48D-7413-448D-93A9-FE627746E73A}"/>
              </a:ext>
            </a:extLst>
          </p:cNvPr>
          <p:cNvSpPr txBox="1"/>
          <p:nvPr/>
        </p:nvSpPr>
        <p:spPr>
          <a:xfrm>
            <a:off x="519221" y="3729790"/>
            <a:ext cx="430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Der Spitzahorn (</a:t>
            </a:r>
            <a:r>
              <a:rPr lang="de-DE" sz="3200" i="1" dirty="0"/>
              <a:t>Acer </a:t>
            </a:r>
            <a:r>
              <a:rPr lang="de-DE" sz="3200" i="1" dirty="0" err="1"/>
              <a:t>platanoides</a:t>
            </a:r>
            <a:r>
              <a:rPr lang="de-DE" sz="3200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ECC33-6E1E-4A89-B976-D930E9F1C3B5}"/>
              </a:ext>
            </a:extLst>
          </p:cNvPr>
          <p:cNvSpPr txBox="1"/>
          <p:nvPr/>
        </p:nvSpPr>
        <p:spPr>
          <a:xfrm>
            <a:off x="641684" y="4892842"/>
            <a:ext cx="798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Winkel der Früchte: </a:t>
            </a:r>
          </a:p>
          <a:p>
            <a:pPr algn="ctr"/>
            <a:r>
              <a:rPr lang="de-DE" sz="3200" dirty="0"/>
              <a:t>150-180°						90°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C54B8BD-DF1B-4B68-9351-609FC955EC6E}"/>
              </a:ext>
            </a:extLst>
          </p:cNvPr>
          <p:cNvCxnSpPr>
            <a:cxnSpLocks/>
          </p:cNvCxnSpPr>
          <p:nvPr/>
        </p:nvCxnSpPr>
        <p:spPr>
          <a:xfrm flipV="1">
            <a:off x="4315326" y="401053"/>
            <a:ext cx="505608" cy="160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FF6C0F-ED3F-46D7-BCF0-D2C2F439F5E9}"/>
              </a:ext>
            </a:extLst>
          </p:cNvPr>
          <p:cNvCxnSpPr>
            <a:cxnSpLocks/>
          </p:cNvCxnSpPr>
          <p:nvPr/>
        </p:nvCxnSpPr>
        <p:spPr>
          <a:xfrm flipV="1">
            <a:off x="4114800" y="553453"/>
            <a:ext cx="224589" cy="39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3D1C826-5E00-439A-AEB5-2DD3FE84DF82}"/>
              </a:ext>
            </a:extLst>
          </p:cNvPr>
          <p:cNvCxnSpPr>
            <a:cxnSpLocks/>
          </p:cNvCxnSpPr>
          <p:nvPr/>
        </p:nvCxnSpPr>
        <p:spPr>
          <a:xfrm>
            <a:off x="6825915" y="1155127"/>
            <a:ext cx="333948" cy="37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B1736DA-6CE4-42E8-9136-AD5E13BE7A40}"/>
              </a:ext>
            </a:extLst>
          </p:cNvPr>
          <p:cNvCxnSpPr>
            <a:cxnSpLocks/>
          </p:cNvCxnSpPr>
          <p:nvPr/>
        </p:nvCxnSpPr>
        <p:spPr>
          <a:xfrm flipV="1">
            <a:off x="6440906" y="1122266"/>
            <a:ext cx="385009" cy="314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6314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0" y="487644"/>
            <a:ext cx="3058169" cy="32262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468208" y="3713929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endParaRPr lang="de-DE" sz="32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A7A48D-7413-448D-93A9-FE627746E73A}"/>
              </a:ext>
            </a:extLst>
          </p:cNvPr>
          <p:cNvSpPr txBox="1"/>
          <p:nvPr/>
        </p:nvSpPr>
        <p:spPr>
          <a:xfrm>
            <a:off x="519221" y="3729790"/>
            <a:ext cx="430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Der Feldahorn (</a:t>
            </a:r>
            <a:r>
              <a:rPr lang="de-DE" sz="3200" i="1" dirty="0"/>
              <a:t>Acer campestre</a:t>
            </a:r>
            <a:r>
              <a:rPr lang="de-DE" sz="3200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ECC33-6E1E-4A89-B976-D930E9F1C3B5}"/>
              </a:ext>
            </a:extLst>
          </p:cNvPr>
          <p:cNvSpPr txBox="1"/>
          <p:nvPr/>
        </p:nvSpPr>
        <p:spPr>
          <a:xfrm>
            <a:off x="641684" y="4892842"/>
            <a:ext cx="798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Größe der Blätter / Lappenspitze: </a:t>
            </a:r>
          </a:p>
          <a:p>
            <a:pPr algn="ctr"/>
            <a:r>
              <a:rPr lang="de-DE" sz="3200" dirty="0"/>
              <a:t>   klein / sehr stumpf						                                                 groß / stumpf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8597E8-38B4-4905-B85E-4FBEBD0CD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1" y="487644"/>
            <a:ext cx="4301713" cy="32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7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0" y="487644"/>
            <a:ext cx="3058169" cy="32262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468208" y="3713929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endParaRPr lang="de-DE" sz="32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A7A48D-7413-448D-93A9-FE627746E73A}"/>
              </a:ext>
            </a:extLst>
          </p:cNvPr>
          <p:cNvSpPr txBox="1"/>
          <p:nvPr/>
        </p:nvSpPr>
        <p:spPr>
          <a:xfrm>
            <a:off x="519221" y="3729790"/>
            <a:ext cx="430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Der Feldahorn (</a:t>
            </a:r>
            <a:r>
              <a:rPr lang="de-DE" sz="3200" i="1"/>
              <a:t>Acer campestre</a:t>
            </a:r>
            <a:r>
              <a:rPr lang="de-DE" sz="3200"/>
              <a:t>)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ECC33-6E1E-4A89-B976-D930E9F1C3B5}"/>
              </a:ext>
            </a:extLst>
          </p:cNvPr>
          <p:cNvSpPr txBox="1"/>
          <p:nvPr/>
        </p:nvSpPr>
        <p:spPr>
          <a:xfrm>
            <a:off x="641684" y="4892842"/>
            <a:ext cx="798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Winkel der Früchte: </a:t>
            </a:r>
          </a:p>
          <a:p>
            <a:pPr algn="ctr"/>
            <a:r>
              <a:rPr lang="de-DE" sz="3200" dirty="0"/>
              <a:t>180°						90°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8597E8-38B4-4905-B85E-4FBEBD0CD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1" y="487644"/>
            <a:ext cx="4301713" cy="3226285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973D136-20B3-4F58-ABF5-4281B8AE33EE}"/>
              </a:ext>
            </a:extLst>
          </p:cNvPr>
          <p:cNvCxnSpPr>
            <a:cxnSpLocks/>
          </p:cNvCxnSpPr>
          <p:nvPr/>
        </p:nvCxnSpPr>
        <p:spPr>
          <a:xfrm>
            <a:off x="6825915" y="1155127"/>
            <a:ext cx="333948" cy="37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E58639E-E52C-41FA-B093-D499EFB392F1}"/>
              </a:ext>
            </a:extLst>
          </p:cNvPr>
          <p:cNvCxnSpPr>
            <a:cxnSpLocks/>
          </p:cNvCxnSpPr>
          <p:nvPr/>
        </p:nvCxnSpPr>
        <p:spPr>
          <a:xfrm flipV="1">
            <a:off x="6440906" y="1122266"/>
            <a:ext cx="385009" cy="314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9EBC4A7-5B7E-49A3-B9F0-B2BC80F2EB7C}"/>
              </a:ext>
            </a:extLst>
          </p:cNvPr>
          <p:cNvCxnSpPr>
            <a:cxnSpLocks/>
          </p:cNvCxnSpPr>
          <p:nvPr/>
        </p:nvCxnSpPr>
        <p:spPr>
          <a:xfrm flipV="1">
            <a:off x="1876928" y="2430379"/>
            <a:ext cx="994609" cy="436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615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7207A-7BB1-4ED5-9843-C35203576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0" y="487644"/>
            <a:ext cx="3058169" cy="32262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60B92B-02CD-48A6-ACBE-4BE21A1FC200}"/>
              </a:ext>
            </a:extLst>
          </p:cNvPr>
          <p:cNvSpPr txBox="1"/>
          <p:nvPr/>
        </p:nvSpPr>
        <p:spPr>
          <a:xfrm>
            <a:off x="5468208" y="3713929"/>
            <a:ext cx="349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Der Bergahorn (</a:t>
            </a:r>
            <a:r>
              <a:rPr lang="de-DE" sz="3200" i="1" dirty="0">
                <a:latin typeface="Arial Narrow" panose="020B0606020202030204" pitchFamily="34" charset="0"/>
              </a:rPr>
              <a:t>Acer pseudoplatanus</a:t>
            </a:r>
            <a:endParaRPr lang="de-DE" sz="32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A7A48D-7413-448D-93A9-FE627746E73A}"/>
              </a:ext>
            </a:extLst>
          </p:cNvPr>
          <p:cNvSpPr txBox="1"/>
          <p:nvPr/>
        </p:nvSpPr>
        <p:spPr>
          <a:xfrm>
            <a:off x="519221" y="3729790"/>
            <a:ext cx="4301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Verwechselform: die Platane (</a:t>
            </a:r>
            <a:r>
              <a:rPr lang="de-DE" sz="3200" i="1" dirty="0" err="1"/>
              <a:t>Platanus</a:t>
            </a:r>
            <a:r>
              <a:rPr lang="de-DE" sz="3200" i="1" dirty="0"/>
              <a:t> x acerifolia</a:t>
            </a:r>
            <a:r>
              <a:rPr lang="de-DE" sz="3200" dirty="0"/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0ECC33-6E1E-4A89-B976-D930E9F1C3B5}"/>
              </a:ext>
            </a:extLst>
          </p:cNvPr>
          <p:cNvSpPr txBox="1"/>
          <p:nvPr/>
        </p:nvSpPr>
        <p:spPr>
          <a:xfrm>
            <a:off x="641684" y="5237746"/>
            <a:ext cx="798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Keine „Nasenzwicker“, </a:t>
            </a:r>
          </a:p>
          <a:p>
            <a:r>
              <a:rPr lang="de-DE" sz="3200" dirty="0"/>
              <a:t>grobflächig abgesplitterte Rinde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13856B-815A-4430-987C-8E6DB9471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455413"/>
            <a:ext cx="3856994" cy="32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22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20ECC33-6E1E-4A89-B976-D930E9F1C3B5}"/>
              </a:ext>
            </a:extLst>
          </p:cNvPr>
          <p:cNvSpPr txBox="1"/>
          <p:nvPr/>
        </p:nvSpPr>
        <p:spPr>
          <a:xfrm>
            <a:off x="425115" y="3543055"/>
            <a:ext cx="831128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11 häufige Laubbäume</a:t>
            </a:r>
          </a:p>
          <a:p>
            <a:r>
              <a:rPr lang="de-DE" sz="3200" dirty="0"/>
              <a:t>7 häufige Sträucher und Kletterpflanzen</a:t>
            </a:r>
          </a:p>
          <a:p>
            <a:r>
              <a:rPr lang="de-DE" sz="3200" dirty="0"/>
              <a:t>4 häufige Nadelbäume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jeweils mit Laub, Blüten bzw. Früchten und Stamm: </a:t>
            </a:r>
            <a:r>
              <a:rPr lang="de-DE" sz="3200" dirty="0">
                <a:highlight>
                  <a:srgbClr val="00FF00"/>
                </a:highlight>
              </a:rPr>
              <a:t>„</a:t>
            </a:r>
            <a:r>
              <a:rPr lang="de-DE" sz="3200" dirty="0" err="1">
                <a:highlight>
                  <a:srgbClr val="00FF00"/>
                </a:highlight>
              </a:rPr>
              <a:t>Photos</a:t>
            </a:r>
            <a:r>
              <a:rPr lang="de-DE" sz="3200" dirty="0">
                <a:highlight>
                  <a:srgbClr val="00FF00"/>
                </a:highlight>
              </a:rPr>
              <a:t> Gehölze im Juni“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45C4A5-8325-4883-944F-B532D3E55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5" y="487645"/>
            <a:ext cx="2181725" cy="28273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875FC6-E6A1-43AD-89DC-F220F9948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93" y="487644"/>
            <a:ext cx="3736737" cy="28025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425415F-3EC0-49FA-8E4E-DF281FBD2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3" y="487644"/>
            <a:ext cx="2101914" cy="28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368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0303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Intentionen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A6EB99-3E99-44F0-99EE-580E415FF3BC}"/>
              </a:ext>
            </a:extLst>
          </p:cNvPr>
          <p:cNvSpPr txBox="1"/>
          <p:nvPr/>
        </p:nvSpPr>
        <p:spPr>
          <a:xfrm>
            <a:off x="611560" y="155679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Lehrkraft soll die 8. Klasse freudig planen und durchführen.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Die Schüler sollen nicht überfordert werden: Der Lehrplan ist gut zu erfüllen, wenn man sich auf die dort genannten Inhalte beschränkt.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Freiland-Arbeit in der Ökologie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24354321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915816" y="3429000"/>
            <a:ext cx="5976664" cy="1275869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43477" y="3528325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Ggf. mit </a:t>
            </a:r>
            <a:r>
              <a:rPr lang="de-DE" sz="3200" b="1" dirty="0">
                <a:highlight>
                  <a:srgbClr val="00FF00"/>
                </a:highlight>
              </a:rPr>
              <a:t>Freiland-Arbeit</a:t>
            </a:r>
            <a:r>
              <a:rPr lang="de-DE" sz="3200" dirty="0"/>
              <a:t> im Um-kreis der Schule.</a:t>
            </a:r>
          </a:p>
        </p:txBody>
      </p:sp>
    </p:spTree>
    <p:extLst>
      <p:ext uri="{BB962C8B-B14F-4D97-AF65-F5344CB8AC3E}">
        <p14:creationId xmlns:p14="http://schemas.microsoft.com/office/powerpoint/2010/main" val="12249350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891160" y="3823305"/>
            <a:ext cx="5976664" cy="244827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35176" y="3970223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Interessens-Konflikte</a:t>
            </a:r>
            <a:r>
              <a:rPr lang="de-DE" sz="3200" dirty="0"/>
              <a:t> zwischen Ökonomie, Ökologie, Sozialem:</a:t>
            </a:r>
          </a:p>
          <a:p>
            <a:r>
              <a:rPr lang="de-DE" sz="3200" dirty="0"/>
              <a:t>schülerzentriertes Auswerten von Quellen</a:t>
            </a:r>
          </a:p>
        </p:txBody>
      </p:sp>
    </p:spTree>
    <p:extLst>
      <p:ext uri="{BB962C8B-B14F-4D97-AF65-F5344CB8AC3E}">
        <p14:creationId xmlns:p14="http://schemas.microsoft.com/office/powerpoint/2010/main" val="1961750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7271377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4" y="3823304"/>
            <a:ext cx="6420709" cy="2760057"/>
          </a:xfrm>
          <a:prstGeom prst="wedgeRectCallout">
            <a:avLst>
              <a:gd name="adj1" fmla="val -34858"/>
              <a:gd name="adj2" fmla="val -7116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3970223"/>
            <a:ext cx="6312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 B.	CO</a:t>
            </a:r>
            <a:r>
              <a:rPr lang="de-DE" sz="3200" baseline="-25000" dirty="0"/>
              <a:t>2</a:t>
            </a:r>
            <a:r>
              <a:rPr lang="de-DE" sz="3200" dirty="0"/>
              <a:t>-Problematik</a:t>
            </a:r>
          </a:p>
          <a:p>
            <a:r>
              <a:rPr lang="de-DE" sz="3200" dirty="0"/>
              <a:t>		Eintrag von Schadstoffen</a:t>
            </a:r>
          </a:p>
          <a:p>
            <a:r>
              <a:rPr lang="de-DE" sz="3200" dirty="0"/>
              <a:t>		Flächenverbrauch</a:t>
            </a:r>
          </a:p>
          <a:p>
            <a:r>
              <a:rPr lang="de-DE" sz="3200" dirty="0"/>
              <a:t>		Neobiota</a:t>
            </a:r>
          </a:p>
          <a:p>
            <a:r>
              <a:rPr lang="de-DE" sz="3200" dirty="0"/>
              <a:t>		Recycling</a:t>
            </a:r>
          </a:p>
        </p:txBody>
      </p:sp>
    </p:spTree>
    <p:extLst>
      <p:ext uri="{BB962C8B-B14F-4D97-AF65-F5344CB8AC3E}">
        <p14:creationId xmlns:p14="http://schemas.microsoft.com/office/powerpoint/2010/main" val="11441985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CC0FE4D-484B-487A-AD8D-8985DDBD8DE4}"/>
              </a:ext>
            </a:extLst>
          </p:cNvPr>
          <p:cNvSpPr txBox="1"/>
          <p:nvPr/>
        </p:nvSpPr>
        <p:spPr>
          <a:xfrm>
            <a:off x="369651" y="5175115"/>
            <a:ext cx="8356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Bundesministerium </a:t>
            </a:r>
          </a:p>
          <a:p>
            <a:pPr algn="ctr"/>
            <a:r>
              <a:rPr lang="de-DE" sz="3200" dirty="0"/>
              <a:t>für Ernährung und Landwirtschaft</a:t>
            </a:r>
          </a:p>
          <a:p>
            <a:pPr algn="ctr"/>
            <a:r>
              <a:rPr lang="de-DE" sz="3200" b="1" dirty="0"/>
              <a:t>www.bmel.de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27A2AA-351D-47C1-B65B-EFB080ED99CD}"/>
              </a:ext>
            </a:extLst>
          </p:cNvPr>
          <p:cNvSpPr txBox="1"/>
          <p:nvPr/>
        </p:nvSpPr>
        <p:spPr>
          <a:xfrm>
            <a:off x="1187624" y="1340768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Sehr gute Materialien wie eine Grafik zu weggeworfenen Lebensmitteln oder zum Aufwand an Wasser sowie Freisetzung von Kohlenstoffdioxid-Äquivalenten pro kg Lebensmittel finden Sie bei:</a:t>
            </a:r>
          </a:p>
        </p:txBody>
      </p:sp>
    </p:spTree>
    <p:extLst>
      <p:ext uri="{BB962C8B-B14F-4D97-AF65-F5344CB8AC3E}">
        <p14:creationId xmlns:p14="http://schemas.microsoft.com/office/powerpoint/2010/main" val="323615908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Ökologischer Fußabdruck:</a:t>
            </a:r>
          </a:p>
          <a:p>
            <a:r>
              <a:rPr lang="de-DE" sz="3200" dirty="0"/>
              <a:t>Internetseite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417095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Ökologischer Fußabdruck:</a:t>
            </a:r>
          </a:p>
          <a:p>
            <a:r>
              <a:rPr lang="de-DE" sz="3200" dirty="0"/>
              <a:t>Internetseite</a:t>
            </a:r>
          </a:p>
          <a:p>
            <a:r>
              <a:rPr lang="de-DE" sz="3200" dirty="0"/>
              <a:t>mehrere Durchläufe und anschließende Diskussion</a:t>
            </a:r>
          </a:p>
        </p:txBody>
      </p:sp>
    </p:spTree>
    <p:extLst>
      <p:ext uri="{BB962C8B-B14F-4D97-AF65-F5344CB8AC3E}">
        <p14:creationId xmlns:p14="http://schemas.microsoft.com/office/powerpoint/2010/main" val="156559340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9B6539-0795-43D3-A02E-94C87AF66948}"/>
              </a:ext>
            </a:extLst>
          </p:cNvPr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Orientieren Sie sich bei der Unterrichtsplanung </a:t>
            </a:r>
            <a:r>
              <a:rPr lang="de-DE" sz="5400" b="1"/>
              <a:t>in Ökologie </a:t>
            </a:r>
            <a:r>
              <a:rPr lang="de-DE" sz="5400" b="1" dirty="0"/>
              <a:t>NICHT an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9853855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B729909-291A-4BEC-A391-E6E45D71FB38}"/>
              </a:ext>
            </a:extLst>
          </p:cNvPr>
          <p:cNvSpPr txBox="1"/>
          <p:nvPr/>
        </p:nvSpPr>
        <p:spPr>
          <a:xfrm>
            <a:off x="633663" y="561112"/>
            <a:ext cx="7788441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/>
              <a:t>Informationsaufnahme, -verarbeitung und Reaktion beim Menschen </a:t>
            </a:r>
            <a:r>
              <a:rPr lang="de-DE" sz="4800" dirty="0"/>
              <a:t>(20 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9F42E2-DE43-41D7-B758-8C9EC9902E05}"/>
              </a:ext>
            </a:extLst>
          </p:cNvPr>
          <p:cNvSpPr txBox="1"/>
          <p:nvPr/>
        </p:nvSpPr>
        <p:spPr>
          <a:xfrm>
            <a:off x="6505575" y="5839325"/>
            <a:ext cx="19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Nickl, 22.7.2021</a:t>
            </a:r>
          </a:p>
        </p:txBody>
      </p:sp>
      <p:pic>
        <p:nvPicPr>
          <p:cNvPr id="10" name="Picture 2" descr="Bildergebnis für vbio">
            <a:extLst>
              <a:ext uri="{FF2B5EF4-FFF2-40B4-BE49-F238E27FC236}">
                <a16:creationId xmlns:a16="http://schemas.microsoft.com/office/drawing/2014/main" id="{D2652695-10A4-45B4-9A05-3B110E9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" y="4683849"/>
            <a:ext cx="2096950" cy="16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217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8D461F-A51A-454D-B601-B73548F925A7}"/>
              </a:ext>
            </a:extLst>
          </p:cNvPr>
          <p:cNvSpPr txBox="1"/>
          <p:nvPr/>
        </p:nvSpPr>
        <p:spPr>
          <a:xfrm>
            <a:off x="794084" y="657726"/>
            <a:ext cx="7515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Im G8 in der 9. Klasse: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sehr allgemein formuliert</a:t>
            </a:r>
          </a:p>
          <a:p>
            <a:endParaRPr lang="de-DE" sz="3200" dirty="0"/>
          </a:p>
          <a:p>
            <a:r>
              <a:rPr lang="de-DE" sz="3200" b="1" dirty="0"/>
              <a:t>Im LehrplanPLUS: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sehr detailliert formuliert</a:t>
            </a:r>
          </a:p>
        </p:txBody>
      </p:sp>
    </p:spTree>
    <p:extLst>
      <p:ext uri="{BB962C8B-B14F-4D97-AF65-F5344CB8AC3E}">
        <p14:creationId xmlns:p14="http://schemas.microsoft.com/office/powerpoint/2010/main" val="166152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dirty="0"/>
              <a:t>Lernbereiche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Informationsaufnahme, -verarbeitung und Reaktion beim Menschen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Fortpflanzung und Individualentwicklung des Menschen </a:t>
            </a:r>
            <a:r>
              <a:rPr lang="de-DE" sz="2800" i="1" dirty="0">
                <a:latin typeface="Arial Narrow" panose="020B0606020202030204" pitchFamily="34" charset="0"/>
              </a:rPr>
              <a:t>(zuvor 8. Klasse, aber neue Richtlinien)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Verhalten – genetisch bedingt und erlernt </a:t>
            </a:r>
            <a:r>
              <a:rPr lang="de-DE" sz="2800" i="1" dirty="0">
                <a:latin typeface="Arial Narrow" panose="020B0606020202030204" pitchFamily="34" charset="0"/>
              </a:rPr>
              <a:t>(zuvor Q12)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Suchtgefahren und Gesundheit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Ökosysteme unter dem Einfluss des Menschen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8D461F-A51A-454D-B601-B73548F925A7}"/>
              </a:ext>
            </a:extLst>
          </p:cNvPr>
          <p:cNvSpPr txBox="1"/>
          <p:nvPr/>
        </p:nvSpPr>
        <p:spPr>
          <a:xfrm>
            <a:off x="794084" y="657726"/>
            <a:ext cx="7515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Im G8 in der 9. Klasse: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sehr allgemein formuliert</a:t>
            </a:r>
          </a:p>
          <a:p>
            <a:endParaRPr lang="de-DE" sz="3200" dirty="0"/>
          </a:p>
          <a:p>
            <a:r>
              <a:rPr lang="de-DE" sz="3200" b="1" dirty="0"/>
              <a:t>Im LehrplanPLUS: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sehr detailliert formuliert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ohne neuronale Zentralisierung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nur wenige Aspekte der Funktion eines Neurons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ohne Hormone bei Pflanzen</a:t>
            </a:r>
          </a:p>
        </p:txBody>
      </p:sp>
    </p:spTree>
    <p:extLst>
      <p:ext uri="{BB962C8B-B14F-4D97-AF65-F5344CB8AC3E}">
        <p14:creationId xmlns:p14="http://schemas.microsoft.com/office/powerpoint/2010/main" val="8481096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8277158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Information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Information</a:t>
            </a:r>
            <a:r>
              <a:rPr lang="de-DE" sz="3200" dirty="0"/>
              <a:t> ist den Schülern nicht unbedingt klar!</a:t>
            </a:r>
          </a:p>
          <a:p>
            <a:endParaRPr lang="de-DE" sz="3200" dirty="0"/>
          </a:p>
          <a:p>
            <a:r>
              <a:rPr lang="de-DE" sz="3200" dirty="0"/>
              <a:t>An Beispielen im Vergleich klären: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Informations-</a:t>
            </a:r>
            <a:r>
              <a:rPr lang="de-DE" sz="3200" b="1" dirty="0"/>
              <a:t>Träger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Informations-</a:t>
            </a:r>
            <a:r>
              <a:rPr lang="de-DE" sz="3200" b="1" dirty="0"/>
              <a:t>Weiterleitung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Informations-</a:t>
            </a:r>
            <a:r>
              <a:rPr lang="de-DE" sz="3200" b="1" dirty="0"/>
              <a:t>Verarbeitung</a:t>
            </a:r>
          </a:p>
        </p:txBody>
      </p:sp>
    </p:spTree>
    <p:extLst>
      <p:ext uri="{BB962C8B-B14F-4D97-AF65-F5344CB8AC3E}">
        <p14:creationId xmlns:p14="http://schemas.microsoft.com/office/powerpoint/2010/main" val="7604301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Information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Information</a:t>
            </a:r>
            <a:r>
              <a:rPr lang="de-DE" sz="3200" dirty="0"/>
              <a:t> ist den Schülern nicht unbedingt klar!</a:t>
            </a:r>
          </a:p>
          <a:p>
            <a:endParaRPr lang="de-DE" sz="3200" dirty="0"/>
          </a:p>
          <a:p>
            <a:r>
              <a:rPr lang="de-DE" sz="3200" dirty="0"/>
              <a:t>An Beispielen im Vergleich klären: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Buchstaben-Text auf Papier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binärer Code beim Computer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binärer Code bei Nervenzellen</a:t>
            </a:r>
          </a:p>
        </p:txBody>
      </p:sp>
    </p:spTree>
    <p:extLst>
      <p:ext uri="{BB962C8B-B14F-4D97-AF65-F5344CB8AC3E}">
        <p14:creationId xmlns:p14="http://schemas.microsoft.com/office/powerpoint/2010/main" val="65452829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Information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Information</a:t>
            </a:r>
            <a:r>
              <a:rPr lang="de-DE" sz="3200" dirty="0"/>
              <a:t> ist den Schülern nicht unbedingt klar!</a:t>
            </a:r>
          </a:p>
          <a:p>
            <a:endParaRPr lang="de-DE" sz="3200" dirty="0"/>
          </a:p>
          <a:p>
            <a:r>
              <a:rPr lang="de-DE" sz="3200" dirty="0"/>
              <a:t>An Beispielen im Vergleich klären: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Buchstaben-Text auf Papier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binärer Code beim Computer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binärer Code bei Nervenzellen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i="1" dirty="0"/>
              <a:t>Bau von DNA oder Proteinen noch unbekannt!</a:t>
            </a:r>
          </a:p>
        </p:txBody>
      </p:sp>
    </p:spTree>
    <p:extLst>
      <p:ext uri="{BB962C8B-B14F-4D97-AF65-F5344CB8AC3E}">
        <p14:creationId xmlns:p14="http://schemas.microsoft.com/office/powerpoint/2010/main" val="9151353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</p:spTree>
    <p:extLst>
      <p:ext uri="{BB962C8B-B14F-4D97-AF65-F5344CB8AC3E}">
        <p14:creationId xmlns:p14="http://schemas.microsoft.com/office/powerpoint/2010/main" val="31427792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Reflex</a:t>
            </a:r>
            <a:r>
              <a:rPr lang="de-DE" sz="3200" dirty="0"/>
              <a:t> ist ersetzt durch </a:t>
            </a:r>
            <a:r>
              <a:rPr lang="de-DE" sz="3200" b="1" dirty="0"/>
              <a:t>Reiz-Reaktions-Kette</a:t>
            </a:r>
            <a:r>
              <a:rPr lang="de-DE" sz="3200" dirty="0"/>
              <a:t>.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87928731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Reflex</a:t>
            </a:r>
            <a:r>
              <a:rPr lang="de-DE" sz="3200" dirty="0"/>
              <a:t> ist ersetzt durch </a:t>
            </a:r>
            <a:r>
              <a:rPr lang="de-DE" sz="3200" b="1" dirty="0"/>
              <a:t>Reiz-Reaktions-Kette</a:t>
            </a:r>
            <a:r>
              <a:rPr lang="de-DE" sz="3200" dirty="0"/>
              <a:t>.</a:t>
            </a:r>
          </a:p>
          <a:p>
            <a:endParaRPr lang="de-DE" sz="3200" i="1" dirty="0"/>
          </a:p>
          <a:p>
            <a:r>
              <a:rPr lang="de-DE" sz="3200" dirty="0"/>
              <a:t>Diese wurde in der 5. Klasse nicht von allen Schülern verstanden. =&gt; Nicht voraussetzen, sondern nochmal neu entwickeln.</a:t>
            </a:r>
          </a:p>
        </p:txBody>
      </p:sp>
    </p:spTree>
    <p:extLst>
      <p:ext uri="{BB962C8B-B14F-4D97-AF65-F5344CB8AC3E}">
        <p14:creationId xmlns:p14="http://schemas.microsoft.com/office/powerpoint/2010/main" val="49545895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Reflex</a:t>
            </a:r>
            <a:r>
              <a:rPr lang="de-DE" sz="3200" dirty="0"/>
              <a:t> ist ersetzt durch </a:t>
            </a:r>
            <a:r>
              <a:rPr lang="de-DE" sz="3200" b="1" dirty="0"/>
              <a:t>Reiz-Reaktions-Kette</a:t>
            </a:r>
            <a:r>
              <a:rPr lang="de-DE" sz="3200" dirty="0"/>
              <a:t>.</a:t>
            </a:r>
          </a:p>
          <a:p>
            <a:endParaRPr lang="de-DE" sz="3200" i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5826C8D-BF20-43EE-B6F6-2350B48E5012}"/>
              </a:ext>
            </a:extLst>
          </p:cNvPr>
          <p:cNvGrpSpPr/>
          <p:nvPr/>
        </p:nvGrpSpPr>
        <p:grpSpPr>
          <a:xfrm>
            <a:off x="1585595" y="3101022"/>
            <a:ext cx="5698490" cy="1646555"/>
            <a:chOff x="0" y="-152325"/>
            <a:chExt cx="5698762" cy="1646914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7045E42-9F44-4D04-8754-9A37C32185EF}"/>
                </a:ext>
              </a:extLst>
            </p:cNvPr>
            <p:cNvGrpSpPr/>
            <p:nvPr/>
          </p:nvGrpSpPr>
          <p:grpSpPr>
            <a:xfrm>
              <a:off x="0" y="-152325"/>
              <a:ext cx="5698762" cy="1469497"/>
              <a:chOff x="0" y="-152325"/>
              <a:chExt cx="5698762" cy="1469497"/>
            </a:xfrm>
          </p:grpSpPr>
          <p:sp>
            <p:nvSpPr>
              <p:cNvPr id="7" name="Textfeld 2">
                <a:extLst>
                  <a:ext uri="{FF2B5EF4-FFF2-40B4-BE49-F238E27FC236}">
                    <a16:creationId xmlns:a16="http://schemas.microsoft.com/office/drawing/2014/main" id="{5EEE10EA-FEE7-47F5-A587-B873648C6C33}"/>
                  </a:ext>
                </a:extLst>
              </p:cNvPr>
              <p:cNvSpPr txBox="1"/>
              <p:nvPr/>
            </p:nvSpPr>
            <p:spPr>
              <a:xfrm>
                <a:off x="0" y="576584"/>
                <a:ext cx="1099185" cy="74058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Reiz-Aufnahme und Informations-Umwandlung in der </a:t>
                </a:r>
                <a:r>
                  <a:rPr lang="de-DE" sz="11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Sinneszelle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8" name="Textfeld 5">
                <a:extLst>
                  <a:ext uri="{FF2B5EF4-FFF2-40B4-BE49-F238E27FC236}">
                    <a16:creationId xmlns:a16="http://schemas.microsoft.com/office/drawing/2014/main" id="{5F004A0E-2179-4E73-8E65-068EAAB877B8}"/>
                  </a:ext>
                </a:extLst>
              </p:cNvPr>
              <p:cNvSpPr txBox="1"/>
              <p:nvPr/>
            </p:nvSpPr>
            <p:spPr>
              <a:xfrm>
                <a:off x="2280557" y="576943"/>
                <a:ext cx="1132205" cy="59817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Verarbeitung der Information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Textfeld 6">
                <a:extLst>
                  <a:ext uri="{FF2B5EF4-FFF2-40B4-BE49-F238E27FC236}">
                    <a16:creationId xmlns:a16="http://schemas.microsoft.com/office/drawing/2014/main" id="{E29770F6-E04A-4147-A31B-7C0C0898D25B}"/>
                  </a:ext>
                </a:extLst>
              </p:cNvPr>
              <p:cNvSpPr txBox="1"/>
              <p:nvPr/>
            </p:nvSpPr>
            <p:spPr>
              <a:xfrm>
                <a:off x="4566339" y="571421"/>
                <a:ext cx="1132205" cy="74556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Reaktion: Die </a:t>
                </a:r>
                <a:r>
                  <a:rPr lang="de-DE" sz="11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Muskelzellen</a:t>
                </a: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 ziehen sich zusammen.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" name="Pfeil: nach rechts 9">
                <a:extLst>
                  <a:ext uri="{FF2B5EF4-FFF2-40B4-BE49-F238E27FC236}">
                    <a16:creationId xmlns:a16="http://schemas.microsoft.com/office/drawing/2014/main" id="{CB23C1A8-28E1-4C54-925C-56B82F05126C}"/>
                  </a:ext>
                </a:extLst>
              </p:cNvPr>
              <p:cNvSpPr/>
              <p:nvPr/>
            </p:nvSpPr>
            <p:spPr>
              <a:xfrm>
                <a:off x="1159329" y="214993"/>
                <a:ext cx="1050471" cy="299357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1" name="Pfeil: nach rechts 10">
                <a:extLst>
                  <a:ext uri="{FF2B5EF4-FFF2-40B4-BE49-F238E27FC236}">
                    <a16:creationId xmlns:a16="http://schemas.microsoft.com/office/drawing/2014/main" id="{49F2D24E-E953-4EF6-BCF4-C0AE808E8B1E}"/>
                  </a:ext>
                </a:extLst>
              </p:cNvPr>
              <p:cNvSpPr/>
              <p:nvPr/>
            </p:nvSpPr>
            <p:spPr>
              <a:xfrm>
                <a:off x="3472543" y="214993"/>
                <a:ext cx="1050290" cy="29908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2" name="Textfeld 9">
                <a:extLst>
                  <a:ext uri="{FF2B5EF4-FFF2-40B4-BE49-F238E27FC236}">
                    <a16:creationId xmlns:a16="http://schemas.microsoft.com/office/drawing/2014/main" id="{0EFC3210-110D-46A5-A50F-56F3E0A88E76}"/>
                  </a:ext>
                </a:extLst>
              </p:cNvPr>
              <p:cNvSpPr txBox="1"/>
              <p:nvPr/>
            </p:nvSpPr>
            <p:spPr>
              <a:xfrm>
                <a:off x="1099457" y="576943"/>
                <a:ext cx="1181100" cy="59563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Weiterleitung von elektrischen Signalen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Textfeld 10">
                <a:extLst>
                  <a:ext uri="{FF2B5EF4-FFF2-40B4-BE49-F238E27FC236}">
                    <a16:creationId xmlns:a16="http://schemas.microsoft.com/office/drawing/2014/main" id="{AE044AF5-4A2F-475A-A26B-1E06C0B19A72}"/>
                  </a:ext>
                </a:extLst>
              </p:cNvPr>
              <p:cNvSpPr txBox="1"/>
              <p:nvPr/>
            </p:nvSpPr>
            <p:spPr>
              <a:xfrm>
                <a:off x="3412672" y="576943"/>
                <a:ext cx="1153795" cy="59817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Weiterleitung von elektrischen Signalen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" name="Textfeld 11">
                <a:extLst>
                  <a:ext uri="{FF2B5EF4-FFF2-40B4-BE49-F238E27FC236}">
                    <a16:creationId xmlns:a16="http://schemas.microsoft.com/office/drawing/2014/main" id="{C2D54064-CAEB-4874-A16B-6028F14EC8F4}"/>
                  </a:ext>
                </a:extLst>
              </p:cNvPr>
              <p:cNvSpPr txBox="1"/>
              <p:nvPr/>
            </p:nvSpPr>
            <p:spPr>
              <a:xfrm>
                <a:off x="1077680" y="-146880"/>
                <a:ext cx="1121228" cy="5247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afferenter Nerv, z. B. Sehnerv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Textfeld 12">
                <a:extLst>
                  <a:ext uri="{FF2B5EF4-FFF2-40B4-BE49-F238E27FC236}">
                    <a16:creationId xmlns:a16="http://schemas.microsoft.com/office/drawing/2014/main" id="{326136B0-D5B4-4A85-9A74-4E0965D8E838}"/>
                  </a:ext>
                </a:extLst>
              </p:cNvPr>
              <p:cNvSpPr txBox="1"/>
              <p:nvPr/>
            </p:nvSpPr>
            <p:spPr>
              <a:xfrm>
                <a:off x="3526972" y="-152325"/>
                <a:ext cx="864870" cy="6442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efferenter Nerv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Textfeld 1">
                <a:extLst>
                  <a:ext uri="{FF2B5EF4-FFF2-40B4-BE49-F238E27FC236}">
                    <a16:creationId xmlns:a16="http://schemas.microsoft.com/office/drawing/2014/main" id="{4AC82BD9-CF4F-4964-BA00-F83BBDE36A27}"/>
                  </a:ext>
                </a:extLst>
              </p:cNvPr>
              <p:cNvSpPr txBox="1"/>
              <p:nvPr/>
            </p:nvSpPr>
            <p:spPr>
              <a:xfrm>
                <a:off x="0" y="125186"/>
                <a:ext cx="1099185" cy="4514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Sinnes­organ, z. B. Auge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feld 3">
                <a:extLst>
                  <a:ext uri="{FF2B5EF4-FFF2-40B4-BE49-F238E27FC236}">
                    <a16:creationId xmlns:a16="http://schemas.microsoft.com/office/drawing/2014/main" id="{BA49AF01-80F0-4D2A-9F75-275004067128}"/>
                  </a:ext>
                </a:extLst>
              </p:cNvPr>
              <p:cNvSpPr txBox="1"/>
              <p:nvPr/>
            </p:nvSpPr>
            <p:spPr>
              <a:xfrm>
                <a:off x="2280557" y="125186"/>
                <a:ext cx="1132205" cy="4514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Gehirn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Textfeld 4">
                <a:extLst>
                  <a:ext uri="{FF2B5EF4-FFF2-40B4-BE49-F238E27FC236}">
                    <a16:creationId xmlns:a16="http://schemas.microsoft.com/office/drawing/2014/main" id="{0EBFB0CC-32C1-4E9E-96A9-2646840CB7D3}"/>
                  </a:ext>
                </a:extLst>
              </p:cNvPr>
              <p:cNvSpPr txBox="1"/>
              <p:nvPr/>
            </p:nvSpPr>
            <p:spPr>
              <a:xfrm>
                <a:off x="4566557" y="119743"/>
                <a:ext cx="1132205" cy="4514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Erfolgsorgan, z. B. Muskel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6" name="Textfeld 14">
              <a:extLst>
                <a:ext uri="{FF2B5EF4-FFF2-40B4-BE49-F238E27FC236}">
                  <a16:creationId xmlns:a16="http://schemas.microsoft.com/office/drawing/2014/main" id="{805A83FB-A413-41B1-9126-98340339869C}"/>
                </a:ext>
              </a:extLst>
            </p:cNvPr>
            <p:cNvSpPr txBox="1"/>
            <p:nvPr/>
          </p:nvSpPr>
          <p:spPr>
            <a:xfrm>
              <a:off x="1186543" y="1170214"/>
              <a:ext cx="3336074" cy="324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1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Nerven und Gehirn werden von </a:t>
              </a:r>
              <a:r>
                <a:rPr lang="de-DE" sz="11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Nervenzellen</a:t>
              </a:r>
              <a:r>
                <a:rPr lang="de-DE" sz="11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 gebildet.</a:t>
              </a:r>
              <a:endParaRPr lang="de-D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9201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Reflex</a:t>
            </a:r>
            <a:r>
              <a:rPr lang="de-DE" sz="3200" dirty="0"/>
              <a:t> ist ersetzt durch </a:t>
            </a:r>
            <a:r>
              <a:rPr lang="de-DE" sz="3200" b="1" dirty="0"/>
              <a:t>Reiz-Reaktions-Kette</a:t>
            </a:r>
            <a:r>
              <a:rPr lang="de-DE" sz="3200" dirty="0"/>
              <a:t>.</a:t>
            </a:r>
          </a:p>
          <a:p>
            <a:endParaRPr lang="de-DE" sz="3200" i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5826C8D-BF20-43EE-B6F6-2350B48E5012}"/>
              </a:ext>
            </a:extLst>
          </p:cNvPr>
          <p:cNvGrpSpPr/>
          <p:nvPr/>
        </p:nvGrpSpPr>
        <p:grpSpPr>
          <a:xfrm>
            <a:off x="1585595" y="3101022"/>
            <a:ext cx="5698490" cy="1646555"/>
            <a:chOff x="0" y="-152325"/>
            <a:chExt cx="5698762" cy="1646914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7045E42-9F44-4D04-8754-9A37C32185EF}"/>
                </a:ext>
              </a:extLst>
            </p:cNvPr>
            <p:cNvGrpSpPr/>
            <p:nvPr/>
          </p:nvGrpSpPr>
          <p:grpSpPr>
            <a:xfrm>
              <a:off x="0" y="-152325"/>
              <a:ext cx="5698762" cy="1469497"/>
              <a:chOff x="0" y="-152325"/>
              <a:chExt cx="5698762" cy="1469497"/>
            </a:xfrm>
          </p:grpSpPr>
          <p:sp>
            <p:nvSpPr>
              <p:cNvPr id="7" name="Textfeld 2">
                <a:extLst>
                  <a:ext uri="{FF2B5EF4-FFF2-40B4-BE49-F238E27FC236}">
                    <a16:creationId xmlns:a16="http://schemas.microsoft.com/office/drawing/2014/main" id="{5EEE10EA-FEE7-47F5-A587-B873648C6C33}"/>
                  </a:ext>
                </a:extLst>
              </p:cNvPr>
              <p:cNvSpPr txBox="1"/>
              <p:nvPr/>
            </p:nvSpPr>
            <p:spPr>
              <a:xfrm>
                <a:off x="0" y="576584"/>
                <a:ext cx="1099185" cy="74058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Reiz-Aufnahme und Informations-Umwandlung in der </a:t>
                </a:r>
                <a:r>
                  <a:rPr lang="de-DE" sz="11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Sinneszelle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8" name="Textfeld 5">
                <a:extLst>
                  <a:ext uri="{FF2B5EF4-FFF2-40B4-BE49-F238E27FC236}">
                    <a16:creationId xmlns:a16="http://schemas.microsoft.com/office/drawing/2014/main" id="{5F004A0E-2179-4E73-8E65-068EAAB877B8}"/>
                  </a:ext>
                </a:extLst>
              </p:cNvPr>
              <p:cNvSpPr txBox="1"/>
              <p:nvPr/>
            </p:nvSpPr>
            <p:spPr>
              <a:xfrm>
                <a:off x="2280557" y="576943"/>
                <a:ext cx="1132205" cy="59817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Verarbeitung der Information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Textfeld 6">
                <a:extLst>
                  <a:ext uri="{FF2B5EF4-FFF2-40B4-BE49-F238E27FC236}">
                    <a16:creationId xmlns:a16="http://schemas.microsoft.com/office/drawing/2014/main" id="{E29770F6-E04A-4147-A31B-7C0C0898D25B}"/>
                  </a:ext>
                </a:extLst>
              </p:cNvPr>
              <p:cNvSpPr txBox="1"/>
              <p:nvPr/>
            </p:nvSpPr>
            <p:spPr>
              <a:xfrm>
                <a:off x="4566339" y="571421"/>
                <a:ext cx="1132205" cy="74556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Reaktion: Die </a:t>
                </a:r>
                <a:r>
                  <a:rPr lang="de-DE" sz="11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Muskelzellen</a:t>
                </a: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 ziehen sich zusammen.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" name="Pfeil: nach rechts 9">
                <a:extLst>
                  <a:ext uri="{FF2B5EF4-FFF2-40B4-BE49-F238E27FC236}">
                    <a16:creationId xmlns:a16="http://schemas.microsoft.com/office/drawing/2014/main" id="{CB23C1A8-28E1-4C54-925C-56B82F05126C}"/>
                  </a:ext>
                </a:extLst>
              </p:cNvPr>
              <p:cNvSpPr/>
              <p:nvPr/>
            </p:nvSpPr>
            <p:spPr>
              <a:xfrm>
                <a:off x="1159329" y="214993"/>
                <a:ext cx="1050471" cy="299357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1" name="Pfeil: nach rechts 10">
                <a:extLst>
                  <a:ext uri="{FF2B5EF4-FFF2-40B4-BE49-F238E27FC236}">
                    <a16:creationId xmlns:a16="http://schemas.microsoft.com/office/drawing/2014/main" id="{49F2D24E-E953-4EF6-BCF4-C0AE808E8B1E}"/>
                  </a:ext>
                </a:extLst>
              </p:cNvPr>
              <p:cNvSpPr/>
              <p:nvPr/>
            </p:nvSpPr>
            <p:spPr>
              <a:xfrm>
                <a:off x="3472543" y="214993"/>
                <a:ext cx="1050290" cy="29908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12" name="Textfeld 9">
                <a:extLst>
                  <a:ext uri="{FF2B5EF4-FFF2-40B4-BE49-F238E27FC236}">
                    <a16:creationId xmlns:a16="http://schemas.microsoft.com/office/drawing/2014/main" id="{0EFC3210-110D-46A5-A50F-56F3E0A88E76}"/>
                  </a:ext>
                </a:extLst>
              </p:cNvPr>
              <p:cNvSpPr txBox="1"/>
              <p:nvPr/>
            </p:nvSpPr>
            <p:spPr>
              <a:xfrm>
                <a:off x="1099457" y="576943"/>
                <a:ext cx="1181100" cy="59563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Weiterleitung von elektrischen Signalen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Textfeld 10">
                <a:extLst>
                  <a:ext uri="{FF2B5EF4-FFF2-40B4-BE49-F238E27FC236}">
                    <a16:creationId xmlns:a16="http://schemas.microsoft.com/office/drawing/2014/main" id="{AE044AF5-4A2F-475A-A26B-1E06C0B19A72}"/>
                  </a:ext>
                </a:extLst>
              </p:cNvPr>
              <p:cNvSpPr txBox="1"/>
              <p:nvPr/>
            </p:nvSpPr>
            <p:spPr>
              <a:xfrm>
                <a:off x="3412672" y="576943"/>
                <a:ext cx="1153795" cy="59817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100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Weiterleitung von elektrischen Signalen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" name="Textfeld 11">
                <a:extLst>
                  <a:ext uri="{FF2B5EF4-FFF2-40B4-BE49-F238E27FC236}">
                    <a16:creationId xmlns:a16="http://schemas.microsoft.com/office/drawing/2014/main" id="{C2D54064-CAEB-4874-A16B-6028F14EC8F4}"/>
                  </a:ext>
                </a:extLst>
              </p:cNvPr>
              <p:cNvSpPr txBox="1"/>
              <p:nvPr/>
            </p:nvSpPr>
            <p:spPr>
              <a:xfrm>
                <a:off x="1077680" y="-146880"/>
                <a:ext cx="1121228" cy="5247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afferenter Nerv, z. B. Sehnerv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" name="Textfeld 12">
                <a:extLst>
                  <a:ext uri="{FF2B5EF4-FFF2-40B4-BE49-F238E27FC236}">
                    <a16:creationId xmlns:a16="http://schemas.microsoft.com/office/drawing/2014/main" id="{326136B0-D5B4-4A85-9A74-4E0965D8E838}"/>
                  </a:ext>
                </a:extLst>
              </p:cNvPr>
              <p:cNvSpPr txBox="1"/>
              <p:nvPr/>
            </p:nvSpPr>
            <p:spPr>
              <a:xfrm>
                <a:off x="3526972" y="-152325"/>
                <a:ext cx="864870" cy="6442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efferenter Nerv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Textfeld 1">
                <a:extLst>
                  <a:ext uri="{FF2B5EF4-FFF2-40B4-BE49-F238E27FC236}">
                    <a16:creationId xmlns:a16="http://schemas.microsoft.com/office/drawing/2014/main" id="{4AC82BD9-CF4F-4964-BA00-F83BBDE36A27}"/>
                  </a:ext>
                </a:extLst>
              </p:cNvPr>
              <p:cNvSpPr txBox="1"/>
              <p:nvPr/>
            </p:nvSpPr>
            <p:spPr>
              <a:xfrm>
                <a:off x="0" y="125186"/>
                <a:ext cx="1099185" cy="4514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Sinnes­organ, z. B. Auge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feld 3">
                <a:extLst>
                  <a:ext uri="{FF2B5EF4-FFF2-40B4-BE49-F238E27FC236}">
                    <a16:creationId xmlns:a16="http://schemas.microsoft.com/office/drawing/2014/main" id="{BA49AF01-80F0-4D2A-9F75-275004067128}"/>
                  </a:ext>
                </a:extLst>
              </p:cNvPr>
              <p:cNvSpPr txBox="1"/>
              <p:nvPr/>
            </p:nvSpPr>
            <p:spPr>
              <a:xfrm>
                <a:off x="2280557" y="125186"/>
                <a:ext cx="1132205" cy="4514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Gehirn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8" name="Textfeld 4">
                <a:extLst>
                  <a:ext uri="{FF2B5EF4-FFF2-40B4-BE49-F238E27FC236}">
                    <a16:creationId xmlns:a16="http://schemas.microsoft.com/office/drawing/2014/main" id="{0EBFB0CC-32C1-4E9E-96A9-2646840CB7D3}"/>
                  </a:ext>
                </a:extLst>
              </p:cNvPr>
              <p:cNvSpPr txBox="1"/>
              <p:nvPr/>
            </p:nvSpPr>
            <p:spPr>
              <a:xfrm>
                <a:off x="4566557" y="119743"/>
                <a:ext cx="1132205" cy="45148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200" b="1">
                    <a:effectLst/>
                    <a:latin typeface="Arial Narrow" panose="020B0606020202030204" pitchFamily="34" charset="0"/>
                    <a:ea typeface="Calibri" panose="020F0502020204030204" pitchFamily="34" charset="0"/>
                  </a:rPr>
                  <a:t>Erfolgsorgan, z. B. Muskel</a:t>
                </a:r>
                <a:endPara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6" name="Textfeld 14">
              <a:extLst>
                <a:ext uri="{FF2B5EF4-FFF2-40B4-BE49-F238E27FC236}">
                  <a16:creationId xmlns:a16="http://schemas.microsoft.com/office/drawing/2014/main" id="{805A83FB-A413-41B1-9126-98340339869C}"/>
                </a:ext>
              </a:extLst>
            </p:cNvPr>
            <p:cNvSpPr txBox="1"/>
            <p:nvPr/>
          </p:nvSpPr>
          <p:spPr>
            <a:xfrm>
              <a:off x="1186543" y="1170214"/>
              <a:ext cx="3336074" cy="324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1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Nerven und Gehirn werden von </a:t>
              </a:r>
              <a:r>
                <a:rPr lang="de-DE" sz="1100" b="1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Nervenzellen</a:t>
              </a:r>
              <a:r>
                <a:rPr lang="de-DE" sz="11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 gebildet.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ADBA220A-2BCE-4650-8C98-FC39C46F55DE}"/>
              </a:ext>
            </a:extLst>
          </p:cNvPr>
          <p:cNvSpPr txBox="1"/>
          <p:nvPr/>
        </p:nvSpPr>
        <p:spPr>
          <a:xfrm>
            <a:off x="800100" y="4869180"/>
            <a:ext cx="748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Allgemeine Begriffe explizit einführen (auch etymologisch), auf zu spezielle Begriffe verzichten.</a:t>
            </a:r>
          </a:p>
        </p:txBody>
      </p:sp>
    </p:spTree>
    <p:extLst>
      <p:ext uri="{BB962C8B-B14F-4D97-AF65-F5344CB8AC3E}">
        <p14:creationId xmlns:p14="http://schemas.microsoft.com/office/powerpoint/2010/main" val="389278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dirty="0"/>
              <a:t>Lernbereiche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Informationsaufnahme, -verarbeitung und Reaktion beim Menschen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Fortpflanzung und Individualentwicklung des Menschen </a:t>
            </a:r>
            <a:r>
              <a:rPr lang="de-DE" sz="2800" i="1" dirty="0">
                <a:highlight>
                  <a:srgbClr val="FFFF00"/>
                </a:highlight>
                <a:latin typeface="Arial Narrow" panose="020B0606020202030204" pitchFamily="34" charset="0"/>
              </a:rPr>
              <a:t>(zuvor 8. Klasse, aber neue Richtlinien)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Verhalten – genetisch bedingt und erlernt </a:t>
            </a:r>
            <a:r>
              <a:rPr lang="de-DE" sz="2800" i="1" dirty="0">
                <a:latin typeface="Arial Narrow" panose="020B0606020202030204" pitchFamily="34" charset="0"/>
              </a:rPr>
              <a:t>(zuvor Q12)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Suchtgefahren und Gesundheit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Ökosysteme unter dem Einfluss des Menschen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171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Reflex</a:t>
            </a:r>
            <a:r>
              <a:rPr lang="de-DE" sz="3200" dirty="0"/>
              <a:t> ist ersetzt durch </a:t>
            </a:r>
            <a:r>
              <a:rPr lang="de-DE" sz="3200" b="1" dirty="0"/>
              <a:t>Reiz-Reaktions-Kette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Achtung</a:t>
            </a:r>
            <a:r>
              <a:rPr lang="de-DE" sz="3200" dirty="0"/>
              <a:t>: In der Sinneszelle wird der Reiz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in elektrische Signale umgewandelt!</a:t>
            </a:r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56946176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84947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Begriff </a:t>
            </a:r>
            <a:r>
              <a:rPr lang="de-DE" sz="3200" b="1" dirty="0"/>
              <a:t>Reflex</a:t>
            </a:r>
            <a:r>
              <a:rPr lang="de-DE" sz="3200" dirty="0"/>
              <a:t> ist ersetzt durch </a:t>
            </a:r>
            <a:r>
              <a:rPr lang="de-DE" sz="3200" b="1" dirty="0"/>
              <a:t>Reiz-Reaktions-Kette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Achtung</a:t>
            </a:r>
            <a:r>
              <a:rPr lang="de-DE" sz="3200" dirty="0"/>
              <a:t>: In der Sinneszelle wird der Reiz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in elektrische Signale umgewandelt! </a:t>
            </a:r>
          </a:p>
          <a:p>
            <a:r>
              <a:rPr lang="de-DE" sz="3200" dirty="0"/>
              <a:t>Die </a:t>
            </a:r>
            <a:r>
              <a:rPr lang="de-DE" sz="3200" b="1" dirty="0"/>
              <a:t>Information</a:t>
            </a:r>
            <a:r>
              <a:rPr lang="de-DE" sz="3200" dirty="0"/>
              <a:t> des Reizes wird in die Infor-</a:t>
            </a:r>
            <a:r>
              <a:rPr lang="de-DE" sz="3200" dirty="0" err="1"/>
              <a:t>mations</a:t>
            </a:r>
            <a:r>
              <a:rPr lang="de-DE" sz="3200" dirty="0"/>
              <a:t>-Form der elektrischen Signale </a:t>
            </a:r>
            <a:r>
              <a:rPr lang="de-DE" sz="3200" dirty="0" err="1"/>
              <a:t>umge</a:t>
            </a:r>
            <a:r>
              <a:rPr lang="de-DE" sz="3200" dirty="0"/>
              <a:t>-wandelt. </a:t>
            </a:r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8518726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Das Neuron: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 Dendrit, -en: Input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das Soma, -</a:t>
            </a:r>
            <a:r>
              <a:rPr lang="de-DE" sz="3200" dirty="0" err="1"/>
              <a:t>ta</a:t>
            </a:r>
            <a:r>
              <a:rPr lang="de-DE" sz="3200" dirty="0"/>
              <a:t>: Info-Sammler, -Verarbeiter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der/das Axon, -e: Informations-Leitung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Axon-Verzweigung*: Info-Verteilung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Synapse, -n: Output </a:t>
            </a:r>
          </a:p>
          <a:p>
            <a:endParaRPr lang="de-DE" sz="3200" dirty="0"/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240318123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Das Neuron: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 Dendrit, -en: Input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das Soma, -</a:t>
            </a:r>
            <a:r>
              <a:rPr lang="de-DE" sz="3200" dirty="0" err="1"/>
              <a:t>ta</a:t>
            </a:r>
            <a:r>
              <a:rPr lang="de-DE" sz="3200" dirty="0"/>
              <a:t>: Info-Sammler, -Verarbeiter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der/das Axon, -e: Informations-Leitung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Axon-Verzweigung*: Info-Verteilung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Synapse, -n: Output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FF0000"/>
                </a:highlight>
              </a:rPr>
              <a:t>Verzicht</a:t>
            </a:r>
            <a:r>
              <a:rPr lang="de-DE" sz="3200" dirty="0"/>
              <a:t> auf </a:t>
            </a:r>
            <a:r>
              <a:rPr lang="de-DE" sz="3200" dirty="0" err="1"/>
              <a:t>Schwannsche</a:t>
            </a:r>
            <a:r>
              <a:rPr lang="de-DE" sz="3200" dirty="0"/>
              <a:t> Hüllzellen, Verteilung der Mitochondrien usw.</a:t>
            </a:r>
          </a:p>
          <a:p>
            <a:endParaRPr lang="de-DE" sz="3200" dirty="0"/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8537320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Das Neuron: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 Dendrit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das Soma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der/das Axon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Axon-Verzweigung*: Info-Verteilung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Synapse</a:t>
            </a:r>
          </a:p>
          <a:p>
            <a:endParaRPr lang="de-DE" sz="3200" dirty="0"/>
          </a:p>
          <a:p>
            <a:endParaRPr lang="de-DE" sz="3200" i="1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CD885641-6EA8-4575-96E6-1899AD06BEEF}"/>
              </a:ext>
            </a:extLst>
          </p:cNvPr>
          <p:cNvSpPr/>
          <p:nvPr/>
        </p:nvSpPr>
        <p:spPr>
          <a:xfrm>
            <a:off x="4560570" y="2032857"/>
            <a:ext cx="3954780" cy="1668780"/>
          </a:xfrm>
          <a:prstGeom prst="wedgeRectCallout">
            <a:avLst>
              <a:gd name="adj1" fmla="val -78636"/>
              <a:gd name="adj2" fmla="val 49258"/>
            </a:avLst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8D56C8-434C-4AA3-810B-47E59C4459AF}"/>
              </a:ext>
            </a:extLst>
          </p:cNvPr>
          <p:cNvSpPr txBox="1"/>
          <p:nvPr/>
        </p:nvSpPr>
        <p:spPr>
          <a:xfrm>
            <a:off x="4907280" y="2082417"/>
            <a:ext cx="3680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funktioniert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wie ein elektrisches Kabel!</a:t>
            </a:r>
          </a:p>
        </p:txBody>
      </p:sp>
    </p:spTree>
    <p:extLst>
      <p:ext uri="{BB962C8B-B14F-4D97-AF65-F5344CB8AC3E}">
        <p14:creationId xmlns:p14="http://schemas.microsoft.com/office/powerpoint/2010/main" val="346932886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Das Neuron: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 Dendrit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das Soma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der/das Axon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Axon-Verzweigung*: Info-Verteilung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Synapse</a:t>
            </a:r>
          </a:p>
          <a:p>
            <a:endParaRPr lang="de-DE" sz="3200" dirty="0"/>
          </a:p>
          <a:p>
            <a:endParaRPr lang="de-DE" sz="3200" i="1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CD885641-6EA8-4575-96E6-1899AD06BEEF}"/>
              </a:ext>
            </a:extLst>
          </p:cNvPr>
          <p:cNvSpPr/>
          <p:nvPr/>
        </p:nvSpPr>
        <p:spPr>
          <a:xfrm>
            <a:off x="4560570" y="2032857"/>
            <a:ext cx="3954780" cy="1668780"/>
          </a:xfrm>
          <a:prstGeom prst="wedgeRectCallout">
            <a:avLst>
              <a:gd name="adj1" fmla="val -78636"/>
              <a:gd name="adj2" fmla="val 49258"/>
            </a:avLst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8D56C8-434C-4AA3-810B-47E59C4459AF}"/>
              </a:ext>
            </a:extLst>
          </p:cNvPr>
          <p:cNvSpPr txBox="1"/>
          <p:nvPr/>
        </p:nvSpPr>
        <p:spPr>
          <a:xfrm>
            <a:off x="4907280" y="2082417"/>
            <a:ext cx="3680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funktioniert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wie ein elektrisches Kabel!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13DB8F-F0AD-4025-8D20-7F64107368BE}"/>
              </a:ext>
            </a:extLst>
          </p:cNvPr>
          <p:cNvSpPr txBox="1"/>
          <p:nvPr/>
        </p:nvSpPr>
        <p:spPr>
          <a:xfrm>
            <a:off x="628650" y="4881613"/>
            <a:ext cx="7886700" cy="138499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/>
              <a:t>Klett, Prüfauflage, S. 9, Synapse: </a:t>
            </a:r>
            <a:r>
              <a:rPr lang="de-DE" sz="2800" dirty="0">
                <a:latin typeface="Arial Narrow" panose="020B0606020202030204" pitchFamily="34" charset="0"/>
              </a:rPr>
              <a:t>„Wie bei einem Stromkabel, endet hier der Stromfluss, falls das Kabel an einer Stelle unterbrochen wird.“</a:t>
            </a:r>
          </a:p>
        </p:txBody>
      </p:sp>
    </p:spTree>
    <p:extLst>
      <p:ext uri="{BB962C8B-B14F-4D97-AF65-F5344CB8AC3E}">
        <p14:creationId xmlns:p14="http://schemas.microsoft.com/office/powerpoint/2010/main" val="399340097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Das Neuron: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 Dendrit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das Soma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der/das Axon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Axon-Verzweigung*: Info-Verteilung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die Synapse</a:t>
            </a:r>
          </a:p>
          <a:p>
            <a:endParaRPr lang="de-DE" sz="3200" dirty="0"/>
          </a:p>
          <a:p>
            <a:endParaRPr lang="de-DE" sz="3200" i="1" dirty="0"/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CA772A76-7D31-448F-8D99-DFBCC43E207B}"/>
              </a:ext>
            </a:extLst>
          </p:cNvPr>
          <p:cNvSpPr/>
          <p:nvPr/>
        </p:nvSpPr>
        <p:spPr>
          <a:xfrm>
            <a:off x="4316730" y="4753197"/>
            <a:ext cx="3470910" cy="1668780"/>
          </a:xfrm>
          <a:prstGeom prst="wedgeRectCallout">
            <a:avLst>
              <a:gd name="adj1" fmla="val -77480"/>
              <a:gd name="adj2" fmla="val -53938"/>
            </a:avLst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4D3069-7E74-4025-9FE9-58A1F39AB336}"/>
              </a:ext>
            </a:extLst>
          </p:cNvPr>
          <p:cNvSpPr txBox="1"/>
          <p:nvPr/>
        </p:nvSpPr>
        <p:spPr>
          <a:xfrm>
            <a:off x="4457700" y="4846320"/>
            <a:ext cx="325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Keine Oberstufen-Details!</a:t>
            </a:r>
          </a:p>
          <a:p>
            <a:r>
              <a:rPr lang="de-DE" sz="3200" dirty="0"/>
              <a:t>Weniger ist Mehr!</a:t>
            </a:r>
          </a:p>
        </p:txBody>
      </p:sp>
    </p:spTree>
    <p:extLst>
      <p:ext uri="{BB962C8B-B14F-4D97-AF65-F5344CB8AC3E}">
        <p14:creationId xmlns:p14="http://schemas.microsoft.com/office/powerpoint/2010/main" val="305668251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</p:spTree>
    <p:extLst>
      <p:ext uri="{BB962C8B-B14F-4D97-AF65-F5344CB8AC3E}">
        <p14:creationId xmlns:p14="http://schemas.microsoft.com/office/powerpoint/2010/main" val="17755032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aus Physik, 7. Klasse:</a:t>
            </a:r>
          </a:p>
          <a:p>
            <a:r>
              <a:rPr lang="de-DE" sz="3200" dirty="0"/>
              <a:t>Optische Phänomene (Licht, Sehvorgang)</a:t>
            </a:r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04040206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aus Physik, 7. Klasse:</a:t>
            </a:r>
          </a:p>
          <a:p>
            <a:r>
              <a:rPr lang="de-DE" sz="3200" dirty="0"/>
              <a:t>Optische Phänomene (Licht, Sehvorgang)</a:t>
            </a:r>
          </a:p>
          <a:p>
            <a:endParaRPr lang="de-DE" sz="3200" dirty="0"/>
          </a:p>
          <a:p>
            <a:r>
              <a:rPr lang="de-DE" sz="3200" b="1" dirty="0"/>
              <a:t>Weiterverwendung in Physik, 8. Klasse:</a:t>
            </a:r>
          </a:p>
          <a:p>
            <a:r>
              <a:rPr lang="de-DE" sz="3200" dirty="0"/>
              <a:t>Optik</a:t>
            </a:r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138965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dirty="0"/>
              <a:t>Lernbereiche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Informationsaufnahme, -verarbeitung und Reaktion beim Menschen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Fortpflanzung und Individualentwicklung des Menschen </a:t>
            </a:r>
            <a:r>
              <a:rPr lang="de-DE" sz="2800" i="1" dirty="0">
                <a:latin typeface="Arial Narrow" panose="020B0606020202030204" pitchFamily="34" charset="0"/>
              </a:rPr>
              <a:t>(zuvor 8. Klasse, aber neue Richtlinien)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Verhalten – genetisch bedingt und erlernt </a:t>
            </a:r>
            <a:r>
              <a:rPr lang="de-DE" sz="2800" i="1" dirty="0">
                <a:latin typeface="Arial Narrow" panose="020B0606020202030204" pitchFamily="34" charset="0"/>
              </a:rPr>
              <a:t>(zuvor Q12)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Suchtgefahren und Gesundheit </a:t>
            </a:r>
            <a:r>
              <a:rPr lang="de-DE" sz="2800" i="1" dirty="0">
                <a:highlight>
                  <a:srgbClr val="FFFF00"/>
                </a:highlight>
                <a:latin typeface="Arial Narrow" panose="020B0606020202030204" pitchFamily="34" charset="0"/>
              </a:rPr>
              <a:t>(zuvor: 9. Klasse)</a:t>
            </a:r>
            <a:endParaRPr lang="de-DE" sz="2800" b="1" dirty="0"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Ökosysteme unter dem Einfluss des Menschen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0954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Biologie, 8. Klasse:</a:t>
            </a:r>
          </a:p>
          <a:p>
            <a:r>
              <a:rPr lang="de-DE" sz="3200" dirty="0"/>
              <a:t>Erheblich höheres Anspruchsniveau als in der 5. Klasse (z. B. Strahlengang, Bau der Retina)</a:t>
            </a:r>
          </a:p>
          <a:p>
            <a:endParaRPr lang="de-DE" sz="3200" dirty="0"/>
          </a:p>
          <a:p>
            <a:r>
              <a:rPr lang="de-DE" sz="3200" dirty="0"/>
              <a:t>Bildet den </a:t>
            </a:r>
            <a:r>
              <a:rPr lang="de-DE" sz="3200" b="1" dirty="0"/>
              <a:t>Schwerpunkt</a:t>
            </a:r>
            <a:r>
              <a:rPr lang="de-DE" sz="3200" dirty="0"/>
              <a:t> dieses Kapitels, da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viel Vorwissen vorhanden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hohe Motivation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auch schwierige Aspekte nah am Alltag</a:t>
            </a:r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04292118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00FF00"/>
                </a:highlight>
              </a:rPr>
              <a:t>Untersuchungen: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Schweineaugen präparieren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Versuche zum Blinden Fleck </a:t>
            </a:r>
            <a:r>
              <a:rPr lang="de-DE" sz="3200" b="1" dirty="0"/>
              <a:t>HA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Pupillen-Reflex (Vertiefung zur Reiz-Reaktions-Kette; Adaptation) </a:t>
            </a:r>
            <a:r>
              <a:rPr lang="de-DE" sz="3200" b="1" dirty="0"/>
              <a:t>HA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Vergleich: Lochkamera / Linsenkamera / Auge </a:t>
            </a:r>
            <a:r>
              <a:rPr lang="de-DE" sz="3200" b="1" dirty="0"/>
              <a:t>HA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Erzeugung eines Bildes auf der Mattscheibe (</a:t>
            </a:r>
            <a:r>
              <a:rPr lang="de-DE" sz="3200" dirty="0" err="1"/>
              <a:t>Akkomodation</a:t>
            </a:r>
            <a:r>
              <a:rPr lang="de-DE" sz="3200" dirty="0"/>
              <a:t>; Fehlsichtigkeit)</a:t>
            </a:r>
          </a:p>
          <a:p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83927218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Wahrnehmung:</a:t>
            </a:r>
          </a:p>
          <a:p>
            <a:r>
              <a:rPr lang="de-DE" sz="3200" dirty="0"/>
              <a:t>keine „objektive“ Messung, sondern massive Interpretation: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Ausblenden von Aspekten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Vergleich mit Vorwissen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Ergänzungen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Erstellung eines mentalen Bildes („sich ein Bild machen“)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62839819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Wahrnehmung:</a:t>
            </a:r>
          </a:p>
          <a:p>
            <a:r>
              <a:rPr lang="de-DE" sz="3200" u="sng" dirty="0"/>
              <a:t>Mensch:</a:t>
            </a:r>
          </a:p>
          <a:p>
            <a:r>
              <a:rPr lang="de-DE" sz="3200" dirty="0"/>
              <a:t>innen samtig schwarz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außen intensiv rot</a:t>
            </a:r>
          </a:p>
          <a:p>
            <a:endParaRPr lang="de-DE" sz="3200" u="sn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523288-087C-47F0-9FB3-A8EDB30321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20" y="2075814"/>
            <a:ext cx="3739832" cy="3761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6624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Wahrnehmung:</a:t>
            </a:r>
          </a:p>
          <a:p>
            <a:r>
              <a:rPr lang="de-DE" sz="3200" u="sng" dirty="0"/>
              <a:t>Mensch:</a:t>
            </a:r>
          </a:p>
          <a:p>
            <a:r>
              <a:rPr lang="de-DE" sz="3200" dirty="0"/>
              <a:t>innen samtig schwarz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außen intensiv rot</a:t>
            </a:r>
          </a:p>
          <a:p>
            <a:r>
              <a:rPr lang="de-DE" sz="3200" u="sng" dirty="0"/>
              <a:t>Biene:</a:t>
            </a:r>
          </a:p>
          <a:p>
            <a:r>
              <a:rPr lang="de-DE" sz="3200" dirty="0"/>
              <a:t>innen intensiv UV</a:t>
            </a:r>
          </a:p>
          <a:p>
            <a:r>
              <a:rPr lang="de-DE" sz="3200" dirty="0"/>
              <a:t>außen samtig schwarz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523288-087C-47F0-9FB3-A8EDB30321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20" y="2075814"/>
            <a:ext cx="3739832" cy="3761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6244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Wahrnehmung:</a:t>
            </a:r>
          </a:p>
          <a:p>
            <a:r>
              <a:rPr lang="de-DE" sz="3200" b="1" dirty="0">
                <a:highlight>
                  <a:srgbClr val="00FF00"/>
                </a:highlight>
              </a:rPr>
              <a:t>Untersuchungen:</a:t>
            </a:r>
            <a:r>
              <a:rPr lang="de-DE" sz="3200" dirty="0"/>
              <a:t> optische Täuschungen</a:t>
            </a:r>
          </a:p>
        </p:txBody>
      </p:sp>
    </p:spTree>
    <p:extLst>
      <p:ext uri="{BB962C8B-B14F-4D97-AF65-F5344CB8AC3E}">
        <p14:creationId xmlns:p14="http://schemas.microsoft.com/office/powerpoint/2010/main" val="112841469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455C1C-F73F-4327-B4FD-906A8223D5DE}"/>
              </a:ext>
            </a:extLst>
          </p:cNvPr>
          <p:cNvSpPr txBox="1"/>
          <p:nvPr/>
        </p:nvSpPr>
        <p:spPr>
          <a:xfrm>
            <a:off x="628650" y="1892567"/>
            <a:ext cx="78867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Wahrnehmung:</a:t>
            </a:r>
          </a:p>
          <a:p>
            <a:r>
              <a:rPr lang="de-DE" sz="3200" b="1" dirty="0">
                <a:highlight>
                  <a:srgbClr val="00FF00"/>
                </a:highlight>
              </a:rPr>
              <a:t>Untersuchungen:</a:t>
            </a:r>
            <a:r>
              <a:rPr lang="de-DE" sz="3200" dirty="0"/>
              <a:t> optische Täuschungen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nicht als Unterhaltung!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möglichst mit Erklärung des Mechanismus und des biologischen Zwecks</a:t>
            </a:r>
          </a:p>
        </p:txBody>
      </p:sp>
    </p:spTree>
    <p:extLst>
      <p:ext uri="{BB962C8B-B14F-4D97-AF65-F5344CB8AC3E}">
        <p14:creationId xmlns:p14="http://schemas.microsoft.com/office/powerpoint/2010/main" val="131283845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B5586E0-26B8-41C5-BAEE-96C9BA819FB5}"/>
              </a:ext>
            </a:extLst>
          </p:cNvPr>
          <p:cNvGrpSpPr/>
          <p:nvPr/>
        </p:nvGrpSpPr>
        <p:grpSpPr>
          <a:xfrm>
            <a:off x="1950720" y="1965960"/>
            <a:ext cx="4892040" cy="2865119"/>
            <a:chOff x="0" y="0"/>
            <a:chExt cx="3341077" cy="1805354"/>
          </a:xfrm>
        </p:grpSpPr>
        <p:sp>
          <p:nvSpPr>
            <p:cNvPr id="5" name="Textfeld 22">
              <a:extLst>
                <a:ext uri="{FF2B5EF4-FFF2-40B4-BE49-F238E27FC236}">
                  <a16:creationId xmlns:a16="http://schemas.microsoft.com/office/drawing/2014/main" id="{039F9F61-FD4C-4985-999F-72B83D2D2544}"/>
                </a:ext>
              </a:extLst>
            </p:cNvPr>
            <p:cNvSpPr txBox="1"/>
            <p:nvPr/>
          </p:nvSpPr>
          <p:spPr>
            <a:xfrm>
              <a:off x="0" y="0"/>
              <a:ext cx="3341077" cy="1805354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09D2B35-3918-4AF6-964A-25EF572BD612}"/>
                </a:ext>
              </a:extLst>
            </p:cNvPr>
            <p:cNvSpPr/>
            <p:nvPr/>
          </p:nvSpPr>
          <p:spPr>
            <a:xfrm>
              <a:off x="228600" y="164123"/>
              <a:ext cx="144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8E0C762-6019-406F-A414-DC5BAB98A601}"/>
                </a:ext>
              </a:extLst>
            </p:cNvPr>
            <p:cNvSpPr/>
            <p:nvPr/>
          </p:nvSpPr>
          <p:spPr>
            <a:xfrm>
              <a:off x="1670539" y="164123"/>
              <a:ext cx="1439545" cy="1439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5C4695C-0FF9-4A93-9C70-77354F1EE223}"/>
                </a:ext>
              </a:extLst>
            </p:cNvPr>
            <p:cNvSpPr/>
            <p:nvPr/>
          </p:nvSpPr>
          <p:spPr>
            <a:xfrm>
              <a:off x="627185" y="515816"/>
              <a:ext cx="719455" cy="71945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C39FD64-D1A9-4BC1-B8AC-387A39EEE922}"/>
                </a:ext>
              </a:extLst>
            </p:cNvPr>
            <p:cNvSpPr/>
            <p:nvPr/>
          </p:nvSpPr>
          <p:spPr>
            <a:xfrm>
              <a:off x="2010508" y="515816"/>
              <a:ext cx="719455" cy="71945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3C686507-058B-44F7-A7FC-6D117164D0A5}"/>
              </a:ext>
            </a:extLst>
          </p:cNvPr>
          <p:cNvSpPr txBox="1"/>
          <p:nvPr/>
        </p:nvSpPr>
        <p:spPr>
          <a:xfrm>
            <a:off x="960120" y="5074920"/>
            <a:ext cx="739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Simultan-Kontrast (Hering-Kontrast)</a:t>
            </a:r>
          </a:p>
        </p:txBody>
      </p:sp>
    </p:spTree>
    <p:extLst>
      <p:ext uri="{BB962C8B-B14F-4D97-AF65-F5344CB8AC3E}">
        <p14:creationId xmlns:p14="http://schemas.microsoft.com/office/powerpoint/2010/main" val="209495635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B5586E0-26B8-41C5-BAEE-96C9BA819FB5}"/>
              </a:ext>
            </a:extLst>
          </p:cNvPr>
          <p:cNvGrpSpPr/>
          <p:nvPr/>
        </p:nvGrpSpPr>
        <p:grpSpPr>
          <a:xfrm>
            <a:off x="1950720" y="1965960"/>
            <a:ext cx="4892040" cy="2865119"/>
            <a:chOff x="0" y="0"/>
            <a:chExt cx="3341077" cy="1805354"/>
          </a:xfrm>
        </p:grpSpPr>
        <p:sp>
          <p:nvSpPr>
            <p:cNvPr id="5" name="Textfeld 22">
              <a:extLst>
                <a:ext uri="{FF2B5EF4-FFF2-40B4-BE49-F238E27FC236}">
                  <a16:creationId xmlns:a16="http://schemas.microsoft.com/office/drawing/2014/main" id="{039F9F61-FD4C-4985-999F-72B83D2D2544}"/>
                </a:ext>
              </a:extLst>
            </p:cNvPr>
            <p:cNvSpPr txBox="1"/>
            <p:nvPr/>
          </p:nvSpPr>
          <p:spPr>
            <a:xfrm>
              <a:off x="0" y="0"/>
              <a:ext cx="3341077" cy="1805354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09D2B35-3918-4AF6-964A-25EF572BD612}"/>
                </a:ext>
              </a:extLst>
            </p:cNvPr>
            <p:cNvSpPr/>
            <p:nvPr/>
          </p:nvSpPr>
          <p:spPr>
            <a:xfrm>
              <a:off x="228600" y="164123"/>
              <a:ext cx="144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8E0C762-6019-406F-A414-DC5BAB98A601}"/>
                </a:ext>
              </a:extLst>
            </p:cNvPr>
            <p:cNvSpPr/>
            <p:nvPr/>
          </p:nvSpPr>
          <p:spPr>
            <a:xfrm>
              <a:off x="1670539" y="164123"/>
              <a:ext cx="1439545" cy="1439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5C4695C-0FF9-4A93-9C70-77354F1EE223}"/>
                </a:ext>
              </a:extLst>
            </p:cNvPr>
            <p:cNvSpPr/>
            <p:nvPr/>
          </p:nvSpPr>
          <p:spPr>
            <a:xfrm>
              <a:off x="627185" y="515816"/>
              <a:ext cx="719455" cy="71945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C39FD64-D1A9-4BC1-B8AC-387A39EEE922}"/>
                </a:ext>
              </a:extLst>
            </p:cNvPr>
            <p:cNvSpPr/>
            <p:nvPr/>
          </p:nvSpPr>
          <p:spPr>
            <a:xfrm>
              <a:off x="2010508" y="515816"/>
              <a:ext cx="719455" cy="71945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3C686507-058B-44F7-A7FC-6D117164D0A5}"/>
              </a:ext>
            </a:extLst>
          </p:cNvPr>
          <p:cNvSpPr txBox="1"/>
          <p:nvPr/>
        </p:nvSpPr>
        <p:spPr>
          <a:xfrm>
            <a:off x="800100" y="5074920"/>
            <a:ext cx="7715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Simultan-Kontrast (Hering-Kontrast)</a:t>
            </a:r>
          </a:p>
          <a:p>
            <a:r>
              <a:rPr lang="de-DE" sz="2800" dirty="0"/>
              <a:t>Mechanismus: laterale (Nachbarschafts-)Hemmung</a:t>
            </a:r>
          </a:p>
          <a:p>
            <a:r>
              <a:rPr lang="de-DE" sz="2800" dirty="0"/>
              <a:t>Zweck: Betonung von Konturen</a:t>
            </a:r>
          </a:p>
        </p:txBody>
      </p:sp>
    </p:spTree>
    <p:extLst>
      <p:ext uri="{BB962C8B-B14F-4D97-AF65-F5344CB8AC3E}">
        <p14:creationId xmlns:p14="http://schemas.microsoft.com/office/powerpoint/2010/main" val="76953830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44880" y="4267200"/>
            <a:ext cx="74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Kanizsa</a:t>
            </a:r>
            <a:r>
              <a:rPr lang="de-DE" sz="2800" dirty="0"/>
              <a:t>-Dreieck: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C0ADFC-9D14-42A9-AFA8-61F46E352700}"/>
              </a:ext>
            </a:extLst>
          </p:cNvPr>
          <p:cNvGrpSpPr/>
          <p:nvPr/>
        </p:nvGrpSpPr>
        <p:grpSpPr>
          <a:xfrm>
            <a:off x="3314700" y="2141220"/>
            <a:ext cx="1943100" cy="1874520"/>
            <a:chOff x="40345" y="0"/>
            <a:chExt cx="2371433" cy="2319032"/>
          </a:xfrm>
        </p:grpSpPr>
        <p:sp>
          <p:nvSpPr>
            <p:cNvPr id="7" name="Gleichschenkliges Dreieck 6">
              <a:extLst>
                <a:ext uri="{FF2B5EF4-FFF2-40B4-BE49-F238E27FC236}">
                  <a16:creationId xmlns:a16="http://schemas.microsoft.com/office/drawing/2014/main" id="{F6C97E45-247F-4187-863B-4567FC6FBB15}"/>
                </a:ext>
              </a:extLst>
            </p:cNvPr>
            <p:cNvSpPr/>
            <p:nvPr/>
          </p:nvSpPr>
          <p:spPr>
            <a:xfrm>
              <a:off x="363415" y="0"/>
              <a:ext cx="1710055" cy="1439545"/>
            </a:xfrm>
            <a:prstGeom prst="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44B33D5-6936-4C22-84A2-86CBB54620C9}"/>
                </a:ext>
              </a:extLst>
            </p:cNvPr>
            <p:cNvSpPr/>
            <p:nvPr/>
          </p:nvSpPr>
          <p:spPr>
            <a:xfrm>
              <a:off x="40345" y="186309"/>
              <a:ext cx="554356" cy="55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0BF74D5-4E81-44D8-B391-9BC03BE51EB4}"/>
                </a:ext>
              </a:extLst>
            </p:cNvPr>
            <p:cNvSpPr/>
            <p:nvPr/>
          </p:nvSpPr>
          <p:spPr>
            <a:xfrm>
              <a:off x="1857423" y="198033"/>
              <a:ext cx="554355" cy="554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A34D0E0-3B9B-4B01-9156-D7EEF18B2CD5}"/>
                </a:ext>
              </a:extLst>
            </p:cNvPr>
            <p:cNvSpPr/>
            <p:nvPr/>
          </p:nvSpPr>
          <p:spPr>
            <a:xfrm>
              <a:off x="948807" y="1764678"/>
              <a:ext cx="554357" cy="55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68794B80-4744-4F48-9D4A-16469DAAB100}"/>
                </a:ext>
              </a:extLst>
            </p:cNvPr>
            <p:cNvSpPr/>
            <p:nvPr/>
          </p:nvSpPr>
          <p:spPr>
            <a:xfrm rot="10800000">
              <a:off x="395690" y="521538"/>
              <a:ext cx="1653740" cy="1404409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4595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dirty="0"/>
              <a:t>Lernbereiche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457200" y="1628800"/>
            <a:ext cx="8229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Informationsaufnahme, -verarbeitung und Reaktion beim Menschen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Fortpflanzung und Individualentwicklung des Menschen </a:t>
            </a:r>
            <a:r>
              <a:rPr lang="de-DE" sz="2800" i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(zuvor 8. Klasse, aber neue Richtlinien)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Verhalten – genetisch bedingt und erlernt </a:t>
            </a:r>
            <a:r>
              <a:rPr lang="de-DE" sz="2800" i="1" dirty="0">
                <a:latin typeface="Arial Narrow" panose="020B0606020202030204" pitchFamily="34" charset="0"/>
              </a:rPr>
              <a:t>(zuvor Q12)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Suchtgefahren und Gesundheit </a:t>
            </a:r>
            <a:r>
              <a:rPr lang="de-DE" sz="2800" i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(zuvor: 9. Klasse)</a:t>
            </a:r>
            <a:endParaRPr lang="de-DE" sz="28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Ökosysteme unter dem Einfluss des Menschen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27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44880" y="4267200"/>
            <a:ext cx="7482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Kanizsa</a:t>
            </a:r>
            <a:r>
              <a:rPr lang="de-DE" sz="2800" dirty="0"/>
              <a:t>-Dreieck:</a:t>
            </a:r>
          </a:p>
          <a:p>
            <a:r>
              <a:rPr lang="de-DE" sz="2800" dirty="0"/>
              <a:t>Mechanismus: Ergänzung durch Vorwissen</a:t>
            </a:r>
          </a:p>
          <a:p>
            <a:r>
              <a:rPr lang="de-DE" sz="2800" dirty="0"/>
              <a:t>Zweck: Wahrnehmung </a:t>
            </a:r>
            <a:r>
              <a:rPr lang="de-DE" sz="2800"/>
              <a:t>der Gesamtgestalt</a:t>
            </a:r>
            <a:endParaRPr lang="de-DE" sz="2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C0ADFC-9D14-42A9-AFA8-61F46E352700}"/>
              </a:ext>
            </a:extLst>
          </p:cNvPr>
          <p:cNvGrpSpPr/>
          <p:nvPr/>
        </p:nvGrpSpPr>
        <p:grpSpPr>
          <a:xfrm>
            <a:off x="3314700" y="2141220"/>
            <a:ext cx="1943100" cy="1874520"/>
            <a:chOff x="40345" y="0"/>
            <a:chExt cx="2371433" cy="2319032"/>
          </a:xfrm>
        </p:grpSpPr>
        <p:sp>
          <p:nvSpPr>
            <p:cNvPr id="7" name="Gleichschenkliges Dreieck 6">
              <a:extLst>
                <a:ext uri="{FF2B5EF4-FFF2-40B4-BE49-F238E27FC236}">
                  <a16:creationId xmlns:a16="http://schemas.microsoft.com/office/drawing/2014/main" id="{F6C97E45-247F-4187-863B-4567FC6FBB15}"/>
                </a:ext>
              </a:extLst>
            </p:cNvPr>
            <p:cNvSpPr/>
            <p:nvPr/>
          </p:nvSpPr>
          <p:spPr>
            <a:xfrm>
              <a:off x="363415" y="0"/>
              <a:ext cx="1710055" cy="1439545"/>
            </a:xfrm>
            <a:prstGeom prst="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44B33D5-6936-4C22-84A2-86CBB54620C9}"/>
                </a:ext>
              </a:extLst>
            </p:cNvPr>
            <p:cNvSpPr/>
            <p:nvPr/>
          </p:nvSpPr>
          <p:spPr>
            <a:xfrm>
              <a:off x="40345" y="186309"/>
              <a:ext cx="554356" cy="55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0BF74D5-4E81-44D8-B391-9BC03BE51EB4}"/>
                </a:ext>
              </a:extLst>
            </p:cNvPr>
            <p:cNvSpPr/>
            <p:nvPr/>
          </p:nvSpPr>
          <p:spPr>
            <a:xfrm>
              <a:off x="1857423" y="198033"/>
              <a:ext cx="554355" cy="554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A34D0E0-3B9B-4B01-9156-D7EEF18B2CD5}"/>
                </a:ext>
              </a:extLst>
            </p:cNvPr>
            <p:cNvSpPr/>
            <p:nvPr/>
          </p:nvSpPr>
          <p:spPr>
            <a:xfrm>
              <a:off x="948807" y="1764678"/>
              <a:ext cx="554357" cy="55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68794B80-4744-4F48-9D4A-16469DAAB100}"/>
                </a:ext>
              </a:extLst>
            </p:cNvPr>
            <p:cNvSpPr/>
            <p:nvPr/>
          </p:nvSpPr>
          <p:spPr>
            <a:xfrm rot="10800000">
              <a:off x="395690" y="521538"/>
              <a:ext cx="1653740" cy="1404409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3153000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22020" y="4549140"/>
            <a:ext cx="74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Kippbilder: Necker-Würfel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FD7881-2991-4F04-B8F9-0F229C78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799590"/>
            <a:ext cx="2551430" cy="25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039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22020" y="4549140"/>
            <a:ext cx="7482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Kippbilder: Necker-Würfel</a:t>
            </a:r>
          </a:p>
          <a:p>
            <a:r>
              <a:rPr lang="de-DE" sz="2800" dirty="0"/>
              <a:t>Mechanismus: Interpretation durch Vorwissen; beide Möglichkeiten abwechselnd</a:t>
            </a:r>
          </a:p>
          <a:p>
            <a:r>
              <a:rPr lang="de-DE" sz="2800" dirty="0"/>
              <a:t>Zweck: Wahrnehmung der Gesamtgestalt in 3D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FD7881-2991-4F04-B8F9-0F229C78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799590"/>
            <a:ext cx="2551430" cy="25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134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14400" y="4747260"/>
            <a:ext cx="748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Dallenbachsche</a:t>
            </a:r>
            <a:r>
              <a:rPr lang="de-DE" sz="2800" dirty="0"/>
              <a:t> Figur:</a:t>
            </a:r>
          </a:p>
          <a:p>
            <a:r>
              <a:rPr lang="de-DE" sz="2800" dirty="0"/>
              <a:t>Interpretationen der Schüler erfragen.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582CD9-26A1-48E2-ABCC-F92730E8F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90689"/>
            <a:ext cx="4438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2420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14400" y="4747260"/>
            <a:ext cx="7482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Dallenbachsche</a:t>
            </a:r>
            <a:r>
              <a:rPr lang="de-DE" sz="2800" dirty="0"/>
              <a:t> Figur:</a:t>
            </a:r>
          </a:p>
          <a:p>
            <a:r>
              <a:rPr lang="de-DE" sz="2800" dirty="0"/>
              <a:t>Dann Auflösung zeigen.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484C45-C795-45B7-8DB8-97FD0AA9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7" y="1835468"/>
            <a:ext cx="3592576" cy="29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59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26F0D7-1D70-46B4-9320-12D590E1719E}"/>
              </a:ext>
            </a:extLst>
          </p:cNvPr>
          <p:cNvSpPr txBox="1"/>
          <p:nvPr/>
        </p:nvSpPr>
        <p:spPr>
          <a:xfrm>
            <a:off x="914400" y="4747260"/>
            <a:ext cx="7482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Dallenbachsche</a:t>
            </a:r>
            <a:r>
              <a:rPr lang="de-DE" sz="2800" dirty="0"/>
              <a:t> Figur:</a:t>
            </a:r>
          </a:p>
          <a:p>
            <a:r>
              <a:rPr lang="de-DE" sz="2800" dirty="0"/>
              <a:t>Dann wieder das erste Bild zeigen.</a:t>
            </a:r>
          </a:p>
          <a:p>
            <a:r>
              <a:rPr lang="de-DE" sz="2800" dirty="0"/>
              <a:t>Erklärung: Abgleich mit Vorwissen führt zur Ergänzung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9BF90D-62BC-4CCE-AA1C-5F12BBCE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90689"/>
            <a:ext cx="4438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123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Sehsinn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061F336-C1A3-434C-9403-9D848C7C18F2}"/>
              </a:ext>
            </a:extLst>
          </p:cNvPr>
          <p:cNvGrpSpPr/>
          <p:nvPr/>
        </p:nvGrpSpPr>
        <p:grpSpPr>
          <a:xfrm>
            <a:off x="3048316" y="2042160"/>
            <a:ext cx="3047367" cy="2091690"/>
            <a:chOff x="0" y="0"/>
            <a:chExt cx="3047755" cy="209222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E6AE8C6-8498-4686-AA6F-D20244B6034D}"/>
                </a:ext>
              </a:extLst>
            </p:cNvPr>
            <p:cNvSpPr/>
            <p:nvPr/>
          </p:nvSpPr>
          <p:spPr>
            <a:xfrm>
              <a:off x="657957" y="71804"/>
              <a:ext cx="1799590" cy="17995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Textfeld 46">
              <a:extLst>
                <a:ext uri="{FF2B5EF4-FFF2-40B4-BE49-F238E27FC236}">
                  <a16:creationId xmlns:a16="http://schemas.microsoft.com/office/drawing/2014/main" id="{1E29660F-11E8-4E78-983C-06167AFC0DFE}"/>
                </a:ext>
              </a:extLst>
            </p:cNvPr>
            <p:cNvSpPr txBox="1"/>
            <p:nvPr/>
          </p:nvSpPr>
          <p:spPr>
            <a:xfrm>
              <a:off x="1055076" y="0"/>
              <a:ext cx="949325" cy="3397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ROT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Textfeld 47">
              <a:extLst>
                <a:ext uri="{FF2B5EF4-FFF2-40B4-BE49-F238E27FC236}">
                  <a16:creationId xmlns:a16="http://schemas.microsoft.com/office/drawing/2014/main" id="{673421E1-6065-4812-BCF7-A0A06E42E87C}"/>
                </a:ext>
              </a:extLst>
            </p:cNvPr>
            <p:cNvSpPr txBox="1"/>
            <p:nvPr/>
          </p:nvSpPr>
          <p:spPr>
            <a:xfrm>
              <a:off x="2098430" y="1254369"/>
              <a:ext cx="949325" cy="339725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BLAU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feld 49">
              <a:extLst>
                <a:ext uri="{FF2B5EF4-FFF2-40B4-BE49-F238E27FC236}">
                  <a16:creationId xmlns:a16="http://schemas.microsoft.com/office/drawing/2014/main" id="{DCA1113B-E602-4DEE-B177-600D25C68E3F}"/>
                </a:ext>
              </a:extLst>
            </p:cNvPr>
            <p:cNvSpPr txBox="1"/>
            <p:nvPr/>
          </p:nvSpPr>
          <p:spPr>
            <a:xfrm>
              <a:off x="35169" y="1254369"/>
              <a:ext cx="949325" cy="33972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GELB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Textfeld 51">
              <a:extLst>
                <a:ext uri="{FF2B5EF4-FFF2-40B4-BE49-F238E27FC236}">
                  <a16:creationId xmlns:a16="http://schemas.microsoft.com/office/drawing/2014/main" id="{CFCB2E37-E8A3-4791-B924-00BF86102AE9}"/>
                </a:ext>
              </a:extLst>
            </p:cNvPr>
            <p:cNvSpPr txBox="1"/>
            <p:nvPr/>
          </p:nvSpPr>
          <p:spPr>
            <a:xfrm>
              <a:off x="0" y="562707"/>
              <a:ext cx="890270" cy="292735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200" b="1" i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orange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Textfeld 52">
              <a:extLst>
                <a:ext uri="{FF2B5EF4-FFF2-40B4-BE49-F238E27FC236}">
                  <a16:creationId xmlns:a16="http://schemas.microsoft.com/office/drawing/2014/main" id="{792438E4-6655-4446-A626-89A2ACA9F155}"/>
                </a:ext>
              </a:extLst>
            </p:cNvPr>
            <p:cNvSpPr txBox="1"/>
            <p:nvPr/>
          </p:nvSpPr>
          <p:spPr>
            <a:xfrm>
              <a:off x="2098430" y="556846"/>
              <a:ext cx="890270" cy="292735"/>
            </a:xfrm>
            <a:prstGeom prst="rect">
              <a:avLst/>
            </a:prstGeom>
            <a:solidFill>
              <a:srgbClr val="9933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200" b="1" i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violett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Textfeld 53">
              <a:extLst>
                <a:ext uri="{FF2B5EF4-FFF2-40B4-BE49-F238E27FC236}">
                  <a16:creationId xmlns:a16="http://schemas.microsoft.com/office/drawing/2014/main" id="{E802CDA7-6C20-4BD2-BDD2-44C0AEADA158}"/>
                </a:ext>
              </a:extLst>
            </p:cNvPr>
            <p:cNvSpPr txBox="1"/>
            <p:nvPr/>
          </p:nvSpPr>
          <p:spPr>
            <a:xfrm>
              <a:off x="1113692" y="1799492"/>
              <a:ext cx="890270" cy="292735"/>
            </a:xfrm>
            <a:prstGeom prst="rect">
              <a:avLst/>
            </a:prstGeom>
            <a:solidFill>
              <a:srgbClr val="33CC33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200" b="1" i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grün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0B5E3592-AD4B-4C10-850C-7D22515CF26A}"/>
              </a:ext>
            </a:extLst>
          </p:cNvPr>
          <p:cNvSpPr txBox="1"/>
          <p:nvPr/>
        </p:nvSpPr>
        <p:spPr>
          <a:xfrm>
            <a:off x="1196340" y="4350915"/>
            <a:ext cx="7078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Farbkreis aus den 3 Grundfarben und den 3 primären Mischfarben: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3200" dirty="0"/>
              <a:t> Kunst	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de-DE" sz="3200" dirty="0"/>
              <a:t> Biologie (PS)	    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3200" dirty="0"/>
              <a:t> Chemie</a:t>
            </a:r>
          </a:p>
        </p:txBody>
      </p:sp>
    </p:spTree>
    <p:extLst>
      <p:ext uri="{BB962C8B-B14F-4D97-AF65-F5344CB8AC3E}">
        <p14:creationId xmlns:p14="http://schemas.microsoft.com/office/powerpoint/2010/main" val="157927492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</p:spTree>
    <p:extLst>
      <p:ext uri="{BB962C8B-B14F-4D97-AF65-F5344CB8AC3E}">
        <p14:creationId xmlns:p14="http://schemas.microsoft.com/office/powerpoint/2010/main" val="35578145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5E3592-AD4B-4C10-850C-7D22515CF26A}"/>
              </a:ext>
            </a:extLst>
          </p:cNvPr>
          <p:cNvSpPr txBox="1"/>
          <p:nvPr/>
        </p:nvSpPr>
        <p:spPr>
          <a:xfrm>
            <a:off x="628650" y="1859340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Kein Vorwissen aus der Physik!</a:t>
            </a:r>
          </a:p>
          <a:p>
            <a:r>
              <a:rPr lang="de-DE" sz="3200" dirty="0"/>
              <a:t>=&gt;	Zunächst den Begriff „Schall“ klären 		(Schwingungen der Luft, Schallwelle, 		Frequenz in Hertz; Schalldruck in dB)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3913547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5E3592-AD4B-4C10-850C-7D22515CF26A}"/>
              </a:ext>
            </a:extLst>
          </p:cNvPr>
          <p:cNvSpPr txBox="1"/>
          <p:nvPr/>
        </p:nvSpPr>
        <p:spPr>
          <a:xfrm>
            <a:off x="628650" y="1859340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00FF00"/>
                </a:highlight>
              </a:rPr>
              <a:t>Untersuchungen</a:t>
            </a:r>
            <a:r>
              <a:rPr lang="de-DE" sz="3200" dirty="0"/>
              <a:t> zum Schall: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Flaschentonleiter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Dosentelefon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Schallübertragung in unterschiedlichen Medien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ggf. Lernzirkel Schall aus der Unterstufe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pPr algn="ctr"/>
            <a:r>
              <a:rPr lang="de-DE" sz="3200" i="1" dirty="0"/>
              <a:t>(Aber nicht zu viel Zeit verlieren!)</a:t>
            </a:r>
          </a:p>
        </p:txBody>
      </p:sp>
    </p:spTree>
    <p:extLst>
      <p:ext uri="{BB962C8B-B14F-4D97-AF65-F5344CB8AC3E}">
        <p14:creationId xmlns:p14="http://schemas.microsoft.com/office/powerpoint/2010/main" val="156306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</p:spTree>
    <p:extLst>
      <p:ext uri="{BB962C8B-B14F-4D97-AF65-F5344CB8AC3E}">
        <p14:creationId xmlns:p14="http://schemas.microsoft.com/office/powerpoint/2010/main" val="429167000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5E3592-AD4B-4C10-850C-7D22515CF26A}"/>
              </a:ext>
            </a:extLst>
          </p:cNvPr>
          <p:cNvSpPr txBox="1"/>
          <p:nvPr/>
        </p:nvSpPr>
        <p:spPr>
          <a:xfrm>
            <a:off x="628650" y="1859340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Methodik:</a:t>
            </a:r>
          </a:p>
          <a:p>
            <a:r>
              <a:rPr lang="de-DE" sz="3200" dirty="0"/>
              <a:t>Nicht von der Anatomie ausgehen, sondern problemorientiert arbeiten!</a:t>
            </a:r>
          </a:p>
          <a:p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55B014-2CE6-4530-9CBC-5F6B0A2EC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96" y="3573780"/>
            <a:ext cx="4154526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031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5E3592-AD4B-4C10-850C-7D22515CF26A}"/>
              </a:ext>
            </a:extLst>
          </p:cNvPr>
          <p:cNvSpPr txBox="1"/>
          <p:nvPr/>
        </p:nvSpPr>
        <p:spPr>
          <a:xfrm>
            <a:off x="628650" y="1859340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Wie könnte Schall von Sinneszellen </a:t>
            </a:r>
            <a:r>
              <a:rPr lang="de-DE" sz="3200" dirty="0" err="1">
                <a:highlight>
                  <a:srgbClr val="FFFF00"/>
                </a:highlight>
              </a:rPr>
              <a:t>aufge-nommen</a:t>
            </a:r>
            <a:r>
              <a:rPr lang="de-DE" sz="3200" dirty="0">
                <a:highlight>
                  <a:srgbClr val="FFFF00"/>
                </a:highlight>
              </a:rPr>
              <a:t> werden?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2032544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5E3592-AD4B-4C10-850C-7D22515CF26A}"/>
              </a:ext>
            </a:extLst>
          </p:cNvPr>
          <p:cNvSpPr txBox="1"/>
          <p:nvPr/>
        </p:nvSpPr>
        <p:spPr>
          <a:xfrm>
            <a:off x="628650" y="1859340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>
                <a:highlight>
                  <a:srgbClr val="FFFF00"/>
                </a:highlight>
              </a:rPr>
              <a:t>Wie könnte Schall von Sinneszellen </a:t>
            </a:r>
            <a:r>
              <a:rPr lang="de-DE" sz="3200" dirty="0" err="1">
                <a:highlight>
                  <a:srgbClr val="FFFF00"/>
                </a:highlight>
              </a:rPr>
              <a:t>aufge-nommen</a:t>
            </a:r>
            <a:r>
              <a:rPr lang="de-DE" sz="3200" dirty="0">
                <a:highlight>
                  <a:srgbClr val="FFFF00"/>
                </a:highlight>
              </a:rPr>
              <a:t> werden?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Sinneshärchen schwingen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Einrichtungen des Innenohrs</a:t>
            </a:r>
          </a:p>
        </p:txBody>
      </p:sp>
    </p:spTree>
    <p:extLst>
      <p:ext uri="{BB962C8B-B14F-4D97-AF65-F5344CB8AC3E}">
        <p14:creationId xmlns:p14="http://schemas.microsoft.com/office/powerpoint/2010/main" val="205603571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2E8621F-7364-4E68-9E08-79839193B4F0}"/>
              </a:ext>
            </a:extLst>
          </p:cNvPr>
          <p:cNvGrpSpPr/>
          <p:nvPr/>
        </p:nvGrpSpPr>
        <p:grpSpPr>
          <a:xfrm>
            <a:off x="2038350" y="2351405"/>
            <a:ext cx="5067299" cy="996950"/>
            <a:chOff x="0" y="0"/>
            <a:chExt cx="5067589" cy="997412"/>
          </a:xfrm>
        </p:grpSpPr>
        <p:sp>
          <p:nvSpPr>
            <p:cNvPr id="6" name="Textfeld 25">
              <a:extLst>
                <a:ext uri="{FF2B5EF4-FFF2-40B4-BE49-F238E27FC236}">
                  <a16:creationId xmlns:a16="http://schemas.microsoft.com/office/drawing/2014/main" id="{C58C56A9-EF9E-46AB-B822-39D592056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1282"/>
              <a:ext cx="1155065" cy="786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2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Ovales Fenster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r">
                <a:spcAft>
                  <a:spcPts val="0"/>
                </a:spcAft>
              </a:pPr>
              <a:r>
                <a:rPr lang="de-DE" sz="18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r">
                <a:spcAft>
                  <a:spcPts val="0"/>
                </a:spcAft>
              </a:pPr>
              <a:r>
                <a:rPr lang="de-DE" sz="12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Rundes Fenster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898857D-5612-4A3D-ACCB-726E3E0E0D6E}"/>
                </a:ext>
              </a:extLst>
            </p:cNvPr>
            <p:cNvGrpSpPr/>
            <p:nvPr/>
          </p:nvGrpSpPr>
          <p:grpSpPr>
            <a:xfrm>
              <a:off x="1153680" y="169718"/>
              <a:ext cx="2639868" cy="818515"/>
              <a:chOff x="0" y="0"/>
              <a:chExt cx="2639868" cy="818515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D6AC90B7-9F20-43F4-B220-D813DA9B3418}"/>
                  </a:ext>
                </a:extLst>
              </p:cNvPr>
              <p:cNvGrpSpPr/>
              <p:nvPr/>
            </p:nvGrpSpPr>
            <p:grpSpPr>
              <a:xfrm>
                <a:off x="169718" y="0"/>
                <a:ext cx="2470150" cy="818515"/>
                <a:chOff x="0" y="0"/>
                <a:chExt cx="2470150" cy="818515"/>
              </a:xfrm>
            </p:grpSpPr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48AA9C71-BD33-44EF-A869-68D2DA291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470150" cy="818515"/>
                  <a:chOff x="5419" y="13364"/>
                  <a:chExt cx="3890" cy="1289"/>
                </a:xfrm>
              </p:grpSpPr>
              <p:sp>
                <p:nvSpPr>
                  <p:cNvPr id="19" name="Oval 4">
                    <a:extLst>
                      <a:ext uri="{FF2B5EF4-FFF2-40B4-BE49-F238E27FC236}">
                        <a16:creationId xmlns:a16="http://schemas.microsoft.com/office/drawing/2014/main" id="{767415A6-C50A-4ED4-AB05-61E0DBD5F0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2" y="13600"/>
                    <a:ext cx="947" cy="67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0" name="Oval 5">
                    <a:extLst>
                      <a:ext uri="{FF2B5EF4-FFF2-40B4-BE49-F238E27FC236}">
                        <a16:creationId xmlns:a16="http://schemas.microsoft.com/office/drawing/2014/main" id="{1501DA6A-4571-4C5D-90D8-5FCBD5C571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87" y="13803"/>
                    <a:ext cx="733" cy="2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1" name="Rectangle 6">
                    <a:extLst>
                      <a:ext uri="{FF2B5EF4-FFF2-40B4-BE49-F238E27FC236}">
                        <a16:creationId xmlns:a16="http://schemas.microsoft.com/office/drawing/2014/main" id="{BAAA48D9-0A27-416E-9804-6A51AABE6E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59" y="13379"/>
                    <a:ext cx="821" cy="11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cxnSp>
                <p:nvCxnSpPr>
                  <p:cNvPr id="22" name="Line 7">
                    <a:extLst>
                      <a:ext uri="{FF2B5EF4-FFF2-40B4-BE49-F238E27FC236}">
                        <a16:creationId xmlns:a16="http://schemas.microsoft.com/office/drawing/2014/main" id="{CA5BAE12-E23F-4276-9F37-E715F2F17E5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5419" y="13364"/>
                    <a:ext cx="3474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Line 8">
                    <a:extLst>
                      <a:ext uri="{FF2B5EF4-FFF2-40B4-BE49-F238E27FC236}">
                        <a16:creationId xmlns:a16="http://schemas.microsoft.com/office/drawing/2014/main" id="{6C97E79C-1439-4F33-878D-B89C9E03933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5532" y="14262"/>
                    <a:ext cx="3374" cy="39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7" name="Gerade Verbindung 23">
                  <a:extLst>
                    <a:ext uri="{FF2B5EF4-FFF2-40B4-BE49-F238E27FC236}">
                      <a16:creationId xmlns:a16="http://schemas.microsoft.com/office/drawing/2014/main" id="{87C76285-1AC1-4A35-A6DF-CFB1B608993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1679" y="279689"/>
                  <a:ext cx="2157730" cy="82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Gerade Verbindung 24">
                  <a:extLst>
                    <a:ext uri="{FF2B5EF4-FFF2-40B4-BE49-F238E27FC236}">
                      <a16:creationId xmlns:a16="http://schemas.microsoft.com/office/drawing/2014/main" id="{F39848E2-13EE-49DA-A26E-786798E01DB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41563" y="439882"/>
                  <a:ext cx="2173605" cy="723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CA7E9AE7-6915-406B-89A7-5A27EF5CAD34}"/>
                  </a:ext>
                </a:extLst>
              </p:cNvPr>
              <p:cNvGrpSpPr/>
              <p:nvPr/>
            </p:nvGrpSpPr>
            <p:grpSpPr>
              <a:xfrm>
                <a:off x="0" y="150669"/>
                <a:ext cx="2350131" cy="509039"/>
                <a:chOff x="0" y="0"/>
                <a:chExt cx="2350192" cy="509039"/>
              </a:xfrm>
            </p:grpSpPr>
            <p:cxnSp>
              <p:nvCxnSpPr>
                <p:cNvPr id="13" name="Gerade Verbindung 16">
                  <a:extLst>
                    <a:ext uri="{FF2B5EF4-FFF2-40B4-BE49-F238E27FC236}">
                      <a16:creationId xmlns:a16="http://schemas.microsoft.com/office/drawing/2014/main" id="{C948AFBD-6EEC-48A3-A3D5-B2F5CA9078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43307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Gerade Verbindung 25">
                  <a:extLst>
                    <a:ext uri="{FF2B5EF4-FFF2-40B4-BE49-F238E27FC236}">
                      <a16:creationId xmlns:a16="http://schemas.microsoft.com/office/drawing/2014/main" id="{6A28E003-8340-4F56-9A3D-F0A6AD496CC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55880" y="468399"/>
                  <a:ext cx="408940" cy="406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Gerade Verbindung 36">
                  <a:extLst>
                    <a:ext uri="{FF2B5EF4-FFF2-40B4-BE49-F238E27FC236}">
                      <a16:creationId xmlns:a16="http://schemas.microsoft.com/office/drawing/2014/main" id="{7EF3FFB8-E608-4A4D-B8F0-1B6B91775186}"/>
                    </a:ext>
                  </a:extLst>
                </p:cNvPr>
                <p:cNvCxnSpPr/>
                <p:nvPr/>
              </p:nvCxnSpPr>
              <p:spPr>
                <a:xfrm flipV="1">
                  <a:off x="213475" y="269240"/>
                  <a:ext cx="2136717" cy="6915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feld 37">
              <a:extLst>
                <a:ext uri="{FF2B5EF4-FFF2-40B4-BE49-F238E27FC236}">
                  <a16:creationId xmlns:a16="http://schemas.microsoft.com/office/drawing/2014/main" id="{4CB4E1A2-6E8A-4288-8DDF-310CF42AD441}"/>
                </a:ext>
              </a:extLst>
            </p:cNvPr>
            <p:cNvSpPr txBox="1"/>
            <p:nvPr/>
          </p:nvSpPr>
          <p:spPr>
            <a:xfrm>
              <a:off x="3869171" y="0"/>
              <a:ext cx="1198418" cy="6819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Schneckengang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8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 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de-DE" sz="1200"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Hörsinneszellen</a:t>
              </a:r>
              <a:endParaRPr lang="de-DE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Gerade Verbindung 39">
              <a:extLst>
                <a:ext uri="{FF2B5EF4-FFF2-40B4-BE49-F238E27FC236}">
                  <a16:creationId xmlns:a16="http://schemas.microsoft.com/office/drawing/2014/main" id="{3A81AD86-76E1-4FEB-909D-A2BDE0B287F5}"/>
                </a:ext>
              </a:extLst>
            </p:cNvPr>
            <p:cNvCxnSpPr/>
            <p:nvPr/>
          </p:nvCxnSpPr>
          <p:spPr>
            <a:xfrm flipV="1">
              <a:off x="3266498" y="173182"/>
              <a:ext cx="658091" cy="200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40">
              <a:extLst>
                <a:ext uri="{FF2B5EF4-FFF2-40B4-BE49-F238E27FC236}">
                  <a16:creationId xmlns:a16="http://schemas.microsoft.com/office/drawing/2014/main" id="{E6F651D0-EE74-43B0-9A38-A7F88398441D}"/>
                </a:ext>
              </a:extLst>
            </p:cNvPr>
            <p:cNvCxnSpPr/>
            <p:nvPr/>
          </p:nvCxnSpPr>
          <p:spPr>
            <a:xfrm flipV="1">
              <a:off x="3349625" y="457200"/>
              <a:ext cx="574733" cy="124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746760" y="3733800"/>
            <a:ext cx="776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Möglichst einfache, </a:t>
            </a:r>
            <a:r>
              <a:rPr lang="de-DE" sz="3200" b="1" dirty="0"/>
              <a:t>funktionale</a:t>
            </a:r>
            <a:r>
              <a:rPr lang="de-DE" sz="3200" dirty="0"/>
              <a:t> </a:t>
            </a:r>
            <a:r>
              <a:rPr lang="de-DE" sz="3200" dirty="0" err="1"/>
              <a:t>Darstellun</a:t>
            </a:r>
            <a:r>
              <a:rPr lang="de-DE" sz="3200" dirty="0"/>
              <a:t>-gen!</a:t>
            </a:r>
          </a:p>
          <a:p>
            <a:r>
              <a:rPr lang="de-DE" sz="3200" dirty="0"/>
              <a:t>Die Anatomie ist höllisch komplex!</a:t>
            </a:r>
          </a:p>
        </p:txBody>
      </p:sp>
    </p:spTree>
    <p:extLst>
      <p:ext uri="{BB962C8B-B14F-4D97-AF65-F5344CB8AC3E}">
        <p14:creationId xmlns:p14="http://schemas.microsoft.com/office/powerpoint/2010/main" val="86838807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Übertragung des Schalls von Luft auf Wasser:</a:t>
            </a:r>
          </a:p>
          <a:p>
            <a:r>
              <a:rPr lang="de-DE" sz="3200" dirty="0"/>
              <a:t>Wasser soll durch Luft in Schwingungen versetzt werden! 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3541524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Übertragung des Schalls von Luft auf Wasser:</a:t>
            </a:r>
          </a:p>
          <a:p>
            <a:r>
              <a:rPr lang="de-DE" sz="3200" dirty="0"/>
              <a:t>Wasser soll durch Luft in Schwingungen versetzt werden! </a:t>
            </a:r>
          </a:p>
          <a:p>
            <a:r>
              <a:rPr lang="de-DE" sz="3200" dirty="0"/>
              <a:t>Aber Wasser ist träge! Wie wird der Schall-druck groß genug?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6027382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79" y="2164080"/>
            <a:ext cx="7886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Übertragung des Schalls von Luft auf Wasser:</a:t>
            </a:r>
          </a:p>
          <a:p>
            <a:r>
              <a:rPr lang="de-DE" sz="3200" dirty="0"/>
              <a:t>Wasser soll durch Luft in Schwingungen versetzt werden!</a:t>
            </a:r>
          </a:p>
          <a:p>
            <a:r>
              <a:rPr lang="de-DE" sz="3200" dirty="0"/>
              <a:t>Aber Wasser ist träge! Wie wird der Schall-druck groß genug?</a:t>
            </a:r>
          </a:p>
          <a:p>
            <a:endParaRPr lang="de-DE" sz="3200" dirty="0"/>
          </a:p>
          <a:p>
            <a:r>
              <a:rPr lang="de-DE" sz="3200" i="1" dirty="0"/>
              <a:t>Physik 8. Klasse: Begriff „Kraft“ im Lehrplan (nicht „Druck“)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7049689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Übertragung des Schalls von Luft auf Wasser:</a:t>
            </a:r>
          </a:p>
          <a:p>
            <a:r>
              <a:rPr lang="de-DE" sz="3200" dirty="0"/>
              <a:t>Wasser soll durch Luft in Schwingungen versetzt werden!</a:t>
            </a:r>
          </a:p>
          <a:p>
            <a:r>
              <a:rPr lang="de-DE" sz="3200" dirty="0"/>
              <a:t>Aber Wasser ist träge! Wie wird der Schall-druck groß genug?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Große Fläche der Ohrmuscheln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Trichterwirkung bis zum Trommelfell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Hebelwirkung der Gehörknöchelchen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739552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Unterscheidung der Tonhöhen (Frequenzen) im Innenohr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030207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Hörsinn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ighlight>
                  <a:srgbClr val="FFFF00"/>
                </a:highlight>
              </a:rPr>
              <a:t>Unterscheidung der Tonhöhen (Frequenzen) im Innenohr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Unterschiedliche Dicke des Schnecken-gangs (u. a.) bewirkt unterschiedliche Verstärkung bzw. Abschwächung der Schallwellen je nach Frequenz.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1681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5066646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Hormone</a:t>
            </a:r>
          </a:p>
        </p:txBody>
      </p:sp>
    </p:spTree>
    <p:extLst>
      <p:ext uri="{BB962C8B-B14F-4D97-AF65-F5344CB8AC3E}">
        <p14:creationId xmlns:p14="http://schemas.microsoft.com/office/powerpoint/2010/main" val="14539681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Hormone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Nur kurze Einführung: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Rezeptorbindung nach dem Schlüssel-Schloss-Prinzip </a:t>
            </a:r>
            <a:r>
              <a:rPr lang="de-DE" sz="3200" b="1" dirty="0"/>
              <a:t>(NEU!)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spezifische Reaktion der Zielzelle (aber hier keine Details!)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Veranschaulichung an 1 Beispiel, etwa Adrenalin (kommt wieder bei Stress)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390526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Regulierung Blutzucker</a:t>
            </a:r>
          </a:p>
        </p:txBody>
      </p:sp>
    </p:spTree>
    <p:extLst>
      <p:ext uri="{BB962C8B-B14F-4D97-AF65-F5344CB8AC3E}">
        <p14:creationId xmlns:p14="http://schemas.microsoft.com/office/powerpoint/2010/main" val="51073283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Regulierung Blutzucker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Regelkreis</a:t>
            </a:r>
            <a:r>
              <a:rPr lang="de-DE" sz="3200" dirty="0"/>
              <a:t> explizit einführen,</a:t>
            </a:r>
          </a:p>
          <a:p>
            <a:r>
              <a:rPr lang="de-DE" sz="3200" dirty="0"/>
              <a:t>ggf. am Beispiel Heizung </a:t>
            </a:r>
          </a:p>
          <a:p>
            <a:endParaRPr lang="de-DE" sz="3200" dirty="0"/>
          </a:p>
          <a:p>
            <a:r>
              <a:rPr lang="de-DE" sz="3200" dirty="0"/>
              <a:t>(</a:t>
            </a:r>
            <a:r>
              <a:rPr lang="de-DE" sz="3200" b="1" dirty="0">
                <a:highlight>
                  <a:srgbClr val="FF0000"/>
                </a:highlight>
              </a:rPr>
              <a:t>ohne</a:t>
            </a:r>
            <a:r>
              <a:rPr lang="de-DE" sz="3200" dirty="0"/>
              <a:t> übergeordnete Fachbegriffe wie Regelgröße, Störgröße usw.)</a:t>
            </a:r>
          </a:p>
        </p:txBody>
      </p:sp>
    </p:spTree>
    <p:extLst>
      <p:ext uri="{BB962C8B-B14F-4D97-AF65-F5344CB8AC3E}">
        <p14:creationId xmlns:p14="http://schemas.microsoft.com/office/powerpoint/2010/main" val="72485775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Regulierung Blutzucker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Zunächst nur einen der </a:t>
            </a:r>
            <a:r>
              <a:rPr lang="de-DE" sz="3200" b="1" dirty="0"/>
              <a:t>Regelkreise</a:t>
            </a:r>
            <a:r>
              <a:rPr lang="de-DE" sz="3200" dirty="0"/>
              <a:t> (z. B. von Insulin), erst später den zweiten.</a:t>
            </a:r>
          </a:p>
          <a:p>
            <a:r>
              <a:rPr lang="de-DE" sz="3200" dirty="0"/>
              <a:t>Hierzu Wiederholung der </a:t>
            </a:r>
            <a:r>
              <a:rPr lang="de-DE" sz="3200" b="1" dirty="0"/>
              <a:t>Zellatmung</a:t>
            </a:r>
            <a:r>
              <a:rPr lang="de-DE" sz="3200" dirty="0"/>
              <a:t> mit Stoff- und Energie-Umwandlung.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9FF1A1-FA92-4C9A-BA2F-E49848D31B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2" y="4226182"/>
            <a:ext cx="5161598" cy="21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12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Stress-Reaktion</a:t>
            </a:r>
          </a:p>
        </p:txBody>
      </p:sp>
    </p:spTree>
    <p:extLst>
      <p:ext uri="{BB962C8B-B14F-4D97-AF65-F5344CB8AC3E}">
        <p14:creationId xmlns:p14="http://schemas.microsoft.com/office/powerpoint/2010/main" val="174700273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Stress-Reaktion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Vorgetäuschte Stegreifaufgabe 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8708381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60B99-E165-4138-BED3-F2BF212C24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b="1" dirty="0"/>
              <a:t>Stress-Reaktion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B02319-1122-4AFE-AF17-92A153B485C0}"/>
              </a:ext>
            </a:extLst>
          </p:cNvPr>
          <p:cNvSpPr txBox="1"/>
          <p:nvPr/>
        </p:nvSpPr>
        <p:spPr>
          <a:xfrm>
            <a:off x="563880" y="2164080"/>
            <a:ext cx="776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Vorgetäuschte Stegreifaufgabe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Vegetatives Nervensystem mit </a:t>
            </a:r>
            <a:r>
              <a:rPr lang="de-DE" sz="3200" dirty="0" err="1"/>
              <a:t>Sympathicus</a:t>
            </a:r>
            <a:r>
              <a:rPr lang="de-DE" sz="3200" dirty="0"/>
              <a:t> und </a:t>
            </a:r>
            <a:r>
              <a:rPr lang="de-DE" sz="3200" dirty="0" err="1"/>
              <a:t>Parasympathicus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7040527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B729909-291A-4BEC-A391-E6E45D71FB38}"/>
              </a:ext>
            </a:extLst>
          </p:cNvPr>
          <p:cNvSpPr txBox="1"/>
          <p:nvPr/>
        </p:nvSpPr>
        <p:spPr>
          <a:xfrm>
            <a:off x="802105" y="561112"/>
            <a:ext cx="7427495" cy="3970318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sz="7200" b="1" dirty="0"/>
              <a:t>Verhalten −</a:t>
            </a:r>
          </a:p>
          <a:p>
            <a:pPr algn="ctr"/>
            <a:r>
              <a:rPr lang="de-DE" sz="7200" b="1" dirty="0"/>
              <a:t>genetisch bedingt und erlernt </a:t>
            </a:r>
            <a:r>
              <a:rPr lang="de-DE" sz="6000" dirty="0"/>
              <a:t>(10 h)</a:t>
            </a:r>
          </a:p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9F42E2-DE43-41D7-B758-8C9EC9902E05}"/>
              </a:ext>
            </a:extLst>
          </p:cNvPr>
          <p:cNvSpPr txBox="1"/>
          <p:nvPr/>
        </p:nvSpPr>
        <p:spPr>
          <a:xfrm>
            <a:off x="6673174" y="5839325"/>
            <a:ext cx="174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Nickl, 22.7.2021</a:t>
            </a:r>
          </a:p>
        </p:txBody>
      </p:sp>
      <p:pic>
        <p:nvPicPr>
          <p:cNvPr id="10" name="Picture 2" descr="Bildergebnis für vbio">
            <a:extLst>
              <a:ext uri="{FF2B5EF4-FFF2-40B4-BE49-F238E27FC236}">
                <a16:creationId xmlns:a16="http://schemas.microsoft.com/office/drawing/2014/main" id="{D2652695-10A4-45B4-9A05-3B110E9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" y="4683849"/>
            <a:ext cx="2096950" cy="16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1244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Die Ethologie war zuvor Thema in </a:t>
            </a:r>
            <a:r>
              <a:rPr lang="de-DE" sz="3200" b="1" dirty="0"/>
              <a:t>Q12</a:t>
            </a:r>
            <a:r>
              <a:rPr lang="de-DE" sz="3200" dirty="0"/>
              <a:t>.</a:t>
            </a:r>
          </a:p>
          <a:p>
            <a:r>
              <a:rPr lang="de-DE" sz="3200" dirty="0"/>
              <a:t>=&gt;  Unterrichtskonzepte aus der </a:t>
            </a:r>
            <a:r>
              <a:rPr lang="de-DE" sz="3200" dirty="0" err="1"/>
              <a:t>fortgeschrit-tenen</a:t>
            </a:r>
            <a:r>
              <a:rPr lang="de-DE" sz="3200" dirty="0"/>
              <a:t> Oberstufe funktionieren nicht ohne weiteres in der beginnenden Mittelstufe.</a:t>
            </a:r>
          </a:p>
        </p:txBody>
      </p:sp>
    </p:spTree>
    <p:extLst>
      <p:ext uri="{BB962C8B-B14F-4D97-AF65-F5344CB8AC3E}">
        <p14:creationId xmlns:p14="http://schemas.microsoft.com/office/powerpoint/2010/main" val="7109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 (ab Folie 18)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Sprachsensibler Unterricht (ab Folie 23)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Ökosysteme (ab Folie 78)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Information (ab Folie 138)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Verhalten (ab Folie 198)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setzt nur an wenigen Stellen </a:t>
            </a:r>
            <a:r>
              <a:rPr lang="de-DE" sz="3200" dirty="0" err="1"/>
              <a:t>verläss-liches</a:t>
            </a:r>
            <a:r>
              <a:rPr lang="de-DE" sz="3200" dirty="0"/>
              <a:t> Grundwissen voraus, führt aber Vieles neu ein: </a:t>
            </a:r>
            <a:r>
              <a:rPr lang="de-DE" sz="3200" i="1" dirty="0"/>
              <a:t>explizit lehren, nicht voraussetzen!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038108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Die Ethologie war zuvor Thema in </a:t>
            </a:r>
            <a:r>
              <a:rPr lang="de-DE" sz="3200" b="1" dirty="0"/>
              <a:t>Q12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=&gt;  Unterrichtskonzepte aus der </a:t>
            </a:r>
            <a:r>
              <a:rPr lang="de-DE" sz="3200" dirty="0" err="1"/>
              <a:t>fortgeschrit-tenen</a:t>
            </a:r>
            <a:r>
              <a:rPr lang="de-DE" sz="3200" dirty="0"/>
              <a:t> Oberstufe funktionieren nicht ohne weiteres in der beginnenden Mittelstufe.</a:t>
            </a:r>
          </a:p>
          <a:p>
            <a:r>
              <a:rPr lang="de-DE" sz="3200" dirty="0"/>
              <a:t>=&gt;  Neues Konzept mit deutlich </a:t>
            </a:r>
            <a:r>
              <a:rPr lang="de-DE" sz="3200" b="1" dirty="0"/>
              <a:t>weniger Details</a:t>
            </a:r>
            <a:r>
              <a:rPr lang="de-DE" sz="3200" dirty="0"/>
              <a:t> und ggf. </a:t>
            </a:r>
            <a:r>
              <a:rPr lang="de-DE" sz="3200" b="1" dirty="0"/>
              <a:t>anderer Methodik</a:t>
            </a:r>
            <a:r>
              <a:rPr lang="de-DE" sz="3200" dirty="0"/>
              <a:t>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5081786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Die Ethologie war zuvor Thema in </a:t>
            </a:r>
            <a:r>
              <a:rPr lang="de-DE" sz="3200" b="1" dirty="0"/>
              <a:t>Q12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=&gt;  Unterrichtskonzepte aus der </a:t>
            </a:r>
            <a:r>
              <a:rPr lang="de-DE" sz="3200" dirty="0" err="1"/>
              <a:t>fortgeschrit-tenen</a:t>
            </a:r>
            <a:r>
              <a:rPr lang="de-DE" sz="3200" dirty="0"/>
              <a:t> Oberstufe funktionieren nicht ohne weiteres in der beginnenden Mittelstufe.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=&gt;  Neues Konzept mit deutlich </a:t>
            </a:r>
            <a:r>
              <a:rPr lang="de-DE" sz="3200" b="1" dirty="0"/>
              <a:t>weniger Details</a:t>
            </a:r>
            <a:r>
              <a:rPr lang="de-DE" sz="3200" dirty="0"/>
              <a:t> und ggf. </a:t>
            </a:r>
            <a:r>
              <a:rPr lang="de-DE" sz="3200" b="1" dirty="0"/>
              <a:t>anderer Methodik</a:t>
            </a:r>
            <a:r>
              <a:rPr lang="de-DE" sz="3200" dirty="0"/>
              <a:t>.</a:t>
            </a:r>
          </a:p>
          <a:p>
            <a:pPr algn="ctr"/>
            <a:r>
              <a:rPr lang="de-DE" sz="3200" b="1" dirty="0">
                <a:highlight>
                  <a:srgbClr val="FF0000"/>
                </a:highlight>
              </a:rPr>
              <a:t>Misstrauen Sie den Darstellungen </a:t>
            </a:r>
          </a:p>
          <a:p>
            <a:pPr algn="ctr"/>
            <a:r>
              <a:rPr lang="de-DE" sz="3200" b="1" dirty="0">
                <a:highlight>
                  <a:srgbClr val="FF0000"/>
                </a:highlight>
              </a:rPr>
              <a:t>in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402042240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Im LehrplanPLUS taucht die Ethologie </a:t>
            </a:r>
            <a:r>
              <a:rPr lang="de-DE" sz="3200" b="1" dirty="0"/>
              <a:t>NUR</a:t>
            </a:r>
            <a:r>
              <a:rPr lang="de-DE" sz="3200" dirty="0"/>
              <a:t> in der 8. Klasse auf.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3025121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Abschied von liebgewordenen </a:t>
            </a:r>
            <a:r>
              <a:rPr lang="de-DE" sz="3200" dirty="0" err="1"/>
              <a:t>Lerninhal-ten</a:t>
            </a:r>
            <a:r>
              <a:rPr lang="de-DE" sz="3200" dirty="0"/>
              <a:t> fällt schwer, aber …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2063618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Abschied von liebgewordenen </a:t>
            </a:r>
            <a:r>
              <a:rPr lang="de-DE" sz="3200" dirty="0" err="1"/>
              <a:t>Lerninhal-ten</a:t>
            </a:r>
            <a:r>
              <a:rPr lang="de-DE" sz="3200" dirty="0"/>
              <a:t> fällt schwer, aber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es ist nicht so wichtig, dass die Schüler die (für uns Lehrkräfte) gängigen Konzepte der Ethologie beherrschen, sondern …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5381902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Abschied von liebgewordenen </a:t>
            </a:r>
            <a:r>
              <a:rPr lang="de-DE" sz="3200" dirty="0" err="1"/>
              <a:t>Lerninhal-ten</a:t>
            </a:r>
            <a:r>
              <a:rPr lang="de-DE" sz="3200" dirty="0"/>
              <a:t> fällt schwer, aber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es ist nicht so wichtig, dass die Schüler die (für uns Lehrkräfte) gängigen Konzepte der Ethologie beherrschen, sondern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dass sie bei diesem motivierenden Kapitel die prozessbezogenen </a:t>
            </a:r>
            <a:r>
              <a:rPr lang="de-DE" sz="3200" b="1" dirty="0"/>
              <a:t>Kompetenzen</a:t>
            </a:r>
            <a:r>
              <a:rPr lang="de-DE" sz="3200" dirty="0"/>
              <a:t> </a:t>
            </a:r>
            <a:r>
              <a:rPr lang="de-DE" sz="3200" dirty="0">
                <a:highlight>
                  <a:srgbClr val="FFFF00"/>
                </a:highlight>
              </a:rPr>
              <a:t>Erkennt-</a:t>
            </a:r>
            <a:r>
              <a:rPr lang="de-DE" sz="3200" dirty="0" err="1">
                <a:highlight>
                  <a:srgbClr val="FFFF00"/>
                </a:highlight>
              </a:rPr>
              <a:t>nisgewinnung</a:t>
            </a:r>
            <a:r>
              <a:rPr lang="de-DE" sz="3200" dirty="0"/>
              <a:t> und </a:t>
            </a:r>
            <a:r>
              <a:rPr lang="de-DE" sz="3200" dirty="0">
                <a:highlight>
                  <a:srgbClr val="FFFF00"/>
                </a:highlight>
              </a:rPr>
              <a:t>Kommunikation</a:t>
            </a:r>
            <a:r>
              <a:rPr lang="de-DE" sz="3200" dirty="0"/>
              <a:t> üben.</a:t>
            </a:r>
          </a:p>
        </p:txBody>
      </p:sp>
    </p:spTree>
    <p:extLst>
      <p:ext uri="{BB962C8B-B14F-4D97-AF65-F5344CB8AC3E}">
        <p14:creationId xmlns:p14="http://schemas.microsoft.com/office/powerpoint/2010/main" val="113931957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</p:spTree>
    <p:extLst>
      <p:ext uri="{BB962C8B-B14F-4D97-AF65-F5344CB8AC3E}">
        <p14:creationId xmlns:p14="http://schemas.microsoft.com/office/powerpoint/2010/main" val="263260857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Rückgriff auf die Reiz-Reaktions-Kette </a:t>
            </a:r>
          </a:p>
          <a:p>
            <a:pPr algn="ctr"/>
            <a:r>
              <a:rPr lang="de-DE" sz="3200" dirty="0"/>
              <a:t>(Kapitel: Information)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1934115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Kompetenz</a:t>
            </a:r>
            <a:r>
              <a:rPr lang="de-DE" sz="3200" dirty="0"/>
              <a:t>orientierter </a:t>
            </a:r>
          </a:p>
          <a:p>
            <a:pPr algn="ctr"/>
            <a:r>
              <a:rPr lang="de-DE" sz="3200" dirty="0"/>
              <a:t>Aufbau des Unterrichts</a:t>
            </a:r>
          </a:p>
          <a:p>
            <a:endParaRPr lang="de-DE" sz="3200" dirty="0"/>
          </a:p>
          <a:p>
            <a:pPr algn="ctr"/>
            <a:r>
              <a:rPr lang="de-DE" sz="3200" b="1" dirty="0"/>
              <a:t>Inhalt</a:t>
            </a:r>
            <a:r>
              <a:rPr lang="de-DE" sz="3200" dirty="0"/>
              <a:t>liche Beschränkung auf die </a:t>
            </a:r>
          </a:p>
          <a:p>
            <a:pPr algn="ctr"/>
            <a:r>
              <a:rPr lang="de-DE" sz="3200" dirty="0"/>
              <a:t>Formulierungen im LehrplanPLUS </a:t>
            </a:r>
          </a:p>
          <a:p>
            <a:pPr algn="ctr"/>
            <a:r>
              <a:rPr lang="de-DE" sz="3200" dirty="0"/>
              <a:t>(sonst wird es zu viel)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287228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15883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setzt nur an wenigen Stellen </a:t>
            </a:r>
            <a:r>
              <a:rPr lang="de-DE" sz="3200" dirty="0" err="1"/>
              <a:t>verläss-liches</a:t>
            </a:r>
            <a:r>
              <a:rPr lang="de-DE" sz="3200" dirty="0"/>
              <a:t> Grundwissen voraus, führt aber Vieles neu ein: </a:t>
            </a:r>
            <a:r>
              <a:rPr lang="de-DE" sz="3200" i="1" dirty="0"/>
              <a:t>explizit lehren, nicht voraussetzen!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− missverstanden als „Kinderkram“: </a:t>
            </a:r>
            <a:r>
              <a:rPr lang="de-DE" sz="3200" i="1" dirty="0" err="1"/>
              <a:t>altergemäß</a:t>
            </a:r>
            <a:r>
              <a:rPr lang="de-DE" sz="3200" i="1" dirty="0"/>
              <a:t> hohes Niveau anlegen!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1148422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43157378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reaktionsauslösenden Reizen aufstellen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04772073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reaktionsauslösenden Reizen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Attrappen-Versuche zu reaktionsauslösenden Reizen entwerfen bzw. beurteilen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8226096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reaktionsauslösenden Reizen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Attrappen-Versuche zu reaktionsauslösenden Reizen entwerfen bzw. beurteilen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das Zusammenwirken von inneren Faktoren und reaktionsauslösenden Reizen beschreiben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84291732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Filme: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 TIB AV-Portal (Technische Informations-Bibliothek Hannover)</a:t>
            </a:r>
          </a:p>
          <a:p>
            <a:r>
              <a:rPr lang="de-DE" sz="3200" dirty="0"/>
              <a:t>Links dazu direkt in meinem Skript.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7306544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Tuschezeichnungen: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 Eibl-Eibesfeldt: Grundriss der Vergleichenden Verhaltensforschung</a:t>
            </a:r>
          </a:p>
          <a:p>
            <a:r>
              <a:rPr lang="de-DE" sz="3200" dirty="0"/>
              <a:t>Hinweise dazu direkt in meinem Skript.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2531864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000" b="1" dirty="0">
                <a:highlight>
                  <a:srgbClr val="00FF00"/>
                </a:highlight>
              </a:rPr>
              <a:t>Beschränkung</a:t>
            </a:r>
            <a:r>
              <a:rPr lang="de-DE" sz="3000" b="1" dirty="0"/>
              <a:t> </a:t>
            </a:r>
            <a:r>
              <a:rPr lang="de-DE" sz="3000" dirty="0"/>
              <a:t>auf innere Faktoren und reaktionsauslösende Reize!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029031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000" b="1" dirty="0">
                <a:highlight>
                  <a:srgbClr val="00FF00"/>
                </a:highlight>
              </a:rPr>
              <a:t>Beschränkung</a:t>
            </a:r>
            <a:r>
              <a:rPr lang="de-DE" sz="3000" b="1" dirty="0"/>
              <a:t> </a:t>
            </a:r>
            <a:r>
              <a:rPr lang="de-DE" sz="3000" dirty="0"/>
              <a:t>auf innere Faktoren und reaktionsauslösende Reize!</a:t>
            </a:r>
          </a:p>
          <a:p>
            <a:r>
              <a:rPr lang="de-DE" sz="3000" b="1" dirty="0">
                <a:highlight>
                  <a:srgbClr val="FF0000"/>
                </a:highlight>
              </a:rPr>
              <a:t>Verzicht</a:t>
            </a:r>
            <a:r>
              <a:rPr lang="de-DE" sz="3000" dirty="0"/>
              <a:t> auf …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den Begriff „Instinktverhalten“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motivierende Reize,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Taxis, orientierende Reize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den Begriff „Endhandlung“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doppelte Quantifizierung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übernormale Reize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AAM </a:t>
            </a:r>
            <a:r>
              <a:rPr lang="de-DE" sz="3000" i="1" dirty="0"/>
              <a:t>(der ist ohnehin schon lange tot)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5024322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Balzverhalten bei Springspinnen-Männchen</a:t>
            </a:r>
          </a:p>
          <a:p>
            <a:pPr algn="ctr"/>
            <a:r>
              <a:rPr lang="de-DE" sz="2400" dirty="0"/>
              <a:t>(aber ohne „Triebstau“)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F7AF19-E621-4F92-81AA-06E7777A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58" y="1921794"/>
            <a:ext cx="5698940" cy="2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886394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Beutefang-Verhalten bei Erdkröten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AA1D7B-1AA9-447C-97CA-3DDAED433B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18" y="1839678"/>
            <a:ext cx="4005814" cy="2724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45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A91D4-7B38-441E-8A92-EC217713DF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de-DE" dirty="0"/>
              <a:t>Spezifitäten in der 8.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8DA699-EA6E-484B-B666-491C6C713AFF}"/>
              </a:ext>
            </a:extLst>
          </p:cNvPr>
          <p:cNvSpPr txBox="1"/>
          <p:nvPr/>
        </p:nvSpPr>
        <p:spPr>
          <a:xfrm>
            <a:off x="457200" y="1556792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Fehlende Kontinuität (Lücke in der 7. Klasse): </a:t>
            </a:r>
            <a:r>
              <a:rPr lang="de-DE" sz="3200" i="1" dirty="0"/>
              <a:t>Grundwissen neu aktivieren!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setzt nur an wenigen Stellen </a:t>
            </a:r>
            <a:r>
              <a:rPr lang="de-DE" sz="3200" dirty="0" err="1"/>
              <a:t>verläss-liches</a:t>
            </a:r>
            <a:r>
              <a:rPr lang="de-DE" sz="3200" dirty="0"/>
              <a:t> Grundwissen voraus, führt aber Vieles neu ein: </a:t>
            </a:r>
            <a:r>
              <a:rPr lang="de-DE" sz="3200" i="1" dirty="0"/>
              <a:t>explizit lehren, nicht voraussetzen!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Biologie − missverstanden als „Kinderkram“: </a:t>
            </a:r>
            <a:r>
              <a:rPr lang="de-DE" sz="3200" i="1" dirty="0" err="1"/>
              <a:t>altergemäß</a:t>
            </a:r>
            <a:r>
              <a:rPr lang="de-DE" sz="3200" i="1" dirty="0"/>
              <a:t> hohes Niveau anlegen!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Persönlichkeitsentwicklung (Pubertät): </a:t>
            </a:r>
          </a:p>
          <a:p>
            <a:r>
              <a:rPr lang="de-DE" sz="3200" dirty="0"/>
              <a:t>     </a:t>
            </a:r>
            <a:r>
              <a:rPr lang="de-DE" sz="3200" i="1" dirty="0"/>
              <a:t>Adäquate Unterrichtsform finden!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5733783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Aggressions-Verhalten bei Stichlings-Männchen während der Balzzeit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02ACD3-4601-4958-A31E-FD0EB8A7DFB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0" y="1690689"/>
            <a:ext cx="2483569" cy="3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680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</p:spTree>
    <p:extLst>
      <p:ext uri="{BB962C8B-B14F-4D97-AF65-F5344CB8AC3E}">
        <p14:creationId xmlns:p14="http://schemas.microsoft.com/office/powerpoint/2010/main" val="213857445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FF0000"/>
                </a:highlight>
              </a:rPr>
              <a:t>Nicht:</a:t>
            </a:r>
          </a:p>
          <a:p>
            <a:r>
              <a:rPr lang="de-DE" sz="3200" dirty="0"/>
              <a:t>„angeborenes, ererbtes, vererbtes Verhalten“</a:t>
            </a:r>
          </a:p>
          <a:p>
            <a:endParaRPr lang="de-DE" sz="3200" dirty="0"/>
          </a:p>
          <a:p>
            <a:r>
              <a:rPr lang="de-DE" sz="3200" i="1" dirty="0"/>
              <a:t>(Formulierung konsequent verwenden, aber nicht diskutieren, weil die Schüler noch nichts von Genetik wissen.) </a:t>
            </a:r>
          </a:p>
        </p:txBody>
      </p:sp>
    </p:spTree>
    <p:extLst>
      <p:ext uri="{BB962C8B-B14F-4D97-AF65-F5344CB8AC3E}">
        <p14:creationId xmlns:p14="http://schemas.microsoft.com/office/powerpoint/2010/main" val="44397011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Fragestellung: </a:t>
            </a:r>
            <a:endParaRPr lang="de-DE" sz="3200" dirty="0"/>
          </a:p>
          <a:p>
            <a:r>
              <a:rPr lang="de-DE" sz="3200" dirty="0"/>
              <a:t>Ist eine einfache Verhaltensweise genetisch bedingt oder muss sie erst durch einen Lern-vorgang erworben werden?</a:t>
            </a:r>
          </a:p>
        </p:txBody>
      </p:sp>
    </p:spTree>
    <p:extLst>
      <p:ext uri="{BB962C8B-B14F-4D97-AF65-F5344CB8AC3E}">
        <p14:creationId xmlns:p14="http://schemas.microsoft.com/office/powerpoint/2010/main" val="136898334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Fragestellung: 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Ist eine einfache Verhaltensweise genetisch bedingt oder muss sie erst durch einen Lern-vorgang erworben werden?</a:t>
            </a:r>
          </a:p>
          <a:p>
            <a:r>
              <a:rPr lang="de-DE" sz="3200" dirty="0"/>
              <a:t>Die Schüler entwerfen eine </a:t>
            </a:r>
            <a:r>
              <a:rPr lang="de-DE" sz="3200" b="1" dirty="0"/>
              <a:t>Untersuchungs-Methode</a:t>
            </a:r>
            <a:r>
              <a:rPr lang="de-DE" sz="3200" dirty="0"/>
              <a:t> für ein konkretes Beispiel und beurteilen seine Aussagekraft.</a:t>
            </a:r>
          </a:p>
        </p:txBody>
      </p:sp>
    </p:spTree>
    <p:extLst>
      <p:ext uri="{BB962C8B-B14F-4D97-AF65-F5344CB8AC3E}">
        <p14:creationId xmlns:p14="http://schemas.microsoft.com/office/powerpoint/2010/main" val="28421373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Untersuchungs-Methode: 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Aufzucht unter Erfahrungs-Entzug (Kaspar-Hauser-Versuche)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Mögliche Fehlerquellen (= versteckte Lern-möglichkeiten, Lernblockaden) sollen erkannt werden.</a:t>
            </a:r>
          </a:p>
        </p:txBody>
      </p:sp>
    </p:spTree>
    <p:extLst>
      <p:ext uri="{BB962C8B-B14F-4D97-AF65-F5344CB8AC3E}">
        <p14:creationId xmlns:p14="http://schemas.microsoft.com/office/powerpoint/2010/main" val="348650122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Untersuchungs-Methode: 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Aufzucht unter Erfahrungs-Entzug (Kaspar-Hauser-Versuche)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Mögliche Fehlerquellen 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Beispiele</a:t>
            </a:r>
            <a:r>
              <a:rPr lang="de-DE" sz="32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Beutefang-Verhalten bei Erdkröten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Gesang bei Singvögeln</a:t>
            </a:r>
          </a:p>
        </p:txBody>
      </p:sp>
    </p:spTree>
    <p:extLst>
      <p:ext uri="{BB962C8B-B14F-4D97-AF65-F5344CB8AC3E}">
        <p14:creationId xmlns:p14="http://schemas.microsoft.com/office/powerpoint/2010/main" val="51802239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3A7D13-477F-43B9-87BE-9C928FC65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9881"/>
            <a:ext cx="4135855" cy="14688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DC30D-D80F-4F7B-A227-023B08B71D0C}"/>
              </a:ext>
            </a:extLst>
          </p:cNvPr>
          <p:cNvSpPr txBox="1"/>
          <p:nvPr/>
        </p:nvSpPr>
        <p:spPr>
          <a:xfrm>
            <a:off x="4884821" y="1859881"/>
            <a:ext cx="37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natür-lich</a:t>
            </a:r>
            <a:r>
              <a:rPr lang="de-DE" sz="2800" dirty="0"/>
              <a:t> aufgewachsenen Buchfinken-Männchens</a:t>
            </a:r>
          </a:p>
        </p:txBody>
      </p:sp>
    </p:spTree>
    <p:extLst>
      <p:ext uri="{BB962C8B-B14F-4D97-AF65-F5344CB8AC3E}">
        <p14:creationId xmlns:p14="http://schemas.microsoft.com/office/powerpoint/2010/main" val="3309879926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3A7D13-477F-43B9-87BE-9C928FC65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9881"/>
            <a:ext cx="4135855" cy="14688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DC30D-D80F-4F7B-A227-023B08B71D0C}"/>
              </a:ext>
            </a:extLst>
          </p:cNvPr>
          <p:cNvSpPr txBox="1"/>
          <p:nvPr/>
        </p:nvSpPr>
        <p:spPr>
          <a:xfrm>
            <a:off x="4884821" y="1859881"/>
            <a:ext cx="37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natür-lich</a:t>
            </a:r>
            <a:r>
              <a:rPr lang="de-DE" sz="2800" dirty="0"/>
              <a:t> aufgewachsenen Buchfinken-Männchens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A5D000-3E3A-42EC-B262-7ADA1DEB3B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0" y="3672777"/>
            <a:ext cx="3866146" cy="1685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09EE2A-1BF4-4E21-AE4B-42320ED4AFA9}"/>
              </a:ext>
            </a:extLst>
          </p:cNvPr>
          <p:cNvSpPr txBox="1"/>
          <p:nvPr/>
        </p:nvSpPr>
        <p:spPr>
          <a:xfrm>
            <a:off x="4884821" y="3750202"/>
            <a:ext cx="3729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iso-liert</a:t>
            </a:r>
            <a:r>
              <a:rPr lang="de-DE" sz="2800" dirty="0"/>
              <a:t> aufgewachsenen Buchfinken-Männchens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0801411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3A7D13-477F-43B9-87BE-9C928FC65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9881"/>
            <a:ext cx="4135855" cy="14688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DC30D-D80F-4F7B-A227-023B08B71D0C}"/>
              </a:ext>
            </a:extLst>
          </p:cNvPr>
          <p:cNvSpPr txBox="1"/>
          <p:nvPr/>
        </p:nvSpPr>
        <p:spPr>
          <a:xfrm>
            <a:off x="4884821" y="1859881"/>
            <a:ext cx="37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natür-lich</a:t>
            </a:r>
            <a:r>
              <a:rPr lang="de-DE" sz="2800" dirty="0"/>
              <a:t> aufgewachsenen Buchfinken-Männchens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A5D000-3E3A-42EC-B262-7ADA1DEB3B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0" y="3672777"/>
            <a:ext cx="3866146" cy="1685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09EE2A-1BF4-4E21-AE4B-42320ED4AFA9}"/>
              </a:ext>
            </a:extLst>
          </p:cNvPr>
          <p:cNvSpPr txBox="1"/>
          <p:nvPr/>
        </p:nvSpPr>
        <p:spPr>
          <a:xfrm>
            <a:off x="4884821" y="3750202"/>
            <a:ext cx="3729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iso-liert</a:t>
            </a:r>
            <a:r>
              <a:rPr lang="de-DE" sz="2800" dirty="0"/>
              <a:t> aufgewachsenen Buchfinken-Männchens</a:t>
            </a:r>
          </a:p>
          <a:p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8F7BF1-C8C6-4466-9281-A94E050CBE2E}"/>
              </a:ext>
            </a:extLst>
          </p:cNvPr>
          <p:cNvSpPr txBox="1"/>
          <p:nvPr/>
        </p:nvSpPr>
        <p:spPr>
          <a:xfrm>
            <a:off x="826170" y="5358063"/>
            <a:ext cx="7689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/>
              <a:t>Ergebnis</a:t>
            </a:r>
            <a:r>
              <a:rPr lang="de-DE" sz="3200" dirty="0"/>
              <a:t>: Bestimmte Gesangs-Elemente sind genetisch bedingt, andere erworben.</a:t>
            </a:r>
          </a:p>
        </p:txBody>
      </p:sp>
    </p:spTree>
    <p:extLst>
      <p:ext uri="{BB962C8B-B14F-4D97-AF65-F5344CB8AC3E}">
        <p14:creationId xmlns:p14="http://schemas.microsoft.com/office/powerpoint/2010/main" val="126209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1844824"/>
            <a:ext cx="7772400" cy="1470025"/>
          </a:xfrm>
        </p:spPr>
        <p:txBody>
          <a:bodyPr>
            <a:noAutofit/>
          </a:bodyPr>
          <a:lstStyle/>
          <a:p>
            <a:r>
              <a:rPr lang="de-DE" sz="9600" b="1" dirty="0"/>
              <a:t>Spracharbeit in der 8. Klasse</a:t>
            </a:r>
            <a:br>
              <a:rPr lang="de-DE" sz="8000" b="1" dirty="0"/>
            </a:br>
            <a:endParaRPr lang="de-DE" sz="8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57332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Nickl, 22.7.2021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0000FF"/>
                </a:solidFill>
              </a:rPr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865607995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</p:spTree>
    <p:extLst>
      <p:ext uri="{BB962C8B-B14F-4D97-AF65-F5344CB8AC3E}">
        <p14:creationId xmlns:p14="http://schemas.microsoft.com/office/powerpoint/2010/main" val="316069411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LehrplanPLUS macht keine weiteren Angaben.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7731983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LehrplanPLUS macht keine weiteren Angaben. Vorschlag:</a:t>
            </a:r>
          </a:p>
          <a:p>
            <a:r>
              <a:rPr lang="de-DE" sz="3200" b="1" dirty="0"/>
              <a:t>Nachfolge-Prägung</a:t>
            </a:r>
            <a:r>
              <a:rPr lang="de-DE" sz="3200" dirty="0"/>
              <a:t> (mit den herrlichen </a:t>
            </a:r>
            <a:r>
              <a:rPr lang="de-DE" sz="3200" dirty="0" err="1"/>
              <a:t>histo-rischen</a:t>
            </a:r>
            <a:r>
              <a:rPr lang="de-DE" sz="3200" dirty="0"/>
              <a:t> Filmen)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7338020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LehrplanPLUS macht keine weiteren Angaben. Vorschlag: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Nachfolge-Prägung</a:t>
            </a:r>
            <a:r>
              <a:rPr lang="de-DE" sz="3200" dirty="0"/>
              <a:t> (mit den herrlichen </a:t>
            </a:r>
            <a:r>
              <a:rPr lang="de-DE" sz="3200" dirty="0" err="1"/>
              <a:t>histo-rischen</a:t>
            </a:r>
            <a:r>
              <a:rPr lang="de-DE" sz="3200" dirty="0"/>
              <a:t> Filmen)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ggf. auch </a:t>
            </a:r>
            <a:r>
              <a:rPr lang="de-DE" sz="3200" b="1" dirty="0"/>
              <a:t>sexuelle Prägung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8216397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LehrplanPLUS macht keine weiteren Angaben.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Nachfolge-Prägung</a:t>
            </a:r>
            <a:r>
              <a:rPr lang="de-DE" sz="3200" dirty="0"/>
              <a:t> (mit den herrlichen </a:t>
            </a:r>
            <a:r>
              <a:rPr lang="de-DE" sz="3200" dirty="0" err="1"/>
              <a:t>histo-rischen</a:t>
            </a:r>
            <a:r>
              <a:rPr lang="de-DE" sz="3200" dirty="0"/>
              <a:t> Filmen)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ggf. auch </a:t>
            </a:r>
            <a:r>
              <a:rPr lang="de-DE" sz="3200" b="1" dirty="0"/>
              <a:t>sexuelle Prägung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highlight>
                  <a:srgbClr val="FF0000"/>
                </a:highlight>
              </a:rPr>
              <a:t>auf keinen Fall </a:t>
            </a:r>
            <a:r>
              <a:rPr lang="de-DE" sz="3200" b="1" dirty="0">
                <a:highlight>
                  <a:srgbClr val="FF0000"/>
                </a:highlight>
              </a:rPr>
              <a:t>prägungsähnliche Vorgänge beim Menschen</a:t>
            </a:r>
            <a:r>
              <a:rPr lang="de-DE" sz="3200" dirty="0">
                <a:highlight>
                  <a:srgbClr val="FF0000"/>
                </a:highlight>
              </a:rPr>
              <a:t>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7537252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Arbeit mit </a:t>
            </a:r>
            <a:r>
              <a:rPr lang="de-DE" sz="3200" b="1" dirty="0"/>
              <a:t>Diagrammen</a:t>
            </a:r>
            <a:r>
              <a:rPr lang="de-DE" sz="3200" dirty="0"/>
              <a:t>:</a:t>
            </a:r>
          </a:p>
          <a:p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BBE073-CF7E-43A5-8505-FDCE4FEF67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44" y="2508520"/>
            <a:ext cx="5682298" cy="38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894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Arbeit mit </a:t>
            </a:r>
            <a:r>
              <a:rPr lang="de-DE" sz="3200" b="1" dirty="0"/>
              <a:t>Filmen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Ausgewählte Verlaufs-Beschreibung (mit Zeit-angaben) und Links zu den jeweiligen Filmen auf dem TIB AB-Portal in meinem Skript.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0410925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</p:spTree>
    <p:extLst>
      <p:ext uri="{BB962C8B-B14F-4D97-AF65-F5344CB8AC3E}">
        <p14:creationId xmlns:p14="http://schemas.microsoft.com/office/powerpoint/2010/main" val="1964605400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Entspricht praktisch ohne Abstriche dem entsprechenden Abschnitt aus der Q12 im G8.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Trotzdem nicht das Oberstufen-Konzept einfach übernehmen!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Die Schüler sind 4 Jahre jünger und in der Pubertät!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33132453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Im Gegensatz zu den G8-Kursteilnehmern kennen die Achtklässler nicht alle </a:t>
            </a:r>
            <a:r>
              <a:rPr lang="de-DE" sz="3200" dirty="0" err="1"/>
              <a:t>Kompo-nenten</a:t>
            </a:r>
            <a:r>
              <a:rPr lang="de-DE" sz="3200" dirty="0"/>
              <a:t> des (vormals so genannten) Instinktverhaltens!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51871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</p:txBody>
      </p:sp>
    </p:spTree>
    <p:extLst>
      <p:ext uri="{BB962C8B-B14F-4D97-AF65-F5344CB8AC3E}">
        <p14:creationId xmlns:p14="http://schemas.microsoft.com/office/powerpoint/2010/main" val="52090047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Im Gegensatz zu den G8-Kursteilnehmern kennen die Achtklässler nicht alle </a:t>
            </a:r>
            <a:r>
              <a:rPr lang="de-DE" sz="3200" dirty="0" err="1"/>
              <a:t>Kompo-nenten</a:t>
            </a:r>
            <a:r>
              <a:rPr lang="de-DE" sz="3200" dirty="0"/>
              <a:t> des (vormals so genannten) Instinktverhaltens!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Die Zuordnung eines unbekannten Beispiels zu Klassischer bzw. Operanter </a:t>
            </a:r>
            <a:r>
              <a:rPr lang="de-DE" sz="3200" dirty="0" err="1"/>
              <a:t>Konditionie</a:t>
            </a:r>
            <a:r>
              <a:rPr lang="de-DE" sz="3200" dirty="0"/>
              <a:t>-rung fällt den 14-Jährigen noch schwerer als den 18-Jährigen!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4782148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Möglichst einfach erklären, möglichst wenig Kriterien!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0312560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Möglichst einfach erklären, möglichst wenig Kriterien!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Nur bei </a:t>
            </a:r>
            <a:r>
              <a:rPr lang="de-DE" sz="3200" b="1" dirty="0"/>
              <a:t>besonders interessierten Klassen </a:t>
            </a:r>
            <a:r>
              <a:rPr lang="de-DE" sz="3200" dirty="0" err="1"/>
              <a:t>ver</a:t>
            </a:r>
            <a:r>
              <a:rPr lang="de-DE" sz="3200" dirty="0"/>
              <a:t>-tiefen z. B. durch </a:t>
            </a:r>
            <a:r>
              <a:rPr lang="de-DE" sz="3200" dirty="0" err="1"/>
              <a:t>Hassenstein</a:t>
            </a:r>
            <a:r>
              <a:rPr lang="de-DE" sz="3200" dirty="0"/>
              <a:t>-Diagramme:</a:t>
            </a:r>
          </a:p>
          <a:p>
            <a:endParaRPr lang="de-DE" sz="3200" dirty="0"/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D4AE6ABB-2711-4925-BFC6-600B1B4F771D}"/>
              </a:ext>
            </a:extLst>
          </p:cNvPr>
          <p:cNvGrpSpPr>
            <a:grpSpLocks/>
          </p:cNvGrpSpPr>
          <p:nvPr/>
        </p:nvGrpSpPr>
        <p:grpSpPr bwMode="auto">
          <a:xfrm>
            <a:off x="1574833" y="4183046"/>
            <a:ext cx="6122670" cy="2085340"/>
            <a:chOff x="1382" y="7926"/>
            <a:chExt cx="9642" cy="3284"/>
          </a:xfrm>
        </p:grpSpPr>
        <p:grpSp>
          <p:nvGrpSpPr>
            <p:cNvPr id="5" name="Group 91">
              <a:extLst>
                <a:ext uri="{FF2B5EF4-FFF2-40B4-BE49-F238E27FC236}">
                  <a16:creationId xmlns:a16="http://schemas.microsoft.com/office/drawing/2014/main" id="{91A42B52-32D5-4327-9539-44F893FCB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7939"/>
              <a:ext cx="2938" cy="3259"/>
              <a:chOff x="4737" y="7939"/>
              <a:chExt cx="2938" cy="3259"/>
            </a:xfrm>
          </p:grpSpPr>
          <p:grpSp>
            <p:nvGrpSpPr>
              <p:cNvPr id="27" name="Group 60">
                <a:extLst>
                  <a:ext uri="{FF2B5EF4-FFF2-40B4-BE49-F238E27FC236}">
                    <a16:creationId xmlns:a16="http://schemas.microsoft.com/office/drawing/2014/main" id="{7337137E-33DD-41DA-96AB-343C0DAB9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7" y="7939"/>
                <a:ext cx="2938" cy="3259"/>
                <a:chOff x="4854" y="7939"/>
                <a:chExt cx="2938" cy="3259"/>
              </a:xfrm>
            </p:grpSpPr>
            <p:grpSp>
              <p:nvGrpSpPr>
                <p:cNvPr id="35" name="Group 54">
                  <a:extLst>
                    <a:ext uri="{FF2B5EF4-FFF2-40B4-BE49-F238E27FC236}">
                      <a16:creationId xmlns:a16="http://schemas.microsoft.com/office/drawing/2014/main" id="{F156EFA2-240E-497C-9BDF-6C8EEFB13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44" y="7939"/>
                  <a:ext cx="2448" cy="3259"/>
                  <a:chOff x="1274" y="7650"/>
                  <a:chExt cx="2448" cy="3259"/>
                </a:xfrm>
              </p:grpSpPr>
              <p:sp>
                <p:nvSpPr>
                  <p:cNvPr id="38" name="Rectangle 55">
                    <a:extLst>
                      <a:ext uri="{FF2B5EF4-FFF2-40B4-BE49-F238E27FC236}">
                        <a16:creationId xmlns:a16="http://schemas.microsoft.com/office/drawing/2014/main" id="{CA3A4A92-E6FC-41F8-9FBC-A58CA8BFD9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7" y="7650"/>
                    <a:ext cx="2045" cy="32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9" name="Oval 56">
                    <a:extLst>
                      <a:ext uri="{FF2B5EF4-FFF2-40B4-BE49-F238E27FC236}">
                        <a16:creationId xmlns:a16="http://schemas.microsoft.com/office/drawing/2014/main" id="{64E592A1-CEE7-4C81-AD42-1978460C4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7895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0" name="AutoShape 57">
                    <a:extLst>
                      <a:ext uri="{FF2B5EF4-FFF2-40B4-BE49-F238E27FC236}">
                        <a16:creationId xmlns:a16="http://schemas.microsoft.com/office/drawing/2014/main" id="{35186056-0338-4C46-9BF4-60E4B260FA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74" y="9874"/>
                    <a:ext cx="1134" cy="567"/>
                  </a:xfrm>
                  <a:prstGeom prst="homePlat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  Vh</a:t>
                    </a:r>
                    <a:endPara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 </a:t>
                    </a:r>
                  </a:p>
                </p:txBody>
              </p:sp>
            </p:grpSp>
            <p:sp>
              <p:nvSpPr>
                <p:cNvPr id="36" name="Oval 51">
                  <a:extLst>
                    <a:ext uri="{FF2B5EF4-FFF2-40B4-BE49-F238E27FC236}">
                      <a16:creationId xmlns:a16="http://schemas.microsoft.com/office/drawing/2014/main" id="{7292CAB5-BF82-40D3-AEC2-CE8C133F4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3" y="9118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7" name="Text Box 59">
                  <a:extLst>
                    <a:ext uri="{FF2B5EF4-FFF2-40B4-BE49-F238E27FC236}">
                      <a16:creationId xmlns:a16="http://schemas.microsoft.com/office/drawing/2014/main" id="{74D7B8A2-73D0-419C-8CF6-95EEB6A67D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4" y="8158"/>
                  <a:ext cx="884" cy="18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U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 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 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N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Oval 86">
                <a:extLst>
                  <a:ext uri="{FF2B5EF4-FFF2-40B4-BE49-F238E27FC236}">
                    <a16:creationId xmlns:a16="http://schemas.microsoft.com/office/drawing/2014/main" id="{3ADEB1EB-C156-480A-9F0D-C46FB317A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6" y="9341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grpSp>
            <p:nvGrpSpPr>
              <p:cNvPr id="29" name="Group 79">
                <a:extLst>
                  <a:ext uri="{FF2B5EF4-FFF2-40B4-BE49-F238E27FC236}">
                    <a16:creationId xmlns:a16="http://schemas.microsoft.com/office/drawing/2014/main" id="{D29E5834-C610-46E9-93E4-4C6729E92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24" y="8451"/>
                <a:ext cx="1086" cy="1983"/>
                <a:chOff x="5924" y="8451"/>
                <a:chExt cx="1086" cy="1983"/>
              </a:xfrm>
            </p:grpSpPr>
            <p:grpSp>
              <p:nvGrpSpPr>
                <p:cNvPr id="30" name="Group 74">
                  <a:extLst>
                    <a:ext uri="{FF2B5EF4-FFF2-40B4-BE49-F238E27FC236}">
                      <a16:creationId xmlns:a16="http://schemas.microsoft.com/office/drawing/2014/main" id="{F8FF48B0-7B09-41AF-AE41-4F4D56F198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36" y="8451"/>
                  <a:ext cx="1074" cy="1983"/>
                  <a:chOff x="2539" y="8451"/>
                  <a:chExt cx="1074" cy="1983"/>
                </a:xfrm>
              </p:grpSpPr>
              <p:cxnSp>
                <p:nvCxnSpPr>
                  <p:cNvPr id="32" name="Line 75">
                    <a:extLst>
                      <a:ext uri="{FF2B5EF4-FFF2-40B4-BE49-F238E27FC236}">
                        <a16:creationId xmlns:a16="http://schemas.microsoft.com/office/drawing/2014/main" id="{1915AFA2-40E5-4E70-B489-14BB02B9EB2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39" y="8451"/>
                    <a:ext cx="107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" name="Line 76">
                    <a:extLst>
                      <a:ext uri="{FF2B5EF4-FFF2-40B4-BE49-F238E27FC236}">
                        <a16:creationId xmlns:a16="http://schemas.microsoft.com/office/drawing/2014/main" id="{694FFFDA-2DA6-4326-BE29-61BAE5B004E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13" y="8463"/>
                    <a:ext cx="0" cy="19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" name="Line 77">
                    <a:extLst>
                      <a:ext uri="{FF2B5EF4-FFF2-40B4-BE49-F238E27FC236}">
                        <a16:creationId xmlns:a16="http://schemas.microsoft.com/office/drawing/2014/main" id="{A630B022-567A-4111-8B05-D47DEBE4BD5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968" y="10422"/>
                    <a:ext cx="64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1" name="Line 78">
                  <a:extLst>
                    <a:ext uri="{FF2B5EF4-FFF2-40B4-BE49-F238E27FC236}">
                      <a16:creationId xmlns:a16="http://schemas.microsoft.com/office/drawing/2014/main" id="{68B6808E-3EB9-4A7A-BC6B-11DA531418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24" y="9398"/>
                  <a:ext cx="107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" name="Group 94">
              <a:extLst>
                <a:ext uri="{FF2B5EF4-FFF2-40B4-BE49-F238E27FC236}">
                  <a16:creationId xmlns:a16="http://schemas.microsoft.com/office/drawing/2014/main" id="{79D2340B-A3F6-4EBD-8E35-4EDF11E4A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2" y="7926"/>
              <a:ext cx="2899" cy="3259"/>
              <a:chOff x="1382" y="7926"/>
              <a:chExt cx="2899" cy="3259"/>
            </a:xfrm>
          </p:grpSpPr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2F4DD498-CE5B-4457-86F6-954BDCBA2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2" y="7926"/>
                <a:ext cx="2899" cy="3259"/>
                <a:chOff x="1382" y="7926"/>
                <a:chExt cx="2899" cy="3259"/>
              </a:xfrm>
            </p:grpSpPr>
            <p:grpSp>
              <p:nvGrpSpPr>
                <p:cNvPr id="22" name="Group 53">
                  <a:extLst>
                    <a:ext uri="{FF2B5EF4-FFF2-40B4-BE49-F238E27FC236}">
                      <a16:creationId xmlns:a16="http://schemas.microsoft.com/office/drawing/2014/main" id="{E211B397-121B-4EA4-8302-EE22DC68F9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3" y="7926"/>
                  <a:ext cx="2448" cy="3259"/>
                  <a:chOff x="1274" y="7650"/>
                  <a:chExt cx="2448" cy="3259"/>
                </a:xfrm>
              </p:grpSpPr>
              <p:sp>
                <p:nvSpPr>
                  <p:cNvPr id="24" name="Rectangle 49">
                    <a:extLst>
                      <a:ext uri="{FF2B5EF4-FFF2-40B4-BE49-F238E27FC236}">
                        <a16:creationId xmlns:a16="http://schemas.microsoft.com/office/drawing/2014/main" id="{9C9E0987-13DB-4C5B-A8E0-56DE26434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7" y="7650"/>
                    <a:ext cx="2045" cy="32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5" name="Oval 50">
                    <a:extLst>
                      <a:ext uri="{FF2B5EF4-FFF2-40B4-BE49-F238E27FC236}">
                        <a16:creationId xmlns:a16="http://schemas.microsoft.com/office/drawing/2014/main" id="{BE47A542-000B-49FD-90DC-62BFC9A0FE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7895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6" name="AutoShape 52">
                    <a:extLst>
                      <a:ext uri="{FF2B5EF4-FFF2-40B4-BE49-F238E27FC236}">
                        <a16:creationId xmlns:a16="http://schemas.microsoft.com/office/drawing/2014/main" id="{A02B33CA-710F-47B0-8D21-A2C3D7545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74" y="9874"/>
                    <a:ext cx="1134" cy="567"/>
                  </a:xfrm>
                  <a:prstGeom prst="homePlat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  Vh</a:t>
                    </a:r>
                    <a:endPara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" name="Text Box 58">
                  <a:extLst>
                    <a:ext uri="{FF2B5EF4-FFF2-40B4-BE49-F238E27FC236}">
                      <a16:creationId xmlns:a16="http://schemas.microsoft.com/office/drawing/2014/main" id="{54B1B3E4-F083-4961-ACBD-9F1C8E965E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2" y="7931"/>
                  <a:ext cx="836" cy="106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 </a:t>
                  </a: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U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" name="Group 73">
                <a:extLst>
                  <a:ext uri="{FF2B5EF4-FFF2-40B4-BE49-F238E27FC236}">
                    <a16:creationId xmlns:a16="http://schemas.microsoft.com/office/drawing/2014/main" id="{A1946318-2174-47BC-9533-0EB5CEC3BC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9" y="8451"/>
                <a:ext cx="1074" cy="1983"/>
                <a:chOff x="2539" y="8451"/>
                <a:chExt cx="1074" cy="1983"/>
              </a:xfrm>
            </p:grpSpPr>
            <p:cxnSp>
              <p:nvCxnSpPr>
                <p:cNvPr id="19" name="Line 70">
                  <a:extLst>
                    <a:ext uri="{FF2B5EF4-FFF2-40B4-BE49-F238E27FC236}">
                      <a16:creationId xmlns:a16="http://schemas.microsoft.com/office/drawing/2014/main" id="{3E5E2FA8-A216-4DAD-AC1D-61C826A4EE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39" y="8451"/>
                  <a:ext cx="107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Line 71">
                  <a:extLst>
                    <a:ext uri="{FF2B5EF4-FFF2-40B4-BE49-F238E27FC236}">
                      <a16:creationId xmlns:a16="http://schemas.microsoft.com/office/drawing/2014/main" id="{F74F399C-D647-4BBF-9810-D4A28C92D1A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13" y="8463"/>
                  <a:ext cx="0" cy="19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Line 72">
                  <a:extLst>
                    <a:ext uri="{FF2B5EF4-FFF2-40B4-BE49-F238E27FC236}">
                      <a16:creationId xmlns:a16="http://schemas.microsoft.com/office/drawing/2014/main" id="{12A3CCC3-EB14-4FFD-AA95-B7EEE41A93C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968" y="10422"/>
                  <a:ext cx="64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" name="Group 96">
              <a:extLst>
                <a:ext uri="{FF2B5EF4-FFF2-40B4-BE49-F238E27FC236}">
                  <a16:creationId xmlns:a16="http://schemas.microsoft.com/office/drawing/2014/main" id="{0FBE68D9-C195-4F0B-A5C1-34B858444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0" y="7951"/>
              <a:ext cx="2914" cy="3259"/>
              <a:chOff x="8110" y="7951"/>
              <a:chExt cx="2914" cy="3259"/>
            </a:xfrm>
          </p:grpSpPr>
          <p:grpSp>
            <p:nvGrpSpPr>
              <p:cNvPr id="8" name="Group 69">
                <a:extLst>
                  <a:ext uri="{FF2B5EF4-FFF2-40B4-BE49-F238E27FC236}">
                    <a16:creationId xmlns:a16="http://schemas.microsoft.com/office/drawing/2014/main" id="{B70D893A-2E46-4882-8C8D-062AF1E01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0" y="7951"/>
                <a:ext cx="2914" cy="3259"/>
                <a:chOff x="8110" y="7951"/>
                <a:chExt cx="2914" cy="3259"/>
              </a:xfrm>
            </p:grpSpPr>
            <p:sp>
              <p:nvSpPr>
                <p:cNvPr id="13" name="Rectangle 64">
                  <a:extLst>
                    <a:ext uri="{FF2B5EF4-FFF2-40B4-BE49-F238E27FC236}">
                      <a16:creationId xmlns:a16="http://schemas.microsoft.com/office/drawing/2014/main" id="{4FE1F314-A57A-4324-9B4F-659E1AA50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03" y="7951"/>
                  <a:ext cx="2021" cy="325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" name="AutoShape 66">
                  <a:extLst>
                    <a:ext uri="{FF2B5EF4-FFF2-40B4-BE49-F238E27FC236}">
                      <a16:creationId xmlns:a16="http://schemas.microsoft.com/office/drawing/2014/main" id="{D7494E98-A43E-45E8-AAD7-2F28F631B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8600" y="10169"/>
                  <a:ext cx="1134" cy="567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  Vh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B5373FFE-5F22-4C36-B24D-615462EC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9" y="9124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6" name="Text Box 68">
                  <a:extLst>
                    <a:ext uri="{FF2B5EF4-FFF2-40B4-BE49-F238E27FC236}">
                      <a16:creationId xmlns:a16="http://schemas.microsoft.com/office/drawing/2014/main" id="{1D844653-2C3E-4302-83ED-788AC5F7B8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10" y="8758"/>
                  <a:ext cx="884" cy="12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 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B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9" name="Group 92">
                <a:extLst>
                  <a:ext uri="{FF2B5EF4-FFF2-40B4-BE49-F238E27FC236}">
                    <a16:creationId xmlns:a16="http://schemas.microsoft.com/office/drawing/2014/main" id="{FE7193ED-BC0C-4C23-AD87-C2B31ADA4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9" y="9385"/>
                <a:ext cx="1086" cy="1049"/>
                <a:chOff x="9309" y="9385"/>
                <a:chExt cx="1086" cy="1049"/>
              </a:xfrm>
            </p:grpSpPr>
            <p:cxnSp>
              <p:nvCxnSpPr>
                <p:cNvPr id="10" name="Line 83">
                  <a:extLst>
                    <a:ext uri="{FF2B5EF4-FFF2-40B4-BE49-F238E27FC236}">
                      <a16:creationId xmlns:a16="http://schemas.microsoft.com/office/drawing/2014/main" id="{CECBEBF5-C159-4C1C-BD9F-C4E7E91A55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383" y="9385"/>
                  <a:ext cx="12" cy="10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" name="Line 84">
                  <a:extLst>
                    <a:ext uri="{FF2B5EF4-FFF2-40B4-BE49-F238E27FC236}">
                      <a16:creationId xmlns:a16="http://schemas.microsoft.com/office/drawing/2014/main" id="{D385DB00-C728-405A-92E1-4767658431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750" y="10422"/>
                  <a:ext cx="64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Line 85">
                  <a:extLst>
                    <a:ext uri="{FF2B5EF4-FFF2-40B4-BE49-F238E27FC236}">
                      <a16:creationId xmlns:a16="http://schemas.microsoft.com/office/drawing/2014/main" id="{54E4E74F-229D-43D2-B7D2-0294CB9B67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309" y="9398"/>
                  <a:ext cx="107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99215424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00FF00"/>
                </a:highlight>
              </a:rPr>
              <a:t>Schüler-Experiment:</a:t>
            </a:r>
          </a:p>
          <a:p>
            <a:r>
              <a:rPr lang="de-DE" sz="3200" dirty="0"/>
              <a:t>Lidschluss-Reflex klassisch konditioniert auf einen Ton.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0A73D55D-CB51-45A4-85C4-0DA3A158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10" y="3078852"/>
            <a:ext cx="3393240" cy="29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670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</p:spTree>
    <p:extLst>
      <p:ext uri="{BB962C8B-B14F-4D97-AF65-F5344CB8AC3E}">
        <p14:creationId xmlns:p14="http://schemas.microsoft.com/office/powerpoint/2010/main" val="196438903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200" b="1" dirty="0">
                <a:highlight>
                  <a:srgbClr val="FFFF00"/>
                </a:highlight>
              </a:rPr>
              <a:t>Lernfähigkeit des Menschen: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00FF00"/>
                </a:highlight>
              </a:rPr>
              <a:t>Schüler-Experimente: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Wortlisten lernen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Labyrinthe blind lernen</a:t>
            </a:r>
          </a:p>
        </p:txBody>
      </p:sp>
    </p:spTree>
    <p:extLst>
      <p:ext uri="{BB962C8B-B14F-4D97-AF65-F5344CB8AC3E}">
        <p14:creationId xmlns:p14="http://schemas.microsoft.com/office/powerpoint/2010/main" val="370957475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200" b="1" dirty="0">
                <a:highlight>
                  <a:srgbClr val="FFFF00"/>
                </a:highlight>
              </a:rPr>
              <a:t>Höhere Lernleistungen: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Nachahmung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Einsicht</a:t>
            </a:r>
          </a:p>
        </p:txBody>
      </p:sp>
    </p:spTree>
    <p:extLst>
      <p:ext uri="{BB962C8B-B14F-4D97-AF65-F5344CB8AC3E}">
        <p14:creationId xmlns:p14="http://schemas.microsoft.com/office/powerpoint/2010/main" val="3448863113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200" b="1" dirty="0">
                <a:highlight>
                  <a:srgbClr val="FFFF00"/>
                </a:highlight>
              </a:rPr>
              <a:t>Höhere Lernleistungen: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Nachahmung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Einsicht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790735-EBD9-414E-8369-5D5ED48A53FF}"/>
              </a:ext>
            </a:extLst>
          </p:cNvPr>
          <p:cNvSpPr txBox="1"/>
          <p:nvPr/>
        </p:nvSpPr>
        <p:spPr>
          <a:xfrm>
            <a:off x="745958" y="4644189"/>
            <a:ext cx="776939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An dieser Stelle nicht zu viel Zeit verlieren!</a:t>
            </a:r>
          </a:p>
        </p:txBody>
      </p:sp>
    </p:spTree>
    <p:extLst>
      <p:ext uri="{BB962C8B-B14F-4D97-AF65-F5344CB8AC3E}">
        <p14:creationId xmlns:p14="http://schemas.microsoft.com/office/powerpoint/2010/main" val="398883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  <a:p>
            <a:r>
              <a:rPr lang="de-DE" sz="4000" dirty="0"/>
              <a:t>Nicht nur Gymnasiasten besuchen das Gymnasium.</a:t>
            </a:r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Wenn die fachlichen Inhalte komplex und herausfordernd sind, sollen die Lernenden nicht zusätzlich durch germanistische Schwierigkeiten belastet werden.</a:t>
            </a:r>
          </a:p>
        </p:txBody>
      </p:sp>
    </p:spTree>
    <p:extLst>
      <p:ext uri="{BB962C8B-B14F-4D97-AF65-F5344CB8AC3E}">
        <p14:creationId xmlns:p14="http://schemas.microsoft.com/office/powerpoint/2010/main" val="138711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Fachbegriffe wiederholt anwenden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v. a. bei schriftlichen Prüfungen wenig 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möglichst keine Genitiv-Konstruktionen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1700808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31019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1700808"/>
            <a:ext cx="7272808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7519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Sprachsensibler Unterricht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Ökosysteme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Information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Verhalten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A541AD-6860-4DA4-96C6-9D20D3D952A1}"/>
              </a:ext>
            </a:extLst>
          </p:cNvPr>
          <p:cNvSpPr txBox="1"/>
          <p:nvPr/>
        </p:nvSpPr>
        <p:spPr>
          <a:xfrm>
            <a:off x="5220072" y="3068960"/>
            <a:ext cx="3384376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400" i="1" dirty="0"/>
              <a:t>Hinweise zu praktischem Arbeiten und zur Übung prozessbezogener Kompetenzen:</a:t>
            </a:r>
          </a:p>
          <a:p>
            <a:r>
              <a:rPr lang="de-DE" sz="2400" i="1" dirty="0"/>
              <a:t>jeweils bei den einzelnen Sachthemen</a:t>
            </a:r>
          </a:p>
        </p:txBody>
      </p:sp>
    </p:spTree>
    <p:extLst>
      <p:ext uri="{BB962C8B-B14F-4D97-AF65-F5344CB8AC3E}">
        <p14:creationId xmlns:p14="http://schemas.microsoft.com/office/powerpoint/2010/main" val="2441362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1700808"/>
            <a:ext cx="727280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  <a:p>
            <a:pPr>
              <a:spcAft>
                <a:spcPts val="1200"/>
              </a:spcAft>
            </a:pPr>
            <a:r>
              <a:rPr lang="de-DE" sz="3600" b="1" dirty="0"/>
              <a:t>Inszenieren, nicht nur erwähnen!</a:t>
            </a: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90865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1700808"/>
            <a:ext cx="7272808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der </a:t>
            </a:r>
            <a:r>
              <a:rPr lang="de-DE" sz="3600" b="1" dirty="0"/>
              <a:t>afferente / efferente Nerv</a:t>
            </a:r>
          </a:p>
        </p:txBody>
      </p:sp>
    </p:spTree>
    <p:extLst>
      <p:ext uri="{BB962C8B-B14F-4D97-AF65-F5344CB8AC3E}">
        <p14:creationId xmlns:p14="http://schemas.microsoft.com/office/powerpoint/2010/main" val="887808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1700808"/>
            <a:ext cx="7272808" cy="4739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der </a:t>
            </a:r>
            <a:r>
              <a:rPr lang="de-DE" sz="3600" b="1" dirty="0"/>
              <a:t>afferente / efferente Nerv</a:t>
            </a:r>
          </a:p>
          <a:p>
            <a:pPr marL="571500" indent="-5715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600" i="1" dirty="0" err="1"/>
              <a:t>ferre</a:t>
            </a:r>
            <a:r>
              <a:rPr lang="de-DE" sz="3600" dirty="0"/>
              <a:t>, lateinisch: tragen, bringen</a:t>
            </a:r>
          </a:p>
          <a:p>
            <a:pPr marL="571500" indent="-5715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600" i="1" dirty="0"/>
              <a:t>ad</a:t>
            </a:r>
            <a:r>
              <a:rPr lang="de-DE" sz="3600" dirty="0"/>
              <a:t>, lateinisch: heran</a:t>
            </a:r>
          </a:p>
          <a:p>
            <a:pPr marL="571500" indent="-5715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600" i="1" dirty="0"/>
              <a:t>ex</a:t>
            </a:r>
            <a:r>
              <a:rPr lang="de-DE" sz="3600" dirty="0"/>
              <a:t>, lateinisch: hinaus</a:t>
            </a:r>
          </a:p>
        </p:txBody>
      </p:sp>
    </p:spTree>
    <p:extLst>
      <p:ext uri="{BB962C8B-B14F-4D97-AF65-F5344CB8AC3E}">
        <p14:creationId xmlns:p14="http://schemas.microsoft.com/office/powerpoint/2010/main" val="2481099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1700808"/>
            <a:ext cx="7416824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der </a:t>
            </a:r>
            <a:r>
              <a:rPr lang="de-DE" sz="3600" b="1" dirty="0"/>
              <a:t>afferente / efferente Nerv</a:t>
            </a:r>
          </a:p>
          <a:p>
            <a:pPr>
              <a:spcAft>
                <a:spcPts val="1200"/>
              </a:spcAft>
            </a:pPr>
            <a:r>
              <a:rPr lang="de-DE" sz="3600" b="1" dirty="0"/>
              <a:t>Funktionale</a:t>
            </a:r>
            <a:r>
              <a:rPr lang="de-DE" sz="3600" dirty="0"/>
              <a:t> Begriffe verwenden, keine individuellen anatomischen Namen wie </a:t>
            </a:r>
            <a:r>
              <a:rPr lang="de-DE" sz="3600" dirty="0" err="1">
                <a:solidFill>
                  <a:srgbClr val="FF0000"/>
                </a:solidFill>
              </a:rPr>
              <a:t>Ia</a:t>
            </a:r>
            <a:r>
              <a:rPr lang="de-DE" sz="3600" dirty="0">
                <a:solidFill>
                  <a:srgbClr val="FF0000"/>
                </a:solidFill>
              </a:rPr>
              <a:t>-Faser</a:t>
            </a:r>
            <a:r>
              <a:rPr lang="de-DE" sz="3600" dirty="0"/>
              <a:t> oder </a:t>
            </a:r>
            <a:r>
              <a:rPr lang="el-GR" sz="3600" dirty="0">
                <a:solidFill>
                  <a:srgbClr val="FF0000"/>
                </a:solidFill>
              </a:rPr>
              <a:t>α</a:t>
            </a:r>
            <a:r>
              <a:rPr lang="de-DE" sz="3600" dirty="0">
                <a:solidFill>
                  <a:srgbClr val="FF0000"/>
                </a:solidFill>
              </a:rPr>
              <a:t>-</a:t>
            </a:r>
            <a:r>
              <a:rPr lang="de-DE" sz="3600" dirty="0" err="1">
                <a:solidFill>
                  <a:srgbClr val="FF0000"/>
                </a:solidFill>
              </a:rPr>
              <a:t>Motoaxon</a:t>
            </a:r>
            <a:r>
              <a:rPr lang="de-DE" sz="3600" dirty="0"/>
              <a:t>.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27552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Nur notwendige bzw. weiter führende Fachbegriffe einführen!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67155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Nur notwendige bzw. weiter führende Fachbegriffe einführen!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highlight>
                  <a:srgbClr val="FF0000"/>
                </a:highlight>
              </a:rPr>
              <a:t>Also NICHT: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Nervenfaser, Neurit (nur: Axon)</a:t>
            </a:r>
          </a:p>
          <a:p>
            <a:pPr>
              <a:spcAft>
                <a:spcPts val="1200"/>
              </a:spcAft>
            </a:pPr>
            <a:r>
              <a:rPr lang="de-DE" sz="3600" dirty="0" err="1"/>
              <a:t>Nissl</a:t>
            </a:r>
            <a:r>
              <a:rPr lang="de-DE" sz="3600" dirty="0"/>
              <a:t>-Schollen</a:t>
            </a:r>
          </a:p>
          <a:p>
            <a:pPr>
              <a:spcAft>
                <a:spcPts val="1200"/>
              </a:spcAft>
            </a:pPr>
            <a:r>
              <a:rPr lang="de-DE" sz="3600" dirty="0" err="1"/>
              <a:t>Schwann‘sche</a:t>
            </a:r>
            <a:r>
              <a:rPr lang="de-DE" sz="3600" dirty="0"/>
              <a:t> Hüllzellen …</a:t>
            </a:r>
          </a:p>
        </p:txBody>
      </p:sp>
    </p:spTree>
    <p:extLst>
      <p:ext uri="{BB962C8B-B14F-4D97-AF65-F5344CB8AC3E}">
        <p14:creationId xmlns:p14="http://schemas.microsoft.com/office/powerpoint/2010/main" val="906766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</p:spTree>
    <p:extLst>
      <p:ext uri="{BB962C8B-B14F-4D97-AF65-F5344CB8AC3E}">
        <p14:creationId xmlns:p14="http://schemas.microsoft.com/office/powerpoint/2010/main" val="2887564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</p:txBody>
      </p:sp>
    </p:spTree>
    <p:extLst>
      <p:ext uri="{BB962C8B-B14F-4D97-AF65-F5344CB8AC3E}">
        <p14:creationId xmlns:p14="http://schemas.microsoft.com/office/powerpoint/2010/main" val="1103887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  <a:p>
            <a:r>
              <a:rPr lang="de-DE" sz="3600" dirty="0"/>
              <a:t>… </a:t>
            </a:r>
            <a:r>
              <a:rPr lang="de-DE" sz="3600" b="1" dirty="0"/>
              <a:t>Kompetenzen</a:t>
            </a:r>
            <a:r>
              <a:rPr lang="de-DE" sz="3600" dirty="0"/>
              <a:t>: für die </a:t>
            </a:r>
            <a:r>
              <a:rPr lang="de-DE" sz="3600" dirty="0">
                <a:highlight>
                  <a:srgbClr val="00FFFF"/>
                </a:highlight>
              </a:rPr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1558744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Der Stoffumfang in der 8. Klasse </a:t>
            </a:r>
          </a:p>
          <a:p>
            <a:pPr algn="ctr"/>
            <a:r>
              <a:rPr lang="de-DE" sz="3600" b="1" dirty="0">
                <a:solidFill>
                  <a:srgbClr val="FF0000"/>
                </a:solidFill>
              </a:rPr>
              <a:t>ist beachtlich!</a:t>
            </a:r>
          </a:p>
          <a:p>
            <a:endParaRPr lang="de-DE" sz="3600" dirty="0"/>
          </a:p>
          <a:p>
            <a:r>
              <a:rPr lang="de-DE" sz="3600" b="1" dirty="0"/>
              <a:t>Faustregel:</a:t>
            </a:r>
          </a:p>
          <a:p>
            <a:r>
              <a:rPr lang="de-DE" sz="3600" b="1" dirty="0">
                <a:highlight>
                  <a:srgbClr val="00FF00"/>
                </a:highlight>
              </a:rPr>
              <a:t>Nur</a:t>
            </a:r>
            <a:r>
              <a:rPr lang="de-DE" sz="3600" dirty="0"/>
              <a:t> die im LehrplanPLUS unter „Inhalte“ aufgeführten Fachbegriffe einführen.</a:t>
            </a:r>
          </a:p>
          <a:p>
            <a:endParaRPr lang="de-DE" sz="36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6167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Zur Person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</p:spPr>
      </p:pic>
      <p:sp>
        <p:nvSpPr>
          <p:cNvPr id="5" name="Textfeld 4"/>
          <p:cNvSpPr txBox="1"/>
          <p:nvPr/>
        </p:nvSpPr>
        <p:spPr>
          <a:xfrm>
            <a:off x="4644008" y="1340768"/>
            <a:ext cx="417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</p:txBody>
      </p:sp>
    </p:spTree>
    <p:extLst>
      <p:ext uri="{BB962C8B-B14F-4D97-AF65-F5344CB8AC3E}">
        <p14:creationId xmlns:p14="http://schemas.microsoft.com/office/powerpoint/2010/main" val="2607925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Der Stoffumfang in der 8. Klasse </a:t>
            </a:r>
          </a:p>
          <a:p>
            <a:pPr algn="ctr"/>
            <a:r>
              <a:rPr lang="de-DE" sz="3600" b="1" dirty="0">
                <a:solidFill>
                  <a:srgbClr val="FF0000"/>
                </a:solidFill>
              </a:rPr>
              <a:t>ist beachtlich!</a:t>
            </a:r>
          </a:p>
          <a:p>
            <a:endParaRPr lang="de-DE" sz="3600" dirty="0"/>
          </a:p>
          <a:p>
            <a:r>
              <a:rPr lang="de-DE" sz="3600" b="1" dirty="0"/>
              <a:t>Faustregel:</a:t>
            </a:r>
          </a:p>
          <a:p>
            <a:r>
              <a:rPr lang="de-DE" sz="3600" b="1" dirty="0">
                <a:highlight>
                  <a:srgbClr val="00FF00"/>
                </a:highlight>
              </a:rPr>
              <a:t>Nur</a:t>
            </a:r>
            <a:r>
              <a:rPr lang="de-DE" sz="3600" dirty="0"/>
              <a:t> die im LehrplanPLUS unter „Inhalte“ aufgeführten Fachbegriffe einführen.</a:t>
            </a:r>
          </a:p>
          <a:p>
            <a:r>
              <a:rPr lang="de-DE" sz="3600" dirty="0"/>
              <a:t>Auch wenn‘s weh tut!</a:t>
            </a:r>
          </a:p>
          <a:p>
            <a:endParaRPr lang="de-DE" sz="36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3330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</p:spTree>
    <p:extLst>
      <p:ext uri="{BB962C8B-B14F-4D97-AF65-F5344CB8AC3E}">
        <p14:creationId xmlns:p14="http://schemas.microsoft.com/office/powerpoint/2010/main" val="2736555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</a:t>
            </a:r>
            <a:r>
              <a:rPr lang="de-DE" sz="3600" b="1" dirty="0">
                <a:highlight>
                  <a:srgbClr val="FFFF00"/>
                </a:highlight>
              </a:rPr>
              <a:t>Artikel</a:t>
            </a:r>
            <a:r>
              <a:rPr lang="de-DE" sz="3600" dirty="0"/>
              <a:t> und </a:t>
            </a:r>
            <a:r>
              <a:rPr lang="de-DE" sz="3600" b="1" dirty="0">
                <a:highlight>
                  <a:srgbClr val="FFFF00"/>
                </a:highlight>
              </a:rPr>
              <a:t>Plural</a:t>
            </a:r>
            <a:r>
              <a:rPr lang="de-DE" sz="3600" dirty="0"/>
              <a:t> einführen und sichern, z. B.: </a:t>
            </a:r>
          </a:p>
        </p:txBody>
      </p:sp>
    </p:spTree>
    <p:extLst>
      <p:ext uri="{BB962C8B-B14F-4D97-AF65-F5344CB8AC3E}">
        <p14:creationId xmlns:p14="http://schemas.microsoft.com/office/powerpoint/2010/main" val="1126101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</a:t>
            </a:r>
            <a:r>
              <a:rPr lang="de-DE" sz="3600" b="1" dirty="0">
                <a:highlight>
                  <a:srgbClr val="FFFF00"/>
                </a:highlight>
              </a:rPr>
              <a:t>Artikel</a:t>
            </a:r>
            <a:r>
              <a:rPr lang="de-DE" sz="3600" dirty="0"/>
              <a:t> und </a:t>
            </a:r>
            <a:r>
              <a:rPr lang="de-DE" sz="3600" b="1" dirty="0">
                <a:highlight>
                  <a:srgbClr val="FFFF00"/>
                </a:highlight>
              </a:rPr>
              <a:t>Plural</a:t>
            </a:r>
            <a:r>
              <a:rPr lang="de-DE" sz="3600" dirty="0"/>
              <a:t> einführen und sichern, z. B.: </a:t>
            </a:r>
          </a:p>
          <a:p>
            <a:endParaRPr lang="de-DE" sz="3600" dirty="0"/>
          </a:p>
          <a:p>
            <a:pPr algn="ctr"/>
            <a:r>
              <a:rPr lang="de-DE" sz="3600" b="1" dirty="0">
                <a:solidFill>
                  <a:srgbClr val="00B050"/>
                </a:solidFill>
              </a:rPr>
              <a:t>das Neuron, -en</a:t>
            </a:r>
          </a:p>
          <a:p>
            <a:pPr algn="ctr"/>
            <a:r>
              <a:rPr lang="de-DE" sz="3600" b="1" dirty="0">
                <a:solidFill>
                  <a:srgbClr val="00B050"/>
                </a:solidFill>
              </a:rPr>
              <a:t>das Soma, -</a:t>
            </a:r>
            <a:r>
              <a:rPr lang="de-DE" sz="3600" b="1" dirty="0" err="1">
                <a:solidFill>
                  <a:srgbClr val="00B050"/>
                </a:solidFill>
              </a:rPr>
              <a:t>ta</a:t>
            </a:r>
            <a:endParaRPr lang="de-DE" sz="3600" b="1" dirty="0">
              <a:solidFill>
                <a:srgbClr val="00B050"/>
              </a:solidFill>
            </a:endParaRPr>
          </a:p>
          <a:p>
            <a:pPr algn="ctr"/>
            <a:r>
              <a:rPr lang="de-DE" sz="3600" b="1" dirty="0">
                <a:solidFill>
                  <a:srgbClr val="00B050"/>
                </a:solidFill>
              </a:rPr>
              <a:t>der / das Axon, -e</a:t>
            </a:r>
          </a:p>
          <a:p>
            <a:pPr algn="ctr"/>
            <a:r>
              <a:rPr lang="de-DE" sz="3600" b="1" dirty="0">
                <a:solidFill>
                  <a:srgbClr val="00B050"/>
                </a:solidFill>
              </a:rPr>
              <a:t>die Synapse, -n</a:t>
            </a:r>
          </a:p>
        </p:txBody>
      </p:sp>
    </p:spTree>
    <p:extLst>
      <p:ext uri="{BB962C8B-B14F-4D97-AF65-F5344CB8AC3E}">
        <p14:creationId xmlns:p14="http://schemas.microsoft.com/office/powerpoint/2010/main" val="272135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</p:spTree>
    <p:extLst>
      <p:ext uri="{BB962C8B-B14F-4D97-AF65-F5344CB8AC3E}">
        <p14:creationId xmlns:p14="http://schemas.microsoft.com/office/powerpoint/2010/main" val="2287546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Begriffen</a:t>
            </a:r>
          </a:p>
          <a:p>
            <a:pPr algn="ctr"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Akkomodation</a:t>
            </a:r>
            <a:endParaRPr lang="de-DE" sz="3200" b="1" dirty="0">
              <a:solidFill>
                <a:srgbClr val="00B05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910314-B91F-489F-A63B-6A0452C019DB}"/>
              </a:ext>
            </a:extLst>
          </p:cNvPr>
          <p:cNvSpPr txBox="1"/>
          <p:nvPr/>
        </p:nvSpPr>
        <p:spPr>
          <a:xfrm>
            <a:off x="827584" y="342900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</a:t>
            </a:r>
            <a:r>
              <a:rPr lang="de-DE" sz="3200" dirty="0" err="1">
                <a:solidFill>
                  <a:srgbClr val="FF0000"/>
                </a:solidFill>
              </a:rPr>
              <a:t>Ackomodation</a:t>
            </a:r>
            <a:r>
              <a:rPr lang="de-DE" sz="3200" dirty="0">
                <a:solidFill>
                  <a:srgbClr val="FF0000"/>
                </a:solidFill>
              </a:rPr>
              <a:t>“ oder „</a:t>
            </a:r>
            <a:r>
              <a:rPr lang="de-DE" sz="3200" dirty="0" err="1">
                <a:solidFill>
                  <a:srgbClr val="FF0000"/>
                </a:solidFill>
              </a:rPr>
              <a:t>Akkumodation</a:t>
            </a:r>
            <a:r>
              <a:rPr lang="de-DE" sz="3200" dirty="0">
                <a:solidFill>
                  <a:srgbClr val="FF0000"/>
                </a:solidFill>
              </a:rPr>
              <a:t>“ oder „</a:t>
            </a:r>
            <a:r>
              <a:rPr lang="de-DE" sz="3200" dirty="0" err="1">
                <a:solidFill>
                  <a:srgbClr val="FF0000"/>
                </a:solidFill>
              </a:rPr>
              <a:t>Akommodation</a:t>
            </a:r>
            <a:r>
              <a:rPr lang="de-DE" sz="3200" dirty="0">
                <a:solidFill>
                  <a:srgbClr val="FF0000"/>
                </a:solidFill>
              </a:rPr>
              <a:t>“ usw.</a:t>
            </a:r>
          </a:p>
        </p:txBody>
      </p:sp>
    </p:spTree>
    <p:extLst>
      <p:ext uri="{BB962C8B-B14F-4D97-AF65-F5344CB8AC3E}">
        <p14:creationId xmlns:p14="http://schemas.microsoft.com/office/powerpoint/2010/main" val="2673036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Ausführlich formulieren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27599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Ausführlich formulieren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Beispiel Blutzucker-Regulierung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Vorzeichen </a:t>
            </a:r>
            <a:r>
              <a:rPr lang="de-DE" sz="3600" b="1" dirty="0"/>
              <a:t>PLUS</a:t>
            </a:r>
            <a:r>
              <a:rPr lang="de-DE" sz="3600" dirty="0"/>
              <a:t> im Regelkreis bedeutet: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„Je mehr …, desto mehr …“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„Je weniger …, desto weniger …“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732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</p:spTree>
    <p:extLst>
      <p:ext uri="{BB962C8B-B14F-4D97-AF65-F5344CB8AC3E}">
        <p14:creationId xmlns:p14="http://schemas.microsoft.com/office/powerpoint/2010/main" val="593340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Abhängigkeiten: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NUR</a:t>
            </a:r>
            <a:r>
              <a:rPr lang="de-DE" sz="3600" dirty="0"/>
              <a:t> </a:t>
            </a:r>
            <a:r>
              <a:rPr lang="de-DE" sz="3600" b="1" dirty="0">
                <a:solidFill>
                  <a:srgbClr val="00B050"/>
                </a:solidFill>
              </a:rPr>
              <a:t>„je … desto …“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4229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998567-6D24-4E9E-8E53-8796D439A99A}"/>
              </a:ext>
            </a:extLst>
          </p:cNvPr>
          <p:cNvSpPr txBox="1"/>
          <p:nvPr/>
        </p:nvSpPr>
        <p:spPr>
          <a:xfrm>
            <a:off x="971600" y="836712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Die PPP aus dieser Fortbildung sowie alle Skripten und Arbeits-blätter finden Sie auf meiner </a:t>
            </a:r>
            <a:r>
              <a:rPr lang="de-DE" sz="4000" b="1" dirty="0">
                <a:highlight>
                  <a:srgbClr val="FFFF00"/>
                </a:highlight>
              </a:rPr>
              <a:t>Webseite</a:t>
            </a:r>
            <a:r>
              <a:rPr lang="de-DE" sz="4000" dirty="0"/>
              <a:t>.</a:t>
            </a:r>
          </a:p>
          <a:p>
            <a:endParaRPr lang="de-DE" sz="4000" dirty="0"/>
          </a:p>
          <a:p>
            <a:pPr algn="ctr"/>
            <a:r>
              <a:rPr lang="de-DE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4000" dirty="0">
                <a:highlight>
                  <a:srgbClr val="FFFF00"/>
                </a:highlight>
              </a:rPr>
              <a:t>Materialien Mittelstufe LehrplanPLUS</a:t>
            </a:r>
          </a:p>
          <a:p>
            <a:endParaRPr lang="de-DE" sz="4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293341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Abhängigkeiten: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NUR</a:t>
            </a:r>
            <a:r>
              <a:rPr lang="de-DE" sz="3600" dirty="0"/>
              <a:t> </a:t>
            </a:r>
            <a:r>
              <a:rPr lang="de-DE" sz="3600" b="1" dirty="0">
                <a:solidFill>
                  <a:srgbClr val="00B050"/>
                </a:solidFill>
              </a:rPr>
              <a:t>„je … desto …“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FF0000"/>
                </a:highlight>
              </a:rPr>
              <a:t>NICHT</a:t>
            </a:r>
            <a:r>
              <a:rPr lang="de-DE" sz="3600" b="1" dirty="0"/>
              <a:t> </a:t>
            </a:r>
            <a:r>
              <a:rPr lang="de-DE" sz="3600" dirty="0"/>
              <a:t>(auch wenn es grammatikalisch korrekt ist):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FF0000"/>
                </a:solidFill>
              </a:rPr>
              <a:t>„umso … umso …“ 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FF0000"/>
                </a:solidFill>
              </a:rPr>
              <a:t>„je … umso …“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FF0000"/>
                </a:solidFill>
              </a:rPr>
              <a:t>usw.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68093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Begründung: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JE</a:t>
            </a:r>
            <a:r>
              <a:rPr lang="de-DE" sz="3600" dirty="0"/>
              <a:t> entspricht der unabhängigen Variablen,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DESTO</a:t>
            </a:r>
            <a:r>
              <a:rPr lang="de-DE" sz="3600" dirty="0"/>
              <a:t> entspricht der abhängigen Variablen.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95050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Begründung: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JE</a:t>
            </a:r>
            <a:r>
              <a:rPr lang="de-DE" sz="3600" dirty="0"/>
              <a:t> entspricht der unabhängigen Variablen,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DESTO</a:t>
            </a:r>
            <a:r>
              <a:rPr lang="de-DE" sz="3600" dirty="0"/>
              <a:t> entspricht der abhängigen Variablen.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Das Wortbild hilft bei der Zuordnung!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813482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Also NUR</a:t>
            </a:r>
            <a:r>
              <a:rPr lang="de-DE" sz="36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00B050"/>
                </a:solidFill>
              </a:rPr>
              <a:t>„Je höher der Blutzucker-Spiegel ist, desto mehr Insulin wird ausgeschüttet.“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00094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Also NUR</a:t>
            </a:r>
            <a:r>
              <a:rPr lang="de-DE" sz="36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00B050"/>
                </a:solidFill>
              </a:rPr>
              <a:t>„Je höher der Blutzucker-Spiegel ist, desto mehr Insulin wird ausgeschüttet.“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FF0000"/>
                </a:highlight>
              </a:rPr>
              <a:t>NICHT: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„Umso höher der Blutzucker-Spiegel ist, umso mehr Insulin wird ausgeschüttet.“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02955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Also NUR</a:t>
            </a:r>
            <a:r>
              <a:rPr lang="de-DE" sz="36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00B050"/>
                </a:solidFill>
              </a:rPr>
              <a:t>„Je höher der Blutzucker-Spiegel ist, desto mehr Insulin wird ausgeschüttet.“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FF0000"/>
                </a:highlight>
              </a:rPr>
              <a:t>NICHT: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„Beim Ansteigen des Blutzucker-Spiegels erhöht sich die Ausschüttung von Insulin.“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91194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Satzstruktur spiegelt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00FF00"/>
                </a:highlight>
              </a:rPr>
              <a:t>Also NUR</a:t>
            </a:r>
            <a:r>
              <a:rPr lang="de-DE" sz="36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00B050"/>
                </a:solidFill>
              </a:rPr>
              <a:t>„Je höher der Blutzucker-Spiegel ist, desto mehr Insulin wird ausgeschüttet.“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highlight>
                  <a:srgbClr val="FF0000"/>
                </a:highlight>
              </a:rPr>
              <a:t>NICHT: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„Die ausgeschüttete Insulinmenge steigt mit dem Blutzucker-Spiegel.“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87127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</p:spTree>
    <p:extLst>
      <p:ext uri="{BB962C8B-B14F-4D97-AF65-F5344CB8AC3E}">
        <p14:creationId xmlns:p14="http://schemas.microsoft.com/office/powerpoint/2010/main" val="1724084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Begriffe nicht verkürzen, sondern die Kategorie als </a:t>
            </a:r>
            <a:r>
              <a:rPr lang="de-DE" sz="4000" dirty="0">
                <a:highlight>
                  <a:srgbClr val="00FF00"/>
                </a:highlight>
              </a:rPr>
              <a:t>Suffix</a:t>
            </a:r>
            <a:r>
              <a:rPr lang="de-DE" sz="4000" dirty="0"/>
              <a:t> anfügen.</a:t>
            </a:r>
          </a:p>
        </p:txBody>
      </p:sp>
    </p:spTree>
    <p:extLst>
      <p:ext uri="{BB962C8B-B14F-4D97-AF65-F5344CB8AC3E}">
        <p14:creationId xmlns:p14="http://schemas.microsoft.com/office/powerpoint/2010/main" val="470865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Begriffe nicht verkürzen, sondern die Kategorie als Suffix anfügen.</a:t>
            </a:r>
          </a:p>
          <a:p>
            <a:pPr>
              <a:spcBef>
                <a:spcPts val="1200"/>
              </a:spcBef>
            </a:pPr>
            <a:r>
              <a:rPr lang="de-DE" sz="4000" b="1" dirty="0">
                <a:solidFill>
                  <a:srgbClr val="00B050"/>
                </a:solidFill>
              </a:rPr>
              <a:t>Beuger-Muskel, Strecker-Muskel</a:t>
            </a:r>
          </a:p>
          <a:p>
            <a:pPr>
              <a:spcBef>
                <a:spcPts val="1200"/>
              </a:spcBef>
            </a:pPr>
            <a:r>
              <a:rPr lang="de-DE" sz="4000" b="1" dirty="0">
                <a:solidFill>
                  <a:srgbClr val="FF0000"/>
                </a:solidFill>
              </a:rPr>
              <a:t>NICHT: Beuger, Strecker</a:t>
            </a:r>
          </a:p>
        </p:txBody>
      </p:sp>
    </p:spTree>
    <p:extLst>
      <p:ext uri="{BB962C8B-B14F-4D97-AF65-F5344CB8AC3E}">
        <p14:creationId xmlns:p14="http://schemas.microsoft.com/office/powerpoint/2010/main" val="19413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6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Begriffe nicht verkürzen, sondern die Kategorie als Suffix anfügen.</a:t>
            </a:r>
          </a:p>
          <a:p>
            <a:pPr>
              <a:spcBef>
                <a:spcPts val="1200"/>
              </a:spcBef>
            </a:pPr>
            <a:r>
              <a:rPr lang="de-DE" sz="4000" b="1" dirty="0">
                <a:solidFill>
                  <a:srgbClr val="00B050"/>
                </a:solidFill>
              </a:rPr>
              <a:t>Besser: afferenter / efferenter Nerv</a:t>
            </a:r>
          </a:p>
          <a:p>
            <a:pPr>
              <a:spcBef>
                <a:spcPts val="1200"/>
              </a:spcBef>
            </a:pPr>
            <a:r>
              <a:rPr lang="de-DE" sz="4000" b="1" dirty="0">
                <a:solidFill>
                  <a:srgbClr val="FF0000"/>
                </a:solidFill>
              </a:rPr>
              <a:t>statt: Afferenz / Efferenz</a:t>
            </a:r>
          </a:p>
        </p:txBody>
      </p:sp>
    </p:spTree>
    <p:extLst>
      <p:ext uri="{BB962C8B-B14F-4D97-AF65-F5344CB8AC3E}">
        <p14:creationId xmlns:p14="http://schemas.microsoft.com/office/powerpoint/2010/main" val="2718327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2D3E63DF-3E1D-48AC-BF05-087BB738C197}"/>
              </a:ext>
            </a:extLst>
          </p:cNvPr>
          <p:cNvSpPr/>
          <p:nvPr/>
        </p:nvSpPr>
        <p:spPr>
          <a:xfrm>
            <a:off x="611560" y="1988840"/>
            <a:ext cx="4320480" cy="2088232"/>
          </a:xfrm>
          <a:prstGeom prst="wedgeRoundRectCallout">
            <a:avLst>
              <a:gd name="adj1" fmla="val 79632"/>
              <a:gd name="adj2" fmla="val 39296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DB7FD1-E5CB-4D89-9293-921E377C8C7C}"/>
              </a:ext>
            </a:extLst>
          </p:cNvPr>
          <p:cNvSpPr txBox="1"/>
          <p:nvPr/>
        </p:nvSpPr>
        <p:spPr>
          <a:xfrm>
            <a:off x="611560" y="217873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Ha, ha! Das reimt sich. Und was sich reimt, ist gut!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5FA87F-9F25-4A46-90CC-CCB82859B546}"/>
              </a:ext>
            </a:extLst>
          </p:cNvPr>
          <p:cNvSpPr txBox="1"/>
          <p:nvPr/>
        </p:nvSpPr>
        <p:spPr>
          <a:xfrm>
            <a:off x="6420544" y="34153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sagt der Pumuckl</a:t>
            </a:r>
          </a:p>
        </p:txBody>
      </p:sp>
    </p:spTree>
    <p:extLst>
      <p:ext uri="{BB962C8B-B14F-4D97-AF65-F5344CB8AC3E}">
        <p14:creationId xmlns:p14="http://schemas.microsoft.com/office/powerpoint/2010/main" val="5545514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gliedern.</a:t>
            </a:r>
          </a:p>
        </p:txBody>
      </p:sp>
    </p:spTree>
    <p:extLst>
      <p:ext uri="{BB962C8B-B14F-4D97-AF65-F5344CB8AC3E}">
        <p14:creationId xmlns:p14="http://schemas.microsoft.com/office/powerpoint/2010/main" val="2311797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1556792"/>
            <a:ext cx="8856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4000" dirty="0"/>
              <a:t>Mark Twain ereifert sich 1880 in </a:t>
            </a:r>
            <a:r>
              <a:rPr lang="de-DE" sz="4000" i="1" dirty="0"/>
              <a:t>„The </a:t>
            </a:r>
            <a:r>
              <a:rPr lang="de-DE" sz="4000" i="1" dirty="0" err="1"/>
              <a:t>Awful</a:t>
            </a:r>
            <a:r>
              <a:rPr lang="de-DE" sz="4000" i="1" dirty="0"/>
              <a:t> German Language“</a:t>
            </a:r>
            <a:r>
              <a:rPr lang="de-DE" sz="4000" dirty="0"/>
              <a:t> (zurecht) über „alphabetische Prozessionen“ wie:</a:t>
            </a:r>
          </a:p>
          <a:p>
            <a:pPr algn="ctr"/>
            <a:r>
              <a:rPr lang="de-DE" sz="4000" dirty="0" err="1"/>
              <a:t>Generalstaatsverordnetenversammlungen</a:t>
            </a:r>
            <a:r>
              <a:rPr lang="de-DE" sz="4000" dirty="0"/>
              <a:t> oder Waffenstillstandsverhandlungen.</a:t>
            </a:r>
          </a:p>
        </p:txBody>
      </p:sp>
    </p:spTree>
    <p:extLst>
      <p:ext uri="{BB962C8B-B14F-4D97-AF65-F5344CB8AC3E}">
        <p14:creationId xmlns:p14="http://schemas.microsoft.com/office/powerpoint/2010/main" val="3970114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Reiz-Reaktions-Kette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Schlüssel-Schloss-Prinzip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2523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Blutzuckerregulation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Blutzucker-Regulation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4804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Informationsübertragungssysteme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Informationsübertragungs-Systeme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Informations-Übertragungs-Systeme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580760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zeigt die Kategorie deutlich an:</a:t>
            </a:r>
          </a:p>
          <a:p>
            <a:endParaRPr lang="de-DE" sz="2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Zellenergie, </a:t>
            </a:r>
            <a:r>
              <a:rPr lang="de-DE" sz="4000" b="1" dirty="0" err="1">
                <a:solidFill>
                  <a:srgbClr val="FF0000"/>
                </a:solidFill>
              </a:rPr>
              <a:t>Beugermuskel</a:t>
            </a:r>
            <a:endParaRPr lang="de-DE" sz="4000" b="1" dirty="0">
              <a:solidFill>
                <a:srgbClr val="FF0000"/>
              </a:solidFill>
            </a:endParaRP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Zell-Energie, Beuger-Muskel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3901873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</p:txBody>
      </p:sp>
    </p:spTree>
    <p:extLst>
      <p:ext uri="{BB962C8B-B14F-4D97-AF65-F5344CB8AC3E}">
        <p14:creationId xmlns:p14="http://schemas.microsoft.com/office/powerpoint/2010/main" val="12783023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</p:txBody>
      </p:sp>
    </p:spTree>
    <p:extLst>
      <p:ext uri="{BB962C8B-B14F-4D97-AF65-F5344CB8AC3E}">
        <p14:creationId xmlns:p14="http://schemas.microsoft.com/office/powerpoint/2010/main" val="87899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998567-6D24-4E9E-8E53-8796D439A99A}"/>
              </a:ext>
            </a:extLst>
          </p:cNvPr>
          <p:cNvSpPr txBox="1"/>
          <p:nvPr/>
        </p:nvSpPr>
        <p:spPr>
          <a:xfrm>
            <a:off x="827584" y="83671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/>
          </a:p>
          <a:p>
            <a:pPr algn="ctr"/>
            <a:r>
              <a:rPr lang="de-DE" sz="4000" dirty="0"/>
              <a:t>Alle Anleitungen zu </a:t>
            </a:r>
            <a:r>
              <a:rPr lang="de-DE" sz="4000" dirty="0" err="1"/>
              <a:t>Untersuchun</a:t>
            </a:r>
            <a:r>
              <a:rPr lang="de-DE" sz="4000" dirty="0"/>
              <a:t>-gen, Experimenten, Modellarbeit finden sie im</a:t>
            </a:r>
          </a:p>
          <a:p>
            <a:pPr algn="ctr"/>
            <a:endParaRPr lang="de-DE" sz="4000" dirty="0"/>
          </a:p>
          <a:p>
            <a:pPr algn="ctr"/>
            <a:r>
              <a:rPr lang="de-DE" sz="40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D8C0AA-D645-434F-9C1A-B60B763548EA}"/>
              </a:ext>
            </a:extLst>
          </p:cNvPr>
          <p:cNvSpPr txBox="1"/>
          <p:nvPr/>
        </p:nvSpPr>
        <p:spPr>
          <a:xfrm>
            <a:off x="2339752" y="3899089"/>
            <a:ext cx="4392488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Praktikumsordner </a:t>
            </a:r>
          </a:p>
          <a:p>
            <a:pPr algn="ctr"/>
            <a:r>
              <a:rPr lang="de-DE" sz="4400" b="1" dirty="0"/>
              <a:t>„Bio? – Logisch!“ 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54692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  <a:p>
            <a:pPr algn="ctr"/>
            <a:endParaRPr lang="de-DE" sz="4000" b="1" dirty="0">
              <a:solidFill>
                <a:srgbClr val="00B05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das </a:t>
            </a:r>
            <a:r>
              <a:rPr lang="de-DE" sz="4000" b="1" dirty="0" err="1">
                <a:solidFill>
                  <a:srgbClr val="FF0000"/>
                </a:solidFill>
              </a:rPr>
              <a:t>Agaro</a:t>
            </a:r>
            <a:r>
              <a:rPr lang="de-DE" sz="4000" b="1">
                <a:solidFill>
                  <a:srgbClr val="FF0000"/>
                </a:solidFill>
              </a:rPr>
              <a:t>-Segel?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16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  <a:p>
            <a:pPr algn="ctr"/>
            <a:endParaRPr lang="de-DE" sz="4000" b="1" dirty="0">
              <a:solidFill>
                <a:srgbClr val="00B05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das </a:t>
            </a:r>
            <a:r>
              <a:rPr lang="de-DE" sz="4000" b="1" dirty="0" err="1">
                <a:solidFill>
                  <a:srgbClr val="FF0000"/>
                </a:solidFill>
              </a:rPr>
              <a:t>Agaro</a:t>
            </a:r>
            <a:r>
              <a:rPr lang="de-DE" sz="4000" b="1" dirty="0">
                <a:solidFill>
                  <a:srgbClr val="FF0000"/>
                </a:solidFill>
              </a:rPr>
              <a:t>-Segel?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Agarose-Gel!</a:t>
            </a:r>
          </a:p>
        </p:txBody>
      </p:sp>
    </p:spTree>
    <p:extLst>
      <p:ext uri="{BB962C8B-B14F-4D97-AF65-F5344CB8AC3E}">
        <p14:creationId xmlns:p14="http://schemas.microsoft.com/office/powerpoint/2010/main" val="3903504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r>
              <a:rPr lang="de-DE" sz="4000" dirty="0"/>
              <a:t>Kurt Tucholsky schreibt bereits 1928: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Ur-Insekt</a:t>
            </a:r>
          </a:p>
        </p:txBody>
      </p:sp>
    </p:spTree>
    <p:extLst>
      <p:ext uri="{BB962C8B-B14F-4D97-AF65-F5344CB8AC3E}">
        <p14:creationId xmlns:p14="http://schemas.microsoft.com/office/powerpoint/2010/main" val="1937312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Grundlegende Prinzipien sollten von Anfang an durch </a:t>
            </a:r>
            <a:r>
              <a:rPr lang="de-DE" sz="4000" b="1" dirty="0"/>
              <a:t>Ikons</a:t>
            </a:r>
            <a:r>
              <a:rPr lang="de-DE" sz="4000" dirty="0"/>
              <a:t> visualisiert werden.</a:t>
            </a:r>
          </a:p>
        </p:txBody>
      </p:sp>
    </p:spTree>
    <p:extLst>
      <p:ext uri="{BB962C8B-B14F-4D97-AF65-F5344CB8AC3E}">
        <p14:creationId xmlns:p14="http://schemas.microsoft.com/office/powerpoint/2010/main" val="22750197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Betrachtungs-Ebenen in der Biologie: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2736304" cy="1574028"/>
          </a:xfrm>
          <a:prstGeom prst="rect">
            <a:avLst/>
          </a:prstGeom>
        </p:spPr>
      </p:pic>
      <p:pic>
        <p:nvPicPr>
          <p:cNvPr id="6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6680"/>
            <a:ext cx="1853625" cy="188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4869160"/>
            <a:ext cx="2412268" cy="16997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1556792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Betrachtungs-Ebenen in der Biologie:</a:t>
            </a:r>
          </a:p>
          <a:p>
            <a:endParaRPr lang="de-DE" sz="3200" dirty="0"/>
          </a:p>
          <a:p>
            <a:r>
              <a:rPr lang="de-DE" sz="3200" b="1" dirty="0"/>
              <a:t>makroskopisch</a:t>
            </a:r>
          </a:p>
          <a:p>
            <a:r>
              <a:rPr lang="de-DE" sz="3200" b="1" dirty="0"/>
              <a:t>(„Die sichtbare Welt“)</a:t>
            </a:r>
          </a:p>
          <a:p>
            <a:endParaRPr lang="de-DE" sz="3200" b="1" dirty="0"/>
          </a:p>
          <a:p>
            <a:r>
              <a:rPr lang="de-DE" sz="3200" b="1" dirty="0"/>
              <a:t>mikroskopisch</a:t>
            </a:r>
          </a:p>
          <a:p>
            <a:r>
              <a:rPr lang="de-DE" sz="3200" b="1" dirty="0"/>
              <a:t>(„Die Welt im Mikroskop“)</a:t>
            </a:r>
          </a:p>
          <a:p>
            <a:endParaRPr lang="de-DE" sz="3200" b="1" dirty="0"/>
          </a:p>
          <a:p>
            <a:r>
              <a:rPr lang="de-DE" sz="3200" b="1" dirty="0"/>
              <a:t>submikroskopisch</a:t>
            </a:r>
          </a:p>
          <a:p>
            <a:r>
              <a:rPr lang="de-DE" sz="3200" b="1" dirty="0"/>
              <a:t>(„Die Welt der Teilchen“)</a:t>
            </a:r>
          </a:p>
        </p:txBody>
      </p:sp>
    </p:spTree>
    <p:extLst>
      <p:ext uri="{BB962C8B-B14F-4D97-AF65-F5344CB8AC3E}">
        <p14:creationId xmlns:p14="http://schemas.microsoft.com/office/powerpoint/2010/main" val="24545300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Aktive Bewegung</a:t>
            </a:r>
            <a:r>
              <a:rPr lang="de-DE" sz="3200" dirty="0"/>
              <a:t>		Fortpflanzung …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dirty="0"/>
              <a:t>Information …			</a:t>
            </a:r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Stoffwechsel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55648"/>
            <a:ext cx="1296144" cy="1317368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9" name="Grafik 8" descr="C:\Users\Thomas\Desktop\Documents\Bio-Nickl.de\00 Neue Dokumente ab 1.1.2018\Ikon Stoffwechsel Feuer.jpg"/>
          <p:cNvPicPr/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51216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Josef Leisen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Sprachsensibler Fachunterricht: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725407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Josef Leisen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Sprachsensibler Fachunterricht:</a:t>
            </a:r>
          </a:p>
          <a:p>
            <a:endParaRPr lang="de-DE" sz="4000" dirty="0"/>
          </a:p>
          <a:p>
            <a:r>
              <a:rPr lang="de-DE" sz="4000" dirty="0"/>
              <a:t>Bücher</a:t>
            </a:r>
          </a:p>
          <a:p>
            <a:endParaRPr lang="de-DE" sz="4000" dirty="0"/>
          </a:p>
          <a:p>
            <a:r>
              <a:rPr lang="de-DE" sz="3200" dirty="0"/>
              <a:t>http://www.sprachsensiblerfachunterricht.de/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331266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B729909-291A-4BEC-A391-E6E45D71FB38}"/>
              </a:ext>
            </a:extLst>
          </p:cNvPr>
          <p:cNvSpPr txBox="1"/>
          <p:nvPr/>
        </p:nvSpPr>
        <p:spPr>
          <a:xfrm>
            <a:off x="858252" y="1018675"/>
            <a:ext cx="7427495" cy="34163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/>
              <a:t>Ökosysteme unter dem Einfluss des Menschen </a:t>
            </a:r>
            <a:r>
              <a:rPr lang="de-DE" sz="6000" dirty="0"/>
              <a:t>(10 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9F42E2-DE43-41D7-B758-8C9EC9902E05}"/>
              </a:ext>
            </a:extLst>
          </p:cNvPr>
          <p:cNvSpPr txBox="1"/>
          <p:nvPr/>
        </p:nvSpPr>
        <p:spPr>
          <a:xfrm>
            <a:off x="6448926" y="5839325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Nickl, 22.7.2021</a:t>
            </a:r>
          </a:p>
        </p:txBody>
      </p:sp>
      <p:pic>
        <p:nvPicPr>
          <p:cNvPr id="10" name="Picture 2" descr="Bildergebnis für vbio">
            <a:extLst>
              <a:ext uri="{FF2B5EF4-FFF2-40B4-BE49-F238E27FC236}">
                <a16:creationId xmlns:a16="http://schemas.microsoft.com/office/drawing/2014/main" id="{D2652695-10A4-45B4-9A05-3B110E9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" y="4683849"/>
            <a:ext cx="2096950" cy="16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1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779E9B-F27E-4D2F-AC50-E060C8F57117}"/>
              </a:ext>
            </a:extLst>
          </p:cNvPr>
          <p:cNvSpPr txBox="1"/>
          <p:nvPr/>
        </p:nvSpPr>
        <p:spPr>
          <a:xfrm>
            <a:off x="539552" y="620688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Mittelschule: </a:t>
            </a:r>
          </a:p>
          <a:p>
            <a:r>
              <a:rPr lang="de-DE" sz="3600" i="1" dirty="0"/>
              <a:t>(keine ökologischen Themen)</a:t>
            </a:r>
          </a:p>
          <a:p>
            <a:endParaRPr lang="de-DE" sz="3600" dirty="0"/>
          </a:p>
          <a:p>
            <a:r>
              <a:rPr lang="de-DE" sz="3600" b="1" dirty="0"/>
              <a:t>Realschule, 10. Klasse:</a:t>
            </a:r>
          </a:p>
          <a:p>
            <a:r>
              <a:rPr lang="de-DE" sz="3600" dirty="0"/>
              <a:t>Lokale und globale Auswirkungen auf Ökosysteme durch Eingriffe des Menschen</a:t>
            </a:r>
          </a:p>
          <a:p>
            <a:endParaRPr lang="de-DE" sz="3600" dirty="0"/>
          </a:p>
          <a:p>
            <a:r>
              <a:rPr lang="de-DE" sz="3600" b="1" dirty="0"/>
              <a:t>Gymnasium, 8. Klasse: </a:t>
            </a:r>
          </a:p>
          <a:p>
            <a:r>
              <a:rPr lang="de-DE" sz="3600" dirty="0"/>
              <a:t>Ökosysteme unter dem Einfluss des Menschen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2450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835468"/>
            <a:ext cx="1944216" cy="923330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Demnächst in 2., verbesserter und ergänzter Auflage!</a:t>
            </a:r>
          </a:p>
        </p:txBody>
      </p:sp>
    </p:spTree>
    <p:extLst>
      <p:ext uri="{BB962C8B-B14F-4D97-AF65-F5344CB8AC3E}">
        <p14:creationId xmlns:p14="http://schemas.microsoft.com/office/powerpoint/2010/main" val="41410951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</p:spTree>
    <p:extLst>
      <p:ext uri="{BB962C8B-B14F-4D97-AF65-F5344CB8AC3E}">
        <p14:creationId xmlns:p14="http://schemas.microsoft.com/office/powerpoint/2010/main" val="34492907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unzureichende eigene Vorbildung in Öko-logie (z. B. zu geringe Artenkenntnis)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64959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unzureichende eigene Vorbildung in Öko-logie (z. B. zu geringe Artenkenntnis)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Konkrete Hinweise im Skript </a:t>
            </a:r>
            <a:r>
              <a:rPr lang="de-DE" sz="3200" dirty="0">
                <a:highlight>
                  <a:srgbClr val="FFFF00"/>
                </a:highlight>
              </a:rPr>
              <a:t>„Ökologie“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Fotos und Beschreibungen von 22 häufigen einheimischen Gehölzen zum Erlernen von Formenkenntnis für Lehrkräfte und Schüler bei </a:t>
            </a:r>
            <a:r>
              <a:rPr lang="de-DE" sz="3200" dirty="0">
                <a:highlight>
                  <a:srgbClr val="FFFF00"/>
                </a:highlight>
              </a:rPr>
              <a:t>„</a:t>
            </a:r>
            <a:r>
              <a:rPr lang="de-DE" sz="3200" dirty="0" err="1">
                <a:highlight>
                  <a:srgbClr val="FFFF00"/>
                </a:highlight>
              </a:rPr>
              <a:t>Photos</a:t>
            </a:r>
            <a:r>
              <a:rPr lang="de-DE" sz="3200" dirty="0">
                <a:highlight>
                  <a:srgbClr val="FFFF00"/>
                </a:highlight>
              </a:rPr>
              <a:t> Gehölze im Juni“</a:t>
            </a:r>
          </a:p>
        </p:txBody>
      </p:sp>
    </p:spTree>
    <p:extLst>
      <p:ext uri="{BB962C8B-B14F-4D97-AF65-F5344CB8AC3E}">
        <p14:creationId xmlns:p14="http://schemas.microsoft.com/office/powerpoint/2010/main" val="35530393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unzureichende eigene Vorbildung in Öko-logie (z. B. zu geringe Artenkenntnis)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r>
              <a:rPr lang="de-DE" sz="3200" dirty="0"/>
              <a:t>Wichtig ist, dass die Schüler ins Gelände gehen und dort einfache Arbeitsaufträge erledigen: </a:t>
            </a:r>
          </a:p>
          <a:p>
            <a:pPr algn="ctr"/>
            <a:r>
              <a:rPr lang="de-DE" sz="3200" b="1" dirty="0"/>
              <a:t>hinschauen</a:t>
            </a:r>
          </a:p>
          <a:p>
            <a:pPr algn="ctr"/>
            <a:r>
              <a:rPr lang="de-DE" sz="3200" b="1" dirty="0"/>
              <a:t>beschreiben</a:t>
            </a:r>
          </a:p>
          <a:p>
            <a:pPr algn="ctr"/>
            <a:r>
              <a:rPr lang="de-DE" sz="3200" b="1" dirty="0"/>
              <a:t>vergleichen</a:t>
            </a:r>
          </a:p>
        </p:txBody>
      </p:sp>
    </p:spTree>
    <p:extLst>
      <p:ext uri="{BB962C8B-B14F-4D97-AF65-F5344CB8AC3E}">
        <p14:creationId xmlns:p14="http://schemas.microsoft.com/office/powerpoint/2010/main" val="1301928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Suche nach einem geeigneten Gelände für die Freiland-Arbeit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307810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Suche nach einem geeigneten Gelände für die Freiland-Arbeit: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r>
              <a:rPr lang="de-DE" sz="3200" dirty="0"/>
              <a:t>Es muss nicht immer ein ökologisch heraus-ragendes Gelände sein. Für Beobachtungs-Aufgaben eignet sich jeder Park, der Baum-bestand auf dem Schulgelände usw.</a:t>
            </a:r>
          </a:p>
        </p:txBody>
      </p:sp>
    </p:spTree>
    <p:extLst>
      <p:ext uri="{BB962C8B-B14F-4D97-AF65-F5344CB8AC3E}">
        <p14:creationId xmlns:p14="http://schemas.microsoft.com/office/powerpoint/2010/main" val="34729296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Suche nach einem geeigneten Gelände für die Freiland-Arbeit: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r>
              <a:rPr lang="de-DE" sz="3200" dirty="0"/>
              <a:t>Es muss nicht immer ein ökologisch heraus-ragendes Gelände sein. Für Beobachtungs-Aufgaben eignet sich jeder Park, der Baum-bestand auf dem Schulgelände usw.</a:t>
            </a:r>
          </a:p>
          <a:p>
            <a:endParaRPr lang="de-DE" sz="2000" dirty="0"/>
          </a:p>
          <a:p>
            <a:r>
              <a:rPr lang="de-DE" sz="3200" dirty="0"/>
              <a:t>Sicherheits-Aspekte!</a:t>
            </a:r>
          </a:p>
        </p:txBody>
      </p:sp>
    </p:spTree>
    <p:extLst>
      <p:ext uri="{BB962C8B-B14F-4D97-AF65-F5344CB8AC3E}">
        <p14:creationId xmlns:p14="http://schemas.microsoft.com/office/powerpoint/2010/main" val="40791769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kaum Unterstützung der Unterrichts-Planung durch die Schulbücher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885770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kaum Unterstützung der Unterrichts-Planung durch die Schulbücher</a:t>
            </a:r>
          </a:p>
          <a:p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konkrete Vorschläge und Hinweise zur </a:t>
            </a:r>
            <a:r>
              <a:rPr lang="de-DE" sz="3200" b="1" dirty="0"/>
              <a:t>Unterrichtsgestaltung</a:t>
            </a:r>
            <a:r>
              <a:rPr lang="de-DE" sz="3200" dirty="0"/>
              <a:t> im Skript </a:t>
            </a:r>
            <a:r>
              <a:rPr lang="de-DE" sz="3200" dirty="0">
                <a:highlight>
                  <a:srgbClr val="FFFF00"/>
                </a:highlight>
              </a:rPr>
              <a:t>„Ökologie“</a:t>
            </a:r>
          </a:p>
        </p:txBody>
      </p:sp>
    </p:spTree>
    <p:extLst>
      <p:ext uri="{BB962C8B-B14F-4D97-AF65-F5344CB8AC3E}">
        <p14:creationId xmlns:p14="http://schemas.microsoft.com/office/powerpoint/2010/main" val="2602454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kaum Unterstützung der Unterrichts-Planung durch die Schulbücher</a:t>
            </a:r>
          </a:p>
          <a:p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konkrete Vorschläge und Hinweise zur </a:t>
            </a:r>
            <a:r>
              <a:rPr lang="de-DE" sz="3200" b="1" dirty="0"/>
              <a:t>Unterrichtsgestaltung</a:t>
            </a:r>
            <a:r>
              <a:rPr lang="de-DE" sz="3200" dirty="0"/>
              <a:t> im Skript </a:t>
            </a:r>
            <a:r>
              <a:rPr lang="de-DE" sz="3200" dirty="0">
                <a:highlight>
                  <a:srgbClr val="FFFF00"/>
                </a:highlight>
              </a:rPr>
              <a:t>„Ökologie“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konkrete Beispiele für </a:t>
            </a:r>
            <a:r>
              <a:rPr lang="de-DE" sz="3200" b="1" dirty="0"/>
              <a:t>Arbeitsaufträge</a:t>
            </a:r>
            <a:r>
              <a:rPr lang="de-DE" sz="3200" dirty="0"/>
              <a:t> im Skript </a:t>
            </a:r>
            <a:r>
              <a:rPr lang="de-DE" sz="3200" dirty="0">
                <a:highlight>
                  <a:srgbClr val="FFFF00"/>
                </a:highlight>
              </a:rPr>
              <a:t>„Ökologie“</a:t>
            </a:r>
          </a:p>
        </p:txBody>
      </p:sp>
    </p:spTree>
    <p:extLst>
      <p:ext uri="{BB962C8B-B14F-4D97-AF65-F5344CB8AC3E}">
        <p14:creationId xmlns:p14="http://schemas.microsoft.com/office/powerpoint/2010/main" val="24540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CC253-231C-45E9-AE0D-85195468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Meine Intentionen</a:t>
            </a:r>
          </a:p>
        </p:txBody>
      </p:sp>
    </p:spTree>
    <p:extLst>
      <p:ext uri="{BB962C8B-B14F-4D97-AF65-F5344CB8AC3E}">
        <p14:creationId xmlns:p14="http://schemas.microsoft.com/office/powerpoint/2010/main" val="1737254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kaum Unterstützung der Unterrichts-Planung durch die Schulbücher</a:t>
            </a:r>
          </a:p>
          <a:p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konkrete Vorschläge und Hinweise zur </a:t>
            </a:r>
            <a:r>
              <a:rPr lang="de-DE" sz="3200" b="1" dirty="0"/>
              <a:t>Unterrichtsgestaltung</a:t>
            </a:r>
            <a:r>
              <a:rPr lang="de-DE" sz="3200" dirty="0"/>
              <a:t> im Skript </a:t>
            </a:r>
            <a:r>
              <a:rPr lang="de-DE" sz="3200" dirty="0">
                <a:highlight>
                  <a:srgbClr val="FFFF00"/>
                </a:highlight>
              </a:rPr>
              <a:t>„Ökologie“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konkrete Beispiele für </a:t>
            </a:r>
            <a:r>
              <a:rPr lang="de-DE" sz="3200" b="1" dirty="0"/>
              <a:t>Arbeitsaufträge</a:t>
            </a:r>
            <a:r>
              <a:rPr lang="de-DE" sz="3200" dirty="0"/>
              <a:t> im Skript </a:t>
            </a:r>
            <a:r>
              <a:rPr lang="de-DE" sz="3200" dirty="0">
                <a:highlight>
                  <a:srgbClr val="FFFF00"/>
                </a:highlight>
              </a:rPr>
              <a:t>„Ökologie“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Beispiele für </a:t>
            </a:r>
            <a:r>
              <a:rPr lang="de-DE" sz="3200" b="1" dirty="0"/>
              <a:t>Arbeitsblätter</a:t>
            </a:r>
            <a:r>
              <a:rPr lang="de-DE" sz="3200" dirty="0"/>
              <a:t> bei </a:t>
            </a:r>
            <a:r>
              <a:rPr lang="de-DE" sz="3200" dirty="0">
                <a:highlight>
                  <a:srgbClr val="FFFF00"/>
                </a:highlight>
              </a:rPr>
              <a:t>„Materia-</a:t>
            </a:r>
            <a:r>
              <a:rPr lang="de-DE" sz="3200" dirty="0" err="1">
                <a:highlight>
                  <a:srgbClr val="FFFF00"/>
                </a:highlight>
              </a:rPr>
              <a:t>lien</a:t>
            </a:r>
            <a:r>
              <a:rPr lang="de-DE" sz="3200" dirty="0">
                <a:highlight>
                  <a:srgbClr val="FFFF00"/>
                </a:highlight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272713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Befürchtung, dem Thema nicht gerecht zu werden</a:t>
            </a:r>
          </a:p>
        </p:txBody>
      </p:sp>
    </p:spTree>
    <p:extLst>
      <p:ext uri="{BB962C8B-B14F-4D97-AF65-F5344CB8AC3E}">
        <p14:creationId xmlns:p14="http://schemas.microsoft.com/office/powerpoint/2010/main" val="15932554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Befürchtung, dem Thema nicht gerecht zu werden</a:t>
            </a:r>
          </a:p>
          <a:p>
            <a:endParaRPr lang="de-DE" sz="3200" dirty="0"/>
          </a:p>
          <a:p>
            <a:r>
              <a:rPr lang="de-DE" sz="3200" dirty="0"/>
              <a:t>Lieber kleine Brötchen backen als gar keine!</a:t>
            </a:r>
          </a:p>
          <a:p>
            <a:endParaRPr lang="de-DE" sz="3200" dirty="0"/>
          </a:p>
          <a:p>
            <a:r>
              <a:rPr lang="de-DE" sz="3200" dirty="0"/>
              <a:t>Die Schüler sollen mit ökologischen Frage-stellungen konfrontiert werden und sich mit Lebewesen im Freiland befassen.</a:t>
            </a:r>
          </a:p>
        </p:txBody>
      </p:sp>
    </p:spTree>
    <p:extLst>
      <p:ext uri="{BB962C8B-B14F-4D97-AF65-F5344CB8AC3E}">
        <p14:creationId xmlns:p14="http://schemas.microsoft.com/office/powerpoint/2010/main" val="34842155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zu wenig Zeit am Ende des Schuljahres</a:t>
            </a:r>
          </a:p>
        </p:txBody>
      </p:sp>
    </p:spTree>
    <p:extLst>
      <p:ext uri="{BB962C8B-B14F-4D97-AF65-F5344CB8AC3E}">
        <p14:creationId xmlns:p14="http://schemas.microsoft.com/office/powerpoint/2010/main" val="2872430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zu wenig Zeit am Ende des Schuljahres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Rechtzeitig mit Ökologie anfangen: Im Juli lediglich 2-3 Unterrichtsstunden ansetzen =&gt; mit Ökologie bereits im Mai anfangen.</a:t>
            </a:r>
          </a:p>
        </p:txBody>
      </p:sp>
    </p:spTree>
    <p:extLst>
      <p:ext uri="{BB962C8B-B14F-4D97-AF65-F5344CB8AC3E}">
        <p14:creationId xmlns:p14="http://schemas.microsoft.com/office/powerpoint/2010/main" val="30470517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B8A-C3CE-4F18-96F5-DBC08B719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Probleme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F306E4-FC8B-49CF-BC14-2A478F82DC30}"/>
              </a:ext>
            </a:extLst>
          </p:cNvPr>
          <p:cNvSpPr txBox="1"/>
          <p:nvPr/>
        </p:nvSpPr>
        <p:spPr>
          <a:xfrm>
            <a:off x="745958" y="1588168"/>
            <a:ext cx="7668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zu wenig Zeit am Ende des Schuljahres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Rechtzeitig mit Ökologie anfangen: Im Juli lediglich 2-3 Unterrichtsstunden ansetzen =&gt; mit Ökologie bereits im Mai anfangen.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Freilandarbeit im Juni (direkt vor bzw. nach den Pfingstferien)</a:t>
            </a:r>
          </a:p>
        </p:txBody>
      </p:sp>
    </p:spTree>
    <p:extLst>
      <p:ext uri="{BB962C8B-B14F-4D97-AF65-F5344CB8AC3E}">
        <p14:creationId xmlns:p14="http://schemas.microsoft.com/office/powerpoint/2010/main" val="36317330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711320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b="1" dirty="0"/>
              <a:t>Wiederholung von Grundwissen</a:t>
            </a:r>
          </a:p>
          <a:p>
            <a:r>
              <a:rPr lang="de-DE" sz="3200" dirty="0"/>
              <a:t>(Lebensraum, -gemeinschaft, Ökosystem; </a:t>
            </a:r>
            <a:r>
              <a:rPr lang="de-DE" sz="3200" dirty="0" err="1"/>
              <a:t>Nahrungsbeziehun</a:t>
            </a:r>
            <a:r>
              <a:rPr lang="de-DE" sz="3200" dirty="0"/>
              <a:t>-gen; Formenkenntnis) </a:t>
            </a:r>
          </a:p>
        </p:txBody>
      </p:sp>
    </p:spTree>
    <p:extLst>
      <p:ext uri="{BB962C8B-B14F-4D97-AF65-F5344CB8AC3E}">
        <p14:creationId xmlns:p14="http://schemas.microsoft.com/office/powerpoint/2010/main" val="21746287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b="1" dirty="0"/>
              <a:t>Wiederholung von Grundwissen</a:t>
            </a:r>
          </a:p>
          <a:p>
            <a:pPr>
              <a:spcBef>
                <a:spcPts val="1200"/>
              </a:spcBef>
            </a:pPr>
            <a:r>
              <a:rPr lang="de-DE" sz="3200" i="1" dirty="0"/>
              <a:t>Dazu: </a:t>
            </a:r>
            <a:r>
              <a:rPr lang="de-DE" sz="3200" b="1" i="1" dirty="0"/>
              <a:t>Arbeitsblatt</a:t>
            </a:r>
            <a:r>
              <a:rPr lang="de-DE" sz="3200" i="1" dirty="0"/>
              <a:t> unter „Materialien“ (Beispiel Bärlauch)</a:t>
            </a:r>
          </a:p>
        </p:txBody>
      </p:sp>
    </p:spTree>
    <p:extLst>
      <p:ext uri="{BB962C8B-B14F-4D97-AF65-F5344CB8AC3E}">
        <p14:creationId xmlns:p14="http://schemas.microsoft.com/office/powerpoint/2010/main" val="1016235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 Gymnasium: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380928" y="3972977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Dabei dieses Grundwissen ggf. erweitern (Nahrungskette, Nahrungsnetz …)</a:t>
            </a:r>
          </a:p>
        </p:txBody>
      </p:sp>
    </p:spTree>
    <p:extLst>
      <p:ext uri="{BB962C8B-B14F-4D97-AF65-F5344CB8AC3E}">
        <p14:creationId xmlns:p14="http://schemas.microsoft.com/office/powerpoint/2010/main" val="87856999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5634</Words>
  <Application>Microsoft Office PowerPoint</Application>
  <PresentationFormat>Bildschirmpräsentation (4:3)</PresentationFormat>
  <Paragraphs>1075</Paragraphs>
  <Slides>247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247</vt:i4>
      </vt:variant>
    </vt:vector>
  </HeadingPairs>
  <TitlesOfParts>
    <vt:vector size="254" baseType="lpstr">
      <vt:lpstr>Arial</vt:lpstr>
      <vt:lpstr>Arial Narrow</vt:lpstr>
      <vt:lpstr>Calibri</vt:lpstr>
      <vt:lpstr>Symbol</vt:lpstr>
      <vt:lpstr>Times New Roman</vt:lpstr>
      <vt:lpstr>Wingdings</vt:lpstr>
      <vt:lpstr>Larissa</vt:lpstr>
      <vt:lpstr>PowerPoint-Präsentation</vt:lpstr>
      <vt:lpstr>Gliederung der Veranstaltung</vt:lpstr>
      <vt:lpstr>Gliederung der Veranstaltung</vt:lpstr>
      <vt:lpstr>Zur Person</vt:lpstr>
      <vt:lpstr>PowerPoint-Präsentation</vt:lpstr>
      <vt:lpstr>PowerPoint-Präsentation</vt:lpstr>
      <vt:lpstr>PowerPoint-Präsentation</vt:lpstr>
      <vt:lpstr>PowerPoint-Präsentation</vt:lpstr>
      <vt:lpstr>Meine Intentionen</vt:lpstr>
      <vt:lpstr>Meine Intentionen</vt:lpstr>
      <vt:lpstr>Meine Intentionen</vt:lpstr>
      <vt:lpstr>Meine Intentionen</vt:lpstr>
      <vt:lpstr>Meine Intentionen</vt:lpstr>
      <vt:lpstr>Lernbereiche in der 8. Klasse</vt:lpstr>
      <vt:lpstr>Lernbereiche in der 8. Klasse</vt:lpstr>
      <vt:lpstr>Lernbereiche in der 8. Klasse</vt:lpstr>
      <vt:lpstr>Lernbereiche in der 8. Klasse</vt:lpstr>
      <vt:lpstr>Spezifitäten in der 8. Klasse</vt:lpstr>
      <vt:lpstr>Spezifitäten in der 8. Klasse</vt:lpstr>
      <vt:lpstr>Spezifitäten in der 8. Klasse</vt:lpstr>
      <vt:lpstr>Spezifitäten in der 8. Klasse</vt:lpstr>
      <vt:lpstr>Spezifitäten in der 8. Klasse</vt:lpstr>
      <vt:lpstr>Spracharbeit in der 8. Klasse 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Weniger ist mehr!</vt:lpstr>
      <vt:lpstr>Weniger ist mehr!</vt:lpstr>
      <vt:lpstr>Grammatik und Etymologie</vt:lpstr>
      <vt:lpstr>Grammatik und Etymologie</vt:lpstr>
      <vt:lpstr>Grammatik und Etymologie</vt:lpstr>
      <vt:lpstr>Rechtschreibung</vt:lpstr>
      <vt:lpstr>Rechtschreibung</vt:lpstr>
      <vt:lpstr>Ausführlich formulieren</vt:lpstr>
      <vt:lpstr>Ausführlich formulieren</vt:lpstr>
      <vt:lpstr>Satzstruktur spiegelt Inhalt</vt:lpstr>
      <vt:lpstr>Satzstruktur spiegelt Inhalt</vt:lpstr>
      <vt:lpstr>Satzstruktur spiegelt Inhalt</vt:lpstr>
      <vt:lpstr>Satzstruktur spiegelt Inhalt</vt:lpstr>
      <vt:lpstr>Satzstruktur spiegelt Inhalt</vt:lpstr>
      <vt:lpstr>Satzstruktur spiegelt Inhalt</vt:lpstr>
      <vt:lpstr>Satzstruktur spiegelt Inhalt</vt:lpstr>
      <vt:lpstr>Satzstruktur spiegelt Inhalt</vt:lpstr>
      <vt:lpstr>Satzstruktur spiegelt Inhalt</vt:lpstr>
      <vt:lpstr>Kategorisieren</vt:lpstr>
      <vt:lpstr>Kategorisieren</vt:lpstr>
      <vt:lpstr>Kategorisieren</vt:lpstr>
      <vt:lpstr>Kategorisieren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Visualisierung</vt:lpstr>
      <vt:lpstr>Visualisierung</vt:lpstr>
      <vt:lpstr>Visualisierung</vt:lpstr>
      <vt:lpstr>Josef Leisen</vt:lpstr>
      <vt:lpstr>Josef Leisen</vt:lpstr>
      <vt:lpstr>PowerPoint-Präsentation</vt:lpstr>
      <vt:lpstr>PowerPoint-Präsentation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Probleme für die Lehrkraft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  <vt:lpstr>PowerPoint-Präsentation</vt:lpstr>
      <vt:lpstr>PowerPoint-Präsentation</vt:lpstr>
      <vt:lpstr>8. Klasse: Ökosysteme </vt:lpstr>
      <vt:lpstr>8. Klasse: Ökosysteme </vt:lpstr>
      <vt:lpstr>8. Klasse: Ökosysteme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8. Klasse Gymnasium: Ökosysteme </vt:lpstr>
      <vt:lpstr>8. Klasse Gymnasium: Ökosysteme </vt:lpstr>
      <vt:lpstr>8. Klasse Gymnasium: Ökosysteme </vt:lpstr>
      <vt:lpstr>8. Klasse Gymnasium: Ökosysteme </vt:lpstr>
      <vt:lpstr>8. Klasse Gymnasium: Ökosysteme </vt:lpstr>
      <vt:lpstr>PowerPoint-Präsentation</vt:lpstr>
      <vt:lpstr>8. Klasse Gymnasium: Ökosysteme </vt:lpstr>
      <vt:lpstr>8. Klasse Gymnasium: Ökosysteme </vt:lpstr>
      <vt:lpstr>8. Klasse Gymnasium: Ökosysteme </vt:lpstr>
      <vt:lpstr>PowerPoint-Präsentation</vt:lpstr>
      <vt:lpstr>PowerPoint-Präsentation</vt:lpstr>
      <vt:lpstr>PowerPoint-Präsentation</vt:lpstr>
      <vt:lpstr>Information</vt:lpstr>
      <vt:lpstr>Information</vt:lpstr>
      <vt:lpstr>Information</vt:lpstr>
      <vt:lpstr>Information</vt:lpstr>
      <vt:lpstr>Nervensystem</vt:lpstr>
      <vt:lpstr>Nervensystem</vt:lpstr>
      <vt:lpstr>Nervensystem</vt:lpstr>
      <vt:lpstr>Nervensystem</vt:lpstr>
      <vt:lpstr>Nervensystem</vt:lpstr>
      <vt:lpstr>Nervensystem</vt:lpstr>
      <vt:lpstr>Nervensystem</vt:lpstr>
      <vt:lpstr>Nervensystem</vt:lpstr>
      <vt:lpstr>Nervensystem</vt:lpstr>
      <vt:lpstr>Nervensystem</vt:lpstr>
      <vt:lpstr>Nervensystem</vt:lpstr>
      <vt:lpstr>Nervensystem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Sehsinn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Hörsinn</vt:lpstr>
      <vt:lpstr>Hormone</vt:lpstr>
      <vt:lpstr>Hormone</vt:lpstr>
      <vt:lpstr>Regulierung Blutzucker</vt:lpstr>
      <vt:lpstr>Regulierung Blutzucker</vt:lpstr>
      <vt:lpstr>Regulierung Blutzucker</vt:lpstr>
      <vt:lpstr>Stress-Reaktion</vt:lpstr>
      <vt:lpstr>Stress-Reaktion</vt:lpstr>
      <vt:lpstr>Stress-Reaktion</vt:lpstr>
      <vt:lpstr>PowerPoint-Präsentation</vt:lpstr>
      <vt:lpstr>Problematik für die Lehrkraft</vt:lpstr>
      <vt:lpstr>Problematik für die Lehrkraft</vt:lpstr>
      <vt:lpstr>Problematik für die Lehrkraft</vt:lpstr>
      <vt:lpstr>Problematik für die Lehrkraft</vt:lpstr>
      <vt:lpstr>Problematik für die Lehrkraft</vt:lpstr>
      <vt:lpstr>Problematik für die Lehrkraft</vt:lpstr>
      <vt:lpstr>Problematik für die Lehrkraft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Prägung</vt:lpstr>
      <vt:lpstr>Prägung</vt:lpstr>
      <vt:lpstr>Prägung</vt:lpstr>
      <vt:lpstr>Prägung</vt:lpstr>
      <vt:lpstr>Prägung</vt:lpstr>
      <vt:lpstr>Prägung</vt:lpstr>
      <vt:lpstr>Prägung</vt:lpstr>
      <vt:lpstr>Konditionierung</vt:lpstr>
      <vt:lpstr>Konditionierung</vt:lpstr>
      <vt:lpstr>Konditionierung</vt:lpstr>
      <vt:lpstr>Konditionierung</vt:lpstr>
      <vt:lpstr>Konditionierung</vt:lpstr>
      <vt:lpstr>Konditionierung</vt:lpstr>
      <vt:lpstr>Konditionierung</vt:lpstr>
      <vt:lpstr>Lernverhalten</vt:lpstr>
      <vt:lpstr>Lernverhalten</vt:lpstr>
      <vt:lpstr>Lernverhalten</vt:lpstr>
      <vt:lpstr>Lernverhalten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 Nickl</cp:lastModifiedBy>
  <cp:revision>167</cp:revision>
  <dcterms:created xsi:type="dcterms:W3CDTF">2017-06-25T09:51:01Z</dcterms:created>
  <dcterms:modified xsi:type="dcterms:W3CDTF">2021-07-23T06:25:25Z</dcterms:modified>
</cp:coreProperties>
</file>