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5" r:id="rId3"/>
    <p:sldId id="447" r:id="rId4"/>
    <p:sldId id="446" r:id="rId5"/>
    <p:sldId id="821" r:id="rId6"/>
    <p:sldId id="820" r:id="rId7"/>
    <p:sldId id="822" r:id="rId8"/>
    <p:sldId id="823" r:id="rId9"/>
    <p:sldId id="824" r:id="rId10"/>
    <p:sldId id="825" r:id="rId11"/>
    <p:sldId id="826" r:id="rId12"/>
    <p:sldId id="827" r:id="rId13"/>
    <p:sldId id="828" r:id="rId14"/>
    <p:sldId id="426" r:id="rId15"/>
    <p:sldId id="448" r:id="rId16"/>
    <p:sldId id="678" r:id="rId17"/>
    <p:sldId id="687" r:id="rId18"/>
    <p:sldId id="756" r:id="rId19"/>
    <p:sldId id="799" r:id="rId20"/>
    <p:sldId id="802" r:id="rId21"/>
    <p:sldId id="444" r:id="rId22"/>
    <p:sldId id="668" r:id="rId23"/>
    <p:sldId id="672" r:id="rId24"/>
    <p:sldId id="673" r:id="rId25"/>
    <p:sldId id="674" r:id="rId26"/>
    <p:sldId id="679" r:id="rId27"/>
    <p:sldId id="675" r:id="rId28"/>
    <p:sldId id="676" r:id="rId29"/>
    <p:sldId id="677" r:id="rId30"/>
    <p:sldId id="801" r:id="rId31"/>
    <p:sldId id="680" r:id="rId32"/>
    <p:sldId id="681" r:id="rId33"/>
    <p:sldId id="682" r:id="rId34"/>
    <p:sldId id="683" r:id="rId35"/>
    <p:sldId id="684" r:id="rId36"/>
    <p:sldId id="685" r:id="rId37"/>
    <p:sldId id="686" r:id="rId38"/>
    <p:sldId id="688" r:id="rId39"/>
    <p:sldId id="689" r:id="rId40"/>
    <p:sldId id="690" r:id="rId41"/>
    <p:sldId id="691" r:id="rId42"/>
    <p:sldId id="692" r:id="rId43"/>
    <p:sldId id="693" r:id="rId44"/>
    <p:sldId id="696" r:id="rId45"/>
    <p:sldId id="694" r:id="rId46"/>
    <p:sldId id="697" r:id="rId47"/>
    <p:sldId id="698" r:id="rId48"/>
    <p:sldId id="699" r:id="rId49"/>
    <p:sldId id="757" r:id="rId50"/>
    <p:sldId id="758" r:id="rId51"/>
    <p:sldId id="759" r:id="rId52"/>
    <p:sldId id="700" r:id="rId53"/>
    <p:sldId id="701" r:id="rId54"/>
    <p:sldId id="702" r:id="rId55"/>
    <p:sldId id="703" r:id="rId56"/>
    <p:sldId id="704" r:id="rId57"/>
    <p:sldId id="705" r:id="rId58"/>
    <p:sldId id="706" r:id="rId59"/>
    <p:sldId id="707" r:id="rId60"/>
    <p:sldId id="709" r:id="rId61"/>
    <p:sldId id="708" r:id="rId62"/>
    <p:sldId id="715" r:id="rId63"/>
    <p:sldId id="716" r:id="rId64"/>
    <p:sldId id="710" r:id="rId65"/>
    <p:sldId id="711" r:id="rId66"/>
    <p:sldId id="712" r:id="rId67"/>
    <p:sldId id="713" r:id="rId68"/>
    <p:sldId id="714" r:id="rId69"/>
    <p:sldId id="650" r:id="rId70"/>
    <p:sldId id="670" r:id="rId71"/>
    <p:sldId id="717" r:id="rId72"/>
    <p:sldId id="718" r:id="rId73"/>
    <p:sldId id="721" r:id="rId74"/>
    <p:sldId id="719" r:id="rId75"/>
    <p:sldId id="720" r:id="rId76"/>
    <p:sldId id="722" r:id="rId77"/>
    <p:sldId id="724" r:id="rId78"/>
    <p:sldId id="725" r:id="rId79"/>
    <p:sldId id="726" r:id="rId80"/>
    <p:sldId id="727" r:id="rId81"/>
    <p:sldId id="728" r:id="rId82"/>
    <p:sldId id="729" r:id="rId83"/>
    <p:sldId id="730" r:id="rId84"/>
    <p:sldId id="829" r:id="rId85"/>
    <p:sldId id="731" r:id="rId86"/>
    <p:sldId id="732" r:id="rId87"/>
    <p:sldId id="733" r:id="rId88"/>
    <p:sldId id="734" r:id="rId89"/>
    <p:sldId id="735" r:id="rId90"/>
    <p:sldId id="736" r:id="rId91"/>
    <p:sldId id="737" r:id="rId92"/>
    <p:sldId id="723" r:id="rId93"/>
    <p:sldId id="738" r:id="rId94"/>
    <p:sldId id="745" r:id="rId95"/>
    <p:sldId id="739" r:id="rId96"/>
    <p:sldId id="740" r:id="rId97"/>
    <p:sldId id="741" r:id="rId98"/>
    <p:sldId id="742" r:id="rId99"/>
    <p:sldId id="743" r:id="rId100"/>
    <p:sldId id="744" r:id="rId101"/>
    <p:sldId id="746" r:id="rId102"/>
    <p:sldId id="747" r:id="rId103"/>
    <p:sldId id="748" r:id="rId104"/>
    <p:sldId id="750" r:id="rId105"/>
    <p:sldId id="752" r:id="rId106"/>
    <p:sldId id="751" r:id="rId107"/>
    <p:sldId id="753" r:id="rId108"/>
    <p:sldId id="749" r:id="rId109"/>
    <p:sldId id="754" r:id="rId110"/>
    <p:sldId id="755" r:id="rId111"/>
    <p:sldId id="760" r:id="rId112"/>
    <p:sldId id="761" r:id="rId113"/>
    <p:sldId id="762" r:id="rId114"/>
    <p:sldId id="763" r:id="rId115"/>
    <p:sldId id="764" r:id="rId116"/>
    <p:sldId id="765" r:id="rId117"/>
    <p:sldId id="766" r:id="rId118"/>
    <p:sldId id="767" r:id="rId119"/>
    <p:sldId id="770" r:id="rId120"/>
    <p:sldId id="771" r:id="rId121"/>
    <p:sldId id="772" r:id="rId122"/>
    <p:sldId id="773" r:id="rId123"/>
    <p:sldId id="774" r:id="rId124"/>
    <p:sldId id="775" r:id="rId125"/>
    <p:sldId id="776" r:id="rId126"/>
    <p:sldId id="777" r:id="rId127"/>
    <p:sldId id="778" r:id="rId128"/>
    <p:sldId id="779" r:id="rId129"/>
    <p:sldId id="780" r:id="rId130"/>
    <p:sldId id="781" r:id="rId131"/>
    <p:sldId id="782" r:id="rId132"/>
    <p:sldId id="783" r:id="rId133"/>
    <p:sldId id="784" r:id="rId134"/>
    <p:sldId id="785" r:id="rId135"/>
    <p:sldId id="786" r:id="rId136"/>
    <p:sldId id="787" r:id="rId137"/>
    <p:sldId id="788" r:id="rId138"/>
    <p:sldId id="789" r:id="rId139"/>
    <p:sldId id="790" r:id="rId140"/>
    <p:sldId id="791" r:id="rId141"/>
    <p:sldId id="792" r:id="rId142"/>
    <p:sldId id="793" r:id="rId143"/>
    <p:sldId id="794" r:id="rId144"/>
    <p:sldId id="795" r:id="rId145"/>
    <p:sldId id="796" r:id="rId146"/>
    <p:sldId id="797" r:id="rId147"/>
    <p:sldId id="798" r:id="rId148"/>
    <p:sldId id="800" r:id="rId149"/>
    <p:sldId id="803" r:id="rId150"/>
    <p:sldId id="830" r:id="rId151"/>
    <p:sldId id="804" r:id="rId152"/>
    <p:sldId id="805" r:id="rId153"/>
    <p:sldId id="806" r:id="rId154"/>
    <p:sldId id="807" r:id="rId155"/>
    <p:sldId id="808" r:id="rId156"/>
    <p:sldId id="809" r:id="rId157"/>
    <p:sldId id="810" r:id="rId158"/>
    <p:sldId id="811" r:id="rId159"/>
    <p:sldId id="812" r:id="rId160"/>
    <p:sldId id="813" r:id="rId161"/>
    <p:sldId id="814" r:id="rId162"/>
    <p:sldId id="815" r:id="rId163"/>
    <p:sldId id="816" r:id="rId164"/>
    <p:sldId id="817" r:id="rId165"/>
    <p:sldId id="818" r:id="rId166"/>
    <p:sldId id="819" r:id="rId1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FF"/>
    <a:srgbClr val="FFFF99"/>
    <a:srgbClr val="66FF33"/>
    <a:srgbClr val="00CCFF"/>
    <a:srgbClr val="0099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9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5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0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5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3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1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53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4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7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56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487-6A70-442A-A61D-12E20F5B2325}" type="datetimeFigureOut">
              <a:rPr lang="de-DE" smtClean="0"/>
              <a:t>13.02.2022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3338-1887-4597-B7FB-B1ABB74AA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02.22 </a:t>
            </a:r>
          </a:p>
          <a:p>
            <a:pPr algn="ctr"/>
            <a:r>
              <a:rPr lang="de-DE" sz="5400" b="1" dirty="0"/>
              <a:t>Kompetenzorientiertes Arbeiten in der 10.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14. Februar 2022 -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984AE3-ADB6-4BC6-873E-4A440128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76325"/>
            <a:ext cx="68008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48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Bei Klassen mit viel Vorwissen und Interesse auch vertiefende Untersuchungen, z. B.: Temperatur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34CAEC-583C-4C03-8056-2DF089862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5653"/>
              </p:ext>
            </p:extLst>
          </p:nvPr>
        </p:nvGraphicFramePr>
        <p:xfrm>
          <a:off x="3381877" y="3223170"/>
          <a:ext cx="51334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90">
                  <a:extLst>
                    <a:ext uri="{9D8B030D-6E8A-4147-A177-3AD203B41FA5}">
                      <a16:colId xmlns:a16="http://schemas.microsoft.com/office/drawing/2014/main" val="4057816010"/>
                    </a:ext>
                  </a:extLst>
                </a:gridCol>
                <a:gridCol w="778362">
                  <a:extLst>
                    <a:ext uri="{9D8B030D-6E8A-4147-A177-3AD203B41FA5}">
                      <a16:colId xmlns:a16="http://schemas.microsoft.com/office/drawing/2014/main" val="10897019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848626473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1757550902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1469705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428552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0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2-3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13,5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36,5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2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7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29,5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8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41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8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34°C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47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59,5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81785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4326125"/>
            <a:ext cx="2443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Gasvolumen nach unterschiedlicher Versuchsdauer </a:t>
            </a:r>
          </a:p>
          <a:p>
            <a:r>
              <a:rPr lang="de-DE" sz="2400" dirty="0"/>
              <a:t>in mL</a:t>
            </a:r>
          </a:p>
        </p:txBody>
      </p:sp>
    </p:spTree>
    <p:extLst>
      <p:ext uri="{BB962C8B-B14F-4D97-AF65-F5344CB8AC3E}">
        <p14:creationId xmlns:p14="http://schemas.microsoft.com/office/powerpoint/2010/main" val="32728560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Bei Klassen mit viel Vorwissen und Interesse auch vertiefende Untersuchungen, z. B.: Temperatur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34CAEC-583C-4C03-8056-2DF089862D01}"/>
              </a:ext>
            </a:extLst>
          </p:cNvPr>
          <p:cNvGraphicFramePr>
            <a:graphicFrameLocks noGrp="1"/>
          </p:cNvGraphicFramePr>
          <p:nvPr/>
        </p:nvGraphicFramePr>
        <p:xfrm>
          <a:off x="3381877" y="3223170"/>
          <a:ext cx="5133473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90">
                  <a:extLst>
                    <a:ext uri="{9D8B030D-6E8A-4147-A177-3AD203B41FA5}">
                      <a16:colId xmlns:a16="http://schemas.microsoft.com/office/drawing/2014/main" val="4057816010"/>
                    </a:ext>
                  </a:extLst>
                </a:gridCol>
                <a:gridCol w="778362">
                  <a:extLst>
                    <a:ext uri="{9D8B030D-6E8A-4147-A177-3AD203B41FA5}">
                      <a16:colId xmlns:a16="http://schemas.microsoft.com/office/drawing/2014/main" val="10897019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848626473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1757550902"/>
                    </a:ext>
                  </a:extLst>
                </a:gridCol>
                <a:gridCol w="892431">
                  <a:extLst>
                    <a:ext uri="{9D8B030D-6E8A-4147-A177-3AD203B41FA5}">
                      <a16:colId xmlns:a16="http://schemas.microsoft.com/office/drawing/2014/main" val="21469705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4285526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0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5,0 min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2-3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13,5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23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31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36,5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02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22°C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ca. 7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29,5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32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8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26°C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12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41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48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8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>
                          <a:effectLst/>
                        </a:rPr>
                        <a:t>34°C</a:t>
                      </a:r>
                      <a:endParaRPr lang="de-DE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28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47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54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58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400" dirty="0">
                          <a:effectLst/>
                        </a:rPr>
                        <a:t>59,5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81785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3223170"/>
            <a:ext cx="244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Mit der Zeit sinkt die Substrat-Konzentration!</a:t>
            </a:r>
          </a:p>
        </p:txBody>
      </p:sp>
    </p:spTree>
    <p:extLst>
      <p:ext uri="{BB962C8B-B14F-4D97-AF65-F5344CB8AC3E}">
        <p14:creationId xmlns:p14="http://schemas.microsoft.com/office/powerpoint/2010/main" val="30762792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dirty="0"/>
              <a:t>1 Diagramm bei jeder Temperatur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B9E67B-9D46-4720-A617-6B98CCC5E39C}"/>
              </a:ext>
            </a:extLst>
          </p:cNvPr>
          <p:cNvSpPr txBox="1"/>
          <p:nvPr/>
        </p:nvSpPr>
        <p:spPr>
          <a:xfrm>
            <a:off x="628650" y="3823617"/>
            <a:ext cx="346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Tangente am steilsten Teil der Kurve entspricht der EA zu Beginn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cs typeface="Times New Roman" panose="02020603050405020304" pitchFamily="18" charset="0"/>
              </a:rPr>
              <a:t>ΔV und </a:t>
            </a:r>
            <a:r>
              <a:rPr lang="el-GR" sz="2400" dirty="0">
                <a:cs typeface="Times New Roman" panose="02020603050405020304" pitchFamily="18" charset="0"/>
              </a:rPr>
              <a:t>Δ</a:t>
            </a:r>
            <a:r>
              <a:rPr lang="de-DE" sz="2400" dirty="0">
                <a:cs typeface="Times New Roman" panose="02020603050405020304" pitchFamily="18" charset="0"/>
              </a:rPr>
              <a:t>t ablesen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cs typeface="Times New Roman" panose="02020603050405020304" pitchFamily="18" charset="0"/>
              </a:rPr>
              <a:t>Quotient = EA (16 °C)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2E9DDD-8EED-4C54-B951-A0E23C428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53" y="2715056"/>
            <a:ext cx="4241297" cy="34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43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  <a:p>
            <a:endParaRPr lang="de-DE" sz="2800" dirty="0"/>
          </a:p>
          <a:p>
            <a:r>
              <a:rPr lang="de-DE" sz="2800" dirty="0"/>
              <a:t>Untersuchungen an Amylase im weiteren Verlauf beim Thema „Stufenweiser Abbau von Makronähr-stoffen“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13594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9BD878-9512-4CC7-84D3-2817CE48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2" y="2345605"/>
            <a:ext cx="2356218" cy="4147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E06ED8-E341-416F-9563-C57C4056C090}"/>
              </a:ext>
            </a:extLst>
          </p:cNvPr>
          <p:cNvSpPr txBox="1"/>
          <p:nvPr/>
        </p:nvSpPr>
        <p:spPr>
          <a:xfrm>
            <a:off x="628650" y="2345605"/>
            <a:ext cx="50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Vorbereitung</a:t>
            </a:r>
            <a:r>
              <a:rPr lang="de-DE" sz="2400" dirty="0"/>
              <a:t>: </a:t>
            </a:r>
          </a:p>
          <a:p>
            <a:r>
              <a:rPr lang="de-DE" sz="2400" dirty="0"/>
              <a:t>Pro Einzelversuch zum </a:t>
            </a:r>
            <a:r>
              <a:rPr lang="de-DE" sz="2400" dirty="0" err="1"/>
              <a:t>Temperaturangleich</a:t>
            </a:r>
            <a:r>
              <a:rPr lang="de-DE" sz="2400" dirty="0"/>
              <a:t> im Wasserbad:</a:t>
            </a:r>
          </a:p>
          <a:p>
            <a:endParaRPr lang="de-DE" sz="2400" dirty="0"/>
          </a:p>
          <a:p>
            <a:r>
              <a:rPr lang="de-DE" sz="2400" dirty="0" err="1"/>
              <a:t>Rggl</a:t>
            </a:r>
            <a:r>
              <a:rPr lang="de-DE" sz="2400" dirty="0"/>
              <a:t> 1 mit 2 mL Iod-Stärke-Lösung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2 mit 2 mL Iod-Stärke-Lösung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3 mit 1 mL Amylase-Lösung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4 mit 1 mL Wasser</a:t>
            </a:r>
          </a:p>
        </p:txBody>
      </p:sp>
    </p:spTree>
    <p:extLst>
      <p:ext uri="{BB962C8B-B14F-4D97-AF65-F5344CB8AC3E}">
        <p14:creationId xmlns:p14="http://schemas.microsoft.com/office/powerpoint/2010/main" val="29802741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9BD878-9512-4CC7-84D3-2817CE48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2" y="2345605"/>
            <a:ext cx="2356218" cy="4147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E06ED8-E341-416F-9563-C57C4056C090}"/>
              </a:ext>
            </a:extLst>
          </p:cNvPr>
          <p:cNvSpPr txBox="1"/>
          <p:nvPr/>
        </p:nvSpPr>
        <p:spPr>
          <a:xfrm>
            <a:off x="628650" y="2345605"/>
            <a:ext cx="50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Start</a:t>
            </a:r>
            <a:r>
              <a:rPr lang="de-DE" sz="2400" dirty="0"/>
              <a:t>: 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3 mit 1 mL Amylase-Lösung</a:t>
            </a:r>
          </a:p>
          <a:p>
            <a:r>
              <a:rPr lang="de-DE" sz="2400" dirty="0"/>
              <a:t>in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1 mit 2 mL Iod-Stärke-Lösung</a:t>
            </a:r>
          </a:p>
          <a:p>
            <a:endParaRPr lang="de-DE" sz="2400" dirty="0"/>
          </a:p>
          <a:p>
            <a:r>
              <a:rPr lang="de-DE" sz="2400" dirty="0" err="1"/>
              <a:t>Rggl</a:t>
            </a:r>
            <a:r>
              <a:rPr lang="de-DE" sz="2400" dirty="0"/>
              <a:t> 4 mit 1 mL Wasser</a:t>
            </a:r>
          </a:p>
          <a:p>
            <a:r>
              <a:rPr lang="de-DE" sz="2400" dirty="0"/>
              <a:t>in</a:t>
            </a:r>
          </a:p>
          <a:p>
            <a:r>
              <a:rPr lang="de-DE" sz="2400" dirty="0" err="1"/>
              <a:t>Rggl</a:t>
            </a:r>
            <a:r>
              <a:rPr lang="de-DE" sz="2400" dirty="0"/>
              <a:t> 2 mit 2 mL Iod-Stärke-Lösung</a:t>
            </a:r>
          </a:p>
        </p:txBody>
      </p:sp>
    </p:spTree>
    <p:extLst>
      <p:ext uri="{BB962C8B-B14F-4D97-AF65-F5344CB8AC3E}">
        <p14:creationId xmlns:p14="http://schemas.microsoft.com/office/powerpoint/2010/main" val="36758820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Untersuchungen: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0A33F0-00FB-4D46-AEC6-18DB448E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6" y="2518242"/>
            <a:ext cx="2476904" cy="2158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0A7B79-F92A-4139-9778-EF6E02098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18" y="2518242"/>
            <a:ext cx="2308914" cy="21580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075142-983B-410A-903A-499C57EBA29D}"/>
              </a:ext>
            </a:extLst>
          </p:cNvPr>
          <p:cNvSpPr txBox="1"/>
          <p:nvPr/>
        </p:nvSpPr>
        <p:spPr>
          <a:xfrm>
            <a:off x="954505" y="4900863"/>
            <a:ext cx="736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   Ansatz mit Enzym: entfärbt sich mit der Zeit</a:t>
            </a:r>
          </a:p>
          <a:p>
            <a:r>
              <a:rPr lang="de-DE" sz="2400" dirty="0"/>
              <a:t>2   Ansatz ohne Enzym = Blindprobe: keine Entfärbung</a:t>
            </a:r>
          </a:p>
        </p:txBody>
      </p:sp>
    </p:spTree>
    <p:extLst>
      <p:ext uri="{BB962C8B-B14F-4D97-AF65-F5344CB8AC3E}">
        <p14:creationId xmlns:p14="http://schemas.microsoft.com/office/powerpoint/2010/main" val="35538269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 Informationen zu Enzym-Versuchen:</a:t>
            </a:r>
          </a:p>
          <a:p>
            <a:pPr algn="ctr"/>
            <a:endParaRPr lang="de-DE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meinem Skript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im Praktikumsordner „Bio? – Logisch!“, Kapitel 11</a:t>
            </a:r>
          </a:p>
        </p:txBody>
      </p:sp>
    </p:spTree>
    <p:extLst>
      <p:ext uri="{BB962C8B-B14F-4D97-AF65-F5344CB8AC3E}">
        <p14:creationId xmlns:p14="http://schemas.microsoft.com/office/powerpoint/2010/main" val="32003124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Weiteres Training:</a:t>
            </a:r>
          </a:p>
          <a:p>
            <a:endParaRPr lang="de-DE" sz="2800" dirty="0"/>
          </a:p>
          <a:p>
            <a:r>
              <a:rPr lang="de-DE" sz="2800" dirty="0"/>
              <a:t>Arbeitsblätter mit Aufgaben zur </a:t>
            </a:r>
            <a:r>
              <a:rPr lang="de-DE" sz="2800" dirty="0" err="1"/>
              <a:t>Erkenntnisgewin-nung</a:t>
            </a:r>
            <a:r>
              <a:rPr lang="de-DE" sz="2800" dirty="0"/>
              <a:t> und zur Diagrammkompetenz (End-Evaluation)</a:t>
            </a:r>
          </a:p>
          <a:p>
            <a:endParaRPr lang="de-DE" sz="2800" dirty="0"/>
          </a:p>
          <a:p>
            <a:r>
              <a:rPr lang="de-DE" sz="2800" dirty="0"/>
              <a:t>… auf meiner Webseite bio-nickl.de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296499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2</a:t>
            </a:r>
          </a:p>
        </p:txBody>
      </p:sp>
      <p:sp>
        <p:nvSpPr>
          <p:cNvPr id="4" name="Raute 3">
            <a:extLst>
              <a:ext uri="{FF2B5EF4-FFF2-40B4-BE49-F238E27FC236}">
                <a16:creationId xmlns:a16="http://schemas.microsoft.com/office/drawing/2014/main" id="{06E98289-F6CB-4BA7-BDE1-A52A579904BC}"/>
              </a:ext>
            </a:extLst>
          </p:cNvPr>
          <p:cNvSpPr/>
          <p:nvPr/>
        </p:nvSpPr>
        <p:spPr>
          <a:xfrm>
            <a:off x="457200" y="5833684"/>
            <a:ext cx="518361" cy="522121"/>
          </a:xfrm>
          <a:prstGeom prst="diamond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8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3609851-C9D6-4B0C-B7B3-3490F323EC76}"/>
              </a:ext>
            </a:extLst>
          </p:cNvPr>
          <p:cNvSpPr/>
          <p:nvPr/>
        </p:nvSpPr>
        <p:spPr>
          <a:xfrm>
            <a:off x="4315326" y="4523874"/>
            <a:ext cx="930441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5536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3: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6800" b="1" dirty="0">
                <a:ea typeface="Calibri" panose="020F0502020204030204" pitchFamily="34" charset="0"/>
              </a:rPr>
              <a:t>Stoff- und Energieumwandlung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6800" b="1" dirty="0">
                <a:effectLst/>
                <a:ea typeface="Calibri" panose="020F0502020204030204" pitchFamily="34" charset="0"/>
              </a:rPr>
              <a:t>Vergangenheit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6800" b="1" dirty="0">
                <a:effectLst/>
                <a:ea typeface="Calibri" panose="020F0502020204030204" pitchFamily="34" charset="0"/>
              </a:rPr>
              <a:t>und Zukunft</a:t>
            </a:r>
          </a:p>
        </p:txBody>
      </p:sp>
    </p:spTree>
    <p:extLst>
      <p:ext uri="{BB962C8B-B14F-4D97-AF65-F5344CB8AC3E}">
        <p14:creationId xmlns:p14="http://schemas.microsoft.com/office/powerpoint/2010/main" val="9187516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zu viel aus der Chemie voraussetzen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zu tief in Strukturformeln einsteigen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grobe Übersicht, nur wenig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zügig arbeiten, damit danach genug Zeit für das Enzympraktikum bleibt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5597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Makro- und Mikronährstoffe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420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Makro- und Mikronährstoffe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Betrachtungsebenen: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A1DBBD-17AE-4E98-A664-65A742040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8" y="3007192"/>
            <a:ext cx="2606077" cy="1596892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DAC03516-E8C1-44D8-8220-A6F995E5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54" y="2975586"/>
            <a:ext cx="1596891" cy="159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2E0B01-1618-4C46-9730-95182D2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2" y="2768599"/>
            <a:ext cx="2488136" cy="18038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839D82-1D18-4D58-B868-4A828204C505}"/>
              </a:ext>
            </a:extLst>
          </p:cNvPr>
          <p:cNvSpPr txBox="1"/>
          <p:nvPr/>
        </p:nvSpPr>
        <p:spPr>
          <a:xfrm>
            <a:off x="721895" y="4796589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makroskopisch		mikroskopisch			submikroskopisch</a:t>
            </a:r>
          </a:p>
          <a:p>
            <a:r>
              <a:rPr lang="de-DE" sz="2400" dirty="0"/>
              <a:t>    Stoffebene									   Teilchenebene</a:t>
            </a:r>
          </a:p>
        </p:txBody>
      </p:sp>
    </p:spTree>
    <p:extLst>
      <p:ext uri="{BB962C8B-B14F-4D97-AF65-F5344CB8AC3E}">
        <p14:creationId xmlns:p14="http://schemas.microsoft.com/office/powerpoint/2010/main" val="2224148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Der Mensch als offenes System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61D1E8-D1E8-4B1B-852C-08C57BF6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13" y="2371140"/>
            <a:ext cx="6224337" cy="39849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DE77CD-F1B1-40B6-B805-63E6A3B3679F}"/>
              </a:ext>
            </a:extLst>
          </p:cNvPr>
          <p:cNvSpPr txBox="1"/>
          <p:nvPr/>
        </p:nvSpPr>
        <p:spPr>
          <a:xfrm>
            <a:off x="834190" y="50853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im NTG, 8. Klasse Chemie</a:t>
            </a:r>
          </a:p>
        </p:txBody>
      </p:sp>
    </p:spTree>
    <p:extLst>
      <p:ext uri="{BB962C8B-B14F-4D97-AF65-F5344CB8AC3E}">
        <p14:creationId xmlns:p14="http://schemas.microsoft.com/office/powerpoint/2010/main" val="18111204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r>
              <a:rPr lang="de-DE" sz="2800" dirty="0"/>
              <a:t>		Nachweis von Stärke</a:t>
            </a:r>
          </a:p>
          <a:p>
            <a:r>
              <a:rPr lang="de-DE" sz="2800" dirty="0"/>
              <a:t>		Nachweis von Glucose (Teststäbchen)</a:t>
            </a:r>
          </a:p>
          <a:p>
            <a:r>
              <a:rPr lang="de-DE" sz="2800" dirty="0"/>
              <a:t>		Fettfleckprobe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8586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Kohlenhydrate und Fette schematisch</a:t>
            </a:r>
          </a:p>
          <a:p>
            <a:r>
              <a:rPr lang="de-DE" sz="2800" dirty="0"/>
              <a:t>	Strukturformeln allenfalls zur Illustration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1CF2B-D04B-48C6-914F-F0BED42C9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4" y="3777396"/>
            <a:ext cx="3189118" cy="271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9588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Kohlenhydrate und Fette schematisch</a:t>
            </a:r>
          </a:p>
          <a:p>
            <a:r>
              <a:rPr lang="de-DE" sz="2800" dirty="0"/>
              <a:t>	Strukturformeln allenfalls zur Illustration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1CF2B-D04B-48C6-914F-F0BED42C9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4" y="3777396"/>
            <a:ext cx="3189118" cy="2715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4BA41B-815E-4228-9888-8FF58189022B}"/>
              </a:ext>
            </a:extLst>
          </p:cNvPr>
          <p:cNvSpPr txBox="1"/>
          <p:nvPr/>
        </p:nvSpPr>
        <p:spPr>
          <a:xfrm>
            <a:off x="4668253" y="3777396"/>
            <a:ext cx="3713747" cy="252376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Kohlenwasserstoffe und funktionelle Gruppen: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9. Klasse NTG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10. Klasse Nicht-NTG (Ende von Lernbereich 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30713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Carboxy- und Amino-Gruppe bei AS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69D670-431A-4664-9A0C-A5BCBD69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3280861"/>
            <a:ext cx="2961205" cy="288732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4668253" y="3777396"/>
            <a:ext cx="3713747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Carboxy-Gruppe: bei Nicht-NTG Absprache mit Chemie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Amino-Gruppe: in Biologie neu einführen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Aminosäure-Rest: 20 Typen</a:t>
            </a:r>
          </a:p>
        </p:txBody>
      </p:sp>
    </p:spTree>
    <p:extLst>
      <p:ext uri="{BB962C8B-B14F-4D97-AF65-F5344CB8AC3E}">
        <p14:creationId xmlns:p14="http://schemas.microsoft.com/office/powerpoint/2010/main" val="25787883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Darstellung</a:t>
            </a:r>
          </a:p>
          <a:p>
            <a:r>
              <a:rPr lang="de-DE" sz="2800" dirty="0"/>
              <a:t>	Proteine: </a:t>
            </a:r>
          </a:p>
          <a:p>
            <a:r>
              <a:rPr lang="de-DE" sz="2800" dirty="0"/>
              <a:t>	Aminosäurekette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82EFB4-AE3D-4F70-AC9F-966674161D3D}"/>
              </a:ext>
            </a:extLst>
          </p:cNvPr>
          <p:cNvSpPr txBox="1"/>
          <p:nvPr/>
        </p:nvSpPr>
        <p:spPr>
          <a:xfrm>
            <a:off x="628650" y="3945744"/>
            <a:ext cx="7886700" cy="240065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viel Vorwissen aus der Molekular-Genetik (evaluieren, wiederholen, Wissenslücken füllen)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Symbole und Namen nennen, aber </a:t>
            </a:r>
            <a:r>
              <a:rPr lang="de-DE" sz="2400" b="1" dirty="0"/>
              <a:t>kein Lernstoff</a:t>
            </a:r>
            <a:r>
              <a:rPr lang="de-DE" sz="2400" dirty="0"/>
              <a:t>!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Aminosäure-Sequenz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Modellhaftigkeit solcher Abbildungen kurz diskutieren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147557-2F3F-4E4E-9DF0-EFF7244E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86" y="1927989"/>
            <a:ext cx="4537409" cy="20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8F771C-C3C0-49F0-90BD-0F523352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6"/>
            <a:ext cx="9144000" cy="66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0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Mikronährstoffe: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für Mineralsalze und Vitamine </a:t>
            </a:r>
          </a:p>
          <a:p>
            <a:r>
              <a:rPr lang="de-DE" sz="2800" dirty="0"/>
              <a:t>	</a:t>
            </a:r>
            <a:r>
              <a:rPr lang="de-DE" sz="2800" b="1" dirty="0">
                <a:solidFill>
                  <a:srgbClr val="FF0000"/>
                </a:solidFill>
              </a:rPr>
              <a:t>NUR JE 1 BEISPIEL!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864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Biomoleküle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Mikronährstoffe: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für Mineralsalze und Vitamine </a:t>
            </a:r>
          </a:p>
          <a:p>
            <a:r>
              <a:rPr lang="de-DE" sz="2800" dirty="0"/>
              <a:t>	</a:t>
            </a:r>
            <a:r>
              <a:rPr lang="de-DE" sz="2800" b="1" dirty="0">
                <a:solidFill>
                  <a:srgbClr val="FF0000"/>
                </a:solidFill>
              </a:rPr>
              <a:t>NUR JE 1 BEISPIEL!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  <a:r>
              <a:rPr lang="de-DE" sz="2800" i="1" dirty="0"/>
              <a:t>Fachsprache: </a:t>
            </a:r>
          </a:p>
          <a:p>
            <a:r>
              <a:rPr lang="de-DE" sz="2800" i="1" dirty="0"/>
              <a:t>	Gegen Kropfbildung hilft Iodid, nicht Iod!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76638951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Temperatur-Abhängigkeit von Amylase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pH-Abhängigkeit von Amylase (sauer bis pH7)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Schwermetall-Denaturierung bei Amylase</a:t>
            </a:r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7381928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Abbau von Fett in Milch oder Speiseöl mit </a:t>
            </a:r>
          </a:p>
          <a:p>
            <a:pPr lvl="1"/>
            <a:r>
              <a:rPr lang="de-DE" sz="2800" dirty="0"/>
              <a:t>	Pankreatin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Wirkung von Gallensaft</a:t>
            </a:r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5499073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Abbau von Milcheiweiß (Pepsin bzw. Pankreatin)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Wirkung der Magensäure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4931068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Untersuchungen</a:t>
            </a:r>
            <a:r>
              <a:rPr lang="de-DE" sz="2800" dirty="0"/>
              <a:t> (mit Kontrollen):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Zerlegung von Milchzucker (Lactase-Tabletten)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Zuckergehalt in lactosefreier Milch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ggf. Hypothese: „Erwachsene Schweine produzieren keine Lactase.“ (Pankreatin)</a:t>
            </a:r>
          </a:p>
          <a:p>
            <a:endParaRPr lang="de-DE" sz="2800" dirty="0"/>
          </a:p>
          <a:p>
            <a:r>
              <a:rPr lang="de-DE" sz="2800" dirty="0"/>
              <a:t>	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8754643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Stufenweiser Abbau der Makronährstoffe:</a:t>
            </a:r>
          </a:p>
          <a:p>
            <a:r>
              <a:rPr lang="de-DE" sz="2800" dirty="0"/>
              <a:t>	</a:t>
            </a:r>
            <a:r>
              <a:rPr lang="de-DE" sz="2800" u="sng" dirty="0"/>
              <a:t>Angepasstheiten</a:t>
            </a:r>
            <a:r>
              <a:rPr lang="de-DE" sz="2800" dirty="0"/>
              <a:t>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Temperatur-Optimum bei 37 °C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pH-Optima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386717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Verdauung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Transport-Mechanismen durch eine Biomembran: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Bau einer Biomembran ggf.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Begriff Diffusion mit Untersuchungen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passiver Transport </a:t>
            </a:r>
            <a:r>
              <a:rPr lang="de-DE" sz="2800" i="1" dirty="0"/>
              <a:t>(Löslichkeit: Chemie!)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	aktiver Transport durch Carrier-Proteine 	</a:t>
            </a:r>
            <a:r>
              <a:rPr lang="de-DE" sz="2800" i="1" dirty="0"/>
              <a:t>(nur ganz grob, keine Details, keine </a:t>
            </a:r>
            <a:r>
              <a:rPr lang="de-DE" sz="2800" i="1" dirty="0" err="1"/>
              <a:t>Vari</a:t>
            </a:r>
            <a:r>
              <a:rPr lang="de-DE" sz="2800" i="1" dirty="0"/>
              <a:t>-	</a:t>
            </a:r>
            <a:r>
              <a:rPr lang="de-DE" sz="2800" i="1" dirty="0" err="1"/>
              <a:t>anten</a:t>
            </a:r>
            <a:r>
              <a:rPr lang="de-DE" sz="2800" i="1" dirty="0"/>
              <a:t>)</a:t>
            </a:r>
          </a:p>
          <a:p>
            <a:r>
              <a:rPr lang="de-DE" sz="2800" dirty="0"/>
              <a:t>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6519026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Anatomie der Atemorgane wiederholen!</a:t>
            </a:r>
          </a:p>
          <a:p>
            <a:r>
              <a:rPr lang="de-DE" sz="2800" dirty="0"/>
              <a:t>Wege von Sauerstoff und Kohlenstoffdioxid durch den Körper wiederholen!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596351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Anatomie der Atemorgane wiederholen!</a:t>
            </a:r>
          </a:p>
          <a:p>
            <a:r>
              <a:rPr lang="de-DE" sz="2800" dirty="0"/>
              <a:t>Wege von Sauerstoff und Kohlenstoffdioxid durch den Körper wiederholen!</a:t>
            </a:r>
          </a:p>
          <a:p>
            <a:endParaRPr lang="de-DE" sz="2800" dirty="0"/>
          </a:p>
          <a:p>
            <a:r>
              <a:rPr lang="de-DE" sz="2800" dirty="0"/>
              <a:t>Bestandteile des Blutes wiederholen!</a:t>
            </a:r>
          </a:p>
        </p:txBody>
      </p:sp>
    </p:spTree>
    <p:extLst>
      <p:ext uri="{BB962C8B-B14F-4D97-AF65-F5344CB8AC3E}">
        <p14:creationId xmlns:p14="http://schemas.microsoft.com/office/powerpoint/2010/main" val="389038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8A40A3-8695-457C-98BF-D41AC25B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02" y="0"/>
            <a:ext cx="648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64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Partialdrücke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BECE4B-FEA4-4B00-BCF3-16187C920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4" y="2907648"/>
            <a:ext cx="7830309" cy="245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9196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Sauerstoffbindung an Hämoglobin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E0E41-ED81-499D-BE0C-77E4FE23D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43" y="2803146"/>
            <a:ext cx="6175942" cy="336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024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Atemgase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Transport von Kohlenstoffdioxid im Blut:</a:t>
            </a:r>
          </a:p>
          <a:p>
            <a:endParaRPr lang="de-DE" sz="2800" dirty="0"/>
          </a:p>
          <a:p>
            <a:r>
              <a:rPr lang="de-DE" sz="2800" dirty="0"/>
              <a:t>Am besten Verzicht auf chemische Gleichungen, die Protolyse und chemische Gleichgewichte voraus-setzen.</a:t>
            </a:r>
          </a:p>
          <a:p>
            <a:endParaRPr lang="de-DE" sz="2800" dirty="0"/>
          </a:p>
          <a:p>
            <a:r>
              <a:rPr lang="de-DE" sz="2800" dirty="0"/>
              <a:t>NTG: am Ende von Lernbereich 2 (10. Klasse)</a:t>
            </a:r>
          </a:p>
          <a:p>
            <a:r>
              <a:rPr lang="de-DE" sz="2800" dirty="0"/>
              <a:t>Nicht-NTG: Lernbereich 4 (10. Klasse)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3070339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diskutieren, besser ersetzen: Lungen- und Körperabschnitt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7887114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diskutieren, besser ersetzen: Lungen- und Körperabschnitt</a:t>
            </a:r>
          </a:p>
          <a:p>
            <a:endParaRPr lang="de-DE" sz="2800" dirty="0"/>
          </a:p>
          <a:p>
            <a:r>
              <a:rPr lang="de-DE" sz="2800" dirty="0"/>
              <a:t>Arterie, Vene, Kapillare (Lungenarterie usw.): </a:t>
            </a:r>
            <a:r>
              <a:rPr lang="de-DE" sz="2800" dirty="0" err="1"/>
              <a:t>wdh</a:t>
            </a:r>
            <a:r>
              <a:rPr lang="de-DE" sz="2800" dirty="0"/>
              <a:t>.!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833001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highlight>
                  <a:srgbClr val="FFFF00"/>
                </a:highlight>
              </a:rPr>
              <a:t>„Lungenkreislauf und Körperkreislauf“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zumindest diskutieren, besser ersetzen: Lungen- und Körperabschnitt</a:t>
            </a:r>
          </a:p>
          <a:p>
            <a:endParaRPr lang="de-DE" sz="2800" dirty="0"/>
          </a:p>
          <a:p>
            <a:r>
              <a:rPr lang="de-DE" sz="2800" dirty="0"/>
              <a:t>Arterie, Vene, Kapillare (Lungenarterie usw.): </a:t>
            </a:r>
            <a:r>
              <a:rPr lang="de-DE" sz="2800" dirty="0" err="1"/>
              <a:t>wdh</a:t>
            </a:r>
            <a:r>
              <a:rPr lang="de-DE" sz="2800" dirty="0"/>
              <a:t>.!</a:t>
            </a:r>
          </a:p>
          <a:p>
            <a:endParaRPr lang="de-DE" sz="2800" dirty="0"/>
          </a:p>
          <a:p>
            <a:pPr algn="ctr"/>
            <a:r>
              <a:rPr lang="de-DE" sz="2800" dirty="0">
                <a:highlight>
                  <a:srgbClr val="FFFF00"/>
                </a:highlight>
              </a:rPr>
              <a:t>„arterielles und venöses Blut“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Mediziner-Jargon auf keinen Fall verwenden, allenfalls diskutieren.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260818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Blutdruck in Zahlen, abhängig vom 	Gesamtquerschnitt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56091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Gehobener intellektueller Anspruch:</a:t>
            </a:r>
          </a:p>
          <a:p>
            <a:r>
              <a:rPr lang="de-DE" sz="2800" dirty="0"/>
              <a:t>ggf. Windkesselfunktion der Aorta (Modellarbeit)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FFACC5-2619-4D3F-99D8-185D1C2E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2" y="2879874"/>
            <a:ext cx="7886700" cy="25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96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Herz-Kreislauf-System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Höhepunkt: </a:t>
            </a:r>
          </a:p>
          <a:p>
            <a:r>
              <a:rPr lang="de-DE" sz="2800" dirty="0"/>
              <a:t>die Präparation eines Schweine-Herzens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8E099D-ABF7-4C17-87A2-CEB327201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483" r="24923" b="29015"/>
          <a:stretch/>
        </p:blipFill>
        <p:spPr bwMode="auto">
          <a:xfrm>
            <a:off x="738533" y="3082899"/>
            <a:ext cx="3562497" cy="270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62F3AE-AB27-4A4F-9006-BB461C35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6" y="3131466"/>
            <a:ext cx="4030140" cy="266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2460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pPr algn="ctr"/>
            <a:r>
              <a:rPr lang="de-DE" sz="2800" dirty="0"/>
              <a:t>Grundwissen aus der Unterstufe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2AACD0-8249-462C-96AB-EB38D6B7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1" y="2990850"/>
            <a:ext cx="7159549" cy="8762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8787B2C-5AAD-4629-A872-96427DA74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4" y="4029323"/>
            <a:ext cx="7586932" cy="11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u="sng" dirty="0"/>
              <a:t>Oxidationszahlen</a:t>
            </a:r>
            <a:r>
              <a:rPr lang="de-DE" sz="2800" dirty="0"/>
              <a:t> in Chemie 10. Klasse</a:t>
            </a:r>
          </a:p>
          <a:p>
            <a:r>
              <a:rPr lang="de-DE" sz="2800" dirty="0"/>
              <a:t>NTG: Lernbereich 3 =&gt; müsste gemacht sein</a:t>
            </a:r>
          </a:p>
          <a:p>
            <a:r>
              <a:rPr lang="de-DE" sz="2800" dirty="0"/>
              <a:t>Nicht-NTG: Lernbereich 5 =&gt; könnte eng werden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C15B39-DD44-4119-B2F1-CB5D5B49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3" y="2973394"/>
            <a:ext cx="7081736" cy="12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„Zell-Energie“ steht für das ADP-ATP-System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D87353-6E52-42B6-B438-DD902163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7" y="2896208"/>
            <a:ext cx="7116248" cy="10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979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Formel! </a:t>
            </a:r>
            <a:r>
              <a:rPr lang="de-DE" sz="2800" i="1" dirty="0"/>
              <a:t>(Wenn Formel, dann um Elemente darin zu benennen, mehr nicht.)</a:t>
            </a:r>
            <a:endParaRPr lang="de-DE" sz="2800" dirty="0"/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A27348-0C99-4E71-8FDC-699F0C088010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158254710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Formel! </a:t>
            </a:r>
            <a:r>
              <a:rPr lang="de-DE" sz="2800" i="1" dirty="0"/>
              <a:t>(Wenn Formel, dann um Elemente darin zu benennen, mehr nicht.)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Bezug zur Molekulargenetik: Adenin und Ribose als Bausteine der RNA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46FE142-F9CA-437B-B417-D451D23AD6FD}"/>
              </a:ext>
            </a:extLst>
          </p:cNvPr>
          <p:cNvSpPr txBox="1"/>
          <p:nvPr/>
        </p:nvSpPr>
        <p:spPr>
          <a:xfrm>
            <a:off x="1724526" y="3842084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278478541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Kreis eigentlich nur als Symbol für Atome; aber P im Kreis ist offizielles Kürzel für Phosphat</a:t>
            </a:r>
            <a:endParaRPr lang="de-DE" sz="2800" i="1" dirty="0"/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7A516BC-B8C6-4BCD-86A2-788108532E12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40984294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Rechts müsste eigentlich noch Wasser stehen, wird in der Biochemie aber weggelassen.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2DD704-A31E-4B71-9746-2ABBBAA67CCF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18446953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Eventuell Abstoßungs-Modell thematisieren</a:t>
            </a:r>
          </a:p>
          <a:p>
            <a:endParaRPr lang="de-DE" sz="2800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32821-2F86-4D52-A25F-662B8D05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" y="2959768"/>
            <a:ext cx="7994118" cy="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D35651-D05B-4E44-A509-7015169F121A}"/>
              </a:ext>
            </a:extLst>
          </p:cNvPr>
          <p:cNvSpPr txBox="1"/>
          <p:nvPr/>
        </p:nvSpPr>
        <p:spPr>
          <a:xfrm>
            <a:off x="1724526" y="3834063"/>
            <a:ext cx="672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energieärmer 						energiereicher</a:t>
            </a:r>
          </a:p>
        </p:txBody>
      </p:sp>
    </p:spTree>
    <p:extLst>
      <p:ext uri="{BB962C8B-B14F-4D97-AF65-F5344CB8AC3E}">
        <p14:creationId xmlns:p14="http://schemas.microsoft.com/office/powerpoint/2010/main" val="364584772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Zellatmung als exotherme Redoxreaktion </a:t>
            </a:r>
            <a:r>
              <a:rPr lang="de-DE" sz="2800" i="1" dirty="0"/>
              <a:t>(steht nur in den Kompetenzerwartungen)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Hin- und Rückreaktion (Protolyse) seit Kurzem aus der Chemie bekannt bei NTG und Nicht-NTG.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C064A7-98FE-4E56-86F3-647F3FEC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8" y="2980540"/>
            <a:ext cx="7347284" cy="15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725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57B30C-DD74-4129-8730-7027674C5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1" y="2894195"/>
            <a:ext cx="4562833" cy="35986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A7ACB3-9735-425F-884A-2EEF405E0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4" y="2907657"/>
            <a:ext cx="1452491" cy="1760595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7B6B0B1B-02FB-4F84-8386-F8A50C4F0AD4}"/>
              </a:ext>
            </a:extLst>
          </p:cNvPr>
          <p:cNvSpPr txBox="1"/>
          <p:nvPr/>
        </p:nvSpPr>
        <p:spPr>
          <a:xfrm>
            <a:off x="6957795" y="3003549"/>
            <a:ext cx="1806242" cy="13849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ATP-Reserve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Kreatinphosphat-Reserve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Milchsäure-Gärung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Zellatmung</a:t>
            </a:r>
            <a:endParaRPr lang="de-DE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817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8396F-1DFC-4BA5-84F2-BBB2FBDD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87767"/>
            <a:ext cx="5760720" cy="38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</p:spTree>
    <p:extLst>
      <p:ext uri="{BB962C8B-B14F-4D97-AF65-F5344CB8AC3E}">
        <p14:creationId xmlns:p14="http://schemas.microsoft.com/office/powerpoint/2010/main" val="300479421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7112-6E5E-46A4-97B4-F8D31848ED82}"/>
              </a:ext>
            </a:extLst>
          </p:cNvPr>
          <p:cNvSpPr txBox="1"/>
          <p:nvPr/>
        </p:nvSpPr>
        <p:spPr>
          <a:xfrm>
            <a:off x="628650" y="185286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Bereitstellung von ATP</a:t>
            </a:r>
          </a:p>
          <a:p>
            <a:r>
              <a:rPr lang="de-DE" sz="2800" dirty="0"/>
              <a:t>Gehobener intellektueller Anspruch:</a:t>
            </a:r>
          </a:p>
          <a:p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08396F-1DFC-4BA5-84F2-BBB2FBDD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87767"/>
            <a:ext cx="5760720" cy="3865245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EADD489-3C67-44C5-BA26-A3F4A6F30B14}"/>
              </a:ext>
            </a:extLst>
          </p:cNvPr>
          <p:cNvSpPr/>
          <p:nvPr/>
        </p:nvSpPr>
        <p:spPr>
          <a:xfrm>
            <a:off x="2494548" y="2775283"/>
            <a:ext cx="1796716" cy="521369"/>
          </a:xfrm>
          <a:prstGeom prst="wedgeRectCallout">
            <a:avLst>
              <a:gd name="adj1" fmla="val 20058"/>
              <a:gd name="adj2" fmla="val 115498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D316B0F0-8EA4-41BD-9C51-348F3BE9D168}"/>
              </a:ext>
            </a:extLst>
          </p:cNvPr>
          <p:cNvSpPr/>
          <p:nvPr/>
        </p:nvSpPr>
        <p:spPr>
          <a:xfrm>
            <a:off x="6095999" y="3237857"/>
            <a:ext cx="2061411" cy="521369"/>
          </a:xfrm>
          <a:prstGeom prst="wedgeRectCallout">
            <a:avLst>
              <a:gd name="adj1" fmla="val -64043"/>
              <a:gd name="adj2" fmla="val 232421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EA438B-98C1-40D7-A00D-931405FF6360}"/>
              </a:ext>
            </a:extLst>
          </p:cNvPr>
          <p:cNvSpPr txBox="1"/>
          <p:nvPr/>
        </p:nvSpPr>
        <p:spPr>
          <a:xfrm>
            <a:off x="2494548" y="2831430"/>
            <a:ext cx="17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Sauerstoff-Defizit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AF50EC-F235-4DC3-AFBF-BEA08C8E5D29}"/>
              </a:ext>
            </a:extLst>
          </p:cNvPr>
          <p:cNvSpPr txBox="1"/>
          <p:nvPr/>
        </p:nvSpPr>
        <p:spPr>
          <a:xfrm>
            <a:off x="6157162" y="3296977"/>
            <a:ext cx="20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Sauerstoff-Schuld</a:t>
            </a:r>
          </a:p>
        </p:txBody>
      </p:sp>
    </p:spTree>
    <p:extLst>
      <p:ext uri="{BB962C8B-B14F-4D97-AF65-F5344CB8AC3E}">
        <p14:creationId xmlns:p14="http://schemas.microsoft.com/office/powerpoint/2010/main" val="25177672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Stoffwechsel-Wege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2A1D6F-5108-4F1A-80B5-F4756BF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8209"/>
            <a:ext cx="8077200" cy="4105275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005807-FFF2-4B3F-BDA5-089F2A8D3D42}"/>
              </a:ext>
            </a:extLst>
          </p:cNvPr>
          <p:cNvCxnSpPr/>
          <p:nvPr/>
        </p:nvCxnSpPr>
        <p:spPr>
          <a:xfrm flipH="1" flipV="1">
            <a:off x="6697579" y="4531895"/>
            <a:ext cx="1636295" cy="3529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D82D81D-DF95-4044-A7C0-F767F4EF6DD3}"/>
              </a:ext>
            </a:extLst>
          </p:cNvPr>
          <p:cNvSpPr txBox="1"/>
          <p:nvPr/>
        </p:nvSpPr>
        <p:spPr>
          <a:xfrm>
            <a:off x="385011" y="3609474"/>
            <a:ext cx="51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534602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behandeln,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</p:txBody>
      </p:sp>
    </p:spTree>
    <p:extLst>
      <p:ext uri="{BB962C8B-B14F-4D97-AF65-F5344CB8AC3E}">
        <p14:creationId xmlns:p14="http://schemas.microsoft.com/office/powerpoint/2010/main" val="354940081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 konkreten Beispielen, z. B. Carnivoren</a:t>
            </a:r>
          </a:p>
        </p:txBody>
      </p:sp>
    </p:spTree>
    <p:extLst>
      <p:ext uri="{BB962C8B-B14F-4D97-AF65-F5344CB8AC3E}">
        <p14:creationId xmlns:p14="http://schemas.microsoft.com/office/powerpoint/2010/main" val="306505829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alle 7 Hauptkategorien (Art, Gattung, Familie, Ordnung, Klasse, Stamm, Reich)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 konkreten Beispielen, z. B. Carnivoren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Defizite aus der 9. </a:t>
            </a:r>
            <a:r>
              <a:rPr lang="de-DE" sz="2800"/>
              <a:t>Klasse aufarbeiten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213643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Natürliche System</a:t>
            </a:r>
          </a:p>
          <a:p>
            <a:endParaRPr lang="de-DE" sz="2800" dirty="0"/>
          </a:p>
          <a:p>
            <a:r>
              <a:rPr lang="de-DE" sz="2800" dirty="0"/>
              <a:t>Intensiver behandeln als es der LehrplanPLUS vorschreibt!</a:t>
            </a:r>
          </a:p>
          <a:p>
            <a:endParaRPr lang="de-DE" sz="2800" dirty="0"/>
          </a:p>
          <a:p>
            <a:r>
              <a:rPr lang="de-DE" sz="2800" dirty="0"/>
              <a:t>Begründung: Nur wer die abgestufte Ähnlichkeit der Lebewesen verstanden hat, fragt nach deren Ursache.</a:t>
            </a:r>
          </a:p>
        </p:txBody>
      </p:sp>
    </p:spTree>
    <p:extLst>
      <p:ext uri="{BB962C8B-B14F-4D97-AF65-F5344CB8AC3E}">
        <p14:creationId xmlns:p14="http://schemas.microsoft.com/office/powerpoint/2010/main" val="393436832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Verlauf der Geschichte des Lebens </a:t>
            </a:r>
            <a:r>
              <a:rPr lang="de-DE" sz="2800" i="1" dirty="0"/>
              <a:t>(Kompetenz-erwartungen)</a:t>
            </a:r>
            <a:endParaRPr lang="de-DE" sz="2800" dirty="0"/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Zahlenangaben bei Erdzeitaltern nicht zu wörtlich nehmen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Beschränkung auf wenige wichtige Schritte (als Lernstoff)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weitere Daten zur Erstellung von Diagrammen verwenden</a:t>
            </a:r>
          </a:p>
        </p:txBody>
      </p:sp>
    </p:spTree>
    <p:extLst>
      <p:ext uri="{BB962C8B-B14F-4D97-AF65-F5344CB8AC3E}">
        <p14:creationId xmlns:p14="http://schemas.microsoft.com/office/powerpoint/2010/main" val="23317906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Einordnung des Menschen in das Natürliche System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aktuellen Stand der Systematik verwenden:</a:t>
            </a:r>
          </a:p>
          <a:p>
            <a:r>
              <a:rPr lang="de-DE" sz="2800" dirty="0"/>
              <a:t>Die früheren Familien </a:t>
            </a:r>
            <a:r>
              <a:rPr lang="de-DE" sz="2800" i="1" dirty="0"/>
              <a:t>Hominiden</a:t>
            </a:r>
            <a:r>
              <a:rPr lang="de-DE" sz="2800" dirty="0"/>
              <a:t> und </a:t>
            </a:r>
            <a:r>
              <a:rPr lang="de-DE" sz="2800" i="1" dirty="0"/>
              <a:t>Pongiden</a:t>
            </a:r>
            <a:r>
              <a:rPr lang="de-DE" sz="2800" dirty="0"/>
              <a:t> sind jetzt zusammengefasst zu Hominiden (Menschen-affen)</a:t>
            </a:r>
          </a:p>
        </p:txBody>
      </p:sp>
    </p:spTree>
    <p:extLst>
      <p:ext uri="{BB962C8B-B14F-4D97-AF65-F5344CB8AC3E}">
        <p14:creationId xmlns:p14="http://schemas.microsoft.com/office/powerpoint/2010/main" val="105447857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Einordnung des Menschen in das Natürliche System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Nicht alle alten Oberstufen-Materialien </a:t>
            </a:r>
            <a:r>
              <a:rPr lang="de-DE" sz="2800"/>
              <a:t>zum Ver-gleich </a:t>
            </a:r>
            <a:r>
              <a:rPr lang="de-DE" sz="2800" dirty="0"/>
              <a:t>von Menschen und großen Menschenaffen einsetzen! </a:t>
            </a:r>
          </a:p>
          <a:p>
            <a:endParaRPr lang="de-DE" sz="2800" dirty="0"/>
          </a:p>
          <a:p>
            <a:r>
              <a:rPr lang="de-DE" sz="2800" dirty="0"/>
              <a:t>Ausschließlich anatomische (aber nicht alle!) und molekularbiologische Merkmale heranziehen </a:t>
            </a:r>
            <a:r>
              <a:rPr lang="de-DE" sz="2800" i="1" dirty="0"/>
              <a:t>(steht bei Kompetenzerwartungen)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87085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Nur sehr wenige fossile Formen berücksichtigen:</a:t>
            </a:r>
          </a:p>
          <a:p>
            <a:endParaRPr lang="de-DE" sz="2800" dirty="0"/>
          </a:p>
          <a:p>
            <a:r>
              <a:rPr lang="de-DE" sz="2800" dirty="0"/>
              <a:t>Australopithecus</a:t>
            </a:r>
          </a:p>
          <a:p>
            <a:r>
              <a:rPr lang="de-DE" sz="2800" dirty="0"/>
              <a:t>		Homo habilis</a:t>
            </a:r>
          </a:p>
          <a:p>
            <a:r>
              <a:rPr lang="de-DE" sz="2800" dirty="0"/>
              <a:t>			Homo erectus</a:t>
            </a:r>
          </a:p>
          <a:p>
            <a:r>
              <a:rPr lang="de-DE" sz="2800" dirty="0"/>
              <a:t>				Homo neanderthalensis und sapiens</a:t>
            </a:r>
          </a:p>
        </p:txBody>
      </p:sp>
    </p:spTree>
    <p:extLst>
      <p:ext uri="{BB962C8B-B14F-4D97-AF65-F5344CB8AC3E}">
        <p14:creationId xmlns:p14="http://schemas.microsoft.com/office/powerpoint/2010/main" val="185258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A6E636-B649-4311-8821-31E478C778EB}"/>
              </a:ext>
            </a:extLst>
          </p:cNvPr>
          <p:cNvSpPr txBox="1"/>
          <p:nvPr/>
        </p:nvSpPr>
        <p:spPr>
          <a:xfrm>
            <a:off x="802105" y="4648953"/>
            <a:ext cx="7539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Sinnvolle Reihenfolge!</a:t>
            </a:r>
          </a:p>
          <a:p>
            <a:pPr algn="ctr"/>
            <a:r>
              <a:rPr lang="de-DE" sz="2800" i="1" dirty="0"/>
              <a:t>Vom Umfang her gut machbar.</a:t>
            </a:r>
          </a:p>
        </p:txBody>
      </p:sp>
    </p:spTree>
    <p:extLst>
      <p:ext uri="{BB962C8B-B14F-4D97-AF65-F5344CB8AC3E}">
        <p14:creationId xmlns:p14="http://schemas.microsoft.com/office/powerpoint/2010/main" val="68654683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Alte Formen wie den Neandertaler respektvoll behandeln:</a:t>
            </a:r>
          </a:p>
          <a:p>
            <a:endParaRPr lang="de-DE" sz="2800" dirty="0"/>
          </a:p>
          <a:p>
            <a:pPr algn="ctr"/>
            <a:r>
              <a:rPr lang="de-DE" sz="2800" dirty="0"/>
              <a:t>„Leute / Männer / Frauen“ </a:t>
            </a:r>
          </a:p>
        </p:txBody>
      </p:sp>
    </p:spTree>
    <p:extLst>
      <p:ext uri="{BB962C8B-B14F-4D97-AF65-F5344CB8AC3E}">
        <p14:creationId xmlns:p14="http://schemas.microsoft.com/office/powerpoint/2010/main" val="29228360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Entwicklung zum modernen Menschen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Die Savannenhypothese (Lehrplan-Beispiel) ist inzwischen überholt </a:t>
            </a:r>
            <a:r>
              <a:rPr lang="de-DE" sz="2800" i="1" dirty="0"/>
              <a:t>(aufrechter Gang habe sich in der Savanne entwickelt)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An diesem Beispiel zeigen, wie Wissenschaft funktioniert: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Hypothesenbildung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Überprüfung der Hypothese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Falsifizierung der Hypothese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6096486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Wikipedia: „… Erscheinungsformen menschlichen Daseins, die auf bestimmten Wertvorstellungen und erlernten Verhaltensweisen beruhen …“</a:t>
            </a:r>
          </a:p>
        </p:txBody>
      </p:sp>
    </p:spTree>
    <p:extLst>
      <p:ext uri="{BB962C8B-B14F-4D97-AF65-F5344CB8AC3E}">
        <p14:creationId xmlns:p14="http://schemas.microsoft.com/office/powerpoint/2010/main" val="34080569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Wikipedia: „… Erscheinungsformen </a:t>
            </a:r>
            <a:r>
              <a:rPr lang="de-DE" sz="2800" b="1" dirty="0"/>
              <a:t>menschlichen</a:t>
            </a:r>
            <a:r>
              <a:rPr lang="de-DE" sz="2800" dirty="0"/>
              <a:t> Daseins, die auf bestimmten Wertvorstellungen und erlernten Verhaltensweisen beruhen …“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Evolutionsbiologisch nicht sinnvoll, denn es gibt tradierte geistige Errungenschaften auch bei anderen Tieren.</a:t>
            </a:r>
          </a:p>
        </p:txBody>
      </p:sp>
    </p:spTree>
    <p:extLst>
      <p:ext uri="{BB962C8B-B14F-4D97-AF65-F5344CB8AC3E}">
        <p14:creationId xmlns:p14="http://schemas.microsoft.com/office/powerpoint/2010/main" val="134701289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AB02-78C5-467D-8610-2AA5673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Vergangenheit und Zukunft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1D744D-0B16-420F-8CCF-C5CEEFDCEE62}"/>
              </a:ext>
            </a:extLst>
          </p:cNvPr>
          <p:cNvSpPr txBox="1"/>
          <p:nvPr/>
        </p:nvSpPr>
        <p:spPr>
          <a:xfrm>
            <a:off x="628650" y="1892968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Kulturelle Entwicklung</a:t>
            </a:r>
            <a:endParaRPr lang="de-DE" sz="2800" dirty="0"/>
          </a:p>
          <a:p>
            <a:r>
              <a:rPr lang="de-DE" sz="2800" dirty="0"/>
              <a:t>Definition von „Kultur“ ist problematisch.</a:t>
            </a:r>
          </a:p>
          <a:p>
            <a:endParaRPr lang="de-DE" sz="2800" dirty="0"/>
          </a:p>
          <a:p>
            <a:r>
              <a:rPr lang="de-DE" sz="2800" dirty="0"/>
              <a:t>Besser vielleicht: </a:t>
            </a:r>
            <a:r>
              <a:rPr lang="de-DE" sz="2800" dirty="0">
                <a:effectLst/>
                <a:ea typeface="Calibri" panose="020F0502020204030204" pitchFamily="34" charset="0"/>
              </a:rPr>
              <a:t>.: </a:t>
            </a:r>
          </a:p>
          <a:p>
            <a:r>
              <a:rPr lang="de-DE" sz="2800" dirty="0">
                <a:effectLst/>
                <a:ea typeface="Calibri" panose="020F0502020204030204" pitchFamily="34" charset="0"/>
              </a:rPr>
              <a:t>„nicht genetisch bedingtes Verhalten, das an Art-genossen weiter gege­ben wird“.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0430462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28404-8933-4800-A8E3-C6ED186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Projekttag(e)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5E9E61-2E9B-4023-ADE9-3B17540D2544}"/>
              </a:ext>
            </a:extLst>
          </p:cNvPr>
          <p:cNvSpPr txBox="1"/>
          <p:nvPr/>
        </p:nvSpPr>
        <p:spPr>
          <a:xfrm>
            <a:off x="628650" y="1852863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Weitere praktische Untersuchungen zu weiteren Fragestellungen und Hypothesen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Ausführlichere Diskussion der </a:t>
            </a:r>
            <a:r>
              <a:rPr lang="de-DE" sz="2800" dirty="0" err="1"/>
              <a:t>gesellschaftsrelevan-ten</a:t>
            </a:r>
            <a:r>
              <a:rPr lang="de-DE" sz="2800" dirty="0"/>
              <a:t> Themen wie: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Zukunft des Menschen bei Klimawandel und Verknappung der Ressourcen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kulturelle Phänomene bei anderen Tieren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Fossilfunde von früheren Menschenarten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Präparation weiterer Organe (Lunge, Leber, Niere)</a:t>
            </a:r>
          </a:p>
        </p:txBody>
      </p:sp>
    </p:spTree>
    <p:extLst>
      <p:ext uri="{BB962C8B-B14F-4D97-AF65-F5344CB8AC3E}">
        <p14:creationId xmlns:p14="http://schemas.microsoft.com/office/powerpoint/2010/main" val="103357443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593558"/>
            <a:ext cx="7886700" cy="1634792"/>
          </a:xfrm>
        </p:spPr>
        <p:txBody>
          <a:bodyPr/>
          <a:lstStyle/>
          <a:p>
            <a:pPr algn="ctr"/>
            <a:r>
              <a:rPr lang="de-DE" dirty="0"/>
              <a:t>Ende des Vortrags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Ggf. Chat-Beiträge</a:t>
            </a:r>
          </a:p>
          <a:p>
            <a:pPr algn="ctr"/>
            <a:r>
              <a:rPr lang="de-DE" sz="2800" dirty="0"/>
              <a:t>Teilnahme-Bescheinigungen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94CAED-B029-4C83-9933-5C79F27CFA94}"/>
              </a:ext>
            </a:extLst>
          </p:cNvPr>
          <p:cNvSpPr txBox="1"/>
          <p:nvPr/>
        </p:nvSpPr>
        <p:spPr>
          <a:xfrm>
            <a:off x="842211" y="4018547"/>
            <a:ext cx="7729287" cy="206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842211" y="3938337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189222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10. Klasse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83143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Ökosystem Mensch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(16 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Stoff- und Energieumwandlung im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(33 h)</a:t>
            </a:r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Vergangenheit und Zukunft des Menschen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(7 h)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BB2E25-32C8-4677-8199-8CB776C9AF11}"/>
              </a:ext>
            </a:extLst>
          </p:cNvPr>
          <p:cNvSpPr txBox="1"/>
          <p:nvPr/>
        </p:nvSpPr>
        <p:spPr>
          <a:xfrm>
            <a:off x="628650" y="1875686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bleibt in der 10. Klasse: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A6E636-B649-4311-8821-31E478C778EB}"/>
              </a:ext>
            </a:extLst>
          </p:cNvPr>
          <p:cNvSpPr txBox="1"/>
          <p:nvPr/>
        </p:nvSpPr>
        <p:spPr>
          <a:xfrm>
            <a:off x="802105" y="4648953"/>
            <a:ext cx="75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Menschenkunde hier zum letzten Mal!</a:t>
            </a:r>
          </a:p>
        </p:txBody>
      </p:sp>
    </p:spTree>
    <p:extLst>
      <p:ext uri="{BB962C8B-B14F-4D97-AF65-F5344CB8AC3E}">
        <p14:creationId xmlns:p14="http://schemas.microsoft.com/office/powerpoint/2010/main" val="163790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neue Gedanken im und mit dem LehrplanPLUS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Betonung der prozessbezogenen Kompetenzen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Motivation für Erstellung neuer Unterrichtskonzepte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Sensibilisierung bezüglich chemischem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2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neue Gedanken im und mit dem LehrplanPLUS 10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Betonung der prozessbezogenen Kompetenzen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Motivation für Erstellung neuer Unterrichtskonzepte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Sensibilisierung bezüglich </a:t>
            </a:r>
            <a:r>
              <a:rPr lang="de-DE" sz="2800" b="1">
                <a:latin typeface="Arial Narrow" panose="020B0606020202030204" pitchFamily="34" charset="0"/>
              </a:rPr>
              <a:t>chemischem Vorwissen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Bedeutung am Übergang zur Oberstufe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praktisches Arbeiten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Mut und Vorfreude stärken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auf der Webseite auch: Arbeitsblätter, Aufgaben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5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Ökosystem Mensch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Kompetenz-Training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Stoff- und Energieumwandlung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ffectLst/>
                <a:ea typeface="Calibri" panose="020F0502020204030204" pitchFamily="34" charset="0"/>
              </a:rPr>
              <a:t>Vergangenheit und Zukunft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22860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Narrow" panose="020B0606020202030204" pitchFamily="34" charset="0"/>
              </a:rPr>
              <a:t>Mein Vortrag und meine Skripten zielen auf den Normalbetrieb ab (ohne Corona).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r>
              <a:rPr lang="de-DE" sz="2800" b="1" dirty="0">
                <a:latin typeface="Arial Narrow" panose="020B0606020202030204" pitchFamily="34" charset="0"/>
              </a:rPr>
              <a:t>Vermutlich müssen Sie also Abstriche machen.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r>
              <a:rPr lang="de-DE" sz="2800" b="1" dirty="0">
                <a:latin typeface="Arial Narrow" panose="020B0606020202030204" pitchFamily="34" charset="0"/>
              </a:rPr>
              <a:t>Deshalb ist Evaluation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6184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1:</a:t>
            </a:r>
          </a:p>
          <a:p>
            <a:pPr algn="ctr"/>
            <a:r>
              <a:rPr lang="de-DE" sz="8000" b="1" dirty="0" err="1"/>
              <a:t>Allgem</a:t>
            </a:r>
            <a:r>
              <a:rPr lang="de-DE" sz="8000" b="1" dirty="0"/>
              <a:t>. Aspekte</a:t>
            </a:r>
          </a:p>
          <a:p>
            <a:pPr algn="ctr"/>
            <a:endParaRPr lang="de-DE" sz="3200" b="1" dirty="0"/>
          </a:p>
          <a:p>
            <a:pPr algn="ctr"/>
            <a:r>
              <a:rPr lang="de-DE" sz="8000" b="1" dirty="0"/>
              <a:t>Ökosystem Mensch </a:t>
            </a:r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A6375-4F57-4452-AC1F-632F30ACB4C0}"/>
              </a:ext>
            </a:extLst>
          </p:cNvPr>
          <p:cNvSpPr txBox="1"/>
          <p:nvPr/>
        </p:nvSpPr>
        <p:spPr>
          <a:xfrm>
            <a:off x="628650" y="18608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für effektiven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316804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94227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414253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3325747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42868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6645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687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835468"/>
            <a:ext cx="1944216" cy="923330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Demnächst in 2. verbesserter und ergänzter Auflage!</a:t>
            </a:r>
          </a:p>
        </p:txBody>
      </p:sp>
    </p:spTree>
    <p:extLst>
      <p:ext uri="{BB962C8B-B14F-4D97-AF65-F5344CB8AC3E}">
        <p14:creationId xmlns:p14="http://schemas.microsoft.com/office/powerpoint/2010/main" val="243156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1869435"/>
            <a:ext cx="63205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Fordern Sie die Schüler, um sie im Erwachsenwerden zu unterstützen,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aber geben Sie ihnen das Gefühl, dass Sie sie verstehen und nicht falsch fordern oder überfordern wollen,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dass Sie auf ihrer Seite stehen.</a:t>
            </a:r>
          </a:p>
        </p:txBody>
      </p:sp>
    </p:spTree>
    <p:extLst>
      <p:ext uri="{BB962C8B-B14F-4D97-AF65-F5344CB8AC3E}">
        <p14:creationId xmlns:p14="http://schemas.microsoft.com/office/powerpoint/2010/main" val="3124323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Kohlenwasserstoffe und funktionelle Gruppen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2 (am Ende)</a:t>
            </a:r>
          </a:p>
        </p:txBody>
      </p:sp>
    </p:spTree>
    <p:extLst>
      <p:ext uri="{BB962C8B-B14F-4D97-AF65-F5344CB8AC3E}">
        <p14:creationId xmlns:p14="http://schemas.microsoft.com/office/powerpoint/2010/main" val="2592082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Kohlenwasserstoffe und funktionelle Gruppen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2 (am Ende)</a:t>
            </a:r>
          </a:p>
          <a:p>
            <a:pPr algn="ctr"/>
            <a:endParaRPr lang="de-DE" sz="2800" dirty="0"/>
          </a:p>
          <a:p>
            <a:pPr algn="ctr"/>
            <a:r>
              <a:rPr lang="de-DE" sz="2800" u="sng" dirty="0"/>
              <a:t>Offene, geschlossene, isolierte Systeme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8. Klasse</a:t>
            </a:r>
          </a:p>
          <a:p>
            <a:pPr algn="ctr"/>
            <a:r>
              <a:rPr lang="de-DE" sz="2800" dirty="0"/>
              <a:t>Nicht-NTG: fehlt</a:t>
            </a:r>
          </a:p>
        </p:txBody>
      </p:sp>
    </p:spTree>
    <p:extLst>
      <p:ext uri="{BB962C8B-B14F-4D97-AF65-F5344CB8AC3E}">
        <p14:creationId xmlns:p14="http://schemas.microsoft.com/office/powerpoint/2010/main" val="2081608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Carboxy-Gruppe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 </a:t>
            </a:r>
          </a:p>
          <a:p>
            <a:pPr algn="ctr"/>
            <a:r>
              <a:rPr lang="de-DE" sz="2800" dirty="0"/>
              <a:t>=&gt; zu spät =&gt; in Bio einführen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42123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Carboxy-Gruppe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 </a:t>
            </a:r>
          </a:p>
          <a:p>
            <a:pPr algn="ctr"/>
            <a:r>
              <a:rPr lang="de-DE" sz="2800" dirty="0"/>
              <a:t>=&gt; zu spät =&gt; in Bio einführen</a:t>
            </a:r>
          </a:p>
          <a:p>
            <a:pPr algn="ctr"/>
            <a:endParaRPr lang="de-DE" sz="2800" dirty="0"/>
          </a:p>
          <a:p>
            <a:pPr algn="ctr"/>
            <a:r>
              <a:rPr lang="de-DE" sz="2800" u="sng" dirty="0"/>
              <a:t>Amino-Gruppe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Weder in NTG noch Nicht-NTG bekannt.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27495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algn="ctr"/>
            <a:r>
              <a:rPr lang="de-DE" sz="2800" u="sng" dirty="0"/>
              <a:t>Partial-Ladungen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NTG: 9. Klasse</a:t>
            </a:r>
          </a:p>
          <a:p>
            <a:pPr algn="ctr"/>
            <a:r>
              <a:rPr lang="de-DE" sz="2800" dirty="0"/>
              <a:t>Nicht-NTG: 10. Klasse, Lernbereich 3</a:t>
            </a:r>
          </a:p>
          <a:p>
            <a:pPr algn="ctr"/>
            <a:r>
              <a:rPr lang="de-DE" sz="2800" dirty="0"/>
              <a:t>=&gt; zu spät =&gt; ggf. weglassen</a:t>
            </a:r>
          </a:p>
        </p:txBody>
      </p:sp>
    </p:spTree>
    <p:extLst>
      <p:ext uri="{BB962C8B-B14F-4D97-AF65-F5344CB8AC3E}">
        <p14:creationId xmlns:p14="http://schemas.microsoft.com/office/powerpoint/2010/main" val="382032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Nicht-</a:t>
            </a:r>
            <a:r>
              <a:rPr lang="de-DE" sz="2800" dirty="0" err="1"/>
              <a:t>NTGler</a:t>
            </a:r>
            <a:r>
              <a:rPr lang="de-DE" sz="2800" dirty="0"/>
              <a:t> nicht abhängen!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chemische Aspekte in Biologie einführen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Rücksprache mit der Chemie-Lehrkraft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048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CBDF-5381-494D-BA1D-4E08007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NTG / Nicht-NTG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416C33-B5E8-4F92-AB60-0CB25099EF78}"/>
              </a:ext>
            </a:extLst>
          </p:cNvPr>
          <p:cNvSpPr txBox="1"/>
          <p:nvPr/>
        </p:nvSpPr>
        <p:spPr>
          <a:xfrm>
            <a:off x="628650" y="182077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Große Unterschiede im Chemie-Vorwissen!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Nicht-</a:t>
            </a:r>
            <a:r>
              <a:rPr lang="de-DE" sz="2800" dirty="0" err="1"/>
              <a:t>NTGler</a:t>
            </a:r>
            <a:r>
              <a:rPr lang="de-DE" sz="2800" dirty="0"/>
              <a:t> nicht abhängen!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ggf. chemische Aspekte in Biologie einführen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Rücksprache mit der Chemie-Lehrkraft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Konkrete Hinweise in meinen Skripten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372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CAA54-2338-4882-84B6-11D9018627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5. versus 10.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405427-7E21-49F3-94EA-6471E26AD41A}"/>
              </a:ext>
            </a:extLst>
          </p:cNvPr>
          <p:cNvSpPr txBox="1"/>
          <p:nvPr/>
        </p:nvSpPr>
        <p:spPr>
          <a:xfrm>
            <a:off x="628650" y="1868905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(vermeintliche) Wiederholung der 5. Klasse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weniger Organsysteme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intellektueller Anspruch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intensives 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84912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38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6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157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24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936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Fehler sind willkommen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57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algn="ctr"/>
            <a:r>
              <a:rPr lang="de-DE" b="1" dirty="0"/>
              <a:t>Pädagogik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836821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sehr unterschiedliche Reife der Persönlichkeit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unterschiedliches Empfinden der schulischen Belastung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kooperative Schüler/Klassen nicht fallen lassen, sondern wahrnehmen, annehmen, ansprechen, mitnehmen (z. B. durch Praktika)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Fördern durch Fordern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Fehler sind willkommen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Siezen hilft bei der Entwicklung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2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02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394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prozessbezogene Kompetenzen einüben, die in der Oberstufe vorausgesetzt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zeitaufwendige Praktika in der 10. </a:t>
            </a:r>
            <a:r>
              <a:rPr lang="de-DE" sz="2800"/>
              <a:t>Klasse durch-führen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431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11. Jahrgangsstufe ohne Biologie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für Biologie-Kurs motivieren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Ausblicke in den Biologie-Kurs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prozessbezogene Kompetenzen einüben, die in der Oberstufe vorausgesetzt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zeitaufwendige Praktika in der 10. Klasse durch-führen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Alltags-Relevanz der Biologie herausstellen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805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</p:txBody>
      </p:sp>
    </p:spTree>
    <p:extLst>
      <p:ext uri="{BB962C8B-B14F-4D97-AF65-F5344CB8AC3E}">
        <p14:creationId xmlns:p14="http://schemas.microsoft.com/office/powerpoint/2010/main" val="22080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462463" y="45158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  <a:p>
            <a:endParaRPr lang="de-DE" sz="2800" dirty="0"/>
          </a:p>
          <a:p>
            <a:r>
              <a:rPr lang="de-DE" sz="2800" dirty="0"/>
              <a:t>Beste Voraussetzungen, um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Wissenslücken im Grundwissen zu beheben</a:t>
            </a:r>
          </a:p>
        </p:txBody>
      </p:sp>
    </p:spTree>
    <p:extLst>
      <p:ext uri="{BB962C8B-B14F-4D97-AF65-F5344CB8AC3E}">
        <p14:creationId xmlns:p14="http://schemas.microsoft.com/office/powerpoint/2010/main" val="563543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Sprungbrett zur Oberstufe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Abschluss der Mittelstufe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Menschenkunde als motivierendes Thema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Raum für praktische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genügend Unterrichtszeit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wenig Stress mit Vorwissen für die Schüler</a:t>
            </a:r>
          </a:p>
          <a:p>
            <a:endParaRPr lang="de-DE" sz="2800" dirty="0"/>
          </a:p>
          <a:p>
            <a:r>
              <a:rPr lang="de-DE" sz="2800" dirty="0"/>
              <a:t>Beste Voraussetzungen, um 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Wissenslücken im Grundwissen zu beheben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Schüler mit Lernproblemen zu fördern</a:t>
            </a:r>
          </a:p>
        </p:txBody>
      </p:sp>
    </p:spTree>
    <p:extLst>
      <p:ext uri="{BB962C8B-B14F-4D97-AF65-F5344CB8AC3E}">
        <p14:creationId xmlns:p14="http://schemas.microsoft.com/office/powerpoint/2010/main" val="663959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ctr"/>
            <a:r>
              <a:rPr lang="de-DE" b="1" dirty="0"/>
              <a:t>Ausblick ins Berufsleben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4B614C-2F51-4333-AB90-2AF0DC6FC95F}"/>
              </a:ext>
            </a:extLst>
          </p:cNvPr>
          <p:cNvSpPr txBox="1"/>
          <p:nvPr/>
        </p:nvSpPr>
        <p:spPr>
          <a:xfrm>
            <a:off x="628650" y="179671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Berufsbilder im Unterricht wiederholt ansprechen (der einzige Aspekt, der in meinen Skripten nicht berücksichtigt wird)</a:t>
            </a:r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043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9338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Ökosystem aus 1 vielzelligen Eukaryoten und sehr vielen Prokaryoten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etwa gleich viel </a:t>
            </a:r>
            <a:r>
              <a:rPr lang="de-DE" sz="2800" dirty="0" err="1"/>
              <a:t>eu</a:t>
            </a:r>
            <a:r>
              <a:rPr lang="de-DE" sz="2800" dirty="0"/>
              <a:t>- wie prokaryotische Zellen</a:t>
            </a:r>
          </a:p>
        </p:txBody>
      </p:sp>
    </p:spTree>
    <p:extLst>
      <p:ext uri="{BB962C8B-B14F-4D97-AF65-F5344CB8AC3E}">
        <p14:creationId xmlns:p14="http://schemas.microsoft.com/office/powerpoint/2010/main" val="396136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Völlig neuer Ansatz!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Ökosystem aus 1 vielzelligen Eukaryoten und sehr vielen Prokaryoten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etwa gleich viel </a:t>
            </a:r>
            <a:r>
              <a:rPr lang="de-DE" sz="2800" dirty="0" err="1"/>
              <a:t>eu</a:t>
            </a:r>
            <a:r>
              <a:rPr lang="de-DE" sz="2800" dirty="0"/>
              <a:t>- wie prokaryotische Zellen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Bakterien als Symbionten: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4191BA-7929-466A-A3AF-7006FC30C706}"/>
              </a:ext>
            </a:extLst>
          </p:cNvPr>
          <p:cNvSpPr txBox="1"/>
          <p:nvPr/>
        </p:nvSpPr>
        <p:spPr>
          <a:xfrm>
            <a:off x="1219200" y="4434267"/>
            <a:ext cx="72961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helfen bei der Verdauung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stärken das Immunsystem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800" dirty="0"/>
              <a:t>lassen pathogenen Bakterien keinen Platz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632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(1):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Symbionten, Parasiten (neu), Krankheitserreger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Bakterien als Krankheitserreger (Rückgriff auf die 9. Klasse)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Viren als Krankheitserreger (keine Lebewesen)</a:t>
            </a:r>
          </a:p>
        </p:txBody>
      </p:sp>
    </p:spTree>
    <p:extLst>
      <p:ext uri="{BB962C8B-B14F-4D97-AF65-F5344CB8AC3E}">
        <p14:creationId xmlns:p14="http://schemas.microsoft.com/office/powerpoint/2010/main" val="1155045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Infektions-Vermeidung (auch HIV)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unspezifische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spezifische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Immunisierung (passiv, aktiv; prim. und </a:t>
            </a:r>
            <a:r>
              <a:rPr lang="de-DE" sz="2800" dirty="0" err="1"/>
              <a:t>sek.</a:t>
            </a:r>
            <a:r>
              <a:rPr lang="de-DE" sz="2800" dirty="0"/>
              <a:t> Immunantwort; gesellschaftliche Bedeutung)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Antibiotika</a:t>
            </a:r>
          </a:p>
        </p:txBody>
      </p:sp>
    </p:spTree>
    <p:extLst>
      <p:ext uri="{BB962C8B-B14F-4D97-AF65-F5344CB8AC3E}">
        <p14:creationId xmlns:p14="http://schemas.microsoft.com/office/powerpoint/2010/main" val="4177441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brandaktuell, auch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</p:txBody>
      </p:sp>
    </p:spTree>
    <p:extLst>
      <p:ext uri="{BB962C8B-B14F-4D97-AF65-F5344CB8AC3E}">
        <p14:creationId xmlns:p14="http://schemas.microsoft.com/office/powerpoint/2010/main" val="4041868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brandaktuell,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außerschulisches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mit vielen Unschärfen und Irrtümern</a:t>
            </a:r>
          </a:p>
        </p:txBody>
      </p:sp>
    </p:spTree>
    <p:extLst>
      <p:ext uri="{BB962C8B-B14F-4D97-AF65-F5344CB8AC3E}">
        <p14:creationId xmlns:p14="http://schemas.microsoft.com/office/powerpoint/2010/main" val="5779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E6C62E-1D03-4F3A-A6D7-6AB12CACA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860"/>
            <a:ext cx="9144000" cy="58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3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brandaktuell, später noch im kollektiven Gedächtnis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Alltags- und Gesellschafts-Relevanz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viel außerschulisches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mit vielen Unschärfen und Irrtümern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Polarisierung zwischen Impfbefürwortern und Impfgegnern</a:t>
            </a:r>
          </a:p>
        </p:txBody>
      </p:sp>
    </p:spTree>
    <p:extLst>
      <p:ext uri="{BB962C8B-B14F-4D97-AF65-F5344CB8AC3E}">
        <p14:creationId xmlns:p14="http://schemas.microsoft.com/office/powerpoint/2010/main" val="3630475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</p:txBody>
      </p:sp>
    </p:spTree>
    <p:extLst>
      <p:ext uri="{BB962C8B-B14F-4D97-AF65-F5344CB8AC3E}">
        <p14:creationId xmlns:p14="http://schemas.microsoft.com/office/powerpoint/2010/main" val="487979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Sichtweise: Symptome wie Fieber, Müdigkeit, Husten usw. als konstruktiver Teil der Abwehr</a:t>
            </a:r>
          </a:p>
        </p:txBody>
      </p:sp>
    </p:spTree>
    <p:extLst>
      <p:ext uri="{BB962C8B-B14F-4D97-AF65-F5344CB8AC3E}">
        <p14:creationId xmlns:p14="http://schemas.microsoft.com/office/powerpoint/2010/main" val="57434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vermutlich hohe Motivation der Schüler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bei der Berichtigung von fehlerhaftem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Herausforderung bezüglich der Polarisierung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Sichtweise: Symptome wie Fieber, Müdigkeit, Husten usw. als konstruktiver Teil der Abwehr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Unterschied: Impfreaktion vs. Nebenwirkung</a:t>
            </a:r>
          </a:p>
        </p:txBody>
      </p:sp>
    </p:spTree>
    <p:extLst>
      <p:ext uri="{BB962C8B-B14F-4D97-AF65-F5344CB8AC3E}">
        <p14:creationId xmlns:p14="http://schemas.microsoft.com/office/powerpoint/2010/main" val="12363432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endParaRPr lang="de-DE" sz="2800" dirty="0"/>
          </a:p>
          <a:p>
            <a:r>
              <a:rPr lang="de-DE" sz="2800" dirty="0"/>
              <a:t>Neue Konzepte für die Methodik sind nötig!</a:t>
            </a:r>
          </a:p>
        </p:txBody>
      </p:sp>
    </p:spTree>
    <p:extLst>
      <p:ext uri="{BB962C8B-B14F-4D97-AF65-F5344CB8AC3E}">
        <p14:creationId xmlns:p14="http://schemas.microsoft.com/office/powerpoint/2010/main" val="17615632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(2):</a:t>
            </a:r>
          </a:p>
          <a:p>
            <a:r>
              <a:rPr lang="de-DE" sz="2800" dirty="0"/>
              <a:t>Umgang mit Infektionen (G8: 9. Klasse):</a:t>
            </a:r>
          </a:p>
          <a:p>
            <a:endParaRPr lang="de-DE" sz="2800" dirty="0"/>
          </a:p>
          <a:p>
            <a:r>
              <a:rPr lang="de-DE" sz="2800" dirty="0"/>
              <a:t>Neue Konzepte für die Methodik sind nötig!</a:t>
            </a:r>
          </a:p>
          <a:p>
            <a:endParaRPr lang="de-DE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Erfahrungen, Gefühle der Schüler einbeziehen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Schüler-Vorkonzepte intensiv einbeziehen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diese gemeinsam ergänzen, korrigieren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Freiheit auf eigenen Standpunkt, aber evidenzbasiert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278034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Weniger ist mehr!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 17 Stunden sind gut gefüllt!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Wenige</a:t>
            </a:r>
            <a:r>
              <a:rPr lang="de-DE" sz="2800" dirty="0"/>
              <a:t> typische Beispiele z. B. für Parasiten!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Vermehrungs-Zyklus bei Viren stark vereinfachen!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Nicht mehr machen, als der LehrplanPLUS verlangt!</a:t>
            </a:r>
          </a:p>
          <a:p>
            <a:r>
              <a:rPr lang="de-DE" sz="2800" i="1" dirty="0"/>
              <a:t>      (außer: Viren als Lebewesen? Umgang mit HIV)</a:t>
            </a:r>
          </a:p>
        </p:txBody>
      </p:sp>
    </p:spTree>
    <p:extLst>
      <p:ext uri="{BB962C8B-B14F-4D97-AF65-F5344CB8AC3E}">
        <p14:creationId xmlns:p14="http://schemas.microsoft.com/office/powerpoint/2010/main" val="36247923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FFE2FA-54B8-4310-AA3B-63635584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0" y="2352020"/>
            <a:ext cx="5294919" cy="34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1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4C1C-2609-4B82-888D-D865A2FB45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Ökosystem Mensch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F56C-0911-4E76-AA7A-ADB2776742D6}"/>
              </a:ext>
            </a:extLst>
          </p:cNvPr>
          <p:cNvSpPr txBox="1"/>
          <p:nvPr/>
        </p:nvSpPr>
        <p:spPr>
          <a:xfrm>
            <a:off x="628650" y="182880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Plakative Visualisierung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FA7B86-1C9D-4DAC-A772-D70E9FAF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2752" y="1530263"/>
            <a:ext cx="3834865" cy="54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63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1</a:t>
            </a:r>
          </a:p>
        </p:txBody>
      </p:sp>
      <p:sp>
        <p:nvSpPr>
          <p:cNvPr id="4" name="Raute 3">
            <a:extLst>
              <a:ext uri="{FF2B5EF4-FFF2-40B4-BE49-F238E27FC236}">
                <a16:creationId xmlns:a16="http://schemas.microsoft.com/office/drawing/2014/main" id="{06E98289-F6CB-4BA7-BDE1-A52A579904BC}"/>
              </a:ext>
            </a:extLst>
          </p:cNvPr>
          <p:cNvSpPr/>
          <p:nvPr/>
        </p:nvSpPr>
        <p:spPr>
          <a:xfrm>
            <a:off x="457200" y="5833684"/>
            <a:ext cx="518361" cy="522121"/>
          </a:xfrm>
          <a:prstGeom prst="diamond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49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35E7CA-913B-48A0-BE41-DB1C290C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95"/>
            <a:ext cx="9144000" cy="60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5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2:</a:t>
            </a:r>
          </a:p>
          <a:p>
            <a:pPr algn="ctr"/>
            <a:endParaRPr lang="de-DE" sz="8000" b="1" dirty="0"/>
          </a:p>
          <a:p>
            <a:pPr algn="ctr"/>
            <a:r>
              <a:rPr lang="de-DE" sz="8000" b="1" dirty="0"/>
              <a:t>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27581284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r>
              <a:rPr lang="de-DE" sz="2800" dirty="0"/>
              <a:t>Lernbereich 1 verlangt: </a:t>
            </a:r>
          </a:p>
          <a:p>
            <a:endParaRPr lang="de-DE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naturwissenschaftlicher Erkenntnisweg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Arbeitstechniken bei Untersuchungen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Darstellungsformen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Gültigkeit von Daten beurteilen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1240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der 10. Klasse Biologie ist mehr Zeit als in der Oberstufe bzw. in anderen Fächern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Vorbereitung auf die Ansprüche der Oberstufe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Synopse für naturwissenschaftliches Arbeiten am Ende 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36729111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Warum Schwerpunkt Kompetenz-Training?</a:t>
            </a:r>
          </a:p>
          <a:p>
            <a:endParaRPr lang="de-DE" sz="2800" b="1" dirty="0"/>
          </a:p>
          <a:p>
            <a:r>
              <a:rPr lang="de-DE" sz="2800" dirty="0"/>
              <a:t>Schlechte Erfahrungen mit Antworten im Abitur-Colloquium!</a:t>
            </a:r>
          </a:p>
        </p:txBody>
      </p:sp>
    </p:spTree>
    <p:extLst>
      <p:ext uri="{BB962C8B-B14F-4D97-AF65-F5344CB8AC3E}">
        <p14:creationId xmlns:p14="http://schemas.microsoft.com/office/powerpoint/2010/main" val="20839199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Verortung:</a:t>
            </a:r>
          </a:p>
          <a:p>
            <a:endParaRPr lang="de-DE" sz="2800" dirty="0"/>
          </a:p>
          <a:p>
            <a:r>
              <a:rPr lang="de-DE" sz="2800" dirty="0"/>
              <a:t>beim Thema Verdauung: Enzymatik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9397539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Inhalte:</a:t>
            </a:r>
          </a:p>
          <a:p>
            <a:endParaRPr lang="de-DE" sz="2800" dirty="0"/>
          </a:p>
          <a:p>
            <a:r>
              <a:rPr lang="de-DE" sz="2800" dirty="0"/>
              <a:t>Planung und Durchführung von Untersuchungen: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Fragestellung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Hypothese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Versuchsplanung (VA, Mess-Größe, Mess-Methode)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praktische Durchführung mit Messungen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Darstellung der Mess-Ergebnisse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Diskussion der Mess-Ergebnisse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712491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Kapitel „Verdauung“:</a:t>
            </a:r>
          </a:p>
          <a:p>
            <a:endParaRPr lang="de-DE" sz="2800" dirty="0"/>
          </a:p>
          <a:p>
            <a:r>
              <a:rPr lang="de-DE" sz="2800" dirty="0"/>
              <a:t>Evaluation des Vorwissens zum Weg der Erkenntnis-gewinnung und zu Diagrammen im Vorfeld</a:t>
            </a:r>
          </a:p>
          <a:p>
            <a:endParaRPr lang="de-DE" sz="2800" dirty="0"/>
          </a:p>
          <a:p>
            <a:r>
              <a:rPr lang="de-DE" sz="2800" dirty="0"/>
              <a:t>Wiederholung des Vorwissens zum Verdauungstrakt und zum enzymatischen Abbau von Nährstoffen</a:t>
            </a:r>
          </a:p>
          <a:p>
            <a:endParaRPr lang="de-DE" sz="2800" dirty="0"/>
          </a:p>
          <a:p>
            <a:r>
              <a:rPr lang="de-DE" sz="2800" dirty="0"/>
              <a:t>Enzyme theoretisch: Bau, Senkung der Aktivierungs-Energie, Wirkungsweise, Substrat- und Wirkungs-Spezifität</a:t>
            </a:r>
          </a:p>
        </p:txBody>
      </p:sp>
    </p:spTree>
    <p:extLst>
      <p:ext uri="{BB962C8B-B14F-4D97-AF65-F5344CB8AC3E}">
        <p14:creationId xmlns:p14="http://schemas.microsoft.com/office/powerpoint/2010/main" val="4214249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u="sng" dirty="0"/>
              <a:t>Enzymaktivität</a:t>
            </a:r>
            <a:r>
              <a:rPr lang="de-DE" sz="2800" dirty="0"/>
              <a:t>: </a:t>
            </a:r>
          </a:p>
          <a:p>
            <a:r>
              <a:rPr lang="de-DE" sz="2800" dirty="0"/>
              <a:t>Reaktions-Geschwindigkeit, Umfang der Stoff-umsetzung pro Zeit</a:t>
            </a:r>
          </a:p>
          <a:p>
            <a:endParaRPr lang="de-DE" sz="2800" dirty="0"/>
          </a:p>
          <a:p>
            <a:r>
              <a:rPr lang="de-DE" sz="2800" u="sng" dirty="0"/>
              <a:t>Messung</a:t>
            </a:r>
            <a:r>
              <a:rPr lang="de-DE" sz="2800" dirty="0"/>
              <a:t>:</a:t>
            </a:r>
          </a:p>
          <a:p>
            <a:r>
              <a:rPr lang="de-DE" sz="2800" dirty="0"/>
              <a:t>Zunahme von Produkt bzw. Abnahme von Edukt (Substrat)</a:t>
            </a:r>
          </a:p>
        </p:txBody>
      </p:sp>
    </p:spTree>
    <p:extLst>
      <p:ext uri="{BB962C8B-B14F-4D97-AF65-F5344CB8AC3E}">
        <p14:creationId xmlns:p14="http://schemas.microsoft.com/office/powerpoint/2010/main" val="4821824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Alle Schritte auf dem Weg zur Erkenntnis-Gewinnung </a:t>
            </a:r>
            <a:r>
              <a:rPr lang="de-DE" sz="2800" u="sng" dirty="0"/>
              <a:t>sehr</a:t>
            </a:r>
            <a:r>
              <a:rPr lang="de-DE" sz="2800" dirty="0"/>
              <a:t> ausführlich, am besten am Beispiel der Katalase:</a:t>
            </a:r>
          </a:p>
          <a:p>
            <a:endParaRPr lang="de-DE" sz="2800" dirty="0"/>
          </a:p>
          <a:p>
            <a:pPr marL="514350" indent="-514350">
              <a:buAutoNum type="arabicPlain"/>
            </a:pPr>
            <a:r>
              <a:rPr lang="de-DE" sz="2800" u="sng" dirty="0"/>
              <a:t>Phänomen</a:t>
            </a:r>
            <a:r>
              <a:rPr lang="de-DE" sz="2800" dirty="0"/>
              <a:t>:</a:t>
            </a:r>
          </a:p>
          <a:p>
            <a:r>
              <a:rPr lang="de-DE" sz="2800" dirty="0"/>
              <a:t>Schaumbildung</a:t>
            </a:r>
          </a:p>
          <a:p>
            <a:r>
              <a:rPr lang="de-DE" sz="2800" dirty="0"/>
              <a:t>durch </a:t>
            </a:r>
            <a:r>
              <a:rPr lang="de-DE" sz="2800" dirty="0" err="1"/>
              <a:t>Gasent</a:t>
            </a:r>
            <a:r>
              <a:rPr lang="de-DE" sz="2800" dirty="0"/>
              <a:t>-</a:t>
            </a:r>
          </a:p>
          <a:p>
            <a:r>
              <a:rPr lang="de-DE" sz="2800" dirty="0" err="1"/>
              <a:t>wicklung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176ED4-022F-4CEA-B225-208289C9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75" y="3453063"/>
            <a:ext cx="3585980" cy="2939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3C03A-0C5B-4487-A6B3-2D9D87F1D6FA}"/>
              </a:ext>
            </a:extLst>
          </p:cNvPr>
          <p:cNvSpPr/>
          <p:nvPr/>
        </p:nvSpPr>
        <p:spPr>
          <a:xfrm>
            <a:off x="8403142" y="3057953"/>
            <a:ext cx="923857" cy="343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97833DB-93C5-4971-B4F7-70C6DAB89ED7}"/>
              </a:ext>
            </a:extLst>
          </p:cNvPr>
          <p:cNvSpPr/>
          <p:nvPr/>
        </p:nvSpPr>
        <p:spPr>
          <a:xfrm>
            <a:off x="5494421" y="3453063"/>
            <a:ext cx="1900990" cy="319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20A66B-D33B-4AB1-8D76-A876C8AC02C7}"/>
              </a:ext>
            </a:extLst>
          </p:cNvPr>
          <p:cNvSpPr txBox="1"/>
          <p:nvPr/>
        </p:nvSpPr>
        <p:spPr>
          <a:xfrm>
            <a:off x="6154699" y="5670601"/>
            <a:ext cx="116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Karotte </a:t>
            </a:r>
          </a:p>
        </p:txBody>
      </p:sp>
    </p:spTree>
    <p:extLst>
      <p:ext uri="{BB962C8B-B14F-4D97-AF65-F5344CB8AC3E}">
        <p14:creationId xmlns:p14="http://schemas.microsoft.com/office/powerpoint/2010/main" val="1871478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pPr marL="514350" indent="-514350">
              <a:buAutoNum type="arabicPlain" startAt="2"/>
            </a:pPr>
            <a:r>
              <a:rPr lang="de-DE" sz="2800" u="sng" dirty="0"/>
              <a:t>Reaktions-Gleichung</a:t>
            </a:r>
            <a:r>
              <a:rPr lang="de-DE" sz="2800" dirty="0"/>
              <a:t>: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→  2 H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+  O</a:t>
            </a:r>
            <a:r>
              <a:rPr lang="de-DE" sz="2800" b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2800" b="1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Nicht-NTG: </a:t>
            </a:r>
          </a:p>
          <a:p>
            <a:r>
              <a:rPr lang="de-DE" sz="2800" dirty="0"/>
              <a:t>befinden sich erst im zweiten Chemiejahr!</a:t>
            </a:r>
          </a:p>
        </p:txBody>
      </p:sp>
    </p:spTree>
    <p:extLst>
      <p:ext uri="{BB962C8B-B14F-4D97-AF65-F5344CB8AC3E}">
        <p14:creationId xmlns:p14="http://schemas.microsoft.com/office/powerpoint/2010/main" val="79191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3609851-C9D6-4B0C-B7B3-3490F323EC76}"/>
              </a:ext>
            </a:extLst>
          </p:cNvPr>
          <p:cNvSpPr/>
          <p:nvPr/>
        </p:nvSpPr>
        <p:spPr>
          <a:xfrm>
            <a:off x="3400926" y="4523874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5905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3   </a:t>
            </a:r>
            <a:r>
              <a:rPr lang="de-DE" sz="2800" u="sng" dirty="0"/>
              <a:t>Messgröße</a:t>
            </a:r>
            <a:r>
              <a:rPr lang="de-DE" sz="2800" dirty="0"/>
              <a:t>: entstehendes Gasvolumen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04972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3   </a:t>
            </a:r>
            <a:r>
              <a:rPr lang="de-DE" sz="2800" u="sng" dirty="0"/>
              <a:t>Messgröße</a:t>
            </a:r>
            <a:r>
              <a:rPr lang="de-DE" sz="2800" dirty="0"/>
              <a:t>: entstehendes Gasvolumen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qualitativ</a:t>
            </a:r>
            <a:r>
              <a:rPr lang="de-DE" sz="2800" dirty="0"/>
              <a:t>: Bläschen ja oder nein?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halbquantitativ</a:t>
            </a:r>
            <a:r>
              <a:rPr lang="de-DE" sz="2800" dirty="0"/>
              <a:t>: Schaumhöhe nach z. B. 2 Minuten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u="sng" dirty="0"/>
              <a:t>quantitativ</a:t>
            </a:r>
            <a:r>
              <a:rPr lang="de-DE" sz="2800" dirty="0"/>
              <a:t>: Gasvolumen, gemessen mit Kolben-</a:t>
            </a:r>
            <a:r>
              <a:rPr lang="de-DE" sz="2800" dirty="0" err="1"/>
              <a:t>prober</a:t>
            </a:r>
            <a:r>
              <a:rPr lang="de-DE" sz="2800" dirty="0"/>
              <a:t>, Spritze oder Messzylinder in </a:t>
            </a:r>
            <a:r>
              <a:rPr lang="de-DE" sz="2800" dirty="0" err="1"/>
              <a:t>pneumat</a:t>
            </a:r>
            <a:r>
              <a:rPr lang="de-DE" sz="2800" dirty="0"/>
              <a:t>. Wanne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045153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pPr marL="514350" indent="-514350">
              <a:buAutoNum type="arabicPlain" startAt="4"/>
            </a:pPr>
            <a:r>
              <a:rPr lang="de-DE" sz="2800" u="sng" dirty="0"/>
              <a:t>Fragestellung</a:t>
            </a:r>
            <a:r>
              <a:rPr lang="de-DE" sz="2800" dirty="0"/>
              <a:t>: Zersetzen pflanzliche Lebensmittel Wasserstoffperoxid unterschiedlich stark?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800" dirty="0"/>
              <a:t>bzw.</a:t>
            </a:r>
          </a:p>
          <a:p>
            <a:r>
              <a:rPr lang="de-DE" sz="2800" dirty="0"/>
              <a:t>4	</a:t>
            </a:r>
            <a:r>
              <a:rPr lang="de-DE" sz="2800" u="sng" dirty="0"/>
              <a:t>Hypothese</a:t>
            </a:r>
            <a:r>
              <a:rPr lang="de-DE" sz="2800" dirty="0"/>
              <a:t>: Karotten zersetzen </a:t>
            </a:r>
            <a:r>
              <a:rPr lang="de-DE" sz="2800" dirty="0" err="1"/>
              <a:t>Wasserstoffper</a:t>
            </a:r>
            <a:r>
              <a:rPr lang="de-DE" sz="2800" dirty="0"/>
              <a:t>-oxid besonders effektiv.</a:t>
            </a:r>
          </a:p>
        </p:txBody>
      </p:sp>
    </p:spTree>
    <p:extLst>
      <p:ext uri="{BB962C8B-B14F-4D97-AF65-F5344CB8AC3E}">
        <p14:creationId xmlns:p14="http://schemas.microsoft.com/office/powerpoint/2010/main" val="160174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5   </a:t>
            </a:r>
            <a:r>
              <a:rPr lang="de-DE" sz="2800" u="sng" dirty="0"/>
              <a:t>Planung des Versuchsaufbaus</a:t>
            </a:r>
            <a:r>
              <a:rPr lang="de-DE" sz="2800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8051EA-4AD9-490B-BCE2-3693E2C5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2771084"/>
            <a:ext cx="2891519" cy="23704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140263-2765-4C4E-A8A3-8CDA04A02A68}"/>
              </a:ext>
            </a:extLst>
          </p:cNvPr>
          <p:cNvSpPr txBox="1"/>
          <p:nvPr/>
        </p:nvSpPr>
        <p:spPr>
          <a:xfrm>
            <a:off x="5623831" y="5292545"/>
            <a:ext cx="28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Apfel		 Karotte</a:t>
            </a:r>
          </a:p>
          <a:p>
            <a:r>
              <a:rPr lang="de-DE" dirty="0"/>
              <a:t>	   Kohlrabi	      Gurke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3D48-09C2-48AC-B656-95456E37BC6E}"/>
              </a:ext>
            </a:extLst>
          </p:cNvPr>
          <p:cNvSpPr txBox="1"/>
          <p:nvPr/>
        </p:nvSpPr>
        <p:spPr>
          <a:xfrm>
            <a:off x="689811" y="3320716"/>
            <a:ext cx="4531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verschiedene pflanzliche Lebensmittel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an Material in etwa gleichem Zerteilungsgrad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3-prozentige Wasserstoffperoxid-Lösung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gleiche Mengen Spülmittel-Lösung</a:t>
            </a:r>
          </a:p>
        </p:txBody>
      </p:sp>
    </p:spTree>
    <p:extLst>
      <p:ext uri="{BB962C8B-B14F-4D97-AF65-F5344CB8AC3E}">
        <p14:creationId xmlns:p14="http://schemas.microsoft.com/office/powerpoint/2010/main" val="1802412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6   </a:t>
            </a:r>
            <a:r>
              <a:rPr lang="de-DE" sz="2800" u="sng" dirty="0"/>
              <a:t>Messung</a:t>
            </a:r>
            <a:r>
              <a:rPr lang="de-DE" sz="2800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8051EA-4AD9-490B-BCE2-3693E2C5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2771084"/>
            <a:ext cx="2891519" cy="23704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140263-2765-4C4E-A8A3-8CDA04A02A68}"/>
              </a:ext>
            </a:extLst>
          </p:cNvPr>
          <p:cNvSpPr txBox="1"/>
          <p:nvPr/>
        </p:nvSpPr>
        <p:spPr>
          <a:xfrm>
            <a:off x="5623831" y="5292545"/>
            <a:ext cx="28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Apfel		 Karotte</a:t>
            </a:r>
          </a:p>
          <a:p>
            <a:r>
              <a:rPr lang="de-DE" dirty="0"/>
              <a:t>	   Kohlrabi	      Gurke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3D48-09C2-48AC-B656-95456E37BC6E}"/>
              </a:ext>
            </a:extLst>
          </p:cNvPr>
          <p:cNvSpPr txBox="1"/>
          <p:nvPr/>
        </p:nvSpPr>
        <p:spPr>
          <a:xfrm>
            <a:off x="689811" y="3320716"/>
            <a:ext cx="45318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Messgröße: </a:t>
            </a:r>
          </a:p>
          <a:p>
            <a:r>
              <a:rPr lang="de-DE" sz="2400" dirty="0"/>
              <a:t>Schaumhöhe nach z. B. 2 Minuten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dirty="0"/>
              <a:t>Einheit: mm</a:t>
            </a:r>
          </a:p>
          <a:p>
            <a:r>
              <a:rPr lang="de-DE" sz="2400" dirty="0"/>
              <a:t>Messgerät: Lineal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9B4DE9-C46C-4D5A-8882-883C9C251A89}"/>
              </a:ext>
            </a:extLst>
          </p:cNvPr>
          <p:cNvSpPr/>
          <p:nvPr/>
        </p:nvSpPr>
        <p:spPr>
          <a:xfrm>
            <a:off x="7676146" y="3732438"/>
            <a:ext cx="176429" cy="7994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2CD341-92F3-4FE0-896C-A38BF2FC7793}"/>
              </a:ext>
            </a:extLst>
          </p:cNvPr>
          <p:cNvSpPr/>
          <p:nvPr/>
        </p:nvSpPr>
        <p:spPr>
          <a:xfrm>
            <a:off x="8366960" y="4004416"/>
            <a:ext cx="148390" cy="2708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EF33FA-7642-4B9D-A0FE-925AAEA8FFE6}"/>
              </a:ext>
            </a:extLst>
          </p:cNvPr>
          <p:cNvSpPr/>
          <p:nvPr/>
        </p:nvSpPr>
        <p:spPr>
          <a:xfrm>
            <a:off x="6921199" y="4317235"/>
            <a:ext cx="176429" cy="3510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C7FB7A9-F95B-4235-B5D0-3249F103071E}"/>
              </a:ext>
            </a:extLst>
          </p:cNvPr>
          <p:cNvSpPr/>
          <p:nvPr/>
        </p:nvSpPr>
        <p:spPr>
          <a:xfrm>
            <a:off x="6217385" y="4237025"/>
            <a:ext cx="176429" cy="1665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02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7   </a:t>
            </a:r>
            <a:r>
              <a:rPr lang="de-DE" sz="2800" u="sng" dirty="0"/>
              <a:t>Darstellung der Ergebnisse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einer Tabelle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in einem Diagramm (Säulendiagramm)</a:t>
            </a:r>
          </a:p>
        </p:txBody>
      </p:sp>
    </p:spTree>
    <p:extLst>
      <p:ext uri="{BB962C8B-B14F-4D97-AF65-F5344CB8AC3E}">
        <p14:creationId xmlns:p14="http://schemas.microsoft.com/office/powerpoint/2010/main" val="25576962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8   </a:t>
            </a:r>
            <a:r>
              <a:rPr lang="de-DE" sz="2800" u="sng" dirty="0"/>
              <a:t>Erklärung / Auswertung der Ergebnisse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Mengen an Katalase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Verfügbarkeit der Katalase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74087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9   </a:t>
            </a:r>
            <a:r>
              <a:rPr lang="de-DE" sz="2800" u="sng" dirty="0"/>
              <a:t>Kritische Betrachtung (Fehlerquellen)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Zerteilungsgrad der Schnipsel nicht überall gleich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Temperatur-Optima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unterschiedliche pH-Optima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keine Blindprobe (z. B. mit totem Pflanzenmaterial oder Kunststoff-Schnipsel)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385924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Grundwissen für die Untersuchungen:</a:t>
            </a:r>
          </a:p>
          <a:p>
            <a:endParaRPr lang="de-DE" sz="2800" dirty="0"/>
          </a:p>
          <a:p>
            <a:r>
              <a:rPr lang="de-DE" sz="2800" dirty="0"/>
              <a:t>10   </a:t>
            </a:r>
            <a:r>
              <a:rPr lang="de-DE" sz="2800" u="sng" dirty="0"/>
              <a:t>Weiterführende Fragestellungen / Hypothesen</a:t>
            </a:r>
            <a:r>
              <a:rPr lang="de-DE" sz="2800" dirty="0"/>
              <a:t>:</a:t>
            </a:r>
          </a:p>
          <a:p>
            <a:pPr marL="514350" indent="-514350">
              <a:buAutoNum type="arabicPlain" startAt="6"/>
            </a:pPr>
            <a:endParaRPr lang="de-DE" sz="2800" dirty="0"/>
          </a:p>
          <a:p>
            <a:r>
              <a:rPr lang="de-DE" sz="2800" dirty="0"/>
              <a:t>z. B.: Beobachtet man die gleichen Unterschiede in der Enzymaktivität, wenn Saft statt Schnipsel </a:t>
            </a:r>
            <a:r>
              <a:rPr lang="de-DE" sz="2800" dirty="0" err="1"/>
              <a:t>ver</a:t>
            </a:r>
            <a:r>
              <a:rPr lang="de-DE" sz="2800" dirty="0"/>
              <a:t>-wendet werden?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018596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Verbreitete Probleme</a:t>
            </a:r>
            <a:r>
              <a:rPr lang="de-DE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Andere Beschriftung der Achsen als in Mathe-</a:t>
            </a:r>
            <a:r>
              <a:rPr lang="de-DE" sz="2800" dirty="0" err="1"/>
              <a:t>matik</a:t>
            </a:r>
            <a:r>
              <a:rPr lang="de-DE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Was gehört an welche Achse (unabhängige und abhängige Variable)?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Mathe: 4 Quadranten; NW: Quadrant rechts oben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5083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F4A585-8BF2-4D53-BB05-8D2ED085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12"/>
            <a:ext cx="9144000" cy="59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35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Verbreitete Probleme</a:t>
            </a:r>
            <a:r>
              <a:rPr lang="de-DE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Verwechslung von Messgröße und Einheit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Lücken in der Achsenbeschriftung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fehlende Äquidistanz bei den Zahlenwerten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Probleme beim Ablesen von Zahlenwerten aus einem Diagramm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Probleme beim Eintragen von Zahlenwerten in ein Diagramm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Abmessungen des Diagramms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4408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Diagramm-Kompetenz:</a:t>
            </a:r>
          </a:p>
          <a:p>
            <a:r>
              <a:rPr lang="de-DE" sz="2800" u="sng" dirty="0"/>
              <a:t>Forderungen: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Überschrift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unabhängige Variable auf der x-Achse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i. d. R. pro Achse: Größe (z. B. Gasvolumen) und Einheit (z. B. mL)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äquidistante Verteilung der Zahlenwerte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Abmessungen so, dass der Graph anschaulich ist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822622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Substrat-Konzentration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336D8-7F86-4AD9-995E-B10FE7995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3" y="2925880"/>
            <a:ext cx="4401319" cy="30257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312695"/>
            <a:ext cx="2892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Trockenhefe, aufgeschlämmt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Spülmittel-Lösung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Wasserstoffperoxid-Lösung unter-schiedlicher Kon-</a:t>
            </a:r>
            <a:r>
              <a:rPr lang="de-DE" sz="2200" dirty="0" err="1"/>
              <a:t>zentration</a:t>
            </a:r>
            <a:r>
              <a:rPr lang="de-DE" sz="2200" dirty="0"/>
              <a:t> (in %)</a:t>
            </a:r>
          </a:p>
          <a:p>
            <a:r>
              <a:rPr lang="de-DE" sz="2200" dirty="0"/>
              <a:t>nach 2 Minuten</a:t>
            </a:r>
          </a:p>
        </p:txBody>
      </p:sp>
    </p:spTree>
    <p:extLst>
      <p:ext uri="{BB962C8B-B14F-4D97-AF65-F5344CB8AC3E}">
        <p14:creationId xmlns:p14="http://schemas.microsoft.com/office/powerpoint/2010/main" val="37476853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783692"/>
            <a:ext cx="3943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Frischhefe, aufgeschlämmt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Wasserstoffperoxid-Lösung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Wasserbäder zwischen 10 °C und 60 °C</a:t>
            </a:r>
          </a:p>
          <a:p>
            <a:r>
              <a:rPr lang="de-DE" sz="2200" dirty="0"/>
              <a:t>Messung nach 3 Minuten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0AB31A-0519-43EE-B9E1-E2352C70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21" y="2879995"/>
            <a:ext cx="4069929" cy="26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48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080980-223A-429C-8CC4-B84C5ADD356E}"/>
              </a:ext>
            </a:extLst>
          </p:cNvPr>
          <p:cNvSpPr txBox="1"/>
          <p:nvPr/>
        </p:nvSpPr>
        <p:spPr>
          <a:xfrm>
            <a:off x="628650" y="3312695"/>
            <a:ext cx="3943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/>
              <a:t>Trockenhefe, aufgeschlämmt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Wasserstoffperoxid-</a:t>
            </a:r>
            <a:r>
              <a:rPr lang="de-DE" sz="2200" dirty="0" err="1"/>
              <a:t>Lsg</a:t>
            </a:r>
            <a:r>
              <a:rPr lang="de-DE" sz="2200" dirty="0"/>
              <a:t>. 3%ig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Wasserbäder zwischen 10 °C und 40 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Spritze oder pneumatische Wanne mit Messzylinder</a:t>
            </a:r>
          </a:p>
          <a:p>
            <a:r>
              <a:rPr lang="de-DE" sz="2200" dirty="0"/>
              <a:t>Messung nach 2 Minuten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840A55-B392-4716-8C87-A0095F8AE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49" y="3006073"/>
            <a:ext cx="3622801" cy="31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02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der Temperatur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quantitativ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17F83F-1610-4D49-A46E-397A82FF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71032"/>
              </p:ext>
            </p:extLst>
          </p:nvPr>
        </p:nvGraphicFramePr>
        <p:xfrm>
          <a:off x="4392762" y="2870326"/>
          <a:ext cx="225475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145">
                  <a:extLst>
                    <a:ext uri="{9D8B030D-6E8A-4147-A177-3AD203B41FA5}">
                      <a16:colId xmlns:a16="http://schemas.microsoft.com/office/drawing/2014/main" val="3294586540"/>
                    </a:ext>
                  </a:extLst>
                </a:gridCol>
                <a:gridCol w="1287611">
                  <a:extLst>
                    <a:ext uri="{9D8B030D-6E8A-4147-A177-3AD203B41FA5}">
                      <a16:colId xmlns:a16="http://schemas.microsoft.com/office/drawing/2014/main" val="2911848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T</a:t>
                      </a:r>
                      <a:r>
                        <a:rPr lang="de-DE" sz="2800" baseline="-25000" dirty="0">
                          <a:effectLst/>
                        </a:rPr>
                        <a:t>0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in mL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044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12°C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13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16°C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13,5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24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22°C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18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973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26°C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30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458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>
                          <a:effectLst/>
                        </a:rPr>
                        <a:t>34°C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de-DE" sz="2800" dirty="0">
                          <a:effectLst/>
                        </a:rPr>
                        <a:t>47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99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778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r>
              <a:rPr lang="de-DE" sz="2800" dirty="0"/>
              <a:t>NTG: pH-Skala ist bekannt</a:t>
            </a:r>
          </a:p>
          <a:p>
            <a:r>
              <a:rPr lang="de-DE" sz="2800" dirty="0"/>
              <a:t>Nicht-NTG: pH-Skala ist nicht bekannt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338352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3AE4A1-9D0D-43C6-BB5F-9B8273C0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55" y="2779427"/>
            <a:ext cx="3980069" cy="31240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Kartoffel-Presssaft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Puffer-Lösungen pH 3-10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Spülmittel-Lösung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3%ige Wasserstoff-peroxid-Lösung</a:t>
            </a:r>
          </a:p>
          <a:p>
            <a:r>
              <a:rPr lang="de-DE" sz="2400" dirty="0"/>
              <a:t>Ergebnis nach 3 Minuten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40AFBD-C1F0-4E34-ABC4-AF0B2A648453}"/>
              </a:ext>
            </a:extLst>
          </p:cNvPr>
          <p:cNvSpPr txBox="1"/>
          <p:nvPr/>
        </p:nvSpPr>
        <p:spPr>
          <a:xfrm>
            <a:off x="4331370" y="5829564"/>
            <a:ext cx="41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 3        5       6        7            8       9       10</a:t>
            </a:r>
          </a:p>
        </p:txBody>
      </p:sp>
    </p:spTree>
    <p:extLst>
      <p:ext uri="{BB962C8B-B14F-4D97-AF65-F5344CB8AC3E}">
        <p14:creationId xmlns:p14="http://schemas.microsoft.com/office/powerpoint/2010/main" val="33457548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Einfluss des pH-Werts / Säuregrads auf die EA</a:t>
            </a:r>
            <a:r>
              <a:rPr lang="de-DE" sz="2800" dirty="0"/>
              <a:t>:</a:t>
            </a:r>
          </a:p>
          <a:p>
            <a:r>
              <a:rPr lang="de-DE" sz="2800" dirty="0"/>
              <a:t>halbquantitativ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Kartoffel-Presssaft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Puffer-Lösungen pH 3-10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Spülmittel-Lösung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3%ige Wasserstoff-peroxid-Lösung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A07782-9EBF-4811-B930-AA2051213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48" y="2879995"/>
            <a:ext cx="3320883" cy="32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96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9CFB0-39E0-43FE-8BED-91D468B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algn="ctr"/>
            <a:r>
              <a:rPr lang="de-DE" b="1" dirty="0"/>
              <a:t>Kompetenz-Training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5E354A-129F-4405-8670-C54C3D1CE7E9}"/>
              </a:ext>
            </a:extLst>
          </p:cNvPr>
          <p:cNvSpPr txBox="1"/>
          <p:nvPr/>
        </p:nvSpPr>
        <p:spPr>
          <a:xfrm>
            <a:off x="628650" y="1756611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Untersuchungen (4-5 Stunden):</a:t>
            </a:r>
          </a:p>
          <a:p>
            <a:r>
              <a:rPr lang="de-DE" sz="2800" u="sng" dirty="0"/>
              <a:t>Hitze-Denaturierung</a:t>
            </a:r>
            <a:r>
              <a:rPr lang="de-DE" sz="2800" dirty="0"/>
              <a:t>:</a:t>
            </a:r>
          </a:p>
          <a:p>
            <a:r>
              <a:rPr lang="de-DE" sz="2800" dirty="0"/>
              <a:t>qualitativ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AD8175-0BEA-4A5A-9D0D-F1A5C4770F6A}"/>
              </a:ext>
            </a:extLst>
          </p:cNvPr>
          <p:cNvSpPr txBox="1"/>
          <p:nvPr/>
        </p:nvSpPr>
        <p:spPr>
          <a:xfrm>
            <a:off x="603787" y="3649576"/>
            <a:ext cx="365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frisch geschnittene Kartoffelscheibe (plan)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Münze, mit Tiegelzange in der Flamme erhitzt</a:t>
            </a:r>
          </a:p>
        </p:txBody>
      </p:sp>
      <p:pic>
        <p:nvPicPr>
          <p:cNvPr id="7" name="Bild 5" descr="IMG_0353">
            <a:extLst>
              <a:ext uri="{FF2B5EF4-FFF2-40B4-BE49-F238E27FC236}">
                <a16:creationId xmlns:a16="http://schemas.microsoft.com/office/drawing/2014/main" id="{8FAA1708-0981-4F12-A963-1CC6E840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10067" r="14289"/>
          <a:stretch/>
        </p:blipFill>
        <p:spPr bwMode="auto">
          <a:xfrm>
            <a:off x="5299377" y="2604770"/>
            <a:ext cx="3215973" cy="2983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389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4390</Words>
  <Application>Microsoft Office PowerPoint</Application>
  <PresentationFormat>Bildschirmpräsentation (4:3)</PresentationFormat>
  <Paragraphs>1050</Paragraphs>
  <Slides>166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166</vt:i4>
      </vt:variant>
    </vt:vector>
  </HeadingPairs>
  <TitlesOfParts>
    <vt:vector size="174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Gliederung der Veranstaltung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Lernbereiche in der 10. Klasse</vt:lpstr>
      <vt:lpstr>Lernbereiche in der 10. Klasse</vt:lpstr>
      <vt:lpstr>Lernbereiche in der 10. Klasse</vt:lpstr>
      <vt:lpstr>Lernbereiche in der 10. Klasse</vt:lpstr>
      <vt:lpstr>Meine Intentionen:</vt:lpstr>
      <vt:lpstr>Meine Intentionen:</vt:lpstr>
      <vt:lpstr>Meine Intentionen:</vt:lpstr>
      <vt:lpstr>PowerPoint-Präsentation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NTG / Nicht-NTG</vt:lpstr>
      <vt:lpstr>NTG / Nicht-NTG</vt:lpstr>
      <vt:lpstr>NTG / Nicht-NTG</vt:lpstr>
      <vt:lpstr>NTG / Nicht-NTG</vt:lpstr>
      <vt:lpstr>NTG / Nicht-NTG</vt:lpstr>
      <vt:lpstr>NTG / Nicht-NTG</vt:lpstr>
      <vt:lpstr>NTG / Nicht-NTG</vt:lpstr>
      <vt:lpstr>5. versus 10. Klasse</vt:lpstr>
      <vt:lpstr>Pädagogik</vt:lpstr>
      <vt:lpstr>Pädagogik</vt:lpstr>
      <vt:lpstr>Pädagogik</vt:lpstr>
      <vt:lpstr>Pädagogik</vt:lpstr>
      <vt:lpstr>Pädagogik</vt:lpstr>
      <vt:lpstr>Pädagogik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Sprungbrett zur Oberstufe</vt:lpstr>
      <vt:lpstr>Ausblick ins Berufsleben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Ökosystem Mensch</vt:lpstr>
      <vt:lpstr>Ende von Block 1</vt:lpstr>
      <vt:lpstr>PowerPoint-Präsentation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Kompetenz-Training</vt:lpstr>
      <vt:lpstr>Ende von Block 2</vt:lpstr>
      <vt:lpstr>PowerPoint-Präsentation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Biomoleküle</vt:lpstr>
      <vt:lpstr>Verdauung</vt:lpstr>
      <vt:lpstr>Verdauung</vt:lpstr>
      <vt:lpstr>Verdauung</vt:lpstr>
      <vt:lpstr>Verdauung</vt:lpstr>
      <vt:lpstr>Verdauung</vt:lpstr>
      <vt:lpstr>Verdauung</vt:lpstr>
      <vt:lpstr>Atemgase</vt:lpstr>
      <vt:lpstr>Atemgase</vt:lpstr>
      <vt:lpstr>Atemgase</vt:lpstr>
      <vt:lpstr>Atemgase</vt:lpstr>
      <vt:lpstr>Atemgase</vt:lpstr>
      <vt:lpstr>Herz-Kreislauf-System</vt:lpstr>
      <vt:lpstr>Herz-Kreislauf-System</vt:lpstr>
      <vt:lpstr>Herz-Kreislauf-System</vt:lpstr>
      <vt:lpstr>Herz-Kreislauf-System</vt:lpstr>
      <vt:lpstr>Herz-Kreislauf-System</vt:lpstr>
      <vt:lpstr>Herz-Kreislauf-System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Stoffwechsel-Wege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Vergangenheit und Zukunft</vt:lpstr>
      <vt:lpstr>Projekttag(e)</vt:lpstr>
      <vt:lpstr>Ende des Vortrags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91</cp:revision>
  <dcterms:created xsi:type="dcterms:W3CDTF">2022-02-01T06:54:10Z</dcterms:created>
  <dcterms:modified xsi:type="dcterms:W3CDTF">2022-02-13T13:46:46Z</dcterms:modified>
</cp:coreProperties>
</file>