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0" r:id="rId2"/>
    <p:sldId id="734" r:id="rId3"/>
    <p:sldId id="749" r:id="rId4"/>
    <p:sldId id="735" r:id="rId5"/>
    <p:sldId id="736" r:id="rId6"/>
    <p:sldId id="447" r:id="rId7"/>
    <p:sldId id="740" r:id="rId8"/>
    <p:sldId id="425" r:id="rId9"/>
    <p:sldId id="426" r:id="rId10"/>
    <p:sldId id="442" r:id="rId11"/>
    <p:sldId id="444" r:id="rId12"/>
    <p:sldId id="436" r:id="rId13"/>
    <p:sldId id="668" r:id="rId14"/>
    <p:sldId id="437" r:id="rId15"/>
    <p:sldId id="438" r:id="rId16"/>
    <p:sldId id="439" r:id="rId17"/>
    <p:sldId id="440" r:id="rId18"/>
    <p:sldId id="427" r:id="rId19"/>
    <p:sldId id="652" r:id="rId20"/>
    <p:sldId id="659" r:id="rId21"/>
    <p:sldId id="660" r:id="rId22"/>
    <p:sldId id="661" r:id="rId23"/>
    <p:sldId id="653" r:id="rId24"/>
    <p:sldId id="662" r:id="rId25"/>
    <p:sldId id="663" r:id="rId26"/>
    <p:sldId id="664" r:id="rId27"/>
    <p:sldId id="667" r:id="rId28"/>
    <p:sldId id="737" r:id="rId29"/>
    <p:sldId id="448" r:id="rId30"/>
    <p:sldId id="459" r:id="rId31"/>
    <p:sldId id="460" r:id="rId32"/>
    <p:sldId id="622" r:id="rId33"/>
    <p:sldId id="502" r:id="rId34"/>
    <p:sldId id="597" r:id="rId35"/>
    <p:sldId id="623" r:id="rId36"/>
    <p:sldId id="624" r:id="rId37"/>
    <p:sldId id="585" r:id="rId38"/>
    <p:sldId id="665" r:id="rId39"/>
    <p:sldId id="666" r:id="rId40"/>
    <p:sldId id="647" r:id="rId41"/>
    <p:sldId id="648" r:id="rId42"/>
    <p:sldId id="610" r:id="rId43"/>
    <p:sldId id="629" r:id="rId44"/>
    <p:sldId id="519" r:id="rId45"/>
    <p:sldId id="612" r:id="rId46"/>
    <p:sldId id="630" r:id="rId47"/>
    <p:sldId id="631" r:id="rId48"/>
    <p:sldId id="632" r:id="rId49"/>
    <p:sldId id="633" r:id="rId50"/>
    <p:sldId id="634" r:id="rId51"/>
    <p:sldId id="544" r:id="rId52"/>
    <p:sldId id="635" r:id="rId53"/>
    <p:sldId id="445" r:id="rId54"/>
    <p:sldId id="636" r:id="rId55"/>
    <p:sldId id="638" r:id="rId56"/>
    <p:sldId id="639" r:id="rId57"/>
    <p:sldId id="640" r:id="rId58"/>
    <p:sldId id="649" r:id="rId59"/>
    <p:sldId id="670" r:id="rId60"/>
    <p:sldId id="723" r:id="rId61"/>
    <p:sldId id="724" r:id="rId62"/>
    <p:sldId id="725" r:id="rId63"/>
    <p:sldId id="726" r:id="rId64"/>
    <p:sldId id="449" r:id="rId65"/>
    <p:sldId id="646" r:id="rId66"/>
    <p:sldId id="625" r:id="rId67"/>
    <p:sldId id="671" r:id="rId68"/>
    <p:sldId id="672" r:id="rId69"/>
    <p:sldId id="673" r:id="rId70"/>
    <p:sldId id="651" r:id="rId71"/>
    <p:sldId id="674" r:id="rId72"/>
    <p:sldId id="742" r:id="rId73"/>
    <p:sldId id="654" r:id="rId74"/>
    <p:sldId id="655" r:id="rId75"/>
    <p:sldId id="716" r:id="rId76"/>
    <p:sldId id="637" r:id="rId77"/>
    <p:sldId id="717" r:id="rId78"/>
    <p:sldId id="641" r:id="rId79"/>
    <p:sldId id="743" r:id="rId80"/>
    <p:sldId id="642" r:id="rId81"/>
    <p:sldId id="643" r:id="rId82"/>
    <p:sldId id="644" r:id="rId83"/>
    <p:sldId id="645" r:id="rId84"/>
    <p:sldId id="656" r:id="rId85"/>
    <p:sldId id="657" r:id="rId86"/>
    <p:sldId id="658" r:id="rId87"/>
    <p:sldId id="675" r:id="rId88"/>
    <p:sldId id="676" r:id="rId89"/>
    <p:sldId id="677" r:id="rId90"/>
    <p:sldId id="678" r:id="rId91"/>
    <p:sldId id="679" r:id="rId92"/>
    <p:sldId id="680" r:id="rId93"/>
    <p:sldId id="681" r:id="rId94"/>
    <p:sldId id="682" r:id="rId95"/>
    <p:sldId id="683" r:id="rId96"/>
    <p:sldId id="684" r:id="rId97"/>
    <p:sldId id="685" r:id="rId98"/>
    <p:sldId id="686" r:id="rId99"/>
    <p:sldId id="687" r:id="rId100"/>
    <p:sldId id="711" r:id="rId101"/>
    <p:sldId id="712" r:id="rId102"/>
    <p:sldId id="713" r:id="rId103"/>
    <p:sldId id="688" r:id="rId104"/>
    <p:sldId id="689" r:id="rId105"/>
    <p:sldId id="718" r:id="rId106"/>
    <p:sldId id="719" r:id="rId107"/>
    <p:sldId id="720" r:id="rId108"/>
    <p:sldId id="690" r:id="rId109"/>
    <p:sldId id="691" r:id="rId110"/>
    <p:sldId id="692" r:id="rId111"/>
    <p:sldId id="721" r:id="rId112"/>
    <p:sldId id="693" r:id="rId113"/>
    <p:sldId id="694" r:id="rId114"/>
    <p:sldId id="695" r:id="rId115"/>
    <p:sldId id="696" r:id="rId116"/>
    <p:sldId id="697" r:id="rId117"/>
    <p:sldId id="698" r:id="rId118"/>
    <p:sldId id="699" r:id="rId119"/>
    <p:sldId id="722" r:id="rId120"/>
    <p:sldId id="700" r:id="rId121"/>
    <p:sldId id="701" r:id="rId122"/>
    <p:sldId id="727" r:id="rId123"/>
    <p:sldId id="728" r:id="rId124"/>
    <p:sldId id="729" r:id="rId125"/>
    <p:sldId id="730" r:id="rId126"/>
    <p:sldId id="731" r:id="rId127"/>
    <p:sldId id="704" r:id="rId128"/>
    <p:sldId id="705" r:id="rId129"/>
    <p:sldId id="481" r:id="rId130"/>
    <p:sldId id="482" r:id="rId131"/>
    <p:sldId id="483" r:id="rId132"/>
    <p:sldId id="484" r:id="rId133"/>
    <p:sldId id="485" r:id="rId134"/>
    <p:sldId id="486" r:id="rId135"/>
    <p:sldId id="487" r:id="rId136"/>
    <p:sldId id="488" r:id="rId137"/>
    <p:sldId id="489" r:id="rId138"/>
    <p:sldId id="490" r:id="rId139"/>
    <p:sldId id="491" r:id="rId140"/>
    <p:sldId id="492" r:id="rId141"/>
    <p:sldId id="746" r:id="rId142"/>
    <p:sldId id="750" r:id="rId143"/>
    <p:sldId id="706" r:id="rId144"/>
    <p:sldId id="707" r:id="rId145"/>
    <p:sldId id="708" r:id="rId146"/>
    <p:sldId id="450" r:id="rId147"/>
    <p:sldId id="451" r:id="rId148"/>
    <p:sldId id="452" r:id="rId149"/>
    <p:sldId id="453" r:id="rId150"/>
    <p:sldId id="454" r:id="rId151"/>
    <p:sldId id="455" r:id="rId152"/>
    <p:sldId id="747" r:id="rId153"/>
    <p:sldId id="748" r:id="rId154"/>
    <p:sldId id="456" r:id="rId155"/>
    <p:sldId id="457" r:id="rId156"/>
    <p:sldId id="732" r:id="rId157"/>
    <p:sldId id="458" r:id="rId158"/>
    <p:sldId id="710" r:id="rId159"/>
    <p:sldId id="461" r:id="rId160"/>
    <p:sldId id="493" r:id="rId161"/>
    <p:sldId id="462" r:id="rId162"/>
    <p:sldId id="463" r:id="rId163"/>
    <p:sldId id="494" r:id="rId164"/>
    <p:sldId id="464" r:id="rId165"/>
    <p:sldId id="465" r:id="rId166"/>
    <p:sldId id="466" r:id="rId167"/>
    <p:sldId id="495" r:id="rId168"/>
    <p:sldId id="467" r:id="rId169"/>
    <p:sldId id="714" r:id="rId170"/>
    <p:sldId id="468" r:id="rId171"/>
    <p:sldId id="470" r:id="rId172"/>
    <p:sldId id="471" r:id="rId173"/>
    <p:sldId id="472" r:id="rId174"/>
    <p:sldId id="476" r:id="rId175"/>
    <p:sldId id="477" r:id="rId176"/>
    <p:sldId id="474" r:id="rId177"/>
    <p:sldId id="733" r:id="rId178"/>
    <p:sldId id="473" r:id="rId179"/>
    <p:sldId id="478" r:id="rId180"/>
    <p:sldId id="479" r:id="rId181"/>
    <p:sldId id="480" r:id="rId1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00"/>
    <a:srgbClr val="33CC33"/>
    <a:srgbClr val="FFFF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95" d="100"/>
          <a:sy n="95" d="100"/>
        </p:scale>
        <p:origin x="89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tableStyles" Target="tableStyle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46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90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63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73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29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96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442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47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5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7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07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6B819-AAF0-4811-B16F-F40425E17045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22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1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v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78" y="332656"/>
            <a:ext cx="2588477" cy="19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1784073"/>
            <a:ext cx="77768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BY-PI 12/23 </a:t>
            </a:r>
          </a:p>
          <a:p>
            <a:pPr algn="ctr"/>
            <a:r>
              <a:rPr lang="de-DE" sz="5400" b="1" dirty="0"/>
              <a:t>Kompetenzorientiertes Arbeiten in der 9. Klasse Biologie (LehrplanPLUS)</a:t>
            </a:r>
          </a:p>
          <a:p>
            <a:pPr algn="r"/>
            <a:endParaRPr lang="de-DE" sz="3200" b="1" dirty="0"/>
          </a:p>
          <a:p>
            <a:pPr algn="r"/>
            <a:r>
              <a:rPr lang="de-DE" sz="3600" b="1" dirty="0"/>
              <a:t>23. Juni 2023 - online</a:t>
            </a:r>
            <a:endParaRPr lang="de-DE" sz="3600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5615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00FF"/>
                </a:solidFill>
              </a:rPr>
              <a:t>Thomas Nickl</a:t>
            </a:r>
          </a:p>
        </p:txBody>
      </p:sp>
    </p:spTree>
    <p:extLst>
      <p:ext uri="{BB962C8B-B14F-4D97-AF65-F5344CB8AC3E}">
        <p14:creationId xmlns:p14="http://schemas.microsoft.com/office/powerpoint/2010/main" val="934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Lernbereiche in der 9. Klasse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8229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Mikroorganismen </a:t>
            </a:r>
            <a:r>
              <a:rPr lang="de-DE" sz="2800" i="1" dirty="0">
                <a:latin typeface="Arial Narrow" panose="020B0606020202030204" pitchFamily="34" charset="0"/>
              </a:rPr>
              <a:t>(zuvor: 9. Klasse)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highlight>
                  <a:srgbClr val="FFFF00"/>
                </a:highlight>
                <a:latin typeface="Arial Narrow" panose="020B0606020202030204" pitchFamily="34" charset="0"/>
              </a:rPr>
              <a:t>Genetik und Gentechnik </a:t>
            </a:r>
            <a:r>
              <a:rPr lang="de-DE" sz="2800" i="1" dirty="0">
                <a:latin typeface="Arial Narrow" panose="020B0606020202030204" pitchFamily="34" charset="0"/>
              </a:rPr>
              <a:t>(zuvor 9. Klasse)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Evolution </a:t>
            </a:r>
            <a:r>
              <a:rPr lang="de-DE" sz="2800" i="1" dirty="0">
                <a:latin typeface="Arial Narrow" panose="020B0606020202030204" pitchFamily="34" charset="0"/>
              </a:rPr>
              <a:t>(zuvor: 8. Klasse)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Wirbellose Tiere </a:t>
            </a:r>
            <a:r>
              <a:rPr lang="de-DE" sz="2800" i="1" dirty="0">
                <a:latin typeface="Arial Narrow" panose="020B0606020202030204" pitchFamily="34" charset="0"/>
              </a:rPr>
              <a:t>(zuvor: 8. Klasse)</a:t>
            </a:r>
            <a:endParaRPr lang="de-DE" sz="2800" b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highlight>
                  <a:srgbClr val="FFFF00"/>
                </a:highlight>
                <a:latin typeface="Arial Narrow" panose="020B0606020202030204" pitchFamily="34" charset="0"/>
              </a:rPr>
              <a:t>Ökosystem Boden </a:t>
            </a:r>
            <a:r>
              <a:rPr lang="de-DE" sz="2800" i="1" dirty="0">
                <a:latin typeface="Arial Narrow" panose="020B0606020202030204" pitchFamily="34" charset="0"/>
              </a:rPr>
              <a:t>(NEU)</a:t>
            </a:r>
          </a:p>
          <a:p>
            <a:pPr>
              <a:spcAft>
                <a:spcPts val="1200"/>
              </a:spcAft>
            </a:pPr>
            <a:endParaRPr lang="de-DE" sz="1200" i="1" dirty="0">
              <a:latin typeface="Arial Narrow" panose="020B0606020202030204" pitchFamily="34" charset="0"/>
            </a:endParaRPr>
          </a:p>
          <a:p>
            <a:pPr algn="ctr"/>
            <a:r>
              <a:rPr lang="de-DE" sz="2800" b="1" dirty="0">
                <a:highlight>
                  <a:srgbClr val="FFFF00"/>
                </a:highlight>
                <a:latin typeface="Arial Narrow" panose="020B0606020202030204" pitchFamily="34" charset="0"/>
              </a:rPr>
              <a:t>gelb: </a:t>
            </a:r>
            <a:r>
              <a:rPr lang="de-DE" sz="2800" b="1" dirty="0">
                <a:solidFill>
                  <a:srgbClr val="FFFF00"/>
                </a:solidFill>
                <a:highlight>
                  <a:srgbClr val="000080"/>
                </a:highlight>
                <a:latin typeface="Arial Narrow" panose="020B0606020202030204" pitchFamily="34" charset="0"/>
              </a:rPr>
              <a:t>inhaltliche Schwerpunkte der Veranstaltung</a:t>
            </a: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8984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Alternative Konzepte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de-DE" sz="3600" dirty="0">
                <a:effectLst/>
                <a:ea typeface="Calibri" panose="020F0502020204030204" pitchFamily="34" charset="0"/>
              </a:rPr>
              <a:t>„Jede Zelle besitzt nur den Anteil an der Erbinformation, den sie für ihren Betrieb benötigt.“</a:t>
            </a:r>
          </a:p>
          <a:p>
            <a:pPr lvl="0" algn="just"/>
            <a:endParaRPr lang="de-DE" sz="3600" dirty="0">
              <a:effectLst/>
              <a:ea typeface="Calibri" panose="020F0502020204030204" pitchFamily="34" charset="0"/>
            </a:endParaRP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04717254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Alternative Konzepte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de-DE" sz="3600" dirty="0">
                <a:effectLst/>
                <a:ea typeface="Calibri" panose="020F0502020204030204" pitchFamily="34" charset="0"/>
              </a:rPr>
              <a:t>„Jede Zelle besitzt nur den Anteil an der Erbinformation, den sie für ihren Betrieb </a:t>
            </a:r>
            <a:r>
              <a:rPr lang="de-DE" sz="3600">
                <a:effectLst/>
                <a:ea typeface="Calibri" panose="020F0502020204030204" pitchFamily="34" charset="0"/>
              </a:rPr>
              <a:t>benötigt.“</a:t>
            </a:r>
          </a:p>
          <a:p>
            <a:pPr lvl="0" algn="just"/>
            <a:endParaRPr lang="de-DE" sz="3600" dirty="0">
              <a:effectLst/>
              <a:ea typeface="Calibri" panose="020F0502020204030204" pitchFamily="34" charset="0"/>
            </a:endParaRPr>
          </a:p>
          <a:p>
            <a:pPr lvl="0" algn="just"/>
            <a:r>
              <a:rPr lang="de-DE" sz="3600" dirty="0">
                <a:effectLst/>
                <a:ea typeface="Calibri" panose="020F0502020204030204" pitchFamily="34" charset="0"/>
              </a:rPr>
              <a:t>„Ich würde nie etwas essen wollen, wo Gene drin sind.“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77147517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Alternative Konzepte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de-DE" sz="3600" dirty="0"/>
              <a:t>ggf. zuvor evaluieren:</a:t>
            </a:r>
          </a:p>
          <a:p>
            <a:pPr lvl="0" algn="just"/>
            <a:endParaRPr lang="de-DE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DE" sz="3600" dirty="0"/>
              <a:t>schriftliches Brain-Storming zu Genetik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DE" sz="3600" dirty="0"/>
              <a:t>Aussagen vorgeben und kurz </a:t>
            </a:r>
            <a:r>
              <a:rPr lang="de-DE" sz="3600" dirty="0" err="1"/>
              <a:t>kom-mentieren</a:t>
            </a:r>
            <a:r>
              <a:rPr lang="de-DE" sz="3600" dirty="0"/>
              <a:t> lassen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de-DE" sz="3600" dirty="0"/>
          </a:p>
          <a:p>
            <a:pPr lvl="0" algn="ctr"/>
            <a:r>
              <a:rPr lang="de-DE" sz="3600" dirty="0"/>
              <a:t>(am besten anonym)</a:t>
            </a:r>
          </a:p>
        </p:txBody>
      </p:sp>
    </p:spTree>
    <p:extLst>
      <p:ext uri="{BB962C8B-B14F-4D97-AF65-F5344CB8AC3E}">
        <p14:creationId xmlns:p14="http://schemas.microsoft.com/office/powerpoint/2010/main" val="350750733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Visualisieren</a:t>
            </a:r>
            <a:endParaRPr lang="de-DE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5720A5-2311-4EE9-BCF8-7CACEF55A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861312"/>
            <a:ext cx="2363888" cy="144768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079ACDB-37EC-423C-BD70-932C9D4A8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99" y="3219406"/>
            <a:ext cx="1942054" cy="193778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2D3D146-B2F7-44E5-A2D9-E91BAA34C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53" y="4449307"/>
            <a:ext cx="2430461" cy="176188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124B3EF-433E-4C5A-B396-2DE4E59E8FDF}"/>
              </a:ext>
            </a:extLst>
          </p:cNvPr>
          <p:cNvSpPr txBox="1"/>
          <p:nvPr/>
        </p:nvSpPr>
        <p:spPr>
          <a:xfrm>
            <a:off x="3072063" y="1925053"/>
            <a:ext cx="5462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makroskopisch</a:t>
            </a:r>
            <a:r>
              <a:rPr lang="de-DE" sz="2800" dirty="0"/>
              <a:t>: krause Haare, braune Augen, „Mongolen-Falte“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4363453" y="3120189"/>
            <a:ext cx="4313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mikroskopisch</a:t>
            </a:r>
            <a:r>
              <a:rPr lang="de-DE" sz="2800" dirty="0"/>
              <a:t>: Zellkern, Chromosom, Ribosom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10CC609-7BAA-4ECA-941B-A3FAB11D75D4}"/>
              </a:ext>
            </a:extLst>
          </p:cNvPr>
          <p:cNvSpPr txBox="1"/>
          <p:nvPr/>
        </p:nvSpPr>
        <p:spPr>
          <a:xfrm>
            <a:off x="467545" y="5325979"/>
            <a:ext cx="3823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submikroskopisch</a:t>
            </a:r>
            <a:r>
              <a:rPr lang="de-DE" sz="2800" dirty="0"/>
              <a:t>: Kern-base, Aminosäure </a:t>
            </a:r>
          </a:p>
        </p:txBody>
      </p:sp>
    </p:spTree>
    <p:extLst>
      <p:ext uri="{BB962C8B-B14F-4D97-AF65-F5344CB8AC3E}">
        <p14:creationId xmlns:p14="http://schemas.microsoft.com/office/powerpoint/2010/main" val="230275598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Replikation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6416434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Replikation</a:t>
            </a:r>
          </a:p>
          <a:p>
            <a:endParaRPr lang="de-DE" sz="2800" b="1" dirty="0"/>
          </a:p>
          <a:p>
            <a:r>
              <a:rPr lang="de-DE" sz="2800" dirty="0"/>
              <a:t>Sie könnten einen Trickfilm zum Ablauf zeigen und die Schüler berichten lassen.</a:t>
            </a:r>
          </a:p>
        </p:txBody>
      </p:sp>
    </p:spTree>
    <p:extLst>
      <p:ext uri="{BB962C8B-B14F-4D97-AF65-F5344CB8AC3E}">
        <p14:creationId xmlns:p14="http://schemas.microsoft.com/office/powerpoint/2010/main" val="229464142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Replikation</a:t>
            </a:r>
          </a:p>
          <a:p>
            <a:endParaRPr lang="de-DE" sz="2800" b="1" dirty="0"/>
          </a:p>
          <a:p>
            <a:r>
              <a:rPr lang="de-DE" sz="2800" dirty="0"/>
              <a:t>Sie könnten einen Trickfilm zum Ablauf zeigen und die Schüler berichten lassen.</a:t>
            </a:r>
          </a:p>
          <a:p>
            <a:endParaRPr lang="de-DE" sz="2800" dirty="0"/>
          </a:p>
          <a:p>
            <a:r>
              <a:rPr lang="de-DE" sz="2800" dirty="0"/>
              <a:t>=&gt;		flüchtiger Eindruck</a:t>
            </a:r>
          </a:p>
          <a:p>
            <a:r>
              <a:rPr lang="de-DE" sz="2800" dirty="0"/>
              <a:t>=&gt;		unterscheidet nicht Wesentliches von 				Unwesentlichem</a:t>
            </a:r>
          </a:p>
        </p:txBody>
      </p:sp>
    </p:spTree>
    <p:extLst>
      <p:ext uri="{BB962C8B-B14F-4D97-AF65-F5344CB8AC3E}">
        <p14:creationId xmlns:p14="http://schemas.microsoft.com/office/powerpoint/2010/main" val="382953266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Replikation</a:t>
            </a:r>
          </a:p>
          <a:p>
            <a:endParaRPr lang="de-DE" sz="2800" b="1" dirty="0"/>
          </a:p>
          <a:p>
            <a:r>
              <a:rPr lang="de-DE" sz="2800" dirty="0"/>
              <a:t>Besser …</a:t>
            </a:r>
          </a:p>
        </p:txBody>
      </p:sp>
    </p:spTree>
    <p:extLst>
      <p:ext uri="{BB962C8B-B14F-4D97-AF65-F5344CB8AC3E}">
        <p14:creationId xmlns:p14="http://schemas.microsoft.com/office/powerpoint/2010/main" val="234680872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Replikation</a:t>
            </a:r>
          </a:p>
          <a:p>
            <a:endParaRPr lang="de-DE" sz="2000" dirty="0"/>
          </a:p>
          <a:p>
            <a:r>
              <a:rPr lang="de-DE" sz="2800" u="sng" dirty="0"/>
              <a:t>Vorwissen</a:t>
            </a:r>
            <a:r>
              <a:rPr lang="de-DE" sz="2800" dirty="0"/>
              <a:t>: Bau der DNA (9. Klasse)</a:t>
            </a:r>
          </a:p>
          <a:p>
            <a:r>
              <a:rPr lang="de-DE" sz="2800" u="sng" dirty="0"/>
              <a:t>Vorwissen</a:t>
            </a:r>
            <a:r>
              <a:rPr lang="de-DE" sz="2800" dirty="0"/>
              <a:t>: Zellteilung (Mikroorganismen)</a:t>
            </a:r>
          </a:p>
          <a:p>
            <a:r>
              <a:rPr lang="de-DE" sz="2800" dirty="0"/>
              <a:t>Tochterzellen besitzen identische Erbinformation wie Mutterzelle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56397816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Replikation</a:t>
            </a:r>
          </a:p>
          <a:p>
            <a:endParaRPr lang="de-DE" sz="2000" dirty="0"/>
          </a:p>
          <a:p>
            <a:r>
              <a:rPr lang="de-DE" sz="2800" u="sng" dirty="0"/>
              <a:t>Vorwissen</a:t>
            </a:r>
            <a:r>
              <a:rPr lang="de-DE" sz="2800" dirty="0"/>
              <a:t>: Bau der DNA (9. Klasse) </a:t>
            </a:r>
          </a:p>
          <a:p>
            <a:r>
              <a:rPr lang="de-DE" sz="2800" u="sng" dirty="0"/>
              <a:t>Vorwissen</a:t>
            </a:r>
            <a:r>
              <a:rPr lang="de-DE" sz="2800" dirty="0"/>
              <a:t>: Zellteilung (Mikroorganismen)</a:t>
            </a:r>
          </a:p>
          <a:p>
            <a:r>
              <a:rPr lang="de-DE" sz="2800" dirty="0"/>
              <a:t>Tochterzellen besitzen identische Erbinformation wie Mutterzelle</a:t>
            </a:r>
          </a:p>
          <a:p>
            <a:endParaRPr lang="de-DE" sz="2000" dirty="0"/>
          </a:p>
          <a:p>
            <a:r>
              <a:rPr lang="de-DE" sz="2800" dirty="0"/>
              <a:t>=&gt; zuvor Verdopplung der Erbinformation nötig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251561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/>
              <a:t>Block 1:</a:t>
            </a:r>
          </a:p>
          <a:p>
            <a:pPr algn="ctr"/>
            <a:r>
              <a:rPr lang="de-DE" sz="8000" b="1" dirty="0" err="1"/>
              <a:t>Allgem</a:t>
            </a:r>
            <a:r>
              <a:rPr lang="de-DE" sz="8000" b="1" dirty="0"/>
              <a:t>. Aspekte </a:t>
            </a:r>
          </a:p>
          <a:p>
            <a:pPr algn="ctr">
              <a:spcBef>
                <a:spcPts val="2400"/>
              </a:spcBef>
            </a:pPr>
            <a:r>
              <a:rPr lang="de-DE" sz="8000" b="1" dirty="0"/>
              <a:t>Sprachsensibler Unterricht</a:t>
            </a:r>
          </a:p>
        </p:txBody>
      </p:sp>
    </p:spTree>
    <p:extLst>
      <p:ext uri="{BB962C8B-B14F-4D97-AF65-F5344CB8AC3E}">
        <p14:creationId xmlns:p14="http://schemas.microsoft.com/office/powerpoint/2010/main" val="10149232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Replikation</a:t>
            </a:r>
          </a:p>
          <a:p>
            <a:endParaRPr lang="de-DE" sz="2000" dirty="0"/>
          </a:p>
          <a:p>
            <a:r>
              <a:rPr lang="de-DE" sz="2800" u="sng" dirty="0"/>
              <a:t>Vorwissen</a:t>
            </a:r>
            <a:r>
              <a:rPr lang="de-DE" sz="2800" dirty="0"/>
              <a:t>: Bau der DNA (9. Klasse) </a:t>
            </a:r>
          </a:p>
          <a:p>
            <a:r>
              <a:rPr lang="de-DE" sz="2800" u="sng" dirty="0"/>
              <a:t>Vorwissen</a:t>
            </a:r>
            <a:r>
              <a:rPr lang="de-DE" sz="2800" dirty="0"/>
              <a:t>: Zellteilung (Mikroorganismen)</a:t>
            </a:r>
          </a:p>
          <a:p>
            <a:r>
              <a:rPr lang="de-DE" sz="2800" dirty="0"/>
              <a:t>Tochterzellen besitzen identische Erbinformation wie Mutterzelle</a:t>
            </a:r>
          </a:p>
          <a:p>
            <a:endParaRPr lang="de-DE" sz="2000" dirty="0"/>
          </a:p>
          <a:p>
            <a:r>
              <a:rPr lang="de-DE" sz="2800" dirty="0"/>
              <a:t>=&gt; zuvor Verdopplung der Erbinformation nötig</a:t>
            </a:r>
          </a:p>
          <a:p>
            <a:endParaRPr lang="de-DE" sz="2800" dirty="0"/>
          </a:p>
          <a:p>
            <a:r>
              <a:rPr lang="de-DE" sz="2800" dirty="0"/>
              <a:t>Hypothesen über mögliche Mechanismen</a:t>
            </a:r>
          </a:p>
        </p:txBody>
      </p:sp>
    </p:spTree>
    <p:extLst>
      <p:ext uri="{BB962C8B-B14F-4D97-AF65-F5344CB8AC3E}">
        <p14:creationId xmlns:p14="http://schemas.microsoft.com/office/powerpoint/2010/main" val="371605558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Replikation</a:t>
            </a:r>
          </a:p>
          <a:p>
            <a:endParaRPr lang="de-DE" sz="2000" dirty="0"/>
          </a:p>
          <a:p>
            <a:r>
              <a:rPr lang="de-DE" sz="2800" dirty="0"/>
              <a:t>Der Trickfilm kommt am Ende der Erarbeitung: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zeigt, welche Hypothesen stimmen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klärt bislang unverstandene Details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bestätigt bereits verstandene Details</a:t>
            </a:r>
          </a:p>
        </p:txBody>
      </p:sp>
    </p:spTree>
    <p:extLst>
      <p:ext uri="{BB962C8B-B14F-4D97-AF65-F5344CB8AC3E}">
        <p14:creationId xmlns:p14="http://schemas.microsoft.com/office/powerpoint/2010/main" val="395973059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Visualisieren</a:t>
            </a:r>
            <a:endParaRPr lang="de-DE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5720A5-2311-4EE9-BCF8-7CACEF55A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861312"/>
            <a:ext cx="2363888" cy="144768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079ACDB-37EC-423C-BD70-932C9D4A8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99" y="3219406"/>
            <a:ext cx="1942054" cy="193778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2D3D146-B2F7-44E5-A2D9-E91BAA34C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53" y="4449307"/>
            <a:ext cx="2430461" cy="176188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124B3EF-433E-4C5A-B396-2DE4E59E8FDF}"/>
              </a:ext>
            </a:extLst>
          </p:cNvPr>
          <p:cNvSpPr txBox="1"/>
          <p:nvPr/>
        </p:nvSpPr>
        <p:spPr>
          <a:xfrm>
            <a:off x="3072063" y="1925053"/>
            <a:ext cx="5462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makroskopisch</a:t>
            </a:r>
            <a:r>
              <a:rPr lang="de-DE" sz="2800" dirty="0"/>
              <a:t>: Wachstum von Geweben bzw. Organen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4363453" y="3120189"/>
            <a:ext cx="4313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mikroskopisch</a:t>
            </a:r>
            <a:r>
              <a:rPr lang="de-DE" sz="2800" dirty="0"/>
              <a:t>: Zell-Teilung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10CC609-7BAA-4ECA-941B-A3FAB11D75D4}"/>
              </a:ext>
            </a:extLst>
          </p:cNvPr>
          <p:cNvSpPr txBox="1"/>
          <p:nvPr/>
        </p:nvSpPr>
        <p:spPr>
          <a:xfrm>
            <a:off x="467545" y="5325979"/>
            <a:ext cx="3823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submikroskopisch</a:t>
            </a:r>
            <a:r>
              <a:rPr lang="de-DE" sz="2800" dirty="0"/>
              <a:t>: Replikation</a:t>
            </a:r>
          </a:p>
        </p:txBody>
      </p:sp>
    </p:spTree>
    <p:extLst>
      <p:ext uri="{BB962C8B-B14F-4D97-AF65-F5344CB8AC3E}">
        <p14:creationId xmlns:p14="http://schemas.microsoft.com/office/powerpoint/2010/main" val="96634972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Reduktionsteilung (in der Meiose)</a:t>
            </a:r>
          </a:p>
          <a:p>
            <a:endParaRPr lang="de-DE" sz="2000" dirty="0"/>
          </a:p>
          <a:p>
            <a:r>
              <a:rPr lang="de-DE" sz="2800" u="sng" dirty="0"/>
              <a:t>Impuls</a:t>
            </a:r>
            <a:r>
              <a:rPr lang="de-DE" sz="2800" dirty="0"/>
              <a:t>: 1883 beschrieb Éduard von </a:t>
            </a:r>
            <a:r>
              <a:rPr lang="de-DE" sz="2800" dirty="0" err="1"/>
              <a:t>Beneden</a:t>
            </a:r>
            <a:r>
              <a:rPr lang="de-DE" sz="2800" dirty="0"/>
              <a:t>, dass bei der Befruchtung einer Eizelle des Spulwurms die Chromosomenzahl verdoppelt wird.</a:t>
            </a:r>
          </a:p>
        </p:txBody>
      </p:sp>
    </p:spTree>
    <p:extLst>
      <p:ext uri="{BB962C8B-B14F-4D97-AF65-F5344CB8AC3E}">
        <p14:creationId xmlns:p14="http://schemas.microsoft.com/office/powerpoint/2010/main" val="192486656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Reduktionsteilung (in der Meiose)</a:t>
            </a:r>
          </a:p>
          <a:p>
            <a:endParaRPr lang="de-DE" sz="2000" dirty="0"/>
          </a:p>
          <a:p>
            <a:r>
              <a:rPr lang="de-DE" sz="2800" u="sng" dirty="0"/>
              <a:t>Impuls</a:t>
            </a:r>
            <a:r>
              <a:rPr lang="de-DE" sz="2800" dirty="0"/>
              <a:t>: 1883 beschrieb Éduard von </a:t>
            </a:r>
            <a:r>
              <a:rPr lang="de-DE" sz="2800" dirty="0" err="1"/>
              <a:t>Beneden</a:t>
            </a:r>
            <a:r>
              <a:rPr lang="de-DE" sz="2800" dirty="0"/>
              <a:t>, dass bei der Befruchtung einer Eizelle des Spulwurms die Chromosomenzahl verdoppelt wird.</a:t>
            </a:r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/>
              <a:t>Formuliere das Problem, das sich nach mehreren Generationen daraus ergibt.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/>
              <a:t>Formuliere eine mögliche Lösung für dieses Problem.</a:t>
            </a:r>
          </a:p>
        </p:txBody>
      </p:sp>
    </p:spTree>
    <p:extLst>
      <p:ext uri="{BB962C8B-B14F-4D97-AF65-F5344CB8AC3E}">
        <p14:creationId xmlns:p14="http://schemas.microsoft.com/office/powerpoint/2010/main" val="308057638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Reduktionsteilung (in der Meiose)</a:t>
            </a:r>
          </a:p>
          <a:p>
            <a:r>
              <a:rPr lang="de-DE" sz="2800" dirty="0"/>
              <a:t>Darstellung von Meiose und Befruchtung im Modell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3381A62-DE05-494E-A84E-39BD1996F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31" y="3164304"/>
            <a:ext cx="6448792" cy="318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9471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Reduktionsteilung (in der Meiose)</a:t>
            </a:r>
          </a:p>
          <a:p>
            <a:r>
              <a:rPr lang="de-DE" sz="2800" dirty="0"/>
              <a:t>Darstellung von Meiose und Befruchtung im Modell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3381A62-DE05-494E-A84E-39BD1996F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31" y="3164304"/>
            <a:ext cx="6448792" cy="3188369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25B8E01A-9FD6-4CD5-BECB-3DB6B434B27F}"/>
              </a:ext>
            </a:extLst>
          </p:cNvPr>
          <p:cNvCxnSpPr/>
          <p:nvPr/>
        </p:nvCxnSpPr>
        <p:spPr>
          <a:xfrm flipV="1">
            <a:off x="1082842" y="4758488"/>
            <a:ext cx="2117558" cy="10106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2FA4C44-7537-479E-9725-935C70DEF128}"/>
              </a:ext>
            </a:extLst>
          </p:cNvPr>
          <p:cNvCxnSpPr/>
          <p:nvPr/>
        </p:nvCxnSpPr>
        <p:spPr>
          <a:xfrm flipV="1">
            <a:off x="5943600" y="4662235"/>
            <a:ext cx="2117558" cy="10106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28073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Reduktionsteilung (in der Meiose)</a:t>
            </a:r>
          </a:p>
          <a:p>
            <a:r>
              <a:rPr lang="de-DE" sz="2800" dirty="0"/>
              <a:t>Darstellung von Meiose und Befruchtung im Modell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FD46C4-405E-4A77-AD04-54ED74D5D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3406082" y="2475354"/>
            <a:ext cx="2331835" cy="43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8302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Reduktionsteilung (in der Meiose)</a:t>
            </a:r>
          </a:p>
          <a:p>
            <a:r>
              <a:rPr lang="de-DE" sz="2800" dirty="0"/>
              <a:t>Darstellung von Meiose und Befruchtung im Modell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FD46C4-405E-4A77-AD04-54ED74D5D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3406082" y="2475354"/>
            <a:ext cx="2331835" cy="4303295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0E59A5CD-CD24-499D-86BF-05A3CCA4B500}"/>
              </a:ext>
            </a:extLst>
          </p:cNvPr>
          <p:cNvCxnSpPr/>
          <p:nvPr/>
        </p:nvCxnSpPr>
        <p:spPr>
          <a:xfrm flipV="1">
            <a:off x="4828674" y="4197014"/>
            <a:ext cx="2117558" cy="10106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55737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Geben Sie den Schülern (z. B. bei Modellarbeit) die Möglichkeit, Fehler zu machen!</a:t>
            </a:r>
          </a:p>
          <a:p>
            <a:pPr>
              <a:spcBef>
                <a:spcPts val="1800"/>
              </a:spcBef>
            </a:pPr>
            <a:r>
              <a:rPr lang="de-DE" sz="2800" dirty="0"/>
              <a:t>Diskutieren Sie die fehlerhaften Darstellungen mit der Klasse!</a:t>
            </a:r>
          </a:p>
          <a:p>
            <a:pPr>
              <a:spcBef>
                <a:spcPts val="1800"/>
              </a:spcBef>
            </a:pPr>
            <a:r>
              <a:rPr lang="de-DE" sz="2800" dirty="0"/>
              <a:t>Loben Sie die Kreativität, auch wenn zunächst Hypothesen entstehen, die in die Irre führen. Das ist in der Wissenschaft nicht anders.</a:t>
            </a:r>
          </a:p>
        </p:txBody>
      </p:sp>
    </p:spTree>
    <p:extLst>
      <p:ext uri="{BB962C8B-B14F-4D97-AF65-F5344CB8AC3E}">
        <p14:creationId xmlns:p14="http://schemas.microsoft.com/office/powerpoint/2010/main" val="925237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Allgemeine Aspekte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2094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>
                <a:latin typeface="+mn-lt"/>
              </a:rPr>
              <a:t>LZK: Fehlertexte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51BE69-973B-443C-83D5-37CB547BB9DE}"/>
              </a:ext>
            </a:extLst>
          </p:cNvPr>
          <p:cNvSpPr txBox="1"/>
          <p:nvPr/>
        </p:nvSpPr>
        <p:spPr>
          <a:xfrm>
            <a:off x="609600" y="1868905"/>
            <a:ext cx="7932821" cy="375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700"/>
              </a:spcBef>
            </a:pPr>
            <a:r>
              <a:rPr lang="de-DE" sz="32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Die Mitose ist ein Vorgang, bei dem</a:t>
            </a:r>
            <a:r>
              <a:rPr lang="de-DE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Tochterzellen mit unterschiedlicher Erbinformation entstehen. </a:t>
            </a:r>
          </a:p>
          <a:p>
            <a:pPr>
              <a:spcBef>
                <a:spcPts val="1700"/>
              </a:spcBef>
            </a:pPr>
            <a:r>
              <a:rPr lang="de-DE" sz="32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Zur Mitose sind nur Zellen fähig</a:t>
            </a:r>
            <a:r>
              <a:rPr lang="de-DE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die über 2-chromatidige Chromosomen verfügen </a:t>
            </a:r>
            <a:endParaRPr lang="de-DE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und die diploid sind, denn dabei werden Homologe voneinander getrennt. 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9283621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99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Gentechnik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04216975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99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Gentechnik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FD8908-E9E1-400F-8A69-ED8E9A9F89DC}"/>
              </a:ext>
            </a:extLst>
          </p:cNvPr>
          <p:cNvSpPr txBox="1"/>
          <p:nvPr/>
        </p:nvSpPr>
        <p:spPr>
          <a:xfrm>
            <a:off x="628650" y="1892968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Zuvor Vorwissen und Vorurteile der Schüler evaluieren.</a:t>
            </a:r>
          </a:p>
          <a:p>
            <a:endParaRPr lang="de-DE" sz="3200" dirty="0"/>
          </a:p>
          <a:p>
            <a:r>
              <a:rPr lang="de-DE" sz="3200" dirty="0"/>
              <a:t>Wissen (Grundprinzipien, aber keine </a:t>
            </a:r>
            <a:r>
              <a:rPr lang="de-DE" sz="3200" dirty="0" err="1"/>
              <a:t>unnöti</a:t>
            </a:r>
            <a:r>
              <a:rPr lang="de-DE" sz="3200" dirty="0"/>
              <a:t>-gen Details) dagegen setzen.</a:t>
            </a:r>
          </a:p>
          <a:p>
            <a:endParaRPr lang="de-DE" sz="3200" dirty="0"/>
          </a:p>
          <a:p>
            <a:r>
              <a:rPr lang="de-DE" sz="3200" dirty="0"/>
              <a:t>Vorurteile einfühlsam abbauen</a:t>
            </a:r>
          </a:p>
        </p:txBody>
      </p:sp>
    </p:spTree>
    <p:extLst>
      <p:ext uri="{BB962C8B-B14F-4D97-AF65-F5344CB8AC3E}">
        <p14:creationId xmlns:p14="http://schemas.microsoft.com/office/powerpoint/2010/main" val="427209794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99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Gentechnik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FD8908-E9E1-400F-8A69-ED8E9A9F89DC}"/>
              </a:ext>
            </a:extLst>
          </p:cNvPr>
          <p:cNvSpPr txBox="1"/>
          <p:nvPr/>
        </p:nvSpPr>
        <p:spPr>
          <a:xfrm>
            <a:off x="628650" y="1892968"/>
            <a:ext cx="788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Vergleich der Methoden der Gentechnik mit genetischen Veränderungen in der Natur:</a:t>
            </a:r>
          </a:p>
          <a:p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gleiche bzw. ähnliche Mechanismen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zufällig vs. gezielt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Zeitfaktor</a:t>
            </a:r>
          </a:p>
        </p:txBody>
      </p:sp>
    </p:spTree>
    <p:extLst>
      <p:ext uri="{BB962C8B-B14F-4D97-AF65-F5344CB8AC3E}">
        <p14:creationId xmlns:p14="http://schemas.microsoft.com/office/powerpoint/2010/main" val="222964107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99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Gentechnik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FD8908-E9E1-400F-8A69-ED8E9A9F89DC}"/>
              </a:ext>
            </a:extLst>
          </p:cNvPr>
          <p:cNvSpPr txBox="1"/>
          <p:nvPr/>
        </p:nvSpPr>
        <p:spPr>
          <a:xfrm>
            <a:off x="628650" y="1892968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Vergleich der Methoden der Gentechnik mit genetischen Veränderungen in der Natur:</a:t>
            </a:r>
          </a:p>
          <a:p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gleiche bzw. ähnliche Mechanismen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zufällig vs. gezielt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Zeitfaktor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ggf. Hinweis auf die Zielgenauigkeit bei der </a:t>
            </a:r>
            <a:r>
              <a:rPr lang="de-DE" sz="3200" dirty="0" err="1"/>
              <a:t>Crispr</a:t>
            </a:r>
            <a:r>
              <a:rPr lang="de-DE" sz="3200" dirty="0"/>
              <a:t>-CAS-Methode</a:t>
            </a:r>
          </a:p>
        </p:txBody>
      </p:sp>
    </p:spTree>
    <p:extLst>
      <p:ext uri="{BB962C8B-B14F-4D97-AF65-F5344CB8AC3E}">
        <p14:creationId xmlns:p14="http://schemas.microsoft.com/office/powerpoint/2010/main" val="388378974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99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Gentechnik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FD8908-E9E1-400F-8A69-ED8E9A9F89DC}"/>
              </a:ext>
            </a:extLst>
          </p:cNvPr>
          <p:cNvSpPr txBox="1"/>
          <p:nvPr/>
        </p:nvSpPr>
        <p:spPr>
          <a:xfrm>
            <a:off x="628650" y="1892968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Gentransfer:</a:t>
            </a:r>
          </a:p>
          <a:p>
            <a:endParaRPr lang="de-DE" sz="3200" dirty="0"/>
          </a:p>
          <a:p>
            <a:r>
              <a:rPr lang="de-DE" sz="3200" dirty="0"/>
              <a:t>Grundprinzip steht im Vordergrund (Eintritt fremder genetischer Information in die Zelle)</a:t>
            </a:r>
          </a:p>
        </p:txBody>
      </p:sp>
    </p:spTree>
    <p:extLst>
      <p:ext uri="{BB962C8B-B14F-4D97-AF65-F5344CB8AC3E}">
        <p14:creationId xmlns:p14="http://schemas.microsoft.com/office/powerpoint/2010/main" val="371994081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99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Gentechnik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FD8908-E9E1-400F-8A69-ED8E9A9F89DC}"/>
              </a:ext>
            </a:extLst>
          </p:cNvPr>
          <p:cNvSpPr txBox="1"/>
          <p:nvPr/>
        </p:nvSpPr>
        <p:spPr>
          <a:xfrm>
            <a:off x="628650" y="1892968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Gentransfer:</a:t>
            </a:r>
          </a:p>
          <a:p>
            <a:endParaRPr lang="de-DE" sz="3200" dirty="0"/>
          </a:p>
          <a:p>
            <a:r>
              <a:rPr lang="de-DE" sz="3200" dirty="0"/>
              <a:t>Grundprinzip steht im Vordergrund (Eintritt fremder genetischer Information in die Zelle)</a:t>
            </a:r>
          </a:p>
          <a:p>
            <a:endParaRPr lang="de-DE" sz="3200" dirty="0"/>
          </a:p>
          <a:p>
            <a:r>
              <a:rPr lang="de-DE" sz="3200" dirty="0"/>
              <a:t>Kein gentechnisches Praktikum in der Mittelstufe.</a:t>
            </a:r>
          </a:p>
        </p:txBody>
      </p:sp>
    </p:spTree>
    <p:extLst>
      <p:ext uri="{BB962C8B-B14F-4D97-AF65-F5344CB8AC3E}">
        <p14:creationId xmlns:p14="http://schemas.microsoft.com/office/powerpoint/2010/main" val="120566458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/>
              <a:t>Block 3:</a:t>
            </a:r>
          </a:p>
          <a:p>
            <a:pPr algn="ctr"/>
            <a:endParaRPr lang="de-DE" sz="6000" dirty="0"/>
          </a:p>
          <a:p>
            <a:pPr algn="ctr"/>
            <a:r>
              <a:rPr lang="de-DE" sz="8000" b="1" dirty="0" err="1"/>
              <a:t>Ökosyst</a:t>
            </a:r>
            <a:r>
              <a:rPr lang="de-DE" sz="8000" b="1" dirty="0"/>
              <a:t>. Boden</a:t>
            </a:r>
          </a:p>
          <a:p>
            <a:pPr algn="ctr">
              <a:spcBef>
                <a:spcPts val="2400"/>
              </a:spcBef>
            </a:pPr>
            <a:r>
              <a:rPr lang="de-DE" sz="8000" b="1" dirty="0"/>
              <a:t>weitere Themen</a:t>
            </a:r>
          </a:p>
        </p:txBody>
      </p:sp>
    </p:spTree>
    <p:extLst>
      <p:ext uri="{BB962C8B-B14F-4D97-AF65-F5344CB8AC3E}">
        <p14:creationId xmlns:p14="http://schemas.microsoft.com/office/powerpoint/2010/main" val="42773490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Handreichung des </a:t>
            </a:r>
            <a:r>
              <a:rPr lang="de-DE" sz="3600" dirty="0">
                <a:effectLst/>
                <a:ea typeface="Calibri" panose="020F0502020204030204" pitchFamily="34" charset="0"/>
              </a:rPr>
              <a:t>Ministeriums für Umwelt und Verbraucherschutz:</a:t>
            </a:r>
          </a:p>
          <a:p>
            <a:pPr algn="ctr"/>
            <a:endParaRPr lang="de-DE" sz="3600" b="1" dirty="0">
              <a:highlight>
                <a:srgbClr val="FFFF00"/>
              </a:highlight>
              <a:ea typeface="Calibri" panose="020F0502020204030204" pitchFamily="34" charset="0"/>
            </a:endParaRPr>
          </a:p>
          <a:p>
            <a:pPr algn="ctr"/>
            <a:r>
              <a:rPr lang="de-DE" sz="4400" b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„Lernort Boden“</a:t>
            </a:r>
          </a:p>
          <a:p>
            <a:pPr algn="ctr"/>
            <a:endParaRPr lang="de-DE" sz="2000" b="1" dirty="0">
              <a:highlight>
                <a:srgbClr val="FFFF00"/>
              </a:highligh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Sehr ausführlich!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Konkrete Tipps: www.bio-nickl.de</a:t>
            </a:r>
          </a:p>
        </p:txBody>
      </p:sp>
    </p:spTree>
    <p:extLst>
      <p:ext uri="{BB962C8B-B14F-4D97-AF65-F5344CB8AC3E}">
        <p14:creationId xmlns:p14="http://schemas.microsoft.com/office/powerpoint/2010/main" val="70011995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Das Thema wirkt von sich aus motivierend auf die Schüler:</a:t>
            </a:r>
            <a:endParaRPr lang="de-DE" sz="3600" dirty="0">
              <a:effectLst/>
              <a:ea typeface="Calibri" panose="020F0502020204030204" pitchFamily="34" charset="0"/>
            </a:endParaRPr>
          </a:p>
          <a:p>
            <a:pPr algn="ctr"/>
            <a:endParaRPr lang="de-DE" sz="3600" b="1" dirty="0">
              <a:highlight>
                <a:srgbClr val="FFFF00"/>
              </a:highlight>
              <a:ea typeface="Calibri" panose="020F0502020204030204" pitchFamily="34" charset="0"/>
            </a:endParaRPr>
          </a:p>
          <a:p>
            <a:pPr algn="ctr"/>
            <a:r>
              <a:rPr lang="de-DE" sz="3600" b="1" dirty="0">
                <a:ea typeface="Calibri" panose="020F0502020204030204" pitchFamily="34" charset="0"/>
              </a:rPr>
              <a:t>=&gt; Praktisches Arbeiten</a:t>
            </a:r>
          </a:p>
        </p:txBody>
      </p:sp>
    </p:spTree>
    <p:extLst>
      <p:ext uri="{BB962C8B-B14F-4D97-AF65-F5344CB8AC3E}">
        <p14:creationId xmlns:p14="http://schemas.microsoft.com/office/powerpoint/2010/main" val="218246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C0A6375-4F57-4452-AC1F-632F30ACB4C0}"/>
              </a:ext>
            </a:extLst>
          </p:cNvPr>
          <p:cNvSpPr txBox="1"/>
          <p:nvPr/>
        </p:nvSpPr>
        <p:spPr>
          <a:xfrm>
            <a:off x="628650" y="1860884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für effektiven Unterricht</a:t>
            </a:r>
          </a:p>
        </p:txBody>
      </p:sp>
    </p:spTree>
    <p:extLst>
      <p:ext uri="{BB962C8B-B14F-4D97-AF65-F5344CB8AC3E}">
        <p14:creationId xmlns:p14="http://schemas.microsoft.com/office/powerpoint/2010/main" val="232001892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pPr algn="ctr"/>
            <a:endParaRPr lang="de-DE" sz="2000" b="1" dirty="0">
              <a:ea typeface="Calibri" panose="020F0502020204030204" pitchFamily="34" charset="0"/>
            </a:endParaRP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Messungen ohne Auswertung</a:t>
            </a:r>
          </a:p>
        </p:txBody>
      </p:sp>
    </p:spTree>
    <p:extLst>
      <p:ext uri="{BB962C8B-B14F-4D97-AF65-F5344CB8AC3E}">
        <p14:creationId xmlns:p14="http://schemas.microsoft.com/office/powerpoint/2010/main" val="310323539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pPr algn="ctr"/>
            <a:endParaRPr lang="de-DE" sz="2000" b="1" dirty="0">
              <a:ea typeface="Calibri" panose="020F0502020204030204" pitchFamily="34" charset="0"/>
            </a:endParaRP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Messungen ohne Auswertung</a:t>
            </a: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Bodenprofile</a:t>
            </a:r>
          </a:p>
          <a:p>
            <a:endParaRPr lang="de-DE" sz="36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8902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pPr algn="ctr"/>
            <a:endParaRPr lang="de-DE" sz="2000" b="1" dirty="0">
              <a:ea typeface="Calibri" panose="020F0502020204030204" pitchFamily="34" charset="0"/>
            </a:endParaRP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Messungen ohne Auswertung</a:t>
            </a: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Bodenprofile</a:t>
            </a: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Korngrößen </a:t>
            </a:r>
            <a:r>
              <a:rPr lang="de-DE" sz="3600">
                <a:solidFill>
                  <a:srgbClr val="FF0000"/>
                </a:solidFill>
                <a:ea typeface="Calibri" panose="020F0502020204030204" pitchFamily="34" charset="0"/>
              </a:rPr>
              <a:t>im Boden</a:t>
            </a:r>
          </a:p>
          <a:p>
            <a:endParaRPr lang="de-DE" sz="36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9323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pPr algn="ctr"/>
            <a:endParaRPr lang="de-DE" sz="2000" b="1" dirty="0">
              <a:ea typeface="Calibri" panose="020F0502020204030204" pitchFamily="34" charset="0"/>
            </a:endParaRP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Messungen ohne Auswertung</a:t>
            </a: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Bodenprofile</a:t>
            </a: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Korngrößen im Boden</a:t>
            </a: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Bodentypen</a:t>
            </a:r>
          </a:p>
          <a:p>
            <a:endParaRPr lang="de-DE" sz="36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8208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Filterwirkung</a:t>
            </a:r>
            <a:r>
              <a:rPr lang="de-DE" sz="3600" b="1" dirty="0">
                <a:solidFill>
                  <a:srgbClr val="009900"/>
                </a:solidFill>
                <a:ea typeface="Calibri" panose="020F0502020204030204" pitchFamily="34" charset="0"/>
              </a:rPr>
              <a:t> 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des Bodens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17AEEB-26BC-4D0D-9094-8647458562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r="7893" b="5172"/>
          <a:stretch/>
        </p:blipFill>
        <p:spPr bwMode="auto">
          <a:xfrm>
            <a:off x="5130466" y="2754050"/>
            <a:ext cx="3384884" cy="3855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074605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Abtrag</a:t>
            </a:r>
            <a:r>
              <a:rPr lang="de-DE" sz="3600" b="1" dirty="0">
                <a:solidFill>
                  <a:srgbClr val="009900"/>
                </a:solidFill>
                <a:ea typeface="Calibri" panose="020F0502020204030204" pitchFamily="34" charset="0"/>
              </a:rPr>
              <a:t> 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des Bodens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828DFE-DC40-43F3-9760-5506986C7B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431" y="2646100"/>
            <a:ext cx="2431782" cy="324937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DAB82F4-AEFA-4586-9D61-4A81CBBF72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98" y="2638079"/>
            <a:ext cx="1861152" cy="324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5267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Tiere</a:t>
            </a:r>
            <a:r>
              <a:rPr lang="de-DE" sz="3600" b="1" dirty="0">
                <a:solidFill>
                  <a:srgbClr val="009900"/>
                </a:solidFill>
                <a:ea typeface="Calibri" panose="020F0502020204030204" pitchFamily="34" charset="0"/>
              </a:rPr>
              <a:t> 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des Bodens: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in Laubstreu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in Totholz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Bodenfalle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BD5CFBC-493A-4A61-88FD-248537DE83F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67" y="2695675"/>
            <a:ext cx="3669983" cy="315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5324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Pilze 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in Totholz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im Boden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F7DF16-0826-4473-8696-3C6C5F42564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7743" y="2827771"/>
            <a:ext cx="4047607" cy="28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558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Kompostieren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A7966C-50F1-4613-84B6-B04B6BFC36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04" y="3213612"/>
            <a:ext cx="3188385" cy="288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F3CD8D8-56BE-4BD5-8417-CCF9D4B92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27" y="3216441"/>
            <a:ext cx="274305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8757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Regenwurm-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Küvette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987AD9-FB90-476C-ABF0-63AEC39E2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78" y="2731305"/>
            <a:ext cx="51249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62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problemorientiertes Erarbeiten</a:t>
            </a:r>
            <a:endParaRPr lang="de-DE" sz="2800" i="1" dirty="0">
              <a:latin typeface="Arial Narrow" panose="020B0606020202030204" pitchFamily="34" charset="0"/>
            </a:endParaRP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61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ea typeface="Calibri" panose="020F0502020204030204" pitchFamily="34" charset="0"/>
              </a:rPr>
              <a:t>Der Kohlenstoff-</a:t>
            </a:r>
          </a:p>
          <a:p>
            <a:r>
              <a:rPr lang="de-DE" sz="3600" dirty="0">
                <a:ea typeface="Calibri" panose="020F0502020204030204" pitchFamily="34" charset="0"/>
              </a:rPr>
              <a:t>atom-Kreislauf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69812AB-0311-4439-A767-CF04D0616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1" y="4880410"/>
            <a:ext cx="3392103" cy="125360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EE25BE0-A016-4D6C-BDF8-75D55FAD3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83" y="1861116"/>
            <a:ext cx="3594706" cy="47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482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3D475B4-04A7-A622-5DD3-0A3BD02AFDA4}"/>
              </a:ext>
            </a:extLst>
          </p:cNvPr>
          <p:cNvSpPr txBox="1"/>
          <p:nvPr/>
        </p:nvSpPr>
        <p:spPr>
          <a:xfrm>
            <a:off x="628650" y="1844842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Landwirtschaftlicher Boden: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Bodenverdichtung durch schwere Maschinen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Überdüngung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Auswaschung von Dünger ins Grund-wasser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Pestizide vs. Bodenlebewesen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Dürreperioden und Starkregen</a:t>
            </a:r>
          </a:p>
        </p:txBody>
      </p:sp>
    </p:spTree>
    <p:extLst>
      <p:ext uri="{BB962C8B-B14F-4D97-AF65-F5344CB8AC3E}">
        <p14:creationId xmlns:p14="http://schemas.microsoft.com/office/powerpoint/2010/main" val="335042731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3D475B4-04A7-A622-5DD3-0A3BD02AFDA4}"/>
              </a:ext>
            </a:extLst>
          </p:cNvPr>
          <p:cNvSpPr txBox="1"/>
          <p:nvPr/>
        </p:nvSpPr>
        <p:spPr>
          <a:xfrm>
            <a:off x="628650" y="1844842"/>
            <a:ext cx="78867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Abteilung Landwirtschaft im Deutschen Museum (neu 2022):</a:t>
            </a:r>
          </a:p>
          <a:p>
            <a:endParaRPr lang="de-DE" sz="12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b="1" dirty="0"/>
              <a:t>Nahrungsbeziehungen im Boden</a:t>
            </a:r>
          </a:p>
          <a:p>
            <a:pPr indent="-457200"/>
            <a:r>
              <a:rPr lang="de-DE" sz="3200" dirty="0"/>
              <a:t>	 (Schaukasten mit Fotos bzw. Präparaten 	 	  von Bodentieren)</a:t>
            </a:r>
          </a:p>
          <a:p>
            <a:pPr indent="-457200"/>
            <a:endParaRPr lang="de-DE" sz="1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b="1" dirty="0"/>
              <a:t>Nutzen des Ökosystems für den Menschen</a:t>
            </a:r>
          </a:p>
          <a:p>
            <a:pPr lvl="0" algn="just"/>
            <a:endParaRPr lang="de-DE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151972866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Weitere Themen</a:t>
            </a:r>
          </a:p>
        </p:txBody>
      </p:sp>
    </p:spTree>
    <p:extLst>
      <p:ext uri="{BB962C8B-B14F-4D97-AF65-F5344CB8AC3E}">
        <p14:creationId xmlns:p14="http://schemas.microsoft.com/office/powerpoint/2010/main" val="186145381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2DBCEEE-6E37-4FE0-81DB-DEB3110EC354}"/>
              </a:ext>
            </a:extLst>
          </p:cNvPr>
          <p:cNvSpPr txBox="1"/>
          <p:nvPr/>
        </p:nvSpPr>
        <p:spPr>
          <a:xfrm>
            <a:off x="628650" y="1925053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Praktisches Arbeiten:</a:t>
            </a:r>
          </a:p>
          <a:p>
            <a:pPr algn="ctr"/>
            <a:endParaRPr lang="de-DE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Mikroskopie (Jogurt, Hefe)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Lebensmittel herstellen (Jogurt …)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Konservierung von Lebensmitteln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Abklatsch-Präparate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usw.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62839104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2DBCEEE-6E37-4FE0-81DB-DEB3110EC354}"/>
              </a:ext>
            </a:extLst>
          </p:cNvPr>
          <p:cNvSpPr txBox="1"/>
          <p:nvPr/>
        </p:nvSpPr>
        <p:spPr>
          <a:xfrm>
            <a:off x="628650" y="1925053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Wesentliche Aspekte visualisieren</a:t>
            </a:r>
          </a:p>
          <a:p>
            <a:pPr algn="ctr"/>
            <a:r>
              <a:rPr lang="de-DE" sz="3600" b="1" dirty="0"/>
              <a:t>Beispiel: Zellteilung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74480479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2DBCEEE-6E37-4FE0-81DB-DEB3110EC354}"/>
              </a:ext>
            </a:extLst>
          </p:cNvPr>
          <p:cNvSpPr txBox="1"/>
          <p:nvPr/>
        </p:nvSpPr>
        <p:spPr>
          <a:xfrm>
            <a:off x="628650" y="1925053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Wesentliche Aspekte visualisieren</a:t>
            </a:r>
          </a:p>
          <a:p>
            <a:pPr algn="ctr"/>
            <a:r>
              <a:rPr lang="de-DE" sz="3600" b="1" dirty="0"/>
              <a:t>Beispiel: Zellteilung</a:t>
            </a:r>
          </a:p>
          <a:p>
            <a:endParaRPr lang="de-DE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Zellwachstum ist Teil des Zellzyklus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Erbinformation von Mutterzelle und Tochterzellen sind identisch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08097646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D15FB38-BE43-4617-B1AC-94DB89AA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80456"/>
            <a:ext cx="3756231" cy="180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7568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D15FB38-BE43-4617-B1AC-94DB89AA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80456"/>
            <a:ext cx="3756231" cy="1805481"/>
          </a:xfrm>
          <a:prstGeom prst="rect">
            <a:avLst/>
          </a:prstGeom>
        </p:spPr>
      </p:pic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C50BD42D-99EF-4719-8861-AE5919CC3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02" y="2012085"/>
            <a:ext cx="4346914" cy="177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1942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D15FB38-BE43-4617-B1AC-94DB89AA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80456"/>
            <a:ext cx="3756231" cy="1805481"/>
          </a:xfrm>
          <a:prstGeom prst="rect">
            <a:avLst/>
          </a:prstGeom>
        </p:spPr>
      </p:pic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C50BD42D-99EF-4719-8861-AE5919CC3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02" y="2012085"/>
            <a:ext cx="4346914" cy="1773852"/>
          </a:xfrm>
          <a:prstGeom prst="rect">
            <a:avLst/>
          </a:prstGeom>
        </p:spPr>
      </p:pic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87C96F7C-B139-4748-A0EE-44AEF966C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949996"/>
            <a:ext cx="3756231" cy="195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03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problemorientiertes Erarbeiten</a:t>
            </a:r>
            <a:endParaRPr lang="de-DE" sz="2800" i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der Weg der Erkenntnisgewinnung</a:t>
            </a:r>
            <a:endParaRPr lang="de-DE" sz="2800" i="1" dirty="0">
              <a:latin typeface="Arial Narrow" panose="020B0606020202030204" pitchFamily="34" charset="0"/>
            </a:endParaRP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1786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D15FB38-BE43-4617-B1AC-94DB89AA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80456"/>
            <a:ext cx="3756231" cy="1805481"/>
          </a:xfrm>
          <a:prstGeom prst="rect">
            <a:avLst/>
          </a:prstGeom>
        </p:spPr>
      </p:pic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C50BD42D-99EF-4719-8861-AE5919CC3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02" y="2012085"/>
            <a:ext cx="4346914" cy="1773852"/>
          </a:xfrm>
          <a:prstGeom prst="rect">
            <a:avLst/>
          </a:prstGeom>
        </p:spPr>
      </p:pic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87C96F7C-B139-4748-A0EE-44AEF966C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949996"/>
            <a:ext cx="3756231" cy="1951962"/>
          </a:xfrm>
          <a:prstGeom prst="rect">
            <a:avLst/>
          </a:prstGeom>
        </p:spPr>
      </p:pic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5B06CA84-5510-465F-804A-3D7B369C4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02" y="4019075"/>
            <a:ext cx="4352526" cy="27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4675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4EAEE193-68D7-4684-87BB-150AD4E70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88" y="1872916"/>
            <a:ext cx="3041023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0894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4EAEE193-68D7-4684-87BB-150AD4E70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88" y="1872916"/>
            <a:ext cx="3041023" cy="2185988"/>
          </a:xfrm>
          <a:prstGeom prst="rect">
            <a:avLst/>
          </a:prstGeom>
        </p:spPr>
      </p:pic>
      <p:pic>
        <p:nvPicPr>
          <p:cNvPr id="9" name="Inhaltsplatzhalter 10">
            <a:extLst>
              <a:ext uri="{FF2B5EF4-FFF2-40B4-BE49-F238E27FC236}">
                <a16:creationId xmlns:a16="http://schemas.microsoft.com/office/drawing/2014/main" id="{71AB87A3-20F5-462C-BE8C-D9D0D890F8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764" y="1872916"/>
            <a:ext cx="2629471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6249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4EAEE193-68D7-4684-87BB-150AD4E70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88" y="1872916"/>
            <a:ext cx="3041023" cy="2185988"/>
          </a:xfrm>
          <a:prstGeom prst="rect">
            <a:avLst/>
          </a:prstGeom>
        </p:spPr>
      </p:pic>
      <p:pic>
        <p:nvPicPr>
          <p:cNvPr id="9" name="Inhaltsplatzhalter 10">
            <a:extLst>
              <a:ext uri="{FF2B5EF4-FFF2-40B4-BE49-F238E27FC236}">
                <a16:creationId xmlns:a16="http://schemas.microsoft.com/office/drawing/2014/main" id="{71AB87A3-20F5-462C-BE8C-D9D0D890F8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764" y="1872916"/>
            <a:ext cx="2629471" cy="2185988"/>
          </a:xfrm>
          <a:prstGeom prst="rect">
            <a:avLst/>
          </a:prstGeom>
        </p:spPr>
      </p:pic>
      <p:pic>
        <p:nvPicPr>
          <p:cNvPr id="10" name="Inhaltsplatzhalter 13">
            <a:extLst>
              <a:ext uri="{FF2B5EF4-FFF2-40B4-BE49-F238E27FC236}">
                <a16:creationId xmlns:a16="http://schemas.microsoft.com/office/drawing/2014/main" id="{406917ED-3AC4-45BB-9F57-5888D292F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93" y="4211304"/>
            <a:ext cx="2381813" cy="218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5040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28E5CFD-E8D7-4DEB-B645-1F459FECFF05}"/>
              </a:ext>
            </a:extLst>
          </p:cNvPr>
          <p:cNvSpPr txBox="1"/>
          <p:nvPr/>
        </p:nvSpPr>
        <p:spPr>
          <a:xfrm>
            <a:off x="628650" y="1884947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highlight>
                  <a:srgbClr val="FFFF00"/>
                </a:highlight>
              </a:rPr>
              <a:t>Spracharbeit</a:t>
            </a:r>
          </a:p>
          <a:p>
            <a:endParaRPr lang="de-DE" sz="3600" dirty="0"/>
          </a:p>
          <a:p>
            <a:r>
              <a:rPr lang="de-DE" sz="3600" dirty="0"/>
              <a:t>das Bakterium, -en</a:t>
            </a:r>
          </a:p>
          <a:p>
            <a:endParaRPr lang="de-DE" sz="3600" dirty="0"/>
          </a:p>
          <a:p>
            <a:r>
              <a:rPr lang="de-DE" sz="3600" dirty="0">
                <a:solidFill>
                  <a:srgbClr val="FF0000"/>
                </a:solidFill>
              </a:rPr>
              <a:t>nicht: „die Bakterie“ </a:t>
            </a:r>
            <a:r>
              <a:rPr lang="de-DE" sz="3600" dirty="0"/>
              <a:t>(„fälschlich für Bakterium“; Wahrig: Die deutsche Rechtschreibung)</a:t>
            </a:r>
          </a:p>
        </p:txBody>
      </p:sp>
    </p:spTree>
    <p:extLst>
      <p:ext uri="{BB962C8B-B14F-4D97-AF65-F5344CB8AC3E}">
        <p14:creationId xmlns:p14="http://schemas.microsoft.com/office/powerpoint/2010/main" val="330546502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28E5CFD-E8D7-4DEB-B645-1F459FECFF05}"/>
              </a:ext>
            </a:extLst>
          </p:cNvPr>
          <p:cNvSpPr txBox="1"/>
          <p:nvPr/>
        </p:nvSpPr>
        <p:spPr>
          <a:xfrm>
            <a:off x="628650" y="1884947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highlight>
                  <a:srgbClr val="FFFF00"/>
                </a:highlight>
              </a:rPr>
              <a:t>Spracharbeit</a:t>
            </a:r>
          </a:p>
          <a:p>
            <a:r>
              <a:rPr lang="de-DE" sz="3600" b="1" dirty="0"/>
              <a:t>Energie:</a:t>
            </a:r>
          </a:p>
          <a:p>
            <a:endParaRPr lang="de-DE" sz="3600" b="1" dirty="0"/>
          </a:p>
          <a:p>
            <a:r>
              <a:rPr lang="de-DE" sz="3600" dirty="0"/>
              <a:t>wird </a:t>
            </a:r>
            <a:r>
              <a:rPr lang="de-DE" sz="3600" dirty="0">
                <a:solidFill>
                  <a:srgbClr val="009900"/>
                </a:solidFill>
              </a:rPr>
              <a:t>bereit gestellt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nicht erzeugt</a:t>
            </a:r>
          </a:p>
          <a:p>
            <a:r>
              <a:rPr lang="de-DE" sz="3600" dirty="0"/>
              <a:t>wird </a:t>
            </a:r>
            <a:r>
              <a:rPr lang="de-DE" sz="3600" dirty="0">
                <a:solidFill>
                  <a:srgbClr val="00B050"/>
                </a:solidFill>
              </a:rPr>
              <a:t>benötigt / entwertet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nicht verbraucht / vernichtet</a:t>
            </a:r>
          </a:p>
          <a:p>
            <a:endParaRPr lang="de-DE" sz="3600" dirty="0"/>
          </a:p>
          <a:p>
            <a:r>
              <a:rPr lang="de-DE" sz="3600" dirty="0"/>
              <a:t>Energieerhaltungssatz!</a:t>
            </a:r>
          </a:p>
        </p:txBody>
      </p:sp>
    </p:spTree>
    <p:extLst>
      <p:ext uri="{BB962C8B-B14F-4D97-AF65-F5344CB8AC3E}">
        <p14:creationId xmlns:p14="http://schemas.microsoft.com/office/powerpoint/2010/main" val="314052360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28E5CFD-E8D7-4DEB-B645-1F459FECFF05}"/>
              </a:ext>
            </a:extLst>
          </p:cNvPr>
          <p:cNvSpPr txBox="1"/>
          <p:nvPr/>
        </p:nvSpPr>
        <p:spPr>
          <a:xfrm>
            <a:off x="628650" y="1884947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highlight>
                  <a:srgbClr val="FFFF00"/>
                </a:highlight>
              </a:rPr>
              <a:t>Spracharbeit</a:t>
            </a:r>
          </a:p>
          <a:p>
            <a:r>
              <a:rPr lang="de-DE" sz="3600" b="1" dirty="0"/>
              <a:t>Energie:</a:t>
            </a:r>
          </a:p>
          <a:p>
            <a:endParaRPr lang="de-DE" sz="3600" b="1" dirty="0"/>
          </a:p>
          <a:p>
            <a:r>
              <a:rPr lang="de-DE" sz="3600" dirty="0"/>
              <a:t>Energiefluss vergleichen mit Fluss aus Wasser: Die Quelle erzeugt kein Wasser und die Mündung (Senke) vernichtet kein Wasser.</a:t>
            </a:r>
            <a:endParaRPr lang="de-D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7233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28E5CFD-E8D7-4DEB-B645-1F459FECFF05}"/>
              </a:ext>
            </a:extLst>
          </p:cNvPr>
          <p:cNvSpPr txBox="1"/>
          <p:nvPr/>
        </p:nvSpPr>
        <p:spPr>
          <a:xfrm>
            <a:off x="628650" y="1884947"/>
            <a:ext cx="78867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highlight>
                  <a:srgbClr val="FFFF00"/>
                </a:highlight>
              </a:rPr>
              <a:t>Spracharbeit</a:t>
            </a:r>
          </a:p>
          <a:p>
            <a:r>
              <a:rPr lang="de-DE" sz="3600" b="1" dirty="0"/>
              <a:t>Energie-Formen </a:t>
            </a:r>
            <a:r>
              <a:rPr lang="de-DE" sz="3600" dirty="0"/>
              <a:t>(vgl. Unterstufe):</a:t>
            </a:r>
          </a:p>
          <a:p>
            <a:endParaRPr lang="de-DE" sz="3600" b="1" dirty="0"/>
          </a:p>
          <a:p>
            <a:r>
              <a:rPr lang="de-DE" sz="3600" b="1" dirty="0"/>
              <a:t>Wärme-Energie		Bewegungs-Energie</a:t>
            </a:r>
          </a:p>
          <a:p>
            <a:endParaRPr lang="de-DE" sz="3600" b="1" dirty="0"/>
          </a:p>
          <a:p>
            <a:r>
              <a:rPr lang="de-DE" sz="3600" b="1" dirty="0"/>
              <a:t>chemische Energie*	     Zell-Energie*</a:t>
            </a:r>
          </a:p>
          <a:p>
            <a:endParaRPr lang="de-DE" sz="3600" b="1" dirty="0"/>
          </a:p>
          <a:p>
            <a:pPr algn="ctr"/>
            <a:r>
              <a:rPr lang="de-DE" sz="3200" dirty="0"/>
              <a:t>*Nicht Fachsprache, aber anschaulich!</a:t>
            </a:r>
          </a:p>
          <a:p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164150669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28E5CFD-E8D7-4DEB-B645-1F459FECFF05}"/>
              </a:ext>
            </a:extLst>
          </p:cNvPr>
          <p:cNvSpPr txBox="1"/>
          <p:nvPr/>
        </p:nvSpPr>
        <p:spPr>
          <a:xfrm>
            <a:off x="628650" y="1884947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highlight>
                  <a:srgbClr val="FFFF00"/>
                </a:highlight>
              </a:rPr>
              <a:t>Spracharbeit</a:t>
            </a:r>
          </a:p>
          <a:p>
            <a:pPr algn="ctr"/>
            <a:endParaRPr lang="de-DE" sz="3600" b="1" dirty="0">
              <a:highlight>
                <a:srgbClr val="FFFF00"/>
              </a:highlight>
            </a:endParaRPr>
          </a:p>
          <a:p>
            <a:r>
              <a:rPr lang="de-DE" sz="3600" dirty="0"/>
              <a:t>Obligate Begriffe:</a:t>
            </a:r>
          </a:p>
          <a:p>
            <a:r>
              <a:rPr lang="de-DE" sz="3600" dirty="0"/>
              <a:t>z. B. </a:t>
            </a:r>
            <a:r>
              <a:rPr lang="de-DE" sz="3600" dirty="0">
                <a:solidFill>
                  <a:srgbClr val="009900"/>
                </a:solidFill>
              </a:rPr>
              <a:t>autotroph, heterotroph</a:t>
            </a:r>
          </a:p>
          <a:p>
            <a:endParaRPr lang="de-DE" sz="3600" dirty="0"/>
          </a:p>
          <a:p>
            <a:r>
              <a:rPr lang="de-DE" sz="3600" dirty="0"/>
              <a:t>Verzicht auf:</a:t>
            </a:r>
          </a:p>
          <a:p>
            <a:r>
              <a:rPr lang="de-DE" sz="3600" dirty="0"/>
              <a:t>z. B. </a:t>
            </a:r>
            <a:r>
              <a:rPr lang="de-DE" sz="3600" dirty="0">
                <a:solidFill>
                  <a:srgbClr val="FF0000"/>
                </a:solidFill>
              </a:rPr>
              <a:t>Anabolismus, Katabolismus</a:t>
            </a:r>
          </a:p>
        </p:txBody>
      </p:sp>
    </p:spTree>
    <p:extLst>
      <p:ext uri="{BB962C8B-B14F-4D97-AF65-F5344CB8AC3E}">
        <p14:creationId xmlns:p14="http://schemas.microsoft.com/office/powerpoint/2010/main" val="239943204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</p:spTree>
    <p:extLst>
      <p:ext uri="{BB962C8B-B14F-4D97-AF65-F5344CB8AC3E}">
        <p14:creationId xmlns:p14="http://schemas.microsoft.com/office/powerpoint/2010/main" val="118358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problemorientiertes Erarbeiten</a:t>
            </a:r>
            <a:endParaRPr lang="de-DE" sz="2800" i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der Weg der Erkenntnisgewinnung</a:t>
            </a:r>
            <a:endParaRPr lang="de-DE" sz="2800" i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Modell-Diskussion</a:t>
            </a:r>
            <a:endParaRPr lang="de-DE" sz="2800" i="1" dirty="0">
              <a:latin typeface="Arial Narrow" panose="020B0606020202030204" pitchFamily="34" charset="0"/>
            </a:endParaRP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4978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Voraussetzungen</a:t>
            </a:r>
            <a:r>
              <a:rPr lang="de-DE" sz="3200" b="1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Kleine Ahnung von der Vielfalt der Arten (Formenkenntnis)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Wissen um die Erbinformation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Wissen um Selektionsvorteile (Angepasst-</a:t>
            </a:r>
            <a:r>
              <a:rPr lang="de-DE" sz="3200" dirty="0" err="1"/>
              <a:t>heiten</a:t>
            </a:r>
            <a:r>
              <a:rPr lang="de-DE" sz="3200" dirty="0"/>
              <a:t>)</a:t>
            </a:r>
          </a:p>
          <a:p>
            <a:endParaRPr lang="de-DE" sz="2800" dirty="0"/>
          </a:p>
          <a:p>
            <a:r>
              <a:rPr lang="de-DE" sz="3200" dirty="0"/>
              <a:t>Bei zu großen Lücken aus der 6. Klasse (Wirbeltiere): Wirbellose Tiere vorziehen!</a:t>
            </a:r>
          </a:p>
        </p:txBody>
      </p:sp>
    </p:spTree>
    <p:extLst>
      <p:ext uri="{BB962C8B-B14F-4D97-AF65-F5344CB8AC3E}">
        <p14:creationId xmlns:p14="http://schemas.microsoft.com/office/powerpoint/2010/main" val="347631238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00FF00"/>
                </a:highlight>
              </a:rPr>
              <a:t>Weniger ist mehr!</a:t>
            </a:r>
            <a:endParaRPr lang="de-DE" sz="3200" dirty="0">
              <a:highlight>
                <a:srgbClr val="00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6F94EE-4966-423B-932C-1C98EC4F534D}"/>
              </a:ext>
            </a:extLst>
          </p:cNvPr>
          <p:cNvSpPr txBox="1"/>
          <p:nvPr/>
        </p:nvSpPr>
        <p:spPr>
          <a:xfrm>
            <a:off x="628650" y="2494547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Mit dem breiten Pinsel malen:</a:t>
            </a:r>
          </a:p>
          <a:p>
            <a:endParaRPr lang="de-D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/>
              <a:t>genetische Variation (zufällig)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/>
              <a:t>phänotypische Variation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/>
              <a:t>natürliche Selektion (gezielt) bei Nach-kommen-Überschuss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/>
              <a:t>geographische Isolation</a:t>
            </a:r>
          </a:p>
        </p:txBody>
      </p:sp>
    </p:spTree>
    <p:extLst>
      <p:ext uri="{BB962C8B-B14F-4D97-AF65-F5344CB8AC3E}">
        <p14:creationId xmlns:p14="http://schemas.microsoft.com/office/powerpoint/2010/main" val="373148641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00FF00"/>
                </a:highlight>
              </a:rPr>
              <a:t>Weniger ist mehr!</a:t>
            </a:r>
            <a:endParaRPr lang="de-DE" sz="3200" dirty="0">
              <a:highlight>
                <a:srgbClr val="00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6F94EE-4966-423B-932C-1C98EC4F534D}"/>
              </a:ext>
            </a:extLst>
          </p:cNvPr>
          <p:cNvSpPr txBox="1"/>
          <p:nvPr/>
        </p:nvSpPr>
        <p:spPr>
          <a:xfrm>
            <a:off x="628650" y="2494547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„erweiterte Evolutionstheorie als die naturwissenschaftliche Erklärung zur Entstehung der Arten“</a:t>
            </a:r>
          </a:p>
        </p:txBody>
      </p:sp>
    </p:spTree>
    <p:extLst>
      <p:ext uri="{BB962C8B-B14F-4D97-AF65-F5344CB8AC3E}">
        <p14:creationId xmlns:p14="http://schemas.microsoft.com/office/powerpoint/2010/main" val="59080364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00FF00"/>
                </a:highlight>
              </a:rPr>
              <a:t>Weniger ist mehr!</a:t>
            </a:r>
            <a:endParaRPr lang="de-DE" sz="3200" dirty="0">
              <a:highlight>
                <a:srgbClr val="00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6F94EE-4966-423B-932C-1C98EC4F534D}"/>
              </a:ext>
            </a:extLst>
          </p:cNvPr>
          <p:cNvSpPr txBox="1"/>
          <p:nvPr/>
        </p:nvSpPr>
        <p:spPr>
          <a:xfrm>
            <a:off x="628650" y="2494547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„erweiterte Evolutionstheorie als </a:t>
            </a:r>
            <a:r>
              <a:rPr lang="de-DE" sz="3600" b="1" dirty="0">
                <a:solidFill>
                  <a:srgbClr val="008000"/>
                </a:solidFill>
              </a:rPr>
              <a:t>die</a:t>
            </a:r>
            <a:r>
              <a:rPr lang="de-DE" sz="3600" dirty="0"/>
              <a:t> naturwissenschaftliche Erklärung zur Entstehung der Arten“</a:t>
            </a:r>
          </a:p>
        </p:txBody>
      </p:sp>
    </p:spTree>
    <p:extLst>
      <p:ext uri="{BB962C8B-B14F-4D97-AF65-F5344CB8AC3E}">
        <p14:creationId xmlns:p14="http://schemas.microsoft.com/office/powerpoint/2010/main" val="26136021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00FF00"/>
                </a:highlight>
              </a:rPr>
              <a:t>Weniger ist mehr!</a:t>
            </a:r>
            <a:endParaRPr lang="de-DE" sz="3200" dirty="0">
              <a:highlight>
                <a:srgbClr val="00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6F94EE-4966-423B-932C-1C98EC4F534D}"/>
              </a:ext>
            </a:extLst>
          </p:cNvPr>
          <p:cNvSpPr txBox="1"/>
          <p:nvPr/>
        </p:nvSpPr>
        <p:spPr>
          <a:xfrm>
            <a:off x="628650" y="2494547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„erweiterte Evolutionstheorie als die naturwissenschaftliche Erklärung zur Entstehung der Arten“</a:t>
            </a:r>
          </a:p>
          <a:p>
            <a:endParaRPr lang="de-DE" sz="3600" dirty="0"/>
          </a:p>
          <a:p>
            <a:r>
              <a:rPr lang="de-DE" sz="3600" dirty="0">
                <a:solidFill>
                  <a:srgbClr val="FF0000"/>
                </a:solidFill>
              </a:rPr>
              <a:t>Also Verzicht auf Lamarck und Darwin!</a:t>
            </a:r>
          </a:p>
        </p:txBody>
      </p:sp>
    </p:spTree>
    <p:extLst>
      <p:ext uri="{BB962C8B-B14F-4D97-AF65-F5344CB8AC3E}">
        <p14:creationId xmlns:p14="http://schemas.microsoft.com/office/powerpoint/2010/main" val="24187808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Spracharbeit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8D4E69-364E-42C3-9BB6-C7390D6C0AF5}"/>
              </a:ext>
            </a:extLst>
          </p:cNvPr>
          <p:cNvSpPr txBox="1"/>
          <p:nvPr/>
        </p:nvSpPr>
        <p:spPr>
          <a:xfrm>
            <a:off x="753979" y="2687053"/>
            <a:ext cx="7761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Oberstufen-Begriffe weglassen, z. B.:</a:t>
            </a:r>
          </a:p>
          <a:p>
            <a:r>
              <a:rPr lang="de-DE" sz="3600" dirty="0">
                <a:solidFill>
                  <a:srgbClr val="FF0000"/>
                </a:solidFill>
              </a:rPr>
              <a:t>Homologie, Analogie</a:t>
            </a:r>
          </a:p>
          <a:p>
            <a:endParaRPr lang="de-DE" sz="3600" dirty="0"/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35426179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Spracharbeit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8D4E69-364E-42C3-9BB6-C7390D6C0AF5}"/>
              </a:ext>
            </a:extLst>
          </p:cNvPr>
          <p:cNvSpPr txBox="1"/>
          <p:nvPr/>
        </p:nvSpPr>
        <p:spPr>
          <a:xfrm>
            <a:off x="753979" y="2687053"/>
            <a:ext cx="7761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„Evolutions-Theorie“:</a:t>
            </a:r>
          </a:p>
          <a:p>
            <a:r>
              <a:rPr lang="de-DE" sz="3600" dirty="0"/>
              <a:t>gerne missverstanden als „nur eine Theorie“, kann man glauben oder nicht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06719669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Spracharbeit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8D4E69-364E-42C3-9BB6-C7390D6C0AF5}"/>
              </a:ext>
            </a:extLst>
          </p:cNvPr>
          <p:cNvSpPr txBox="1"/>
          <p:nvPr/>
        </p:nvSpPr>
        <p:spPr>
          <a:xfrm>
            <a:off x="753979" y="2687053"/>
            <a:ext cx="776137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Begriffe zum Weg der Erkenntnis-gewinnung einführen bzw. wiederholen:</a:t>
            </a:r>
          </a:p>
          <a:p>
            <a:endParaRPr lang="de-DE" sz="2000" dirty="0"/>
          </a:p>
          <a:p>
            <a:r>
              <a:rPr lang="de-DE" sz="3600" dirty="0">
                <a:solidFill>
                  <a:srgbClr val="009900"/>
                </a:solidFill>
              </a:rPr>
              <a:t>die Hypothese</a:t>
            </a:r>
          </a:p>
          <a:p>
            <a:r>
              <a:rPr lang="de-DE" sz="3600" dirty="0">
                <a:solidFill>
                  <a:srgbClr val="009900"/>
                </a:solidFill>
              </a:rPr>
              <a:t>verifizieren, falsifizieren</a:t>
            </a:r>
          </a:p>
          <a:p>
            <a:r>
              <a:rPr lang="de-DE" sz="3600" dirty="0">
                <a:solidFill>
                  <a:srgbClr val="009900"/>
                </a:solidFill>
              </a:rPr>
              <a:t>die Theorie </a:t>
            </a:r>
            <a:r>
              <a:rPr lang="de-DE" sz="3600" dirty="0"/>
              <a:t>als System aus vielen verifizierten Hypothesen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30843740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</p:spTree>
    <p:extLst>
      <p:ext uri="{BB962C8B-B14F-4D97-AF65-F5344CB8AC3E}">
        <p14:creationId xmlns:p14="http://schemas.microsoft.com/office/powerpoint/2010/main" val="288300786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Spracharbeit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8D4E69-364E-42C3-9BB6-C7390D6C0AF5}"/>
              </a:ext>
            </a:extLst>
          </p:cNvPr>
          <p:cNvSpPr txBox="1"/>
          <p:nvPr/>
        </p:nvSpPr>
        <p:spPr>
          <a:xfrm>
            <a:off x="753979" y="2687053"/>
            <a:ext cx="77613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0000"/>
                </a:solidFill>
              </a:rPr>
              <a:t>nicht: „Wirbellose“</a:t>
            </a:r>
          </a:p>
          <a:p>
            <a:r>
              <a:rPr lang="de-DE" sz="3600" dirty="0">
                <a:solidFill>
                  <a:srgbClr val="009900"/>
                </a:solidFill>
              </a:rPr>
              <a:t>sondern: wirbellose Tiere</a:t>
            </a:r>
          </a:p>
          <a:p>
            <a:endParaRPr lang="de-DE" sz="3600" dirty="0">
              <a:solidFill>
                <a:srgbClr val="009900"/>
              </a:solidFill>
            </a:endParaRPr>
          </a:p>
          <a:p>
            <a:r>
              <a:rPr lang="de-DE" sz="3600" dirty="0"/>
              <a:t>(sonst meinen Schüler, es handle sich nur um einen weiteren Tierstamm)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352973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problemorientiertes Erarbeiten</a:t>
            </a:r>
            <a:endParaRPr lang="de-DE" sz="2800" i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der Weg der Erkenntnisgewinnung</a:t>
            </a:r>
            <a:endParaRPr lang="de-DE" sz="2800" i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Modell-Diskussion</a:t>
            </a:r>
            <a:endParaRPr lang="de-DE" sz="2800" i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WENIGER IST MEHR!</a:t>
            </a:r>
            <a:endParaRPr lang="de-DE" sz="2800" i="1" dirty="0">
              <a:latin typeface="Arial Narrow" panose="020B0606020202030204" pitchFamily="34" charset="0"/>
            </a:endParaRP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32278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Spracharbeit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8D4E69-364E-42C3-9BB6-C7390D6C0AF5}"/>
              </a:ext>
            </a:extLst>
          </p:cNvPr>
          <p:cNvSpPr txBox="1"/>
          <p:nvPr/>
        </p:nvSpPr>
        <p:spPr>
          <a:xfrm>
            <a:off x="753979" y="2687053"/>
            <a:ext cx="77613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Verzicht auf Begriffe, die nicht weiterführen wie z. B.:</a:t>
            </a:r>
          </a:p>
          <a:p>
            <a:r>
              <a:rPr lang="de-DE" sz="3600" dirty="0">
                <a:solidFill>
                  <a:srgbClr val="FF0000"/>
                </a:solidFill>
              </a:rPr>
              <a:t>das Stigma, -en</a:t>
            </a:r>
          </a:p>
          <a:p>
            <a:r>
              <a:rPr lang="de-DE" sz="3600" dirty="0">
                <a:solidFill>
                  <a:srgbClr val="FF0000"/>
                </a:solidFill>
              </a:rPr>
              <a:t>das </a:t>
            </a:r>
            <a:r>
              <a:rPr lang="de-DE" sz="3600" dirty="0" err="1">
                <a:solidFill>
                  <a:srgbClr val="FF0000"/>
                </a:solidFill>
              </a:rPr>
              <a:t>Ommatidium</a:t>
            </a:r>
            <a:r>
              <a:rPr lang="de-DE" sz="3600" dirty="0">
                <a:solidFill>
                  <a:srgbClr val="FF0000"/>
                </a:solidFill>
              </a:rPr>
              <a:t>, -en</a:t>
            </a:r>
          </a:p>
          <a:p>
            <a:r>
              <a:rPr lang="de-DE" sz="3600" dirty="0">
                <a:solidFill>
                  <a:srgbClr val="FF0000"/>
                </a:solidFill>
              </a:rPr>
              <a:t>der </a:t>
            </a:r>
            <a:r>
              <a:rPr lang="de-DE" sz="3600" dirty="0" err="1">
                <a:solidFill>
                  <a:srgbClr val="FF0000"/>
                </a:solidFill>
              </a:rPr>
              <a:t>Sehstab</a:t>
            </a:r>
            <a:r>
              <a:rPr lang="de-DE" sz="3600" dirty="0">
                <a:solidFill>
                  <a:srgbClr val="FF0000"/>
                </a:solidFill>
              </a:rPr>
              <a:t>, -“e = das </a:t>
            </a:r>
            <a:r>
              <a:rPr lang="de-DE" sz="3600" dirty="0" err="1">
                <a:solidFill>
                  <a:srgbClr val="FF0000"/>
                </a:solidFill>
              </a:rPr>
              <a:t>Rhabdomer</a:t>
            </a:r>
            <a:r>
              <a:rPr lang="de-DE" sz="3600" dirty="0">
                <a:solidFill>
                  <a:srgbClr val="FF0000"/>
                </a:solidFill>
              </a:rPr>
              <a:t>, -e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75160438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Spracharbeit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8D4E69-364E-42C3-9BB6-C7390D6C0AF5}"/>
              </a:ext>
            </a:extLst>
          </p:cNvPr>
          <p:cNvSpPr txBox="1"/>
          <p:nvPr/>
        </p:nvSpPr>
        <p:spPr>
          <a:xfrm>
            <a:off x="753979" y="2558717"/>
            <a:ext cx="7761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Korrekte Formulierungen verwenden!</a:t>
            </a:r>
          </a:p>
          <a:p>
            <a:endParaRPr lang="de-DE" dirty="0"/>
          </a:p>
          <a:p>
            <a:r>
              <a:rPr lang="de-DE" sz="3600" dirty="0"/>
              <a:t>„In der Sehsinneszelle wird das Licht in elektrische Signale umgewandelt.“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6200110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Spracharbeit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8D4E69-364E-42C3-9BB6-C7390D6C0AF5}"/>
              </a:ext>
            </a:extLst>
          </p:cNvPr>
          <p:cNvSpPr txBox="1"/>
          <p:nvPr/>
        </p:nvSpPr>
        <p:spPr>
          <a:xfrm>
            <a:off x="753979" y="2558717"/>
            <a:ext cx="77613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Korrekte Formulierungen verwenden!</a:t>
            </a:r>
          </a:p>
          <a:p>
            <a:endParaRPr lang="de-DE" dirty="0"/>
          </a:p>
          <a:p>
            <a:r>
              <a:rPr lang="de-DE" sz="3600" dirty="0">
                <a:solidFill>
                  <a:srgbClr val="FF0000"/>
                </a:solidFill>
              </a:rPr>
              <a:t>„In der Sehsinneszelle wird das Licht in elektrische Signale umgewandelt.“</a:t>
            </a:r>
          </a:p>
          <a:p>
            <a:endParaRPr lang="de-DE" dirty="0"/>
          </a:p>
          <a:p>
            <a:r>
              <a:rPr lang="de-DE" sz="3600" dirty="0">
                <a:solidFill>
                  <a:srgbClr val="009900"/>
                </a:solidFill>
              </a:rPr>
              <a:t>„In der Sehsinneszelle wird die Information aus dem Licht in Form elektrischer Signale verschlüsselt.“</a:t>
            </a:r>
          </a:p>
        </p:txBody>
      </p:sp>
    </p:spTree>
    <p:extLst>
      <p:ext uri="{BB962C8B-B14F-4D97-AF65-F5344CB8AC3E}">
        <p14:creationId xmlns:p14="http://schemas.microsoft.com/office/powerpoint/2010/main" val="1741760500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Lernen im Kontrast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FF4520-7236-46E1-8CA6-9917B2297D2C}"/>
              </a:ext>
            </a:extLst>
          </p:cNvPr>
          <p:cNvSpPr txBox="1"/>
          <p:nvPr/>
        </p:nvSpPr>
        <p:spPr>
          <a:xfrm>
            <a:off x="628650" y="2558716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Wirbeltiere versus Insekten</a:t>
            </a:r>
          </a:p>
          <a:p>
            <a:pPr algn="ctr"/>
            <a:endParaRPr lang="de-DE" sz="3600" dirty="0"/>
          </a:p>
          <a:p>
            <a:pPr algn="ctr"/>
            <a:r>
              <a:rPr lang="de-DE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166334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Lernen im Kontrast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FF4520-7236-46E1-8CA6-9917B2297D2C}"/>
              </a:ext>
            </a:extLst>
          </p:cNvPr>
          <p:cNvSpPr txBox="1"/>
          <p:nvPr/>
        </p:nvSpPr>
        <p:spPr>
          <a:xfrm>
            <a:off x="628650" y="2558716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Innenskelett			Außenskelett</a:t>
            </a:r>
          </a:p>
          <a:p>
            <a:r>
              <a:rPr lang="de-DE" sz="3600" dirty="0"/>
              <a:t>Blutgefäße				Tracheen</a:t>
            </a:r>
          </a:p>
          <a:p>
            <a:r>
              <a:rPr lang="de-DE" sz="3600" dirty="0"/>
              <a:t>Linsenauge				Facettenauge</a:t>
            </a:r>
          </a:p>
          <a:p>
            <a:r>
              <a:rPr lang="de-DE" sz="3600" dirty="0"/>
              <a:t>4 Beine					6 Beine</a:t>
            </a:r>
          </a:p>
        </p:txBody>
      </p:sp>
    </p:spTree>
    <p:extLst>
      <p:ext uri="{BB962C8B-B14F-4D97-AF65-F5344CB8AC3E}">
        <p14:creationId xmlns:p14="http://schemas.microsoft.com/office/powerpoint/2010/main" val="4209815659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Lernen im Kontrast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FF4520-7236-46E1-8CA6-9917B2297D2C}"/>
              </a:ext>
            </a:extLst>
          </p:cNvPr>
          <p:cNvSpPr txBox="1"/>
          <p:nvPr/>
        </p:nvSpPr>
        <p:spPr>
          <a:xfrm>
            <a:off x="628650" y="2558716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Innenskelett			Außenskelett</a:t>
            </a:r>
          </a:p>
          <a:p>
            <a:r>
              <a:rPr lang="de-DE" sz="3600" dirty="0"/>
              <a:t>Blutgefäße				Tracheen</a:t>
            </a:r>
          </a:p>
          <a:p>
            <a:r>
              <a:rPr lang="de-DE" sz="3600" dirty="0"/>
              <a:t>Linsenauge				Facettenauge</a:t>
            </a:r>
          </a:p>
          <a:p>
            <a:r>
              <a:rPr lang="de-DE" sz="3600" dirty="0"/>
              <a:t>4 Beine					6 Beine</a:t>
            </a:r>
          </a:p>
          <a:p>
            <a:endParaRPr lang="de-DE" sz="3600" dirty="0"/>
          </a:p>
          <a:p>
            <a:r>
              <a:rPr lang="de-DE" sz="3600" dirty="0"/>
              <a:t>=&gt; Gleiche Anforderungen, aber unter-schiedliche Lösungen!</a:t>
            </a:r>
          </a:p>
        </p:txBody>
      </p:sp>
    </p:spTree>
    <p:extLst>
      <p:ext uri="{BB962C8B-B14F-4D97-AF65-F5344CB8AC3E}">
        <p14:creationId xmlns:p14="http://schemas.microsoft.com/office/powerpoint/2010/main" val="2439363562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Problemorientiertes Arbeiten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FF4520-7236-46E1-8CA6-9917B2297D2C}"/>
              </a:ext>
            </a:extLst>
          </p:cNvPr>
          <p:cNvSpPr txBox="1"/>
          <p:nvPr/>
        </p:nvSpPr>
        <p:spPr>
          <a:xfrm>
            <a:off x="628650" y="2558716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statt Fakten lernen!</a:t>
            </a:r>
          </a:p>
        </p:txBody>
      </p:sp>
    </p:spTree>
    <p:extLst>
      <p:ext uri="{BB962C8B-B14F-4D97-AF65-F5344CB8AC3E}">
        <p14:creationId xmlns:p14="http://schemas.microsoft.com/office/powerpoint/2010/main" val="4166665575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Problemorientiertes Arbeiten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FF4520-7236-46E1-8CA6-9917B2297D2C}"/>
              </a:ext>
            </a:extLst>
          </p:cNvPr>
          <p:cNvSpPr txBox="1"/>
          <p:nvPr/>
        </p:nvSpPr>
        <p:spPr>
          <a:xfrm>
            <a:off x="628650" y="2558716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FF0000"/>
                </a:solidFill>
              </a:rPr>
              <a:t>Nicht Organe in einem Längsschnitt durch ein Insekt beschriften lassen!</a:t>
            </a:r>
          </a:p>
        </p:txBody>
      </p:sp>
    </p:spTree>
    <p:extLst>
      <p:ext uri="{BB962C8B-B14F-4D97-AF65-F5344CB8AC3E}">
        <p14:creationId xmlns:p14="http://schemas.microsoft.com/office/powerpoint/2010/main" val="3907468880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Problemorientiertes Arbeiten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29E4AE-19F7-4C70-8B91-B3AC19729131}"/>
              </a:ext>
            </a:extLst>
          </p:cNvPr>
          <p:cNvSpPr txBox="1"/>
          <p:nvPr/>
        </p:nvSpPr>
        <p:spPr>
          <a:xfrm>
            <a:off x="729916" y="2614863"/>
            <a:ext cx="7785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Impuls: Insektenblut ist nicht rot.</a:t>
            </a:r>
          </a:p>
        </p:txBody>
      </p:sp>
    </p:spTree>
    <p:extLst>
      <p:ext uri="{BB962C8B-B14F-4D97-AF65-F5344CB8AC3E}">
        <p14:creationId xmlns:p14="http://schemas.microsoft.com/office/powerpoint/2010/main" val="3488384131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Problemorientiertes Arbeiten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29E4AE-19F7-4C70-8B91-B3AC19729131}"/>
              </a:ext>
            </a:extLst>
          </p:cNvPr>
          <p:cNvSpPr txBox="1"/>
          <p:nvPr/>
        </p:nvSpPr>
        <p:spPr>
          <a:xfrm>
            <a:off x="729916" y="2614863"/>
            <a:ext cx="77854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Impuls: Insektenblut ist nicht rot.</a:t>
            </a:r>
          </a:p>
          <a:p>
            <a:endParaRPr lang="de-DE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kein Sauerstoff-Transport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einfaches Kreislauf-System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anderes Transportsystem für Sauerstoff</a:t>
            </a:r>
          </a:p>
        </p:txBody>
      </p:sp>
    </p:spTree>
    <p:extLst>
      <p:ext uri="{BB962C8B-B14F-4D97-AF65-F5344CB8AC3E}">
        <p14:creationId xmlns:p14="http://schemas.microsoft.com/office/powerpoint/2010/main" val="3830447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455825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Problemorientiertes Arbeiten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29E4AE-19F7-4C70-8B91-B3AC19729131}"/>
              </a:ext>
            </a:extLst>
          </p:cNvPr>
          <p:cNvSpPr txBox="1"/>
          <p:nvPr/>
        </p:nvSpPr>
        <p:spPr>
          <a:xfrm>
            <a:off x="729916" y="2614863"/>
            <a:ext cx="77854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Fortpflanzung:</a:t>
            </a:r>
          </a:p>
          <a:p>
            <a:endParaRPr lang="de-DE" sz="3600" dirty="0"/>
          </a:p>
          <a:p>
            <a:r>
              <a:rPr lang="de-DE" sz="3600" dirty="0"/>
              <a:t>Drohnen haben keinen Vater.</a:t>
            </a:r>
          </a:p>
          <a:p>
            <a:endParaRPr lang="de-DE" sz="3600" dirty="0"/>
          </a:p>
          <a:p>
            <a:r>
              <a:rPr lang="de-DE" sz="3600" dirty="0"/>
              <a:t>Regenwürmer haben kein Gender-Problem.</a:t>
            </a:r>
          </a:p>
        </p:txBody>
      </p:sp>
    </p:spTree>
    <p:extLst>
      <p:ext uri="{BB962C8B-B14F-4D97-AF65-F5344CB8AC3E}">
        <p14:creationId xmlns:p14="http://schemas.microsoft.com/office/powerpoint/2010/main" val="1635703227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Problemorientiertes Arbeiten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29E4AE-19F7-4C70-8B91-B3AC19729131}"/>
              </a:ext>
            </a:extLst>
          </p:cNvPr>
          <p:cNvSpPr txBox="1"/>
          <p:nvPr/>
        </p:nvSpPr>
        <p:spPr>
          <a:xfrm>
            <a:off x="729916" y="2614863"/>
            <a:ext cx="7785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Wachstum:</a:t>
            </a:r>
          </a:p>
          <a:p>
            <a:endParaRPr lang="de-DE" sz="3600" dirty="0"/>
          </a:p>
          <a:p>
            <a:r>
              <a:rPr lang="de-DE" sz="3600" dirty="0"/>
              <a:t>Stell dir vor, du willst wachsen, steckst aber in einem festen Panzer.</a:t>
            </a:r>
          </a:p>
        </p:txBody>
      </p:sp>
    </p:spTree>
    <p:extLst>
      <p:ext uri="{BB962C8B-B14F-4D97-AF65-F5344CB8AC3E}">
        <p14:creationId xmlns:p14="http://schemas.microsoft.com/office/powerpoint/2010/main" val="2199124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„</a:t>
            </a:r>
            <a:r>
              <a:rPr lang="de-DE" sz="3600" dirty="0" err="1"/>
              <a:t>One</a:t>
            </a:r>
            <a:r>
              <a:rPr lang="de-DE" sz="3600" dirty="0"/>
              <a:t> </a:t>
            </a:r>
            <a:r>
              <a:rPr lang="de-DE" sz="3600" dirty="0" err="1"/>
              <a:t>size</a:t>
            </a:r>
            <a:r>
              <a:rPr lang="de-DE" sz="3600" dirty="0"/>
              <a:t> </a:t>
            </a:r>
            <a:r>
              <a:rPr lang="de-DE" sz="3600" dirty="0" err="1"/>
              <a:t>fits</a:t>
            </a:r>
            <a:r>
              <a:rPr lang="de-DE" sz="3600" dirty="0"/>
              <a:t> all“</a:t>
            </a:r>
          </a:p>
        </p:txBody>
      </p:sp>
    </p:spTree>
    <p:extLst>
      <p:ext uri="{BB962C8B-B14F-4D97-AF65-F5344CB8AC3E}">
        <p14:creationId xmlns:p14="http://schemas.microsoft.com/office/powerpoint/2010/main" val="108499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200F4-2DD9-6E62-B61A-85989293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Zur Person</a:t>
            </a:r>
            <a:endParaRPr lang="de-DE" dirty="0"/>
          </a:p>
        </p:txBody>
      </p:sp>
      <p:pic>
        <p:nvPicPr>
          <p:cNvPr id="3" name="Inhaltsplatzhalter 3">
            <a:extLst>
              <a:ext uri="{FF2B5EF4-FFF2-40B4-BE49-F238E27FC236}">
                <a16:creationId xmlns:a16="http://schemas.microsoft.com/office/drawing/2014/main" id="{33453E13-E0C1-DCAC-081F-B70FC4144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934126" cy="496855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C8119B7-5865-10C4-BB7C-0BA6838E6862}"/>
              </a:ext>
            </a:extLst>
          </p:cNvPr>
          <p:cNvSpPr txBox="1"/>
          <p:nvPr/>
        </p:nvSpPr>
        <p:spPr>
          <a:xfrm>
            <a:off x="4644008" y="1196752"/>
            <a:ext cx="4176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Baujahr 1953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Diplombiologe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Lehramt Biologie, Chemie, Geographie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Auslandsdienst (Bilbao)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Seminarlehrer für Biologie 2007-2019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Buchner-Verlag seit 2020</a:t>
            </a:r>
          </a:p>
        </p:txBody>
      </p:sp>
    </p:spTree>
    <p:extLst>
      <p:ext uri="{BB962C8B-B14F-4D97-AF65-F5344CB8AC3E}">
        <p14:creationId xmlns:p14="http://schemas.microsoft.com/office/powerpoint/2010/main" val="3978844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„</a:t>
            </a:r>
            <a:r>
              <a:rPr lang="de-DE" sz="3600" dirty="0" err="1"/>
              <a:t>One</a:t>
            </a:r>
            <a:r>
              <a:rPr lang="de-DE" sz="3600" dirty="0"/>
              <a:t> </a:t>
            </a:r>
            <a:r>
              <a:rPr lang="de-DE" sz="3600" dirty="0" err="1"/>
              <a:t>size</a:t>
            </a:r>
            <a:r>
              <a:rPr lang="de-DE" sz="3600" dirty="0"/>
              <a:t> </a:t>
            </a:r>
            <a:r>
              <a:rPr lang="de-DE" sz="3600" dirty="0" err="1"/>
              <a:t>fits</a:t>
            </a:r>
            <a:r>
              <a:rPr lang="de-DE" sz="3600" dirty="0"/>
              <a:t> all“</a:t>
            </a:r>
          </a:p>
          <a:p>
            <a:r>
              <a:rPr lang="de-DE" sz="3600" dirty="0"/>
              <a:t>Fakten und Abläufe vorgeben und beschreiben lassen</a:t>
            </a:r>
          </a:p>
        </p:txBody>
      </p:sp>
    </p:spTree>
    <p:extLst>
      <p:ext uri="{BB962C8B-B14F-4D97-AF65-F5344CB8AC3E}">
        <p14:creationId xmlns:p14="http://schemas.microsoft.com/office/powerpoint/2010/main" val="466003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„</a:t>
            </a:r>
            <a:r>
              <a:rPr lang="de-DE" sz="3600" dirty="0" err="1"/>
              <a:t>One</a:t>
            </a:r>
            <a:r>
              <a:rPr lang="de-DE" sz="3600" dirty="0"/>
              <a:t> </a:t>
            </a:r>
            <a:r>
              <a:rPr lang="de-DE" sz="3600" dirty="0" err="1"/>
              <a:t>size</a:t>
            </a:r>
            <a:r>
              <a:rPr lang="de-DE" sz="3600" dirty="0"/>
              <a:t> </a:t>
            </a:r>
            <a:r>
              <a:rPr lang="de-DE" sz="3600" dirty="0" err="1"/>
              <a:t>fits</a:t>
            </a:r>
            <a:r>
              <a:rPr lang="de-DE" sz="3600" dirty="0"/>
              <a:t> all“</a:t>
            </a:r>
          </a:p>
          <a:p>
            <a:r>
              <a:rPr lang="de-DE" sz="3600" dirty="0"/>
              <a:t>Fakten und Abläufe vorgeben und beschreiben lassen</a:t>
            </a:r>
          </a:p>
          <a:p>
            <a:r>
              <a:rPr lang="de-DE" sz="3600" dirty="0"/>
              <a:t>viele Details und Ausblicke behandeln</a:t>
            </a:r>
          </a:p>
        </p:txBody>
      </p:sp>
    </p:spTree>
    <p:extLst>
      <p:ext uri="{BB962C8B-B14F-4D97-AF65-F5344CB8AC3E}">
        <p14:creationId xmlns:p14="http://schemas.microsoft.com/office/powerpoint/2010/main" val="3030353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„</a:t>
            </a:r>
            <a:r>
              <a:rPr lang="de-DE" sz="3600" dirty="0" err="1"/>
              <a:t>One</a:t>
            </a:r>
            <a:r>
              <a:rPr lang="de-DE" sz="3600" dirty="0"/>
              <a:t> </a:t>
            </a:r>
            <a:r>
              <a:rPr lang="de-DE" sz="3600" dirty="0" err="1"/>
              <a:t>size</a:t>
            </a:r>
            <a:r>
              <a:rPr lang="de-DE" sz="3600" dirty="0"/>
              <a:t> </a:t>
            </a:r>
            <a:r>
              <a:rPr lang="de-DE" sz="3600" dirty="0" err="1"/>
              <a:t>fits</a:t>
            </a:r>
            <a:r>
              <a:rPr lang="de-DE" sz="3600" dirty="0"/>
              <a:t> all“</a:t>
            </a:r>
          </a:p>
          <a:p>
            <a:r>
              <a:rPr lang="de-DE" sz="3600" dirty="0"/>
              <a:t>Fakten und Abläufe vorgeben und beschreiben lassen</a:t>
            </a:r>
          </a:p>
          <a:p>
            <a:r>
              <a:rPr lang="de-DE" sz="3600" dirty="0"/>
              <a:t>viele Details und Ausblicke behandeln</a:t>
            </a:r>
          </a:p>
          <a:p>
            <a:r>
              <a:rPr lang="de-DE" sz="3600" dirty="0"/>
              <a:t>Laborjargon verwenden</a:t>
            </a:r>
          </a:p>
        </p:txBody>
      </p:sp>
    </p:spTree>
    <p:extLst>
      <p:ext uri="{BB962C8B-B14F-4D97-AF65-F5344CB8AC3E}">
        <p14:creationId xmlns:p14="http://schemas.microsoft.com/office/powerpoint/2010/main" val="4207891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mentale Bilder der Schüler nicht evaluieren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3251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mentale Bilder der Schüler nicht evaluieren</a:t>
            </a:r>
          </a:p>
          <a:p>
            <a:r>
              <a:rPr lang="de-DE" sz="3600" dirty="0"/>
              <a:t>Vorwissen laut Lehrplan voraussetzen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0120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mentale Bilder der Schüler nicht evaluieren</a:t>
            </a:r>
          </a:p>
          <a:p>
            <a:r>
              <a:rPr lang="de-DE" sz="3600" dirty="0"/>
              <a:t>Vorwissen laut Lehrplan voraussetzen</a:t>
            </a:r>
          </a:p>
          <a:p>
            <a:r>
              <a:rPr lang="de-DE" sz="3600" dirty="0"/>
              <a:t>Vorwissen verfrüht voraussetzen (z. B. Exponent)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9991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mentale Bilder der Schüler nicht evaluieren</a:t>
            </a:r>
          </a:p>
          <a:p>
            <a:r>
              <a:rPr lang="de-DE" sz="3600" dirty="0"/>
              <a:t>Vorwissen laut Lehrplan voraussetzen</a:t>
            </a:r>
          </a:p>
          <a:p>
            <a:r>
              <a:rPr lang="de-DE" sz="3600" dirty="0"/>
              <a:t>Vorwissen verfrüht voraussetzen (z. B. Exponent)</a:t>
            </a:r>
          </a:p>
          <a:p>
            <a:r>
              <a:rPr lang="de-DE" sz="3600" dirty="0"/>
              <a:t>Vorkonzepte der Schüler ignorieren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1126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E5E89-2FCF-41B6-B443-5889DE7D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Ergo: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44C7FF-450D-4ADE-8563-CA8A267A36FA}"/>
              </a:ext>
            </a:extLst>
          </p:cNvPr>
          <p:cNvSpPr txBox="1"/>
          <p:nvPr/>
        </p:nvSpPr>
        <p:spPr>
          <a:xfrm>
            <a:off x="609600" y="1692442"/>
            <a:ext cx="7916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Vor Beginn eines neuen Kapitels: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Grundwissen wiederholen lassen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Vorkonzepte der Schüler evaluieren</a:t>
            </a:r>
          </a:p>
        </p:txBody>
      </p:sp>
    </p:spTree>
    <p:extLst>
      <p:ext uri="{BB962C8B-B14F-4D97-AF65-F5344CB8AC3E}">
        <p14:creationId xmlns:p14="http://schemas.microsoft.com/office/powerpoint/2010/main" val="3627813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E5E89-2FCF-41B6-B443-5889DE7D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Ergo: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44C7FF-450D-4ADE-8563-CA8A267A36FA}"/>
              </a:ext>
            </a:extLst>
          </p:cNvPr>
          <p:cNvSpPr txBox="1"/>
          <p:nvPr/>
        </p:nvSpPr>
        <p:spPr>
          <a:xfrm>
            <a:off x="609600" y="1692442"/>
            <a:ext cx="7916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Vor Beginn eines neuen Kapitels: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Grundwissen wiederholen lassen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Vorkonzepte der Schüler evaluieren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Nach der Situation der Schüler das Unterrichtskonzept gestalten.</a:t>
            </a:r>
          </a:p>
        </p:txBody>
      </p:sp>
    </p:spTree>
    <p:extLst>
      <p:ext uri="{BB962C8B-B14F-4D97-AF65-F5344CB8AC3E}">
        <p14:creationId xmlns:p14="http://schemas.microsoft.com/office/powerpoint/2010/main" val="3623853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Sprachsensibler Unterricht</a:t>
            </a:r>
          </a:p>
        </p:txBody>
      </p:sp>
    </p:spTree>
    <p:extLst>
      <p:ext uri="{BB962C8B-B14F-4D97-AF65-F5344CB8AC3E}">
        <p14:creationId xmlns:p14="http://schemas.microsoft.com/office/powerpoint/2010/main" val="397474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200F4-2DD9-6E62-B61A-85989293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/>
              <a:t>Fortbildungsveranstaltung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E2BF3C5-6344-ECD7-CEDE-EACFF8B0E379}"/>
              </a:ext>
            </a:extLst>
          </p:cNvPr>
          <p:cNvSpPr txBox="1"/>
          <p:nvPr/>
        </p:nvSpPr>
        <p:spPr>
          <a:xfrm>
            <a:off x="633663" y="1708484"/>
            <a:ext cx="31763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am Montag, </a:t>
            </a:r>
          </a:p>
          <a:p>
            <a:r>
              <a:rPr lang="de-DE" sz="3200" dirty="0"/>
              <a:t>23. Oktober 23</a:t>
            </a:r>
          </a:p>
          <a:p>
            <a:r>
              <a:rPr lang="de-DE" sz="3200" dirty="0"/>
              <a:t>im Deutschen Museum</a:t>
            </a:r>
          </a:p>
          <a:p>
            <a:r>
              <a:rPr lang="de-DE" sz="3200" dirty="0"/>
              <a:t>9:30 - 13:00 h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834CF1E-BEB9-7D79-20C2-40558E369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78" y="1876266"/>
            <a:ext cx="2397616" cy="221898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A616B1-DB2F-DF4B-AE5D-38A5678900E9}"/>
              </a:ext>
            </a:extLst>
          </p:cNvPr>
          <p:cNvSpPr txBox="1"/>
          <p:nvPr/>
        </p:nvSpPr>
        <p:spPr>
          <a:xfrm>
            <a:off x="3809999" y="4770521"/>
            <a:ext cx="5114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Die neu gestaltete Abteilung Landwirtschaft</a:t>
            </a:r>
          </a:p>
        </p:txBody>
      </p:sp>
    </p:spTree>
    <p:extLst>
      <p:ext uri="{BB962C8B-B14F-4D97-AF65-F5344CB8AC3E}">
        <p14:creationId xmlns:p14="http://schemas.microsoft.com/office/powerpoint/2010/main" val="3991517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Adressatengerechte 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Migrations-Hintergrund</a:t>
            </a:r>
          </a:p>
        </p:txBody>
      </p:sp>
    </p:spTree>
    <p:extLst>
      <p:ext uri="{BB962C8B-B14F-4D97-AF65-F5344CB8AC3E}">
        <p14:creationId xmlns:p14="http://schemas.microsoft.com/office/powerpoint/2010/main" val="3661647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Adressatengerechte 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Migrations-Hintergrund</a:t>
            </a:r>
          </a:p>
          <a:p>
            <a:r>
              <a:rPr lang="de-DE" sz="4000" dirty="0"/>
              <a:t>Nicht nur Gymnasiasten besuchen das Gymnasium.</a:t>
            </a:r>
          </a:p>
        </p:txBody>
      </p:sp>
    </p:spTree>
    <p:extLst>
      <p:ext uri="{BB962C8B-B14F-4D97-AF65-F5344CB8AC3E}">
        <p14:creationId xmlns:p14="http://schemas.microsoft.com/office/powerpoint/2010/main" val="1449640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Adressatengerechte 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Wenn die fachlichen Inhalte komplex und herausfordernd sind, sollen die Lernenden nicht zusätzlich durch germanistische Schwierigkeiten belastet werden.</a:t>
            </a:r>
          </a:p>
        </p:txBody>
      </p:sp>
    </p:spTree>
    <p:extLst>
      <p:ext uri="{BB962C8B-B14F-4D97-AF65-F5344CB8AC3E}">
        <p14:creationId xmlns:p14="http://schemas.microsoft.com/office/powerpoint/2010/main" val="1387116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38779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Fachbegriffe wiederholt anwenden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einfacher Satzbau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v. a. bei schriftlichen Prüfungen wenig Nebensätze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möglichst keine Genitiv-Konstruktionen</a:t>
            </a:r>
          </a:p>
        </p:txBody>
      </p:sp>
    </p:spTree>
    <p:extLst>
      <p:ext uri="{BB962C8B-B14F-4D97-AF65-F5344CB8AC3E}">
        <p14:creationId xmlns:p14="http://schemas.microsoft.com/office/powerpoint/2010/main" val="2543560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Neue Fachbegriffe ausführlich ein-führen und sichern!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ggf. Wortherleitung (Etymologie)</a:t>
            </a:r>
          </a:p>
        </p:txBody>
      </p:sp>
    </p:spTree>
    <p:extLst>
      <p:ext uri="{BB962C8B-B14F-4D97-AF65-F5344CB8AC3E}">
        <p14:creationId xmlns:p14="http://schemas.microsoft.com/office/powerpoint/2010/main" val="1867585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Neue Fachbegriffe ausführlich ein-führen und sichern!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ggf. Wortherleitung (Etymologie)</a:t>
            </a:r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r>
              <a:rPr lang="de-DE" sz="3600" b="1" dirty="0"/>
              <a:t>Inszenieren! Nicht nur erwähnen!</a:t>
            </a:r>
          </a:p>
        </p:txBody>
      </p:sp>
    </p:spTree>
    <p:extLst>
      <p:ext uri="{BB962C8B-B14F-4D97-AF65-F5344CB8AC3E}">
        <p14:creationId xmlns:p14="http://schemas.microsoft.com/office/powerpoint/2010/main" val="2971990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Fachbegriffe, die nicht weiterführen, </a:t>
            </a:r>
            <a:r>
              <a:rPr lang="de-DE" sz="3600" b="1" dirty="0"/>
              <a:t>weglassen</a:t>
            </a:r>
            <a:r>
              <a:rPr lang="de-DE" sz="3600" dirty="0"/>
              <a:t>!</a:t>
            </a:r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802258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55776" y="1925397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Faustregel:</a:t>
            </a:r>
          </a:p>
          <a:p>
            <a:endParaRPr lang="de-DE" sz="3600" dirty="0"/>
          </a:p>
          <a:p>
            <a:r>
              <a:rPr lang="de-DE" sz="3600" dirty="0"/>
              <a:t>Fachbegriffe im </a:t>
            </a:r>
            <a:r>
              <a:rPr lang="de-DE" sz="3600" dirty="0" err="1"/>
              <a:t>LehrplanPLUS</a:t>
            </a:r>
            <a:r>
              <a:rPr lang="de-DE" sz="3600" dirty="0"/>
              <a:t> unter …</a:t>
            </a:r>
          </a:p>
          <a:p>
            <a:endParaRPr lang="de-DE" sz="3600" dirty="0"/>
          </a:p>
          <a:p>
            <a:r>
              <a:rPr lang="de-DE" sz="3600" dirty="0"/>
              <a:t>… </a:t>
            </a:r>
            <a:r>
              <a:rPr lang="de-DE" sz="3600" b="1" dirty="0"/>
              <a:t>Inhalte</a:t>
            </a:r>
            <a:r>
              <a:rPr lang="de-DE" sz="3600" dirty="0"/>
              <a:t>: für den </a:t>
            </a:r>
            <a:r>
              <a:rPr lang="de-DE" sz="3600" dirty="0">
                <a:highlight>
                  <a:srgbClr val="FFFF00"/>
                </a:highlight>
              </a:rPr>
              <a:t>Schüler</a:t>
            </a:r>
          </a:p>
          <a:p>
            <a:r>
              <a:rPr lang="de-DE" sz="3600" dirty="0"/>
              <a:t>… </a:t>
            </a:r>
            <a:r>
              <a:rPr lang="de-DE" sz="3600" b="1" dirty="0"/>
              <a:t>Kompetenzen</a:t>
            </a:r>
            <a:r>
              <a:rPr lang="de-DE" sz="3600" dirty="0"/>
              <a:t>: für die </a:t>
            </a:r>
            <a:r>
              <a:rPr lang="de-DE" sz="3600" dirty="0">
                <a:highlight>
                  <a:srgbClr val="00FFFF"/>
                </a:highlight>
              </a:rPr>
              <a:t>Lehrkraft</a:t>
            </a:r>
          </a:p>
        </p:txBody>
      </p:sp>
    </p:spTree>
    <p:extLst>
      <p:ext uri="{BB962C8B-B14F-4D97-AF65-F5344CB8AC3E}">
        <p14:creationId xmlns:p14="http://schemas.microsoft.com/office/powerpoint/2010/main" val="1558744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55776" y="1925397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Beispiel Mikroorganismen:</a:t>
            </a:r>
          </a:p>
          <a:p>
            <a:endParaRPr lang="de-DE" sz="3600" dirty="0"/>
          </a:p>
          <a:p>
            <a:r>
              <a:rPr lang="de-DE" sz="3600" u="sng" dirty="0"/>
              <a:t>Bakterienzelle</a:t>
            </a:r>
            <a:r>
              <a:rPr lang="de-DE" sz="3600" dirty="0"/>
              <a:t>: „Zellwand, Membran, Speicherung der genetischen Information“</a:t>
            </a:r>
          </a:p>
          <a:p>
            <a:r>
              <a:rPr lang="de-DE" sz="3600" dirty="0"/>
              <a:t>(die ringförmige DNA, das Plasmid)</a:t>
            </a:r>
          </a:p>
          <a:p>
            <a:endParaRPr lang="de-DE" sz="3600" dirty="0"/>
          </a:p>
          <a:p>
            <a:r>
              <a:rPr lang="de-DE" sz="3600" u="sng" dirty="0" err="1"/>
              <a:t>Eukaryotenzelle</a:t>
            </a:r>
            <a:r>
              <a:rPr lang="de-DE" sz="3600" dirty="0"/>
              <a:t>: „keine detaillierte Betrachtung der Organellen“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883666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55776" y="1925397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Beispiel Mikroorganismen:</a:t>
            </a:r>
          </a:p>
          <a:p>
            <a:endParaRPr lang="de-DE" sz="3600" dirty="0"/>
          </a:p>
          <a:p>
            <a:r>
              <a:rPr lang="de-DE" sz="3600" dirty="0"/>
              <a:t>Verzicht auf Kokken, Streptokokken, Bazillen und Spirillen!</a:t>
            </a:r>
          </a:p>
        </p:txBody>
      </p:sp>
    </p:spTree>
    <p:extLst>
      <p:ext uri="{BB962C8B-B14F-4D97-AF65-F5344CB8AC3E}">
        <p14:creationId xmlns:p14="http://schemas.microsoft.com/office/powerpoint/2010/main" val="261906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6377BE3-C4B2-D283-1ABB-C2CECC86D542}"/>
              </a:ext>
            </a:extLst>
          </p:cNvPr>
          <p:cNvSpPr txBox="1"/>
          <p:nvPr/>
        </p:nvSpPr>
        <p:spPr>
          <a:xfrm>
            <a:off x="971600" y="836712"/>
            <a:ext cx="70567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Die PPP aus dieser Fortbildung sowie alle Skripten und Arbeits-blätter finden Sie auf meiner </a:t>
            </a:r>
            <a:r>
              <a:rPr lang="de-DE" sz="4000" b="1" dirty="0">
                <a:highlight>
                  <a:srgbClr val="FFFF00"/>
                </a:highlight>
              </a:rPr>
              <a:t>Webseite</a:t>
            </a:r>
            <a:r>
              <a:rPr lang="de-DE" sz="4000" dirty="0"/>
              <a:t>.</a:t>
            </a:r>
          </a:p>
          <a:p>
            <a:endParaRPr lang="de-DE" sz="4000" dirty="0"/>
          </a:p>
          <a:p>
            <a:pPr algn="ctr"/>
            <a:r>
              <a:rPr lang="de-DE" sz="4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DE" sz="4000" b="1" dirty="0">
                <a:highlight>
                  <a:srgbClr val="FFFF00"/>
                </a:highlight>
              </a:rPr>
              <a:t>Fortbildungen</a:t>
            </a:r>
          </a:p>
          <a:p>
            <a:pPr algn="ctr"/>
            <a:r>
              <a:rPr lang="de-DE" sz="4000" dirty="0">
                <a:highlight>
                  <a:srgbClr val="FFFF00"/>
                </a:highlight>
              </a:rPr>
              <a:t>Mittelstufe</a:t>
            </a:r>
          </a:p>
          <a:p>
            <a:endParaRPr lang="de-DE" sz="4000" dirty="0"/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958846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77247"/>
            <a:ext cx="78867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Fehlende Klarheit:</a:t>
            </a:r>
          </a:p>
          <a:p>
            <a:endParaRPr lang="de-DE" sz="2800" dirty="0"/>
          </a:p>
          <a:p>
            <a:r>
              <a:rPr lang="de-DE" sz="2800" dirty="0">
                <a:highlight>
                  <a:srgbClr val="FFFF00"/>
                </a:highlight>
              </a:rPr>
              <a:t>Jura:</a:t>
            </a:r>
            <a:r>
              <a:rPr lang="de-DE" sz="2800" dirty="0"/>
              <a:t> 	Gesteinstyp?</a:t>
            </a:r>
          </a:p>
          <a:p>
            <a:r>
              <a:rPr lang="de-DE" sz="2800" dirty="0"/>
              <a:t>		Mittelgebirge in Nordbayern?</a:t>
            </a:r>
          </a:p>
          <a:p>
            <a:r>
              <a:rPr lang="de-DE" sz="2800" dirty="0"/>
              <a:t>		Zeitspanne zwischen Trias und Kreide?</a:t>
            </a:r>
          </a:p>
          <a:p>
            <a:r>
              <a:rPr lang="de-DE" sz="2800" dirty="0"/>
              <a:t>		Rechtswissenschaften?</a:t>
            </a:r>
          </a:p>
        </p:txBody>
      </p:sp>
    </p:spTree>
    <p:extLst>
      <p:ext uri="{BB962C8B-B14F-4D97-AF65-F5344CB8AC3E}">
        <p14:creationId xmlns:p14="http://schemas.microsoft.com/office/powerpoint/2010/main" val="1122947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Fehlende Klarheit:</a:t>
            </a:r>
          </a:p>
          <a:p>
            <a:endParaRPr lang="de-DE" sz="2800" dirty="0"/>
          </a:p>
          <a:p>
            <a:r>
              <a:rPr lang="de-DE" sz="2800" dirty="0">
                <a:highlight>
                  <a:srgbClr val="FFFF00"/>
                </a:highlight>
              </a:rPr>
              <a:t>Jura:</a:t>
            </a:r>
            <a:r>
              <a:rPr lang="de-DE" sz="2800" dirty="0"/>
              <a:t> 	Gesteinstyp?</a:t>
            </a:r>
          </a:p>
          <a:p>
            <a:r>
              <a:rPr lang="de-DE" sz="2800" dirty="0"/>
              <a:t>		Mittelgebirge in Nordbayern?</a:t>
            </a:r>
          </a:p>
          <a:p>
            <a:r>
              <a:rPr lang="de-DE" sz="2800" dirty="0"/>
              <a:t>		Zeitspanne zwischen Trias und Kreide?</a:t>
            </a:r>
          </a:p>
          <a:p>
            <a:r>
              <a:rPr lang="de-DE" sz="2800" dirty="0"/>
              <a:t>		Rechtswissenschaften?</a:t>
            </a:r>
          </a:p>
          <a:p>
            <a:r>
              <a:rPr lang="de-DE" sz="2800" dirty="0"/>
              <a:t>		</a:t>
            </a:r>
            <a:r>
              <a:rPr lang="de-DE" sz="2800" dirty="0">
                <a:solidFill>
                  <a:srgbClr val="008000"/>
                </a:solidFill>
              </a:rPr>
              <a:t>Jura-Stein!</a:t>
            </a:r>
          </a:p>
          <a:p>
            <a:r>
              <a:rPr lang="de-DE" sz="2800" dirty="0">
                <a:solidFill>
                  <a:srgbClr val="008000"/>
                </a:solidFill>
              </a:rPr>
              <a:t>		Jura-Gebirge! (Fränkischer Jura)</a:t>
            </a:r>
          </a:p>
          <a:p>
            <a:r>
              <a:rPr lang="de-DE" sz="2800" dirty="0">
                <a:solidFill>
                  <a:srgbClr val="008000"/>
                </a:solidFill>
              </a:rPr>
              <a:t>		Jura-Zeit!</a:t>
            </a:r>
          </a:p>
          <a:p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331379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16850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Begriffe nicht verkürzen, sondern die Kategorie als Suffix anfügen.</a:t>
            </a:r>
          </a:p>
          <a:p>
            <a:pPr>
              <a:spcBef>
                <a:spcPts val="1200"/>
              </a:spcBef>
            </a:pPr>
            <a:r>
              <a:rPr lang="de-DE" sz="3600" b="1" dirty="0">
                <a:solidFill>
                  <a:srgbClr val="00B050"/>
                </a:solidFill>
              </a:rPr>
              <a:t>Beuger-Muskel, Strecker-Muskel</a:t>
            </a:r>
          </a:p>
          <a:p>
            <a:pPr>
              <a:spcBef>
                <a:spcPts val="1200"/>
              </a:spcBef>
            </a:pPr>
            <a:r>
              <a:rPr lang="de-DE" sz="3600" b="1" dirty="0">
                <a:solidFill>
                  <a:srgbClr val="00B050"/>
                </a:solidFill>
              </a:rPr>
              <a:t>Heber-Muskel, Senker-Muskel</a:t>
            </a:r>
          </a:p>
          <a:p>
            <a:pPr>
              <a:spcBef>
                <a:spcPts val="1200"/>
              </a:spcBef>
            </a:pPr>
            <a:r>
              <a:rPr lang="de-DE" sz="3600" b="1" dirty="0">
                <a:solidFill>
                  <a:srgbClr val="FF0000"/>
                </a:solidFill>
              </a:rPr>
              <a:t>NICHT: 	Beuger, Strecker</a:t>
            </a:r>
          </a:p>
          <a:p>
            <a:pPr>
              <a:spcBef>
                <a:spcPts val="1200"/>
              </a:spcBef>
            </a:pPr>
            <a:r>
              <a:rPr lang="de-DE" sz="3600" b="1" dirty="0">
                <a:solidFill>
                  <a:srgbClr val="FF0000"/>
                </a:solidFill>
              </a:rPr>
              <a:t>				Heber, Senker</a:t>
            </a:r>
          </a:p>
        </p:txBody>
      </p:sp>
    </p:spTree>
    <p:extLst>
      <p:ext uri="{BB962C8B-B14F-4D97-AF65-F5344CB8AC3E}">
        <p14:creationId xmlns:p14="http://schemas.microsoft.com/office/powerpoint/2010/main" val="1941371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Grammatik, Etymologie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63563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z. B. Mikroorganismen:</a:t>
            </a:r>
          </a:p>
          <a:p>
            <a:endParaRPr lang="de-DE" sz="2800" dirty="0"/>
          </a:p>
          <a:p>
            <a:r>
              <a:rPr lang="de-DE" sz="2800" dirty="0"/>
              <a:t>das Mitochondrium, -en</a:t>
            </a:r>
          </a:p>
          <a:p>
            <a:r>
              <a:rPr lang="de-DE" sz="2800" i="1" dirty="0" err="1"/>
              <a:t>mitos</a:t>
            </a:r>
            <a:r>
              <a:rPr lang="de-DE" sz="2800" i="1" dirty="0"/>
              <a:t>, lt.: Faden; </a:t>
            </a:r>
            <a:r>
              <a:rPr lang="de-DE" sz="2800" i="1" dirty="0" err="1"/>
              <a:t>chondrion</a:t>
            </a:r>
            <a:r>
              <a:rPr lang="de-DE" sz="2800" i="1" dirty="0"/>
              <a:t>, </a:t>
            </a:r>
            <a:r>
              <a:rPr lang="de-DE" sz="2800" i="1" dirty="0" err="1"/>
              <a:t>altgr</a:t>
            </a:r>
            <a:r>
              <a:rPr lang="de-DE" sz="2800" i="1" dirty="0"/>
              <a:t>.: Körnchen</a:t>
            </a:r>
          </a:p>
          <a:p>
            <a:endParaRPr lang="de-DE" sz="2800" dirty="0"/>
          </a:p>
          <a:p>
            <a:r>
              <a:rPr lang="de-DE" sz="2800" dirty="0"/>
              <a:t>der Prokaryot, -en</a:t>
            </a:r>
          </a:p>
          <a:p>
            <a:r>
              <a:rPr lang="de-DE" sz="2800" i="1" dirty="0"/>
              <a:t>pro, lt.: vor; </a:t>
            </a:r>
            <a:r>
              <a:rPr lang="de-DE" sz="2800" i="1" dirty="0" err="1"/>
              <a:t>karyon</a:t>
            </a:r>
            <a:r>
              <a:rPr lang="de-DE" sz="2800" i="1" dirty="0"/>
              <a:t>, </a:t>
            </a:r>
            <a:r>
              <a:rPr lang="de-DE" sz="2800" i="1" dirty="0" err="1"/>
              <a:t>altgr</a:t>
            </a:r>
            <a:r>
              <a:rPr lang="de-DE" sz="2800" i="1" dirty="0"/>
              <a:t>.: Nuss, Kern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4BB61C2-97F7-43FD-8296-4404BA5F68B3}"/>
              </a:ext>
            </a:extLst>
          </p:cNvPr>
          <p:cNvSpPr txBox="1"/>
          <p:nvPr/>
        </p:nvSpPr>
        <p:spPr>
          <a:xfrm>
            <a:off x="628650" y="5144981"/>
            <a:ext cx="7742321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2800" b="1" dirty="0"/>
              <a:t>				Artikel 		 	Pluralform</a:t>
            </a:r>
          </a:p>
          <a:p>
            <a:r>
              <a:rPr lang="de-DE" sz="2800" b="1" dirty="0"/>
              <a:t>		Rechtschreibung		Etymologie</a:t>
            </a:r>
          </a:p>
        </p:txBody>
      </p:sp>
    </p:spTree>
    <p:extLst>
      <p:ext uri="{BB962C8B-B14F-4D97-AF65-F5344CB8AC3E}">
        <p14:creationId xmlns:p14="http://schemas.microsoft.com/office/powerpoint/2010/main" val="28968965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2D3E63DF-3E1D-48AC-BF05-087BB738C197}"/>
              </a:ext>
            </a:extLst>
          </p:cNvPr>
          <p:cNvSpPr/>
          <p:nvPr/>
        </p:nvSpPr>
        <p:spPr>
          <a:xfrm>
            <a:off x="611560" y="1988840"/>
            <a:ext cx="4320480" cy="2088232"/>
          </a:xfrm>
          <a:prstGeom prst="wedgeRoundRectCallout">
            <a:avLst>
              <a:gd name="adj1" fmla="val 79632"/>
              <a:gd name="adj2" fmla="val 39296"/>
              <a:gd name="adj3" fmla="val 16667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3DB7FD1-E5CB-4D89-9293-921E377C8C7C}"/>
              </a:ext>
            </a:extLst>
          </p:cNvPr>
          <p:cNvSpPr txBox="1"/>
          <p:nvPr/>
        </p:nvSpPr>
        <p:spPr>
          <a:xfrm>
            <a:off x="611560" y="2178730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Ha, ha! Das reimt sich. Und was sich reimt, ist gut!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F0455E7-989B-45FF-9A23-31BDBF543D41}"/>
              </a:ext>
            </a:extLst>
          </p:cNvPr>
          <p:cNvSpPr txBox="1"/>
          <p:nvPr/>
        </p:nvSpPr>
        <p:spPr>
          <a:xfrm>
            <a:off x="6312568" y="3429000"/>
            <a:ext cx="2494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sagt der Pumuckl</a:t>
            </a:r>
          </a:p>
        </p:txBody>
      </p:sp>
    </p:spTree>
    <p:extLst>
      <p:ext uri="{BB962C8B-B14F-4D97-AF65-F5344CB8AC3E}">
        <p14:creationId xmlns:p14="http://schemas.microsoft.com/office/powerpoint/2010/main" val="5545514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2054751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Lange Komposita sind v. a. für Ausländer schwer zu lesen. Der Bindestrich hilft, das Wort zu gliedern.</a:t>
            </a:r>
          </a:p>
        </p:txBody>
      </p:sp>
    </p:spTree>
    <p:extLst>
      <p:ext uri="{BB962C8B-B14F-4D97-AF65-F5344CB8AC3E}">
        <p14:creationId xmlns:p14="http://schemas.microsoft.com/office/powerpoint/2010/main" val="23117972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2054751"/>
            <a:ext cx="885698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/>
              <a:t>Mark Twain ereiferte sich 1880 in </a:t>
            </a:r>
            <a:r>
              <a:rPr lang="de-DE" sz="3600" i="1" dirty="0"/>
              <a:t>„The </a:t>
            </a:r>
            <a:r>
              <a:rPr lang="de-DE" sz="3600" i="1" dirty="0" err="1"/>
              <a:t>Awful</a:t>
            </a:r>
            <a:r>
              <a:rPr lang="de-DE" sz="3600" i="1" dirty="0"/>
              <a:t> German Language“</a:t>
            </a:r>
            <a:r>
              <a:rPr lang="de-DE" sz="3600" dirty="0"/>
              <a:t> (zurecht) über „alphabetische Prozessionen“ wie:</a:t>
            </a:r>
          </a:p>
          <a:p>
            <a:pPr algn="ctr"/>
            <a:r>
              <a:rPr lang="de-DE" sz="3600" b="1" dirty="0" err="1"/>
              <a:t>Generalstaatsverordnetenversammlungen</a:t>
            </a:r>
            <a:r>
              <a:rPr lang="de-DE" sz="3600" dirty="0"/>
              <a:t> oder </a:t>
            </a:r>
            <a:r>
              <a:rPr lang="de-DE" sz="3600" b="1" dirty="0"/>
              <a:t>Waffenstillstandsverhandlungen</a:t>
            </a:r>
            <a:r>
              <a:rPr lang="de-DE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01143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2054751"/>
            <a:ext cx="88569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/>
              <a:t>ein-</a:t>
            </a:r>
            <a:r>
              <a:rPr lang="de-DE" sz="3600" dirty="0" err="1"/>
              <a:t>chromatidig</a:t>
            </a:r>
            <a:r>
              <a:rPr lang="de-DE" sz="3600" dirty="0"/>
              <a:t> / zwei-</a:t>
            </a:r>
            <a:r>
              <a:rPr lang="de-DE" sz="3600" dirty="0" err="1"/>
              <a:t>chromatidig</a:t>
            </a:r>
            <a:endParaRPr lang="de-DE" sz="3600" dirty="0"/>
          </a:p>
          <a:p>
            <a:pPr algn="ctr">
              <a:spcAft>
                <a:spcPts val="1200"/>
              </a:spcAft>
            </a:pP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41039462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2054751"/>
            <a:ext cx="88569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/>
              <a:t>ein-</a:t>
            </a:r>
            <a:r>
              <a:rPr lang="de-DE" sz="3600" dirty="0" err="1"/>
              <a:t>chromatidig</a:t>
            </a:r>
            <a:r>
              <a:rPr lang="de-DE" sz="3600" dirty="0"/>
              <a:t> / zwei-</a:t>
            </a:r>
            <a:r>
              <a:rPr lang="de-DE" sz="3600" dirty="0" err="1"/>
              <a:t>chromatidig</a:t>
            </a:r>
            <a:endParaRPr lang="de-DE" sz="3600" dirty="0"/>
          </a:p>
          <a:p>
            <a:pPr algn="ctr">
              <a:spcAft>
                <a:spcPts val="1200"/>
              </a:spcAft>
            </a:pPr>
            <a:r>
              <a:rPr lang="de-DE" sz="3600" dirty="0"/>
              <a:t>Zell-Energie</a:t>
            </a:r>
          </a:p>
          <a:p>
            <a:pPr algn="ctr">
              <a:spcAft>
                <a:spcPts val="1200"/>
              </a:spcAft>
            </a:pP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783476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2054751"/>
            <a:ext cx="88569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/>
              <a:t>ein-</a:t>
            </a:r>
            <a:r>
              <a:rPr lang="de-DE" sz="3600" dirty="0" err="1"/>
              <a:t>chromatidig</a:t>
            </a:r>
            <a:r>
              <a:rPr lang="de-DE" sz="3600" dirty="0"/>
              <a:t> / zwei-</a:t>
            </a:r>
            <a:r>
              <a:rPr lang="de-DE" sz="3600" dirty="0" err="1"/>
              <a:t>chromatidig</a:t>
            </a:r>
            <a:endParaRPr lang="de-DE" sz="3600" dirty="0"/>
          </a:p>
          <a:p>
            <a:pPr algn="ctr">
              <a:spcAft>
                <a:spcPts val="1200"/>
              </a:spcAft>
            </a:pPr>
            <a:r>
              <a:rPr lang="de-DE" sz="3600" dirty="0"/>
              <a:t>Zell-Energie</a:t>
            </a:r>
          </a:p>
          <a:p>
            <a:pPr algn="ctr">
              <a:spcAft>
                <a:spcPts val="1200"/>
              </a:spcAft>
            </a:pPr>
            <a:r>
              <a:rPr lang="de-DE" sz="3600" dirty="0"/>
              <a:t>Ein </a:t>
            </a:r>
            <a:r>
              <a:rPr lang="de-DE" sz="3600" dirty="0" err="1"/>
              <a:t>Agaro</a:t>
            </a:r>
            <a:r>
              <a:rPr lang="de-DE" sz="3600" dirty="0"/>
              <a:t>-Segel? Eine Hühnerei?</a:t>
            </a:r>
          </a:p>
          <a:p>
            <a:pPr algn="ctr">
              <a:spcAft>
                <a:spcPts val="1200"/>
              </a:spcAft>
            </a:pP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39568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965C726-9F03-631D-788B-38CA8264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64329066-97F4-86AF-7E53-274A2E47E5D5}"/>
              </a:ext>
            </a:extLst>
          </p:cNvPr>
          <p:cNvSpPr/>
          <p:nvPr/>
        </p:nvSpPr>
        <p:spPr>
          <a:xfrm>
            <a:off x="2843808" y="5085184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1242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2054751"/>
            <a:ext cx="8856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/>
              <a:t>ein-</a:t>
            </a:r>
            <a:r>
              <a:rPr lang="de-DE" sz="3600" dirty="0" err="1"/>
              <a:t>chromatidig</a:t>
            </a:r>
            <a:r>
              <a:rPr lang="de-DE" sz="3600" dirty="0"/>
              <a:t> / zwei-</a:t>
            </a:r>
            <a:r>
              <a:rPr lang="de-DE" sz="3600" dirty="0" err="1"/>
              <a:t>chromatidig</a:t>
            </a:r>
            <a:endParaRPr lang="de-DE" sz="3600" dirty="0"/>
          </a:p>
          <a:p>
            <a:pPr algn="ctr">
              <a:spcAft>
                <a:spcPts val="1200"/>
              </a:spcAft>
            </a:pPr>
            <a:r>
              <a:rPr lang="de-DE" sz="3600" dirty="0"/>
              <a:t>Zell-Energie</a:t>
            </a:r>
          </a:p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FF0000"/>
                </a:solidFill>
              </a:rPr>
              <a:t>Ein </a:t>
            </a:r>
            <a:r>
              <a:rPr lang="de-DE" sz="3600" dirty="0" err="1">
                <a:solidFill>
                  <a:srgbClr val="FF0000"/>
                </a:solidFill>
              </a:rPr>
              <a:t>Agaro</a:t>
            </a:r>
            <a:r>
              <a:rPr lang="de-DE" sz="3600" dirty="0">
                <a:solidFill>
                  <a:srgbClr val="FF0000"/>
                </a:solidFill>
              </a:rPr>
              <a:t>-Segel? Eine Hühnerei?</a:t>
            </a:r>
          </a:p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8000"/>
                </a:solidFill>
              </a:rPr>
              <a:t>Ein Agarose-Gel! Ein Hühner-Ei!</a:t>
            </a:r>
          </a:p>
          <a:p>
            <a:pPr algn="ctr">
              <a:spcAft>
                <a:spcPts val="1200"/>
              </a:spcAft>
            </a:pP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41462381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Anforderungen an Lebewesen:</a:t>
            </a:r>
          </a:p>
          <a:p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1556792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  Aktive Bewegung		         Fortpflanzung …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1200" dirty="0"/>
          </a:p>
          <a:p>
            <a:r>
              <a:rPr lang="de-DE" sz="3200" dirty="0"/>
              <a:t>     Information …			     Stoffwechsel</a:t>
            </a:r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55648"/>
            <a:ext cx="1728192" cy="1389376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4509120"/>
            <a:ext cx="1944216" cy="100811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5E3DF50-A89D-40A5-8173-E0003542D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34" y="2287554"/>
            <a:ext cx="1304722" cy="132556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3E7D3C3-DB89-41C1-9889-C09AA10FC6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62" y="4118796"/>
            <a:ext cx="1588640" cy="156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006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F44353F-8F8C-417D-B757-528EB14E9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861312"/>
            <a:ext cx="2363888" cy="144768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DC5E22-A450-48E3-8669-0F7CB02EF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99" y="3219406"/>
            <a:ext cx="1942054" cy="193778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AD41813-E16C-4680-BFE5-EA49290D6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53" y="4449307"/>
            <a:ext cx="2430461" cy="176188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77EFF6E-C8E8-4BDF-B89B-709EF41FBE35}"/>
              </a:ext>
            </a:extLst>
          </p:cNvPr>
          <p:cNvSpPr txBox="1"/>
          <p:nvPr/>
        </p:nvSpPr>
        <p:spPr>
          <a:xfrm>
            <a:off x="4804693" y="2054751"/>
            <a:ext cx="39784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dirty="0"/>
              <a:t>makroskopische,</a:t>
            </a:r>
          </a:p>
          <a:p>
            <a:pPr algn="r"/>
            <a:r>
              <a:rPr lang="de-DE" sz="3200" dirty="0"/>
              <a:t>mikroskopische,</a:t>
            </a:r>
          </a:p>
          <a:p>
            <a:pPr algn="r"/>
            <a:r>
              <a:rPr lang="de-DE" sz="3200" dirty="0"/>
              <a:t>submikroskopische</a:t>
            </a:r>
          </a:p>
          <a:p>
            <a:pPr algn="r"/>
            <a:r>
              <a:rPr lang="de-DE" sz="3200" dirty="0"/>
              <a:t>Betrachtungsebene</a:t>
            </a:r>
          </a:p>
        </p:txBody>
      </p:sp>
    </p:spTree>
    <p:extLst>
      <p:ext uri="{BB962C8B-B14F-4D97-AF65-F5344CB8AC3E}">
        <p14:creationId xmlns:p14="http://schemas.microsoft.com/office/powerpoint/2010/main" val="24300130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/>
              <a:t>Sprachsensibler Unterricht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933074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Josef Leisen:</a:t>
            </a:r>
          </a:p>
          <a:p>
            <a:endParaRPr lang="de-DE" sz="3200" dirty="0"/>
          </a:p>
          <a:p>
            <a:r>
              <a:rPr lang="de-DE" sz="3200" dirty="0"/>
              <a:t>http://www.sprachsensiblerfachunterricht.de/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4995908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/>
              <a:t>Korrekte Fachsprache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Evolution:</a:t>
            </a:r>
          </a:p>
          <a:p>
            <a:endParaRPr lang="de-DE" sz="3200" dirty="0"/>
          </a:p>
          <a:p>
            <a:pPr algn="ctr"/>
            <a:r>
              <a:rPr lang="de-DE" sz="3200" b="1" dirty="0"/>
              <a:t>Anpassung</a:t>
            </a:r>
            <a:r>
              <a:rPr lang="de-DE" sz="3200" dirty="0"/>
              <a:t> versus </a:t>
            </a:r>
            <a:r>
              <a:rPr lang="de-DE" sz="3200" b="1" dirty="0"/>
              <a:t>Angepasstheit</a:t>
            </a:r>
          </a:p>
        </p:txBody>
      </p:sp>
    </p:spTree>
    <p:extLst>
      <p:ext uri="{BB962C8B-B14F-4D97-AF65-F5344CB8AC3E}">
        <p14:creationId xmlns:p14="http://schemas.microsoft.com/office/powerpoint/2010/main" val="15374900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/>
              <a:t>Korrekte Fachsprache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Evolution:</a:t>
            </a:r>
          </a:p>
          <a:p>
            <a:endParaRPr lang="de-DE" sz="3200" dirty="0"/>
          </a:p>
          <a:p>
            <a:pPr algn="ctr"/>
            <a:r>
              <a:rPr lang="de-DE" sz="3200" b="1" dirty="0">
                <a:solidFill>
                  <a:srgbClr val="FF0000"/>
                </a:solidFill>
              </a:rPr>
              <a:t>Anpassung</a:t>
            </a:r>
            <a:r>
              <a:rPr lang="de-DE" sz="3200" dirty="0"/>
              <a:t> versus </a:t>
            </a:r>
            <a:r>
              <a:rPr lang="de-DE" sz="3200" b="1" dirty="0">
                <a:solidFill>
                  <a:srgbClr val="008000"/>
                </a:solidFill>
              </a:rPr>
              <a:t>Angepasstheit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7A34ED4-2D0B-4612-9492-EA295706E65E}"/>
              </a:ext>
            </a:extLst>
          </p:cNvPr>
          <p:cNvSpPr txBox="1"/>
          <p:nvPr/>
        </p:nvSpPr>
        <p:spPr>
          <a:xfrm>
            <a:off x="1949117" y="3727322"/>
            <a:ext cx="6184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i="1" dirty="0"/>
              <a:t>Vorgang			   Eigenschaft</a:t>
            </a:r>
          </a:p>
        </p:txBody>
      </p:sp>
    </p:spTree>
    <p:extLst>
      <p:ext uri="{BB962C8B-B14F-4D97-AF65-F5344CB8AC3E}">
        <p14:creationId xmlns:p14="http://schemas.microsoft.com/office/powerpoint/2010/main" val="29242794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/>
              <a:t>Korrekte Fachsprache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Evolution:</a:t>
            </a:r>
          </a:p>
          <a:p>
            <a:endParaRPr lang="de-DE" sz="3200" dirty="0"/>
          </a:p>
          <a:p>
            <a:r>
              <a:rPr lang="de-DE" sz="3200" dirty="0"/>
              <a:t>„Wenn zu viel Gift gespritzt wird, passen sich die Käfer an und werden resistent.“</a:t>
            </a:r>
          </a:p>
        </p:txBody>
      </p:sp>
    </p:spTree>
    <p:extLst>
      <p:ext uri="{BB962C8B-B14F-4D97-AF65-F5344CB8AC3E}">
        <p14:creationId xmlns:p14="http://schemas.microsoft.com/office/powerpoint/2010/main" val="1992621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/>
              <a:t>Korrekte Fachsprache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Evolution:</a:t>
            </a:r>
          </a:p>
          <a:p>
            <a:endParaRPr lang="de-DE" sz="3200" dirty="0"/>
          </a:p>
          <a:p>
            <a:r>
              <a:rPr lang="de-DE" sz="3200" dirty="0"/>
              <a:t>„Wenn zu viel Gift gespritzt wird, passen sich die Käfer an und werden resistent.“</a:t>
            </a:r>
          </a:p>
          <a:p>
            <a:endParaRPr lang="de-DE" sz="3200" dirty="0"/>
          </a:p>
          <a:p>
            <a:r>
              <a:rPr lang="de-DE" sz="3200" b="1" dirty="0">
                <a:solidFill>
                  <a:srgbClr val="FF0000"/>
                </a:solidFill>
              </a:rPr>
              <a:t>Falsche Reihenfolge!</a:t>
            </a:r>
          </a:p>
          <a:p>
            <a:r>
              <a:rPr lang="de-DE" sz="3200" b="1" dirty="0">
                <a:solidFill>
                  <a:srgbClr val="008000"/>
                </a:solidFill>
              </a:rPr>
              <a:t>Erst</a:t>
            </a:r>
            <a:r>
              <a:rPr lang="de-DE" sz="3200" dirty="0">
                <a:solidFill>
                  <a:srgbClr val="008000"/>
                </a:solidFill>
              </a:rPr>
              <a:t> bildet sich die Eigenschaft (die spätere Angepasstheit), </a:t>
            </a:r>
            <a:r>
              <a:rPr lang="de-DE" sz="3200" b="1" dirty="0">
                <a:solidFill>
                  <a:srgbClr val="008000"/>
                </a:solidFill>
              </a:rPr>
              <a:t>dann</a:t>
            </a:r>
            <a:r>
              <a:rPr lang="de-DE" sz="3200" dirty="0">
                <a:solidFill>
                  <a:srgbClr val="008000"/>
                </a:solidFill>
              </a:rPr>
              <a:t> kommt die Selektion.</a:t>
            </a:r>
          </a:p>
        </p:txBody>
      </p:sp>
    </p:spTree>
    <p:extLst>
      <p:ext uri="{BB962C8B-B14F-4D97-AF65-F5344CB8AC3E}">
        <p14:creationId xmlns:p14="http://schemas.microsoft.com/office/powerpoint/2010/main" val="29612845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/>
              <a:t>Korrekte Fachsprache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Fehlende Klarheit:</a:t>
            </a:r>
          </a:p>
          <a:p>
            <a:endParaRPr lang="de-DE" sz="3200" b="1" dirty="0"/>
          </a:p>
          <a:p>
            <a:pPr algn="ctr"/>
            <a:r>
              <a:rPr lang="de-DE" sz="3200" b="1" dirty="0"/>
              <a:t>„König Ludwig II. erbaute das Schloss Neuschwanstein.“</a:t>
            </a:r>
          </a:p>
          <a:p>
            <a:endParaRPr lang="de-DE" sz="3200" b="1" dirty="0"/>
          </a:p>
          <a:p>
            <a:r>
              <a:rPr lang="de-DE" sz="3200" dirty="0">
                <a:solidFill>
                  <a:srgbClr val="FF0000"/>
                </a:solidFill>
              </a:rPr>
              <a:t>Nein: Er griff in die Planung ein, überwachte die Baustelle, bezahlte die Kosten, aber er nahm keine Schaufel in die Hand.</a:t>
            </a:r>
          </a:p>
        </p:txBody>
      </p:sp>
    </p:spTree>
    <p:extLst>
      <p:ext uri="{BB962C8B-B14F-4D97-AF65-F5344CB8AC3E}">
        <p14:creationId xmlns:p14="http://schemas.microsoft.com/office/powerpoint/2010/main" val="40251317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/>
              <a:t>Block 2:</a:t>
            </a:r>
          </a:p>
          <a:p>
            <a:pPr algn="ctr"/>
            <a:endParaRPr lang="de-DE" sz="8000" b="1" dirty="0"/>
          </a:p>
          <a:p>
            <a:pPr algn="ctr"/>
            <a:r>
              <a:rPr lang="de-DE" sz="8000" b="1" dirty="0"/>
              <a:t>Genetik</a:t>
            </a:r>
          </a:p>
          <a:p>
            <a:pPr algn="ctr">
              <a:spcBef>
                <a:spcPts val="2400"/>
              </a:spcBef>
            </a:pPr>
            <a:r>
              <a:rPr lang="de-DE" sz="8000" b="1" dirty="0"/>
              <a:t>Gentechnik</a:t>
            </a:r>
          </a:p>
        </p:txBody>
      </p:sp>
    </p:spTree>
    <p:extLst>
      <p:ext uri="{BB962C8B-B14F-4D97-AF65-F5344CB8AC3E}">
        <p14:creationId xmlns:p14="http://schemas.microsoft.com/office/powerpoint/2010/main" val="2758128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zenten.alp.dillingen.de/reisende/images/stories/akadem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27432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95936" y="836712"/>
            <a:ext cx="4608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Akademiebericht 506</a:t>
            </a:r>
          </a:p>
          <a:p>
            <a:pPr algn="ctr"/>
            <a:endParaRPr lang="de-DE" dirty="0"/>
          </a:p>
          <a:p>
            <a:pPr algn="ctr"/>
            <a:r>
              <a:rPr lang="de-DE" sz="5600" b="1" dirty="0"/>
              <a:t>Bio? – Logisch!</a:t>
            </a:r>
          </a:p>
          <a:p>
            <a:endParaRPr lang="de-DE" dirty="0"/>
          </a:p>
        </p:txBody>
      </p:sp>
      <p:pic>
        <p:nvPicPr>
          <p:cNvPr id="5" name="Inhaltsplatzhalt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312368" cy="469796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99EF261-A244-4D56-8ED3-5E7B03992888}"/>
              </a:ext>
            </a:extLst>
          </p:cNvPr>
          <p:cNvSpPr txBox="1"/>
          <p:nvPr/>
        </p:nvSpPr>
        <p:spPr>
          <a:xfrm rot="20466530">
            <a:off x="2779772" y="3973967"/>
            <a:ext cx="1944216" cy="646331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2. verbesserte und ergänzte Auflage!</a:t>
            </a:r>
          </a:p>
        </p:txBody>
      </p:sp>
    </p:spTree>
    <p:extLst>
      <p:ext uri="{BB962C8B-B14F-4D97-AF65-F5344CB8AC3E}">
        <p14:creationId xmlns:p14="http://schemas.microsoft.com/office/powerpoint/2010/main" val="24315608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Weniger ist mehr! </a:t>
            </a:r>
            <a:r>
              <a:rPr lang="de-DE" sz="3200" dirty="0"/>
              <a:t>(Nur Lehrplan-Inhalte!)</a:t>
            </a:r>
          </a:p>
        </p:txBody>
      </p:sp>
    </p:spTree>
    <p:extLst>
      <p:ext uri="{BB962C8B-B14F-4D97-AF65-F5344CB8AC3E}">
        <p14:creationId xmlns:p14="http://schemas.microsoft.com/office/powerpoint/2010/main" val="29124091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Weniger ist mehr! </a:t>
            </a:r>
            <a:r>
              <a:rPr lang="de-DE" sz="3200" dirty="0"/>
              <a:t>(Nur Lehrplan-Inhalte!)</a:t>
            </a:r>
          </a:p>
          <a:p>
            <a:endParaRPr lang="de-DE" sz="3200" dirty="0"/>
          </a:p>
          <a:p>
            <a:r>
              <a:rPr lang="de-DE" sz="3200" b="1" dirty="0"/>
              <a:t>Nicht zu viel auf einmal! </a:t>
            </a:r>
            <a:r>
              <a:rPr lang="de-DE" sz="3200" dirty="0"/>
              <a:t>(Drüber schlafen lassen!)</a:t>
            </a:r>
          </a:p>
        </p:txBody>
      </p:sp>
    </p:spTree>
    <p:extLst>
      <p:ext uri="{BB962C8B-B14F-4D97-AF65-F5344CB8AC3E}">
        <p14:creationId xmlns:p14="http://schemas.microsoft.com/office/powerpoint/2010/main" val="21613731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Weniger ist mehr! </a:t>
            </a:r>
            <a:r>
              <a:rPr lang="de-DE" sz="3200" dirty="0"/>
              <a:t>(Nur Lehrplan-Inhalte!)</a:t>
            </a:r>
          </a:p>
          <a:p>
            <a:endParaRPr lang="de-DE" sz="3200" dirty="0"/>
          </a:p>
          <a:p>
            <a:r>
              <a:rPr lang="de-DE" sz="3200" b="1" dirty="0"/>
              <a:t>Nicht zu viel auf einmal! </a:t>
            </a:r>
            <a:r>
              <a:rPr lang="de-DE" sz="3200" dirty="0"/>
              <a:t>(Drüber schlafen lassen!)</a:t>
            </a:r>
          </a:p>
          <a:p>
            <a:endParaRPr lang="de-DE" sz="3200" dirty="0"/>
          </a:p>
          <a:p>
            <a:r>
              <a:rPr lang="de-DE" sz="3200" b="1" dirty="0"/>
              <a:t>Praktikum</a:t>
            </a:r>
            <a:r>
              <a:rPr lang="de-DE" sz="3200" dirty="0"/>
              <a:t>: Isolierung von DNA aus Mund-schleimhaut-Zellen.</a:t>
            </a:r>
          </a:p>
        </p:txBody>
      </p:sp>
    </p:spTree>
    <p:extLst>
      <p:ext uri="{BB962C8B-B14F-4D97-AF65-F5344CB8AC3E}">
        <p14:creationId xmlns:p14="http://schemas.microsoft.com/office/powerpoint/2010/main" val="704684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Weniger ist mehr! </a:t>
            </a:r>
            <a:r>
              <a:rPr lang="de-DE" sz="3200" dirty="0"/>
              <a:t>(Nur Lehrplan-Inhalte!)</a:t>
            </a:r>
          </a:p>
          <a:p>
            <a:endParaRPr lang="de-DE" sz="3200" dirty="0"/>
          </a:p>
          <a:p>
            <a:r>
              <a:rPr lang="de-DE" sz="3200" b="1" dirty="0"/>
              <a:t>Nicht zu viel auf einmal! </a:t>
            </a:r>
            <a:r>
              <a:rPr lang="de-DE" sz="3200" dirty="0"/>
              <a:t>(Drüber schlafen lassen!)</a:t>
            </a:r>
          </a:p>
          <a:p>
            <a:endParaRPr lang="de-DE" sz="3200" dirty="0"/>
          </a:p>
          <a:p>
            <a:r>
              <a:rPr lang="de-DE" sz="3200" b="1" dirty="0"/>
              <a:t>Praktikum</a:t>
            </a:r>
            <a:r>
              <a:rPr lang="de-DE" sz="3200" dirty="0"/>
              <a:t>: Isolierung von DNA aus Mundschleimhaut-Zellen.</a:t>
            </a:r>
          </a:p>
          <a:p>
            <a:endParaRPr lang="de-DE" sz="3200" i="1" dirty="0"/>
          </a:p>
          <a:p>
            <a:r>
              <a:rPr lang="de-DE" sz="3200" b="1" dirty="0"/>
              <a:t>Allel-Begriff</a:t>
            </a:r>
            <a:r>
              <a:rPr lang="de-DE" sz="3200" dirty="0"/>
              <a:t>: nicht nötig, wohl aber Wissen um Genvarianten („Attributwerte“)</a:t>
            </a:r>
          </a:p>
        </p:txBody>
      </p:sp>
    </p:spTree>
    <p:extLst>
      <p:ext uri="{BB962C8B-B14F-4D97-AF65-F5344CB8AC3E}">
        <p14:creationId xmlns:p14="http://schemas.microsoft.com/office/powerpoint/2010/main" val="38708069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Spracharbeit</a:t>
            </a:r>
          </a:p>
        </p:txBody>
      </p:sp>
    </p:spTree>
    <p:extLst>
      <p:ext uri="{BB962C8B-B14F-4D97-AF65-F5344CB8AC3E}">
        <p14:creationId xmlns:p14="http://schemas.microsoft.com/office/powerpoint/2010/main" val="36128786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</a:t>
            </a:r>
          </a:p>
          <a:p>
            <a:endParaRPr lang="de-DE" sz="3200" dirty="0"/>
          </a:p>
          <a:p>
            <a:r>
              <a:rPr lang="de-DE" sz="3200" dirty="0"/>
              <a:t>Chromosom</a:t>
            </a:r>
          </a:p>
          <a:p>
            <a:r>
              <a:rPr lang="de-DE" sz="3200" dirty="0"/>
              <a:t>Chromatid</a:t>
            </a:r>
          </a:p>
          <a:p>
            <a:r>
              <a:rPr lang="de-DE" sz="3200" dirty="0"/>
              <a:t>Chromatin</a:t>
            </a:r>
          </a:p>
          <a:p>
            <a:r>
              <a:rPr lang="de-DE" sz="3200" dirty="0"/>
              <a:t>haploid / diploid </a:t>
            </a:r>
          </a:p>
          <a:p>
            <a:r>
              <a:rPr lang="de-DE" sz="3200" dirty="0"/>
              <a:t>ein- / zwei-</a:t>
            </a:r>
            <a:r>
              <a:rPr lang="de-DE" sz="3200" dirty="0" err="1"/>
              <a:t>chromatidig</a:t>
            </a:r>
            <a:endParaRPr lang="de-DE" sz="3200" dirty="0"/>
          </a:p>
          <a:p>
            <a:r>
              <a:rPr lang="de-DE" sz="3200" dirty="0" err="1"/>
              <a:t>Centromer</a:t>
            </a:r>
            <a:endParaRPr lang="de-DE" sz="3200" dirty="0"/>
          </a:p>
          <a:p>
            <a:r>
              <a:rPr lang="de-DE" sz="3200" dirty="0" err="1"/>
              <a:t>Kinetochor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6933120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</a:t>
            </a:r>
          </a:p>
          <a:p>
            <a:endParaRPr lang="de-DE" sz="3200" dirty="0"/>
          </a:p>
          <a:p>
            <a:r>
              <a:rPr lang="de-DE" sz="3200" dirty="0"/>
              <a:t>Chromosom</a:t>
            </a:r>
          </a:p>
          <a:p>
            <a:r>
              <a:rPr lang="de-DE" sz="3200" dirty="0"/>
              <a:t>Chromatid</a:t>
            </a:r>
          </a:p>
          <a:p>
            <a:r>
              <a:rPr lang="de-DE" sz="3200" strike="sngStrike" dirty="0">
                <a:solidFill>
                  <a:srgbClr val="FF0000"/>
                </a:solidFill>
              </a:rPr>
              <a:t>Chromatin</a:t>
            </a:r>
            <a:r>
              <a:rPr lang="de-DE" sz="3200" dirty="0">
                <a:solidFill>
                  <a:srgbClr val="FF0000"/>
                </a:solidFill>
              </a:rPr>
              <a:t>					überflüssig</a:t>
            </a:r>
          </a:p>
          <a:p>
            <a:r>
              <a:rPr lang="de-DE" sz="3200" dirty="0"/>
              <a:t>haploid / diploid </a:t>
            </a:r>
          </a:p>
          <a:p>
            <a:r>
              <a:rPr lang="de-DE" sz="3200" dirty="0"/>
              <a:t>ein- / zwei-</a:t>
            </a:r>
            <a:r>
              <a:rPr lang="de-DE" sz="3200" dirty="0" err="1"/>
              <a:t>chromatidig</a:t>
            </a:r>
            <a:endParaRPr lang="de-DE" sz="3200" dirty="0"/>
          </a:p>
          <a:p>
            <a:r>
              <a:rPr lang="de-DE" sz="3200" dirty="0" err="1"/>
              <a:t>Centromer</a:t>
            </a:r>
            <a:endParaRPr lang="de-DE" sz="3200" dirty="0"/>
          </a:p>
          <a:p>
            <a:r>
              <a:rPr lang="de-DE" sz="3200" strike="sngStrike" dirty="0" err="1">
                <a:solidFill>
                  <a:srgbClr val="FF0000"/>
                </a:solidFill>
              </a:rPr>
              <a:t>Kinetochor</a:t>
            </a:r>
            <a:r>
              <a:rPr lang="de-DE" sz="3200" dirty="0">
                <a:solidFill>
                  <a:srgbClr val="FF0000"/>
                </a:solidFill>
              </a:rPr>
              <a:t>					überflüssig</a:t>
            </a:r>
          </a:p>
        </p:txBody>
      </p:sp>
    </p:spTree>
    <p:extLst>
      <p:ext uri="{BB962C8B-B14F-4D97-AF65-F5344CB8AC3E}">
        <p14:creationId xmlns:p14="http://schemas.microsoft.com/office/powerpoint/2010/main" val="42283131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</a:t>
            </a:r>
          </a:p>
          <a:p>
            <a:endParaRPr lang="de-DE" sz="3200" dirty="0"/>
          </a:p>
          <a:p>
            <a:r>
              <a:rPr lang="de-DE" sz="3200" dirty="0"/>
              <a:t>Chromosom</a:t>
            </a:r>
          </a:p>
          <a:p>
            <a:r>
              <a:rPr lang="de-DE" sz="3200" dirty="0"/>
              <a:t>Chromatid</a:t>
            </a:r>
          </a:p>
          <a:p>
            <a:endParaRPr lang="de-DE" sz="3200" dirty="0"/>
          </a:p>
          <a:p>
            <a:r>
              <a:rPr lang="de-DE" sz="3200" dirty="0"/>
              <a:t>haploid / diploid </a:t>
            </a:r>
          </a:p>
          <a:p>
            <a:r>
              <a:rPr lang="de-DE" sz="3200" dirty="0"/>
              <a:t>ein- / zwei-</a:t>
            </a:r>
            <a:r>
              <a:rPr lang="de-DE" sz="3200" dirty="0" err="1"/>
              <a:t>chromatidig</a:t>
            </a:r>
            <a:endParaRPr lang="de-DE" sz="3200" dirty="0"/>
          </a:p>
          <a:p>
            <a:r>
              <a:rPr lang="de-DE" sz="3200" dirty="0" err="1"/>
              <a:t>Centromer</a:t>
            </a:r>
            <a:r>
              <a:rPr lang="de-DE" sz="3200" dirty="0"/>
              <a:t>, </a:t>
            </a:r>
            <a:r>
              <a:rPr lang="de-DE" sz="3200" b="1" dirty="0"/>
              <a:t>auch: Zentromer</a:t>
            </a:r>
          </a:p>
        </p:txBody>
      </p:sp>
    </p:spTree>
    <p:extLst>
      <p:ext uri="{BB962C8B-B14F-4D97-AF65-F5344CB8AC3E}">
        <p14:creationId xmlns:p14="http://schemas.microsoft.com/office/powerpoint/2010/main" val="20250191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</a:t>
            </a:r>
          </a:p>
          <a:p>
            <a:endParaRPr lang="de-DE" sz="3200" dirty="0"/>
          </a:p>
          <a:p>
            <a:r>
              <a:rPr lang="de-DE" sz="3200" dirty="0"/>
              <a:t>das Chromatid, -en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(</a:t>
            </a:r>
            <a:r>
              <a:rPr lang="de-DE" sz="3200" dirty="0" err="1">
                <a:solidFill>
                  <a:srgbClr val="FF0000"/>
                </a:solidFill>
              </a:rPr>
              <a:t>plur</a:t>
            </a:r>
            <a:r>
              <a:rPr lang="de-DE" sz="3200" dirty="0">
                <a:solidFill>
                  <a:srgbClr val="FF0000"/>
                </a:solidFill>
              </a:rPr>
              <a:t>. NICHT: Chromatide)</a:t>
            </a:r>
          </a:p>
          <a:p>
            <a:r>
              <a:rPr lang="de-DE" sz="3200" i="1" dirty="0" err="1"/>
              <a:t>chroma</a:t>
            </a:r>
            <a:r>
              <a:rPr lang="de-DE" sz="3200" i="1" dirty="0"/>
              <a:t>, </a:t>
            </a:r>
            <a:r>
              <a:rPr lang="de-DE" sz="3200" i="1" dirty="0" err="1"/>
              <a:t>altgr</a:t>
            </a:r>
            <a:r>
              <a:rPr lang="de-DE" sz="3200" i="1" dirty="0"/>
              <a:t>.: Farbe</a:t>
            </a:r>
          </a:p>
          <a:p>
            <a:endParaRPr lang="de-DE" sz="3200" dirty="0"/>
          </a:p>
          <a:p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7059669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</a:t>
            </a:r>
          </a:p>
          <a:p>
            <a:endParaRPr lang="de-DE" sz="3200" dirty="0"/>
          </a:p>
          <a:p>
            <a:r>
              <a:rPr lang="de-DE" sz="3200" dirty="0"/>
              <a:t>das Chromatid, -en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(</a:t>
            </a:r>
            <a:r>
              <a:rPr lang="de-DE" sz="3200" dirty="0" err="1">
                <a:solidFill>
                  <a:srgbClr val="FF0000"/>
                </a:solidFill>
              </a:rPr>
              <a:t>plur</a:t>
            </a:r>
            <a:r>
              <a:rPr lang="de-DE" sz="3200" dirty="0">
                <a:solidFill>
                  <a:srgbClr val="FF0000"/>
                </a:solidFill>
              </a:rPr>
              <a:t>. NICHT: Chromatide)</a:t>
            </a:r>
          </a:p>
          <a:p>
            <a:r>
              <a:rPr lang="de-DE" sz="3200" i="1" dirty="0" err="1"/>
              <a:t>chroma</a:t>
            </a:r>
            <a:r>
              <a:rPr lang="de-DE" sz="3200" i="1" dirty="0"/>
              <a:t>, </a:t>
            </a:r>
            <a:r>
              <a:rPr lang="de-DE" sz="3200" i="1" dirty="0" err="1"/>
              <a:t>altgr</a:t>
            </a:r>
            <a:r>
              <a:rPr lang="de-DE" sz="3200" i="1" dirty="0"/>
              <a:t>.: Farbe</a:t>
            </a:r>
          </a:p>
          <a:p>
            <a:endParaRPr lang="de-DE" sz="3200" dirty="0"/>
          </a:p>
          <a:p>
            <a:r>
              <a:rPr lang="de-DE" sz="3200" dirty="0"/>
              <a:t>1 DNA-Faden, aufgewickelt auf bestimmte Proteine (nur bei Eukaryoten)</a:t>
            </a:r>
          </a:p>
          <a:p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071117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CC253-231C-45E9-AE0D-85195468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Meine Intentionen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3A6EB99-3E99-44F0-99EE-580E415FF3BC}"/>
              </a:ext>
            </a:extLst>
          </p:cNvPr>
          <p:cNvSpPr txBox="1"/>
          <p:nvPr/>
        </p:nvSpPr>
        <p:spPr>
          <a:xfrm>
            <a:off x="611560" y="1556792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Die Lehrkraft soll die 9. Klasse freudig planen und durchführen.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Die Schüler sollen nicht überfordert werden: Der Lehrplan ist gut zu erfüllen, wenn man sich auf die dort genannten Inhalte beschränkt.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Freiland-Arbeit in der Ökologie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Sprachsensibler Unterricht</a:t>
            </a:r>
          </a:p>
        </p:txBody>
      </p:sp>
    </p:spTree>
    <p:extLst>
      <p:ext uri="{BB962C8B-B14F-4D97-AF65-F5344CB8AC3E}">
        <p14:creationId xmlns:p14="http://schemas.microsoft.com/office/powerpoint/2010/main" val="2435432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</a:t>
            </a:r>
          </a:p>
          <a:p>
            <a:endParaRPr lang="de-DE" sz="3200" dirty="0"/>
          </a:p>
          <a:p>
            <a:r>
              <a:rPr lang="de-DE" sz="3200" dirty="0"/>
              <a:t>das Chromosom, -en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(</a:t>
            </a:r>
            <a:r>
              <a:rPr lang="de-DE" sz="3200" dirty="0" err="1">
                <a:solidFill>
                  <a:srgbClr val="FF0000"/>
                </a:solidFill>
              </a:rPr>
              <a:t>plur</a:t>
            </a:r>
            <a:r>
              <a:rPr lang="de-DE" sz="3200" dirty="0">
                <a:solidFill>
                  <a:srgbClr val="FF0000"/>
                </a:solidFill>
              </a:rPr>
              <a:t>. NICHT: </a:t>
            </a:r>
            <a:r>
              <a:rPr lang="de-DE" sz="3200" dirty="0" err="1">
                <a:solidFill>
                  <a:srgbClr val="FF0000"/>
                </a:solidFill>
              </a:rPr>
              <a:t>Chromosome</a:t>
            </a:r>
            <a:r>
              <a:rPr lang="de-DE" sz="3200" dirty="0">
                <a:solidFill>
                  <a:srgbClr val="FF0000"/>
                </a:solidFill>
              </a:rPr>
              <a:t>)</a:t>
            </a:r>
          </a:p>
          <a:p>
            <a:r>
              <a:rPr lang="de-DE" sz="3200" i="1" dirty="0" err="1"/>
              <a:t>soma</a:t>
            </a:r>
            <a:r>
              <a:rPr lang="de-DE" sz="3200" i="1" dirty="0"/>
              <a:t>, </a:t>
            </a:r>
            <a:r>
              <a:rPr lang="de-DE" sz="3200" i="1" dirty="0" err="1"/>
              <a:t>altgr</a:t>
            </a:r>
            <a:r>
              <a:rPr lang="de-DE" sz="3200" i="1" dirty="0"/>
              <a:t>.: Körper</a:t>
            </a:r>
          </a:p>
          <a:p>
            <a:endParaRPr lang="de-DE" sz="3200" dirty="0"/>
          </a:p>
          <a:p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5921563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</a:t>
            </a:r>
          </a:p>
          <a:p>
            <a:endParaRPr lang="de-DE" sz="3200" dirty="0"/>
          </a:p>
          <a:p>
            <a:r>
              <a:rPr lang="de-DE" sz="3200" dirty="0"/>
              <a:t>das Chromosom, -en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(</a:t>
            </a:r>
            <a:r>
              <a:rPr lang="de-DE" sz="3200" dirty="0" err="1">
                <a:solidFill>
                  <a:srgbClr val="FF0000"/>
                </a:solidFill>
              </a:rPr>
              <a:t>plur</a:t>
            </a:r>
            <a:r>
              <a:rPr lang="de-DE" sz="3200" dirty="0">
                <a:solidFill>
                  <a:srgbClr val="FF0000"/>
                </a:solidFill>
              </a:rPr>
              <a:t>. NICHT: </a:t>
            </a:r>
            <a:r>
              <a:rPr lang="de-DE" sz="3200" dirty="0" err="1">
                <a:solidFill>
                  <a:srgbClr val="FF0000"/>
                </a:solidFill>
              </a:rPr>
              <a:t>Chromosome</a:t>
            </a:r>
            <a:r>
              <a:rPr lang="de-DE" sz="3200" dirty="0">
                <a:solidFill>
                  <a:srgbClr val="FF0000"/>
                </a:solidFill>
              </a:rPr>
              <a:t>)</a:t>
            </a:r>
          </a:p>
          <a:p>
            <a:r>
              <a:rPr lang="de-DE" sz="3200" i="1" dirty="0" err="1"/>
              <a:t>soma</a:t>
            </a:r>
            <a:r>
              <a:rPr lang="de-DE" sz="3200" i="1" dirty="0"/>
              <a:t>, </a:t>
            </a:r>
            <a:r>
              <a:rPr lang="de-DE" sz="3200" i="1" dirty="0" err="1"/>
              <a:t>altgr</a:t>
            </a:r>
            <a:r>
              <a:rPr lang="de-DE" sz="3200" i="1" dirty="0"/>
              <a:t>.: Körper</a:t>
            </a:r>
          </a:p>
          <a:p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ein-</a:t>
            </a:r>
            <a:r>
              <a:rPr lang="de-DE" sz="3200" dirty="0" err="1"/>
              <a:t>chromatidig</a:t>
            </a:r>
            <a:r>
              <a:rPr lang="de-DE" sz="3200" dirty="0"/>
              <a:t> oder zwei-</a:t>
            </a:r>
            <a:r>
              <a:rPr lang="de-DE" sz="3200" dirty="0" err="1"/>
              <a:t>chromatidig</a:t>
            </a:r>
            <a:endParaRPr lang="de-DE" sz="3200" dirty="0"/>
          </a:p>
          <a:p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529244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</a:t>
            </a:r>
          </a:p>
          <a:p>
            <a:endParaRPr lang="de-DE" sz="3200" dirty="0"/>
          </a:p>
          <a:p>
            <a:r>
              <a:rPr lang="de-DE" sz="3200" dirty="0"/>
              <a:t>das Chromosom, -en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(</a:t>
            </a:r>
            <a:r>
              <a:rPr lang="de-DE" sz="3200" dirty="0" err="1">
                <a:solidFill>
                  <a:srgbClr val="FF0000"/>
                </a:solidFill>
              </a:rPr>
              <a:t>plur</a:t>
            </a:r>
            <a:r>
              <a:rPr lang="de-DE" sz="3200" dirty="0">
                <a:solidFill>
                  <a:srgbClr val="FF0000"/>
                </a:solidFill>
              </a:rPr>
              <a:t>. NICHT: Chromatide)</a:t>
            </a:r>
          </a:p>
          <a:p>
            <a:r>
              <a:rPr lang="de-DE" sz="3200" i="1" dirty="0" err="1"/>
              <a:t>soma</a:t>
            </a:r>
            <a:r>
              <a:rPr lang="de-DE" sz="3200" i="1" dirty="0"/>
              <a:t>, </a:t>
            </a:r>
            <a:r>
              <a:rPr lang="de-DE" sz="3200" i="1" dirty="0" err="1"/>
              <a:t>altgr</a:t>
            </a:r>
            <a:r>
              <a:rPr lang="de-DE" sz="3200" i="1" dirty="0"/>
              <a:t>.: Körper</a:t>
            </a:r>
          </a:p>
          <a:p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ein-</a:t>
            </a:r>
            <a:r>
              <a:rPr lang="de-DE" sz="3200" dirty="0" err="1"/>
              <a:t>chromatidig</a:t>
            </a:r>
            <a:r>
              <a:rPr lang="de-DE" sz="3200" dirty="0"/>
              <a:t> oder zwei-</a:t>
            </a:r>
            <a:r>
              <a:rPr lang="de-DE" sz="3200" dirty="0" err="1"/>
              <a:t>chromatidig</a:t>
            </a: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Arbeits- oder Transportform</a:t>
            </a:r>
          </a:p>
          <a:p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217497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 </a:t>
            </a:r>
            <a:r>
              <a:rPr lang="de-DE" sz="3200" dirty="0"/>
              <a:t>das Chromosom, -en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  <a:endParaRPr lang="de-DE" sz="320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71F089B-8D44-4268-BC1A-F6C42FD065A0}"/>
              </a:ext>
            </a:extLst>
          </p:cNvPr>
          <p:cNvSpPr/>
          <p:nvPr/>
        </p:nvSpPr>
        <p:spPr>
          <a:xfrm>
            <a:off x="1531269" y="2828283"/>
            <a:ext cx="163195" cy="152908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58C3FE3-C4C2-48A9-9025-A5F1D656B03D}"/>
              </a:ext>
            </a:extLst>
          </p:cNvPr>
          <p:cNvSpPr/>
          <p:nvPr/>
        </p:nvSpPr>
        <p:spPr>
          <a:xfrm>
            <a:off x="1529999" y="4342758"/>
            <a:ext cx="163195" cy="753745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4034DC-7FEA-4BE6-BD83-A5483C332439}"/>
              </a:ext>
            </a:extLst>
          </p:cNvPr>
          <p:cNvSpPr/>
          <p:nvPr/>
        </p:nvSpPr>
        <p:spPr>
          <a:xfrm rot="21200164">
            <a:off x="5970955" y="2828006"/>
            <a:ext cx="163195" cy="152908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0B1DBDE-9C78-44F9-A3C9-28C09773EEAA}"/>
              </a:ext>
            </a:extLst>
          </p:cNvPr>
          <p:cNvSpPr/>
          <p:nvPr/>
        </p:nvSpPr>
        <p:spPr>
          <a:xfrm rot="316404">
            <a:off x="6023660" y="4322796"/>
            <a:ext cx="163195" cy="753745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C78923E-DFBE-4BEC-8BD5-0D6C1F653BAB}"/>
              </a:ext>
            </a:extLst>
          </p:cNvPr>
          <p:cNvSpPr/>
          <p:nvPr/>
        </p:nvSpPr>
        <p:spPr>
          <a:xfrm rot="454192">
            <a:off x="6250355" y="2824196"/>
            <a:ext cx="163195" cy="1529080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78C3753-CEC5-480D-8D1B-62EF35C2717C}"/>
              </a:ext>
            </a:extLst>
          </p:cNvPr>
          <p:cNvSpPr/>
          <p:nvPr/>
        </p:nvSpPr>
        <p:spPr>
          <a:xfrm rot="21034299">
            <a:off x="6210985" y="4322796"/>
            <a:ext cx="163195" cy="753745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7FD7F12-3EC4-42DC-BE72-0C6B5A48EF7E}"/>
              </a:ext>
            </a:extLst>
          </p:cNvPr>
          <p:cNvSpPr/>
          <p:nvPr/>
        </p:nvSpPr>
        <p:spPr>
          <a:xfrm>
            <a:off x="6058585" y="4253581"/>
            <a:ext cx="262890" cy="10795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EB3A57-23CE-4F44-8167-E4E942D30099}"/>
              </a:ext>
            </a:extLst>
          </p:cNvPr>
          <p:cNvSpPr txBox="1"/>
          <p:nvPr/>
        </p:nvSpPr>
        <p:spPr>
          <a:xfrm>
            <a:off x="4130842" y="5173579"/>
            <a:ext cx="4323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Schwester-Chromatiden</a:t>
            </a:r>
          </a:p>
          <a:p>
            <a:pPr algn="ctr"/>
            <a:r>
              <a:rPr lang="de-DE" sz="2800" dirty="0"/>
              <a:t>das </a:t>
            </a:r>
            <a:r>
              <a:rPr lang="de-DE" sz="2800" dirty="0" err="1"/>
              <a:t>Centromer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946768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 </a:t>
            </a:r>
            <a:r>
              <a:rPr lang="de-DE" sz="3200" dirty="0"/>
              <a:t>das Chromosom, -en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  <a:endParaRPr lang="de-DE" sz="320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71F089B-8D44-4268-BC1A-F6C42FD065A0}"/>
              </a:ext>
            </a:extLst>
          </p:cNvPr>
          <p:cNvSpPr/>
          <p:nvPr/>
        </p:nvSpPr>
        <p:spPr>
          <a:xfrm>
            <a:off x="1531269" y="2828283"/>
            <a:ext cx="163195" cy="152908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58C3FE3-C4C2-48A9-9025-A5F1D656B03D}"/>
              </a:ext>
            </a:extLst>
          </p:cNvPr>
          <p:cNvSpPr/>
          <p:nvPr/>
        </p:nvSpPr>
        <p:spPr>
          <a:xfrm>
            <a:off x="1529999" y="4342758"/>
            <a:ext cx="163195" cy="753745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4034DC-7FEA-4BE6-BD83-A5483C332439}"/>
              </a:ext>
            </a:extLst>
          </p:cNvPr>
          <p:cNvSpPr/>
          <p:nvPr/>
        </p:nvSpPr>
        <p:spPr>
          <a:xfrm rot="21200164">
            <a:off x="5970955" y="2828006"/>
            <a:ext cx="163195" cy="152908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0B1DBDE-9C78-44F9-A3C9-28C09773EEAA}"/>
              </a:ext>
            </a:extLst>
          </p:cNvPr>
          <p:cNvSpPr/>
          <p:nvPr/>
        </p:nvSpPr>
        <p:spPr>
          <a:xfrm rot="316404">
            <a:off x="6023660" y="4322796"/>
            <a:ext cx="163195" cy="753745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C78923E-DFBE-4BEC-8BD5-0D6C1F653BAB}"/>
              </a:ext>
            </a:extLst>
          </p:cNvPr>
          <p:cNvSpPr/>
          <p:nvPr/>
        </p:nvSpPr>
        <p:spPr>
          <a:xfrm rot="454192">
            <a:off x="6250355" y="2824196"/>
            <a:ext cx="163195" cy="1529080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78C3753-CEC5-480D-8D1B-62EF35C2717C}"/>
              </a:ext>
            </a:extLst>
          </p:cNvPr>
          <p:cNvSpPr/>
          <p:nvPr/>
        </p:nvSpPr>
        <p:spPr>
          <a:xfrm rot="21034299">
            <a:off x="6210985" y="4322796"/>
            <a:ext cx="163195" cy="753745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7FD7F12-3EC4-42DC-BE72-0C6B5A48EF7E}"/>
              </a:ext>
            </a:extLst>
          </p:cNvPr>
          <p:cNvSpPr/>
          <p:nvPr/>
        </p:nvSpPr>
        <p:spPr>
          <a:xfrm>
            <a:off x="6058585" y="4253581"/>
            <a:ext cx="262890" cy="10795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EB3A57-23CE-4F44-8167-E4E942D30099}"/>
              </a:ext>
            </a:extLst>
          </p:cNvPr>
          <p:cNvSpPr txBox="1"/>
          <p:nvPr/>
        </p:nvSpPr>
        <p:spPr>
          <a:xfrm>
            <a:off x="4130842" y="5173579"/>
            <a:ext cx="4323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Schwester-Chromatiden</a:t>
            </a:r>
          </a:p>
          <a:p>
            <a:pPr algn="ctr"/>
            <a:r>
              <a:rPr lang="de-DE" sz="2800" dirty="0"/>
              <a:t>das </a:t>
            </a:r>
            <a:r>
              <a:rPr lang="de-DE" sz="2800" dirty="0" err="1"/>
              <a:t>Centromer</a:t>
            </a:r>
            <a:endParaRPr lang="de-DE" sz="28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D9689E6-8B3A-4648-880B-E10FF696E30E}"/>
              </a:ext>
            </a:extLst>
          </p:cNvPr>
          <p:cNvSpPr txBox="1"/>
          <p:nvPr/>
        </p:nvSpPr>
        <p:spPr>
          <a:xfrm>
            <a:off x="2310063" y="2751221"/>
            <a:ext cx="295174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Zeichnerische Dar-stellung in </a:t>
            </a:r>
            <a:r>
              <a:rPr lang="de-DE" sz="2400" dirty="0" err="1"/>
              <a:t>konden-sierter</a:t>
            </a:r>
            <a:r>
              <a:rPr lang="de-DE" sz="2400" dirty="0"/>
              <a:t> Form. </a:t>
            </a:r>
          </a:p>
          <a:p>
            <a:pPr algn="ctr"/>
            <a:r>
              <a:rPr lang="de-DE" sz="2400" dirty="0"/>
              <a:t>Begriffe für sämtliche Erscheinungs-Formen.</a:t>
            </a:r>
          </a:p>
        </p:txBody>
      </p:sp>
    </p:spTree>
    <p:extLst>
      <p:ext uri="{BB962C8B-B14F-4D97-AF65-F5344CB8AC3E}">
        <p14:creationId xmlns:p14="http://schemas.microsoft.com/office/powerpoint/2010/main" val="1559711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 </a:t>
            </a:r>
            <a:r>
              <a:rPr lang="de-DE" sz="3200" dirty="0"/>
              <a:t>das Chromosom, -en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  <a:endParaRPr lang="de-DE" sz="320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71F089B-8D44-4268-BC1A-F6C42FD065A0}"/>
              </a:ext>
            </a:extLst>
          </p:cNvPr>
          <p:cNvSpPr/>
          <p:nvPr/>
        </p:nvSpPr>
        <p:spPr>
          <a:xfrm>
            <a:off x="1531269" y="2828283"/>
            <a:ext cx="163195" cy="152908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58C3FE3-C4C2-48A9-9025-A5F1D656B03D}"/>
              </a:ext>
            </a:extLst>
          </p:cNvPr>
          <p:cNvSpPr/>
          <p:nvPr/>
        </p:nvSpPr>
        <p:spPr>
          <a:xfrm>
            <a:off x="1529999" y="4342758"/>
            <a:ext cx="163195" cy="753745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4034DC-7FEA-4BE6-BD83-A5483C332439}"/>
              </a:ext>
            </a:extLst>
          </p:cNvPr>
          <p:cNvSpPr/>
          <p:nvPr/>
        </p:nvSpPr>
        <p:spPr>
          <a:xfrm rot="21200164">
            <a:off x="5970955" y="2828006"/>
            <a:ext cx="163195" cy="152908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0B1DBDE-9C78-44F9-A3C9-28C09773EEAA}"/>
              </a:ext>
            </a:extLst>
          </p:cNvPr>
          <p:cNvSpPr/>
          <p:nvPr/>
        </p:nvSpPr>
        <p:spPr>
          <a:xfrm rot="316404">
            <a:off x="6023660" y="4322796"/>
            <a:ext cx="163195" cy="753745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C78923E-DFBE-4BEC-8BD5-0D6C1F653BAB}"/>
              </a:ext>
            </a:extLst>
          </p:cNvPr>
          <p:cNvSpPr/>
          <p:nvPr/>
        </p:nvSpPr>
        <p:spPr>
          <a:xfrm rot="454192">
            <a:off x="6250355" y="2824196"/>
            <a:ext cx="163195" cy="1529080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78C3753-CEC5-480D-8D1B-62EF35C2717C}"/>
              </a:ext>
            </a:extLst>
          </p:cNvPr>
          <p:cNvSpPr/>
          <p:nvPr/>
        </p:nvSpPr>
        <p:spPr>
          <a:xfrm rot="21034299">
            <a:off x="6210985" y="4322796"/>
            <a:ext cx="163195" cy="753745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7FD7F12-3EC4-42DC-BE72-0C6B5A48EF7E}"/>
              </a:ext>
            </a:extLst>
          </p:cNvPr>
          <p:cNvSpPr/>
          <p:nvPr/>
        </p:nvSpPr>
        <p:spPr>
          <a:xfrm>
            <a:off x="6058585" y="4253581"/>
            <a:ext cx="262890" cy="10795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EB3A57-23CE-4F44-8167-E4E942D30099}"/>
              </a:ext>
            </a:extLst>
          </p:cNvPr>
          <p:cNvSpPr txBox="1"/>
          <p:nvPr/>
        </p:nvSpPr>
        <p:spPr>
          <a:xfrm>
            <a:off x="4130842" y="5173579"/>
            <a:ext cx="4323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Schwester-Chromatiden</a:t>
            </a:r>
          </a:p>
          <a:p>
            <a:pPr algn="ctr"/>
            <a:r>
              <a:rPr lang="de-DE" sz="2800" dirty="0"/>
              <a:t>das </a:t>
            </a:r>
            <a:r>
              <a:rPr lang="de-DE" sz="2800" dirty="0" err="1"/>
              <a:t>Centromer</a:t>
            </a:r>
            <a:endParaRPr lang="de-DE" sz="28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D9689E6-8B3A-4648-880B-E10FF696E30E}"/>
              </a:ext>
            </a:extLst>
          </p:cNvPr>
          <p:cNvSpPr txBox="1"/>
          <p:nvPr/>
        </p:nvSpPr>
        <p:spPr>
          <a:xfrm>
            <a:off x="2310063" y="2751221"/>
            <a:ext cx="295174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Zeichnerische Dar-stellung in </a:t>
            </a:r>
            <a:r>
              <a:rPr lang="de-DE" sz="2400" dirty="0" err="1"/>
              <a:t>konden-sierter</a:t>
            </a:r>
            <a:r>
              <a:rPr lang="de-DE" sz="2400" dirty="0"/>
              <a:t> Form. </a:t>
            </a:r>
          </a:p>
          <a:p>
            <a:pPr algn="ctr"/>
            <a:r>
              <a:rPr lang="de-DE" sz="2400" dirty="0"/>
              <a:t>Begriffe für sämtliche Erscheinungs-Formen.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4182AFA-BD04-4872-B916-5E690DA0F881}"/>
              </a:ext>
            </a:extLst>
          </p:cNvPr>
          <p:cNvSpPr txBox="1"/>
          <p:nvPr/>
        </p:nvSpPr>
        <p:spPr>
          <a:xfrm>
            <a:off x="6761747" y="2654968"/>
            <a:ext cx="1845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Protein-Klammer am </a:t>
            </a:r>
            <a:r>
              <a:rPr lang="de-DE" sz="2400" dirty="0" err="1"/>
              <a:t>Centromer</a:t>
            </a:r>
            <a:endParaRPr lang="de-DE" sz="2400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67EB4F56-EBA2-44A5-88FC-858C32923614}"/>
              </a:ext>
            </a:extLst>
          </p:cNvPr>
          <p:cNvCxnSpPr/>
          <p:nvPr/>
        </p:nvCxnSpPr>
        <p:spPr>
          <a:xfrm flipV="1">
            <a:off x="6434815" y="3807171"/>
            <a:ext cx="508409" cy="4592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5056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z. B. </a:t>
            </a:r>
            <a:r>
              <a:rPr lang="de-DE" sz="2800" b="1" dirty="0" err="1"/>
              <a:t>Cytogenetik</a:t>
            </a:r>
            <a:r>
              <a:rPr lang="de-DE" sz="2800" b="1" dirty="0"/>
              <a:t>:</a:t>
            </a:r>
          </a:p>
          <a:p>
            <a:endParaRPr lang="de-DE" sz="2800" dirty="0"/>
          </a:p>
          <a:p>
            <a:pPr algn="ctr"/>
            <a:r>
              <a:rPr lang="de-DE" sz="2800" dirty="0">
                <a:solidFill>
                  <a:srgbClr val="008000"/>
                </a:solidFill>
              </a:rPr>
              <a:t>zwei-</a:t>
            </a:r>
            <a:r>
              <a:rPr lang="de-DE" sz="2800" dirty="0" err="1">
                <a:solidFill>
                  <a:srgbClr val="008000"/>
                </a:solidFill>
              </a:rPr>
              <a:t>chromatidiges</a:t>
            </a:r>
            <a:r>
              <a:rPr lang="de-DE" sz="2800" dirty="0">
                <a:solidFill>
                  <a:srgbClr val="008000"/>
                </a:solidFill>
              </a:rPr>
              <a:t> Chromosom</a:t>
            </a:r>
          </a:p>
          <a:p>
            <a:pPr algn="ctr"/>
            <a:endParaRPr lang="de-DE" sz="2800" dirty="0">
              <a:solidFill>
                <a:srgbClr val="FF0000"/>
              </a:solidFill>
            </a:endParaRPr>
          </a:p>
          <a:p>
            <a:pPr algn="ctr"/>
            <a:r>
              <a:rPr lang="de-DE" sz="2800" dirty="0">
                <a:solidFill>
                  <a:srgbClr val="FF0000"/>
                </a:solidFill>
              </a:rPr>
              <a:t>NICHT: </a:t>
            </a:r>
            <a:r>
              <a:rPr lang="de-DE" sz="2800" dirty="0" err="1">
                <a:solidFill>
                  <a:srgbClr val="FF0000"/>
                </a:solidFill>
              </a:rPr>
              <a:t>Zweichromatid</a:t>
            </a:r>
            <a:r>
              <a:rPr lang="de-DE" sz="2800" dirty="0">
                <a:solidFill>
                  <a:srgbClr val="FF0000"/>
                </a:solidFill>
              </a:rPr>
              <a:t>-Chromosom</a:t>
            </a:r>
          </a:p>
        </p:txBody>
      </p:sp>
    </p:spTree>
    <p:extLst>
      <p:ext uri="{BB962C8B-B14F-4D97-AF65-F5344CB8AC3E}">
        <p14:creationId xmlns:p14="http://schemas.microsoft.com/office/powerpoint/2010/main" val="13373283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z. B. </a:t>
            </a:r>
            <a:r>
              <a:rPr lang="de-DE" sz="2800" b="1" dirty="0" err="1"/>
              <a:t>Cytogenetik</a:t>
            </a:r>
            <a:r>
              <a:rPr lang="de-DE" sz="2800" b="1" dirty="0"/>
              <a:t>:</a:t>
            </a:r>
          </a:p>
          <a:p>
            <a:endParaRPr lang="de-DE" sz="2800" dirty="0"/>
          </a:p>
          <a:p>
            <a:pPr algn="ctr"/>
            <a:r>
              <a:rPr lang="de-DE" sz="2800" dirty="0">
                <a:solidFill>
                  <a:srgbClr val="008000"/>
                </a:solidFill>
              </a:rPr>
              <a:t>zwei-</a:t>
            </a:r>
            <a:r>
              <a:rPr lang="de-DE" sz="2800" dirty="0" err="1">
                <a:solidFill>
                  <a:srgbClr val="008000"/>
                </a:solidFill>
              </a:rPr>
              <a:t>chromatidiges</a:t>
            </a:r>
            <a:r>
              <a:rPr lang="de-DE" sz="2800" dirty="0">
                <a:solidFill>
                  <a:srgbClr val="008000"/>
                </a:solidFill>
              </a:rPr>
              <a:t> Chromosom</a:t>
            </a:r>
          </a:p>
          <a:p>
            <a:pPr algn="ctr"/>
            <a:endParaRPr lang="de-DE" sz="2800" dirty="0">
              <a:solidFill>
                <a:srgbClr val="FF0000"/>
              </a:solidFill>
            </a:endParaRPr>
          </a:p>
          <a:p>
            <a:pPr algn="ctr"/>
            <a:r>
              <a:rPr lang="de-DE" sz="2800" dirty="0">
                <a:solidFill>
                  <a:srgbClr val="FF0000"/>
                </a:solidFill>
              </a:rPr>
              <a:t>NICHT: </a:t>
            </a:r>
            <a:r>
              <a:rPr lang="de-DE" sz="2800" dirty="0" err="1">
                <a:solidFill>
                  <a:srgbClr val="FF0000"/>
                </a:solidFill>
              </a:rPr>
              <a:t>Zweichromatid</a:t>
            </a:r>
            <a:r>
              <a:rPr lang="de-DE" sz="2800" dirty="0">
                <a:solidFill>
                  <a:srgbClr val="FF0000"/>
                </a:solidFill>
              </a:rPr>
              <a:t>-Chromosom</a:t>
            </a:r>
          </a:p>
          <a:p>
            <a:pPr algn="ctr"/>
            <a:endParaRPr lang="de-DE" sz="2800" i="1" dirty="0">
              <a:solidFill>
                <a:srgbClr val="FF0000"/>
              </a:solidFill>
            </a:endParaRPr>
          </a:p>
          <a:p>
            <a:pPr algn="ctr"/>
            <a:r>
              <a:rPr lang="de-DE" sz="2800" i="1" dirty="0"/>
              <a:t>(sonst bilden Schüler das Wort: </a:t>
            </a:r>
            <a:r>
              <a:rPr lang="de-DE" sz="2800" i="1" dirty="0" err="1"/>
              <a:t>Chromatidchromosom</a:t>
            </a:r>
            <a:r>
              <a:rPr lang="de-DE" sz="2800" i="1" dirty="0"/>
              <a:t>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0797947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Korrekte Fachsprache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20533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Genetik: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4D2339-3831-4D8A-AF44-8D8589E7B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37" y="2742437"/>
            <a:ext cx="6569242" cy="296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614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Korrekte Fachsprache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20533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Genetik: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4D2339-3831-4D8A-AF44-8D8589E7B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37" y="2742437"/>
            <a:ext cx="6569242" cy="296129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3B0F3A3-C649-CC43-6609-374F590CC151}"/>
              </a:ext>
            </a:extLst>
          </p:cNvPr>
          <p:cNvSpPr txBox="1"/>
          <p:nvPr/>
        </p:nvSpPr>
        <p:spPr>
          <a:xfrm>
            <a:off x="628650" y="5839326"/>
            <a:ext cx="36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Vererbung eines </a:t>
            </a:r>
            <a:r>
              <a:rPr lang="de-DE" dirty="0">
                <a:solidFill>
                  <a:srgbClr val="FF0000"/>
                </a:solidFill>
              </a:rPr>
              <a:t>Objekts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32916AD-ADD9-15DB-428A-5EF02971DFCA}"/>
              </a:ext>
            </a:extLst>
          </p:cNvPr>
          <p:cNvSpPr txBox="1"/>
          <p:nvPr/>
        </p:nvSpPr>
        <p:spPr>
          <a:xfrm>
            <a:off x="4475747" y="5832064"/>
            <a:ext cx="385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Vererbung von </a:t>
            </a:r>
            <a:r>
              <a:rPr lang="de-DE" dirty="0">
                <a:solidFill>
                  <a:srgbClr val="00B050"/>
                </a:solidFill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156335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303D3-A757-4E0A-9A56-83C531AC67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Gliederung der Veranstaltung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A4143B-57CE-41ED-A5D9-24CBD443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6716"/>
            <a:ext cx="7886700" cy="462087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ffectLst/>
                <a:ea typeface="Calibri" panose="020F0502020204030204" pitchFamily="34" charset="0"/>
              </a:rPr>
              <a:t>Block 1:</a:t>
            </a:r>
            <a:r>
              <a:rPr lang="de-DE" sz="2400" dirty="0">
                <a:effectLst/>
                <a:ea typeface="Calibri" panose="020F0502020204030204" pitchFamily="34" charset="0"/>
              </a:rPr>
              <a:t>	Allgemeine Aspekte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a typeface="Calibri" panose="020F0502020204030204" pitchFamily="34" charset="0"/>
              </a:rPr>
              <a:t>		Sprachsensibler Unterricht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	Pause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2:</a:t>
            </a:r>
            <a:r>
              <a:rPr lang="de-DE" sz="2400" dirty="0">
                <a:ea typeface="Calibri" panose="020F0502020204030204" pitchFamily="34" charset="0"/>
              </a:rPr>
              <a:t>	Genetik und Gentechnologie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	Pause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3:</a:t>
            </a:r>
            <a:r>
              <a:rPr lang="de-DE" sz="2400" dirty="0">
                <a:ea typeface="Calibri" panose="020F0502020204030204" pitchFamily="34" charset="0"/>
              </a:rPr>
              <a:t>	Ökosystem Boden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		ggf. kurze Bemerkungen zu Mikroorganismen, 		Evolution bzw. wirbellosen Tieren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ggf. kurze Diskussion</a:t>
            </a:r>
            <a:endParaRPr lang="de-DE" sz="2400" b="1" dirty="0">
              <a:solidFill>
                <a:srgbClr val="FF9900"/>
              </a:solidFill>
              <a:effectLst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de-D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814000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Korrekte Fachsprache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Genetik:</a:t>
            </a:r>
          </a:p>
          <a:p>
            <a:endParaRPr lang="de-DE" sz="3200" b="1" dirty="0"/>
          </a:p>
          <a:p>
            <a:r>
              <a:rPr lang="de-DE" sz="3200" dirty="0">
                <a:solidFill>
                  <a:srgbClr val="FF0000"/>
                </a:solidFill>
              </a:rPr>
              <a:t>Nicht Eigenschaften, Merkmale werden vererbt.</a:t>
            </a:r>
          </a:p>
          <a:p>
            <a:r>
              <a:rPr lang="de-DE" sz="3200" dirty="0">
                <a:solidFill>
                  <a:srgbClr val="009900"/>
                </a:solidFill>
              </a:rPr>
              <a:t>Information wird vererbt!</a:t>
            </a:r>
          </a:p>
        </p:txBody>
      </p:sp>
    </p:spTree>
    <p:extLst>
      <p:ext uri="{BB962C8B-B14F-4D97-AF65-F5344CB8AC3E}">
        <p14:creationId xmlns:p14="http://schemas.microsoft.com/office/powerpoint/2010/main" val="29469147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Korrekte Fachsprache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Genetik:</a:t>
            </a:r>
          </a:p>
          <a:p>
            <a:endParaRPr lang="de-DE" sz="3200" b="1" dirty="0"/>
          </a:p>
          <a:p>
            <a:r>
              <a:rPr lang="de-DE" sz="3200" dirty="0"/>
              <a:t>Der LehrplanPLUS verlangt die Unterscheidung von:</a:t>
            </a:r>
          </a:p>
          <a:p>
            <a:pPr algn="ctr"/>
            <a:r>
              <a:rPr lang="de-DE" sz="3200" b="1" dirty="0"/>
              <a:t>Veränderung des Phänotyps</a:t>
            </a:r>
          </a:p>
          <a:p>
            <a:pPr algn="ctr"/>
            <a:r>
              <a:rPr lang="de-DE" sz="3200" dirty="0"/>
              <a:t>und</a:t>
            </a:r>
          </a:p>
          <a:p>
            <a:pPr algn="ctr"/>
            <a:r>
              <a:rPr lang="de-DE" sz="3200" b="1" dirty="0"/>
              <a:t>Krankheit</a:t>
            </a:r>
          </a:p>
        </p:txBody>
      </p:sp>
    </p:spTree>
    <p:extLst>
      <p:ext uri="{BB962C8B-B14F-4D97-AF65-F5344CB8AC3E}">
        <p14:creationId xmlns:p14="http://schemas.microsoft.com/office/powerpoint/2010/main" val="15113456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Korrekte Fachsprache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Genetik:</a:t>
            </a:r>
          </a:p>
          <a:p>
            <a:endParaRPr lang="de-DE" sz="3200" b="1" dirty="0"/>
          </a:p>
          <a:p>
            <a:r>
              <a:rPr lang="de-DE" sz="3200" dirty="0"/>
              <a:t>Downsyndrom ist keine </a:t>
            </a:r>
            <a:r>
              <a:rPr lang="de-DE" sz="3200" dirty="0">
                <a:solidFill>
                  <a:srgbClr val="FF0000"/>
                </a:solidFill>
              </a:rPr>
              <a:t>„Erbkrankheit“</a:t>
            </a:r>
            <a:r>
              <a:rPr lang="de-DE" sz="3200" dirty="0"/>
              <a:t>,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/>
              <a:t>sondern ein </a:t>
            </a:r>
            <a:r>
              <a:rPr lang="de-DE" sz="3200" b="1" dirty="0">
                <a:solidFill>
                  <a:srgbClr val="008000"/>
                </a:solidFill>
              </a:rPr>
              <a:t>besonderer Phänotyp</a:t>
            </a:r>
            <a:r>
              <a:rPr lang="de-DE" sz="3200" dirty="0"/>
              <a:t>.</a:t>
            </a:r>
          </a:p>
          <a:p>
            <a:endParaRPr lang="de-DE" sz="3200" dirty="0"/>
          </a:p>
          <a:p>
            <a:r>
              <a:rPr lang="de-DE" sz="3200" dirty="0"/>
              <a:t>(Auch nicht: atypisch, abnorm, Anomalie!)</a:t>
            </a:r>
          </a:p>
        </p:txBody>
      </p:sp>
    </p:spTree>
    <p:extLst>
      <p:ext uri="{BB962C8B-B14F-4D97-AF65-F5344CB8AC3E}">
        <p14:creationId xmlns:p14="http://schemas.microsoft.com/office/powerpoint/2010/main" val="20326996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Korrekte Fachsprache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Genetik:</a:t>
            </a:r>
          </a:p>
          <a:p>
            <a:endParaRPr lang="de-DE" sz="3200" b="1" dirty="0"/>
          </a:p>
          <a:p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>
                <a:solidFill>
                  <a:srgbClr val="FF0000"/>
                </a:solidFill>
              </a:rPr>
              <a:t>: Behinderte</a:t>
            </a:r>
          </a:p>
          <a:p>
            <a:endParaRPr lang="de-DE" sz="3200" dirty="0"/>
          </a:p>
          <a:p>
            <a:r>
              <a:rPr lang="de-DE" sz="3200" b="1" dirty="0">
                <a:solidFill>
                  <a:srgbClr val="008000"/>
                </a:solidFill>
              </a:rPr>
              <a:t>SONDERN</a:t>
            </a:r>
            <a:r>
              <a:rPr lang="de-DE" sz="3200" dirty="0">
                <a:solidFill>
                  <a:srgbClr val="008000"/>
                </a:solidFill>
              </a:rPr>
              <a:t>: Menschen mit Behinderung</a:t>
            </a:r>
          </a:p>
        </p:txBody>
      </p:sp>
    </p:spTree>
    <p:extLst>
      <p:ext uri="{BB962C8B-B14F-4D97-AF65-F5344CB8AC3E}">
        <p14:creationId xmlns:p14="http://schemas.microsoft.com/office/powerpoint/2010/main" val="11409652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Vorwissen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6849081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>
                <a:latin typeface="+mn-lt"/>
              </a:rPr>
              <a:t>Vorwissen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NTG</a:t>
            </a:r>
            <a:r>
              <a:rPr lang="de-DE" sz="3600" dirty="0"/>
              <a:t>: Grundlagen der Chemie, keine organische Chemie</a:t>
            </a:r>
          </a:p>
          <a:p>
            <a:endParaRPr lang="de-DE" sz="3600" dirty="0"/>
          </a:p>
          <a:p>
            <a:r>
              <a:rPr lang="de-DE" sz="3600" b="1" dirty="0"/>
              <a:t>nicht-NTG</a:t>
            </a:r>
            <a:r>
              <a:rPr lang="de-DE" sz="3600" dirty="0"/>
              <a:t>: beginnt gerade mit Chemie</a:t>
            </a:r>
          </a:p>
        </p:txBody>
      </p:sp>
    </p:spTree>
    <p:extLst>
      <p:ext uri="{BB962C8B-B14F-4D97-AF65-F5344CB8AC3E}">
        <p14:creationId xmlns:p14="http://schemas.microsoft.com/office/powerpoint/2010/main" val="310340249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>
                <a:latin typeface="+mn-lt"/>
              </a:rPr>
              <a:t>Vorwissen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Aufbau von Proteinen und Nuklein-säuren mit Symbolen, nicht mit Formeln!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5624293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>
                <a:latin typeface="+mn-lt"/>
              </a:rPr>
              <a:t>Vorwissen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Proteine:</a:t>
            </a:r>
            <a:endParaRPr lang="de-DE" sz="3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75635E-A045-4D1D-BAFE-8725626D81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578" y="2727441"/>
            <a:ext cx="4496953" cy="20484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5A7060A-1D15-4FD8-8FA0-8EC942DA34EA}"/>
              </a:ext>
            </a:extLst>
          </p:cNvPr>
          <p:cNvSpPr txBox="1"/>
          <p:nvPr/>
        </p:nvSpPr>
        <p:spPr>
          <a:xfrm>
            <a:off x="978568" y="5061284"/>
            <a:ext cx="7435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(Namen und Kürzel der Aminosäuren sind </a:t>
            </a:r>
            <a:r>
              <a:rPr lang="de-DE" sz="3600" b="1" dirty="0">
                <a:solidFill>
                  <a:srgbClr val="FF0000"/>
                </a:solidFill>
              </a:rPr>
              <a:t>KEIN</a:t>
            </a:r>
            <a:r>
              <a:rPr lang="de-DE" sz="3600" dirty="0"/>
              <a:t> Lernstoff!)</a:t>
            </a:r>
          </a:p>
        </p:txBody>
      </p:sp>
    </p:spTree>
    <p:extLst>
      <p:ext uri="{BB962C8B-B14F-4D97-AF65-F5344CB8AC3E}">
        <p14:creationId xmlns:p14="http://schemas.microsoft.com/office/powerpoint/2010/main" val="410238851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>
                <a:latin typeface="+mn-lt"/>
              </a:rPr>
              <a:t>Vorwissen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Proteine:</a:t>
            </a:r>
            <a:endParaRPr lang="de-DE" sz="3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75635E-A045-4D1D-BAFE-8725626D81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578" y="2727441"/>
            <a:ext cx="4496953" cy="20484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5A7060A-1D15-4FD8-8FA0-8EC942DA34EA}"/>
              </a:ext>
            </a:extLst>
          </p:cNvPr>
          <p:cNvSpPr txBox="1"/>
          <p:nvPr/>
        </p:nvSpPr>
        <p:spPr>
          <a:xfrm>
            <a:off x="978568" y="5061284"/>
            <a:ext cx="7435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Aminosäure-Sprache!</a:t>
            </a:r>
          </a:p>
          <a:p>
            <a:pPr algn="ctr"/>
            <a:r>
              <a:rPr lang="de-DE" sz="3600" dirty="0"/>
              <a:t>(versch. Zeichen, linear angeordnet)</a:t>
            </a:r>
          </a:p>
        </p:txBody>
      </p:sp>
    </p:spTree>
    <p:extLst>
      <p:ext uri="{BB962C8B-B14F-4D97-AF65-F5344CB8AC3E}">
        <p14:creationId xmlns:p14="http://schemas.microsoft.com/office/powerpoint/2010/main" val="319476199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>
                <a:latin typeface="+mn-lt"/>
              </a:rPr>
              <a:t>Vorwissen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DNA: </a:t>
            </a:r>
            <a:endParaRPr lang="de-DE" sz="3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B25B14-A0C3-477B-A0EF-603AED51D4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48" y="1909011"/>
            <a:ext cx="4499810" cy="3501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978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Lernbereiche in der 9. Klasse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8229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Mikroorganismen </a:t>
            </a:r>
            <a:r>
              <a:rPr lang="de-DE" sz="2800" i="1" dirty="0">
                <a:latin typeface="Arial Narrow" panose="020B0606020202030204" pitchFamily="34" charset="0"/>
              </a:rPr>
              <a:t>(zuvor: 9. Klasse)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Genetik und Gentechnik </a:t>
            </a:r>
            <a:r>
              <a:rPr lang="de-DE" sz="2800" i="1" dirty="0">
                <a:latin typeface="Arial Narrow" panose="020B0606020202030204" pitchFamily="34" charset="0"/>
              </a:rPr>
              <a:t>(zuvor 9. Klasse)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Evolution </a:t>
            </a:r>
            <a:r>
              <a:rPr lang="de-DE" sz="2800" i="1" dirty="0">
                <a:latin typeface="Arial Narrow" panose="020B0606020202030204" pitchFamily="34" charset="0"/>
              </a:rPr>
              <a:t>(zuvor: 8. Klasse)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Wirbellose Tiere </a:t>
            </a:r>
            <a:r>
              <a:rPr lang="de-DE" sz="2800" i="1" dirty="0">
                <a:latin typeface="Arial Narrow" panose="020B0606020202030204" pitchFamily="34" charset="0"/>
              </a:rPr>
              <a:t>(zuvor: 8. Klasse)</a:t>
            </a:r>
            <a:endParaRPr lang="de-DE" sz="2800" b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Ökosystem Boden </a:t>
            </a:r>
            <a:r>
              <a:rPr lang="de-DE" sz="2800" i="1" dirty="0">
                <a:latin typeface="Arial Narrow" panose="020B0606020202030204" pitchFamily="34" charset="0"/>
              </a:rPr>
              <a:t>(NEU)</a:t>
            </a: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4436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>
                <a:latin typeface="+mn-lt"/>
              </a:rPr>
              <a:t>Vorwissen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DNA: </a:t>
            </a:r>
            <a:endParaRPr lang="de-DE" sz="3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B25B14-A0C3-477B-A0EF-603AED51D4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48" y="1909011"/>
            <a:ext cx="4499810" cy="35017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1D1986D-0CB6-4AD7-B458-0002ADD9417B}"/>
              </a:ext>
            </a:extLst>
          </p:cNvPr>
          <p:cNvSpPr txBox="1"/>
          <p:nvPr/>
        </p:nvSpPr>
        <p:spPr>
          <a:xfrm>
            <a:off x="1179095" y="5470358"/>
            <a:ext cx="7002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Kernbasen-Sprache!</a:t>
            </a:r>
          </a:p>
        </p:txBody>
      </p:sp>
    </p:spTree>
    <p:extLst>
      <p:ext uri="{BB962C8B-B14F-4D97-AF65-F5344CB8AC3E}">
        <p14:creationId xmlns:p14="http://schemas.microsoft.com/office/powerpoint/2010/main" val="248265133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Modellarbeit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Möglichst viele unterschiedliche DNA-Modelle vergleichen.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130E6B4-66CA-44FE-9468-333BACB5D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7" y="3181529"/>
            <a:ext cx="1363650" cy="324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A3A57D8-2C2C-45B2-8DD5-0A3DCD5E4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39" y="3181529"/>
            <a:ext cx="1703885" cy="324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F76B0E1-1A97-46E0-B459-F370A7787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46" y="3181529"/>
            <a:ext cx="2157840" cy="324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BE08FE5-EA31-4C9B-9E91-80243032BD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22" y="3181529"/>
            <a:ext cx="12636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3078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Modellarbeit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Möglichst viele unterschiedliche DNA-Modelle vergleichen.</a:t>
            </a:r>
          </a:p>
          <a:p>
            <a:endParaRPr lang="de-DE" sz="2000" dirty="0"/>
          </a:p>
          <a:p>
            <a:r>
              <a:rPr lang="de-DE" sz="3600" b="1" dirty="0">
                <a:solidFill>
                  <a:srgbClr val="FF0000"/>
                </a:solidFill>
              </a:rPr>
              <a:t>NICHT</a:t>
            </a:r>
            <a:r>
              <a:rPr lang="de-DE" sz="3600" dirty="0">
                <a:solidFill>
                  <a:srgbClr val="FF0000"/>
                </a:solidFill>
              </a:rPr>
              <a:t>: gutes / schlechtes Modell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91979397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Modellarbeit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Möglichst viele unterschiedliche DNA-Modelle vergleichen.</a:t>
            </a:r>
          </a:p>
          <a:p>
            <a:endParaRPr lang="de-DE" sz="2000" dirty="0"/>
          </a:p>
          <a:p>
            <a:r>
              <a:rPr lang="de-DE" sz="3600" b="1" dirty="0">
                <a:solidFill>
                  <a:srgbClr val="FF0000"/>
                </a:solidFill>
              </a:rPr>
              <a:t>NICHT</a:t>
            </a:r>
            <a:r>
              <a:rPr lang="de-DE" sz="3600" dirty="0">
                <a:solidFill>
                  <a:srgbClr val="FF0000"/>
                </a:solidFill>
              </a:rPr>
              <a:t>: gutes / schlechtes Modell</a:t>
            </a:r>
          </a:p>
          <a:p>
            <a:endParaRPr lang="de-DE" sz="2000" dirty="0"/>
          </a:p>
          <a:p>
            <a:r>
              <a:rPr lang="de-DE" sz="3600" b="1" dirty="0">
                <a:solidFill>
                  <a:srgbClr val="009900"/>
                </a:solidFill>
              </a:rPr>
              <a:t>sondern</a:t>
            </a:r>
            <a:r>
              <a:rPr lang="de-DE" sz="3600" dirty="0">
                <a:solidFill>
                  <a:srgbClr val="009900"/>
                </a:solidFill>
              </a:rPr>
              <a:t>: Für welche Fragestellung geeignet, für welche nicht?</a:t>
            </a:r>
          </a:p>
          <a:p>
            <a:r>
              <a:rPr lang="de-DE" sz="3600" dirty="0">
                <a:solidFill>
                  <a:srgbClr val="009900"/>
                </a:solidFill>
              </a:rPr>
              <a:t>Detailreich versus übersichtlich</a:t>
            </a:r>
          </a:p>
        </p:txBody>
      </p:sp>
    </p:spTree>
    <p:extLst>
      <p:ext uri="{BB962C8B-B14F-4D97-AF65-F5344CB8AC3E}">
        <p14:creationId xmlns:p14="http://schemas.microsoft.com/office/powerpoint/2010/main" val="41282091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Mit breitem Pinsel malen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Beispiel: Proteinbiosynthese</a:t>
            </a:r>
          </a:p>
        </p:txBody>
      </p:sp>
      <p:sp>
        <p:nvSpPr>
          <p:cNvPr id="5" name="Textfeld 6">
            <a:extLst>
              <a:ext uri="{FF2B5EF4-FFF2-40B4-BE49-F238E27FC236}">
                <a16:creationId xmlns:a16="http://schemas.microsoft.com/office/drawing/2014/main" id="{1A549950-A458-4739-8FF5-8BCA585A80E2}"/>
              </a:ext>
            </a:extLst>
          </p:cNvPr>
          <p:cNvSpPr txBox="1"/>
          <p:nvPr/>
        </p:nvSpPr>
        <p:spPr>
          <a:xfrm>
            <a:off x="1437573" y="2986229"/>
            <a:ext cx="126047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Original der Erbinformation: </a:t>
            </a:r>
            <a:r>
              <a:rPr lang="de-DE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DNA</a:t>
            </a:r>
            <a:endParaRPr lang="de-DE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feld 7">
            <a:extLst>
              <a:ext uri="{FF2B5EF4-FFF2-40B4-BE49-F238E27FC236}">
                <a16:creationId xmlns:a16="http://schemas.microsoft.com/office/drawing/2014/main" id="{045E8E8B-C36A-4FA7-AA23-1BADB5476541}"/>
              </a:ext>
            </a:extLst>
          </p:cNvPr>
          <p:cNvSpPr txBox="1"/>
          <p:nvPr/>
        </p:nvSpPr>
        <p:spPr>
          <a:xfrm>
            <a:off x="3750878" y="2986229"/>
            <a:ext cx="123253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Kopie der Erbinformation:</a:t>
            </a:r>
            <a:endParaRPr lang="de-DE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mRNA</a:t>
            </a:r>
            <a:endParaRPr lang="de-DE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C098E460-C3F4-408D-97C3-A8A811B8AD0B}"/>
              </a:ext>
            </a:extLst>
          </p:cNvPr>
          <p:cNvSpPr txBox="1"/>
          <p:nvPr/>
        </p:nvSpPr>
        <p:spPr>
          <a:xfrm>
            <a:off x="6113078" y="2986229"/>
            <a:ext cx="133667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de-DE" sz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Produkt:</a:t>
            </a:r>
            <a:endParaRPr lang="de-DE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Protein</a:t>
            </a:r>
            <a:endParaRPr lang="de-DE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Pfeil nach rechts 9">
            <a:extLst>
              <a:ext uri="{FF2B5EF4-FFF2-40B4-BE49-F238E27FC236}">
                <a16:creationId xmlns:a16="http://schemas.microsoft.com/office/drawing/2014/main" id="{8581404E-ACE4-4903-ADA3-915693E787A1}"/>
              </a:ext>
            </a:extLst>
          </p:cNvPr>
          <p:cNvSpPr/>
          <p:nvPr/>
        </p:nvSpPr>
        <p:spPr>
          <a:xfrm>
            <a:off x="2812348" y="3103704"/>
            <a:ext cx="865505" cy="32512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Pfeil nach rechts 10">
            <a:extLst>
              <a:ext uri="{FF2B5EF4-FFF2-40B4-BE49-F238E27FC236}">
                <a16:creationId xmlns:a16="http://schemas.microsoft.com/office/drawing/2014/main" id="{2D0654C5-668E-4167-8217-455BBE50D93B}"/>
              </a:ext>
            </a:extLst>
          </p:cNvPr>
          <p:cNvSpPr/>
          <p:nvPr/>
        </p:nvSpPr>
        <p:spPr>
          <a:xfrm>
            <a:off x="5100253" y="3117674"/>
            <a:ext cx="865505" cy="32512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2" name="Textfeld 28">
            <a:extLst>
              <a:ext uri="{FF2B5EF4-FFF2-40B4-BE49-F238E27FC236}">
                <a16:creationId xmlns:a16="http://schemas.microsoft.com/office/drawing/2014/main" id="{3AE19AEC-36A5-4EC6-983C-99CFC926FBD8}"/>
              </a:ext>
            </a:extLst>
          </p:cNvPr>
          <p:cNvSpPr txBox="1"/>
          <p:nvPr/>
        </p:nvSpPr>
        <p:spPr>
          <a:xfrm>
            <a:off x="2984331" y="2555342"/>
            <a:ext cx="2814889" cy="3886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32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de-DE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			    </a:t>
            </a:r>
            <a:r>
              <a:rPr lang="de-DE" sz="32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endParaRPr lang="de-DE" sz="3200" dirty="0">
              <a:effectLst/>
              <a:highlight>
                <a:srgbClr val="00FFFF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99ECAF6-4791-4911-BF52-E3A356D243DF}"/>
              </a:ext>
            </a:extLst>
          </p:cNvPr>
          <p:cNvSpPr txBox="1"/>
          <p:nvPr/>
        </p:nvSpPr>
        <p:spPr>
          <a:xfrm>
            <a:off x="729916" y="4264292"/>
            <a:ext cx="77082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highlight>
                  <a:srgbClr val="00FF00"/>
                </a:highlight>
              </a:rPr>
              <a:t>A Transcription:</a:t>
            </a:r>
          </a:p>
          <a:p>
            <a:r>
              <a:rPr lang="de-DE" sz="2800" dirty="0">
                <a:highlight>
                  <a:srgbClr val="00FF00"/>
                </a:highlight>
              </a:rPr>
              <a:t>Kopiervorgang im Zellkern (nicht alles, nur 1 Gen)</a:t>
            </a:r>
          </a:p>
          <a:p>
            <a:endParaRPr lang="de-DE" sz="2000" dirty="0">
              <a:highlight>
                <a:srgbClr val="00FF00"/>
              </a:highlight>
            </a:endParaRPr>
          </a:p>
          <a:p>
            <a:r>
              <a:rPr lang="de-DE" sz="2800" b="1" dirty="0">
                <a:highlight>
                  <a:srgbClr val="00FFFF"/>
                </a:highlight>
              </a:rPr>
              <a:t>B Translation:</a:t>
            </a:r>
          </a:p>
          <a:p>
            <a:r>
              <a:rPr lang="de-DE" sz="2800" dirty="0">
                <a:highlight>
                  <a:srgbClr val="00FFFF"/>
                </a:highlight>
              </a:rPr>
              <a:t>Synthese des Proteins in den Ribosomen (Plasma)</a:t>
            </a:r>
          </a:p>
        </p:txBody>
      </p:sp>
    </p:spTree>
    <p:extLst>
      <p:ext uri="{BB962C8B-B14F-4D97-AF65-F5344CB8AC3E}">
        <p14:creationId xmlns:p14="http://schemas.microsoft.com/office/powerpoint/2010/main" val="424396899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Mit breitem Pinsel malen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Beispiel: Proteinbiosynthese</a:t>
            </a:r>
          </a:p>
        </p:txBody>
      </p:sp>
      <p:sp>
        <p:nvSpPr>
          <p:cNvPr id="5" name="Textfeld 6">
            <a:extLst>
              <a:ext uri="{FF2B5EF4-FFF2-40B4-BE49-F238E27FC236}">
                <a16:creationId xmlns:a16="http://schemas.microsoft.com/office/drawing/2014/main" id="{1A549950-A458-4739-8FF5-8BCA585A80E2}"/>
              </a:ext>
            </a:extLst>
          </p:cNvPr>
          <p:cNvSpPr txBox="1"/>
          <p:nvPr/>
        </p:nvSpPr>
        <p:spPr>
          <a:xfrm>
            <a:off x="1437573" y="2986229"/>
            <a:ext cx="126047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Original der Erbinformation: </a:t>
            </a:r>
            <a:r>
              <a:rPr lang="de-DE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DNA</a:t>
            </a:r>
            <a:endParaRPr lang="de-DE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feld 7">
            <a:extLst>
              <a:ext uri="{FF2B5EF4-FFF2-40B4-BE49-F238E27FC236}">
                <a16:creationId xmlns:a16="http://schemas.microsoft.com/office/drawing/2014/main" id="{045E8E8B-C36A-4FA7-AA23-1BADB5476541}"/>
              </a:ext>
            </a:extLst>
          </p:cNvPr>
          <p:cNvSpPr txBox="1"/>
          <p:nvPr/>
        </p:nvSpPr>
        <p:spPr>
          <a:xfrm>
            <a:off x="3750878" y="2986229"/>
            <a:ext cx="123253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Kopie der Erbinformation:</a:t>
            </a:r>
            <a:endParaRPr lang="de-DE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mRNA</a:t>
            </a:r>
            <a:endParaRPr lang="de-DE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C098E460-C3F4-408D-97C3-A8A811B8AD0B}"/>
              </a:ext>
            </a:extLst>
          </p:cNvPr>
          <p:cNvSpPr txBox="1"/>
          <p:nvPr/>
        </p:nvSpPr>
        <p:spPr>
          <a:xfrm>
            <a:off x="6113078" y="2986229"/>
            <a:ext cx="133667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de-DE" sz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Produkt:</a:t>
            </a:r>
            <a:endParaRPr lang="de-DE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Protein</a:t>
            </a:r>
            <a:endParaRPr lang="de-DE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Pfeil nach rechts 9">
            <a:extLst>
              <a:ext uri="{FF2B5EF4-FFF2-40B4-BE49-F238E27FC236}">
                <a16:creationId xmlns:a16="http://schemas.microsoft.com/office/drawing/2014/main" id="{8581404E-ACE4-4903-ADA3-915693E787A1}"/>
              </a:ext>
            </a:extLst>
          </p:cNvPr>
          <p:cNvSpPr/>
          <p:nvPr/>
        </p:nvSpPr>
        <p:spPr>
          <a:xfrm>
            <a:off x="2812348" y="3103704"/>
            <a:ext cx="865505" cy="32512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Pfeil nach rechts 10">
            <a:extLst>
              <a:ext uri="{FF2B5EF4-FFF2-40B4-BE49-F238E27FC236}">
                <a16:creationId xmlns:a16="http://schemas.microsoft.com/office/drawing/2014/main" id="{2D0654C5-668E-4167-8217-455BBE50D93B}"/>
              </a:ext>
            </a:extLst>
          </p:cNvPr>
          <p:cNvSpPr/>
          <p:nvPr/>
        </p:nvSpPr>
        <p:spPr>
          <a:xfrm>
            <a:off x="5100253" y="3117674"/>
            <a:ext cx="865505" cy="32512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7907331-3635-43D8-B833-F02E1BA510B5}"/>
              </a:ext>
            </a:extLst>
          </p:cNvPr>
          <p:cNvSpPr txBox="1"/>
          <p:nvPr/>
        </p:nvSpPr>
        <p:spPr>
          <a:xfrm>
            <a:off x="737937" y="3874168"/>
            <a:ext cx="76761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keine technischen Details wie </a:t>
            </a:r>
            <a:r>
              <a:rPr lang="de-DE" sz="3200" dirty="0" err="1">
                <a:solidFill>
                  <a:srgbClr val="FF0000"/>
                </a:solidFill>
              </a:rPr>
              <a:t>Helicase</a:t>
            </a:r>
            <a:r>
              <a:rPr lang="de-DE" sz="3200" dirty="0">
                <a:solidFill>
                  <a:srgbClr val="FF0000"/>
                </a:solidFill>
              </a:rPr>
              <a:t>, RNA-Synthetase; Einzelschritte der Protein-synthese usw. (Oberstufen-Stoff)</a:t>
            </a:r>
          </a:p>
          <a:p>
            <a:r>
              <a:rPr lang="de-DE" sz="3200" dirty="0">
                <a:solidFill>
                  <a:srgbClr val="009900"/>
                </a:solidFill>
              </a:rPr>
              <a:t>sondern: die Grundidee ist wichtig!</a:t>
            </a:r>
          </a:p>
        </p:txBody>
      </p:sp>
      <p:sp>
        <p:nvSpPr>
          <p:cNvPr id="11" name="Textfeld 28">
            <a:extLst>
              <a:ext uri="{FF2B5EF4-FFF2-40B4-BE49-F238E27FC236}">
                <a16:creationId xmlns:a16="http://schemas.microsoft.com/office/drawing/2014/main" id="{3B4AB66D-3DAD-D0D5-C6A1-F2D5AA597875}"/>
              </a:ext>
            </a:extLst>
          </p:cNvPr>
          <p:cNvSpPr txBox="1"/>
          <p:nvPr/>
        </p:nvSpPr>
        <p:spPr>
          <a:xfrm>
            <a:off x="2984331" y="2555342"/>
            <a:ext cx="2814889" cy="3886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32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de-DE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			    </a:t>
            </a:r>
            <a:r>
              <a:rPr lang="de-DE" sz="32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endParaRPr lang="de-DE" sz="3200" dirty="0">
              <a:effectLst/>
              <a:highlight>
                <a:srgbClr val="00FFFF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7381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Mit breitem Pinsel malen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Beispiel: Proteinbiosynthese</a:t>
            </a:r>
          </a:p>
        </p:txBody>
      </p:sp>
      <p:sp>
        <p:nvSpPr>
          <p:cNvPr id="5" name="Textfeld 6">
            <a:extLst>
              <a:ext uri="{FF2B5EF4-FFF2-40B4-BE49-F238E27FC236}">
                <a16:creationId xmlns:a16="http://schemas.microsoft.com/office/drawing/2014/main" id="{1A549950-A458-4739-8FF5-8BCA585A80E2}"/>
              </a:ext>
            </a:extLst>
          </p:cNvPr>
          <p:cNvSpPr txBox="1"/>
          <p:nvPr/>
        </p:nvSpPr>
        <p:spPr>
          <a:xfrm>
            <a:off x="1437573" y="2986229"/>
            <a:ext cx="126047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Original der Erbinformation: </a:t>
            </a:r>
            <a:r>
              <a:rPr lang="de-DE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DNA</a:t>
            </a:r>
            <a:endParaRPr lang="de-DE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feld 7">
            <a:extLst>
              <a:ext uri="{FF2B5EF4-FFF2-40B4-BE49-F238E27FC236}">
                <a16:creationId xmlns:a16="http://schemas.microsoft.com/office/drawing/2014/main" id="{045E8E8B-C36A-4FA7-AA23-1BADB5476541}"/>
              </a:ext>
            </a:extLst>
          </p:cNvPr>
          <p:cNvSpPr txBox="1"/>
          <p:nvPr/>
        </p:nvSpPr>
        <p:spPr>
          <a:xfrm>
            <a:off x="3750878" y="2986229"/>
            <a:ext cx="123253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Kopie der Erbinformation:</a:t>
            </a:r>
            <a:endParaRPr lang="de-DE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mRNA</a:t>
            </a:r>
            <a:endParaRPr lang="de-DE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C098E460-C3F4-408D-97C3-A8A811B8AD0B}"/>
              </a:ext>
            </a:extLst>
          </p:cNvPr>
          <p:cNvSpPr txBox="1"/>
          <p:nvPr/>
        </p:nvSpPr>
        <p:spPr>
          <a:xfrm>
            <a:off x="6113078" y="2986229"/>
            <a:ext cx="133667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de-DE" sz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Produkt:</a:t>
            </a:r>
            <a:endParaRPr lang="de-DE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Protein</a:t>
            </a:r>
            <a:endParaRPr lang="de-DE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Pfeil nach rechts 9">
            <a:extLst>
              <a:ext uri="{FF2B5EF4-FFF2-40B4-BE49-F238E27FC236}">
                <a16:creationId xmlns:a16="http://schemas.microsoft.com/office/drawing/2014/main" id="{8581404E-ACE4-4903-ADA3-915693E787A1}"/>
              </a:ext>
            </a:extLst>
          </p:cNvPr>
          <p:cNvSpPr/>
          <p:nvPr/>
        </p:nvSpPr>
        <p:spPr>
          <a:xfrm>
            <a:off x="2812348" y="3103704"/>
            <a:ext cx="865505" cy="32512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Pfeil nach rechts 10">
            <a:extLst>
              <a:ext uri="{FF2B5EF4-FFF2-40B4-BE49-F238E27FC236}">
                <a16:creationId xmlns:a16="http://schemas.microsoft.com/office/drawing/2014/main" id="{2D0654C5-668E-4167-8217-455BBE50D93B}"/>
              </a:ext>
            </a:extLst>
          </p:cNvPr>
          <p:cNvSpPr/>
          <p:nvPr/>
        </p:nvSpPr>
        <p:spPr>
          <a:xfrm>
            <a:off x="5100253" y="3117674"/>
            <a:ext cx="865505" cy="32512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7907331-3635-43D8-B833-F02E1BA510B5}"/>
              </a:ext>
            </a:extLst>
          </p:cNvPr>
          <p:cNvSpPr txBox="1"/>
          <p:nvPr/>
        </p:nvSpPr>
        <p:spPr>
          <a:xfrm>
            <a:off x="737937" y="3874168"/>
            <a:ext cx="76761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highlight>
                  <a:srgbClr val="00FFFF"/>
                </a:highlight>
              </a:rPr>
              <a:t>Translation</a:t>
            </a:r>
            <a:r>
              <a:rPr lang="de-DE" sz="3200" dirty="0"/>
              <a:t> als Übersetzung von der Kernbasen-Sprache in die Aminosäure-Sprache</a:t>
            </a:r>
          </a:p>
          <a:p>
            <a:r>
              <a:rPr lang="de-DE" sz="3200" dirty="0"/>
              <a:t>(ohne genetischen Code)</a:t>
            </a:r>
          </a:p>
        </p:txBody>
      </p:sp>
      <p:sp>
        <p:nvSpPr>
          <p:cNvPr id="11" name="Textfeld 28">
            <a:extLst>
              <a:ext uri="{FF2B5EF4-FFF2-40B4-BE49-F238E27FC236}">
                <a16:creationId xmlns:a16="http://schemas.microsoft.com/office/drawing/2014/main" id="{EDE8DD89-8ECA-E484-14EB-4D354072883F}"/>
              </a:ext>
            </a:extLst>
          </p:cNvPr>
          <p:cNvSpPr txBox="1"/>
          <p:nvPr/>
        </p:nvSpPr>
        <p:spPr>
          <a:xfrm>
            <a:off x="2984331" y="2555342"/>
            <a:ext cx="2814889" cy="3886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32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de-DE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			    </a:t>
            </a:r>
            <a:r>
              <a:rPr lang="de-DE" sz="32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endParaRPr lang="de-DE" sz="3200" dirty="0">
              <a:effectLst/>
              <a:highlight>
                <a:srgbClr val="00FFFF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2925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Alternative Konzepte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„Chromosomen in X-Form sind X-</a:t>
            </a:r>
            <a:r>
              <a:rPr lang="de-DE" sz="3600" dirty="0" err="1"/>
              <a:t>Chro</a:t>
            </a:r>
            <a:r>
              <a:rPr lang="de-DE" sz="3600" dirty="0"/>
              <a:t>-</a:t>
            </a:r>
            <a:r>
              <a:rPr lang="de-DE" sz="3600" dirty="0" err="1"/>
              <a:t>mosomen</a:t>
            </a:r>
            <a:r>
              <a:rPr lang="de-DE" sz="3600" dirty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183996562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Alternative Konzepte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„Chromosomen in X-Form sind X-</a:t>
            </a:r>
            <a:r>
              <a:rPr lang="de-DE" sz="3600" dirty="0" err="1"/>
              <a:t>Chro</a:t>
            </a:r>
            <a:r>
              <a:rPr lang="de-DE" sz="3600" dirty="0"/>
              <a:t>-</a:t>
            </a:r>
            <a:r>
              <a:rPr lang="de-DE" sz="3600" dirty="0" err="1"/>
              <a:t>mosomen</a:t>
            </a:r>
            <a:r>
              <a:rPr lang="de-DE" sz="3600" dirty="0"/>
              <a:t>.“</a:t>
            </a:r>
          </a:p>
          <a:p>
            <a:endParaRPr lang="de-DE" sz="3600" dirty="0"/>
          </a:p>
          <a:p>
            <a:r>
              <a:rPr lang="de-DE" sz="3600" dirty="0"/>
              <a:t>„Merkmale sitzen wie ein Reiter auf der DNA oben drauf.“</a:t>
            </a:r>
          </a:p>
        </p:txBody>
      </p:sp>
    </p:spTree>
    <p:extLst>
      <p:ext uri="{BB962C8B-B14F-4D97-AF65-F5344CB8AC3E}">
        <p14:creationId xmlns:p14="http://schemas.microsoft.com/office/powerpoint/2010/main" val="28166714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Alternative Konzepte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„Chromosomen in X-Form sind X-</a:t>
            </a:r>
            <a:r>
              <a:rPr lang="de-DE" sz="3600" dirty="0" err="1"/>
              <a:t>Chro</a:t>
            </a:r>
            <a:r>
              <a:rPr lang="de-DE" sz="3600" dirty="0"/>
              <a:t>-</a:t>
            </a:r>
            <a:r>
              <a:rPr lang="de-DE" sz="3600" dirty="0" err="1"/>
              <a:t>mosomen</a:t>
            </a:r>
            <a:r>
              <a:rPr lang="de-DE" sz="3600" dirty="0"/>
              <a:t>.“</a:t>
            </a:r>
          </a:p>
          <a:p>
            <a:endParaRPr lang="de-DE" sz="3600" dirty="0"/>
          </a:p>
          <a:p>
            <a:r>
              <a:rPr lang="de-DE" sz="3600" dirty="0"/>
              <a:t>„Merkmale sitzen wie ein Reiter auf der DNA oben drauf.“</a:t>
            </a:r>
          </a:p>
          <a:p>
            <a:endParaRPr lang="de-DE" sz="3600" dirty="0"/>
          </a:p>
          <a:p>
            <a:r>
              <a:rPr lang="de-DE" sz="3600" dirty="0"/>
              <a:t>„Zwei-</a:t>
            </a:r>
            <a:r>
              <a:rPr lang="de-DE" sz="3600" dirty="0" err="1"/>
              <a:t>chromatidig</a:t>
            </a:r>
            <a:r>
              <a:rPr lang="de-DE" sz="3600" dirty="0"/>
              <a:t> und diploid bedeutet das Gleiche.“</a:t>
            </a:r>
          </a:p>
        </p:txBody>
      </p:sp>
    </p:spTree>
    <p:extLst>
      <p:ext uri="{BB962C8B-B14F-4D97-AF65-F5344CB8AC3E}">
        <p14:creationId xmlns:p14="http://schemas.microsoft.com/office/powerpoint/2010/main" val="784927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3557</Words>
  <Application>Microsoft Office PowerPoint</Application>
  <PresentationFormat>Bildschirmpräsentation (4:3)</PresentationFormat>
  <Paragraphs>876</Paragraphs>
  <Slides>181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181</vt:i4>
      </vt:variant>
    </vt:vector>
  </HeadingPairs>
  <TitlesOfParts>
    <vt:vector size="188" baseType="lpstr">
      <vt:lpstr>Arial</vt:lpstr>
      <vt:lpstr>Arial Narrow</vt:lpstr>
      <vt:lpstr>Calibri</vt:lpstr>
      <vt:lpstr>Calibri Light</vt:lpstr>
      <vt:lpstr>Times New Roman</vt:lpstr>
      <vt:lpstr>Wingdings</vt:lpstr>
      <vt:lpstr>Office</vt:lpstr>
      <vt:lpstr>PowerPoint-Präsentation</vt:lpstr>
      <vt:lpstr>Zur Person</vt:lpstr>
      <vt:lpstr>Fortbildungsveranstaltung</vt:lpstr>
      <vt:lpstr>PowerPoint-Präsentation</vt:lpstr>
      <vt:lpstr>PowerPoint-Präsentation</vt:lpstr>
      <vt:lpstr>PowerPoint-Präsentation</vt:lpstr>
      <vt:lpstr>Meine Intentionen</vt:lpstr>
      <vt:lpstr>Gliederung der Veranstaltung</vt:lpstr>
      <vt:lpstr>Lernbereiche in der 9. Klasse</vt:lpstr>
      <vt:lpstr>Lernbereiche in der 9. Klasse</vt:lpstr>
      <vt:lpstr>PowerPoint-Präsentation</vt:lpstr>
      <vt:lpstr>Allgemeine Aspekte</vt:lpstr>
      <vt:lpstr>Leitlinien</vt:lpstr>
      <vt:lpstr>Leitlinien</vt:lpstr>
      <vt:lpstr>Leitlinien</vt:lpstr>
      <vt:lpstr>Leitlinien</vt:lpstr>
      <vt:lpstr>Leitlinien</vt:lpstr>
      <vt:lpstr>Anleitung zum Unglücklichsein</vt:lpstr>
      <vt:lpstr>Anleitung zum Unglücklichsein</vt:lpstr>
      <vt:lpstr>Anleitung zum Unglücklichsein</vt:lpstr>
      <vt:lpstr>Anleitung zum Unglücklichsein</vt:lpstr>
      <vt:lpstr>Anleitung zum Unglücklichsein</vt:lpstr>
      <vt:lpstr>Anleitung zum Unglücklichsein</vt:lpstr>
      <vt:lpstr>Anleitung zum Unglücklichsein</vt:lpstr>
      <vt:lpstr>Anleitung zum Unglücklichsein</vt:lpstr>
      <vt:lpstr>Anleitung zum Unglücklichsein</vt:lpstr>
      <vt:lpstr>Ergo:</vt:lpstr>
      <vt:lpstr>Ergo:</vt:lpstr>
      <vt:lpstr>Sprachsensibler Unterricht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Weniger ist mehr!</vt:lpstr>
      <vt:lpstr>Weniger ist mehr!</vt:lpstr>
      <vt:lpstr>Weniger ist mehr!</vt:lpstr>
      <vt:lpstr>Eindeutige, klare Fachbegriffe</vt:lpstr>
      <vt:lpstr>Eindeutige, klare Fachbegriffe</vt:lpstr>
      <vt:lpstr>Kategorisieren</vt:lpstr>
      <vt:lpstr>Grammatik, Etymologie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Visualisierung</vt:lpstr>
      <vt:lpstr>Visualisierung</vt:lpstr>
      <vt:lpstr>Sprachsensibler Unterricht</vt:lpstr>
      <vt:lpstr>Korrekte Fachsprache</vt:lpstr>
      <vt:lpstr>Korrekte Fachsprache</vt:lpstr>
      <vt:lpstr>Korrekte Fachsprache</vt:lpstr>
      <vt:lpstr>Korrekte Fachsprache</vt:lpstr>
      <vt:lpstr>Korrekte Fachsprache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Spracharbeit</vt:lpstr>
      <vt:lpstr>Eindeutige, klare Fachbegriffe</vt:lpstr>
      <vt:lpstr>Eindeutige, klare Fachbegriffe</vt:lpstr>
      <vt:lpstr>Eindeutige, klare Fachbegriffe</vt:lpstr>
      <vt:lpstr>Eindeutige, klare Fachbegriffe</vt:lpstr>
      <vt:lpstr>Eindeutige, klare Fachbegriffe</vt:lpstr>
      <vt:lpstr>Eindeutige, klare Fachbegriffe</vt:lpstr>
      <vt:lpstr>Eindeutige, klare Fachbegriffe</vt:lpstr>
      <vt:lpstr>Eindeutige, klare Fachbegriffe</vt:lpstr>
      <vt:lpstr>Eindeutige, klare Fachbegriffe</vt:lpstr>
      <vt:lpstr>Eindeutige, klare Fachbegriffe</vt:lpstr>
      <vt:lpstr>Eindeutige, klare Fachbegriffe</vt:lpstr>
      <vt:lpstr>Eindeutige, klare Fachbegriffe</vt:lpstr>
      <vt:lpstr>Eindeutige, klare Fachbegriffe</vt:lpstr>
      <vt:lpstr>Korrekte Fachsprache</vt:lpstr>
      <vt:lpstr>Korrekte Fachsprache</vt:lpstr>
      <vt:lpstr>Korrekte Fachsprache</vt:lpstr>
      <vt:lpstr>Korrekte Fachsprache</vt:lpstr>
      <vt:lpstr>Korrekte Fachsprache</vt:lpstr>
      <vt:lpstr>Korrekte Fachsprache</vt:lpstr>
      <vt:lpstr>Vorwissen</vt:lpstr>
      <vt:lpstr>Vorwissen</vt:lpstr>
      <vt:lpstr>Vorwissen</vt:lpstr>
      <vt:lpstr>Vorwissen</vt:lpstr>
      <vt:lpstr>Vorwissen</vt:lpstr>
      <vt:lpstr>Vorwissen</vt:lpstr>
      <vt:lpstr>Vorwissen</vt:lpstr>
      <vt:lpstr>Modellarbeit</vt:lpstr>
      <vt:lpstr>Modellarbeit</vt:lpstr>
      <vt:lpstr>Modellarbeit</vt:lpstr>
      <vt:lpstr>Mit breitem Pinsel malen</vt:lpstr>
      <vt:lpstr>Mit breitem Pinsel malen</vt:lpstr>
      <vt:lpstr>Mit breitem Pinsel malen</vt:lpstr>
      <vt:lpstr>Alternative Konzepte</vt:lpstr>
      <vt:lpstr>Alternative Konzepte</vt:lpstr>
      <vt:lpstr>Alternative Konzepte</vt:lpstr>
      <vt:lpstr>Alternative Konzepte</vt:lpstr>
      <vt:lpstr>Alternative Konzepte</vt:lpstr>
      <vt:lpstr>Alternative Konzepte</vt:lpstr>
      <vt:lpstr>Visualisieren</vt:lpstr>
      <vt:lpstr>Problemorientiertes Arbeiten</vt:lpstr>
      <vt:lpstr>Problemorientiertes Arbeiten</vt:lpstr>
      <vt:lpstr>Problemorientiertes Arbeiten</vt:lpstr>
      <vt:lpstr>Problemorientiertes Arbeiten</vt:lpstr>
      <vt:lpstr>Problemorientiertes Arbeiten</vt:lpstr>
      <vt:lpstr>Problemorientiertes Arbeiten</vt:lpstr>
      <vt:lpstr>Problemorientiertes Arbeiten</vt:lpstr>
      <vt:lpstr>Problemorientiertes Arbeiten</vt:lpstr>
      <vt:lpstr>Visualisieren</vt:lpstr>
      <vt:lpstr>Problemorientiertes Arbeiten</vt:lpstr>
      <vt:lpstr>Problemorientiertes Arbeiten</vt:lpstr>
      <vt:lpstr>Problemorientiertes Arbeiten</vt:lpstr>
      <vt:lpstr>Problemorientiertes Arbeiten</vt:lpstr>
      <vt:lpstr>Problemorientiertes Arbeiten</vt:lpstr>
      <vt:lpstr>Problemorientiertes Arbeiten</vt:lpstr>
      <vt:lpstr>Problemorientiertes Arbeiten</vt:lpstr>
      <vt:lpstr>LZK: Fehlertexte</vt:lpstr>
      <vt:lpstr>Gentechnik</vt:lpstr>
      <vt:lpstr>Gentechnik</vt:lpstr>
      <vt:lpstr>Gentechnik</vt:lpstr>
      <vt:lpstr>Gentechnik</vt:lpstr>
      <vt:lpstr>Gentechnik</vt:lpstr>
      <vt:lpstr>Gentechnik</vt:lpstr>
      <vt:lpstr>PowerPoint-Präsentation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Weitere Themen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Evolution</vt:lpstr>
      <vt:lpstr>Evolution</vt:lpstr>
      <vt:lpstr>Evolution</vt:lpstr>
      <vt:lpstr>Evolution</vt:lpstr>
      <vt:lpstr>Evolution</vt:lpstr>
      <vt:lpstr>Evolution</vt:lpstr>
      <vt:lpstr>Evolution</vt:lpstr>
      <vt:lpstr>Evolution</vt:lpstr>
      <vt:lpstr>Evolution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Nickl</dc:creator>
  <cp:lastModifiedBy>Thomas Nickl</cp:lastModifiedBy>
  <cp:revision>81</cp:revision>
  <dcterms:created xsi:type="dcterms:W3CDTF">2021-05-13T12:56:56Z</dcterms:created>
  <dcterms:modified xsi:type="dcterms:W3CDTF">2023-06-23T12:51:21Z</dcterms:modified>
</cp:coreProperties>
</file>