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675" r:id="rId3"/>
    <p:sldId id="734" r:id="rId4"/>
    <p:sldId id="789" r:id="rId5"/>
    <p:sldId id="446" r:id="rId6"/>
    <p:sldId id="791" r:id="rId7"/>
    <p:sldId id="790" r:id="rId8"/>
    <p:sldId id="447" r:id="rId9"/>
    <p:sldId id="743" r:id="rId10"/>
    <p:sldId id="679" r:id="rId11"/>
    <p:sldId id="753" r:id="rId12"/>
    <p:sldId id="765" r:id="rId13"/>
    <p:sldId id="766" r:id="rId14"/>
    <p:sldId id="814" r:id="rId15"/>
    <p:sldId id="815" r:id="rId16"/>
    <p:sldId id="735" r:id="rId17"/>
    <p:sldId id="736" r:id="rId18"/>
    <p:sldId id="737" r:id="rId19"/>
    <p:sldId id="738" r:id="rId20"/>
    <p:sldId id="739" r:id="rId21"/>
    <p:sldId id="676" r:id="rId22"/>
    <p:sldId id="748" r:id="rId23"/>
    <p:sldId id="745" r:id="rId24"/>
    <p:sldId id="353" r:id="rId25"/>
    <p:sldId id="768" r:id="rId26"/>
    <p:sldId id="357" r:id="rId27"/>
    <p:sldId id="769" r:id="rId28"/>
    <p:sldId id="303" r:id="rId29"/>
    <p:sldId id="306" r:id="rId30"/>
    <p:sldId id="770" r:id="rId31"/>
    <p:sldId id="771" r:id="rId32"/>
    <p:sldId id="317" r:id="rId33"/>
    <p:sldId id="322" r:id="rId34"/>
    <p:sldId id="772" r:id="rId35"/>
    <p:sldId id="405" r:id="rId36"/>
    <p:sldId id="773" r:id="rId37"/>
    <p:sldId id="774" r:id="rId38"/>
    <p:sldId id="406" r:id="rId39"/>
    <p:sldId id="775" r:id="rId40"/>
    <p:sldId id="776" r:id="rId41"/>
    <p:sldId id="328" r:id="rId42"/>
    <p:sldId id="407" r:id="rId43"/>
    <p:sldId id="329" r:id="rId44"/>
    <p:sldId id="777" r:id="rId45"/>
    <p:sldId id="428" r:id="rId46"/>
    <p:sldId id="778" r:id="rId47"/>
    <p:sldId id="779" r:id="rId48"/>
    <p:sldId id="332" r:id="rId49"/>
    <p:sldId id="433" r:id="rId50"/>
    <p:sldId id="780" r:id="rId51"/>
    <p:sldId id="727" r:id="rId52"/>
    <p:sldId id="801" r:id="rId53"/>
    <p:sldId id="803" r:id="rId54"/>
    <p:sldId id="802" r:id="rId55"/>
    <p:sldId id="804" r:id="rId56"/>
    <p:sldId id="805" r:id="rId57"/>
    <p:sldId id="806" r:id="rId58"/>
    <p:sldId id="807" r:id="rId59"/>
    <p:sldId id="808" r:id="rId60"/>
    <p:sldId id="809" r:id="rId61"/>
    <p:sldId id="810" r:id="rId62"/>
    <p:sldId id="811" r:id="rId63"/>
    <p:sldId id="812" r:id="rId64"/>
    <p:sldId id="781" r:id="rId65"/>
    <p:sldId id="744" r:id="rId66"/>
    <p:sldId id="813" r:id="rId67"/>
    <p:sldId id="334" r:id="rId68"/>
    <p:sldId id="816" r:id="rId69"/>
    <p:sldId id="429" r:id="rId70"/>
    <p:sldId id="430" r:id="rId71"/>
    <p:sldId id="411" r:id="rId72"/>
    <p:sldId id="784" r:id="rId73"/>
    <p:sldId id="413" r:id="rId74"/>
    <p:sldId id="785" r:id="rId75"/>
    <p:sldId id="786" r:id="rId76"/>
    <p:sldId id="336" r:id="rId77"/>
    <p:sldId id="418" r:id="rId78"/>
    <p:sldId id="419" r:id="rId79"/>
    <p:sldId id="420" r:id="rId80"/>
    <p:sldId id="423" r:id="rId81"/>
    <p:sldId id="787" r:id="rId82"/>
    <p:sldId id="788" r:id="rId83"/>
    <p:sldId id="416" r:id="rId84"/>
    <p:sldId id="337" r:id="rId85"/>
    <p:sldId id="338" r:id="rId86"/>
    <p:sldId id="782" r:id="rId87"/>
    <p:sldId id="746" r:id="rId88"/>
    <p:sldId id="654" r:id="rId89"/>
    <p:sldId id="658" r:id="rId90"/>
    <p:sldId id="659" r:id="rId91"/>
    <p:sldId id="472" r:id="rId92"/>
    <p:sldId id="661" r:id="rId93"/>
    <p:sldId id="463" r:id="rId94"/>
    <p:sldId id="465" r:id="rId95"/>
    <p:sldId id="514" r:id="rId96"/>
    <p:sldId id="515" r:id="rId97"/>
    <p:sldId id="518" r:id="rId98"/>
    <p:sldId id="516" r:id="rId99"/>
    <p:sldId id="469" r:id="rId100"/>
    <p:sldId id="474" r:id="rId101"/>
    <p:sldId id="662" r:id="rId102"/>
    <p:sldId id="663" r:id="rId103"/>
    <p:sldId id="664" r:id="rId104"/>
    <p:sldId id="479" r:id="rId105"/>
    <p:sldId id="475" r:id="rId106"/>
    <p:sldId id="480" r:id="rId107"/>
    <p:sldId id="481" r:id="rId108"/>
    <p:sldId id="482" r:id="rId109"/>
    <p:sldId id="665" r:id="rId110"/>
    <p:sldId id="489" r:id="rId111"/>
    <p:sldId id="783" r:id="rId112"/>
    <p:sldId id="742" r:id="rId113"/>
    <p:sldId id="792" r:id="rId114"/>
    <p:sldId id="793" r:id="rId115"/>
    <p:sldId id="794" r:id="rId116"/>
    <p:sldId id="795" r:id="rId117"/>
    <p:sldId id="796" r:id="rId118"/>
    <p:sldId id="797" r:id="rId119"/>
    <p:sldId id="798" r:id="rId120"/>
    <p:sldId id="488" r:id="rId121"/>
    <p:sldId id="799" r:id="rId122"/>
    <p:sldId id="490" r:id="rId123"/>
    <p:sldId id="491" r:id="rId124"/>
    <p:sldId id="751" r:id="rId125"/>
    <p:sldId id="752" r:id="rId126"/>
    <p:sldId id="257" r:id="rId127"/>
    <p:sldId id="754" r:id="rId128"/>
    <p:sldId id="755" r:id="rId129"/>
    <p:sldId id="756" r:id="rId130"/>
    <p:sldId id="757" r:id="rId131"/>
    <p:sldId id="758" r:id="rId132"/>
    <p:sldId id="762" r:id="rId133"/>
    <p:sldId id="749" r:id="rId134"/>
    <p:sldId id="764" r:id="rId135"/>
    <p:sldId id="763" r:id="rId136"/>
    <p:sldId id="761" r:id="rId1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36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97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7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02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61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6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0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53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68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00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11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036DE-8EB0-4C0A-92E1-6EB26B1BB540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23BB7-2377-4FC4-A3D5-68FFF700CD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50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webp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47499-240E-8CB1-0E61-923537ECE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06839"/>
            <a:ext cx="7772400" cy="134427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de-DE" sz="8000" b="1" dirty="0"/>
              <a:t>Ökologie-Konzepte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78B9AF-9BE8-9AC8-C727-01EE0393E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56543"/>
            <a:ext cx="6858000" cy="1655762"/>
          </a:xfrm>
        </p:spPr>
        <p:txBody>
          <a:bodyPr>
            <a:normAutofit/>
          </a:bodyPr>
          <a:lstStyle/>
          <a:p>
            <a:r>
              <a:rPr lang="de-DE" sz="4000" dirty="0"/>
              <a:t>Thomas Nickl</a:t>
            </a:r>
          </a:p>
          <a:p>
            <a:r>
              <a:rPr lang="de-DE" sz="4000" dirty="0"/>
              <a:t>28.9.2023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424081-6F2E-A816-439E-C30FB03FE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4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6C51E-3786-7E5E-BC18-E5AF1DCE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8726"/>
            <a:ext cx="78867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1  Hemmschwellen</a:t>
            </a:r>
          </a:p>
        </p:txBody>
      </p:sp>
    </p:spTree>
    <p:extLst>
      <p:ext uri="{BB962C8B-B14F-4D97-AF65-F5344CB8AC3E}">
        <p14:creationId xmlns:p14="http://schemas.microsoft.com/office/powerpoint/2010/main" val="8984931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A9F32-FB18-4BC3-A5F6-5845E703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337701"/>
            <a:ext cx="4772531" cy="61825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7C3077-128A-421E-B198-04AF43A94A20}"/>
              </a:ext>
            </a:extLst>
          </p:cNvPr>
          <p:cNvSpPr txBox="1"/>
          <p:nvPr/>
        </p:nvSpPr>
        <p:spPr>
          <a:xfrm>
            <a:off x="5598695" y="337701"/>
            <a:ext cx="31121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Stiel-Eiche (</a:t>
            </a:r>
            <a:r>
              <a:rPr lang="de-DE" sz="3200" i="1" dirty="0"/>
              <a:t>Quercus robur</a:t>
            </a:r>
            <a:r>
              <a:rPr lang="de-DE" sz="3200" dirty="0"/>
              <a:t>):</a:t>
            </a:r>
          </a:p>
          <a:p>
            <a:endParaRPr lang="de-DE" sz="3200" dirty="0"/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7701606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A9F32-FB18-4BC3-A5F6-5845E703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337701"/>
            <a:ext cx="4772531" cy="61825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7C3077-128A-421E-B198-04AF43A94A20}"/>
              </a:ext>
            </a:extLst>
          </p:cNvPr>
          <p:cNvSpPr txBox="1"/>
          <p:nvPr/>
        </p:nvSpPr>
        <p:spPr>
          <a:xfrm>
            <a:off x="5598695" y="337701"/>
            <a:ext cx="31121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Stiel-Eiche (</a:t>
            </a:r>
            <a:r>
              <a:rPr lang="de-DE" sz="3200" i="1" dirty="0"/>
              <a:t>Quercus robur</a:t>
            </a:r>
            <a:r>
              <a:rPr lang="de-DE" sz="3200" dirty="0"/>
              <a:t>):</a:t>
            </a:r>
          </a:p>
          <a:p>
            <a:endParaRPr lang="de-DE" sz="3200" dirty="0"/>
          </a:p>
          <a:p>
            <a:r>
              <a:rPr lang="de-DE" sz="3200" dirty="0"/>
              <a:t>Gattung </a:t>
            </a:r>
            <a:r>
              <a:rPr lang="de-DE" sz="3200" i="1" dirty="0"/>
              <a:t>Eiche</a:t>
            </a:r>
            <a:r>
              <a:rPr lang="de-DE" sz="3200" dirty="0"/>
              <a:t> genügt vollauf!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1831658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A9F32-FB18-4BC3-A5F6-5845E703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337701"/>
            <a:ext cx="4772531" cy="61825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7C3077-128A-421E-B198-04AF43A94A20}"/>
              </a:ext>
            </a:extLst>
          </p:cNvPr>
          <p:cNvSpPr txBox="1"/>
          <p:nvPr/>
        </p:nvSpPr>
        <p:spPr>
          <a:xfrm>
            <a:off x="5598695" y="337701"/>
            <a:ext cx="3112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Stiel-Eiche (</a:t>
            </a:r>
            <a:r>
              <a:rPr lang="de-DE" sz="3200" i="1" dirty="0"/>
              <a:t>Quercus robur</a:t>
            </a:r>
            <a:r>
              <a:rPr lang="de-DE" sz="3200" dirty="0"/>
              <a:t>):</a:t>
            </a:r>
          </a:p>
          <a:p>
            <a:endParaRPr lang="de-DE" sz="3200" dirty="0"/>
          </a:p>
          <a:p>
            <a:r>
              <a:rPr lang="de-DE" sz="3200" dirty="0"/>
              <a:t>Gattung </a:t>
            </a:r>
            <a:r>
              <a:rPr lang="de-DE" sz="3200" i="1" dirty="0"/>
              <a:t>Eiche</a:t>
            </a:r>
            <a:r>
              <a:rPr lang="de-DE" sz="3200" dirty="0"/>
              <a:t> genügt vollauf!</a:t>
            </a:r>
          </a:p>
          <a:p>
            <a:endParaRPr lang="de-DE" sz="3200" dirty="0"/>
          </a:p>
          <a:p>
            <a:r>
              <a:rPr lang="de-DE" sz="3200" dirty="0"/>
              <a:t>Kennzeichen:</a:t>
            </a:r>
          </a:p>
          <a:p>
            <a:r>
              <a:rPr lang="de-DE" sz="3200" dirty="0"/>
              <a:t>gelappte Blätter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1157570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A9F32-FB18-4BC3-A5F6-5845E703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337701"/>
            <a:ext cx="4772531" cy="61825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7C3077-128A-421E-B198-04AF43A94A20}"/>
              </a:ext>
            </a:extLst>
          </p:cNvPr>
          <p:cNvSpPr txBox="1"/>
          <p:nvPr/>
        </p:nvSpPr>
        <p:spPr>
          <a:xfrm>
            <a:off x="5598695" y="337701"/>
            <a:ext cx="31121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Stiel-Eiche (</a:t>
            </a:r>
            <a:r>
              <a:rPr lang="de-DE" sz="3200" i="1" dirty="0"/>
              <a:t>Quercus robur</a:t>
            </a:r>
            <a:r>
              <a:rPr lang="de-DE" sz="3200" dirty="0"/>
              <a:t>):</a:t>
            </a:r>
          </a:p>
          <a:p>
            <a:endParaRPr lang="de-DE" sz="3200" dirty="0"/>
          </a:p>
          <a:p>
            <a:r>
              <a:rPr lang="de-DE" sz="3200" dirty="0"/>
              <a:t>Gattung </a:t>
            </a:r>
            <a:r>
              <a:rPr lang="de-DE" sz="3200" i="1" dirty="0"/>
              <a:t>Eiche</a:t>
            </a:r>
            <a:r>
              <a:rPr lang="de-DE" sz="3200" dirty="0"/>
              <a:t> genügt vollauf!</a:t>
            </a:r>
          </a:p>
          <a:p>
            <a:endParaRPr lang="de-DE" sz="3200" dirty="0"/>
          </a:p>
          <a:p>
            <a:r>
              <a:rPr lang="de-DE" sz="3200" dirty="0"/>
              <a:t>Kennzeichen:</a:t>
            </a:r>
          </a:p>
          <a:p>
            <a:r>
              <a:rPr lang="de-DE" sz="3200" dirty="0"/>
              <a:t>gelappte Blätter</a:t>
            </a:r>
          </a:p>
          <a:p>
            <a:endParaRPr lang="de-DE" sz="3200" dirty="0"/>
          </a:p>
          <a:p>
            <a:r>
              <a:rPr lang="de-DE" sz="3200" dirty="0"/>
              <a:t>Im Juni winzige Früchte</a:t>
            </a:r>
          </a:p>
          <a:p>
            <a:endParaRPr lang="de-DE" sz="32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EEDC68A-9021-408E-AADC-5CFB76189EE1}"/>
              </a:ext>
            </a:extLst>
          </p:cNvPr>
          <p:cNvSpPr/>
          <p:nvPr/>
        </p:nvSpPr>
        <p:spPr>
          <a:xfrm>
            <a:off x="2318086" y="1997242"/>
            <a:ext cx="1080000" cy="108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294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A9F32-FB18-4BC3-A5F6-5845E703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337701"/>
            <a:ext cx="4772531" cy="61825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7C3077-128A-421E-B198-04AF43A94A20}"/>
              </a:ext>
            </a:extLst>
          </p:cNvPr>
          <p:cNvSpPr txBox="1"/>
          <p:nvPr/>
        </p:nvSpPr>
        <p:spPr>
          <a:xfrm>
            <a:off x="5598695" y="337701"/>
            <a:ext cx="3112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Ein Teil der Klasse lernt </a:t>
            </a:r>
            <a:r>
              <a:rPr lang="de-DE" sz="3200" b="1" dirty="0"/>
              <a:t>vor</a:t>
            </a:r>
            <a:r>
              <a:rPr lang="de-DE" sz="3200" dirty="0"/>
              <a:t> der Freiland-Arbeit anhand von Fotos und Beschreibungen, woran die Eiche erkannt wird.</a:t>
            </a:r>
          </a:p>
          <a:p>
            <a:endParaRPr lang="de-DE" sz="32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EEDC68A-9021-408E-AADC-5CFB76189EE1}"/>
              </a:ext>
            </a:extLst>
          </p:cNvPr>
          <p:cNvSpPr/>
          <p:nvPr/>
        </p:nvSpPr>
        <p:spPr>
          <a:xfrm>
            <a:off x="2318086" y="1997242"/>
            <a:ext cx="1080000" cy="108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8232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37207A-7BB1-4ED5-9843-C35203576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4" y="487644"/>
            <a:ext cx="4335316" cy="45736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60B92B-02CD-48A6-ACBE-4BE21A1FC200}"/>
              </a:ext>
            </a:extLst>
          </p:cNvPr>
          <p:cNvSpPr txBox="1"/>
          <p:nvPr/>
        </p:nvSpPr>
        <p:spPr>
          <a:xfrm>
            <a:off x="519219" y="487644"/>
            <a:ext cx="3499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 Narrow" panose="020B0606020202030204" pitchFamily="34" charset="0"/>
              </a:rPr>
              <a:t>Der Bergahorn (</a:t>
            </a:r>
            <a:r>
              <a:rPr lang="de-DE" sz="3200" i="1" dirty="0">
                <a:latin typeface="Arial Narrow" panose="020B0606020202030204" pitchFamily="34" charset="0"/>
              </a:rPr>
              <a:t>Acer pseudoplatanus</a:t>
            </a:r>
            <a:r>
              <a:rPr lang="de-DE" sz="3200" dirty="0">
                <a:latin typeface="Arial Narrow" panose="020B060602020203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4815746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37207A-7BB1-4ED5-9843-C35203576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4" y="487644"/>
            <a:ext cx="4335316" cy="45736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60B92B-02CD-48A6-ACBE-4BE21A1FC200}"/>
              </a:ext>
            </a:extLst>
          </p:cNvPr>
          <p:cNvSpPr txBox="1"/>
          <p:nvPr/>
        </p:nvSpPr>
        <p:spPr>
          <a:xfrm>
            <a:off x="519219" y="487644"/>
            <a:ext cx="3499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 Narrow" panose="020B0606020202030204" pitchFamily="34" charset="0"/>
              </a:rPr>
              <a:t>Der Bergahorn (</a:t>
            </a:r>
            <a:r>
              <a:rPr lang="de-DE" sz="3200" i="1" dirty="0">
                <a:latin typeface="Arial Narrow" panose="020B0606020202030204" pitchFamily="34" charset="0"/>
              </a:rPr>
              <a:t>Acer pseudoplatanus</a:t>
            </a:r>
            <a:r>
              <a:rPr lang="de-DE" sz="3200" dirty="0">
                <a:latin typeface="Arial Narrow" panose="020B0606020202030204" pitchFamily="34" charset="0"/>
              </a:rPr>
              <a:t>):</a:t>
            </a:r>
          </a:p>
          <a:p>
            <a:endParaRPr lang="de-DE" sz="3200" dirty="0">
              <a:latin typeface="Arial Narrow" panose="020B0606020202030204" pitchFamily="34" charset="0"/>
            </a:endParaRPr>
          </a:p>
          <a:p>
            <a:r>
              <a:rPr lang="de-DE" sz="3200" dirty="0">
                <a:latin typeface="Arial Narrow" panose="020B0606020202030204" pitchFamily="34" charset="0"/>
              </a:rPr>
              <a:t>Die Gattung </a:t>
            </a:r>
            <a:r>
              <a:rPr lang="de-DE" sz="3200" i="1" dirty="0">
                <a:latin typeface="Arial Narrow" panose="020B0606020202030204" pitchFamily="34" charset="0"/>
              </a:rPr>
              <a:t>Ahorn</a:t>
            </a:r>
            <a:r>
              <a:rPr lang="de-DE" sz="3200" dirty="0">
                <a:latin typeface="Arial Narrow" panose="020B0606020202030204" pitchFamily="34" charset="0"/>
              </a:rPr>
              <a:t> genügt vollauf!</a:t>
            </a:r>
          </a:p>
        </p:txBody>
      </p:sp>
    </p:spTree>
    <p:extLst>
      <p:ext uri="{BB962C8B-B14F-4D97-AF65-F5344CB8AC3E}">
        <p14:creationId xmlns:p14="http://schemas.microsoft.com/office/powerpoint/2010/main" val="5865203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37207A-7BB1-4ED5-9843-C35203576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4" y="487644"/>
            <a:ext cx="4335316" cy="45736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60B92B-02CD-48A6-ACBE-4BE21A1FC200}"/>
              </a:ext>
            </a:extLst>
          </p:cNvPr>
          <p:cNvSpPr txBox="1"/>
          <p:nvPr/>
        </p:nvSpPr>
        <p:spPr>
          <a:xfrm>
            <a:off x="519219" y="487644"/>
            <a:ext cx="34993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 Narrow" panose="020B0606020202030204" pitchFamily="34" charset="0"/>
              </a:rPr>
              <a:t>Der Bergahorn (</a:t>
            </a:r>
            <a:r>
              <a:rPr lang="de-DE" sz="3200" i="1" dirty="0">
                <a:latin typeface="Arial Narrow" panose="020B0606020202030204" pitchFamily="34" charset="0"/>
              </a:rPr>
              <a:t>Acer pseudoplatanus</a:t>
            </a:r>
            <a:r>
              <a:rPr lang="de-DE" sz="3200" dirty="0">
                <a:latin typeface="Arial Narrow" panose="020B0606020202030204" pitchFamily="34" charset="0"/>
              </a:rPr>
              <a:t>):</a:t>
            </a:r>
          </a:p>
          <a:p>
            <a:endParaRPr lang="de-DE" sz="3200" dirty="0">
              <a:latin typeface="Arial Narrow" panose="020B0606020202030204" pitchFamily="34" charset="0"/>
            </a:endParaRPr>
          </a:p>
          <a:p>
            <a:r>
              <a:rPr lang="de-DE" sz="3200" dirty="0">
                <a:latin typeface="Arial Narrow" panose="020B0606020202030204" pitchFamily="34" charset="0"/>
              </a:rPr>
              <a:t>Die Gattung </a:t>
            </a:r>
            <a:r>
              <a:rPr lang="de-DE" sz="3200" i="1" dirty="0">
                <a:latin typeface="Arial Narrow" panose="020B0606020202030204" pitchFamily="34" charset="0"/>
              </a:rPr>
              <a:t>Ahorn</a:t>
            </a:r>
            <a:r>
              <a:rPr lang="de-DE" sz="3200" dirty="0">
                <a:latin typeface="Arial Narrow" panose="020B0606020202030204" pitchFamily="34" charset="0"/>
              </a:rPr>
              <a:t> genügt vollauf!</a:t>
            </a:r>
          </a:p>
          <a:p>
            <a:endParaRPr lang="de-DE" sz="3200" dirty="0">
              <a:latin typeface="Arial Narrow" panose="020B0606020202030204" pitchFamily="34" charset="0"/>
            </a:endParaRPr>
          </a:p>
          <a:p>
            <a:r>
              <a:rPr lang="de-DE" sz="3200" dirty="0">
                <a:latin typeface="Arial Narrow" panose="020B0606020202030204" pitchFamily="34" charset="0"/>
              </a:rPr>
              <a:t>Kennzeichen: Blätter mit 5 Lappen; „Nasenzwicker“-Früchte</a:t>
            </a:r>
          </a:p>
        </p:txBody>
      </p:sp>
    </p:spTree>
    <p:extLst>
      <p:ext uri="{BB962C8B-B14F-4D97-AF65-F5344CB8AC3E}">
        <p14:creationId xmlns:p14="http://schemas.microsoft.com/office/powerpoint/2010/main" val="6613290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37207A-7BB1-4ED5-9843-C35203576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4" y="487644"/>
            <a:ext cx="4335316" cy="45736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60B92B-02CD-48A6-ACBE-4BE21A1FC200}"/>
              </a:ext>
            </a:extLst>
          </p:cNvPr>
          <p:cNvSpPr txBox="1"/>
          <p:nvPr/>
        </p:nvSpPr>
        <p:spPr>
          <a:xfrm>
            <a:off x="519219" y="487644"/>
            <a:ext cx="34993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 Narrow" panose="020B0606020202030204" pitchFamily="34" charset="0"/>
              </a:rPr>
              <a:t>Der Bergahorn (</a:t>
            </a:r>
            <a:r>
              <a:rPr lang="de-DE" sz="3200" i="1" dirty="0">
                <a:latin typeface="Arial Narrow" panose="020B0606020202030204" pitchFamily="34" charset="0"/>
              </a:rPr>
              <a:t>Acer pseudoplatanus</a:t>
            </a:r>
            <a:r>
              <a:rPr lang="de-DE" sz="3200" dirty="0">
                <a:latin typeface="Arial Narrow" panose="020B0606020202030204" pitchFamily="34" charset="0"/>
              </a:rPr>
              <a:t>):</a:t>
            </a:r>
          </a:p>
          <a:p>
            <a:endParaRPr lang="de-DE" sz="3200" dirty="0">
              <a:latin typeface="Arial Narrow" panose="020B0606020202030204" pitchFamily="34" charset="0"/>
            </a:endParaRPr>
          </a:p>
          <a:p>
            <a:r>
              <a:rPr lang="de-DE" sz="3200" dirty="0">
                <a:latin typeface="Arial Narrow" panose="020B0606020202030204" pitchFamily="34" charset="0"/>
              </a:rPr>
              <a:t>Bei interessierten Klassen </a:t>
            </a:r>
            <a:r>
              <a:rPr lang="de-DE" sz="3200" dirty="0" err="1">
                <a:latin typeface="Arial Narrow" panose="020B0606020202030204" pitchFamily="34" charset="0"/>
              </a:rPr>
              <a:t>Unterschei</a:t>
            </a:r>
            <a:r>
              <a:rPr lang="de-DE" sz="3200" dirty="0">
                <a:latin typeface="Arial Narrow" panose="020B0606020202030204" pitchFamily="34" charset="0"/>
              </a:rPr>
              <a:t>-dung der drei häufigen Ahornarten problemlos möglich.</a:t>
            </a:r>
          </a:p>
        </p:txBody>
      </p:sp>
    </p:spTree>
    <p:extLst>
      <p:ext uri="{BB962C8B-B14F-4D97-AF65-F5344CB8AC3E}">
        <p14:creationId xmlns:p14="http://schemas.microsoft.com/office/powerpoint/2010/main" val="9600877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37207A-7BB1-4ED5-9843-C35203576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10" y="487644"/>
            <a:ext cx="3058169" cy="32262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60B92B-02CD-48A6-ACBE-4BE21A1FC200}"/>
              </a:ext>
            </a:extLst>
          </p:cNvPr>
          <p:cNvSpPr txBox="1"/>
          <p:nvPr/>
        </p:nvSpPr>
        <p:spPr>
          <a:xfrm>
            <a:off x="5468208" y="3713929"/>
            <a:ext cx="3499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Arial Narrow" panose="020B0606020202030204" pitchFamily="34" charset="0"/>
              </a:rPr>
              <a:t>Der Bergahorn (</a:t>
            </a:r>
            <a:r>
              <a:rPr lang="de-DE" sz="3200" i="1" dirty="0">
                <a:latin typeface="Arial Narrow" panose="020B0606020202030204" pitchFamily="34" charset="0"/>
              </a:rPr>
              <a:t>Acer pseudoplatanus</a:t>
            </a:r>
            <a:endParaRPr lang="de-DE" sz="3200" dirty="0">
              <a:latin typeface="Arial Narrow" panose="020B0606020202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0A7A48D-7413-448D-93A9-FE627746E73A}"/>
              </a:ext>
            </a:extLst>
          </p:cNvPr>
          <p:cNvSpPr txBox="1"/>
          <p:nvPr/>
        </p:nvSpPr>
        <p:spPr>
          <a:xfrm>
            <a:off x="519221" y="3729790"/>
            <a:ext cx="4301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Verwechselform: die Platane (</a:t>
            </a:r>
            <a:r>
              <a:rPr lang="de-DE" sz="3200" i="1" dirty="0" err="1"/>
              <a:t>Platanus</a:t>
            </a:r>
            <a:r>
              <a:rPr lang="de-DE" sz="3200" i="1" dirty="0"/>
              <a:t> x acerifolia</a:t>
            </a:r>
            <a:r>
              <a:rPr lang="de-DE" sz="3200" dirty="0"/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0ECC33-6E1E-4A89-B976-D930E9F1C3B5}"/>
              </a:ext>
            </a:extLst>
          </p:cNvPr>
          <p:cNvSpPr txBox="1"/>
          <p:nvPr/>
        </p:nvSpPr>
        <p:spPr>
          <a:xfrm>
            <a:off x="641684" y="5237746"/>
            <a:ext cx="7983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Keine „Nasenzwicker“, </a:t>
            </a:r>
          </a:p>
          <a:p>
            <a:r>
              <a:rPr lang="de-DE" sz="3200" dirty="0"/>
              <a:t>grobflächig abgesplitterte Rinde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913856B-815A-4430-987C-8E6DB9471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455413"/>
            <a:ext cx="3856994" cy="32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2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A4A961-A4D1-8975-ACFB-5718C5B42B39}"/>
              </a:ext>
            </a:extLst>
          </p:cNvPr>
          <p:cNvSpPr txBox="1"/>
          <p:nvPr/>
        </p:nvSpPr>
        <p:spPr>
          <a:xfrm>
            <a:off x="935596" y="427639"/>
            <a:ext cx="7272808" cy="19697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dirty="0"/>
              <a:t>„Ich weiß: Ökologie ist wichtig. Aber wie ich das unterrichten soll, habe ich nicht gelernt.“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802105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0ECC33-6E1E-4A89-B976-D930E9F1C3B5}"/>
              </a:ext>
            </a:extLst>
          </p:cNvPr>
          <p:cNvSpPr txBox="1"/>
          <p:nvPr/>
        </p:nvSpPr>
        <p:spPr>
          <a:xfrm>
            <a:off x="425115" y="3543055"/>
            <a:ext cx="831128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11 häufige Laubbäume</a:t>
            </a:r>
          </a:p>
          <a:p>
            <a:r>
              <a:rPr lang="de-DE" sz="3200" dirty="0"/>
              <a:t>7 häufige Sträucher und Kletterpflanzen</a:t>
            </a:r>
          </a:p>
          <a:p>
            <a:r>
              <a:rPr lang="de-DE" sz="3200" dirty="0"/>
              <a:t>4 häufige Nadelbäume</a:t>
            </a:r>
          </a:p>
          <a:p>
            <a:pPr>
              <a:spcBef>
                <a:spcPts val="1200"/>
              </a:spcBef>
            </a:pPr>
            <a:r>
              <a:rPr lang="de-DE" sz="3200" dirty="0"/>
              <a:t>jeweils mit Laub, Blüten bzw. Früchten und Stamm: </a:t>
            </a:r>
            <a:r>
              <a:rPr lang="de-DE" sz="3200" dirty="0">
                <a:highlight>
                  <a:srgbClr val="00FF00"/>
                </a:highlight>
              </a:rPr>
              <a:t>„</a:t>
            </a:r>
            <a:r>
              <a:rPr lang="de-DE" sz="3200" dirty="0" err="1">
                <a:highlight>
                  <a:srgbClr val="00FF00"/>
                </a:highlight>
              </a:rPr>
              <a:t>Photos</a:t>
            </a:r>
            <a:r>
              <a:rPr lang="de-DE" sz="3200" dirty="0">
                <a:highlight>
                  <a:srgbClr val="00FF00"/>
                </a:highlight>
              </a:rPr>
              <a:t> Gehölze im Juni“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45C4A5-8325-4883-944F-B532D3E5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" y="487645"/>
            <a:ext cx="2181725" cy="28273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875FC6-E6A1-43AD-89DC-F220F9948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93" y="487644"/>
            <a:ext cx="3736737" cy="28025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425415F-3EC0-49FA-8E4E-DF281FBD2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83" y="487644"/>
            <a:ext cx="2101914" cy="28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368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6C51E-3786-7E5E-BC18-E5AF1DCE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463"/>
            <a:ext cx="78867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9. Klasse: Boden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136074-BC80-628C-2604-3F139C03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49" y="2109535"/>
            <a:ext cx="3840001" cy="28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89D63ED-44F2-AF7E-792F-ED2185B3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109535"/>
            <a:ext cx="396237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57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91BC9F-B81D-05AF-48B7-9C54316EB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1" y="532731"/>
            <a:ext cx="3506038" cy="39831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8755819-850A-A851-9E1E-FE1E8F1247A1}"/>
              </a:ext>
            </a:extLst>
          </p:cNvPr>
          <p:cNvSpPr txBox="1"/>
          <p:nvPr/>
        </p:nvSpPr>
        <p:spPr>
          <a:xfrm>
            <a:off x="654701" y="4515852"/>
            <a:ext cx="3506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Lernort Boden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Handreichung für praktisches Arbeiten zum Thema Boden ab der Jahrgangsstufe 5</a:t>
            </a: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ISB,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BStMLU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766576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pPr algn="ctr"/>
            <a:endParaRPr lang="de-DE" sz="2000" b="1" dirty="0">
              <a:ea typeface="Calibri" panose="020F0502020204030204" pitchFamily="34" charset="0"/>
            </a:endParaRP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Messungen ohne Auswertung</a:t>
            </a:r>
          </a:p>
          <a:p>
            <a:endParaRPr lang="de-DE" sz="3600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820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pPr algn="ctr"/>
            <a:endParaRPr lang="de-DE" sz="2000" b="1" dirty="0">
              <a:ea typeface="Calibri" panose="020F0502020204030204" pitchFamily="34" charset="0"/>
            </a:endParaRP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Messungen ohne Auswertung</a:t>
            </a: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Bodenprofile</a:t>
            </a:r>
          </a:p>
          <a:p>
            <a:endParaRPr lang="de-DE" sz="3600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18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pPr algn="ctr"/>
            <a:endParaRPr lang="de-DE" sz="2000" b="1" dirty="0">
              <a:ea typeface="Calibri" panose="020F0502020204030204" pitchFamily="34" charset="0"/>
            </a:endParaRP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Messungen ohne Auswertung</a:t>
            </a: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Bodenprofile</a:t>
            </a: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Korngrößen im Boden</a:t>
            </a:r>
          </a:p>
          <a:p>
            <a:endParaRPr lang="de-DE" sz="3600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009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pPr algn="ctr"/>
            <a:endParaRPr lang="de-DE" sz="2000" b="1" dirty="0">
              <a:ea typeface="Calibri" panose="020F0502020204030204" pitchFamily="34" charset="0"/>
            </a:endParaRP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Messungen ohne Auswertung</a:t>
            </a: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Bodenprofile</a:t>
            </a: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Korngrößen im Boden</a:t>
            </a:r>
          </a:p>
          <a:p>
            <a:r>
              <a:rPr lang="de-DE" sz="3600" dirty="0">
                <a:solidFill>
                  <a:srgbClr val="FF0000"/>
                </a:solidFill>
                <a:ea typeface="Calibri" panose="020F0502020204030204" pitchFamily="34" charset="0"/>
              </a:rPr>
              <a:t>Nicht: Bodentypen</a:t>
            </a:r>
          </a:p>
          <a:p>
            <a:endParaRPr lang="de-DE" sz="3600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601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22CA689-A381-CE89-AD1D-E6B3A770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04" y="345874"/>
            <a:ext cx="5778017" cy="629555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BED12B7-1AD5-8FB4-B650-03C8F3F29FE9}"/>
              </a:ext>
            </a:extLst>
          </p:cNvPr>
          <p:cNvSpPr txBox="1"/>
          <p:nvPr/>
        </p:nvSpPr>
        <p:spPr>
          <a:xfrm>
            <a:off x="6120063" y="344905"/>
            <a:ext cx="2590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Beurteilung der Untersuchungen im Ordner „Bio? – Logisch!“</a:t>
            </a:r>
          </a:p>
          <a:p>
            <a:r>
              <a:rPr lang="de-DE" sz="2800" dirty="0"/>
              <a:t>(Ampel)</a:t>
            </a:r>
          </a:p>
          <a:p>
            <a:endParaRPr lang="de-DE" sz="2800" dirty="0"/>
          </a:p>
          <a:p>
            <a:r>
              <a:rPr lang="de-DE" sz="2800" dirty="0"/>
              <a:t>Didaktik-Skript Ökologie für die 9. Klasse auf www.bio-nickl.de</a:t>
            </a:r>
          </a:p>
        </p:txBody>
      </p:sp>
    </p:spTree>
    <p:extLst>
      <p:ext uri="{BB962C8B-B14F-4D97-AF65-F5344CB8AC3E}">
        <p14:creationId xmlns:p14="http://schemas.microsoft.com/office/powerpoint/2010/main" val="19854128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Filterwirkung</a:t>
            </a:r>
            <a:r>
              <a:rPr lang="de-DE" sz="3600" b="1" dirty="0">
                <a:solidFill>
                  <a:srgbClr val="009900"/>
                </a:solidFill>
                <a:ea typeface="Calibri" panose="020F0502020204030204" pitchFamily="34" charset="0"/>
              </a:rPr>
              <a:t> 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des Bodens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17AEEB-26BC-4D0D-9094-86474585628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r="7893" b="5172"/>
          <a:stretch/>
        </p:blipFill>
        <p:spPr bwMode="auto">
          <a:xfrm>
            <a:off x="5130466" y="2754050"/>
            <a:ext cx="3384884" cy="38552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07460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Abtrag</a:t>
            </a:r>
            <a:r>
              <a:rPr lang="de-DE" sz="3600" b="1" dirty="0">
                <a:solidFill>
                  <a:srgbClr val="009900"/>
                </a:solidFill>
                <a:ea typeface="Calibri" panose="020F0502020204030204" pitchFamily="34" charset="0"/>
              </a:rPr>
              <a:t> 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des Bodens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828DFE-DC40-43F3-9760-5506986C7B4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31" y="2646100"/>
            <a:ext cx="2431782" cy="32493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DAB82F4-AEFA-4586-9D61-4A81CBBF72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98" y="2638079"/>
            <a:ext cx="1861152" cy="32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5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A4A961-A4D1-8975-ACFB-5718C5B42B39}"/>
              </a:ext>
            </a:extLst>
          </p:cNvPr>
          <p:cNvSpPr txBox="1"/>
          <p:nvPr/>
        </p:nvSpPr>
        <p:spPr>
          <a:xfrm>
            <a:off x="935596" y="427639"/>
            <a:ext cx="7272808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dirty="0"/>
              <a:t>„Ich weiß: Ökologie ist wichtig. Aber wie ich das unterrichten soll, habe ich nicht gelernt.“</a:t>
            </a:r>
          </a:p>
          <a:p>
            <a:endParaRPr lang="de-DE" sz="1400" dirty="0"/>
          </a:p>
          <a:p>
            <a:pPr algn="r"/>
            <a:r>
              <a:rPr lang="de-DE" sz="3600" dirty="0"/>
              <a:t>„Was mache ich, wenn die Schüler nach dem Namen der Blume fragen, die sie gerade entdeckt haben. Das weiß ich doch selber nicht.“</a:t>
            </a:r>
          </a:p>
          <a:p>
            <a:pPr algn="r"/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490268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Tiere</a:t>
            </a:r>
            <a:r>
              <a:rPr lang="de-DE" sz="3600" b="1" dirty="0">
                <a:solidFill>
                  <a:srgbClr val="009900"/>
                </a:solidFill>
                <a:ea typeface="Calibri" panose="020F0502020204030204" pitchFamily="34" charset="0"/>
              </a:rPr>
              <a:t> 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des Bodens: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in Laubstreu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in Totholz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(Bodenfalle)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D5CFBC-493A-4A61-88FD-248537DE83F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67" y="2695675"/>
            <a:ext cx="3669983" cy="31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532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Pilze: 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in Totholz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im Boden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F7DF16-0826-4473-8696-3C6C5F4256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7743" y="2827771"/>
            <a:ext cx="4047607" cy="28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5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Kompostieren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A7966C-50F1-4613-84B6-B04B6BFC3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04" y="3213612"/>
            <a:ext cx="3188385" cy="28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F3CD8D8-56BE-4BD5-8417-CCF9D4B92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27" y="3216441"/>
            <a:ext cx="274305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8757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F788A1-95A6-424E-A23B-717254A0B5C5}"/>
              </a:ext>
            </a:extLst>
          </p:cNvPr>
          <p:cNvSpPr txBox="1"/>
          <p:nvPr/>
        </p:nvSpPr>
        <p:spPr>
          <a:xfrm>
            <a:off x="689811" y="2013284"/>
            <a:ext cx="7825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ea typeface="Calibri" panose="020F0502020204030204" pitchFamily="34" charset="0"/>
              </a:rPr>
              <a:t>Praktisches Arbeiten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Regenwurm-</a:t>
            </a:r>
          </a:p>
          <a:p>
            <a:r>
              <a:rPr lang="de-DE" sz="3600" dirty="0">
                <a:solidFill>
                  <a:srgbClr val="009900"/>
                </a:solidFill>
                <a:ea typeface="Calibri" panose="020F0502020204030204" pitchFamily="34" charset="0"/>
              </a:rPr>
              <a:t>Küvette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987AD9-FB90-476C-ABF0-63AEC39E2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78" y="2731305"/>
            <a:ext cx="512495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27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66E0-D2FA-4D15-B545-F33473BDC1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Ökosystem Boden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3D475B4-04A7-A622-5DD3-0A3BD02AFDA4}"/>
              </a:ext>
            </a:extLst>
          </p:cNvPr>
          <p:cNvSpPr txBox="1"/>
          <p:nvPr/>
        </p:nvSpPr>
        <p:spPr>
          <a:xfrm>
            <a:off x="628650" y="1844842"/>
            <a:ext cx="78867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Abteilung Landwirtschaft im Deutschen Museum (neu 2022):</a:t>
            </a:r>
          </a:p>
          <a:p>
            <a:endParaRPr lang="de-DE" sz="1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/>
              <a:t>Nahrungsbeziehungen im Boden</a:t>
            </a:r>
          </a:p>
          <a:p>
            <a:pPr indent="-457200"/>
            <a:r>
              <a:rPr lang="de-DE" sz="3200" dirty="0"/>
              <a:t>	 (Schaukasten mit Fotos bzw. Präparaten 	 	  von Bodentieren)</a:t>
            </a:r>
          </a:p>
          <a:p>
            <a:pPr indent="-457200"/>
            <a:endParaRPr lang="de-DE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/>
              <a:t>Nutzen des Ökosystems für den Menschen</a:t>
            </a:r>
          </a:p>
          <a:p>
            <a:pPr lvl="0" algn="just"/>
            <a:endParaRPr lang="de-DE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257278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6C51E-3786-7E5E-BC18-E5AF1DCE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8726"/>
            <a:ext cx="78867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3  Allgemeine Kriterien</a:t>
            </a:r>
          </a:p>
        </p:txBody>
      </p:sp>
    </p:spTree>
    <p:extLst>
      <p:ext uri="{BB962C8B-B14F-4D97-AF65-F5344CB8AC3E}">
        <p14:creationId xmlns:p14="http://schemas.microsoft.com/office/powerpoint/2010/main" val="16474943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857CFA0-30E4-0FA0-9760-3B833DC874E0}"/>
              </a:ext>
            </a:extLst>
          </p:cNvPr>
          <p:cNvSpPr txBox="1"/>
          <p:nvPr/>
        </p:nvSpPr>
        <p:spPr>
          <a:xfrm>
            <a:off x="874295" y="802105"/>
            <a:ext cx="769218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SPARSAMKEIT DER MITTEL: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Zeit: Schulgelände, Wandertag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möglichst wenig Material einsetzen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wenige Aspekte untersuchen, die aber mit mehreren Stichproben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5487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857CFA0-30E4-0FA0-9760-3B833DC874E0}"/>
              </a:ext>
            </a:extLst>
          </p:cNvPr>
          <p:cNvSpPr txBox="1"/>
          <p:nvPr/>
        </p:nvSpPr>
        <p:spPr>
          <a:xfrm>
            <a:off x="874295" y="802105"/>
            <a:ext cx="769218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EMOTIONALITÄT: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Man schützt nur, was man kennt.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Freilandarbeit motiviert von sich aus.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Präsentation eigener „Forschung“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07671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857CFA0-30E4-0FA0-9760-3B833DC874E0}"/>
              </a:ext>
            </a:extLst>
          </p:cNvPr>
          <p:cNvSpPr txBox="1"/>
          <p:nvPr/>
        </p:nvSpPr>
        <p:spPr>
          <a:xfrm>
            <a:off x="874295" y="802105"/>
            <a:ext cx="76921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ALTERSGERECHTE METHODIK: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keine aufwendigen Untersuchungen (wie Sauerstoff nach Winkler, Bodenprofil)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klare, übersichtliche Aufgabenstellung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nicht über- und nicht unterfordern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Binnendifferenzierung z. B. durch freiwillige Zusatzaufgaben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08041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857CFA0-30E4-0FA0-9760-3B833DC874E0}"/>
              </a:ext>
            </a:extLst>
          </p:cNvPr>
          <p:cNvSpPr txBox="1"/>
          <p:nvPr/>
        </p:nvSpPr>
        <p:spPr>
          <a:xfrm>
            <a:off x="874295" y="802105"/>
            <a:ext cx="76921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LERNERFOLG SICHERN: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Vorbereitung im laufenden Unterricht, Anwendung im Freiland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Nachbereitung: nicht einfach nur Daten erheben, sondern die Daten im Kontext auswerten; Zusammenhänge herstellen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Medienerziehung (App-Arbeit, </a:t>
            </a:r>
            <a:r>
              <a:rPr lang="de-DE" sz="3200" dirty="0" err="1"/>
              <a:t>Präsenta-tion</a:t>
            </a:r>
            <a:r>
              <a:rPr lang="de-DE" sz="3200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097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A4A961-A4D1-8975-ACFB-5718C5B42B39}"/>
              </a:ext>
            </a:extLst>
          </p:cNvPr>
          <p:cNvSpPr txBox="1"/>
          <p:nvPr/>
        </p:nvSpPr>
        <p:spPr>
          <a:xfrm>
            <a:off x="935596" y="427639"/>
            <a:ext cx="7272808" cy="5509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dirty="0"/>
              <a:t>„Ich weiß: Ökologie ist wichtig. Aber wie ich das unterrichten soll, habe ich nicht gelernt.“</a:t>
            </a:r>
          </a:p>
          <a:p>
            <a:endParaRPr lang="de-DE" sz="1400" dirty="0"/>
          </a:p>
          <a:p>
            <a:pPr algn="r"/>
            <a:r>
              <a:rPr lang="de-DE" sz="3600" dirty="0"/>
              <a:t>„Was mache ich, wenn die Schüler nach dem Namen der Blume fragen, die sie gerade entdeckt haben. Das weiß ich doch selber nicht.“</a:t>
            </a:r>
          </a:p>
          <a:p>
            <a:pPr algn="r"/>
            <a:endParaRPr lang="de-DE" sz="1400" dirty="0"/>
          </a:p>
          <a:p>
            <a:r>
              <a:rPr lang="de-DE" sz="3600" dirty="0"/>
              <a:t>„Exkursion: Viel zu gefährlich mit diesem Haufen!“</a:t>
            </a:r>
          </a:p>
        </p:txBody>
      </p:sp>
    </p:spTree>
    <p:extLst>
      <p:ext uri="{BB962C8B-B14F-4D97-AF65-F5344CB8AC3E}">
        <p14:creationId xmlns:p14="http://schemas.microsoft.com/office/powerpoint/2010/main" val="404991934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857CFA0-30E4-0FA0-9760-3B833DC874E0}"/>
              </a:ext>
            </a:extLst>
          </p:cNvPr>
          <p:cNvSpPr txBox="1"/>
          <p:nvPr/>
        </p:nvSpPr>
        <p:spPr>
          <a:xfrm>
            <a:off x="874295" y="802105"/>
            <a:ext cx="76921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GUT VORBEREITEN: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aktuelle Vorbegehung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Netzdeckung für Notfall-Ruf bzw. Apps?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ggf. Plan B (schlechtes Wetter, nahes Ausweichbiotop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Methoden zuvor ausprobieren (z. B. Sauerstoff-Elektrode, App) </a:t>
            </a:r>
          </a:p>
          <a:p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4449495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857CFA0-30E4-0FA0-9760-3B833DC874E0}"/>
              </a:ext>
            </a:extLst>
          </p:cNvPr>
          <p:cNvSpPr txBox="1"/>
          <p:nvPr/>
        </p:nvSpPr>
        <p:spPr>
          <a:xfrm>
            <a:off x="818148" y="794084"/>
            <a:ext cx="76921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SICHERHEIT: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2 Lehrkräfte pro Klasse (Faustregel)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Pollen-Allergiker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Zeckenschutz, Mückenschutz, Sonnen-schutz, Trinken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Geländesicherheit (Steilufer, Wasserfall, Autostraße …)</a:t>
            </a:r>
          </a:p>
        </p:txBody>
      </p:sp>
    </p:spTree>
    <p:extLst>
      <p:ext uri="{BB962C8B-B14F-4D97-AF65-F5344CB8AC3E}">
        <p14:creationId xmlns:p14="http://schemas.microsoft.com/office/powerpoint/2010/main" val="317372030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760FB-5AB7-5D38-E90A-BCF3B05FD92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Hinweise auf weitere Veranstaltungen</a:t>
            </a:r>
          </a:p>
        </p:txBody>
      </p:sp>
    </p:spTree>
    <p:extLst>
      <p:ext uri="{BB962C8B-B14F-4D97-AF65-F5344CB8AC3E}">
        <p14:creationId xmlns:p14="http://schemas.microsoft.com/office/powerpoint/2010/main" val="33302237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200F4-2DD9-6E62-B61A-859892939AB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Hinweise auf weitere Veranstaltungen</a:t>
            </a:r>
            <a:endParaRPr lang="de-DE" sz="3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E2BF3C5-6344-ECD7-CEDE-EACFF8B0E379}"/>
              </a:ext>
            </a:extLst>
          </p:cNvPr>
          <p:cNvSpPr txBox="1"/>
          <p:nvPr/>
        </p:nvSpPr>
        <p:spPr>
          <a:xfrm>
            <a:off x="633663" y="1708484"/>
            <a:ext cx="31763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am Montag, </a:t>
            </a:r>
          </a:p>
          <a:p>
            <a:r>
              <a:rPr lang="de-DE" sz="3200" dirty="0"/>
              <a:t>23. Oktober 23</a:t>
            </a:r>
          </a:p>
          <a:p>
            <a:r>
              <a:rPr lang="de-DE" sz="3200" dirty="0"/>
              <a:t>im Deutschen Museum</a:t>
            </a:r>
          </a:p>
          <a:p>
            <a:r>
              <a:rPr lang="de-DE" sz="3200" dirty="0"/>
              <a:t>9:30 - 13:00 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A5026C-C531-0A02-40AA-47A0F0FE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62" y="2085474"/>
            <a:ext cx="5114375" cy="2685047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F782D22-6523-46CC-9A55-6C99C0269E5B}"/>
              </a:ext>
            </a:extLst>
          </p:cNvPr>
          <p:cNvCxnSpPr/>
          <p:nvPr/>
        </p:nvCxnSpPr>
        <p:spPr>
          <a:xfrm flipH="1">
            <a:off x="7061583" y="2462464"/>
            <a:ext cx="1034716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C834CF1E-BEB9-7D79-20C2-40558E369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7" y="4320929"/>
            <a:ext cx="2397616" cy="221898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EA616B1-DB2F-DF4B-AE5D-38A5678900E9}"/>
              </a:ext>
            </a:extLst>
          </p:cNvPr>
          <p:cNvSpPr txBox="1"/>
          <p:nvPr/>
        </p:nvSpPr>
        <p:spPr>
          <a:xfrm>
            <a:off x="3349364" y="4770521"/>
            <a:ext cx="511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Die neu gestaltete Abteilung Landwirtschaft</a:t>
            </a:r>
          </a:p>
        </p:txBody>
      </p:sp>
    </p:spTree>
    <p:extLst>
      <p:ext uri="{BB962C8B-B14F-4D97-AF65-F5344CB8AC3E}">
        <p14:creationId xmlns:p14="http://schemas.microsoft.com/office/powerpoint/2010/main" val="39915172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760FB-5AB7-5D38-E90A-BCF3B05FD92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Hinweise auf weitere Veranstaltungen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5CD7C9F-D0D0-599E-E2A9-BD53A292C504}"/>
              </a:ext>
            </a:extLst>
          </p:cNvPr>
          <p:cNvSpPr txBox="1"/>
          <p:nvPr/>
        </p:nvSpPr>
        <p:spPr>
          <a:xfrm>
            <a:off x="628650" y="1925053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Montag, 23.10.2023</a:t>
            </a:r>
          </a:p>
          <a:p>
            <a:r>
              <a:rPr lang="de-DE" sz="3200" b="1" dirty="0"/>
              <a:t>Landwirtschaft im Deutschen Museum</a:t>
            </a:r>
          </a:p>
          <a:p>
            <a:r>
              <a:rPr lang="de-DE" sz="3200" dirty="0" err="1"/>
              <a:t>vbio</a:t>
            </a:r>
            <a:r>
              <a:rPr lang="de-DE" sz="3200" dirty="0"/>
              <a:t> / PI München / Deutsches Museum (Präsenz)</a:t>
            </a:r>
          </a:p>
          <a:p>
            <a:endParaRPr lang="de-DE" sz="3200" dirty="0"/>
          </a:p>
          <a:p>
            <a:r>
              <a:rPr lang="de-DE" sz="3200" dirty="0"/>
              <a:t>Mittwoch, 18.10.2023</a:t>
            </a:r>
          </a:p>
          <a:p>
            <a:r>
              <a:rPr lang="de-DE" sz="3200" b="1" dirty="0"/>
              <a:t>10. Klasse nach LehrplanPLUS</a:t>
            </a:r>
          </a:p>
          <a:p>
            <a:r>
              <a:rPr lang="de-DE" sz="3200" dirty="0" err="1"/>
              <a:t>vbio</a:t>
            </a:r>
            <a:r>
              <a:rPr lang="de-DE" sz="3200" dirty="0"/>
              <a:t> / PI München (online)</a:t>
            </a:r>
          </a:p>
        </p:txBody>
      </p:sp>
    </p:spTree>
    <p:extLst>
      <p:ext uri="{BB962C8B-B14F-4D97-AF65-F5344CB8AC3E}">
        <p14:creationId xmlns:p14="http://schemas.microsoft.com/office/powerpoint/2010/main" val="367779421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760FB-5AB7-5D38-E90A-BCF3B05FD92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Hinweise auf weitere Veranstaltungen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5CD7C9F-D0D0-599E-E2A9-BD53A292C504}"/>
              </a:ext>
            </a:extLst>
          </p:cNvPr>
          <p:cNvSpPr txBox="1"/>
          <p:nvPr/>
        </p:nvSpPr>
        <p:spPr>
          <a:xfrm>
            <a:off x="628650" y="1925053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Freitag, 23.2.2024</a:t>
            </a:r>
          </a:p>
          <a:p>
            <a:r>
              <a:rPr lang="de-DE" sz="3200" b="1" dirty="0"/>
              <a:t>Oberstufe (12): Genetik und Gentechnik</a:t>
            </a:r>
          </a:p>
          <a:p>
            <a:r>
              <a:rPr lang="de-DE" sz="3200" dirty="0" err="1"/>
              <a:t>vbio</a:t>
            </a:r>
            <a:r>
              <a:rPr lang="de-DE" sz="3200" dirty="0"/>
              <a:t> / PI München (online)</a:t>
            </a:r>
          </a:p>
          <a:p>
            <a:endParaRPr lang="de-DE" sz="3200" dirty="0"/>
          </a:p>
          <a:p>
            <a:r>
              <a:rPr lang="de-DE" sz="3200" dirty="0"/>
              <a:t>Freitag, 12.4.2024</a:t>
            </a:r>
          </a:p>
          <a:p>
            <a:r>
              <a:rPr lang="de-DE" sz="3200" b="1" dirty="0"/>
              <a:t>Oberstufe (12): Evolution und Verhaltensöko. </a:t>
            </a:r>
          </a:p>
          <a:p>
            <a:r>
              <a:rPr lang="de-DE" sz="3200" dirty="0" err="1"/>
              <a:t>vbio</a:t>
            </a:r>
            <a:r>
              <a:rPr lang="de-DE" sz="3200" dirty="0"/>
              <a:t> / PI München (online)</a:t>
            </a:r>
          </a:p>
        </p:txBody>
      </p:sp>
    </p:spTree>
    <p:extLst>
      <p:ext uri="{BB962C8B-B14F-4D97-AF65-F5344CB8AC3E}">
        <p14:creationId xmlns:p14="http://schemas.microsoft.com/office/powerpoint/2010/main" val="17227119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3ECDAF8-9510-FBEE-7B6D-24C7915A97E6}"/>
              </a:ext>
            </a:extLst>
          </p:cNvPr>
          <p:cNvSpPr txBox="1"/>
          <p:nvPr/>
        </p:nvSpPr>
        <p:spPr>
          <a:xfrm>
            <a:off x="1159042" y="1748589"/>
            <a:ext cx="6825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101038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A4A961-A4D1-8975-ACFB-5718C5B42B39}"/>
              </a:ext>
            </a:extLst>
          </p:cNvPr>
          <p:cNvSpPr txBox="1"/>
          <p:nvPr/>
        </p:nvSpPr>
        <p:spPr>
          <a:xfrm>
            <a:off x="935596" y="427639"/>
            <a:ext cx="727280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dirty="0"/>
              <a:t>„Andere können das viel besser als ich.“</a:t>
            </a:r>
          </a:p>
        </p:txBody>
      </p:sp>
    </p:spTree>
    <p:extLst>
      <p:ext uri="{BB962C8B-B14F-4D97-AF65-F5344CB8AC3E}">
        <p14:creationId xmlns:p14="http://schemas.microsoft.com/office/powerpoint/2010/main" val="1756559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A4A961-A4D1-8975-ACFB-5718C5B42B39}"/>
              </a:ext>
            </a:extLst>
          </p:cNvPr>
          <p:cNvSpPr txBox="1"/>
          <p:nvPr/>
        </p:nvSpPr>
        <p:spPr>
          <a:xfrm>
            <a:off x="935596" y="427639"/>
            <a:ext cx="727280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dirty="0"/>
              <a:t>„Andere können das viel besser </a:t>
            </a:r>
            <a:r>
              <a:rPr lang="de-DE" sz="3600"/>
              <a:t>als ich.“</a:t>
            </a:r>
            <a:endParaRPr lang="de-DE" sz="3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8BC4993-9770-8A5A-6D87-164B79F61BA0}"/>
              </a:ext>
            </a:extLst>
          </p:cNvPr>
          <p:cNvSpPr txBox="1"/>
          <p:nvPr/>
        </p:nvSpPr>
        <p:spPr>
          <a:xfrm>
            <a:off x="935596" y="2614863"/>
            <a:ext cx="7272808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Nicht entmutigen lassen!</a:t>
            </a:r>
          </a:p>
          <a:p>
            <a:pPr algn="ctr"/>
            <a:endParaRPr lang="de-DE" sz="3600" b="1" dirty="0"/>
          </a:p>
          <a:p>
            <a:pPr algn="ctr"/>
            <a:r>
              <a:rPr lang="de-DE" sz="3600" b="1" dirty="0"/>
              <a:t>Lieber kleine Brötchen </a:t>
            </a:r>
            <a:r>
              <a:rPr lang="de-DE" sz="3600" b="1"/>
              <a:t>backen </a:t>
            </a:r>
          </a:p>
          <a:p>
            <a:pPr algn="ctr"/>
            <a:r>
              <a:rPr lang="de-DE" sz="3600" b="1"/>
              <a:t>als </a:t>
            </a:r>
            <a:r>
              <a:rPr lang="de-DE" sz="3600" b="1" dirty="0"/>
              <a:t>gar keine!</a:t>
            </a:r>
          </a:p>
        </p:txBody>
      </p:sp>
    </p:spTree>
    <p:extLst>
      <p:ext uri="{BB962C8B-B14F-4D97-AF65-F5344CB8AC3E}">
        <p14:creationId xmlns:p14="http://schemas.microsoft.com/office/powerpoint/2010/main" val="106812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122C766-9579-153D-C38E-1D81762BC32E}"/>
              </a:ext>
            </a:extLst>
          </p:cNvPr>
          <p:cNvSpPr txBox="1"/>
          <p:nvPr/>
        </p:nvSpPr>
        <p:spPr>
          <a:xfrm>
            <a:off x="1147011" y="778042"/>
            <a:ext cx="7154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inhaltlich</a:t>
            </a:r>
            <a:r>
              <a:rPr lang="de-DE" sz="3200" dirty="0"/>
              <a:t>: Ökologie und Freilandarbeit nicht im Pflichtprogramm des Lehr-amts-Studiums</a:t>
            </a:r>
          </a:p>
        </p:txBody>
      </p:sp>
    </p:spTree>
    <p:extLst>
      <p:ext uri="{BB962C8B-B14F-4D97-AF65-F5344CB8AC3E}">
        <p14:creationId xmlns:p14="http://schemas.microsoft.com/office/powerpoint/2010/main" val="29279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122C766-9579-153D-C38E-1D81762BC32E}"/>
              </a:ext>
            </a:extLst>
          </p:cNvPr>
          <p:cNvSpPr txBox="1"/>
          <p:nvPr/>
        </p:nvSpPr>
        <p:spPr>
          <a:xfrm>
            <a:off x="1147011" y="778042"/>
            <a:ext cx="71547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inhaltlich</a:t>
            </a:r>
            <a:r>
              <a:rPr lang="de-DE" sz="3200" dirty="0"/>
              <a:t>: Ökologie und Freilandarbeit nicht im Pflichtprogramm des Lehr-amts-Studiums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didaktisch</a:t>
            </a:r>
            <a:r>
              <a:rPr lang="de-DE" sz="3200" dirty="0"/>
              <a:t>: Was lernen die Schüler im Gelände? 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40788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122C766-9579-153D-C38E-1D81762BC32E}"/>
              </a:ext>
            </a:extLst>
          </p:cNvPr>
          <p:cNvSpPr txBox="1"/>
          <p:nvPr/>
        </p:nvSpPr>
        <p:spPr>
          <a:xfrm>
            <a:off x="1147011" y="778042"/>
            <a:ext cx="71547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inhaltlich</a:t>
            </a:r>
            <a:r>
              <a:rPr lang="de-DE" sz="3200" dirty="0"/>
              <a:t>: Ökologie und Freilandarbeit nicht im Pflichtprogramm des Lehr-amts-Studiums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didaktisch</a:t>
            </a:r>
            <a:r>
              <a:rPr lang="de-DE" sz="3200" dirty="0"/>
              <a:t>: Was lernen die Schüler im Gelände?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pädagogisch</a:t>
            </a:r>
            <a:r>
              <a:rPr lang="de-DE" sz="3200" dirty="0"/>
              <a:t>: Betreuung, Sicherheit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73488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122C766-9579-153D-C38E-1D81762BC32E}"/>
              </a:ext>
            </a:extLst>
          </p:cNvPr>
          <p:cNvSpPr txBox="1"/>
          <p:nvPr/>
        </p:nvSpPr>
        <p:spPr>
          <a:xfrm>
            <a:off x="1147011" y="778042"/>
            <a:ext cx="71547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inhaltlich</a:t>
            </a:r>
            <a:r>
              <a:rPr lang="de-DE" sz="3200" dirty="0"/>
              <a:t>: Ökologie und Freilandarbeit nicht im Pflichtprogramm des Lehr-amts-Studiums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didaktisch</a:t>
            </a:r>
            <a:r>
              <a:rPr lang="de-DE" sz="3200" dirty="0"/>
              <a:t>: Was lernen die Schüler im Gelände?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pädagogisch</a:t>
            </a:r>
            <a:r>
              <a:rPr lang="de-DE" sz="3200" dirty="0"/>
              <a:t>: Betreuung, Sicherheit?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methodisch</a:t>
            </a:r>
            <a:r>
              <a:rPr lang="de-DE" sz="3200" dirty="0"/>
              <a:t>: konkrete Aufgaben?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22720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2F73A-5093-00B3-1CA3-CBA51BB1DBB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Gliederung des Vortrags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1E56B35-98CE-CDC0-4C72-EFDA61BB0A25}"/>
              </a:ext>
            </a:extLst>
          </p:cNvPr>
          <p:cNvSpPr txBox="1"/>
          <p:nvPr/>
        </p:nvSpPr>
        <p:spPr>
          <a:xfrm>
            <a:off x="617621" y="2189748"/>
            <a:ext cx="790875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arenR"/>
            </a:pPr>
            <a:r>
              <a:rPr lang="de-DE" sz="3600" dirty="0"/>
              <a:t>Hemmschwellen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arenR"/>
            </a:pPr>
            <a:r>
              <a:rPr lang="de-DE" sz="3600" dirty="0"/>
              <a:t>Beispiele für Freilandarbeit in den Jahrgangsstufen 5, 6, 8 und 9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arenR"/>
            </a:pPr>
            <a:r>
              <a:rPr lang="de-DE" sz="3600" dirty="0"/>
              <a:t>Allgemeine Kriterien</a:t>
            </a:r>
          </a:p>
        </p:txBody>
      </p:sp>
    </p:spTree>
    <p:extLst>
      <p:ext uri="{BB962C8B-B14F-4D97-AF65-F5344CB8AC3E}">
        <p14:creationId xmlns:p14="http://schemas.microsoft.com/office/powerpoint/2010/main" val="3714679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122C766-9579-153D-C38E-1D81762BC32E}"/>
              </a:ext>
            </a:extLst>
          </p:cNvPr>
          <p:cNvSpPr txBox="1"/>
          <p:nvPr/>
        </p:nvSpPr>
        <p:spPr>
          <a:xfrm>
            <a:off x="1147011" y="778042"/>
            <a:ext cx="715477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inhaltlich</a:t>
            </a:r>
            <a:r>
              <a:rPr lang="de-DE" sz="3200" dirty="0"/>
              <a:t>: Ökologie und Freilandarbeit nicht im Pflichtprogramm des Lehr-amts-Studiums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didaktisch</a:t>
            </a:r>
            <a:r>
              <a:rPr lang="de-DE" sz="3200" dirty="0"/>
              <a:t>: Was lernen die Schüler im Gelände?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pädagogisch</a:t>
            </a:r>
            <a:r>
              <a:rPr lang="de-DE" sz="3200" dirty="0"/>
              <a:t>: Betreuung, Sicherheit?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methodisch</a:t>
            </a:r>
            <a:r>
              <a:rPr lang="de-DE" sz="3200" dirty="0"/>
              <a:t>: konkrete Aufgaben?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zeitlich</a:t>
            </a:r>
            <a:r>
              <a:rPr lang="de-DE" sz="3200" dirty="0"/>
              <a:t>: Exkursionstag schwer durch-</a:t>
            </a:r>
            <a:r>
              <a:rPr lang="de-DE" sz="3200" dirty="0" err="1"/>
              <a:t>setzbar</a:t>
            </a:r>
            <a:r>
              <a:rPr lang="de-DE" sz="3200" dirty="0"/>
              <a:t>; Zeit für Einarbeitung und Vorbereitung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76514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6C51E-3786-7E5E-BC18-E5AF1DCE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69432"/>
            <a:ext cx="7886700" cy="175485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2  </a:t>
            </a:r>
            <a:r>
              <a:rPr lang="de-DE" sz="4400" b="1" dirty="0">
                <a:solidFill>
                  <a:schemeClr val="bg1"/>
                </a:solidFill>
              </a:rPr>
              <a:t>Beispiele für Freilandarbeit in den Jahrgangsstufen 5, 6, 8 und 9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04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6C51E-3786-7E5E-BC18-E5AF1DCE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463"/>
            <a:ext cx="78867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5. Klasse: Grünland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C7CA1-328D-6643-C8E8-A388B3E9D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0064"/>
            <a:ext cx="6096000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958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9311DE-0E68-F3EA-6432-94EB59F67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5" y="618891"/>
            <a:ext cx="3830702" cy="53006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9DE2613-B2DC-5A6C-67CD-D1D9FA0F014D}"/>
              </a:ext>
            </a:extLst>
          </p:cNvPr>
          <p:cNvSpPr txBox="1"/>
          <p:nvPr/>
        </p:nvSpPr>
        <p:spPr>
          <a:xfrm>
            <a:off x="4692316" y="618891"/>
            <a:ext cx="36415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Grünland entdecken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Aktionshandbuch für Freiland-Arbeit im Grünland für die Jahr­gangsstufe 5</a:t>
            </a: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ANL, ALP, ISB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27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Ökologie </a:t>
            </a:r>
          </a:p>
          <a:p>
            <a:r>
              <a:rPr lang="de-DE" sz="3200" b="1" dirty="0">
                <a:solidFill>
                  <a:srgbClr val="0000FF"/>
                </a:solidFill>
              </a:rPr>
              <a:t>Grünland (5. Klasse)</a:t>
            </a:r>
          </a:p>
          <a:p>
            <a:endParaRPr lang="de-DE" sz="1200" dirty="0"/>
          </a:p>
          <a:p>
            <a:endParaRPr lang="de-DE" sz="3200" dirty="0"/>
          </a:p>
          <a:p>
            <a:endParaRPr lang="de-DE" sz="3200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03" y="1294677"/>
            <a:ext cx="3168352" cy="51121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52320" y="619049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Fokus, S. 99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0" y="1355287"/>
            <a:ext cx="3960440" cy="499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377270" y="6093296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Fokus, S. 98</a:t>
            </a:r>
          </a:p>
        </p:txBody>
      </p:sp>
    </p:spTree>
    <p:extLst>
      <p:ext uri="{BB962C8B-B14F-4D97-AF65-F5344CB8AC3E}">
        <p14:creationId xmlns:p14="http://schemas.microsoft.com/office/powerpoint/2010/main" val="2522452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Ökologie </a:t>
            </a:r>
          </a:p>
          <a:p>
            <a:r>
              <a:rPr lang="de-DE" sz="3200" b="1" dirty="0">
                <a:solidFill>
                  <a:srgbClr val="0000FF"/>
                </a:solidFill>
              </a:rPr>
              <a:t>Grünland (5. Klasse)</a:t>
            </a:r>
          </a:p>
          <a:p>
            <a:endParaRPr lang="de-DE" sz="1200" dirty="0"/>
          </a:p>
          <a:p>
            <a:endParaRPr lang="de-DE" sz="3200" dirty="0"/>
          </a:p>
          <a:p>
            <a:endParaRPr lang="de-DE" sz="3200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03" y="1294677"/>
            <a:ext cx="3168352" cy="51121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52320" y="619049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Fokus, S. 99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0" y="1355287"/>
            <a:ext cx="3960440" cy="499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377270" y="6093296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Fokus, S. 98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D71AF0B-2362-8851-8D4B-35FFBDAD5D35}"/>
              </a:ext>
            </a:extLst>
          </p:cNvPr>
          <p:cNvCxnSpPr/>
          <p:nvPr/>
        </p:nvCxnSpPr>
        <p:spPr>
          <a:xfrm flipV="1">
            <a:off x="397050" y="1010653"/>
            <a:ext cx="7463582" cy="46602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644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/>
          </a:p>
          <a:p>
            <a:endParaRPr lang="de-DE" sz="3200" dirty="0"/>
          </a:p>
          <a:p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5224894" y="6086723"/>
            <a:ext cx="322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Biologie heute, S. 119</a:t>
            </a: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9" y="1412776"/>
            <a:ext cx="8124799" cy="44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77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/>
          </a:p>
          <a:p>
            <a:endParaRPr lang="de-DE" sz="3200" dirty="0"/>
          </a:p>
          <a:p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5224894" y="6086723"/>
            <a:ext cx="322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Biologie heute, S. 119</a:t>
            </a: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9" y="1412776"/>
            <a:ext cx="8124799" cy="4498573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D97D8A0-6203-1ECB-34CF-28841AF98665}"/>
              </a:ext>
            </a:extLst>
          </p:cNvPr>
          <p:cNvCxnSpPr/>
          <p:nvPr/>
        </p:nvCxnSpPr>
        <p:spPr>
          <a:xfrm flipV="1">
            <a:off x="397050" y="1010653"/>
            <a:ext cx="7463582" cy="46602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986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07450" y="1536174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Keine Gräser bestimmen lassen!</a:t>
            </a:r>
          </a:p>
          <a:p>
            <a:r>
              <a:rPr lang="de-DE" sz="3200" dirty="0">
                <a:solidFill>
                  <a:srgbClr val="FF0000"/>
                </a:solidFill>
              </a:rPr>
              <a:t>Keine </a:t>
            </a:r>
            <a:r>
              <a:rPr lang="de-DE" sz="3200" dirty="0" err="1">
                <a:solidFill>
                  <a:srgbClr val="FF0000"/>
                </a:solidFill>
              </a:rPr>
              <a:t>überbordenen</a:t>
            </a:r>
            <a:r>
              <a:rPr lang="de-DE" sz="3200" dirty="0">
                <a:solidFill>
                  <a:srgbClr val="FF0000"/>
                </a:solidFill>
              </a:rPr>
              <a:t> Protokolle!</a:t>
            </a:r>
          </a:p>
          <a:p>
            <a:r>
              <a:rPr lang="de-DE" sz="3200" dirty="0">
                <a:solidFill>
                  <a:srgbClr val="FF0000"/>
                </a:solidFill>
              </a:rPr>
              <a:t>Keine großen Fahrten zu Biotopen!</a:t>
            </a:r>
          </a:p>
          <a:p>
            <a:endParaRPr lang="de-DE" sz="3200" dirty="0">
              <a:solidFill>
                <a:srgbClr val="FF0000"/>
              </a:solidFill>
            </a:endParaRPr>
          </a:p>
          <a:p>
            <a:pPr algn="ctr"/>
            <a:r>
              <a:rPr lang="de-DE" sz="4000" b="1" dirty="0">
                <a:solidFill>
                  <a:srgbClr val="FF0000"/>
                </a:solidFill>
              </a:rPr>
              <a:t>Orientieren Sie sich auf keinen Fall </a:t>
            </a:r>
          </a:p>
          <a:p>
            <a:pPr algn="ctr"/>
            <a:r>
              <a:rPr lang="de-DE" sz="4000" b="1" dirty="0">
                <a:solidFill>
                  <a:srgbClr val="FF0000"/>
                </a:solidFill>
              </a:rPr>
              <a:t>an den Lehrbüchern!!!</a:t>
            </a:r>
          </a:p>
          <a:p>
            <a:r>
              <a:rPr lang="de-DE" sz="3200" dirty="0">
                <a:solidFill>
                  <a:srgbClr val="FF0000"/>
                </a:solidFill>
              </a:rPr>
              <a:t>	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155826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91580" y="1565539"/>
            <a:ext cx="756084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Als Grünland (im weiteren Sinne) gelten auch Sportplatz oder Grünanlagen.</a:t>
            </a:r>
          </a:p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0263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200F4-2DD9-6E62-B61A-85989293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Zur Person</a:t>
            </a:r>
            <a:endParaRPr lang="de-DE" dirty="0"/>
          </a:p>
        </p:txBody>
      </p:sp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33453E13-E0C1-DCAC-081F-B70FC4144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8119B7-5865-10C4-BB7C-0BA6838E6862}"/>
              </a:ext>
            </a:extLst>
          </p:cNvPr>
          <p:cNvSpPr txBox="1"/>
          <p:nvPr/>
        </p:nvSpPr>
        <p:spPr>
          <a:xfrm>
            <a:off x="4644008" y="1196752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 1993-1999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2007-2019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Buchner-Verlag seit 2020</a:t>
            </a:r>
          </a:p>
        </p:txBody>
      </p:sp>
    </p:spTree>
    <p:extLst>
      <p:ext uri="{BB962C8B-B14F-4D97-AF65-F5344CB8AC3E}">
        <p14:creationId xmlns:p14="http://schemas.microsoft.com/office/powerpoint/2010/main" val="3978844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91580" y="1565539"/>
            <a:ext cx="75608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Als Grünland (im weiteren Sinne) gelten auch Sportplatz oder Grünanlagen.</a:t>
            </a:r>
          </a:p>
          <a:p>
            <a:pPr>
              <a:spcAft>
                <a:spcPts val="600"/>
              </a:spcAft>
            </a:pPr>
            <a:endParaRPr lang="de-DE" sz="2000" dirty="0">
              <a:solidFill>
                <a:srgbClr val="008000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„Artenvielfalt im Grünland“ entspricht den Beispielen für Pflanzenfamilien.</a:t>
            </a:r>
          </a:p>
        </p:txBody>
      </p:sp>
    </p:spTree>
    <p:extLst>
      <p:ext uri="{BB962C8B-B14F-4D97-AF65-F5344CB8AC3E}">
        <p14:creationId xmlns:p14="http://schemas.microsoft.com/office/powerpoint/2010/main" val="118880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91580" y="1565539"/>
            <a:ext cx="756084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Als Grünland (im weiteren Sinne) gelten auch Sportplatz oder Grünanlagen.</a:t>
            </a:r>
          </a:p>
          <a:p>
            <a:pPr>
              <a:spcAft>
                <a:spcPts val="600"/>
              </a:spcAft>
            </a:pPr>
            <a:endParaRPr lang="de-DE" sz="2000" dirty="0">
              <a:solidFill>
                <a:srgbClr val="008000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„Artenvielfalt im Grünland“ entspricht den Beispielen für Pflanzenfamilien.</a:t>
            </a:r>
          </a:p>
          <a:p>
            <a:pPr>
              <a:spcAft>
                <a:spcPts val="600"/>
              </a:spcAft>
            </a:pPr>
            <a:endParaRPr lang="de-DE" sz="2000" dirty="0">
              <a:solidFill>
                <a:srgbClr val="008000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Untersuchung nur weniger Ökofaktoren, diese aber im Vergleich.</a:t>
            </a:r>
          </a:p>
          <a:p>
            <a:pPr>
              <a:spcAft>
                <a:spcPts val="600"/>
              </a:spcAft>
            </a:pPr>
            <a:r>
              <a:rPr lang="de-DE" sz="3200" dirty="0">
                <a:solidFill>
                  <a:srgbClr val="008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459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31513" y="1505396"/>
            <a:ext cx="75608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Welche Fläche?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Was erreicht das Schülerherz?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Pflanzen oder auch Tiere?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Was tut der Schüler konkret?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Zecken, Stechmücken, Pollen-Allergie?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Wie zuverlässig sind die Schüler?</a:t>
            </a:r>
          </a:p>
        </p:txBody>
      </p:sp>
    </p:spTree>
    <p:extLst>
      <p:ext uri="{BB962C8B-B14F-4D97-AF65-F5344CB8AC3E}">
        <p14:creationId xmlns:p14="http://schemas.microsoft.com/office/powerpoint/2010/main" val="2308768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51829" y="1589602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abiotische Ökofaktoren </a:t>
            </a:r>
            <a:r>
              <a:rPr lang="de-DE" sz="3200" dirty="0"/>
              <a:t>messen (Boden-feuchte, Lichtstärke, Temperatur, Nieder-schlag, Bodenbeschaffenheit, z. B. Kalk)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802849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51829" y="1589602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abiotische Ökofaktoren </a:t>
            </a:r>
            <a:r>
              <a:rPr lang="de-DE" sz="3200" dirty="0"/>
              <a:t>messen (Boden-feuchte, Lichtstärke, Temperatur, Nieder-schlag, Bodenbeschaffenheit, z. B. Kalk)</a:t>
            </a:r>
          </a:p>
          <a:p>
            <a:endParaRPr lang="de-DE" sz="2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nur 2 oder 3 davon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vergleichend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Bezug zu Lebensform bzw. Vitalität</a:t>
            </a:r>
          </a:p>
        </p:txBody>
      </p:sp>
    </p:spTree>
    <p:extLst>
      <p:ext uri="{BB962C8B-B14F-4D97-AF65-F5344CB8AC3E}">
        <p14:creationId xmlns:p14="http://schemas.microsoft.com/office/powerpoint/2010/main" val="1941824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51829" y="1525434"/>
            <a:ext cx="75608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r>
              <a:rPr lang="de-DE" sz="3200" dirty="0"/>
              <a:t>ISB-Konzept: Jede Arbeitsgruppe widmet sich „ihrer“ Blumen-Art.</a:t>
            </a:r>
          </a:p>
        </p:txBody>
      </p:sp>
    </p:spTree>
    <p:extLst>
      <p:ext uri="{BB962C8B-B14F-4D97-AF65-F5344CB8AC3E}">
        <p14:creationId xmlns:p14="http://schemas.microsoft.com/office/powerpoint/2010/main" val="3803286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51829" y="1525434"/>
            <a:ext cx="75608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r>
              <a:rPr lang="de-DE" sz="3200" dirty="0"/>
              <a:t>ISB-Konzept: Jede Arbeitsgruppe widmet sich „ihrer“ Blumen-Art.</a:t>
            </a:r>
          </a:p>
          <a:p>
            <a:endParaRPr lang="de-DE" sz="2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Phantasienamen geben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Häufigkeit pro m</a:t>
            </a:r>
            <a:r>
              <a:rPr lang="de-DE" sz="3200" b="1" baseline="30000" dirty="0">
                <a:solidFill>
                  <a:srgbClr val="00B050"/>
                </a:solidFill>
              </a:rPr>
              <a:t>2</a:t>
            </a:r>
            <a:r>
              <a:rPr lang="de-DE" sz="3200" b="1" dirty="0">
                <a:solidFill>
                  <a:srgbClr val="00B050"/>
                </a:solidFill>
              </a:rPr>
              <a:t> an zwei Standorten zählen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daraus Eigenschaften ableiten</a:t>
            </a:r>
          </a:p>
        </p:txBody>
      </p:sp>
    </p:spTree>
    <p:extLst>
      <p:ext uri="{BB962C8B-B14F-4D97-AF65-F5344CB8AC3E}">
        <p14:creationId xmlns:p14="http://schemas.microsoft.com/office/powerpoint/2010/main" val="853429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51829" y="1525434"/>
            <a:ext cx="75608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Freilandarbeit</a:t>
            </a:r>
          </a:p>
          <a:p>
            <a:endParaRPr lang="de-DE" sz="2000" b="1" dirty="0">
              <a:solidFill>
                <a:schemeClr val="bg1"/>
              </a:solidFill>
            </a:endParaRPr>
          </a:p>
          <a:p>
            <a:r>
              <a:rPr lang="de-DE" sz="3200" u="sng" dirty="0">
                <a:solidFill>
                  <a:schemeClr val="bg1"/>
                </a:solidFill>
              </a:rPr>
              <a:t>biotische Ökofaktoren</a:t>
            </a:r>
          </a:p>
          <a:p>
            <a:r>
              <a:rPr lang="de-DE" sz="3200" dirty="0">
                <a:solidFill>
                  <a:schemeClr val="bg1"/>
                </a:solidFill>
              </a:rPr>
              <a:t>ISB-Konzept: Jede Arbeitsgruppe widmet sich „ihrer“ Blumen-Art.</a:t>
            </a:r>
          </a:p>
          <a:p>
            <a:endParaRPr lang="de-DE" sz="2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Phantasienamen geben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Häufigkeit pro m</a:t>
            </a:r>
            <a:r>
              <a:rPr lang="de-DE" sz="3200" b="1" baseline="30000" dirty="0">
                <a:solidFill>
                  <a:srgbClr val="00B050"/>
                </a:solidFill>
              </a:rPr>
              <a:t>2</a:t>
            </a:r>
            <a:r>
              <a:rPr lang="de-DE" sz="3200" b="1" dirty="0">
                <a:solidFill>
                  <a:srgbClr val="00B050"/>
                </a:solidFill>
              </a:rPr>
              <a:t> an zwei Standorten zählen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daraus Eigenschaften ableiten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9B78C1-C27B-89DC-A0A7-998F3487B586}"/>
              </a:ext>
            </a:extLst>
          </p:cNvPr>
          <p:cNvSpPr txBox="1"/>
          <p:nvPr/>
        </p:nvSpPr>
        <p:spPr>
          <a:xfrm>
            <a:off x="922421" y="1525434"/>
            <a:ext cx="216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6AE584-4E8F-D52D-664E-F39444DC3674}"/>
              </a:ext>
            </a:extLst>
          </p:cNvPr>
          <p:cNvSpPr txBox="1"/>
          <p:nvPr/>
        </p:nvSpPr>
        <p:spPr>
          <a:xfrm>
            <a:off x="6061579" y="1525434"/>
            <a:ext cx="216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D96192A-023F-429B-F906-4B68FBD6C7A5}"/>
              </a:ext>
            </a:extLst>
          </p:cNvPr>
          <p:cNvSpPr/>
          <p:nvPr/>
        </p:nvSpPr>
        <p:spPr>
          <a:xfrm>
            <a:off x="1066800" y="169068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635D395-8679-425D-D4B8-697A9ADB9314}"/>
              </a:ext>
            </a:extLst>
          </p:cNvPr>
          <p:cNvSpPr/>
          <p:nvPr/>
        </p:nvSpPr>
        <p:spPr>
          <a:xfrm>
            <a:off x="2538189" y="172548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7FFA33-2DC7-BA3B-4AC7-343B5D6FC71A}"/>
              </a:ext>
            </a:extLst>
          </p:cNvPr>
          <p:cNvSpPr/>
          <p:nvPr/>
        </p:nvSpPr>
        <p:spPr>
          <a:xfrm>
            <a:off x="1586400" y="3152778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B5C0F88-4ADD-B4C9-761E-E76F0A715622}"/>
              </a:ext>
            </a:extLst>
          </p:cNvPr>
          <p:cNvSpPr/>
          <p:nvPr/>
        </p:nvSpPr>
        <p:spPr>
          <a:xfrm>
            <a:off x="1119411" y="262114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0D39130-9BB8-405F-D0E6-677BF5A20904}"/>
              </a:ext>
            </a:extLst>
          </p:cNvPr>
          <p:cNvSpPr/>
          <p:nvPr/>
        </p:nvSpPr>
        <p:spPr>
          <a:xfrm>
            <a:off x="1676400" y="230028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1991C45-4297-BCD8-5D97-48B453EC154B}"/>
              </a:ext>
            </a:extLst>
          </p:cNvPr>
          <p:cNvSpPr/>
          <p:nvPr/>
        </p:nvSpPr>
        <p:spPr>
          <a:xfrm>
            <a:off x="6996821" y="242964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AED133B-B905-D3DE-8169-9ED3E5AD1B59}"/>
              </a:ext>
            </a:extLst>
          </p:cNvPr>
          <p:cNvSpPr/>
          <p:nvPr/>
        </p:nvSpPr>
        <p:spPr>
          <a:xfrm>
            <a:off x="2628189" y="231969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C495FBE-C037-AB3A-F781-4A64191AE1CB}"/>
              </a:ext>
            </a:extLst>
          </p:cNvPr>
          <p:cNvSpPr/>
          <p:nvPr/>
        </p:nvSpPr>
        <p:spPr>
          <a:xfrm>
            <a:off x="6793832" y="33202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FE4647A-AAF1-1D92-CB58-822BC5C61D98}"/>
              </a:ext>
            </a:extLst>
          </p:cNvPr>
          <p:cNvSpPr/>
          <p:nvPr/>
        </p:nvSpPr>
        <p:spPr>
          <a:xfrm>
            <a:off x="7595936" y="217998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7F9CD7E-81A3-E1CC-5E4B-42A12C2B1BB3}"/>
              </a:ext>
            </a:extLst>
          </p:cNvPr>
          <p:cNvSpPr/>
          <p:nvPr/>
        </p:nvSpPr>
        <p:spPr>
          <a:xfrm>
            <a:off x="6448926" y="178068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402D292-41EF-C324-1B3C-A858952B9B89}"/>
              </a:ext>
            </a:extLst>
          </p:cNvPr>
          <p:cNvSpPr/>
          <p:nvPr/>
        </p:nvSpPr>
        <p:spPr>
          <a:xfrm>
            <a:off x="2085725" y="271114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2B4DA2C-1568-1112-5203-EF60A416AA51}"/>
              </a:ext>
            </a:extLst>
          </p:cNvPr>
          <p:cNvSpPr/>
          <p:nvPr/>
        </p:nvSpPr>
        <p:spPr>
          <a:xfrm>
            <a:off x="2628189" y="32302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BDBCEC0-907B-205A-3BB4-D4BF56858A89}"/>
              </a:ext>
            </a:extLst>
          </p:cNvPr>
          <p:cNvSpPr/>
          <p:nvPr/>
        </p:nvSpPr>
        <p:spPr>
          <a:xfrm>
            <a:off x="2173957" y="175409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BD7FDAB-FC54-42EC-3779-ADD301CF8559}"/>
              </a:ext>
            </a:extLst>
          </p:cNvPr>
          <p:cNvSpPr/>
          <p:nvPr/>
        </p:nvSpPr>
        <p:spPr>
          <a:xfrm>
            <a:off x="1406400" y="1618089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E8A310A-634D-FEC5-CE05-C767B753C27B}"/>
              </a:ext>
            </a:extLst>
          </p:cNvPr>
          <p:cNvSpPr/>
          <p:nvPr/>
        </p:nvSpPr>
        <p:spPr>
          <a:xfrm>
            <a:off x="1779505" y="1754469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3395C77-FDD5-E731-192F-6AD64F8B8AB8}"/>
              </a:ext>
            </a:extLst>
          </p:cNvPr>
          <p:cNvSpPr/>
          <p:nvPr/>
        </p:nvSpPr>
        <p:spPr>
          <a:xfrm>
            <a:off x="2547979" y="2083074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3234B8E-8200-06D4-8F98-4378EC323D93}"/>
              </a:ext>
            </a:extLst>
          </p:cNvPr>
          <p:cNvSpPr/>
          <p:nvPr/>
        </p:nvSpPr>
        <p:spPr>
          <a:xfrm>
            <a:off x="1972106" y="204099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628DC1C-A96A-0AE3-824F-AA37AC749C06}"/>
              </a:ext>
            </a:extLst>
          </p:cNvPr>
          <p:cNvSpPr/>
          <p:nvPr/>
        </p:nvSpPr>
        <p:spPr>
          <a:xfrm>
            <a:off x="1236190" y="204099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3A2CF99-D508-0D59-F0C1-A1571BBCDD38}"/>
              </a:ext>
            </a:extLst>
          </p:cNvPr>
          <p:cNvSpPr/>
          <p:nvPr/>
        </p:nvSpPr>
        <p:spPr>
          <a:xfrm>
            <a:off x="1532380" y="2680817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89A9EE8-80A8-0D24-B92D-BD112E31D857}"/>
              </a:ext>
            </a:extLst>
          </p:cNvPr>
          <p:cNvSpPr/>
          <p:nvPr/>
        </p:nvSpPr>
        <p:spPr>
          <a:xfrm>
            <a:off x="2218516" y="2400148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9E04E50-E279-751E-CA05-81677875145C}"/>
              </a:ext>
            </a:extLst>
          </p:cNvPr>
          <p:cNvSpPr/>
          <p:nvPr/>
        </p:nvSpPr>
        <p:spPr>
          <a:xfrm>
            <a:off x="2637979" y="2664183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CCFE33E-214F-9FAC-9AE0-0C05EF2FC16D}"/>
              </a:ext>
            </a:extLst>
          </p:cNvPr>
          <p:cNvSpPr/>
          <p:nvPr/>
        </p:nvSpPr>
        <p:spPr>
          <a:xfrm>
            <a:off x="1146190" y="3033998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98D46C0-C188-ECC2-8E98-E016F342A37B}"/>
              </a:ext>
            </a:extLst>
          </p:cNvPr>
          <p:cNvSpPr/>
          <p:nvPr/>
        </p:nvSpPr>
        <p:spPr>
          <a:xfrm>
            <a:off x="1226400" y="336759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7A109FC-D4C3-7EC2-0353-D7C562A17800}"/>
              </a:ext>
            </a:extLst>
          </p:cNvPr>
          <p:cNvSpPr/>
          <p:nvPr/>
        </p:nvSpPr>
        <p:spPr>
          <a:xfrm>
            <a:off x="2187979" y="303825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7144967-940C-98E0-834E-07C1EC9C5193}"/>
              </a:ext>
            </a:extLst>
          </p:cNvPr>
          <p:cNvSpPr/>
          <p:nvPr/>
        </p:nvSpPr>
        <p:spPr>
          <a:xfrm>
            <a:off x="2128516" y="3383945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418C680-59AD-8189-E70D-62A93244436F}"/>
              </a:ext>
            </a:extLst>
          </p:cNvPr>
          <p:cNvSpPr/>
          <p:nvPr/>
        </p:nvSpPr>
        <p:spPr>
          <a:xfrm>
            <a:off x="1416190" y="2375813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381D349-70AA-B80D-6220-E131D13161B6}"/>
              </a:ext>
            </a:extLst>
          </p:cNvPr>
          <p:cNvSpPr/>
          <p:nvPr/>
        </p:nvSpPr>
        <p:spPr>
          <a:xfrm>
            <a:off x="6167836" y="1924278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DBFB486-9DA5-8C08-03F6-71EB03151F0C}"/>
              </a:ext>
            </a:extLst>
          </p:cNvPr>
          <p:cNvSpPr/>
          <p:nvPr/>
        </p:nvSpPr>
        <p:spPr>
          <a:xfrm>
            <a:off x="6723284" y="1989407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4C1466F-593E-86E1-BE58-F37C6CB210FE}"/>
              </a:ext>
            </a:extLst>
          </p:cNvPr>
          <p:cNvSpPr/>
          <p:nvPr/>
        </p:nvSpPr>
        <p:spPr>
          <a:xfrm>
            <a:off x="6981475" y="2711146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AF287C5-4C07-3DFC-541F-3317021571A6}"/>
              </a:ext>
            </a:extLst>
          </p:cNvPr>
          <p:cNvSpPr/>
          <p:nvPr/>
        </p:nvSpPr>
        <p:spPr>
          <a:xfrm>
            <a:off x="6801475" y="2936148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C198F59-8ADA-5FA9-83EA-D4ABBCF2487F}"/>
              </a:ext>
            </a:extLst>
          </p:cNvPr>
          <p:cNvSpPr/>
          <p:nvPr/>
        </p:nvSpPr>
        <p:spPr>
          <a:xfrm>
            <a:off x="6588506" y="2508061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D40F691-5032-B01C-D1F7-E08240036A51}"/>
              </a:ext>
            </a:extLst>
          </p:cNvPr>
          <p:cNvSpPr/>
          <p:nvPr/>
        </p:nvSpPr>
        <p:spPr>
          <a:xfrm>
            <a:off x="6344653" y="297397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E4B0AAE-DB2A-3AF2-0770-49BE40F533C5}"/>
              </a:ext>
            </a:extLst>
          </p:cNvPr>
          <p:cNvSpPr/>
          <p:nvPr/>
        </p:nvSpPr>
        <p:spPr>
          <a:xfrm>
            <a:off x="6143748" y="249079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8896669-70A8-5D5C-35D7-09DF02F960D5}"/>
              </a:ext>
            </a:extLst>
          </p:cNvPr>
          <p:cNvSpPr/>
          <p:nvPr/>
        </p:nvSpPr>
        <p:spPr>
          <a:xfrm>
            <a:off x="6213979" y="3375395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E32AECC-610D-89AC-AFE8-2E815F8D0CC7}"/>
              </a:ext>
            </a:extLst>
          </p:cNvPr>
          <p:cNvSpPr/>
          <p:nvPr/>
        </p:nvSpPr>
        <p:spPr>
          <a:xfrm>
            <a:off x="7486990" y="267079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4BCC7C7-F184-3F89-A9E2-A149B6BF0696}"/>
              </a:ext>
            </a:extLst>
          </p:cNvPr>
          <p:cNvSpPr/>
          <p:nvPr/>
        </p:nvSpPr>
        <p:spPr>
          <a:xfrm>
            <a:off x="7864548" y="336759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FC720C9-CD0B-714B-35B7-519F58B19C7E}"/>
              </a:ext>
            </a:extLst>
          </p:cNvPr>
          <p:cNvSpPr/>
          <p:nvPr/>
        </p:nvSpPr>
        <p:spPr>
          <a:xfrm>
            <a:off x="7429200" y="1694379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63B90C9-8FAD-D782-4775-7CBCE8CA70E7}"/>
              </a:ext>
            </a:extLst>
          </p:cNvPr>
          <p:cNvSpPr/>
          <p:nvPr/>
        </p:nvSpPr>
        <p:spPr>
          <a:xfrm>
            <a:off x="6410463" y="2139690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A4D9C4D-0CC3-35B1-3DBF-AA801CF7E095}"/>
              </a:ext>
            </a:extLst>
          </p:cNvPr>
          <p:cNvSpPr/>
          <p:nvPr/>
        </p:nvSpPr>
        <p:spPr>
          <a:xfrm>
            <a:off x="6816821" y="1685840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2B10E1B-1137-046B-EDBE-EC7B7090B8D5}"/>
              </a:ext>
            </a:extLst>
          </p:cNvPr>
          <p:cNvSpPr/>
          <p:nvPr/>
        </p:nvSpPr>
        <p:spPr>
          <a:xfrm>
            <a:off x="7467600" y="314840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FF76A31-72DF-6087-A8C5-98A5688C2B7F}"/>
              </a:ext>
            </a:extLst>
          </p:cNvPr>
          <p:cNvSpPr/>
          <p:nvPr/>
        </p:nvSpPr>
        <p:spPr>
          <a:xfrm>
            <a:off x="7900574" y="2484183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C5B8F5A-E1EF-7F22-5547-0B0B38FB6A24}"/>
              </a:ext>
            </a:extLst>
          </p:cNvPr>
          <p:cNvSpPr/>
          <p:nvPr/>
        </p:nvSpPr>
        <p:spPr>
          <a:xfrm>
            <a:off x="7205937" y="2892946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6022DC4-9B27-D874-F218-46FFCAF5A8C7}"/>
              </a:ext>
            </a:extLst>
          </p:cNvPr>
          <p:cNvSpPr/>
          <p:nvPr/>
        </p:nvSpPr>
        <p:spPr>
          <a:xfrm>
            <a:off x="7998783" y="1754097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A11F27C-CA30-723D-E4A9-0613596AAE45}"/>
              </a:ext>
            </a:extLst>
          </p:cNvPr>
          <p:cNvSpPr/>
          <p:nvPr/>
        </p:nvSpPr>
        <p:spPr>
          <a:xfrm>
            <a:off x="7040210" y="2139690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B3152F3-5927-ED3B-F1BE-6CE55623E788}"/>
              </a:ext>
            </a:extLst>
          </p:cNvPr>
          <p:cNvSpPr txBox="1"/>
          <p:nvPr/>
        </p:nvSpPr>
        <p:spPr>
          <a:xfrm>
            <a:off x="3160295" y="1525434"/>
            <a:ext cx="2815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Elfenflügelblume</a:t>
            </a:r>
          </a:p>
          <a:p>
            <a:endParaRPr lang="de-DE" sz="2800" dirty="0"/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◄ </a:t>
            </a:r>
            <a:r>
              <a:rPr lang="de-DE" sz="2800" dirty="0"/>
              <a:t>im Schatten</a:t>
            </a:r>
          </a:p>
          <a:p>
            <a:endParaRPr lang="de-DE" sz="2800" dirty="0"/>
          </a:p>
          <a:p>
            <a:pPr algn="r"/>
            <a:r>
              <a:rPr lang="de-DE" sz="2800" dirty="0"/>
              <a:t>in der Sonne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699290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954510" y="1389076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verschiedene blühende Pflanzen begründet ihren Pflanzenfamilien zuordnen</a:t>
            </a:r>
          </a:p>
        </p:txBody>
      </p:sp>
    </p:spTree>
    <p:extLst>
      <p:ext uri="{BB962C8B-B14F-4D97-AF65-F5344CB8AC3E}">
        <p14:creationId xmlns:p14="http://schemas.microsoft.com/office/powerpoint/2010/main" val="1864489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954510" y="1389076"/>
            <a:ext cx="75608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verschiedene blühende Pflanzen begründet ihren Pflanzenfamilien zuordnen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00B050"/>
                </a:solidFill>
              </a:rPr>
              <a:t>drei bis vier einfache Familien wie Rosen-Gewächse, Kreuzblüten-Gewächse, Lippenblüten-Gewächse …</a:t>
            </a:r>
          </a:p>
        </p:txBody>
      </p:sp>
    </p:spTree>
    <p:extLst>
      <p:ext uri="{BB962C8B-B14F-4D97-AF65-F5344CB8AC3E}">
        <p14:creationId xmlns:p14="http://schemas.microsoft.com/office/powerpoint/2010/main" val="390724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AD8079D-AA0F-62EE-5F22-7A3B6F223024}"/>
              </a:ext>
            </a:extLst>
          </p:cNvPr>
          <p:cNvSpPr txBox="1"/>
          <p:nvPr/>
        </p:nvSpPr>
        <p:spPr>
          <a:xfrm>
            <a:off x="0" y="547035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solidFill>
                  <a:srgbClr val="009900"/>
                </a:solidFill>
              </a:rPr>
              <a:t>www.bio-nickl.de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84C234-CB8D-BB7E-DBC2-D0AC574EE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8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64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/>
              <a:t>Stockwerke</a:t>
            </a:r>
            <a:r>
              <a:rPr lang="de-DE" sz="3200" dirty="0"/>
              <a:t> in der Wiese entdecken und beschreiben bzw. fotografieren</a:t>
            </a:r>
          </a:p>
        </p:txBody>
      </p:sp>
    </p:spTree>
    <p:extLst>
      <p:ext uri="{BB962C8B-B14F-4D97-AF65-F5344CB8AC3E}">
        <p14:creationId xmlns:p14="http://schemas.microsoft.com/office/powerpoint/2010/main" val="108432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  <a:endParaRPr lang="de-DE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Blüten aufgrund ihres Aussehens den </a:t>
            </a:r>
            <a:r>
              <a:rPr lang="de-DE" sz="3200" b="1" dirty="0"/>
              <a:t>Bestäubungsarten</a:t>
            </a:r>
            <a:r>
              <a:rPr lang="de-DE" sz="3200" dirty="0"/>
              <a:t> zuordnen</a:t>
            </a:r>
          </a:p>
        </p:txBody>
      </p:sp>
    </p:spTree>
    <p:extLst>
      <p:ext uri="{BB962C8B-B14F-4D97-AF65-F5344CB8AC3E}">
        <p14:creationId xmlns:p14="http://schemas.microsoft.com/office/powerpoint/2010/main" val="2861101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  <a:endParaRPr lang="de-DE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Blüten aufgrund ihres Aussehens den </a:t>
            </a:r>
            <a:r>
              <a:rPr lang="de-DE" sz="3200" b="1" dirty="0"/>
              <a:t>Bestäubungsarten</a:t>
            </a:r>
            <a:r>
              <a:rPr lang="de-DE" sz="3200" dirty="0"/>
              <a:t> zuordnen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b="1" dirty="0">
                <a:solidFill>
                  <a:srgbClr val="FF0000"/>
                </a:solidFill>
              </a:rPr>
              <a:t>Achtung bei Allergikern!</a:t>
            </a:r>
          </a:p>
        </p:txBody>
      </p:sp>
    </p:spTree>
    <p:extLst>
      <p:ext uri="{BB962C8B-B14F-4D97-AF65-F5344CB8AC3E}">
        <p14:creationId xmlns:p14="http://schemas.microsoft.com/office/powerpoint/2010/main" val="1022918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zufällig beobachtete </a:t>
            </a:r>
            <a:r>
              <a:rPr lang="de-DE" sz="3200" b="1" dirty="0"/>
              <a:t>Tiere</a:t>
            </a:r>
            <a:r>
              <a:rPr lang="de-DE" sz="3200" dirty="0"/>
              <a:t> erfassen und ggf. in einfache Nahrungskette einfügen</a:t>
            </a:r>
          </a:p>
        </p:txBody>
      </p:sp>
    </p:spTree>
    <p:extLst>
      <p:ext uri="{BB962C8B-B14F-4D97-AF65-F5344CB8AC3E}">
        <p14:creationId xmlns:p14="http://schemas.microsoft.com/office/powerpoint/2010/main" val="1553608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pPr algn="ctr"/>
            <a:r>
              <a:rPr lang="de-DE" sz="4400" b="1" dirty="0"/>
              <a:t>Zeitraum: Mai bis Juni</a:t>
            </a:r>
          </a:p>
        </p:txBody>
      </p:sp>
    </p:spTree>
    <p:extLst>
      <p:ext uri="{BB962C8B-B14F-4D97-AF65-F5344CB8AC3E}">
        <p14:creationId xmlns:p14="http://schemas.microsoft.com/office/powerpoint/2010/main" val="1032256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b="1" dirty="0"/>
              <a:t>Alternative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Arbeitsblatt mit Fotos von z. B. 8 blühen-den Arten und deren Namen</a:t>
            </a:r>
          </a:p>
        </p:txBody>
      </p:sp>
    </p:spTree>
    <p:extLst>
      <p:ext uri="{BB962C8B-B14F-4D97-AF65-F5344CB8AC3E}">
        <p14:creationId xmlns:p14="http://schemas.microsoft.com/office/powerpoint/2010/main" val="1570508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b="1" dirty="0"/>
              <a:t>Alternative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Arbeitsblatt mit Fotos von z. B. 8 blühen-den Arten und deren Namen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Arbeitsauftrag: Fundort in einer Lage-skizze eintragen</a:t>
            </a:r>
          </a:p>
        </p:txBody>
      </p:sp>
    </p:spTree>
    <p:extLst>
      <p:ext uri="{BB962C8B-B14F-4D97-AF65-F5344CB8AC3E}">
        <p14:creationId xmlns:p14="http://schemas.microsoft.com/office/powerpoint/2010/main" val="2007400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b="1" dirty="0"/>
              <a:t>Alternative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Arbeitsblatt mit Fotos von z. B. 8 blühen-den Arten und deren Namen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Arbeitsauftrag: Fundort in einer Lage-skizze eintragen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Arbeitsauftrag: am Fundort Besonnung abschätzen und Bodentemperatur über großem Nagel messen</a:t>
            </a:r>
          </a:p>
        </p:txBody>
      </p:sp>
    </p:spTree>
    <p:extLst>
      <p:ext uri="{BB962C8B-B14F-4D97-AF65-F5344CB8AC3E}">
        <p14:creationId xmlns:p14="http://schemas.microsoft.com/office/powerpoint/2010/main" val="1978556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954510" y="1533455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b="1" dirty="0"/>
              <a:t>Hinweise:</a:t>
            </a:r>
          </a:p>
          <a:p>
            <a:endParaRPr lang="de-DE" sz="1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laminierte Ausdrucke ersetzen Projektion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altes Bettlaken ersetzt Arbeitstisch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Becherlupen </a:t>
            </a:r>
          </a:p>
        </p:txBody>
      </p:sp>
    </p:spTree>
    <p:extLst>
      <p:ext uri="{BB962C8B-B14F-4D97-AF65-F5344CB8AC3E}">
        <p14:creationId xmlns:p14="http://schemas.microsoft.com/office/powerpoint/2010/main" val="854371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pPr algn="ctr"/>
            <a:r>
              <a:rPr lang="de-DE" sz="4400" b="1" dirty="0">
                <a:highlight>
                  <a:srgbClr val="FFFF00"/>
                </a:highlight>
              </a:rPr>
              <a:t>Weniger ist mehr!</a:t>
            </a:r>
          </a:p>
          <a:p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602260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D4BA55-1F42-BB88-F4CD-544847A05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0A9618B-BD34-AFEF-5F91-F295AAA53490}"/>
              </a:ext>
            </a:extLst>
          </p:cNvPr>
          <p:cNvSpPr/>
          <p:nvPr/>
        </p:nvSpPr>
        <p:spPr>
          <a:xfrm>
            <a:off x="2843808" y="5085184"/>
            <a:ext cx="864096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636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5. Klasse: Grünland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pPr algn="ctr"/>
            <a:r>
              <a:rPr lang="de-DE" sz="4400" b="1" dirty="0">
                <a:highlight>
                  <a:srgbClr val="FFFF00"/>
                </a:highlight>
              </a:rPr>
              <a:t>Weniger ist mehr!</a:t>
            </a:r>
          </a:p>
          <a:p>
            <a:endParaRPr lang="de-DE" sz="3200" b="1" dirty="0"/>
          </a:p>
          <a:p>
            <a:r>
              <a:rPr lang="de-DE" sz="3200" b="1" dirty="0"/>
              <a:t>Arbeitsaufträge: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3200" dirty="0"/>
              <a:t>wenige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3200" dirty="0"/>
              <a:t>(scheinbar) einfach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3200" dirty="0"/>
              <a:t>klar formuliert und strukturiert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3200" dirty="0"/>
              <a:t>anschließende Auswertung</a:t>
            </a:r>
          </a:p>
        </p:txBody>
      </p:sp>
    </p:spTree>
    <p:extLst>
      <p:ext uri="{BB962C8B-B14F-4D97-AF65-F5344CB8AC3E}">
        <p14:creationId xmlns:p14="http://schemas.microsoft.com/office/powerpoint/2010/main" val="4238288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799B88-2BC4-ADF3-BF14-39E3FA697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2751074" cy="5302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FA23D5-885C-CBE7-D29E-83FE40EC0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42" y="352276"/>
            <a:ext cx="2372613" cy="51190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0ACF323-1AD1-2255-8674-21D2143657BD}"/>
              </a:ext>
            </a:extLst>
          </p:cNvPr>
          <p:cNvSpPr txBox="1"/>
          <p:nvPr/>
        </p:nvSpPr>
        <p:spPr>
          <a:xfrm>
            <a:off x="683568" y="56612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Flora incognita			       Plant </a:t>
            </a:r>
            <a:r>
              <a:rPr lang="de-DE" sz="3600" dirty="0" err="1"/>
              <a:t>net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716142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A2A605-881A-B164-C77C-3B0A95F6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5" y="505327"/>
            <a:ext cx="2124962" cy="4604084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9113EDAF-FCF2-E7C2-A8A8-36A3A94CB58E}"/>
              </a:ext>
            </a:extLst>
          </p:cNvPr>
          <p:cNvCxnSpPr>
            <a:cxnSpLocks/>
          </p:cNvCxnSpPr>
          <p:nvPr/>
        </p:nvCxnSpPr>
        <p:spPr>
          <a:xfrm flipH="1">
            <a:off x="1700463" y="2662989"/>
            <a:ext cx="2743200" cy="25667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54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A2A605-881A-B164-C77C-3B0A95F6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5" y="505327"/>
            <a:ext cx="2124962" cy="460408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F5F5E11-B5D1-046D-FD50-6C02D3251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337" y="505328"/>
            <a:ext cx="2124962" cy="46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2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1980BF-0D2D-4ABA-4848-C5B5CF7F0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45" y="537411"/>
            <a:ext cx="34861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64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1980BF-0D2D-4ABA-4848-C5B5CF7F0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45" y="537411"/>
            <a:ext cx="3486150" cy="4648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792C13-FE63-0DD8-3C1A-ABD2987D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12" y="537411"/>
            <a:ext cx="2658054" cy="57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32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9792C13-FE63-0DD8-3C1A-ABD2987D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912" y="537411"/>
            <a:ext cx="2658054" cy="5759116"/>
          </a:xfrm>
          <a:prstGeom prst="rect">
            <a:avLst/>
          </a:prstGeom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E93ADEE6-E908-0AC2-1329-BB727771D42E}"/>
              </a:ext>
            </a:extLst>
          </p:cNvPr>
          <p:cNvCxnSpPr/>
          <p:nvPr/>
        </p:nvCxnSpPr>
        <p:spPr>
          <a:xfrm flipV="1">
            <a:off x="4098758" y="1010653"/>
            <a:ext cx="3216442" cy="8341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3F09E4E9-CC87-4CB2-5336-04E2407D460C}"/>
              </a:ext>
            </a:extLst>
          </p:cNvPr>
          <p:cNvSpPr txBox="1"/>
          <p:nvPr/>
        </p:nvSpPr>
        <p:spPr>
          <a:xfrm>
            <a:off x="802105" y="1355558"/>
            <a:ext cx="3120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98 %</a:t>
            </a:r>
          </a:p>
          <a:p>
            <a:r>
              <a:rPr lang="de-DE" sz="4000" dirty="0"/>
              <a:t>Sicherheit der Bestimmung</a:t>
            </a:r>
          </a:p>
        </p:txBody>
      </p:sp>
    </p:spTree>
    <p:extLst>
      <p:ext uri="{BB962C8B-B14F-4D97-AF65-F5344CB8AC3E}">
        <p14:creationId xmlns:p14="http://schemas.microsoft.com/office/powerpoint/2010/main" val="26726387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0A41F56-40EC-E76E-AB84-D0285B6C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3" y="584886"/>
            <a:ext cx="2372613" cy="51190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2E7043-7D76-571E-3548-97DB5532D243}"/>
              </a:ext>
            </a:extLst>
          </p:cNvPr>
          <p:cNvSpPr txBox="1"/>
          <p:nvPr/>
        </p:nvSpPr>
        <p:spPr>
          <a:xfrm>
            <a:off x="745958" y="5807242"/>
            <a:ext cx="238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Plant </a:t>
            </a:r>
            <a:r>
              <a:rPr lang="de-DE" sz="3200" dirty="0" err="1"/>
              <a:t>net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343429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0A41F56-40EC-E76E-AB84-D0285B6C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3" y="584886"/>
            <a:ext cx="2372613" cy="51190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2E7043-7D76-571E-3548-97DB5532D243}"/>
              </a:ext>
            </a:extLst>
          </p:cNvPr>
          <p:cNvSpPr txBox="1"/>
          <p:nvPr/>
        </p:nvSpPr>
        <p:spPr>
          <a:xfrm>
            <a:off x="745958" y="5807242"/>
            <a:ext cx="238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Plant </a:t>
            </a:r>
            <a:r>
              <a:rPr lang="de-DE" sz="3200" dirty="0" err="1"/>
              <a:t>net</a:t>
            </a: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D712D1-2029-0C02-F157-97377F61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47" y="584886"/>
            <a:ext cx="2762011" cy="59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51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0A41F56-40EC-E76E-AB84-D0285B6C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3" y="584886"/>
            <a:ext cx="2372613" cy="51190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2E7043-7D76-571E-3548-97DB5532D243}"/>
              </a:ext>
            </a:extLst>
          </p:cNvPr>
          <p:cNvSpPr txBox="1"/>
          <p:nvPr/>
        </p:nvSpPr>
        <p:spPr>
          <a:xfrm>
            <a:off x="745958" y="5807242"/>
            <a:ext cx="238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Plant </a:t>
            </a:r>
            <a:r>
              <a:rPr lang="de-DE" sz="3200" dirty="0" err="1"/>
              <a:t>net</a:t>
            </a:r>
            <a:endParaRPr lang="de-DE" sz="3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E2B8B9-D77B-5B59-9BFC-34BC260BA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64" y="584775"/>
            <a:ext cx="2680266" cy="58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8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D4BA55-1F42-BB88-F4CD-544847A05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0A9618B-BD34-AFEF-5F91-F295AAA53490}"/>
              </a:ext>
            </a:extLst>
          </p:cNvPr>
          <p:cNvSpPr/>
          <p:nvPr/>
        </p:nvSpPr>
        <p:spPr>
          <a:xfrm>
            <a:off x="4399893" y="4788405"/>
            <a:ext cx="864096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878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0A41F56-40EC-E76E-AB84-D0285B6C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3" y="584886"/>
            <a:ext cx="2372613" cy="51190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2E7043-7D76-571E-3548-97DB5532D243}"/>
              </a:ext>
            </a:extLst>
          </p:cNvPr>
          <p:cNvSpPr txBox="1"/>
          <p:nvPr/>
        </p:nvSpPr>
        <p:spPr>
          <a:xfrm>
            <a:off x="745958" y="5807242"/>
            <a:ext cx="238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Plant </a:t>
            </a:r>
            <a:r>
              <a:rPr lang="de-DE" sz="3200" dirty="0" err="1"/>
              <a:t>net</a:t>
            </a:r>
            <a:endParaRPr lang="de-DE" sz="3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E2B8B9-D77B-5B59-9BFC-34BC260BA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64" y="584775"/>
            <a:ext cx="2680266" cy="5807242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9B83EF4A-E52C-6C57-5DB4-165908686F55}"/>
              </a:ext>
            </a:extLst>
          </p:cNvPr>
          <p:cNvCxnSpPr>
            <a:cxnSpLocks/>
          </p:cNvCxnSpPr>
          <p:nvPr/>
        </p:nvCxnSpPr>
        <p:spPr>
          <a:xfrm flipH="1">
            <a:off x="6312568" y="2991853"/>
            <a:ext cx="1844843" cy="12432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D0D4CFB-CF2E-B29E-267F-142B5346D808}"/>
              </a:ext>
            </a:extLst>
          </p:cNvPr>
          <p:cNvSpPr txBox="1"/>
          <p:nvPr/>
        </p:nvSpPr>
        <p:spPr>
          <a:xfrm>
            <a:off x="7006592" y="834952"/>
            <a:ext cx="1884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43 % Sicherheit der Be-stimmung</a:t>
            </a:r>
          </a:p>
        </p:txBody>
      </p:sp>
    </p:spTree>
    <p:extLst>
      <p:ext uri="{BB962C8B-B14F-4D97-AF65-F5344CB8AC3E}">
        <p14:creationId xmlns:p14="http://schemas.microsoft.com/office/powerpoint/2010/main" val="1901310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0A41F56-40EC-E76E-AB84-D0285B6C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3" y="584886"/>
            <a:ext cx="2372613" cy="51190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2E7043-7D76-571E-3548-97DB5532D243}"/>
              </a:ext>
            </a:extLst>
          </p:cNvPr>
          <p:cNvSpPr txBox="1"/>
          <p:nvPr/>
        </p:nvSpPr>
        <p:spPr>
          <a:xfrm>
            <a:off x="745958" y="5807242"/>
            <a:ext cx="238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Plant </a:t>
            </a:r>
            <a:r>
              <a:rPr lang="de-DE" sz="3200" dirty="0" err="1"/>
              <a:t>net</a:t>
            </a:r>
            <a:endParaRPr lang="de-DE" sz="3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E2B8B9-D77B-5B59-9BFC-34BC260BA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64" y="584775"/>
            <a:ext cx="2680266" cy="5807242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9B83EF4A-E52C-6C57-5DB4-165908686F55}"/>
              </a:ext>
            </a:extLst>
          </p:cNvPr>
          <p:cNvCxnSpPr>
            <a:cxnSpLocks/>
          </p:cNvCxnSpPr>
          <p:nvPr/>
        </p:nvCxnSpPr>
        <p:spPr>
          <a:xfrm flipH="1">
            <a:off x="6312568" y="2991853"/>
            <a:ext cx="1844843" cy="12432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D0D4CFB-CF2E-B29E-267F-142B5346D808}"/>
              </a:ext>
            </a:extLst>
          </p:cNvPr>
          <p:cNvSpPr txBox="1"/>
          <p:nvPr/>
        </p:nvSpPr>
        <p:spPr>
          <a:xfrm>
            <a:off x="7006592" y="834952"/>
            <a:ext cx="1884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43 % Sicherheit der Be-stimmung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82A5E9A-18B2-205C-CC14-104535591987}"/>
              </a:ext>
            </a:extLst>
          </p:cNvPr>
          <p:cNvCxnSpPr>
            <a:cxnSpLocks/>
          </p:cNvCxnSpPr>
          <p:nvPr/>
        </p:nvCxnSpPr>
        <p:spPr>
          <a:xfrm flipH="1">
            <a:off x="6312568" y="4460715"/>
            <a:ext cx="1844843" cy="12432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AEF5FB2F-7C1C-36CC-9C6E-1D99A39288DD}"/>
              </a:ext>
            </a:extLst>
          </p:cNvPr>
          <p:cNvSpPr txBox="1"/>
          <p:nvPr/>
        </p:nvSpPr>
        <p:spPr>
          <a:xfrm>
            <a:off x="7733528" y="3875940"/>
            <a:ext cx="1259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10 %</a:t>
            </a:r>
          </a:p>
        </p:txBody>
      </p:sp>
    </p:spTree>
    <p:extLst>
      <p:ext uri="{BB962C8B-B14F-4D97-AF65-F5344CB8AC3E}">
        <p14:creationId xmlns:p14="http://schemas.microsoft.com/office/powerpoint/2010/main" val="34584077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ACDAA8-D02B-7FD0-EF0F-B37D726A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11" y="489283"/>
            <a:ext cx="2673478" cy="57925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44A2152-7B1E-11A1-B8CF-056D53A7F5B3}"/>
              </a:ext>
            </a:extLst>
          </p:cNvPr>
          <p:cNvSpPr txBox="1"/>
          <p:nvPr/>
        </p:nvSpPr>
        <p:spPr>
          <a:xfrm>
            <a:off x="3473116" y="489283"/>
            <a:ext cx="4499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Obsidentify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für Pflanzen und Tiere</a:t>
            </a:r>
          </a:p>
        </p:txBody>
      </p:sp>
    </p:spTree>
    <p:extLst>
      <p:ext uri="{BB962C8B-B14F-4D97-AF65-F5344CB8AC3E}">
        <p14:creationId xmlns:p14="http://schemas.microsoft.com/office/powerpoint/2010/main" val="16528522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ACDAA8-D02B-7FD0-EF0F-B37D726A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11" y="489283"/>
            <a:ext cx="2673478" cy="57925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EE1717B-7F7D-1582-5275-955F31D57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36" y="489283"/>
            <a:ext cx="2673478" cy="5792536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A829BAF-ACCB-5FDE-7867-DDB46B9F9467}"/>
              </a:ext>
            </a:extLst>
          </p:cNvPr>
          <p:cNvCxnSpPr>
            <a:cxnSpLocks/>
          </p:cNvCxnSpPr>
          <p:nvPr/>
        </p:nvCxnSpPr>
        <p:spPr>
          <a:xfrm flipH="1">
            <a:off x="5293892" y="2897055"/>
            <a:ext cx="1844843" cy="12432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41653236-D090-5431-079A-61799E084C44}"/>
              </a:ext>
            </a:extLst>
          </p:cNvPr>
          <p:cNvSpPr txBox="1"/>
          <p:nvPr/>
        </p:nvSpPr>
        <p:spPr>
          <a:xfrm>
            <a:off x="7006592" y="834952"/>
            <a:ext cx="1884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100 % Sicherheit der Be-stimmung</a:t>
            </a:r>
          </a:p>
        </p:txBody>
      </p:sp>
    </p:spTree>
    <p:extLst>
      <p:ext uri="{BB962C8B-B14F-4D97-AF65-F5344CB8AC3E}">
        <p14:creationId xmlns:p14="http://schemas.microsoft.com/office/powerpoint/2010/main" val="1438437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6C51E-3786-7E5E-BC18-E5AF1DCE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463"/>
            <a:ext cx="78867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6. Klasse: Gewässer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721DF-5721-6FFB-91EA-4F2BCF2FB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19" y="1966410"/>
            <a:ext cx="669936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5079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0A4EB49-7201-08C5-B07B-017E41B6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" y="561156"/>
            <a:ext cx="3087457" cy="3826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430F13-6618-B602-8DAE-E557D3A7F7D6}"/>
              </a:ext>
            </a:extLst>
          </p:cNvPr>
          <p:cNvSpPr txBox="1"/>
          <p:nvPr/>
        </p:nvSpPr>
        <p:spPr>
          <a:xfrm>
            <a:off x="542607" y="4507832"/>
            <a:ext cx="3087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Lernort Gewässer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Handreichung für Freiland-Arbeit an Gewässern für die Jahrgangsstufen 5-10</a:t>
            </a: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(im Internet als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pdf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-Download)</a:t>
            </a: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ISB,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BStMLU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326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0A4EB49-7201-08C5-B07B-017E41B6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" y="561156"/>
            <a:ext cx="3087457" cy="3826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430F13-6618-B602-8DAE-E557D3A7F7D6}"/>
              </a:ext>
            </a:extLst>
          </p:cNvPr>
          <p:cNvSpPr txBox="1"/>
          <p:nvPr/>
        </p:nvSpPr>
        <p:spPr>
          <a:xfrm>
            <a:off x="542607" y="4507832"/>
            <a:ext cx="3087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Lernort Gewässer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Handreichung für Freiland-Arbeit an Gewässern für die Jahrgangsstufen 5-10</a:t>
            </a: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(im Internet als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pdf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-Download)</a:t>
            </a: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ISB,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BStMLU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8F0E3F-F086-9A97-66C6-769F8F0E5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04" y="2983514"/>
            <a:ext cx="4570789" cy="3425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2120F3-DEC9-2A67-E538-46A1D805D099}"/>
              </a:ext>
            </a:extLst>
          </p:cNvPr>
          <p:cNvSpPr txBox="1"/>
          <p:nvPr/>
        </p:nvSpPr>
        <p:spPr>
          <a:xfrm>
            <a:off x="4130842" y="1523682"/>
            <a:ext cx="4470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Tiere in Bach und Fluss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Bestimmungsfächer für Schüler, Jahrgangsstufen 5-10</a:t>
            </a: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LfU (für Schulen kostenfrei)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28359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Bach, Fluss, Teich/Weiher, See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2965397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Bach, Fluss, Teich/Weiher, See</a:t>
            </a:r>
          </a:p>
          <a:p>
            <a:endParaRPr lang="de-DE" sz="3200" dirty="0"/>
          </a:p>
          <a:p>
            <a:r>
              <a:rPr lang="de-DE" sz="3200" dirty="0"/>
              <a:t>Zecken, Mücken, Pollen-Allergie, Sonne</a:t>
            </a:r>
          </a:p>
          <a:p>
            <a:endParaRPr lang="de-DE" sz="3200" dirty="0"/>
          </a:p>
          <a:p>
            <a:r>
              <a:rPr lang="de-D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de-DE" sz="4000" b="1" dirty="0">
                <a:solidFill>
                  <a:srgbClr val="FF0000"/>
                </a:solidFill>
                <a:latin typeface="Calibri" panose="020F0502020204030204" pitchFamily="34" charset="0"/>
                <a:cs typeface="Courier New"/>
              </a:rPr>
              <a:t>	Sicherheit!</a:t>
            </a:r>
            <a:endParaRPr lang="de-DE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6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29363"/>
            <a:ext cx="6480720" cy="43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31640" y="5744779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B050"/>
                </a:solidFill>
              </a:rPr>
              <a:t>flache Ufer: keine Gefahr</a:t>
            </a:r>
          </a:p>
        </p:txBody>
      </p:sp>
    </p:spTree>
    <p:extLst>
      <p:ext uri="{BB962C8B-B14F-4D97-AF65-F5344CB8AC3E}">
        <p14:creationId xmlns:p14="http://schemas.microsoft.com/office/powerpoint/2010/main" val="2893453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565CAB-0D2D-9942-7C71-442491386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085850"/>
            <a:ext cx="8829675" cy="4686300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774FAE2-7221-FB89-55F6-DA0CF5239B14}"/>
              </a:ext>
            </a:extLst>
          </p:cNvPr>
          <p:cNvCxnSpPr/>
          <p:nvPr/>
        </p:nvCxnSpPr>
        <p:spPr>
          <a:xfrm flipH="1">
            <a:off x="7234989" y="3023937"/>
            <a:ext cx="1323474" cy="2727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417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66" y="1445587"/>
            <a:ext cx="3243387" cy="48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825649" y="1365194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</a:rPr>
              <a:t>steile Ufer: große Gefahr</a:t>
            </a:r>
          </a:p>
        </p:txBody>
      </p:sp>
    </p:spTree>
    <p:extLst>
      <p:ext uri="{BB962C8B-B14F-4D97-AF65-F5344CB8AC3E}">
        <p14:creationId xmlns:p14="http://schemas.microsoft.com/office/powerpoint/2010/main" val="1116296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abiotische Ökofaktoren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Wassertemperatur (Ufer, Steg, nicht Boot)</a:t>
            </a:r>
          </a:p>
        </p:txBody>
      </p:sp>
    </p:spTree>
    <p:extLst>
      <p:ext uri="{BB962C8B-B14F-4D97-AF65-F5344CB8AC3E}">
        <p14:creationId xmlns:p14="http://schemas.microsoft.com/office/powerpoint/2010/main" val="22652818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abiotische Ökofaktoren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Wassertemperatur (Ufer, Steg, nicht Boot)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Sichttiefe (Secchi-Scheibe vom Steg aus)</a:t>
            </a:r>
          </a:p>
        </p:txBody>
      </p:sp>
    </p:spTree>
    <p:extLst>
      <p:ext uri="{BB962C8B-B14F-4D97-AF65-F5344CB8AC3E}">
        <p14:creationId xmlns:p14="http://schemas.microsoft.com/office/powerpoint/2010/main" val="17019400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3384376" cy="507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2592288" cy="515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19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abiotische Ökofaktoren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Wassertemperatur (Ufer, Steg, nicht Boot)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Sichttiefe (</a:t>
            </a:r>
            <a:r>
              <a:rPr lang="de-DE" sz="3200" dirty="0" err="1">
                <a:latin typeface="Calibri" panose="020F0502020204030204" pitchFamily="34" charset="0"/>
              </a:rPr>
              <a:t>Secchi</a:t>
            </a:r>
            <a:r>
              <a:rPr lang="de-DE" sz="3200" dirty="0">
                <a:latin typeface="Calibri" panose="020F0502020204030204" pitchFamily="34" charset="0"/>
              </a:rPr>
              <a:t>-Scheibe vom Steg aus)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Fließgeschwindigkeit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2755382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abiotische Ökofaktoren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Wassertemperatur (Ufer, Steg, nicht Boot)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Sichttiefe (</a:t>
            </a:r>
            <a:r>
              <a:rPr lang="de-DE" sz="3200" dirty="0" err="1">
                <a:latin typeface="Calibri" panose="020F0502020204030204" pitchFamily="34" charset="0"/>
              </a:rPr>
              <a:t>Secchi</a:t>
            </a:r>
            <a:r>
              <a:rPr lang="de-DE" sz="3200" dirty="0">
                <a:latin typeface="Calibri" panose="020F0502020204030204" pitchFamily="34" charset="0"/>
              </a:rPr>
              <a:t>-Scheibe vom Steg aus)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latin typeface="Calibri" panose="020F0502020204030204" pitchFamily="34" charset="0"/>
              </a:rPr>
              <a:t>Fließgeschwindigkeit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rgbClr val="FF0000"/>
                </a:solidFill>
                <a:latin typeface="Calibri" panose="020F0502020204030204" pitchFamily="34" charset="0"/>
              </a:rPr>
              <a:t>Sauerstoff-Gehalt (mit Elektrode): aufwendig, unzuverlässig =&gt; lieber nicht</a:t>
            </a:r>
          </a:p>
        </p:txBody>
      </p:sp>
    </p:spTree>
    <p:extLst>
      <p:ext uri="{BB962C8B-B14F-4D97-AF65-F5344CB8AC3E}">
        <p14:creationId xmlns:p14="http://schemas.microsoft.com/office/powerpoint/2010/main" val="13046595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Wirbeltiere (Zufalls-Beobachtung)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Wirbellose (Fluginsekten, Steine umdrehen)</a:t>
            </a:r>
          </a:p>
        </p:txBody>
      </p:sp>
    </p:spTree>
    <p:extLst>
      <p:ext uri="{BB962C8B-B14F-4D97-AF65-F5344CB8AC3E}">
        <p14:creationId xmlns:p14="http://schemas.microsoft.com/office/powerpoint/2010/main" val="16774278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10" y="1268760"/>
            <a:ext cx="6543550" cy="49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7544" y="4247217"/>
            <a:ext cx="252028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dirty="0"/>
              <a:t>Freilebende Larven von Steinfliegen oder Libellen</a:t>
            </a:r>
          </a:p>
        </p:txBody>
      </p:sp>
    </p:spTree>
    <p:extLst>
      <p:ext uri="{BB962C8B-B14F-4D97-AF65-F5344CB8AC3E}">
        <p14:creationId xmlns:p14="http://schemas.microsoft.com/office/powerpoint/2010/main" val="42813398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762303" cy="29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23528" y="4365104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Larve einer Köcher-fliege im Köcher</a:t>
            </a:r>
          </a:p>
        </p:txBody>
      </p:sp>
    </p:spTree>
    <p:extLst>
      <p:ext uri="{BB962C8B-B14F-4D97-AF65-F5344CB8AC3E}">
        <p14:creationId xmlns:p14="http://schemas.microsoft.com/office/powerpoint/2010/main" val="31469165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762303" cy="29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4667415" cy="350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4365104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Larve einer Köcher-fliege im Köcher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628651" y="1772816"/>
            <a:ext cx="3263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 dirty="0"/>
              <a:t>Bachmuschel:</a:t>
            </a:r>
          </a:p>
          <a:p>
            <a:pPr algn="r"/>
            <a:r>
              <a:rPr lang="de-DE" sz="3200" dirty="0"/>
              <a:t>langsam fließend</a:t>
            </a:r>
          </a:p>
        </p:txBody>
      </p:sp>
    </p:spTree>
    <p:extLst>
      <p:ext uri="{BB962C8B-B14F-4D97-AF65-F5344CB8AC3E}">
        <p14:creationId xmlns:p14="http://schemas.microsoft.com/office/powerpoint/2010/main" val="412707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ozenten.alp.dillingen.de/reisende/images/stories/akadem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95936" y="836712"/>
            <a:ext cx="460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Akademiebericht 506</a:t>
            </a:r>
          </a:p>
          <a:p>
            <a:pPr algn="ctr"/>
            <a:endParaRPr lang="de-DE" dirty="0"/>
          </a:p>
          <a:p>
            <a:pPr algn="ctr"/>
            <a:r>
              <a:rPr lang="de-DE" sz="5600" b="1" dirty="0"/>
              <a:t>Bio? – Logisch!</a:t>
            </a:r>
          </a:p>
          <a:p>
            <a:endParaRPr lang="de-DE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312368" cy="469796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99EF261-A244-4D56-8ED3-5E7B03992888}"/>
              </a:ext>
            </a:extLst>
          </p:cNvPr>
          <p:cNvSpPr txBox="1"/>
          <p:nvPr/>
        </p:nvSpPr>
        <p:spPr>
          <a:xfrm rot="20466530">
            <a:off x="2779772" y="3973967"/>
            <a:ext cx="1944216" cy="646331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2. verbesserte und ergänzte Auflage</a:t>
            </a:r>
          </a:p>
        </p:txBody>
      </p:sp>
    </p:spTree>
    <p:extLst>
      <p:ext uri="{BB962C8B-B14F-4D97-AF65-F5344CB8AC3E}">
        <p14:creationId xmlns:p14="http://schemas.microsoft.com/office/powerpoint/2010/main" val="22598881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177281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Wichtiger als die genaue Bestimmung sind </a:t>
            </a:r>
            <a:r>
              <a:rPr lang="de-DE" sz="3200" b="1" dirty="0"/>
              <a:t>Struktur-Funktions-Beziehungen</a:t>
            </a:r>
            <a:r>
              <a:rPr lang="de-DE" sz="3200" dirty="0"/>
              <a:t>, z. B.:</a:t>
            </a:r>
          </a:p>
        </p:txBody>
      </p:sp>
    </p:spTree>
    <p:extLst>
      <p:ext uri="{BB962C8B-B14F-4D97-AF65-F5344CB8AC3E}">
        <p14:creationId xmlns:p14="http://schemas.microsoft.com/office/powerpoint/2010/main" val="16964646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1772816"/>
            <a:ext cx="74888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Wichtiger als die genaue Bestimmung sind </a:t>
            </a:r>
            <a:r>
              <a:rPr lang="de-DE" sz="3200" b="1" dirty="0"/>
              <a:t>Struktur-Funktions-Beziehungen</a:t>
            </a:r>
            <a:r>
              <a:rPr lang="de-DE" sz="3200" dirty="0"/>
              <a:t>, z. B.:</a:t>
            </a:r>
          </a:p>
          <a:p>
            <a:endParaRPr lang="de-DE" sz="2000" dirty="0"/>
          </a:p>
          <a:p>
            <a:r>
              <a:rPr lang="de-DE" sz="3200" dirty="0"/>
              <a:t>flacher Körper als Angepasstheit an starke Strömung</a:t>
            </a:r>
          </a:p>
        </p:txBody>
      </p:sp>
    </p:spTree>
    <p:extLst>
      <p:ext uri="{BB962C8B-B14F-4D97-AF65-F5344CB8AC3E}">
        <p14:creationId xmlns:p14="http://schemas.microsoft.com/office/powerpoint/2010/main" val="2921659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1772816"/>
            <a:ext cx="74888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Wichtiger als die genaue Bestimmung sind </a:t>
            </a:r>
            <a:r>
              <a:rPr lang="de-DE" sz="3200" b="1" dirty="0"/>
              <a:t>Struktur-Funktions-Beziehungen</a:t>
            </a:r>
            <a:r>
              <a:rPr lang="de-DE" sz="3200" dirty="0"/>
              <a:t>, z. B.:</a:t>
            </a:r>
          </a:p>
          <a:p>
            <a:endParaRPr lang="de-DE" sz="2000" dirty="0"/>
          </a:p>
          <a:p>
            <a:r>
              <a:rPr lang="de-DE" sz="3200" dirty="0"/>
              <a:t>flacher Körper als </a:t>
            </a:r>
            <a:r>
              <a:rPr lang="de-DE" sz="3200" dirty="0" err="1"/>
              <a:t>Angepasstheit</a:t>
            </a:r>
            <a:r>
              <a:rPr lang="de-DE" sz="3200" dirty="0"/>
              <a:t> an starke Strömung</a:t>
            </a:r>
          </a:p>
          <a:p>
            <a:endParaRPr lang="de-DE" sz="3200" dirty="0"/>
          </a:p>
          <a:p>
            <a:r>
              <a:rPr lang="de-DE" sz="3200" dirty="0"/>
              <a:t>oder ein Vergleich zweier unterschiedlicher Gewässer.</a:t>
            </a:r>
          </a:p>
        </p:txBody>
      </p:sp>
    </p:spTree>
    <p:extLst>
      <p:ext uri="{BB962C8B-B14F-4D97-AF65-F5344CB8AC3E}">
        <p14:creationId xmlns:p14="http://schemas.microsoft.com/office/powerpoint/2010/main" val="9730662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biotische Ökofaktoren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b="1" dirty="0"/>
              <a:t>Pflanzen</a:t>
            </a:r>
            <a:r>
              <a:rPr lang="de-DE" sz="3200" dirty="0"/>
              <a:t> am Ufer und im Uferbereich: Unterschiede im Bau von Land- und Wasserpflanzen (zerteilte Blätter bei starker Strömung, Schwimmblätter…)</a:t>
            </a:r>
          </a:p>
        </p:txBody>
      </p:sp>
    </p:spTree>
    <p:extLst>
      <p:ext uri="{BB962C8B-B14F-4D97-AF65-F5344CB8AC3E}">
        <p14:creationId xmlns:p14="http://schemas.microsoft.com/office/powerpoint/2010/main" val="15755899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Freilandarbeit</a:t>
            </a:r>
          </a:p>
          <a:p>
            <a:endParaRPr lang="de-DE" sz="2000" b="1" dirty="0"/>
          </a:p>
          <a:p>
            <a:r>
              <a:rPr lang="de-DE" sz="3200" u="sng" dirty="0"/>
              <a:t>Aufarbeitung im Unterricht:</a:t>
            </a:r>
            <a:endParaRPr lang="de-DE" sz="3200" dirty="0"/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Präsentationen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Zusammenhänge herstellen (Standorte im Vergleich, Land und Wasser, Nahrungs-kette usw.)</a:t>
            </a:r>
          </a:p>
        </p:txBody>
      </p:sp>
    </p:spTree>
    <p:extLst>
      <p:ext uri="{BB962C8B-B14F-4D97-AF65-F5344CB8AC3E}">
        <p14:creationId xmlns:p14="http://schemas.microsoft.com/office/powerpoint/2010/main" val="1762414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6. Klasse: Gewässer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3000" dirty="0"/>
              <a:t>„Die Sichttiefe ist dort besonders gering, wo viel Licht hinfällt, weil dort die Algen besser wachsen.“</a:t>
            </a:r>
          </a:p>
          <a:p>
            <a:pPr>
              <a:spcBef>
                <a:spcPts val="600"/>
              </a:spcBef>
            </a:pPr>
            <a:endParaRPr lang="de-DE" sz="1200" dirty="0"/>
          </a:p>
          <a:p>
            <a:pPr>
              <a:spcBef>
                <a:spcPts val="600"/>
              </a:spcBef>
            </a:pPr>
            <a:r>
              <a:rPr lang="de-DE" sz="3000" dirty="0"/>
              <a:t>„Je näher der Gegenstand am Ufer schwimmt, desto langsamer bewegt er sich.“</a:t>
            </a:r>
          </a:p>
          <a:p>
            <a:pPr>
              <a:spcBef>
                <a:spcPts val="600"/>
              </a:spcBef>
            </a:pPr>
            <a:endParaRPr lang="de-DE" sz="1200" dirty="0"/>
          </a:p>
          <a:p>
            <a:pPr>
              <a:spcBef>
                <a:spcPts val="600"/>
              </a:spcBef>
            </a:pPr>
            <a:r>
              <a:rPr lang="de-DE" sz="3000" dirty="0"/>
              <a:t>„Der flutende Hahnenfuß hat stark zerfaserte Blätter, damit ihn die Strömung nicht mitreißt.“</a:t>
            </a:r>
          </a:p>
        </p:txBody>
      </p:sp>
    </p:spTree>
    <p:extLst>
      <p:ext uri="{BB962C8B-B14F-4D97-AF65-F5344CB8AC3E}">
        <p14:creationId xmlns:p14="http://schemas.microsoft.com/office/powerpoint/2010/main" val="42738688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6C51E-3786-7E5E-BC18-E5AF1DCE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463"/>
            <a:ext cx="78867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8. Klasse: Ökosysteme unter dem Einfluss des Menschen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1DFD34-3A93-9B5C-DFE1-019C200A74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66" y="2025550"/>
            <a:ext cx="5772268" cy="40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22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A291D4-87C4-650E-D44E-1D2D05CD5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6" y="963879"/>
            <a:ext cx="4198650" cy="44650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790CE2-CB11-0F61-3301-2C85F987500B}"/>
              </a:ext>
            </a:extLst>
          </p:cNvPr>
          <p:cNvSpPr txBox="1"/>
          <p:nvPr/>
        </p:nvSpPr>
        <p:spPr>
          <a:xfrm>
            <a:off x="4628147" y="3907184"/>
            <a:ext cx="4275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Forstliche Bildungsarbeit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Waldpädagogischer Leitfaden für vielfältige Aktivitäten zu zentralen Themen aus Wald und Forstwirtschaft</a:t>
            </a:r>
          </a:p>
          <a:p>
            <a:pPr algn="ctr"/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BStMELF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184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C00000"/>
                </a:solidFill>
              </a:rPr>
              <a:t>8. Klasse Gymnasium: Ökosysteme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Veränderung in der Zusammensetzung von Ökosystemen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Eingriffe des Menschen (ortsnah)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nachhaltige Entwicklung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711320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C00000"/>
                </a:solidFill>
              </a:rPr>
              <a:t>8. Klasse Gymnasium: Ökosysteme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Veränderung in der Zusammensetzung von Ökosystemen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Eingriffe des Menschen (ortsnah)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nachhaltige Entwicklung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endParaRPr lang="de-DE" sz="3200" dirty="0"/>
          </a:p>
        </p:txBody>
      </p:sp>
      <p:sp>
        <p:nvSpPr>
          <p:cNvPr id="4" name="Sprechblase: rechteckig 3">
            <a:extLst>
              <a:ext uri="{FF2B5EF4-FFF2-40B4-BE49-F238E27FC236}">
                <a16:creationId xmlns:a16="http://schemas.microsoft.com/office/drawing/2014/main" id="{32CF853D-CE86-493A-B9F9-1EA313839477}"/>
              </a:ext>
            </a:extLst>
          </p:cNvPr>
          <p:cNvSpPr/>
          <p:nvPr/>
        </p:nvSpPr>
        <p:spPr>
          <a:xfrm>
            <a:off x="2591780" y="2924944"/>
            <a:ext cx="5976664" cy="1368152"/>
          </a:xfrm>
          <a:prstGeom prst="wedgeRectCallout">
            <a:avLst>
              <a:gd name="adj1" fmla="val -39108"/>
              <a:gd name="adj2" fmla="val -96624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63AB89-C6F8-4C7B-AF65-E236814BFFE4}"/>
              </a:ext>
            </a:extLst>
          </p:cNvPr>
          <p:cNvSpPr txBox="1"/>
          <p:nvPr/>
        </p:nvSpPr>
        <p:spPr>
          <a:xfrm>
            <a:off x="2854152" y="2980983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Sukzession:</a:t>
            </a:r>
          </a:p>
          <a:p>
            <a:r>
              <a:rPr lang="de-DE" sz="3200" dirty="0">
                <a:highlight>
                  <a:srgbClr val="00FF00"/>
                </a:highlight>
              </a:rPr>
              <a:t>ggf. Freilandarbeit</a:t>
            </a:r>
          </a:p>
        </p:txBody>
      </p:sp>
    </p:spTree>
    <p:extLst>
      <p:ext uri="{BB962C8B-B14F-4D97-AF65-F5344CB8AC3E}">
        <p14:creationId xmlns:p14="http://schemas.microsoft.com/office/powerpoint/2010/main" val="403115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FE3CB7-3C14-D42A-01F8-ABF56C7A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" y="261510"/>
            <a:ext cx="9144000" cy="58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40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4D0A52-959F-47B1-B639-27C1C4B6F3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1" y="513564"/>
            <a:ext cx="3917900" cy="28312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47C7F9-08C5-4C79-ABE3-45BF1563BB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09" y="513564"/>
            <a:ext cx="3917899" cy="28312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9F2706-8474-45FE-9FE4-402D2976790B}"/>
              </a:ext>
            </a:extLst>
          </p:cNvPr>
          <p:cNvSpPr txBox="1"/>
          <p:nvPr/>
        </p:nvSpPr>
        <p:spPr>
          <a:xfrm>
            <a:off x="713874" y="3569368"/>
            <a:ext cx="73954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Untersuchung von </a:t>
            </a:r>
            <a:r>
              <a:rPr lang="de-DE" sz="3200" b="1" dirty="0" err="1"/>
              <a:t>Ruderalflächen</a:t>
            </a:r>
            <a:r>
              <a:rPr lang="de-DE" sz="3200" b="1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„Blumen“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Gräser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Jungwuchs von Gehölzen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Moose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unbesiedelte Fläche</a:t>
            </a:r>
          </a:p>
        </p:txBody>
      </p:sp>
    </p:spTree>
    <p:extLst>
      <p:ext uri="{BB962C8B-B14F-4D97-AF65-F5344CB8AC3E}">
        <p14:creationId xmlns:p14="http://schemas.microsoft.com/office/powerpoint/2010/main" val="1538022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4D0A52-959F-47B1-B639-27C1C4B6F3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1" y="513564"/>
            <a:ext cx="3917900" cy="28312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47C7F9-08C5-4C79-ABE3-45BF1563BB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09" y="513564"/>
            <a:ext cx="3917899" cy="28312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9F2706-8474-45FE-9FE4-402D2976790B}"/>
              </a:ext>
            </a:extLst>
          </p:cNvPr>
          <p:cNvSpPr txBox="1"/>
          <p:nvPr/>
        </p:nvSpPr>
        <p:spPr>
          <a:xfrm>
            <a:off x="713874" y="3569368"/>
            <a:ext cx="7395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Untersuchung von </a:t>
            </a:r>
            <a:r>
              <a:rPr lang="de-DE" sz="3200" b="1" dirty="0" err="1"/>
              <a:t>Ruderalflächen</a:t>
            </a:r>
            <a:r>
              <a:rPr lang="de-DE" sz="3200" b="1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ggf. Formbestimmung, so weit möglich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Häufigkeit der selben Art (auch ohne Benennung)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Verteilung (Sonne, Schatten …)</a:t>
            </a:r>
          </a:p>
        </p:txBody>
      </p:sp>
    </p:spTree>
    <p:extLst>
      <p:ext uri="{BB962C8B-B14F-4D97-AF65-F5344CB8AC3E}">
        <p14:creationId xmlns:p14="http://schemas.microsoft.com/office/powerpoint/2010/main" val="12469878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C00000"/>
                </a:solidFill>
              </a:rPr>
              <a:t>8. Klasse: Ökosysteme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55576" y="1268760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Veränderung in der Zusammensetzung von Ökosystemen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Eingriffe des Menschen (ortsnah)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nachhaltige Entwicklung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endParaRPr lang="de-DE" sz="3200" dirty="0"/>
          </a:p>
        </p:txBody>
      </p:sp>
      <p:sp>
        <p:nvSpPr>
          <p:cNvPr id="4" name="Sprechblase: rechteckig 3">
            <a:extLst>
              <a:ext uri="{FF2B5EF4-FFF2-40B4-BE49-F238E27FC236}">
                <a16:creationId xmlns:a16="http://schemas.microsoft.com/office/drawing/2014/main" id="{32CF853D-CE86-493A-B9F9-1EA313839477}"/>
              </a:ext>
            </a:extLst>
          </p:cNvPr>
          <p:cNvSpPr/>
          <p:nvPr/>
        </p:nvSpPr>
        <p:spPr>
          <a:xfrm>
            <a:off x="2357347" y="3089235"/>
            <a:ext cx="5976664" cy="1728192"/>
          </a:xfrm>
          <a:prstGeom prst="wedgeRectCallout">
            <a:avLst>
              <a:gd name="adj1" fmla="val -39108"/>
              <a:gd name="adj2" fmla="val -96624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63AB89-C6F8-4C7B-AF65-E236814BFFE4}"/>
              </a:ext>
            </a:extLst>
          </p:cNvPr>
          <p:cNvSpPr txBox="1"/>
          <p:nvPr/>
        </p:nvSpPr>
        <p:spPr>
          <a:xfrm>
            <a:off x="2782144" y="3168501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„Artenkenntnis“ erweitern: </a:t>
            </a:r>
          </a:p>
          <a:p>
            <a:r>
              <a:rPr lang="de-DE" sz="3200" dirty="0"/>
              <a:t>nicht unbedingt echte Arten, besser „Formenkenntnis“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DE08CB-9AEF-4272-A971-043F2E6ACBCA}"/>
              </a:ext>
            </a:extLst>
          </p:cNvPr>
          <p:cNvSpPr txBox="1"/>
          <p:nvPr/>
        </p:nvSpPr>
        <p:spPr>
          <a:xfrm>
            <a:off x="2357347" y="4916905"/>
            <a:ext cx="5976664" cy="58477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ggf. Freilandarbeit an Gehölzen</a:t>
            </a:r>
          </a:p>
        </p:txBody>
      </p:sp>
    </p:spTree>
    <p:extLst>
      <p:ext uri="{BB962C8B-B14F-4D97-AF65-F5344CB8AC3E}">
        <p14:creationId xmlns:p14="http://schemas.microsoft.com/office/powerpoint/2010/main" val="27442794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DFA959-88C4-467E-987C-CD94B793C3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01" y="293002"/>
            <a:ext cx="5772268" cy="40624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700D789-0883-4D4C-8341-1D4DED0CB7D1}"/>
              </a:ext>
            </a:extLst>
          </p:cNvPr>
          <p:cNvSpPr txBox="1"/>
          <p:nvPr/>
        </p:nvSpPr>
        <p:spPr>
          <a:xfrm>
            <a:off x="1355557" y="4539916"/>
            <a:ext cx="7259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Städtischer Park:</a:t>
            </a:r>
          </a:p>
          <a:p>
            <a:r>
              <a:rPr lang="de-DE" sz="3200" dirty="0"/>
              <a:t>Am Jungwuchs sind die Blätter leicht erreichbar.</a:t>
            </a:r>
          </a:p>
        </p:txBody>
      </p:sp>
    </p:spTree>
    <p:extLst>
      <p:ext uri="{BB962C8B-B14F-4D97-AF65-F5344CB8AC3E}">
        <p14:creationId xmlns:p14="http://schemas.microsoft.com/office/powerpoint/2010/main" val="14297211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0BFB2F0-4216-4D88-BEA3-577EA84EBF7D}"/>
              </a:ext>
            </a:extLst>
          </p:cNvPr>
          <p:cNvSpPr txBox="1"/>
          <p:nvPr/>
        </p:nvSpPr>
        <p:spPr>
          <a:xfrm>
            <a:off x="904206" y="3761874"/>
            <a:ext cx="7461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Aufgaben: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Anhand der Planskizze Gehölz-Individuen aufsuchen und bestimmen.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DBD8D7-6094-4A59-8B41-64EC56637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625529"/>
            <a:ext cx="5085347" cy="31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393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0BFB2F0-4216-4D88-BEA3-577EA84EBF7D}"/>
              </a:ext>
            </a:extLst>
          </p:cNvPr>
          <p:cNvSpPr txBox="1"/>
          <p:nvPr/>
        </p:nvSpPr>
        <p:spPr>
          <a:xfrm>
            <a:off x="904206" y="3761874"/>
            <a:ext cx="7461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Aufgaben: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Anhand der Planskizze Gehölz-Individuen aufsuchen und bestimmen.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In der Planskizze alle Gehölz-Individuen der selben Art markieren.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DBD8D7-6094-4A59-8B41-64EC56637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625529"/>
            <a:ext cx="5085347" cy="31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716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0BFB2F0-4216-4D88-BEA3-577EA84EBF7D}"/>
              </a:ext>
            </a:extLst>
          </p:cNvPr>
          <p:cNvSpPr txBox="1"/>
          <p:nvPr/>
        </p:nvSpPr>
        <p:spPr>
          <a:xfrm>
            <a:off x="904206" y="3761874"/>
            <a:ext cx="7461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Methodik:</a:t>
            </a:r>
          </a:p>
          <a:p>
            <a:r>
              <a:rPr lang="de-DE" sz="3200" dirty="0"/>
              <a:t>Einsatz von Mobilgeräten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3200" dirty="0"/>
              <a:t>zum Aufsuchen bestimmter Gehölz-Individuen (Geocaching)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DBD8D7-6094-4A59-8B41-64EC56637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625529"/>
            <a:ext cx="5085347" cy="31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49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0BFB2F0-4216-4D88-BEA3-577EA84EBF7D}"/>
              </a:ext>
            </a:extLst>
          </p:cNvPr>
          <p:cNvSpPr txBox="1"/>
          <p:nvPr/>
        </p:nvSpPr>
        <p:spPr>
          <a:xfrm>
            <a:off x="904206" y="3761874"/>
            <a:ext cx="7461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Methodik:</a:t>
            </a:r>
          </a:p>
          <a:p>
            <a:r>
              <a:rPr lang="de-DE" sz="3200" dirty="0"/>
              <a:t>Einsatz von Mobilgeräten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3200" dirty="0"/>
              <a:t>zum Aufsuchen bestimmter Gehölz-Individuen (Geocaching)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3200" dirty="0"/>
              <a:t>zur Unterstützung der Bestimmung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DBD8D7-6094-4A59-8B41-64EC56637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625529"/>
            <a:ext cx="5085347" cy="31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984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0BFB2F0-4216-4D88-BEA3-577EA84EBF7D}"/>
              </a:ext>
            </a:extLst>
          </p:cNvPr>
          <p:cNvSpPr txBox="1"/>
          <p:nvPr/>
        </p:nvSpPr>
        <p:spPr>
          <a:xfrm>
            <a:off x="904206" y="3761874"/>
            <a:ext cx="7461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Anregungen, Hinweise zur Durchführung, Beispiele für Aufgabenstellungen, Vorlagen für Arbeitsblätter:</a:t>
            </a:r>
          </a:p>
          <a:p>
            <a:pPr algn="ctr"/>
            <a:r>
              <a:rPr lang="de-DE" sz="3200" i="1" dirty="0">
                <a:highlight>
                  <a:srgbClr val="00FF00"/>
                </a:highlight>
                <a:latin typeface="Arial Narrow" panose="020B0606020202030204" pitchFamily="34" charset="0"/>
              </a:rPr>
              <a:t>„Anregungen und Hinweise zur Freilandarbeit“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DBD8D7-6094-4A59-8B41-64EC56637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625529"/>
            <a:ext cx="5085347" cy="31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69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A9F32-FB18-4BC3-A5F6-5845E703C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0" y="295139"/>
            <a:ext cx="2991852" cy="38758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37207A-7BB1-4ED5-9843-C35203576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48" y="295139"/>
            <a:ext cx="3673847" cy="38758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60B92B-02CD-48A6-ACBE-4BE21A1FC200}"/>
              </a:ext>
            </a:extLst>
          </p:cNvPr>
          <p:cNvSpPr txBox="1"/>
          <p:nvPr/>
        </p:nvSpPr>
        <p:spPr>
          <a:xfrm>
            <a:off x="986589" y="4291263"/>
            <a:ext cx="7339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Fotos im Juni-Zustand mit Hinweisen zur Bestimmung:</a:t>
            </a:r>
          </a:p>
          <a:p>
            <a:pPr algn="ctr"/>
            <a:r>
              <a:rPr lang="de-DE" sz="3200" i="1" dirty="0" err="1">
                <a:highlight>
                  <a:srgbClr val="00FF00"/>
                </a:highlight>
                <a:latin typeface="Arial Narrow" panose="020B0606020202030204" pitchFamily="34" charset="0"/>
              </a:rPr>
              <a:t>Photos</a:t>
            </a:r>
            <a:r>
              <a:rPr lang="de-DE" sz="3200" i="1" dirty="0">
                <a:highlight>
                  <a:srgbClr val="00FF00"/>
                </a:highlight>
                <a:latin typeface="Arial Narrow" panose="020B0606020202030204" pitchFamily="34" charset="0"/>
              </a:rPr>
              <a:t>  &gt;  </a:t>
            </a:r>
            <a:r>
              <a:rPr lang="de-DE" sz="3200" i="1" dirty="0" err="1">
                <a:highlight>
                  <a:srgbClr val="00FF00"/>
                </a:highlight>
                <a:latin typeface="Arial Narrow" panose="020B0606020202030204" pitchFamily="34" charset="0"/>
              </a:rPr>
              <a:t>Photos</a:t>
            </a:r>
            <a:r>
              <a:rPr lang="de-DE" sz="3200" i="1" dirty="0">
                <a:highlight>
                  <a:srgbClr val="00FF00"/>
                </a:highlight>
                <a:latin typeface="Arial Narrow" panose="020B0606020202030204" pitchFamily="34" charset="0"/>
              </a:rPr>
              <a:t> Botanik  </a:t>
            </a:r>
          </a:p>
          <a:p>
            <a:pPr algn="ctr"/>
            <a:r>
              <a:rPr lang="de-DE" sz="3200" i="1" dirty="0">
                <a:highlight>
                  <a:srgbClr val="00FF00"/>
                </a:highlight>
                <a:latin typeface="Arial Narrow" panose="020B0606020202030204" pitchFamily="34" charset="0"/>
              </a:rPr>
              <a:t>&gt;  </a:t>
            </a:r>
            <a:r>
              <a:rPr lang="de-DE" sz="3200" i="1" dirty="0" err="1">
                <a:highlight>
                  <a:srgbClr val="00FF00"/>
                </a:highlight>
                <a:latin typeface="Arial Narrow" panose="020B0606020202030204" pitchFamily="34" charset="0"/>
              </a:rPr>
              <a:t>Photos</a:t>
            </a:r>
            <a:r>
              <a:rPr lang="de-DE" sz="3200" i="1" dirty="0">
                <a:highlight>
                  <a:srgbClr val="00FF00"/>
                </a:highlight>
                <a:latin typeface="Arial Narrow" panose="020B0606020202030204" pitchFamily="34" charset="0"/>
              </a:rPr>
              <a:t> Gehölze im Juni</a:t>
            </a:r>
          </a:p>
        </p:txBody>
      </p:sp>
    </p:spTree>
    <p:extLst>
      <p:ext uri="{BB962C8B-B14F-4D97-AF65-F5344CB8AC3E}">
        <p14:creationId xmlns:p14="http://schemas.microsoft.com/office/powerpoint/2010/main" val="208508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2434</Words>
  <Application>Microsoft Office PowerPoint</Application>
  <PresentationFormat>Bildschirmpräsentation (4:3)</PresentationFormat>
  <Paragraphs>534</Paragraphs>
  <Slides>136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136</vt:i4>
      </vt:variant>
    </vt:vector>
  </HeadingPairs>
  <TitlesOfParts>
    <vt:vector size="144" baseType="lpstr">
      <vt:lpstr>Arial</vt:lpstr>
      <vt:lpstr>Arial Narrow</vt:lpstr>
      <vt:lpstr>Calibri</vt:lpstr>
      <vt:lpstr>Calibri Light</vt:lpstr>
      <vt:lpstr>Symbol</vt:lpstr>
      <vt:lpstr>Times New Roman</vt:lpstr>
      <vt:lpstr>Wingdings</vt:lpstr>
      <vt:lpstr>Office</vt:lpstr>
      <vt:lpstr>Ökologie-Konzepte</vt:lpstr>
      <vt:lpstr>Gliederung des Vortrags</vt:lpstr>
      <vt:lpstr>Zur Person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  Hemmschwellen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  Beispiele für Freilandarbeit in den Jahrgangsstufen 5, 6, 8 und 9</vt:lpstr>
      <vt:lpstr>5. Klasse: Grünland</vt:lpstr>
      <vt:lpstr>PowerPoint-Präsentation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5. Klasse: Grünland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6. Klasse: Gewässer</vt:lpstr>
      <vt:lpstr>PowerPoint-Präsentation</vt:lpstr>
      <vt:lpstr>PowerPoint-Präsentation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6. Klasse: Gewässer </vt:lpstr>
      <vt:lpstr>8. Klasse: Ökosysteme unter dem Einfluss des Menschen</vt:lpstr>
      <vt:lpstr>PowerPoint-Präsentation</vt:lpstr>
      <vt:lpstr>8. Klasse Gymnasium: Ökosysteme </vt:lpstr>
      <vt:lpstr>8. Klasse Gymnasium: Ökosysteme </vt:lpstr>
      <vt:lpstr>PowerPoint-Präsentation</vt:lpstr>
      <vt:lpstr>PowerPoint-Präsentation</vt:lpstr>
      <vt:lpstr>8. Klasse: Ökosysteme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9. Klasse: Boden</vt:lpstr>
      <vt:lpstr>PowerPoint-Präsentation</vt:lpstr>
      <vt:lpstr>Ökosystem Boden</vt:lpstr>
      <vt:lpstr>Ökosystem Boden</vt:lpstr>
      <vt:lpstr>Ökosystem Boden</vt:lpstr>
      <vt:lpstr>Ökosystem Boden</vt:lpstr>
      <vt:lpstr>PowerPoint-Präsentation</vt:lpstr>
      <vt:lpstr>Ökosystem Boden</vt:lpstr>
      <vt:lpstr>Ökosystem Boden</vt:lpstr>
      <vt:lpstr>Ökosystem Boden</vt:lpstr>
      <vt:lpstr>Ökosystem Boden</vt:lpstr>
      <vt:lpstr>Ökosystem Boden</vt:lpstr>
      <vt:lpstr>Ökosystem Boden</vt:lpstr>
      <vt:lpstr>Ökosystem Boden</vt:lpstr>
      <vt:lpstr>3  Allgemeine Kriterien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Hinweise auf weitere Veranstaltungen</vt:lpstr>
      <vt:lpstr>Hinweise auf weitere Veranstaltungen</vt:lpstr>
      <vt:lpstr>Hinweise auf weitere Veranstaltungen</vt:lpstr>
      <vt:lpstr>Hinweise auf weitere Veranstaltungen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Nickl</dc:creator>
  <cp:lastModifiedBy>Thomas Nickl</cp:lastModifiedBy>
  <cp:revision>34</cp:revision>
  <dcterms:created xsi:type="dcterms:W3CDTF">2023-09-18T11:44:15Z</dcterms:created>
  <dcterms:modified xsi:type="dcterms:W3CDTF">2023-09-27T16:32:05Z</dcterms:modified>
</cp:coreProperties>
</file>