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6" r:id="rId9"/>
    <p:sldId id="266" r:id="rId10"/>
    <p:sldId id="287" r:id="rId11"/>
    <p:sldId id="288" r:id="rId12"/>
    <p:sldId id="263" r:id="rId13"/>
    <p:sldId id="267" r:id="rId14"/>
    <p:sldId id="268" r:id="rId15"/>
    <p:sldId id="289" r:id="rId16"/>
    <p:sldId id="264" r:id="rId17"/>
    <p:sldId id="272" r:id="rId18"/>
    <p:sldId id="273" r:id="rId19"/>
    <p:sldId id="265" r:id="rId20"/>
    <p:sldId id="274" r:id="rId21"/>
    <p:sldId id="275" r:id="rId22"/>
    <p:sldId id="269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70" r:id="rId31"/>
    <p:sldId id="283" r:id="rId32"/>
    <p:sldId id="284" r:id="rId33"/>
    <p:sldId id="285" r:id="rId3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23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548B-CC01-4225-9D48-D4547A236139}" type="datetimeFigureOut">
              <a:rPr lang="de-DE" smtClean="0"/>
              <a:t>08.01.2023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267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548B-CC01-4225-9D48-D4547A236139}" type="datetimeFigureOut">
              <a:rPr lang="de-DE" smtClean="0"/>
              <a:t>08.01.2023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766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548B-CC01-4225-9D48-D4547A236139}" type="datetimeFigureOut">
              <a:rPr lang="de-DE" smtClean="0"/>
              <a:t>08.01.2023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933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548B-CC01-4225-9D48-D4547A236139}" type="datetimeFigureOut">
              <a:rPr lang="de-DE" smtClean="0"/>
              <a:t>08.01.2023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6499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548B-CC01-4225-9D48-D4547A236139}" type="datetimeFigureOut">
              <a:rPr lang="de-DE" smtClean="0"/>
              <a:t>08.01.2023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8532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548B-CC01-4225-9D48-D4547A236139}" type="datetimeFigureOut">
              <a:rPr lang="de-DE" smtClean="0"/>
              <a:t>08.01.2023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687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548B-CC01-4225-9D48-D4547A236139}" type="datetimeFigureOut">
              <a:rPr lang="de-DE" smtClean="0"/>
              <a:t>08.01.2023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337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548B-CC01-4225-9D48-D4547A236139}" type="datetimeFigureOut">
              <a:rPr lang="de-DE" smtClean="0"/>
              <a:t>08.01.2023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2814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548B-CC01-4225-9D48-D4547A236139}" type="datetimeFigureOut">
              <a:rPr lang="de-DE" smtClean="0"/>
              <a:t>08.01.2023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55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548B-CC01-4225-9D48-D4547A236139}" type="datetimeFigureOut">
              <a:rPr lang="de-DE" smtClean="0"/>
              <a:t>08.01.2023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5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548B-CC01-4225-9D48-D4547A236139}" type="datetimeFigureOut">
              <a:rPr lang="de-DE" smtClean="0"/>
              <a:t>08.01.2023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4465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A548B-CC01-4225-9D48-D4547A236139}" type="datetimeFigureOut">
              <a:rPr lang="de-DE" smtClean="0"/>
              <a:t>08.01.2023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9EA1E-17A2-4CCB-B518-3ADED060BE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4441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470025"/>
          </a:xfrm>
        </p:spPr>
        <p:txBody>
          <a:bodyPr>
            <a:noAutofit/>
          </a:bodyPr>
          <a:lstStyle/>
          <a:p>
            <a:r>
              <a:rPr lang="de-DE" sz="8000" dirty="0"/>
              <a:t>Chromosomen-Zustände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8661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750546" y="4111435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4328036">
            <a:off x="6232988" y="1954062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4868593" y="388982"/>
            <a:ext cx="40238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2-chromatidige Chromosomen</a:t>
            </a:r>
            <a:r>
              <a:rPr lang="de-DE" sz="2800" dirty="0"/>
              <a:t>: jedes Chromosom besteht aus </a:t>
            </a:r>
          </a:p>
          <a:p>
            <a:pPr algn="ctr"/>
            <a:r>
              <a:rPr lang="de-DE" sz="2800" dirty="0"/>
              <a:t>2 Schwester-Chromatiden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23528" y="4437112"/>
            <a:ext cx="38164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diploid</a:t>
            </a:r>
            <a:r>
              <a:rPr lang="de-DE" sz="2800" dirty="0"/>
              <a:t>: von jedem Chromosomentyp sind zwei Exemplare vorhanden </a:t>
            </a:r>
            <a:r>
              <a:rPr lang="de-DE" sz="2800" dirty="0">
                <a:solidFill>
                  <a:schemeClr val="bg1"/>
                </a:solidFill>
              </a:rPr>
              <a:t>= es liegen 2 </a:t>
            </a:r>
            <a:r>
              <a:rPr lang="de-DE" sz="2800" b="1" dirty="0">
                <a:solidFill>
                  <a:schemeClr val="bg1"/>
                </a:solidFill>
              </a:rPr>
              <a:t>Chromosomensätze</a:t>
            </a:r>
            <a:r>
              <a:rPr lang="de-DE" sz="2800" dirty="0">
                <a:solidFill>
                  <a:schemeClr val="bg1"/>
                </a:solidFill>
              </a:rPr>
              <a:t> vor</a:t>
            </a: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0AF565E1-E6F4-3C54-53AF-FEA3C047FB1D}"/>
              </a:ext>
            </a:extLst>
          </p:cNvPr>
          <p:cNvCxnSpPr>
            <a:cxnSpLocks/>
          </p:cNvCxnSpPr>
          <p:nvPr/>
        </p:nvCxnSpPr>
        <p:spPr>
          <a:xfrm>
            <a:off x="5098032" y="3022095"/>
            <a:ext cx="1847486" cy="116046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FE5F2860-33B1-444E-6895-CC0EA70930B9}"/>
              </a:ext>
            </a:extLst>
          </p:cNvPr>
          <p:cNvCxnSpPr>
            <a:cxnSpLocks/>
          </p:cNvCxnSpPr>
          <p:nvPr/>
        </p:nvCxnSpPr>
        <p:spPr>
          <a:xfrm>
            <a:off x="6931011" y="3188208"/>
            <a:ext cx="186810" cy="9943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>
            <a:extLst>
              <a:ext uri="{FF2B5EF4-FFF2-40B4-BE49-F238E27FC236}">
                <a16:creationId xmlns:a16="http://schemas.microsoft.com/office/drawing/2014/main" id="{BCFD712B-C1D6-A381-F121-BD718FD2077C}"/>
              </a:ext>
            </a:extLst>
          </p:cNvPr>
          <p:cNvSpPr txBox="1"/>
          <p:nvPr/>
        </p:nvSpPr>
        <p:spPr>
          <a:xfrm>
            <a:off x="6468354" y="4215183"/>
            <a:ext cx="2208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FF0000"/>
                </a:solidFill>
              </a:rPr>
              <a:t>2 Exemplare dieses Chromosomentyps</a:t>
            </a:r>
          </a:p>
        </p:txBody>
      </p:sp>
    </p:spTree>
    <p:extLst>
      <p:ext uri="{BB962C8B-B14F-4D97-AF65-F5344CB8AC3E}">
        <p14:creationId xmlns:p14="http://schemas.microsoft.com/office/powerpoint/2010/main" val="901505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750546" y="4111435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4328036">
            <a:off x="6232988" y="1954062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4868593" y="388982"/>
            <a:ext cx="40238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2-chromatidige Chromosomen</a:t>
            </a:r>
            <a:r>
              <a:rPr lang="de-DE" sz="2800" dirty="0"/>
              <a:t>: jedes Chromosom besteht aus </a:t>
            </a:r>
          </a:p>
          <a:p>
            <a:pPr algn="ctr"/>
            <a:r>
              <a:rPr lang="de-DE" sz="2800" dirty="0"/>
              <a:t>2 Schwester-Chromatiden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23528" y="4437112"/>
            <a:ext cx="38164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diploid</a:t>
            </a:r>
            <a:r>
              <a:rPr lang="de-DE" sz="2800" dirty="0"/>
              <a:t>: von jedem Chromosomentyp sind zwei Exemplare vorhanden = es liegen 2 </a:t>
            </a:r>
            <a:r>
              <a:rPr lang="de-DE" sz="2800" b="1" dirty="0"/>
              <a:t>Chromosomensätze</a:t>
            </a:r>
            <a:r>
              <a:rPr lang="de-DE" sz="2800" dirty="0"/>
              <a:t> vor</a:t>
            </a: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0AF565E1-E6F4-3C54-53AF-FEA3C047FB1D}"/>
              </a:ext>
            </a:extLst>
          </p:cNvPr>
          <p:cNvCxnSpPr>
            <a:cxnSpLocks/>
          </p:cNvCxnSpPr>
          <p:nvPr/>
        </p:nvCxnSpPr>
        <p:spPr>
          <a:xfrm>
            <a:off x="5098032" y="3022095"/>
            <a:ext cx="1847486" cy="116046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FE5F2860-33B1-444E-6895-CC0EA70930B9}"/>
              </a:ext>
            </a:extLst>
          </p:cNvPr>
          <p:cNvCxnSpPr>
            <a:cxnSpLocks/>
          </p:cNvCxnSpPr>
          <p:nvPr/>
        </p:nvCxnSpPr>
        <p:spPr>
          <a:xfrm>
            <a:off x="6931011" y="3188208"/>
            <a:ext cx="186810" cy="9943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>
            <a:extLst>
              <a:ext uri="{FF2B5EF4-FFF2-40B4-BE49-F238E27FC236}">
                <a16:creationId xmlns:a16="http://schemas.microsoft.com/office/drawing/2014/main" id="{BCFD712B-C1D6-A381-F121-BD718FD2077C}"/>
              </a:ext>
            </a:extLst>
          </p:cNvPr>
          <p:cNvSpPr txBox="1"/>
          <p:nvPr/>
        </p:nvSpPr>
        <p:spPr>
          <a:xfrm>
            <a:off x="6468354" y="4215183"/>
            <a:ext cx="2208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FF0000"/>
                </a:solidFill>
              </a:rPr>
              <a:t>2 Exemplare dieses Chromosomentyps</a:t>
            </a:r>
          </a:p>
        </p:txBody>
      </p:sp>
    </p:spTree>
    <p:extLst>
      <p:ext uri="{BB962C8B-B14F-4D97-AF65-F5344CB8AC3E}">
        <p14:creationId xmlns:p14="http://schemas.microsoft.com/office/powerpoint/2010/main" val="1808548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750546" y="4111435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4328036">
            <a:off x="6232988" y="1954062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539552" y="530677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Wie viele Chromosomen </a:t>
            </a:r>
            <a:r>
              <a:rPr lang="de-DE" sz="2800" dirty="0" err="1"/>
              <a:t>umfasst</a:t>
            </a:r>
            <a:r>
              <a:rPr lang="de-DE" sz="2800" dirty="0"/>
              <a:t> 1 </a:t>
            </a:r>
            <a:r>
              <a:rPr lang="de-DE" sz="2800" b="1" dirty="0"/>
              <a:t>Chromosomensatz</a:t>
            </a:r>
            <a:r>
              <a:rPr lang="de-DE" sz="2800" dirty="0"/>
              <a:t> hier?</a:t>
            </a:r>
          </a:p>
        </p:txBody>
      </p:sp>
    </p:spTree>
    <p:extLst>
      <p:ext uri="{BB962C8B-B14F-4D97-AF65-F5344CB8AC3E}">
        <p14:creationId xmlns:p14="http://schemas.microsoft.com/office/powerpoint/2010/main" val="3430035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750546" y="4111435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4328036">
            <a:off x="6232988" y="1954062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539552" y="530677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Wie viele Chromosomen </a:t>
            </a:r>
            <a:r>
              <a:rPr lang="de-DE" sz="2800" dirty="0" err="1"/>
              <a:t>umfasst</a:t>
            </a:r>
            <a:r>
              <a:rPr lang="de-DE" sz="2800" dirty="0"/>
              <a:t> 1 </a:t>
            </a:r>
            <a:r>
              <a:rPr lang="de-DE" sz="2800" b="1" dirty="0"/>
              <a:t>Chromosomensatz</a:t>
            </a:r>
            <a:r>
              <a:rPr lang="de-DE" sz="2800" dirty="0"/>
              <a:t> hier?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39552" y="479715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3 Chromosomen</a:t>
            </a:r>
          </a:p>
        </p:txBody>
      </p:sp>
    </p:spTree>
    <p:extLst>
      <p:ext uri="{BB962C8B-B14F-4D97-AF65-F5344CB8AC3E}">
        <p14:creationId xmlns:p14="http://schemas.microsoft.com/office/powerpoint/2010/main" val="783722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750546" y="4111435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4328036">
            <a:off x="6232988" y="1954062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539552" y="530677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Wie viele Chromosomen </a:t>
            </a:r>
            <a:r>
              <a:rPr lang="de-DE" sz="2800" dirty="0" err="1"/>
              <a:t>umfasst</a:t>
            </a:r>
            <a:r>
              <a:rPr lang="de-DE" sz="2800" dirty="0"/>
              <a:t> 1 </a:t>
            </a:r>
            <a:r>
              <a:rPr lang="de-DE" sz="2800" b="1" dirty="0"/>
              <a:t>Chromosomensatz</a:t>
            </a:r>
            <a:r>
              <a:rPr lang="de-DE" sz="2800" dirty="0"/>
              <a:t> hier?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39552" y="479715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3 Chromosomen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691680" y="1268760"/>
            <a:ext cx="59766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2</a:t>
            </a:r>
          </a:p>
          <a:p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				       3</a:t>
            </a:r>
          </a:p>
        </p:txBody>
      </p:sp>
    </p:spTree>
    <p:extLst>
      <p:ext uri="{BB962C8B-B14F-4D97-AF65-F5344CB8AC3E}">
        <p14:creationId xmlns:p14="http://schemas.microsoft.com/office/powerpoint/2010/main" val="4278575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750546" y="4111435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4328036">
            <a:off x="6232988" y="1954062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539552" y="530677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Wie viele Chromosomen </a:t>
            </a:r>
            <a:r>
              <a:rPr lang="de-DE" sz="2800" dirty="0" err="1"/>
              <a:t>umfasst</a:t>
            </a:r>
            <a:r>
              <a:rPr lang="de-DE" sz="2800" dirty="0"/>
              <a:t> 1 </a:t>
            </a:r>
            <a:r>
              <a:rPr lang="de-DE" sz="2800" b="1" dirty="0"/>
              <a:t>Chromosomensatz</a:t>
            </a:r>
            <a:r>
              <a:rPr lang="de-DE" sz="2800" dirty="0"/>
              <a:t> hier?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39552" y="479715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3 Chromosomen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691680" y="1268760"/>
            <a:ext cx="59766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2</a:t>
            </a:r>
          </a:p>
          <a:p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				       3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8C471CBB-65C5-3DE8-2D2F-2D7C8F1F2B60}"/>
              </a:ext>
            </a:extLst>
          </p:cNvPr>
          <p:cNvSpPr txBox="1"/>
          <p:nvPr/>
        </p:nvSpPr>
        <p:spPr>
          <a:xfrm>
            <a:off x="1763688" y="1337152"/>
            <a:ext cx="54713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FF0000"/>
                </a:solidFill>
              </a:rPr>
              <a:t>3</a:t>
            </a:r>
          </a:p>
          <a:p>
            <a:endParaRPr lang="de-DE" sz="3600" dirty="0">
              <a:solidFill>
                <a:srgbClr val="FF0000"/>
              </a:solidFill>
            </a:endParaRPr>
          </a:p>
          <a:p>
            <a:endParaRPr lang="de-DE" sz="3600" dirty="0">
              <a:solidFill>
                <a:srgbClr val="FF0000"/>
              </a:solidFill>
            </a:endParaRPr>
          </a:p>
          <a:p>
            <a:pPr algn="r"/>
            <a:r>
              <a:rPr lang="de-DE" sz="3600" dirty="0">
                <a:solidFill>
                  <a:srgbClr val="FF0000"/>
                </a:solidFill>
              </a:rPr>
              <a:t>2</a:t>
            </a:r>
          </a:p>
          <a:p>
            <a:endParaRPr lang="de-DE" sz="3600" dirty="0">
              <a:solidFill>
                <a:srgbClr val="FF0000"/>
              </a:solidFill>
            </a:endParaRPr>
          </a:p>
          <a:p>
            <a:r>
              <a:rPr lang="de-DE" sz="3600" dirty="0">
                <a:solidFill>
                  <a:srgbClr val="FF0000"/>
                </a:solidFill>
              </a:rPr>
              <a:t>		   1</a:t>
            </a:r>
          </a:p>
        </p:txBody>
      </p:sp>
    </p:spTree>
    <p:extLst>
      <p:ext uri="{BB962C8B-B14F-4D97-AF65-F5344CB8AC3E}">
        <p14:creationId xmlns:p14="http://schemas.microsoft.com/office/powerpoint/2010/main" val="2555787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1855593">
            <a:off x="5097905" y="2510780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041421" y="2933756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683568" y="404664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Chromosomen-Zustand?</a:t>
            </a:r>
          </a:p>
        </p:txBody>
      </p:sp>
    </p:spTree>
    <p:extLst>
      <p:ext uri="{BB962C8B-B14F-4D97-AF65-F5344CB8AC3E}">
        <p14:creationId xmlns:p14="http://schemas.microsoft.com/office/powerpoint/2010/main" val="3642352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1855593">
            <a:off x="5097905" y="2510780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041421" y="2933756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683568" y="404664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Chromosomen-Zustand?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531816" y="119675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2-chromatidig</a:t>
            </a:r>
          </a:p>
        </p:txBody>
      </p:sp>
    </p:spTree>
    <p:extLst>
      <p:ext uri="{BB962C8B-B14F-4D97-AF65-F5344CB8AC3E}">
        <p14:creationId xmlns:p14="http://schemas.microsoft.com/office/powerpoint/2010/main" val="3836530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1855593">
            <a:off x="5097905" y="2510780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041421" y="2933756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683568" y="404664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Chromosomen-Zustand?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531816" y="119675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2-chromatidig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971600" y="5169116"/>
            <a:ext cx="6768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haploid</a:t>
            </a:r>
            <a:r>
              <a:rPr lang="de-DE" sz="2800" dirty="0"/>
              <a:t> (von jedem Chromosomentyp nur </a:t>
            </a:r>
          </a:p>
          <a:p>
            <a:r>
              <a:rPr lang="de-DE" sz="2800" dirty="0"/>
              <a:t>1 Exemplar vorhanden)</a:t>
            </a:r>
          </a:p>
        </p:txBody>
      </p:sp>
    </p:spTree>
    <p:extLst>
      <p:ext uri="{BB962C8B-B14F-4D97-AF65-F5344CB8AC3E}">
        <p14:creationId xmlns:p14="http://schemas.microsoft.com/office/powerpoint/2010/main" val="1033372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419661" y="1831219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452828" y="4813528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FFC00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3346899">
            <a:off x="6716181" y="3266403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6" name="Gruppieren 35"/>
          <p:cNvGrpSpPr/>
          <p:nvPr/>
        </p:nvGrpSpPr>
        <p:grpSpPr>
          <a:xfrm rot="17527825">
            <a:off x="5800335" y="2849003"/>
            <a:ext cx="459284" cy="1596782"/>
            <a:chOff x="4263411" y="1833412"/>
            <a:chExt cx="459284" cy="159678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7" name="Ellipse 36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Ellipse 37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Ellipse 38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Ellipse 39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1" name="Gruppieren 40"/>
          <p:cNvGrpSpPr/>
          <p:nvPr/>
        </p:nvGrpSpPr>
        <p:grpSpPr>
          <a:xfrm rot="20944897">
            <a:off x="1049984" y="1464271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42" name="Ellipse 41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Ellipse 42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Ellipse 43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Ellipse 44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6" name="Gruppieren 45"/>
          <p:cNvGrpSpPr/>
          <p:nvPr/>
        </p:nvGrpSpPr>
        <p:grpSpPr>
          <a:xfrm rot="16492546">
            <a:off x="1201681" y="-478456"/>
            <a:ext cx="580087" cy="2418463"/>
            <a:chOff x="2627784" y="989767"/>
            <a:chExt cx="580087" cy="241846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7" name="Ellipse 46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Ellipse 48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1" name="Gruppieren 50"/>
          <p:cNvGrpSpPr/>
          <p:nvPr/>
        </p:nvGrpSpPr>
        <p:grpSpPr>
          <a:xfrm rot="11778436">
            <a:off x="7551299" y="4029355"/>
            <a:ext cx="580087" cy="2418463"/>
            <a:chOff x="2627784" y="989767"/>
            <a:chExt cx="580087" cy="2418463"/>
          </a:xfrm>
          <a:solidFill>
            <a:srgbClr val="FFC000"/>
          </a:solidFill>
        </p:grpSpPr>
        <p:sp>
          <p:nvSpPr>
            <p:cNvPr id="52" name="Ellipse 51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Ellipse 52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Ellipse 53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Ellipse 54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6" name="Gruppieren 55"/>
          <p:cNvGrpSpPr/>
          <p:nvPr/>
        </p:nvGrpSpPr>
        <p:grpSpPr>
          <a:xfrm rot="10167407">
            <a:off x="3571501" y="2888429"/>
            <a:ext cx="534127" cy="2266573"/>
            <a:chOff x="5362875" y="1162970"/>
            <a:chExt cx="534127" cy="2266573"/>
          </a:xfrm>
          <a:solidFill>
            <a:srgbClr val="FFC000"/>
          </a:solidFill>
        </p:grpSpPr>
        <p:sp>
          <p:nvSpPr>
            <p:cNvPr id="57" name="Ellipse 56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Ellipse 57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Ellipse 58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Ellipse 59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1" name="Gruppieren 60"/>
          <p:cNvGrpSpPr/>
          <p:nvPr/>
        </p:nvGrpSpPr>
        <p:grpSpPr>
          <a:xfrm rot="17152843">
            <a:off x="6514828" y="1548114"/>
            <a:ext cx="534127" cy="2266573"/>
            <a:chOff x="5362875" y="1162970"/>
            <a:chExt cx="534127" cy="226657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62" name="Ellipse 61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Ellipse 62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Ellipse 63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Ellipse 64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4506875" y="260648"/>
            <a:ext cx="42415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200" dirty="0"/>
              <a:t>Chromosomen-Zustand?</a:t>
            </a:r>
          </a:p>
        </p:txBody>
      </p:sp>
    </p:spTree>
    <p:extLst>
      <p:ext uri="{BB962C8B-B14F-4D97-AF65-F5344CB8AC3E}">
        <p14:creationId xmlns:p14="http://schemas.microsoft.com/office/powerpoint/2010/main" val="1705657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71600" y="908720"/>
            <a:ext cx="73448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Aufbau der einzelnen Chromosomen:</a:t>
            </a:r>
          </a:p>
          <a:p>
            <a:endParaRPr lang="de-DE" sz="3200" dirty="0"/>
          </a:p>
          <a:p>
            <a:endParaRPr lang="de-DE" sz="3200" dirty="0"/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6512160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419661" y="1831219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452828" y="4813528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FFC00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3346899">
            <a:off x="6716181" y="3266403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6" name="Gruppieren 35"/>
          <p:cNvGrpSpPr/>
          <p:nvPr/>
        </p:nvGrpSpPr>
        <p:grpSpPr>
          <a:xfrm rot="17527825">
            <a:off x="5800335" y="2849003"/>
            <a:ext cx="459284" cy="1596782"/>
            <a:chOff x="4263411" y="1833412"/>
            <a:chExt cx="459284" cy="159678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7" name="Ellipse 36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Ellipse 37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Ellipse 38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Ellipse 39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1" name="Gruppieren 40"/>
          <p:cNvGrpSpPr/>
          <p:nvPr/>
        </p:nvGrpSpPr>
        <p:grpSpPr>
          <a:xfrm rot="20944897">
            <a:off x="1049984" y="1464271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42" name="Ellipse 41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Ellipse 42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Ellipse 43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Ellipse 44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6" name="Gruppieren 45"/>
          <p:cNvGrpSpPr/>
          <p:nvPr/>
        </p:nvGrpSpPr>
        <p:grpSpPr>
          <a:xfrm rot="16492546">
            <a:off x="1201681" y="-478456"/>
            <a:ext cx="580087" cy="2418463"/>
            <a:chOff x="2627784" y="989767"/>
            <a:chExt cx="580087" cy="241846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7" name="Ellipse 46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Ellipse 48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1" name="Gruppieren 50"/>
          <p:cNvGrpSpPr/>
          <p:nvPr/>
        </p:nvGrpSpPr>
        <p:grpSpPr>
          <a:xfrm rot="11778436">
            <a:off x="7551299" y="4029355"/>
            <a:ext cx="580087" cy="2418463"/>
            <a:chOff x="2627784" y="989767"/>
            <a:chExt cx="580087" cy="2418463"/>
          </a:xfrm>
          <a:solidFill>
            <a:srgbClr val="FFC000"/>
          </a:solidFill>
        </p:grpSpPr>
        <p:sp>
          <p:nvSpPr>
            <p:cNvPr id="52" name="Ellipse 51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Ellipse 52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Ellipse 53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Ellipse 54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6" name="Gruppieren 55"/>
          <p:cNvGrpSpPr/>
          <p:nvPr/>
        </p:nvGrpSpPr>
        <p:grpSpPr>
          <a:xfrm rot="10167407">
            <a:off x="3571501" y="2888429"/>
            <a:ext cx="534127" cy="2266573"/>
            <a:chOff x="5362875" y="1162970"/>
            <a:chExt cx="534127" cy="2266573"/>
          </a:xfrm>
          <a:solidFill>
            <a:srgbClr val="FFC000"/>
          </a:solidFill>
        </p:grpSpPr>
        <p:sp>
          <p:nvSpPr>
            <p:cNvPr id="57" name="Ellipse 56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Ellipse 57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Ellipse 58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Ellipse 59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1" name="Gruppieren 60"/>
          <p:cNvGrpSpPr/>
          <p:nvPr/>
        </p:nvGrpSpPr>
        <p:grpSpPr>
          <a:xfrm rot="17152843">
            <a:off x="6514828" y="1548114"/>
            <a:ext cx="534127" cy="2266573"/>
            <a:chOff x="5362875" y="1162970"/>
            <a:chExt cx="534127" cy="226657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62" name="Ellipse 61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Ellipse 62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Ellipse 63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Ellipse 64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4506875" y="260648"/>
            <a:ext cx="4241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2-chromatidig</a:t>
            </a:r>
          </a:p>
        </p:txBody>
      </p:sp>
    </p:spTree>
    <p:extLst>
      <p:ext uri="{BB962C8B-B14F-4D97-AF65-F5344CB8AC3E}">
        <p14:creationId xmlns:p14="http://schemas.microsoft.com/office/powerpoint/2010/main" val="878161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419661" y="1831219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452828" y="4813528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FFC00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3346899">
            <a:off x="6716181" y="3266403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6" name="Gruppieren 35"/>
          <p:cNvGrpSpPr/>
          <p:nvPr/>
        </p:nvGrpSpPr>
        <p:grpSpPr>
          <a:xfrm rot="17527825">
            <a:off x="5800335" y="2849003"/>
            <a:ext cx="459284" cy="1596782"/>
            <a:chOff x="4263411" y="1833412"/>
            <a:chExt cx="459284" cy="159678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7" name="Ellipse 36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Ellipse 37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Ellipse 38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Ellipse 39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1" name="Gruppieren 40"/>
          <p:cNvGrpSpPr/>
          <p:nvPr/>
        </p:nvGrpSpPr>
        <p:grpSpPr>
          <a:xfrm rot="20944897">
            <a:off x="1049984" y="1464271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42" name="Ellipse 41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Ellipse 42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Ellipse 43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Ellipse 44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6" name="Gruppieren 45"/>
          <p:cNvGrpSpPr/>
          <p:nvPr/>
        </p:nvGrpSpPr>
        <p:grpSpPr>
          <a:xfrm rot="16492546">
            <a:off x="1201681" y="-478456"/>
            <a:ext cx="580087" cy="2418463"/>
            <a:chOff x="2627784" y="989767"/>
            <a:chExt cx="580087" cy="241846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7" name="Ellipse 46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Ellipse 48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1" name="Gruppieren 50"/>
          <p:cNvGrpSpPr/>
          <p:nvPr/>
        </p:nvGrpSpPr>
        <p:grpSpPr>
          <a:xfrm rot="11778436">
            <a:off x="7551299" y="4029355"/>
            <a:ext cx="580087" cy="2418463"/>
            <a:chOff x="2627784" y="989767"/>
            <a:chExt cx="580087" cy="2418463"/>
          </a:xfrm>
          <a:solidFill>
            <a:srgbClr val="FFC000"/>
          </a:solidFill>
        </p:grpSpPr>
        <p:sp>
          <p:nvSpPr>
            <p:cNvPr id="52" name="Ellipse 51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Ellipse 52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Ellipse 53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Ellipse 54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6" name="Gruppieren 55"/>
          <p:cNvGrpSpPr/>
          <p:nvPr/>
        </p:nvGrpSpPr>
        <p:grpSpPr>
          <a:xfrm rot="10167407">
            <a:off x="3571501" y="2888429"/>
            <a:ext cx="534127" cy="2266573"/>
            <a:chOff x="5362875" y="1162970"/>
            <a:chExt cx="534127" cy="2266573"/>
          </a:xfrm>
          <a:solidFill>
            <a:srgbClr val="FFC000"/>
          </a:solidFill>
        </p:grpSpPr>
        <p:sp>
          <p:nvSpPr>
            <p:cNvPr id="57" name="Ellipse 56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Ellipse 57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Ellipse 58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Ellipse 59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1" name="Gruppieren 60"/>
          <p:cNvGrpSpPr/>
          <p:nvPr/>
        </p:nvGrpSpPr>
        <p:grpSpPr>
          <a:xfrm rot="17152843">
            <a:off x="6514828" y="1548114"/>
            <a:ext cx="534127" cy="2266573"/>
            <a:chOff x="5362875" y="1162970"/>
            <a:chExt cx="534127" cy="226657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62" name="Ellipse 61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Ellipse 62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Ellipse 63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Ellipse 64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4506875" y="260648"/>
            <a:ext cx="4241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2-chromatidig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467544" y="4331808"/>
            <a:ext cx="35072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err="1"/>
              <a:t>tetraploid</a:t>
            </a:r>
            <a:r>
              <a:rPr lang="de-DE" sz="2800" dirty="0"/>
              <a:t> (4 </a:t>
            </a:r>
            <a:r>
              <a:rPr lang="de-DE" sz="2800" dirty="0" err="1"/>
              <a:t>Exem-plare</a:t>
            </a:r>
            <a:r>
              <a:rPr lang="de-DE" sz="2800" dirty="0"/>
              <a:t> von jedem Chromosomentyp = </a:t>
            </a:r>
          </a:p>
          <a:p>
            <a:r>
              <a:rPr lang="de-DE" sz="2800" dirty="0"/>
              <a:t>4 Chromosomensätze)</a:t>
            </a:r>
          </a:p>
        </p:txBody>
      </p:sp>
    </p:spTree>
    <p:extLst>
      <p:ext uri="{BB962C8B-B14F-4D97-AF65-F5344CB8AC3E}">
        <p14:creationId xmlns:p14="http://schemas.microsoft.com/office/powerpoint/2010/main" val="31669264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 rot="14087688">
            <a:off x="2149218" y="2688229"/>
            <a:ext cx="216024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 rot="13010573">
            <a:off x="3080287" y="2426597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 rot="579409">
            <a:off x="4738589" y="3398890"/>
            <a:ext cx="216024" cy="172819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 rot="21102294">
            <a:off x="4641089" y="5101570"/>
            <a:ext cx="200002" cy="7151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 rot="20724692">
            <a:off x="5840285" y="4092160"/>
            <a:ext cx="216024" cy="901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 rot="19647577">
            <a:off x="6139145" y="4919122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 rot="1082910">
            <a:off x="2563693" y="1226143"/>
            <a:ext cx="216024" cy="88583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 rot="2267653">
            <a:off x="2210035" y="2002844"/>
            <a:ext cx="200002" cy="7151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 rot="19950905">
            <a:off x="4200473" y="1070056"/>
            <a:ext cx="216024" cy="12208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 rot="18873790">
            <a:off x="4858877" y="2057227"/>
            <a:ext cx="200002" cy="10718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/>
          <p:nvPr/>
        </p:nvSpPr>
        <p:spPr>
          <a:xfrm rot="14907445">
            <a:off x="5862403" y="2611736"/>
            <a:ext cx="216024" cy="122083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 rot="13830330">
            <a:off x="6845517" y="2133823"/>
            <a:ext cx="200002" cy="107184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308485" y="404664"/>
            <a:ext cx="4439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200" dirty="0"/>
              <a:t>Chromosomen-Zustand?</a:t>
            </a:r>
          </a:p>
        </p:txBody>
      </p:sp>
    </p:spTree>
    <p:extLst>
      <p:ext uri="{BB962C8B-B14F-4D97-AF65-F5344CB8AC3E}">
        <p14:creationId xmlns:p14="http://schemas.microsoft.com/office/powerpoint/2010/main" val="25580312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 rot="14087688">
            <a:off x="2149218" y="2688229"/>
            <a:ext cx="216024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 rot="13010573">
            <a:off x="3080287" y="2426597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 rot="579409">
            <a:off x="4738589" y="3398890"/>
            <a:ext cx="216024" cy="172819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 rot="21102294">
            <a:off x="4641089" y="5101570"/>
            <a:ext cx="200002" cy="7151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 rot="20724692">
            <a:off x="5840285" y="4092160"/>
            <a:ext cx="216024" cy="901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 rot="19647577">
            <a:off x="6139145" y="4919122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 rot="1082910">
            <a:off x="2563693" y="1226143"/>
            <a:ext cx="216024" cy="88583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 rot="2267653">
            <a:off x="2210035" y="2002844"/>
            <a:ext cx="200002" cy="7151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 rot="19950905">
            <a:off x="4200473" y="1070056"/>
            <a:ext cx="216024" cy="12208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 rot="18873790">
            <a:off x="4858877" y="2057227"/>
            <a:ext cx="200002" cy="10718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/>
          <p:nvPr/>
        </p:nvSpPr>
        <p:spPr>
          <a:xfrm rot="14907445">
            <a:off x="5862403" y="2611736"/>
            <a:ext cx="216024" cy="122083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 rot="13830330">
            <a:off x="6845517" y="2133823"/>
            <a:ext cx="200002" cy="107184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308485" y="404664"/>
            <a:ext cx="4439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1-chromatidig</a:t>
            </a:r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30659941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 rot="14087688">
            <a:off x="2149218" y="2688229"/>
            <a:ext cx="216024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 rot="13010573">
            <a:off x="3080287" y="2426597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 rot="579409">
            <a:off x="4738589" y="3398890"/>
            <a:ext cx="216024" cy="172819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 rot="21102294">
            <a:off x="4641089" y="5101570"/>
            <a:ext cx="200002" cy="7151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 rot="20724692">
            <a:off x="5840285" y="4092160"/>
            <a:ext cx="216024" cy="901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 rot="19647577">
            <a:off x="6139145" y="4919122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 rot="1082910">
            <a:off x="2563693" y="1226143"/>
            <a:ext cx="216024" cy="88583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 rot="2267653">
            <a:off x="2210035" y="2002844"/>
            <a:ext cx="200002" cy="7151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 rot="19950905">
            <a:off x="4200473" y="1070056"/>
            <a:ext cx="216024" cy="12208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 rot="18873790">
            <a:off x="4858877" y="2057227"/>
            <a:ext cx="200002" cy="10718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/>
          <p:nvPr/>
        </p:nvSpPr>
        <p:spPr>
          <a:xfrm rot="14907445">
            <a:off x="5862403" y="2611736"/>
            <a:ext cx="216024" cy="122083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 rot="13830330">
            <a:off x="6845517" y="2133823"/>
            <a:ext cx="200002" cy="107184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308485" y="404664"/>
            <a:ext cx="4439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1-chromatidig</a:t>
            </a:r>
            <a:endParaRPr lang="de-DE" sz="3200" b="1" dirty="0"/>
          </a:p>
        </p:txBody>
      </p:sp>
      <p:sp>
        <p:nvSpPr>
          <p:cNvPr id="2" name="Textfeld 1"/>
          <p:cNvSpPr txBox="1"/>
          <p:nvPr/>
        </p:nvSpPr>
        <p:spPr>
          <a:xfrm>
            <a:off x="5962516" y="18448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67544" y="4437112"/>
            <a:ext cx="34634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diploid</a:t>
            </a:r>
            <a:r>
              <a:rPr lang="de-DE" sz="2800" dirty="0"/>
              <a:t> (2 Exemplare von jedem Chromosomentyp = </a:t>
            </a:r>
          </a:p>
          <a:p>
            <a:r>
              <a:rPr lang="de-DE" sz="2800" dirty="0"/>
              <a:t>2 Chromosomensätze)</a:t>
            </a:r>
          </a:p>
        </p:txBody>
      </p:sp>
    </p:spTree>
    <p:extLst>
      <p:ext uri="{BB962C8B-B14F-4D97-AF65-F5344CB8AC3E}">
        <p14:creationId xmlns:p14="http://schemas.microsoft.com/office/powerpoint/2010/main" val="25351393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 rot="14087688">
            <a:off x="2149218" y="2688229"/>
            <a:ext cx="216024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 rot="13010573">
            <a:off x="3080287" y="2426597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 rot="579409">
            <a:off x="4738589" y="3398890"/>
            <a:ext cx="216024" cy="172819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 rot="21102294">
            <a:off x="4641089" y="5101570"/>
            <a:ext cx="200002" cy="7151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 rot="20724692">
            <a:off x="5840285" y="4092160"/>
            <a:ext cx="216024" cy="901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 rot="19647577">
            <a:off x="6139145" y="4919122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 rot="1082910">
            <a:off x="2563693" y="1226143"/>
            <a:ext cx="216024" cy="88583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 rot="2267653">
            <a:off x="2210035" y="2002844"/>
            <a:ext cx="200002" cy="7151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 rot="19950905">
            <a:off x="4200473" y="1070056"/>
            <a:ext cx="216024" cy="12208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 rot="18873790">
            <a:off x="4858877" y="2057227"/>
            <a:ext cx="200002" cy="10718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/>
          <p:nvPr/>
        </p:nvSpPr>
        <p:spPr>
          <a:xfrm rot="14907445">
            <a:off x="5862403" y="2611736"/>
            <a:ext cx="216024" cy="122083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 rot="13830330">
            <a:off x="6845517" y="2133823"/>
            <a:ext cx="200002" cy="107184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308485" y="404664"/>
            <a:ext cx="44399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1-chromatidig</a:t>
            </a:r>
            <a:endParaRPr lang="de-DE" sz="3200" b="1" dirty="0"/>
          </a:p>
          <a:p>
            <a:pPr algn="ctr"/>
            <a:endParaRPr lang="de-DE" sz="3200" dirty="0"/>
          </a:p>
        </p:txBody>
      </p:sp>
      <p:sp>
        <p:nvSpPr>
          <p:cNvPr id="2" name="Textfeld 1"/>
          <p:cNvSpPr txBox="1"/>
          <p:nvPr/>
        </p:nvSpPr>
        <p:spPr>
          <a:xfrm>
            <a:off x="5962516" y="18448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67544" y="4437112"/>
            <a:ext cx="34634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diploid</a:t>
            </a:r>
            <a:r>
              <a:rPr lang="de-DE" sz="2800" dirty="0"/>
              <a:t> (2 Exemplare von jedem Chromosomentyp = </a:t>
            </a:r>
          </a:p>
          <a:p>
            <a:r>
              <a:rPr lang="de-DE" sz="2800" dirty="0"/>
              <a:t>2 Chromosomensätze)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971600" y="980728"/>
            <a:ext cx="62646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			     2</a:t>
            </a:r>
          </a:p>
          <a:p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	1</a:t>
            </a:r>
          </a:p>
          <a:p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					    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91620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 rot="14087688">
            <a:off x="2149218" y="2688229"/>
            <a:ext cx="216024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 rot="13010573">
            <a:off x="3080287" y="2426597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 rot="579409">
            <a:off x="4738589" y="3398890"/>
            <a:ext cx="216024" cy="172819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 rot="21102294">
            <a:off x="4641089" y="5101570"/>
            <a:ext cx="200002" cy="7151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 rot="20724692">
            <a:off x="5840285" y="4092160"/>
            <a:ext cx="216024" cy="901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 rot="19647577">
            <a:off x="6139145" y="4919122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 rot="1082910">
            <a:off x="2563693" y="1226143"/>
            <a:ext cx="216024" cy="88583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 rot="2267653">
            <a:off x="2210035" y="2002844"/>
            <a:ext cx="200002" cy="7151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 rot="19950905">
            <a:off x="4200473" y="1070056"/>
            <a:ext cx="216024" cy="12208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 rot="18873790">
            <a:off x="4858877" y="2057227"/>
            <a:ext cx="200002" cy="10718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/>
          <p:nvPr/>
        </p:nvSpPr>
        <p:spPr>
          <a:xfrm rot="14907445">
            <a:off x="5862403" y="2611736"/>
            <a:ext cx="216024" cy="122083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 rot="13830330">
            <a:off x="6845517" y="2133823"/>
            <a:ext cx="200002" cy="107184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308485" y="404664"/>
            <a:ext cx="4439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1-chromatidig</a:t>
            </a:r>
            <a:endParaRPr lang="de-DE" sz="3200" b="1" dirty="0"/>
          </a:p>
        </p:txBody>
      </p:sp>
      <p:sp>
        <p:nvSpPr>
          <p:cNvPr id="2" name="Textfeld 1"/>
          <p:cNvSpPr txBox="1"/>
          <p:nvPr/>
        </p:nvSpPr>
        <p:spPr>
          <a:xfrm>
            <a:off x="5962516" y="18448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67544" y="4437112"/>
            <a:ext cx="34634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diploid</a:t>
            </a:r>
            <a:r>
              <a:rPr lang="de-DE" sz="2800" dirty="0"/>
              <a:t> (2 Exemplare von jedem Chromosomentyp = </a:t>
            </a:r>
          </a:p>
          <a:p>
            <a:r>
              <a:rPr lang="de-DE" sz="2800" dirty="0"/>
              <a:t>2 Chromosomensätze)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971600" y="980728"/>
            <a:ext cx="62646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			     2</a:t>
            </a:r>
          </a:p>
          <a:p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de-DE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					     </a:t>
            </a:r>
            <a:r>
              <a:rPr lang="de-DE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	1</a:t>
            </a:r>
          </a:p>
          <a:p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			    </a:t>
            </a:r>
            <a:r>
              <a:rPr lang="de-DE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					    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26613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 rot="14087688">
            <a:off x="2149218" y="2688229"/>
            <a:ext cx="216024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 rot="13010573">
            <a:off x="3080287" y="2426597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 rot="20724692">
            <a:off x="5840285" y="4092160"/>
            <a:ext cx="216024" cy="901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 rot="19647577">
            <a:off x="6139145" y="4919122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 rot="19950905">
            <a:off x="4200473" y="1070056"/>
            <a:ext cx="216024" cy="12208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 rot="18873790">
            <a:off x="4858877" y="2057227"/>
            <a:ext cx="200002" cy="10718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308485" y="404664"/>
            <a:ext cx="4439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/>
              <a:t>Chromosomen-Zustand?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5962516" y="18448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97520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 rot="14087688">
            <a:off x="2149218" y="2688229"/>
            <a:ext cx="216024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 rot="13010573">
            <a:off x="3080287" y="2426597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 rot="20724692">
            <a:off x="5840285" y="4092160"/>
            <a:ext cx="216024" cy="901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 rot="19647577">
            <a:off x="6139145" y="4919122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 rot="19950905">
            <a:off x="4200473" y="1070056"/>
            <a:ext cx="216024" cy="12208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 rot="18873790">
            <a:off x="4858877" y="2057227"/>
            <a:ext cx="200002" cy="10718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308485" y="404664"/>
            <a:ext cx="4439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1-chromatidig</a:t>
            </a:r>
            <a:endParaRPr lang="de-DE" sz="3200" b="1" dirty="0"/>
          </a:p>
          <a:p>
            <a:pPr algn="ctr"/>
            <a:endParaRPr lang="de-DE" sz="2800" dirty="0"/>
          </a:p>
        </p:txBody>
      </p:sp>
      <p:sp>
        <p:nvSpPr>
          <p:cNvPr id="2" name="Textfeld 1"/>
          <p:cNvSpPr txBox="1"/>
          <p:nvPr/>
        </p:nvSpPr>
        <p:spPr>
          <a:xfrm>
            <a:off x="5962516" y="18448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38909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 rot="14087688">
            <a:off x="2149218" y="2688229"/>
            <a:ext cx="216024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 rot="13010573">
            <a:off x="3080287" y="2426597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 rot="20724692">
            <a:off x="5840285" y="4092160"/>
            <a:ext cx="216024" cy="901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 rot="19647577">
            <a:off x="6139145" y="4919122"/>
            <a:ext cx="200002" cy="715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 rot="19950905">
            <a:off x="4200473" y="1070056"/>
            <a:ext cx="216024" cy="12208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 rot="18873790">
            <a:off x="4858877" y="2057227"/>
            <a:ext cx="200002" cy="10718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308485" y="404664"/>
            <a:ext cx="4439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1-chromatidig</a:t>
            </a:r>
            <a:endParaRPr lang="de-DE" sz="3200" b="1" dirty="0"/>
          </a:p>
          <a:p>
            <a:pPr algn="ctr"/>
            <a:endParaRPr lang="de-DE" sz="2800" dirty="0"/>
          </a:p>
        </p:txBody>
      </p:sp>
      <p:sp>
        <p:nvSpPr>
          <p:cNvPr id="2" name="Textfeld 1"/>
          <p:cNvSpPr txBox="1"/>
          <p:nvPr/>
        </p:nvSpPr>
        <p:spPr>
          <a:xfrm>
            <a:off x="5962516" y="18448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11560" y="4542821"/>
            <a:ext cx="40744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haploid</a:t>
            </a:r>
            <a:r>
              <a:rPr lang="de-DE" sz="2800" dirty="0"/>
              <a:t> (1 Exemplar von jedem Chromosomentyp = 1 Chromosomensatz)</a:t>
            </a:r>
          </a:p>
        </p:txBody>
      </p:sp>
    </p:spTree>
    <p:extLst>
      <p:ext uri="{BB962C8B-B14F-4D97-AF65-F5344CB8AC3E}">
        <p14:creationId xmlns:p14="http://schemas.microsoft.com/office/powerpoint/2010/main" val="524759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71600" y="908720"/>
            <a:ext cx="73448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Aufbau der einzelnen Chromosomen :</a:t>
            </a:r>
          </a:p>
          <a:p>
            <a:endParaRPr lang="de-DE" sz="3200" dirty="0"/>
          </a:p>
          <a:p>
            <a:r>
              <a:rPr lang="de-DE" sz="3200" dirty="0">
                <a:solidFill>
                  <a:srgbClr val="0000FF"/>
                </a:solidFill>
              </a:rPr>
              <a:t>1- bzw. 2-chromatidiges Chromosom</a:t>
            </a:r>
          </a:p>
          <a:p>
            <a:endParaRPr lang="de-DE" sz="3200" dirty="0"/>
          </a:p>
          <a:p>
            <a:endParaRPr lang="de-DE" sz="3200" dirty="0"/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3041876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750546" y="4111435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4328036">
            <a:off x="6232988" y="1954062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6" name="Gruppieren 35"/>
          <p:cNvGrpSpPr/>
          <p:nvPr/>
        </p:nvGrpSpPr>
        <p:grpSpPr>
          <a:xfrm rot="20964292">
            <a:off x="6655474" y="3843561"/>
            <a:ext cx="580087" cy="2418463"/>
            <a:chOff x="1188754" y="996311"/>
            <a:chExt cx="580087" cy="241846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7" name="Ellipse 36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Ellipse 37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Ellipse 38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Ellipse 39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1" name="Gruppieren 40"/>
          <p:cNvGrpSpPr/>
          <p:nvPr/>
        </p:nvGrpSpPr>
        <p:grpSpPr>
          <a:xfrm rot="7461293">
            <a:off x="3290134" y="3554708"/>
            <a:ext cx="459284" cy="1596782"/>
            <a:chOff x="4263411" y="1833412"/>
            <a:chExt cx="459284" cy="159678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2" name="Ellipse 41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Ellipse 42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Ellipse 43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Ellipse 44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6" name="Gruppieren 45"/>
          <p:cNvGrpSpPr/>
          <p:nvPr/>
        </p:nvGrpSpPr>
        <p:grpSpPr>
          <a:xfrm rot="8793576">
            <a:off x="975096" y="1296719"/>
            <a:ext cx="534127" cy="2266573"/>
            <a:chOff x="5362875" y="1162970"/>
            <a:chExt cx="534127" cy="226657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7" name="Ellipse 46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Ellipse 48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4891630" y="404664"/>
            <a:ext cx="34247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200" dirty="0"/>
              <a:t>Chromosomen-Zustand?</a:t>
            </a:r>
          </a:p>
        </p:txBody>
      </p:sp>
    </p:spTree>
    <p:extLst>
      <p:ext uri="{BB962C8B-B14F-4D97-AF65-F5344CB8AC3E}">
        <p14:creationId xmlns:p14="http://schemas.microsoft.com/office/powerpoint/2010/main" val="18244019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750546" y="4111435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4328036">
            <a:off x="6232988" y="1954062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6" name="Gruppieren 35"/>
          <p:cNvGrpSpPr/>
          <p:nvPr/>
        </p:nvGrpSpPr>
        <p:grpSpPr>
          <a:xfrm rot="20964292">
            <a:off x="6655474" y="3843561"/>
            <a:ext cx="580087" cy="2418463"/>
            <a:chOff x="1188754" y="996311"/>
            <a:chExt cx="580087" cy="241846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7" name="Ellipse 36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Ellipse 37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Ellipse 38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Ellipse 39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1" name="Gruppieren 40"/>
          <p:cNvGrpSpPr/>
          <p:nvPr/>
        </p:nvGrpSpPr>
        <p:grpSpPr>
          <a:xfrm rot="7461293">
            <a:off x="3290134" y="3554708"/>
            <a:ext cx="459284" cy="1596782"/>
            <a:chOff x="4263411" y="1833412"/>
            <a:chExt cx="459284" cy="159678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2" name="Ellipse 41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Ellipse 42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Ellipse 43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Ellipse 44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6" name="Gruppieren 45"/>
          <p:cNvGrpSpPr/>
          <p:nvPr/>
        </p:nvGrpSpPr>
        <p:grpSpPr>
          <a:xfrm rot="8793576">
            <a:off x="975096" y="1296719"/>
            <a:ext cx="534127" cy="2266573"/>
            <a:chOff x="5362875" y="1162970"/>
            <a:chExt cx="534127" cy="226657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7" name="Ellipse 46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Ellipse 48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4891630" y="404664"/>
            <a:ext cx="3424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2-chromatidig</a:t>
            </a:r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16495941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750546" y="4111435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4328036">
            <a:off x="6232988" y="1954062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6" name="Gruppieren 35"/>
          <p:cNvGrpSpPr/>
          <p:nvPr/>
        </p:nvGrpSpPr>
        <p:grpSpPr>
          <a:xfrm rot="20964292">
            <a:off x="6655474" y="3843561"/>
            <a:ext cx="580087" cy="2418463"/>
            <a:chOff x="1188754" y="996311"/>
            <a:chExt cx="580087" cy="241846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7" name="Ellipse 36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Ellipse 37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Ellipse 38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Ellipse 39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1" name="Gruppieren 40"/>
          <p:cNvGrpSpPr/>
          <p:nvPr/>
        </p:nvGrpSpPr>
        <p:grpSpPr>
          <a:xfrm rot="7461293">
            <a:off x="3290134" y="3554708"/>
            <a:ext cx="459284" cy="1596782"/>
            <a:chOff x="4263411" y="1833412"/>
            <a:chExt cx="459284" cy="159678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2" name="Ellipse 41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Ellipse 42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Ellipse 43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Ellipse 44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6" name="Gruppieren 45"/>
          <p:cNvGrpSpPr/>
          <p:nvPr/>
        </p:nvGrpSpPr>
        <p:grpSpPr>
          <a:xfrm rot="8793576">
            <a:off x="975096" y="1296719"/>
            <a:ext cx="534127" cy="2266573"/>
            <a:chOff x="5362875" y="1162970"/>
            <a:chExt cx="534127" cy="226657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7" name="Ellipse 46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Ellipse 48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4891630" y="404664"/>
            <a:ext cx="34247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2-chromatidig</a:t>
            </a:r>
            <a:endParaRPr lang="de-DE" sz="3200" b="1" dirty="0"/>
          </a:p>
          <a:p>
            <a:pPr algn="ctr"/>
            <a:endParaRPr lang="de-DE" sz="2800" dirty="0"/>
          </a:p>
        </p:txBody>
      </p:sp>
      <p:sp>
        <p:nvSpPr>
          <p:cNvPr id="7" name="Textfeld 6"/>
          <p:cNvSpPr txBox="1"/>
          <p:nvPr/>
        </p:nvSpPr>
        <p:spPr>
          <a:xfrm>
            <a:off x="323528" y="4852317"/>
            <a:ext cx="43070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triploid</a:t>
            </a:r>
            <a:r>
              <a:rPr lang="de-DE" sz="2800" dirty="0"/>
              <a:t> (3 Exemplare von jedem Chromosomentyp </a:t>
            </a:r>
          </a:p>
          <a:p>
            <a:r>
              <a:rPr lang="de-DE" sz="2800" dirty="0"/>
              <a:t>= 3 Chromosomensätze)</a:t>
            </a:r>
          </a:p>
        </p:txBody>
      </p:sp>
    </p:spTree>
    <p:extLst>
      <p:ext uri="{BB962C8B-B14F-4D97-AF65-F5344CB8AC3E}">
        <p14:creationId xmlns:p14="http://schemas.microsoft.com/office/powerpoint/2010/main" val="16670625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259632" y="1916832"/>
            <a:ext cx="66967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8000" b="1" dirty="0"/>
              <a:t>ENDE</a:t>
            </a:r>
          </a:p>
        </p:txBody>
      </p:sp>
    </p:spTree>
    <p:extLst>
      <p:ext uri="{BB962C8B-B14F-4D97-AF65-F5344CB8AC3E}">
        <p14:creationId xmlns:p14="http://schemas.microsoft.com/office/powerpoint/2010/main" val="2698735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71600" y="908720"/>
            <a:ext cx="734481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Aufbau der einzelnen Chromosomen :</a:t>
            </a:r>
          </a:p>
          <a:p>
            <a:endParaRPr lang="de-DE" sz="3200" dirty="0"/>
          </a:p>
          <a:p>
            <a:r>
              <a:rPr lang="de-DE" sz="3200" dirty="0">
                <a:solidFill>
                  <a:srgbClr val="0000FF"/>
                </a:solidFill>
              </a:rPr>
              <a:t>1- bzw. 2-chromatidiges Chromosom</a:t>
            </a:r>
          </a:p>
          <a:p>
            <a:endParaRPr lang="de-DE" sz="3200" dirty="0"/>
          </a:p>
          <a:p>
            <a:endParaRPr lang="de-DE" sz="3200" dirty="0"/>
          </a:p>
          <a:p>
            <a:r>
              <a:rPr lang="de-DE" sz="3200" dirty="0"/>
              <a:t>Anzahl der Chromosomensätze:</a:t>
            </a:r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84621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71600" y="908720"/>
            <a:ext cx="73448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Aufbau der einzelnen Chromosomen :</a:t>
            </a:r>
          </a:p>
          <a:p>
            <a:endParaRPr lang="de-DE" sz="3200" dirty="0"/>
          </a:p>
          <a:p>
            <a:r>
              <a:rPr lang="de-DE" sz="3200" dirty="0">
                <a:solidFill>
                  <a:srgbClr val="0000FF"/>
                </a:solidFill>
              </a:rPr>
              <a:t>1- bzw. 2-chromatidiges Chromosom</a:t>
            </a:r>
          </a:p>
          <a:p>
            <a:endParaRPr lang="de-DE" sz="3200" dirty="0"/>
          </a:p>
          <a:p>
            <a:endParaRPr lang="de-DE" sz="3200" dirty="0"/>
          </a:p>
          <a:p>
            <a:r>
              <a:rPr lang="de-DE" sz="3200" dirty="0"/>
              <a:t>Anzahl der Chromosomensätze:</a:t>
            </a:r>
          </a:p>
          <a:p>
            <a:endParaRPr lang="de-DE" sz="3200" dirty="0"/>
          </a:p>
          <a:p>
            <a:r>
              <a:rPr lang="de-DE" sz="3200" dirty="0">
                <a:solidFill>
                  <a:srgbClr val="0000FF"/>
                </a:solidFill>
              </a:rPr>
              <a:t>haploid / diploid / triploid / </a:t>
            </a:r>
            <a:r>
              <a:rPr lang="de-DE" sz="3200" dirty="0" err="1">
                <a:solidFill>
                  <a:srgbClr val="0000FF"/>
                </a:solidFill>
              </a:rPr>
              <a:t>tetraploid</a:t>
            </a:r>
            <a:endParaRPr lang="de-DE" sz="3200" dirty="0">
              <a:solidFill>
                <a:srgbClr val="0000FF"/>
              </a:solidFill>
            </a:endParaRPr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512788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750546" y="4111435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4328036">
            <a:off x="6232988" y="1954062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507496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750546" y="4111435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4328036">
            <a:off x="6232988" y="1954062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33E885A-83DE-1283-D13A-8A6396C8D5A8}"/>
              </a:ext>
            </a:extLst>
          </p:cNvPr>
          <p:cNvCxnSpPr>
            <a:cxnSpLocks/>
          </p:cNvCxnSpPr>
          <p:nvPr/>
        </p:nvCxnSpPr>
        <p:spPr>
          <a:xfrm>
            <a:off x="2375683" y="4018562"/>
            <a:ext cx="280313" cy="90290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92345C6E-7976-2A8D-0A88-C2D9E78585FC}"/>
              </a:ext>
            </a:extLst>
          </p:cNvPr>
          <p:cNvCxnSpPr>
            <a:cxnSpLocks/>
          </p:cNvCxnSpPr>
          <p:nvPr/>
        </p:nvCxnSpPr>
        <p:spPr>
          <a:xfrm>
            <a:off x="1827820" y="3853617"/>
            <a:ext cx="603962" cy="11126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>
            <a:extLst>
              <a:ext uri="{FF2B5EF4-FFF2-40B4-BE49-F238E27FC236}">
                <a16:creationId xmlns:a16="http://schemas.microsoft.com/office/drawing/2014/main" id="{9C052322-5058-5D68-6010-71C7785550B2}"/>
              </a:ext>
            </a:extLst>
          </p:cNvPr>
          <p:cNvSpPr txBox="1"/>
          <p:nvPr/>
        </p:nvSpPr>
        <p:spPr>
          <a:xfrm>
            <a:off x="1563741" y="4994190"/>
            <a:ext cx="19858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solidFill>
                  <a:srgbClr val="FF0000"/>
                </a:solidFill>
              </a:rPr>
              <a:t>zwei Schwester-Chromatiden</a:t>
            </a:r>
          </a:p>
        </p:txBody>
      </p:sp>
    </p:spTree>
    <p:extLst>
      <p:ext uri="{BB962C8B-B14F-4D97-AF65-F5344CB8AC3E}">
        <p14:creationId xmlns:p14="http://schemas.microsoft.com/office/powerpoint/2010/main" val="1685556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750546" y="4111435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4328036">
            <a:off x="6232988" y="1954062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4868593" y="388982"/>
            <a:ext cx="40238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2-chromatidige Chromosomen</a:t>
            </a:r>
            <a:r>
              <a:rPr lang="de-DE" sz="2800" dirty="0"/>
              <a:t>: jedes Chromosom besteht aus </a:t>
            </a:r>
          </a:p>
          <a:p>
            <a:pPr algn="ctr"/>
            <a:r>
              <a:rPr lang="de-DE" sz="2800" dirty="0"/>
              <a:t>2 Schwester-Chromatiden</a:t>
            </a: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33E885A-83DE-1283-D13A-8A6396C8D5A8}"/>
              </a:ext>
            </a:extLst>
          </p:cNvPr>
          <p:cNvCxnSpPr>
            <a:cxnSpLocks/>
          </p:cNvCxnSpPr>
          <p:nvPr/>
        </p:nvCxnSpPr>
        <p:spPr>
          <a:xfrm>
            <a:off x="2375683" y="4018562"/>
            <a:ext cx="280313" cy="90290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92345C6E-7976-2A8D-0A88-C2D9E78585FC}"/>
              </a:ext>
            </a:extLst>
          </p:cNvPr>
          <p:cNvCxnSpPr>
            <a:cxnSpLocks/>
          </p:cNvCxnSpPr>
          <p:nvPr/>
        </p:nvCxnSpPr>
        <p:spPr>
          <a:xfrm>
            <a:off x="1827820" y="3853617"/>
            <a:ext cx="603962" cy="11126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>
            <a:extLst>
              <a:ext uri="{FF2B5EF4-FFF2-40B4-BE49-F238E27FC236}">
                <a16:creationId xmlns:a16="http://schemas.microsoft.com/office/drawing/2014/main" id="{9C052322-5058-5D68-6010-71C7785550B2}"/>
              </a:ext>
            </a:extLst>
          </p:cNvPr>
          <p:cNvSpPr txBox="1"/>
          <p:nvPr/>
        </p:nvSpPr>
        <p:spPr>
          <a:xfrm>
            <a:off x="1563741" y="4994190"/>
            <a:ext cx="19858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solidFill>
                  <a:srgbClr val="FF0000"/>
                </a:solidFill>
              </a:rPr>
              <a:t>zwei Schwester-Chromatiden</a:t>
            </a:r>
          </a:p>
        </p:txBody>
      </p:sp>
    </p:spTree>
    <p:extLst>
      <p:ext uri="{BB962C8B-B14F-4D97-AF65-F5344CB8AC3E}">
        <p14:creationId xmlns:p14="http://schemas.microsoft.com/office/powerpoint/2010/main" val="1960762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 rot="13508279">
            <a:off x="2339752" y="2229132"/>
            <a:ext cx="580087" cy="2418463"/>
            <a:chOff x="1188754" y="996311"/>
            <a:chExt cx="580087" cy="2418463"/>
          </a:xfrm>
        </p:grpSpPr>
        <p:sp>
          <p:nvSpPr>
            <p:cNvPr id="2" name="Ellipse 1"/>
            <p:cNvSpPr/>
            <p:nvPr/>
          </p:nvSpPr>
          <p:spPr>
            <a:xfrm rot="21102294">
              <a:off x="1188754" y="99631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 rot="579409">
              <a:off x="1552817" y="996981"/>
              <a:ext cx="216024" cy="17281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 rot="21102294">
              <a:off x="1454187" y="269966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 rot="687037">
              <a:off x="1240205" y="269966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4374526" y="3398220"/>
            <a:ext cx="580087" cy="2418463"/>
            <a:chOff x="2627784" y="989767"/>
            <a:chExt cx="580087" cy="2418463"/>
          </a:xfrm>
        </p:grpSpPr>
        <p:sp>
          <p:nvSpPr>
            <p:cNvPr id="8" name="Ellipse 7"/>
            <p:cNvSpPr/>
            <p:nvPr/>
          </p:nvSpPr>
          <p:spPr>
            <a:xfrm rot="21102294">
              <a:off x="2627784" y="98976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579409">
              <a:off x="2991847" y="990437"/>
              <a:ext cx="216024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21102294">
              <a:off x="2894347" y="2693117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687037">
              <a:off x="2679235" y="2693118"/>
              <a:ext cx="200002" cy="71511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 rot="20145283">
            <a:off x="5750546" y="4111435"/>
            <a:ext cx="459284" cy="1596782"/>
            <a:chOff x="4263411" y="1833412"/>
            <a:chExt cx="459284" cy="1596782"/>
          </a:xfrm>
        </p:grpSpPr>
        <p:sp>
          <p:nvSpPr>
            <p:cNvPr id="13" name="Ellipse 12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" name="Gruppieren 17"/>
          <p:cNvGrpSpPr/>
          <p:nvPr/>
        </p:nvGrpSpPr>
        <p:grpSpPr>
          <a:xfrm rot="1580616">
            <a:off x="2392194" y="1224484"/>
            <a:ext cx="459284" cy="1596782"/>
            <a:chOff x="4263411" y="1833412"/>
            <a:chExt cx="459284" cy="1596782"/>
          </a:xfrm>
          <a:solidFill>
            <a:srgbClr val="00B0F0"/>
          </a:solidFill>
        </p:grpSpPr>
        <p:sp>
          <p:nvSpPr>
            <p:cNvPr id="19" name="Ellipse 18"/>
            <p:cNvSpPr/>
            <p:nvPr/>
          </p:nvSpPr>
          <p:spPr>
            <a:xfrm rot="21102294">
              <a:off x="4272724" y="1849686"/>
              <a:ext cx="216024" cy="8858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 rot="579409">
              <a:off x="4506671" y="1833412"/>
              <a:ext cx="216024" cy="90132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 rot="21102294">
              <a:off x="4478523" y="2715081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 rot="687037">
              <a:off x="4263411" y="2715082"/>
              <a:ext cx="200002" cy="7151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9371496">
            <a:off x="4230336" y="1060023"/>
            <a:ext cx="534127" cy="2266573"/>
            <a:chOff x="5362875" y="1162970"/>
            <a:chExt cx="534127" cy="2266573"/>
          </a:xfrm>
        </p:grpSpPr>
        <p:sp>
          <p:nvSpPr>
            <p:cNvPr id="24" name="Ellipse 23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9" name="Gruppieren 28"/>
          <p:cNvGrpSpPr/>
          <p:nvPr/>
        </p:nvGrpSpPr>
        <p:grpSpPr>
          <a:xfrm rot="14328036">
            <a:off x="6232988" y="1954062"/>
            <a:ext cx="534127" cy="2266573"/>
            <a:chOff x="5362875" y="1162970"/>
            <a:chExt cx="534127" cy="2266573"/>
          </a:xfrm>
          <a:solidFill>
            <a:srgbClr val="00B0F0"/>
          </a:solidFill>
        </p:grpSpPr>
        <p:sp>
          <p:nvSpPr>
            <p:cNvPr id="30" name="Ellipse 29"/>
            <p:cNvSpPr/>
            <p:nvPr/>
          </p:nvSpPr>
          <p:spPr>
            <a:xfrm rot="21102294">
              <a:off x="5376060" y="1187976"/>
              <a:ext cx="216024" cy="1179841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 rot="579409">
              <a:off x="5680978" y="1162970"/>
              <a:ext cx="216024" cy="122083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 rot="21102294">
              <a:off x="5656384" y="2357700"/>
              <a:ext cx="200002" cy="1071843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 rot="687037">
              <a:off x="5362875" y="2358084"/>
              <a:ext cx="200002" cy="1069977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4868593" y="388982"/>
            <a:ext cx="40238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2-chromatidige Chromosomen</a:t>
            </a:r>
            <a:r>
              <a:rPr lang="de-DE" sz="2800" dirty="0"/>
              <a:t>: jedes Chromosom besteht aus </a:t>
            </a:r>
          </a:p>
          <a:p>
            <a:pPr algn="ctr"/>
            <a:r>
              <a:rPr lang="de-DE" sz="2800" dirty="0"/>
              <a:t>2 Schwester-Chromatiden</a:t>
            </a: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0AF565E1-E6F4-3C54-53AF-FEA3C047FB1D}"/>
              </a:ext>
            </a:extLst>
          </p:cNvPr>
          <p:cNvCxnSpPr>
            <a:cxnSpLocks/>
          </p:cNvCxnSpPr>
          <p:nvPr/>
        </p:nvCxnSpPr>
        <p:spPr>
          <a:xfrm>
            <a:off x="5098032" y="3022095"/>
            <a:ext cx="1847486" cy="116046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FE5F2860-33B1-444E-6895-CC0EA70930B9}"/>
              </a:ext>
            </a:extLst>
          </p:cNvPr>
          <p:cNvCxnSpPr>
            <a:cxnSpLocks/>
          </p:cNvCxnSpPr>
          <p:nvPr/>
        </p:nvCxnSpPr>
        <p:spPr>
          <a:xfrm>
            <a:off x="6931011" y="3188208"/>
            <a:ext cx="186810" cy="9943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>
            <a:extLst>
              <a:ext uri="{FF2B5EF4-FFF2-40B4-BE49-F238E27FC236}">
                <a16:creationId xmlns:a16="http://schemas.microsoft.com/office/drawing/2014/main" id="{BCFD712B-C1D6-A381-F121-BD718FD2077C}"/>
              </a:ext>
            </a:extLst>
          </p:cNvPr>
          <p:cNvSpPr txBox="1"/>
          <p:nvPr/>
        </p:nvSpPr>
        <p:spPr>
          <a:xfrm>
            <a:off x="6468354" y="4215183"/>
            <a:ext cx="2208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FF0000"/>
                </a:solidFill>
              </a:rPr>
              <a:t>2 Exemplare dieses Chromosomentyps</a:t>
            </a:r>
          </a:p>
        </p:txBody>
      </p:sp>
    </p:spTree>
    <p:extLst>
      <p:ext uri="{BB962C8B-B14F-4D97-AF65-F5344CB8AC3E}">
        <p14:creationId xmlns:p14="http://schemas.microsoft.com/office/powerpoint/2010/main" val="65232360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Bildschirmpräsentation (4:3)</PresentationFormat>
  <Paragraphs>108</Paragraphs>
  <Slides>33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36" baseType="lpstr">
      <vt:lpstr>Arial</vt:lpstr>
      <vt:lpstr>Calibri</vt:lpstr>
      <vt:lpstr>Larissa</vt:lpstr>
      <vt:lpstr>Chromosomen-Zustände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Chromosomen-Zustände</dc:title>
  <dc:creator>Thomas</dc:creator>
  <cp:lastModifiedBy>Thomas Nickl</cp:lastModifiedBy>
  <cp:revision>11</cp:revision>
  <dcterms:created xsi:type="dcterms:W3CDTF">2015-11-22T08:53:04Z</dcterms:created>
  <dcterms:modified xsi:type="dcterms:W3CDTF">2023-01-08T14:41:10Z</dcterms:modified>
</cp:coreProperties>
</file>