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0" r:id="rId5"/>
    <p:sldId id="259" r:id="rId6"/>
    <p:sldId id="263" r:id="rId7"/>
    <p:sldId id="290" r:id="rId8"/>
    <p:sldId id="267" r:id="rId9"/>
    <p:sldId id="291" r:id="rId10"/>
    <p:sldId id="292" r:id="rId11"/>
    <p:sldId id="269" r:id="rId12"/>
    <p:sldId id="293" r:id="rId13"/>
    <p:sldId id="294" r:id="rId14"/>
    <p:sldId id="298" r:id="rId15"/>
    <p:sldId id="270" r:id="rId16"/>
    <p:sldId id="296" r:id="rId17"/>
    <p:sldId id="295" r:id="rId18"/>
    <p:sldId id="297" r:id="rId19"/>
    <p:sldId id="274" r:id="rId20"/>
    <p:sldId id="299" r:id="rId21"/>
    <p:sldId id="300" r:id="rId22"/>
    <p:sldId id="273" r:id="rId23"/>
    <p:sldId id="276" r:id="rId24"/>
    <p:sldId id="277" r:id="rId25"/>
    <p:sldId id="279" r:id="rId26"/>
    <p:sldId id="280" r:id="rId27"/>
    <p:sldId id="281" r:id="rId28"/>
    <p:sldId id="282" r:id="rId29"/>
    <p:sldId id="283" r:id="rId30"/>
    <p:sldId id="301" r:id="rId31"/>
    <p:sldId id="284" r:id="rId32"/>
    <p:sldId id="285" r:id="rId33"/>
    <p:sldId id="286" r:id="rId34"/>
    <p:sldId id="287" r:id="rId35"/>
    <p:sldId id="28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CC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5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E772-C37B-49D1-B545-98FCFE4550F8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A22F-F2DC-4966-A3AC-E439A0CA1F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966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E772-C37B-49D1-B545-98FCFE4550F8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A22F-F2DC-4966-A3AC-E439A0CA1F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79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E772-C37B-49D1-B545-98FCFE4550F8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A22F-F2DC-4966-A3AC-E439A0CA1F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086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E772-C37B-49D1-B545-98FCFE4550F8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A22F-F2DC-4966-A3AC-E439A0CA1F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936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E772-C37B-49D1-B545-98FCFE4550F8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A22F-F2DC-4966-A3AC-E439A0CA1F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93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E772-C37B-49D1-B545-98FCFE4550F8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A22F-F2DC-4966-A3AC-E439A0CA1F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24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E772-C37B-49D1-B545-98FCFE4550F8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A22F-F2DC-4966-A3AC-E439A0CA1F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007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E772-C37B-49D1-B545-98FCFE4550F8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A22F-F2DC-4966-A3AC-E439A0CA1F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15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E772-C37B-49D1-B545-98FCFE4550F8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A22F-F2DC-4966-A3AC-E439A0CA1F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71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E772-C37B-49D1-B545-98FCFE4550F8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A22F-F2DC-4966-A3AC-E439A0CA1F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76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E772-C37B-49D1-B545-98FCFE4550F8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A22F-F2DC-4966-A3AC-E439A0CA1F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038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6E772-C37B-49D1-B545-98FCFE4550F8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9A22F-F2DC-4966-A3AC-E439A0CA1F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70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08BF57-5BF1-94CF-0EB6-C9581BF2BC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10000" b="1" dirty="0"/>
              <a:t>CRISPR/Cas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5B5F91-F536-6835-7B7F-9EFDDF1F1C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6000" dirty="0"/>
              <a:t>im Vergleich</a:t>
            </a:r>
          </a:p>
        </p:txBody>
      </p:sp>
    </p:spTree>
    <p:extLst>
      <p:ext uri="{BB962C8B-B14F-4D97-AF65-F5344CB8AC3E}">
        <p14:creationId xmlns:p14="http://schemas.microsoft.com/office/powerpoint/2010/main" val="3312308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BDC75-766A-48F8-3DB5-FE7B650672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algn="ctr"/>
            <a:r>
              <a:rPr lang="de-DE" b="1" dirty="0"/>
              <a:t>CRISPR/Cas-System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724952-3D60-0F43-542E-FA01AB1D1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89" y="2940864"/>
            <a:ext cx="7587916" cy="112878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5B2B589-25BA-B8AB-1F9C-95BE1B9A6681}"/>
              </a:ext>
            </a:extLst>
          </p:cNvPr>
          <p:cNvSpPr txBox="1"/>
          <p:nvPr/>
        </p:nvSpPr>
        <p:spPr>
          <a:xfrm>
            <a:off x="938463" y="4069645"/>
            <a:ext cx="4090737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Guide-Sequenz</a:t>
            </a:r>
            <a:r>
              <a:rPr lang="de-DE" sz="3200" dirty="0"/>
              <a:t>: komplementär </a:t>
            </a:r>
          </a:p>
          <a:p>
            <a:pPr algn="ctr"/>
            <a:r>
              <a:rPr lang="de-DE" sz="3200" dirty="0"/>
              <a:t>zur Ziel-DNA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5C025FA-0B91-31FC-9F99-782A094810B6}"/>
              </a:ext>
            </a:extLst>
          </p:cNvPr>
          <p:cNvSpPr txBox="1"/>
          <p:nvPr/>
        </p:nvSpPr>
        <p:spPr>
          <a:xfrm>
            <a:off x="5029200" y="4069645"/>
            <a:ext cx="3280611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Repeat-Sequenz:</a:t>
            </a:r>
          </a:p>
          <a:p>
            <a:pPr algn="ctr"/>
            <a:r>
              <a:rPr lang="de-DE" sz="3200" dirty="0"/>
              <a:t>Wiederholungen von Sequenzen</a:t>
            </a:r>
            <a:r>
              <a:rPr lang="de-DE" dirty="0"/>
              <a:t>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D6A32F0-ADF2-1A5C-FC03-13CA6B963554}"/>
              </a:ext>
            </a:extLst>
          </p:cNvPr>
          <p:cNvSpPr txBox="1"/>
          <p:nvPr/>
        </p:nvSpPr>
        <p:spPr>
          <a:xfrm>
            <a:off x="628650" y="1690689"/>
            <a:ext cx="788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highlight>
                  <a:srgbClr val="FFFF00"/>
                </a:highlight>
              </a:rPr>
              <a:t>(2) Erkennungs-Komponente:</a:t>
            </a:r>
          </a:p>
          <a:p>
            <a:r>
              <a:rPr lang="de-DE" sz="3600" b="1" dirty="0" err="1"/>
              <a:t>crRNA</a:t>
            </a:r>
            <a:r>
              <a:rPr lang="de-DE" sz="3600" dirty="0"/>
              <a:t> (</a:t>
            </a:r>
            <a:r>
              <a:rPr lang="de-DE" sz="3600" dirty="0" err="1"/>
              <a:t>Crispr</a:t>
            </a:r>
            <a:r>
              <a:rPr lang="de-DE" sz="3600" dirty="0"/>
              <a:t>-RNA) mit zwei Abschnitten</a:t>
            </a:r>
          </a:p>
        </p:txBody>
      </p:sp>
    </p:spTree>
    <p:extLst>
      <p:ext uri="{BB962C8B-B14F-4D97-AF65-F5344CB8AC3E}">
        <p14:creationId xmlns:p14="http://schemas.microsoft.com/office/powerpoint/2010/main" val="1673962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BDC75-766A-48F8-3DB5-FE7B650672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algn="ctr"/>
            <a:r>
              <a:rPr lang="de-DE" b="1" dirty="0"/>
              <a:t>CRISPR/Cas-System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CBB6D08-1F6D-CE7D-C64A-67E75D36B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547" y="3273153"/>
            <a:ext cx="6593305" cy="330661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5540A73-C13D-406C-4609-015A0CE851DE}"/>
              </a:ext>
            </a:extLst>
          </p:cNvPr>
          <p:cNvSpPr txBox="1"/>
          <p:nvPr/>
        </p:nvSpPr>
        <p:spPr>
          <a:xfrm>
            <a:off x="628650" y="1772653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highlight>
                  <a:srgbClr val="FFFF00"/>
                </a:highlight>
              </a:rPr>
              <a:t>(3) Koppelungs-Komponente:</a:t>
            </a:r>
          </a:p>
          <a:p>
            <a:r>
              <a:rPr lang="de-DE" sz="3200" b="1" dirty="0" err="1"/>
              <a:t>tracrRNA</a:t>
            </a:r>
            <a:r>
              <a:rPr lang="de-DE" sz="3200" dirty="0"/>
              <a:t> mit zwei </a:t>
            </a:r>
          </a:p>
          <a:p>
            <a:r>
              <a:rPr lang="de-DE" sz="3200" dirty="0"/>
              <a:t>Abschnitten</a:t>
            </a:r>
          </a:p>
        </p:txBody>
      </p:sp>
    </p:spTree>
    <p:extLst>
      <p:ext uri="{BB962C8B-B14F-4D97-AF65-F5344CB8AC3E}">
        <p14:creationId xmlns:p14="http://schemas.microsoft.com/office/powerpoint/2010/main" val="1426333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BDC75-766A-48F8-3DB5-FE7B650672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algn="ctr"/>
            <a:r>
              <a:rPr lang="de-DE" b="1" dirty="0"/>
              <a:t>CRISPR/Cas-System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CBB6D08-1F6D-CE7D-C64A-67E75D36B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547" y="3273153"/>
            <a:ext cx="6593305" cy="330661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5540A73-C13D-406C-4609-015A0CE851DE}"/>
              </a:ext>
            </a:extLst>
          </p:cNvPr>
          <p:cNvSpPr txBox="1"/>
          <p:nvPr/>
        </p:nvSpPr>
        <p:spPr>
          <a:xfrm>
            <a:off x="628650" y="1772653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highlight>
                  <a:srgbClr val="FFFF00"/>
                </a:highlight>
              </a:rPr>
              <a:t>(3) Koppelungs-Komponente:</a:t>
            </a:r>
          </a:p>
          <a:p>
            <a:r>
              <a:rPr lang="de-DE" sz="3200" b="1" dirty="0" err="1"/>
              <a:t>tracrRNA</a:t>
            </a:r>
            <a:r>
              <a:rPr lang="de-DE" sz="3200" dirty="0"/>
              <a:t> mit zwei </a:t>
            </a:r>
          </a:p>
          <a:p>
            <a:r>
              <a:rPr lang="de-DE" sz="3200" dirty="0"/>
              <a:t>Abschnitten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A7E4E6A-D05A-BFFC-AB85-58D25038E4EC}"/>
              </a:ext>
            </a:extLst>
          </p:cNvPr>
          <p:cNvSpPr txBox="1"/>
          <p:nvPr/>
        </p:nvSpPr>
        <p:spPr>
          <a:xfrm>
            <a:off x="5334000" y="2195935"/>
            <a:ext cx="2991852" cy="1077218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bg1"/>
                </a:solidFill>
              </a:rPr>
              <a:t>Anti-Repeat-Sequenz</a:t>
            </a:r>
          </a:p>
        </p:txBody>
      </p:sp>
    </p:spTree>
    <p:extLst>
      <p:ext uri="{BB962C8B-B14F-4D97-AF65-F5344CB8AC3E}">
        <p14:creationId xmlns:p14="http://schemas.microsoft.com/office/powerpoint/2010/main" val="1216287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BDC75-766A-48F8-3DB5-FE7B650672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algn="ctr"/>
            <a:r>
              <a:rPr lang="de-DE" b="1" dirty="0"/>
              <a:t>CRISPR/Cas-System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CBB6D08-1F6D-CE7D-C64A-67E75D36B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547" y="3273153"/>
            <a:ext cx="6593305" cy="330661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5540A73-C13D-406C-4609-015A0CE851DE}"/>
              </a:ext>
            </a:extLst>
          </p:cNvPr>
          <p:cNvSpPr txBox="1"/>
          <p:nvPr/>
        </p:nvSpPr>
        <p:spPr>
          <a:xfrm>
            <a:off x="628650" y="1772653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highlight>
                  <a:srgbClr val="FFFF00"/>
                </a:highlight>
              </a:rPr>
              <a:t>(3) Koppelungs-Komponente:</a:t>
            </a:r>
          </a:p>
          <a:p>
            <a:r>
              <a:rPr lang="de-DE" sz="3200" b="1" dirty="0" err="1"/>
              <a:t>tracrRNA</a:t>
            </a:r>
            <a:r>
              <a:rPr lang="de-DE" sz="3200" dirty="0"/>
              <a:t> mit zwei </a:t>
            </a:r>
          </a:p>
          <a:p>
            <a:r>
              <a:rPr lang="de-DE" sz="3200" dirty="0"/>
              <a:t>Abschnitten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A7E4E6A-D05A-BFFC-AB85-58D25038E4EC}"/>
              </a:ext>
            </a:extLst>
          </p:cNvPr>
          <p:cNvSpPr txBox="1"/>
          <p:nvPr/>
        </p:nvSpPr>
        <p:spPr>
          <a:xfrm>
            <a:off x="5334000" y="2195935"/>
            <a:ext cx="2991852" cy="1077218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bg1"/>
                </a:solidFill>
              </a:rPr>
              <a:t>Anti-Repeat-Sequenz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46CBCF8-7496-C42F-2112-BFC3168BEF17}"/>
              </a:ext>
            </a:extLst>
          </p:cNvPr>
          <p:cNvSpPr txBox="1"/>
          <p:nvPr/>
        </p:nvSpPr>
        <p:spPr>
          <a:xfrm>
            <a:off x="3152582" y="5223924"/>
            <a:ext cx="2106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Haarnadel-Bereich</a:t>
            </a:r>
          </a:p>
        </p:txBody>
      </p:sp>
    </p:spTree>
    <p:extLst>
      <p:ext uri="{BB962C8B-B14F-4D97-AF65-F5344CB8AC3E}">
        <p14:creationId xmlns:p14="http://schemas.microsoft.com/office/powerpoint/2010/main" val="1468400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BDC75-766A-48F8-3DB5-FE7B650672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algn="ctr"/>
            <a:r>
              <a:rPr lang="de-DE" b="1" dirty="0"/>
              <a:t>CRISPR/Cas-System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5595DFB-E52F-C761-7EE1-94A16ACC99CA}"/>
              </a:ext>
            </a:extLst>
          </p:cNvPr>
          <p:cNvSpPr txBox="1"/>
          <p:nvPr/>
        </p:nvSpPr>
        <p:spPr>
          <a:xfrm>
            <a:off x="628650" y="1690689"/>
            <a:ext cx="7886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Die Erkennungs-Komponente </a:t>
            </a:r>
            <a:r>
              <a:rPr lang="de-DE" sz="3600" b="1" dirty="0" err="1"/>
              <a:t>crRNA</a:t>
            </a:r>
            <a:r>
              <a:rPr lang="de-DE" sz="3600" dirty="0"/>
              <a:t> bindet punktgenau an die Koppelungs-Komponente </a:t>
            </a:r>
            <a:r>
              <a:rPr lang="de-DE" sz="3600" b="1" dirty="0" err="1"/>
              <a:t>tracrRNA</a:t>
            </a:r>
            <a:r>
              <a:rPr lang="de-DE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7860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BDC75-766A-48F8-3DB5-FE7B650672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algn="ctr"/>
            <a:r>
              <a:rPr lang="de-DE" b="1" dirty="0"/>
              <a:t>CRISPR/Cas-System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0B5B7CC-4B23-B48D-C5F3-58C4B1542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20" y="2016512"/>
            <a:ext cx="7320213" cy="377694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E7E1D9C-5D9E-37A2-D2AE-C817DE617059}"/>
              </a:ext>
            </a:extLst>
          </p:cNvPr>
          <p:cNvSpPr txBox="1"/>
          <p:nvPr/>
        </p:nvSpPr>
        <p:spPr>
          <a:xfrm>
            <a:off x="628650" y="2568099"/>
            <a:ext cx="45075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         </a:t>
            </a:r>
            <a:r>
              <a:rPr lang="de-DE" sz="3200" dirty="0" err="1"/>
              <a:t>crRNA</a:t>
            </a:r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					     </a:t>
            </a:r>
            <a:r>
              <a:rPr lang="de-DE" sz="3200" dirty="0" err="1"/>
              <a:t>tracrRNA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505483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BDC75-766A-48F8-3DB5-FE7B650672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algn="ctr"/>
            <a:r>
              <a:rPr lang="de-DE" b="1" dirty="0"/>
              <a:t>CRISPR/Cas-System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0B5B7CC-4B23-B48D-C5F3-58C4B1542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20" y="2016512"/>
            <a:ext cx="7320213" cy="3776944"/>
          </a:xfrm>
          <a:prstGeom prst="rect">
            <a:avLst/>
          </a:prstGeom>
        </p:spPr>
      </p:pic>
      <p:sp>
        <p:nvSpPr>
          <p:cNvPr id="7" name="Pfeil: nach oben 6">
            <a:extLst>
              <a:ext uri="{FF2B5EF4-FFF2-40B4-BE49-F238E27FC236}">
                <a16:creationId xmlns:a16="http://schemas.microsoft.com/office/drawing/2014/main" id="{B4B5AD77-4106-BD82-562B-F4BD036299E3}"/>
              </a:ext>
            </a:extLst>
          </p:cNvPr>
          <p:cNvSpPr/>
          <p:nvPr/>
        </p:nvSpPr>
        <p:spPr>
          <a:xfrm rot="20177085">
            <a:off x="7408258" y="3192379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E7E1D9C-5D9E-37A2-D2AE-C817DE617059}"/>
              </a:ext>
            </a:extLst>
          </p:cNvPr>
          <p:cNvSpPr txBox="1"/>
          <p:nvPr/>
        </p:nvSpPr>
        <p:spPr>
          <a:xfrm>
            <a:off x="628650" y="2568099"/>
            <a:ext cx="45075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         </a:t>
            </a:r>
            <a:r>
              <a:rPr lang="de-DE" sz="3200" dirty="0" err="1"/>
              <a:t>crRNA</a:t>
            </a:r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					     </a:t>
            </a:r>
            <a:r>
              <a:rPr lang="de-DE" sz="3200" dirty="0" err="1"/>
              <a:t>tracrRNA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18685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BDC75-766A-48F8-3DB5-FE7B650672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algn="ctr"/>
            <a:r>
              <a:rPr lang="de-DE" b="1" dirty="0"/>
              <a:t>CRISPR/Cas-System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0B5B7CC-4B23-B48D-C5F3-58C4B1542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20" y="2016512"/>
            <a:ext cx="7320213" cy="3776944"/>
          </a:xfrm>
          <a:prstGeom prst="rect">
            <a:avLst/>
          </a:prstGeom>
        </p:spPr>
      </p:pic>
      <p:sp>
        <p:nvSpPr>
          <p:cNvPr id="7" name="Pfeil: nach oben 6">
            <a:extLst>
              <a:ext uri="{FF2B5EF4-FFF2-40B4-BE49-F238E27FC236}">
                <a16:creationId xmlns:a16="http://schemas.microsoft.com/office/drawing/2014/main" id="{B4B5AD77-4106-BD82-562B-F4BD036299E3}"/>
              </a:ext>
            </a:extLst>
          </p:cNvPr>
          <p:cNvSpPr/>
          <p:nvPr/>
        </p:nvSpPr>
        <p:spPr>
          <a:xfrm rot="20177085">
            <a:off x="7408258" y="3192379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8C8A529-744C-F5F5-1EFC-2BD9A86B8A51}"/>
              </a:ext>
            </a:extLst>
          </p:cNvPr>
          <p:cNvSpPr txBox="1"/>
          <p:nvPr/>
        </p:nvSpPr>
        <p:spPr>
          <a:xfrm>
            <a:off x="483768" y="5793456"/>
            <a:ext cx="850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rgbClr val="FF0000"/>
                </a:solidFill>
              </a:rPr>
              <a:t>Koppelung durch komplementäre Basenpaarung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E7E1D9C-5D9E-37A2-D2AE-C817DE617059}"/>
              </a:ext>
            </a:extLst>
          </p:cNvPr>
          <p:cNvSpPr txBox="1"/>
          <p:nvPr/>
        </p:nvSpPr>
        <p:spPr>
          <a:xfrm>
            <a:off x="628650" y="2568099"/>
            <a:ext cx="45075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         </a:t>
            </a:r>
            <a:r>
              <a:rPr lang="de-DE" sz="3200" dirty="0" err="1"/>
              <a:t>crRNA</a:t>
            </a:r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					     </a:t>
            </a:r>
            <a:r>
              <a:rPr lang="de-DE" sz="3200" dirty="0" err="1"/>
              <a:t>tracrRNA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540259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BDC75-766A-48F8-3DB5-FE7B650672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algn="ctr"/>
            <a:r>
              <a:rPr lang="de-DE" b="1" dirty="0"/>
              <a:t>CRISPR/Cas-System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1BC05B7-35E0-7355-F122-79A806F3DF47}"/>
              </a:ext>
            </a:extLst>
          </p:cNvPr>
          <p:cNvSpPr txBox="1"/>
          <p:nvPr/>
        </p:nvSpPr>
        <p:spPr>
          <a:xfrm>
            <a:off x="628650" y="1690689"/>
            <a:ext cx="788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Die Erkennungs-Komponente </a:t>
            </a:r>
            <a:r>
              <a:rPr lang="de-DE" sz="3600" b="1" dirty="0" err="1"/>
              <a:t>crRNA</a:t>
            </a:r>
            <a:r>
              <a:rPr lang="de-DE" sz="3600" dirty="0"/>
              <a:t> bindet punktgenau an die </a:t>
            </a:r>
            <a:r>
              <a:rPr lang="de-DE" sz="3600" b="1" dirty="0"/>
              <a:t>Ziel-DNA</a:t>
            </a:r>
            <a:r>
              <a:rPr lang="de-DE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2979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BDC75-766A-48F8-3DB5-FE7B650672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algn="ctr"/>
            <a:r>
              <a:rPr lang="de-DE" b="1" dirty="0"/>
              <a:t>CRISPR/Cas-System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166AFE1-0699-2275-4BCC-D3CF6B47B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10" y="1989647"/>
            <a:ext cx="8221579" cy="367009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30BEB5C-D115-665A-E270-2654A01E240C}"/>
              </a:ext>
            </a:extLst>
          </p:cNvPr>
          <p:cNvSpPr txBox="1"/>
          <p:nvPr/>
        </p:nvSpPr>
        <p:spPr>
          <a:xfrm>
            <a:off x="6692630" y="1778238"/>
            <a:ext cx="1698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Ziel-DNA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B28CC1-E8B6-3438-C5E8-5DDE4F23ED3E}"/>
              </a:ext>
            </a:extLst>
          </p:cNvPr>
          <p:cNvSpPr txBox="1"/>
          <p:nvPr/>
        </p:nvSpPr>
        <p:spPr>
          <a:xfrm>
            <a:off x="2963289" y="3217715"/>
            <a:ext cx="45075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         </a:t>
            </a:r>
            <a:r>
              <a:rPr lang="de-DE" sz="3200" dirty="0" err="1"/>
              <a:t>crRNA</a:t>
            </a:r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		</a:t>
            </a:r>
            <a:r>
              <a:rPr lang="de-DE" sz="3200" dirty="0" err="1"/>
              <a:t>tracrRNA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26961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BDC75-766A-48F8-3DB5-FE7B650672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pPr algn="ctr"/>
            <a:r>
              <a:rPr lang="de-DE" b="1" dirty="0"/>
              <a:t>Klassische Gentechnik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37069DD-16C9-7B3C-EF9B-5A40AA575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65" y="1693896"/>
            <a:ext cx="7628020" cy="206573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E6B4A65-078E-FA7C-F6B7-52CF00DE02A8}"/>
              </a:ext>
            </a:extLst>
          </p:cNvPr>
          <p:cNvSpPr/>
          <p:nvPr/>
        </p:nvSpPr>
        <p:spPr>
          <a:xfrm>
            <a:off x="3970421" y="1690689"/>
            <a:ext cx="673768" cy="635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6AE4F6D-F705-3AA4-C77C-9D60B88A3440}"/>
              </a:ext>
            </a:extLst>
          </p:cNvPr>
          <p:cNvSpPr/>
          <p:nvPr/>
        </p:nvSpPr>
        <p:spPr>
          <a:xfrm>
            <a:off x="5269832" y="3124210"/>
            <a:ext cx="673768" cy="635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BC179B5-8587-6F99-E856-F62238A18CF7}"/>
              </a:ext>
            </a:extLst>
          </p:cNvPr>
          <p:cNvSpPr txBox="1"/>
          <p:nvPr/>
        </p:nvSpPr>
        <p:spPr>
          <a:xfrm>
            <a:off x="1381327" y="3793560"/>
            <a:ext cx="3920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Ziel-DNA 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FF7D53B-8E60-601A-653A-88C5F1912FA2}"/>
              </a:ext>
            </a:extLst>
          </p:cNvPr>
          <p:cNvCxnSpPr/>
          <p:nvPr/>
        </p:nvCxnSpPr>
        <p:spPr>
          <a:xfrm flipV="1">
            <a:off x="2305455" y="3229583"/>
            <a:ext cx="671209" cy="6420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468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BDC75-766A-48F8-3DB5-FE7B650672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algn="ctr"/>
            <a:r>
              <a:rPr lang="de-DE" b="1" dirty="0"/>
              <a:t>CRISPR/Cas-System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166AFE1-0699-2275-4BCC-D3CF6B47B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10" y="1989647"/>
            <a:ext cx="8221579" cy="3670098"/>
          </a:xfrm>
          <a:prstGeom prst="rect">
            <a:avLst/>
          </a:prstGeom>
        </p:spPr>
      </p:pic>
      <p:sp>
        <p:nvSpPr>
          <p:cNvPr id="6" name="Pfeil: nach oben 5">
            <a:extLst>
              <a:ext uri="{FF2B5EF4-FFF2-40B4-BE49-F238E27FC236}">
                <a16:creationId xmlns:a16="http://schemas.microsoft.com/office/drawing/2014/main" id="{3714E40F-961E-F9A9-B809-37B78AD4B8AE}"/>
              </a:ext>
            </a:extLst>
          </p:cNvPr>
          <p:cNvSpPr/>
          <p:nvPr/>
        </p:nvSpPr>
        <p:spPr>
          <a:xfrm rot="2474707">
            <a:off x="2330931" y="3240505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30BEB5C-D115-665A-E270-2654A01E240C}"/>
              </a:ext>
            </a:extLst>
          </p:cNvPr>
          <p:cNvSpPr txBox="1"/>
          <p:nvPr/>
        </p:nvSpPr>
        <p:spPr>
          <a:xfrm>
            <a:off x="6692630" y="1778238"/>
            <a:ext cx="1698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Ziel-DNA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B28CC1-E8B6-3438-C5E8-5DDE4F23ED3E}"/>
              </a:ext>
            </a:extLst>
          </p:cNvPr>
          <p:cNvSpPr txBox="1"/>
          <p:nvPr/>
        </p:nvSpPr>
        <p:spPr>
          <a:xfrm>
            <a:off x="2963289" y="3217715"/>
            <a:ext cx="45075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         </a:t>
            </a:r>
            <a:r>
              <a:rPr lang="de-DE" sz="3200" dirty="0" err="1"/>
              <a:t>crRNA</a:t>
            </a:r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		</a:t>
            </a:r>
            <a:r>
              <a:rPr lang="de-DE" sz="3200" dirty="0" err="1"/>
              <a:t>tracrRNA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147527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BDC75-766A-48F8-3DB5-FE7B650672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algn="ctr"/>
            <a:r>
              <a:rPr lang="de-DE" b="1" dirty="0"/>
              <a:t>CRISPR/Cas-System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166AFE1-0699-2275-4BCC-D3CF6B47B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10" y="1989647"/>
            <a:ext cx="8221579" cy="3670098"/>
          </a:xfrm>
          <a:prstGeom prst="rect">
            <a:avLst/>
          </a:prstGeom>
        </p:spPr>
      </p:pic>
      <p:sp>
        <p:nvSpPr>
          <p:cNvPr id="6" name="Pfeil: nach oben 5">
            <a:extLst>
              <a:ext uri="{FF2B5EF4-FFF2-40B4-BE49-F238E27FC236}">
                <a16:creationId xmlns:a16="http://schemas.microsoft.com/office/drawing/2014/main" id="{3714E40F-961E-F9A9-B809-37B78AD4B8AE}"/>
              </a:ext>
            </a:extLst>
          </p:cNvPr>
          <p:cNvSpPr/>
          <p:nvPr/>
        </p:nvSpPr>
        <p:spPr>
          <a:xfrm rot="2474707">
            <a:off x="2330931" y="3240505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30BEB5C-D115-665A-E270-2654A01E240C}"/>
              </a:ext>
            </a:extLst>
          </p:cNvPr>
          <p:cNvSpPr txBox="1"/>
          <p:nvPr/>
        </p:nvSpPr>
        <p:spPr>
          <a:xfrm>
            <a:off x="6692630" y="1778238"/>
            <a:ext cx="1698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Ziel-DNA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B28CC1-E8B6-3438-C5E8-5DDE4F23ED3E}"/>
              </a:ext>
            </a:extLst>
          </p:cNvPr>
          <p:cNvSpPr txBox="1"/>
          <p:nvPr/>
        </p:nvSpPr>
        <p:spPr>
          <a:xfrm>
            <a:off x="2963289" y="3217715"/>
            <a:ext cx="45075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         </a:t>
            </a:r>
            <a:r>
              <a:rPr lang="de-DE" sz="3200" dirty="0" err="1"/>
              <a:t>crRNA</a:t>
            </a:r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		</a:t>
            </a:r>
            <a:r>
              <a:rPr lang="de-DE" sz="3200" dirty="0" err="1"/>
              <a:t>tracrRNA</a:t>
            </a:r>
            <a:endParaRPr lang="de-DE" sz="32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270BDE2-AB23-8C70-3ED2-9D9C60174AF8}"/>
              </a:ext>
            </a:extLst>
          </p:cNvPr>
          <p:cNvSpPr txBox="1"/>
          <p:nvPr/>
        </p:nvSpPr>
        <p:spPr>
          <a:xfrm>
            <a:off x="483768" y="5793456"/>
            <a:ext cx="850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rgbClr val="FF0000"/>
                </a:solidFill>
              </a:rPr>
              <a:t>Koppelung durch komplementäre Basenpaarung</a:t>
            </a:r>
          </a:p>
        </p:txBody>
      </p:sp>
    </p:spTree>
    <p:extLst>
      <p:ext uri="{BB962C8B-B14F-4D97-AF65-F5344CB8AC3E}">
        <p14:creationId xmlns:p14="http://schemas.microsoft.com/office/powerpoint/2010/main" val="3856663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BDC75-766A-48F8-3DB5-FE7B650672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algn="ctr"/>
            <a:r>
              <a:rPr lang="de-DE" b="1" dirty="0"/>
              <a:t>CRISPR/Cas-System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35C0603-CF29-9814-F77D-B52638840059}"/>
              </a:ext>
            </a:extLst>
          </p:cNvPr>
          <p:cNvSpPr txBox="1"/>
          <p:nvPr/>
        </p:nvSpPr>
        <p:spPr>
          <a:xfrm>
            <a:off x="628650" y="1890067"/>
            <a:ext cx="7886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Die Schneide-Komponente</a:t>
            </a:r>
            <a:r>
              <a:rPr lang="de-DE" sz="3600" b="1" dirty="0"/>
              <a:t> Cas9 </a:t>
            </a:r>
            <a:r>
              <a:rPr lang="de-DE" sz="3600" dirty="0"/>
              <a:t>besitzt eine Bindungstasche für den Haarnadel-Bereich der </a:t>
            </a:r>
            <a:r>
              <a:rPr lang="de-DE" sz="3600" b="1" dirty="0" err="1"/>
              <a:t>tracrRNA</a:t>
            </a:r>
            <a:r>
              <a:rPr lang="de-DE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6331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BDC75-766A-48F8-3DB5-FE7B650672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algn="ctr"/>
            <a:r>
              <a:rPr lang="de-DE" b="1" dirty="0"/>
              <a:t>CRISPR/Cas-System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166AFE1-0699-2275-4BCC-D3CF6B47B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10" y="1989647"/>
            <a:ext cx="8221579" cy="3670098"/>
          </a:xfrm>
          <a:prstGeom prst="rect">
            <a:avLst/>
          </a:prstGeom>
        </p:spPr>
      </p:pic>
      <p:sp>
        <p:nvSpPr>
          <p:cNvPr id="6" name="Pfeil: nach oben 5">
            <a:extLst>
              <a:ext uri="{FF2B5EF4-FFF2-40B4-BE49-F238E27FC236}">
                <a16:creationId xmlns:a16="http://schemas.microsoft.com/office/drawing/2014/main" id="{3714E40F-961E-F9A9-B809-37B78AD4B8AE}"/>
              </a:ext>
            </a:extLst>
          </p:cNvPr>
          <p:cNvSpPr/>
          <p:nvPr/>
        </p:nvSpPr>
        <p:spPr>
          <a:xfrm rot="7166626">
            <a:off x="1953941" y="3482341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2030B357-9A2A-AB99-E0BC-F67F16A6600E}"/>
              </a:ext>
            </a:extLst>
          </p:cNvPr>
          <p:cNvSpPr/>
          <p:nvPr/>
        </p:nvSpPr>
        <p:spPr>
          <a:xfrm>
            <a:off x="2654486" y="3971545"/>
            <a:ext cx="3120671" cy="1688200"/>
          </a:xfrm>
          <a:custGeom>
            <a:avLst/>
            <a:gdLst>
              <a:gd name="connsiteX0" fmla="*/ 1231955 w 2054915"/>
              <a:gd name="connsiteY0" fmla="*/ 0 h 1143000"/>
              <a:gd name="connsiteX1" fmla="*/ 708715 w 2054915"/>
              <a:gd name="connsiteY1" fmla="*/ 111760 h 1143000"/>
              <a:gd name="connsiteX2" fmla="*/ 353115 w 2054915"/>
              <a:gd name="connsiteY2" fmla="*/ 20320 h 1143000"/>
              <a:gd name="connsiteX3" fmla="*/ 38155 w 2054915"/>
              <a:gd name="connsiteY3" fmla="*/ 243840 h 1143000"/>
              <a:gd name="connsiteX4" fmla="*/ 53395 w 2054915"/>
              <a:gd name="connsiteY4" fmla="*/ 604520 h 1143000"/>
              <a:gd name="connsiteX5" fmla="*/ 469955 w 2054915"/>
              <a:gd name="connsiteY5" fmla="*/ 858520 h 1143000"/>
              <a:gd name="connsiteX6" fmla="*/ 866195 w 2054915"/>
              <a:gd name="connsiteY6" fmla="*/ 528320 h 1143000"/>
              <a:gd name="connsiteX7" fmla="*/ 1394515 w 2054915"/>
              <a:gd name="connsiteY7" fmla="*/ 391160 h 1143000"/>
              <a:gd name="connsiteX8" fmla="*/ 1607875 w 2054915"/>
              <a:gd name="connsiteY8" fmla="*/ 355600 h 1143000"/>
              <a:gd name="connsiteX9" fmla="*/ 1841555 w 2054915"/>
              <a:gd name="connsiteY9" fmla="*/ 635000 h 1143000"/>
              <a:gd name="connsiteX10" fmla="*/ 1841555 w 2054915"/>
              <a:gd name="connsiteY10" fmla="*/ 1005840 h 1143000"/>
              <a:gd name="connsiteX11" fmla="*/ 2054915 w 2054915"/>
              <a:gd name="connsiteY11" fmla="*/ 1143000 h 1143000"/>
              <a:gd name="connsiteX12" fmla="*/ 2054915 w 2054915"/>
              <a:gd name="connsiteY1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4915" h="1143000">
                <a:moveTo>
                  <a:pt x="1231955" y="0"/>
                </a:moveTo>
                <a:cubicBezTo>
                  <a:pt x="1043571" y="54186"/>
                  <a:pt x="855188" y="108373"/>
                  <a:pt x="708715" y="111760"/>
                </a:cubicBezTo>
                <a:cubicBezTo>
                  <a:pt x="562242" y="115147"/>
                  <a:pt x="464875" y="-1693"/>
                  <a:pt x="353115" y="20320"/>
                </a:cubicBezTo>
                <a:cubicBezTo>
                  <a:pt x="241355" y="42333"/>
                  <a:pt x="88108" y="146473"/>
                  <a:pt x="38155" y="243840"/>
                </a:cubicBezTo>
                <a:cubicBezTo>
                  <a:pt x="-11798" y="341207"/>
                  <a:pt x="-18572" y="502073"/>
                  <a:pt x="53395" y="604520"/>
                </a:cubicBezTo>
                <a:cubicBezTo>
                  <a:pt x="125362" y="706967"/>
                  <a:pt x="334488" y="871220"/>
                  <a:pt x="469955" y="858520"/>
                </a:cubicBezTo>
                <a:cubicBezTo>
                  <a:pt x="605422" y="845820"/>
                  <a:pt x="712102" y="606213"/>
                  <a:pt x="866195" y="528320"/>
                </a:cubicBezTo>
                <a:cubicBezTo>
                  <a:pt x="1020288" y="450427"/>
                  <a:pt x="1270902" y="419947"/>
                  <a:pt x="1394515" y="391160"/>
                </a:cubicBezTo>
                <a:cubicBezTo>
                  <a:pt x="1518128" y="362373"/>
                  <a:pt x="1533368" y="314960"/>
                  <a:pt x="1607875" y="355600"/>
                </a:cubicBezTo>
                <a:cubicBezTo>
                  <a:pt x="1682382" y="396240"/>
                  <a:pt x="1802608" y="526627"/>
                  <a:pt x="1841555" y="635000"/>
                </a:cubicBezTo>
                <a:cubicBezTo>
                  <a:pt x="1880502" y="743373"/>
                  <a:pt x="1805995" y="921173"/>
                  <a:pt x="1841555" y="1005840"/>
                </a:cubicBezTo>
                <a:cubicBezTo>
                  <a:pt x="1877115" y="1090507"/>
                  <a:pt x="2054915" y="1143000"/>
                  <a:pt x="2054915" y="1143000"/>
                </a:cubicBezTo>
                <a:lnTo>
                  <a:pt x="2054915" y="11430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A41B8A0-0280-6E58-2910-4FAF99D56AAB}"/>
              </a:ext>
            </a:extLst>
          </p:cNvPr>
          <p:cNvSpPr txBox="1"/>
          <p:nvPr/>
        </p:nvSpPr>
        <p:spPr>
          <a:xfrm>
            <a:off x="6692630" y="1778238"/>
            <a:ext cx="1698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Ziel-DNA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38BE617-8498-5D73-2B6B-1909037AC15C}"/>
              </a:ext>
            </a:extLst>
          </p:cNvPr>
          <p:cNvSpPr txBox="1"/>
          <p:nvPr/>
        </p:nvSpPr>
        <p:spPr>
          <a:xfrm>
            <a:off x="2585341" y="5332545"/>
            <a:ext cx="2929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Bindungstasche</a:t>
            </a:r>
          </a:p>
          <a:p>
            <a:pPr algn="ctr"/>
            <a:r>
              <a:rPr lang="de-DE" sz="3200" dirty="0"/>
              <a:t>von Cas9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B474103-F25F-0AC2-0BAD-7FDD56F18456}"/>
              </a:ext>
            </a:extLst>
          </p:cNvPr>
          <p:cNvCxnSpPr/>
          <p:nvPr/>
        </p:nvCxnSpPr>
        <p:spPr>
          <a:xfrm flipH="1">
            <a:off x="4214821" y="4737370"/>
            <a:ext cx="123715" cy="6906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067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BDC75-766A-48F8-3DB5-FE7B650672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algn="ctr"/>
            <a:r>
              <a:rPr lang="de-DE" b="1" dirty="0"/>
              <a:t>CRISPR/Cas-System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166AFE1-0699-2275-4BCC-D3CF6B47B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10" y="1989647"/>
            <a:ext cx="8221579" cy="3670098"/>
          </a:xfrm>
          <a:prstGeom prst="rect">
            <a:avLst/>
          </a:prstGeom>
        </p:spPr>
      </p:pic>
      <p:sp>
        <p:nvSpPr>
          <p:cNvPr id="6" name="Pfeil: nach oben 5">
            <a:extLst>
              <a:ext uri="{FF2B5EF4-FFF2-40B4-BE49-F238E27FC236}">
                <a16:creationId xmlns:a16="http://schemas.microsoft.com/office/drawing/2014/main" id="{3714E40F-961E-F9A9-B809-37B78AD4B8AE}"/>
              </a:ext>
            </a:extLst>
          </p:cNvPr>
          <p:cNvSpPr/>
          <p:nvPr/>
        </p:nvSpPr>
        <p:spPr>
          <a:xfrm rot="7166626">
            <a:off x="1953941" y="3482341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2030B357-9A2A-AB99-E0BC-F67F16A6600E}"/>
              </a:ext>
            </a:extLst>
          </p:cNvPr>
          <p:cNvSpPr/>
          <p:nvPr/>
        </p:nvSpPr>
        <p:spPr>
          <a:xfrm>
            <a:off x="2654486" y="3971545"/>
            <a:ext cx="3120671" cy="1688200"/>
          </a:xfrm>
          <a:custGeom>
            <a:avLst/>
            <a:gdLst>
              <a:gd name="connsiteX0" fmla="*/ 1231955 w 2054915"/>
              <a:gd name="connsiteY0" fmla="*/ 0 h 1143000"/>
              <a:gd name="connsiteX1" fmla="*/ 708715 w 2054915"/>
              <a:gd name="connsiteY1" fmla="*/ 111760 h 1143000"/>
              <a:gd name="connsiteX2" fmla="*/ 353115 w 2054915"/>
              <a:gd name="connsiteY2" fmla="*/ 20320 h 1143000"/>
              <a:gd name="connsiteX3" fmla="*/ 38155 w 2054915"/>
              <a:gd name="connsiteY3" fmla="*/ 243840 h 1143000"/>
              <a:gd name="connsiteX4" fmla="*/ 53395 w 2054915"/>
              <a:gd name="connsiteY4" fmla="*/ 604520 h 1143000"/>
              <a:gd name="connsiteX5" fmla="*/ 469955 w 2054915"/>
              <a:gd name="connsiteY5" fmla="*/ 858520 h 1143000"/>
              <a:gd name="connsiteX6" fmla="*/ 866195 w 2054915"/>
              <a:gd name="connsiteY6" fmla="*/ 528320 h 1143000"/>
              <a:gd name="connsiteX7" fmla="*/ 1394515 w 2054915"/>
              <a:gd name="connsiteY7" fmla="*/ 391160 h 1143000"/>
              <a:gd name="connsiteX8" fmla="*/ 1607875 w 2054915"/>
              <a:gd name="connsiteY8" fmla="*/ 355600 h 1143000"/>
              <a:gd name="connsiteX9" fmla="*/ 1841555 w 2054915"/>
              <a:gd name="connsiteY9" fmla="*/ 635000 h 1143000"/>
              <a:gd name="connsiteX10" fmla="*/ 1841555 w 2054915"/>
              <a:gd name="connsiteY10" fmla="*/ 1005840 h 1143000"/>
              <a:gd name="connsiteX11" fmla="*/ 2054915 w 2054915"/>
              <a:gd name="connsiteY11" fmla="*/ 1143000 h 1143000"/>
              <a:gd name="connsiteX12" fmla="*/ 2054915 w 2054915"/>
              <a:gd name="connsiteY1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4915" h="1143000">
                <a:moveTo>
                  <a:pt x="1231955" y="0"/>
                </a:moveTo>
                <a:cubicBezTo>
                  <a:pt x="1043571" y="54186"/>
                  <a:pt x="855188" y="108373"/>
                  <a:pt x="708715" y="111760"/>
                </a:cubicBezTo>
                <a:cubicBezTo>
                  <a:pt x="562242" y="115147"/>
                  <a:pt x="464875" y="-1693"/>
                  <a:pt x="353115" y="20320"/>
                </a:cubicBezTo>
                <a:cubicBezTo>
                  <a:pt x="241355" y="42333"/>
                  <a:pt x="88108" y="146473"/>
                  <a:pt x="38155" y="243840"/>
                </a:cubicBezTo>
                <a:cubicBezTo>
                  <a:pt x="-11798" y="341207"/>
                  <a:pt x="-18572" y="502073"/>
                  <a:pt x="53395" y="604520"/>
                </a:cubicBezTo>
                <a:cubicBezTo>
                  <a:pt x="125362" y="706967"/>
                  <a:pt x="334488" y="871220"/>
                  <a:pt x="469955" y="858520"/>
                </a:cubicBezTo>
                <a:cubicBezTo>
                  <a:pt x="605422" y="845820"/>
                  <a:pt x="712102" y="606213"/>
                  <a:pt x="866195" y="528320"/>
                </a:cubicBezTo>
                <a:cubicBezTo>
                  <a:pt x="1020288" y="450427"/>
                  <a:pt x="1270902" y="419947"/>
                  <a:pt x="1394515" y="391160"/>
                </a:cubicBezTo>
                <a:cubicBezTo>
                  <a:pt x="1518128" y="362373"/>
                  <a:pt x="1533368" y="314960"/>
                  <a:pt x="1607875" y="355600"/>
                </a:cubicBezTo>
                <a:cubicBezTo>
                  <a:pt x="1682382" y="396240"/>
                  <a:pt x="1802608" y="526627"/>
                  <a:pt x="1841555" y="635000"/>
                </a:cubicBezTo>
                <a:cubicBezTo>
                  <a:pt x="1880502" y="743373"/>
                  <a:pt x="1805995" y="921173"/>
                  <a:pt x="1841555" y="1005840"/>
                </a:cubicBezTo>
                <a:cubicBezTo>
                  <a:pt x="1877115" y="1090507"/>
                  <a:pt x="2054915" y="1143000"/>
                  <a:pt x="2054915" y="1143000"/>
                </a:cubicBezTo>
                <a:lnTo>
                  <a:pt x="2054915" y="11430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3B4825E-AD9A-FD73-FB38-E639D6B8B0AD}"/>
              </a:ext>
            </a:extLst>
          </p:cNvPr>
          <p:cNvSpPr txBox="1"/>
          <p:nvPr/>
        </p:nvSpPr>
        <p:spPr>
          <a:xfrm>
            <a:off x="705853" y="5245769"/>
            <a:ext cx="7809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Koppelung durch das</a:t>
            </a:r>
          </a:p>
          <a:p>
            <a:r>
              <a:rPr lang="de-DE" sz="3200" dirty="0">
                <a:solidFill>
                  <a:srgbClr val="FF0000"/>
                </a:solidFill>
              </a:rPr>
              <a:t>Schlüssel-Schloss-Prinzip.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BCC9A5E-B96D-7A90-286A-7E63B2747A3F}"/>
              </a:ext>
            </a:extLst>
          </p:cNvPr>
          <p:cNvSpPr txBox="1"/>
          <p:nvPr/>
        </p:nvSpPr>
        <p:spPr>
          <a:xfrm>
            <a:off x="6692630" y="1778238"/>
            <a:ext cx="1698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Ziel-DNA </a:t>
            </a:r>
          </a:p>
        </p:txBody>
      </p:sp>
    </p:spTree>
    <p:extLst>
      <p:ext uri="{BB962C8B-B14F-4D97-AF65-F5344CB8AC3E}">
        <p14:creationId xmlns:p14="http://schemas.microsoft.com/office/powerpoint/2010/main" val="2909706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BDC75-766A-48F8-3DB5-FE7B650672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algn="ctr"/>
            <a:r>
              <a:rPr lang="de-DE" b="1" dirty="0"/>
              <a:t>CRISPR/Cas-System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09A44F4-2C9F-2889-0CD0-16E381707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68" y="1822607"/>
            <a:ext cx="6909134" cy="437489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E2D1ED9-90F3-5542-FA7E-772F5F1A1B5A}"/>
              </a:ext>
            </a:extLst>
          </p:cNvPr>
          <p:cNvSpPr txBox="1"/>
          <p:nvPr/>
        </p:nvSpPr>
        <p:spPr>
          <a:xfrm>
            <a:off x="628650" y="4445922"/>
            <a:ext cx="19972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Endo-nuklease Cas9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D3CC889-85AE-E18F-5F8B-4021C5170796}"/>
              </a:ext>
            </a:extLst>
          </p:cNvPr>
          <p:cNvCxnSpPr>
            <a:cxnSpLocks/>
          </p:cNvCxnSpPr>
          <p:nvPr/>
        </p:nvCxnSpPr>
        <p:spPr>
          <a:xfrm flipV="1">
            <a:off x="1865738" y="4701361"/>
            <a:ext cx="767482" cy="2208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6F8C8B83-4954-0036-8D06-7E93C0EA066D}"/>
              </a:ext>
            </a:extLst>
          </p:cNvPr>
          <p:cNvSpPr txBox="1"/>
          <p:nvPr/>
        </p:nvSpPr>
        <p:spPr>
          <a:xfrm>
            <a:off x="803609" y="2257102"/>
            <a:ext cx="753678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										Ziel-DNA</a:t>
            </a:r>
          </a:p>
          <a:p>
            <a:endParaRPr lang="de-DE" sz="3200" dirty="0"/>
          </a:p>
          <a:p>
            <a:endParaRPr lang="de-DE" sz="2800" dirty="0"/>
          </a:p>
          <a:p>
            <a:r>
              <a:rPr lang="de-DE" sz="3200" dirty="0"/>
              <a:t>			</a:t>
            </a:r>
            <a:r>
              <a:rPr lang="de-DE" sz="3200" dirty="0" err="1"/>
              <a:t>crRNA</a:t>
            </a:r>
            <a:endParaRPr lang="de-DE" sz="3200" dirty="0"/>
          </a:p>
          <a:p>
            <a:r>
              <a:rPr lang="de-DE" sz="3200" dirty="0"/>
              <a:t>										 </a:t>
            </a:r>
            <a:r>
              <a:rPr lang="de-DE" sz="3200" dirty="0" err="1"/>
              <a:t>tracrRNA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787370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BDC75-766A-48F8-3DB5-FE7B650672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algn="ctr"/>
            <a:r>
              <a:rPr lang="de-DE" b="1" dirty="0"/>
              <a:t>CRISPR/Cas-System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09A44F4-2C9F-2889-0CD0-16E381707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68" y="1822607"/>
            <a:ext cx="6909134" cy="4374896"/>
          </a:xfrm>
          <a:prstGeom prst="rect">
            <a:avLst/>
          </a:prstGeom>
        </p:spPr>
      </p:pic>
      <p:sp>
        <p:nvSpPr>
          <p:cNvPr id="3" name="Gleichschenkliges Dreieck 2">
            <a:extLst>
              <a:ext uri="{FF2B5EF4-FFF2-40B4-BE49-F238E27FC236}">
                <a16:creationId xmlns:a16="http://schemas.microsoft.com/office/drawing/2014/main" id="{9AC36D62-B359-4573-0194-14DF115E38B8}"/>
              </a:ext>
            </a:extLst>
          </p:cNvPr>
          <p:cNvSpPr/>
          <p:nvPr/>
        </p:nvSpPr>
        <p:spPr>
          <a:xfrm rot="10800000">
            <a:off x="3256548" y="2364161"/>
            <a:ext cx="288000" cy="3240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Gleichschenkliges Dreieck 3">
            <a:extLst>
              <a:ext uri="{FF2B5EF4-FFF2-40B4-BE49-F238E27FC236}">
                <a16:creationId xmlns:a16="http://schemas.microsoft.com/office/drawing/2014/main" id="{4C7B682B-11CF-246F-8A0D-3173095EBF43}"/>
              </a:ext>
            </a:extLst>
          </p:cNvPr>
          <p:cNvSpPr/>
          <p:nvPr/>
        </p:nvSpPr>
        <p:spPr>
          <a:xfrm rot="10800000">
            <a:off x="3256548" y="2983422"/>
            <a:ext cx="288000" cy="3240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2C81105-C872-872F-1516-6075171BB8D4}"/>
              </a:ext>
            </a:extLst>
          </p:cNvPr>
          <p:cNvSpPr txBox="1"/>
          <p:nvPr/>
        </p:nvSpPr>
        <p:spPr>
          <a:xfrm>
            <a:off x="553452" y="3489158"/>
            <a:ext cx="1949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Schnitt-stellen</a:t>
            </a:r>
            <a:r>
              <a:rPr lang="de-DE" sz="3200" dirty="0"/>
              <a:t> </a:t>
            </a:r>
          </a:p>
          <a:p>
            <a:r>
              <a:rPr lang="de-DE" sz="3200" dirty="0"/>
              <a:t>von Cas9</a:t>
            </a:r>
          </a:p>
        </p:txBody>
      </p:sp>
    </p:spTree>
    <p:extLst>
      <p:ext uri="{BB962C8B-B14F-4D97-AF65-F5344CB8AC3E}">
        <p14:creationId xmlns:p14="http://schemas.microsoft.com/office/powerpoint/2010/main" val="360511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BDC75-766A-48F8-3DB5-FE7B650672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algn="ctr"/>
            <a:r>
              <a:rPr lang="de-DE" b="1" dirty="0"/>
              <a:t>CRISPR/Cas-System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B4A927A-B500-C977-02E7-6E20DC88A4D6}"/>
              </a:ext>
            </a:extLst>
          </p:cNvPr>
          <p:cNvSpPr txBox="1"/>
          <p:nvPr/>
        </p:nvSpPr>
        <p:spPr>
          <a:xfrm>
            <a:off x="628650" y="2061411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Cas9</a:t>
            </a:r>
            <a:r>
              <a:rPr lang="de-DE" sz="3200" dirty="0"/>
              <a:t> erzeugt keine </a:t>
            </a:r>
            <a:r>
              <a:rPr lang="de-DE" sz="3200" dirty="0" err="1"/>
              <a:t>Sticky</a:t>
            </a:r>
            <a:r>
              <a:rPr lang="de-DE" sz="3200" dirty="0"/>
              <a:t> Ends, </a:t>
            </a:r>
          </a:p>
          <a:p>
            <a:pPr algn="ctr"/>
            <a:r>
              <a:rPr lang="de-DE" sz="3200" dirty="0"/>
              <a:t>sondern glatte Enden (</a:t>
            </a:r>
            <a:r>
              <a:rPr lang="de-DE" sz="3200" dirty="0" err="1"/>
              <a:t>blunt</a:t>
            </a:r>
            <a:r>
              <a:rPr lang="de-DE" sz="3200" dirty="0"/>
              <a:t> </a:t>
            </a:r>
            <a:r>
              <a:rPr lang="de-DE" sz="3200" dirty="0" err="1"/>
              <a:t>ends</a:t>
            </a:r>
            <a:r>
              <a:rPr lang="de-DE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20181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BDC75-766A-48F8-3DB5-FE7B650672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algn="ctr"/>
            <a:r>
              <a:rPr lang="de-DE" b="1" dirty="0"/>
              <a:t>CRISPR/Cas-System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FBEE09D-AA09-08DE-AD76-335030073D1D}"/>
              </a:ext>
            </a:extLst>
          </p:cNvPr>
          <p:cNvSpPr txBox="1"/>
          <p:nvPr/>
        </p:nvSpPr>
        <p:spPr>
          <a:xfrm>
            <a:off x="628650" y="1690689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Anwendungsbeispiele für das CRISPR/Cas-System:</a:t>
            </a:r>
          </a:p>
        </p:txBody>
      </p:sp>
    </p:spTree>
    <p:extLst>
      <p:ext uri="{BB962C8B-B14F-4D97-AF65-F5344CB8AC3E}">
        <p14:creationId xmlns:p14="http://schemas.microsoft.com/office/powerpoint/2010/main" val="3595310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BDC75-766A-48F8-3DB5-FE7B650672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algn="ctr"/>
            <a:r>
              <a:rPr lang="de-DE" b="1" dirty="0"/>
              <a:t>CRISPR/Cas-System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FBEE09D-AA09-08DE-AD76-335030073D1D}"/>
              </a:ext>
            </a:extLst>
          </p:cNvPr>
          <p:cNvSpPr txBox="1"/>
          <p:nvPr/>
        </p:nvSpPr>
        <p:spPr>
          <a:xfrm>
            <a:off x="628650" y="1690689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Anwendungsbeispiele für das CRISPR/Cas-System:</a:t>
            </a:r>
            <a:endParaRPr lang="de-DE" sz="3200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8296FF8-03AE-D5A1-BB18-F927BCA21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767" y="3016252"/>
            <a:ext cx="5999747" cy="267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4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BDC75-766A-48F8-3DB5-FE7B650672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pPr algn="ctr"/>
            <a:r>
              <a:rPr lang="de-DE" b="1" dirty="0"/>
              <a:t>Klassische Gentechnik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37069DD-16C9-7B3C-EF9B-5A40AA575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65" y="1693896"/>
            <a:ext cx="7628020" cy="206573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E6B4A65-078E-FA7C-F6B7-52CF00DE02A8}"/>
              </a:ext>
            </a:extLst>
          </p:cNvPr>
          <p:cNvSpPr/>
          <p:nvPr/>
        </p:nvSpPr>
        <p:spPr>
          <a:xfrm>
            <a:off x="3970421" y="1690689"/>
            <a:ext cx="673768" cy="635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6AE4F6D-F705-3AA4-C77C-9D60B88A3440}"/>
              </a:ext>
            </a:extLst>
          </p:cNvPr>
          <p:cNvSpPr/>
          <p:nvPr/>
        </p:nvSpPr>
        <p:spPr>
          <a:xfrm>
            <a:off x="5269832" y="3124210"/>
            <a:ext cx="673768" cy="635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Geschweifte Klammer rechts 4">
            <a:extLst>
              <a:ext uri="{FF2B5EF4-FFF2-40B4-BE49-F238E27FC236}">
                <a16:creationId xmlns:a16="http://schemas.microsoft.com/office/drawing/2014/main" id="{208C2666-8A1B-B259-9AF0-45BB3501B9B3}"/>
              </a:ext>
            </a:extLst>
          </p:cNvPr>
          <p:cNvSpPr/>
          <p:nvPr/>
        </p:nvSpPr>
        <p:spPr>
          <a:xfrm rot="5400000">
            <a:off x="4796589" y="2827986"/>
            <a:ext cx="334398" cy="131296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FA38A5E-F5EA-D7FF-3228-6B2BC9E10FEA}"/>
              </a:ext>
            </a:extLst>
          </p:cNvPr>
          <p:cNvSpPr txBox="1"/>
          <p:nvPr/>
        </p:nvSpPr>
        <p:spPr>
          <a:xfrm>
            <a:off x="4138862" y="3651668"/>
            <a:ext cx="2871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Palindrom</a:t>
            </a:r>
          </a:p>
        </p:txBody>
      </p:sp>
    </p:spTree>
    <p:extLst>
      <p:ext uri="{BB962C8B-B14F-4D97-AF65-F5344CB8AC3E}">
        <p14:creationId xmlns:p14="http://schemas.microsoft.com/office/powerpoint/2010/main" val="3994031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BDC75-766A-48F8-3DB5-FE7B650672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algn="ctr"/>
            <a:r>
              <a:rPr lang="de-DE" b="1" dirty="0"/>
              <a:t>CRISPR/Cas-System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FBEE09D-AA09-08DE-AD76-335030073D1D}"/>
              </a:ext>
            </a:extLst>
          </p:cNvPr>
          <p:cNvSpPr txBox="1"/>
          <p:nvPr/>
        </p:nvSpPr>
        <p:spPr>
          <a:xfrm>
            <a:off x="628650" y="1690689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Anwendungsbeispiele für das CRISPR/Cas-System: </a:t>
            </a:r>
            <a:r>
              <a:rPr lang="de-DE" sz="3200" b="1" dirty="0"/>
              <a:t>(1) ein neues Gen einfügen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8296FF8-03AE-D5A1-BB18-F927BCA21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767" y="3016252"/>
            <a:ext cx="5999747" cy="267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19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BDC75-766A-48F8-3DB5-FE7B650672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algn="ctr"/>
            <a:r>
              <a:rPr lang="de-DE" b="1" dirty="0"/>
              <a:t>CRISPR/Cas-System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FBEE09D-AA09-08DE-AD76-335030073D1D}"/>
              </a:ext>
            </a:extLst>
          </p:cNvPr>
          <p:cNvSpPr txBox="1"/>
          <p:nvPr/>
        </p:nvSpPr>
        <p:spPr>
          <a:xfrm>
            <a:off x="628650" y="1690689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Anwendungsbeispiele für das CRISPR/Cas-System: </a:t>
            </a:r>
            <a:r>
              <a:rPr lang="de-DE" sz="3200" b="1" dirty="0"/>
              <a:t>(1) ein neues Gen einfügen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8296FF8-03AE-D5A1-BB18-F927BCA21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767" y="3016252"/>
            <a:ext cx="5999747" cy="267596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CC4C9CB-7AA5-3727-267D-B4E7EBC96F5C}"/>
              </a:ext>
            </a:extLst>
          </p:cNvPr>
          <p:cNvSpPr txBox="1"/>
          <p:nvPr/>
        </p:nvSpPr>
        <p:spPr>
          <a:xfrm rot="556128">
            <a:off x="5498376" y="2988761"/>
            <a:ext cx="2889599" cy="181588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Wie bei der klassischen Gentechnik, aber ohne Marker</a:t>
            </a:r>
          </a:p>
        </p:txBody>
      </p:sp>
    </p:spTree>
    <p:extLst>
      <p:ext uri="{BB962C8B-B14F-4D97-AF65-F5344CB8AC3E}">
        <p14:creationId xmlns:p14="http://schemas.microsoft.com/office/powerpoint/2010/main" val="1016779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BDC75-766A-48F8-3DB5-FE7B650672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algn="ctr"/>
            <a:r>
              <a:rPr lang="de-DE" b="1" dirty="0"/>
              <a:t>CRISPR/Cas-System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FBEE09D-AA09-08DE-AD76-335030073D1D}"/>
              </a:ext>
            </a:extLst>
          </p:cNvPr>
          <p:cNvSpPr txBox="1"/>
          <p:nvPr/>
        </p:nvSpPr>
        <p:spPr>
          <a:xfrm>
            <a:off x="628650" y="1690689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Anwendungsbeispiele für das CRISPR/Cas-System: </a:t>
            </a:r>
            <a:endParaRPr lang="de-DE" sz="3200" b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A9D6AB-C03A-D8F2-075F-77A3671C1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27" y="3810336"/>
            <a:ext cx="6785809" cy="249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53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BDC75-766A-48F8-3DB5-FE7B650672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algn="ctr"/>
            <a:r>
              <a:rPr lang="de-DE" b="1" dirty="0"/>
              <a:t>CRISPR/Cas-System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FBEE09D-AA09-08DE-AD76-335030073D1D}"/>
              </a:ext>
            </a:extLst>
          </p:cNvPr>
          <p:cNvSpPr txBox="1"/>
          <p:nvPr/>
        </p:nvSpPr>
        <p:spPr>
          <a:xfrm>
            <a:off x="628650" y="1690689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Anwendungsbeispiele für das CRISPR/Cas-System: </a:t>
            </a:r>
            <a:r>
              <a:rPr lang="de-DE" sz="3200" b="1" dirty="0"/>
              <a:t>(2) ein Gen, Teile davon oder einzelne Nukleotide ausschneiden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A9D6AB-C03A-D8F2-075F-77A3671C1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27" y="3810336"/>
            <a:ext cx="6785809" cy="249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61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BDC75-766A-48F8-3DB5-FE7B650672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algn="ctr"/>
            <a:r>
              <a:rPr lang="de-DE" b="1" dirty="0"/>
              <a:t>CRISPR/Cas-System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FBEE09D-AA09-08DE-AD76-335030073D1D}"/>
              </a:ext>
            </a:extLst>
          </p:cNvPr>
          <p:cNvSpPr txBox="1"/>
          <p:nvPr/>
        </p:nvSpPr>
        <p:spPr>
          <a:xfrm>
            <a:off x="628650" y="1690689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Anwendungsbeispiele für das CRISPR/Cas-System:</a:t>
            </a:r>
            <a:endParaRPr lang="de-DE" sz="3200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6042DE8-1902-7724-BF1B-0392A303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752" y="3638316"/>
            <a:ext cx="6223226" cy="228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38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BDC75-766A-48F8-3DB5-FE7B650672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algn="ctr"/>
            <a:r>
              <a:rPr lang="de-DE" b="1" dirty="0"/>
              <a:t>CRISPR/Cas-System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FBEE09D-AA09-08DE-AD76-335030073D1D}"/>
              </a:ext>
            </a:extLst>
          </p:cNvPr>
          <p:cNvSpPr txBox="1"/>
          <p:nvPr/>
        </p:nvSpPr>
        <p:spPr>
          <a:xfrm>
            <a:off x="628650" y="1690689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Anwendungsbeispiele für das CRISPR/Cas-System: </a:t>
            </a:r>
            <a:r>
              <a:rPr lang="de-DE" sz="3200" b="1" dirty="0"/>
              <a:t>(3) Basenaustausch (Punktmutation)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6042DE8-1902-7724-BF1B-0392A303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752" y="3638316"/>
            <a:ext cx="6223226" cy="228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4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BDC75-766A-48F8-3DB5-FE7B650672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pPr algn="ctr"/>
            <a:r>
              <a:rPr lang="de-DE" b="1" dirty="0"/>
              <a:t>Klassische Gentechnik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37069DD-16C9-7B3C-EF9B-5A40AA575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65" y="1693896"/>
            <a:ext cx="7628020" cy="206573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AEAC80D-E46B-E483-8DE4-58EE30C2B537}"/>
              </a:ext>
            </a:extLst>
          </p:cNvPr>
          <p:cNvSpPr txBox="1"/>
          <p:nvPr/>
        </p:nvSpPr>
        <p:spPr>
          <a:xfrm>
            <a:off x="890337" y="4106779"/>
            <a:ext cx="7486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Schnittstellen des Restriktions-Enzyms </a:t>
            </a:r>
          </a:p>
          <a:p>
            <a:pPr algn="ctr"/>
            <a:r>
              <a:rPr lang="de-DE" sz="3200" dirty="0"/>
              <a:t>(Endonuklease Eco RI)</a:t>
            </a:r>
          </a:p>
        </p:txBody>
      </p:sp>
    </p:spTree>
    <p:extLst>
      <p:ext uri="{BB962C8B-B14F-4D97-AF65-F5344CB8AC3E}">
        <p14:creationId xmlns:p14="http://schemas.microsoft.com/office/powerpoint/2010/main" val="164696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BDC75-766A-48F8-3DB5-FE7B650672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pPr algn="ctr"/>
            <a:r>
              <a:rPr lang="de-DE" b="1" dirty="0"/>
              <a:t>Klassische Gentechnik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BE38986-B758-EF8E-C9DA-465424098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8" y="2506717"/>
            <a:ext cx="8863263" cy="2064974"/>
          </a:xfrm>
          <a:prstGeom prst="rect">
            <a:avLst/>
          </a:prstGeom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CADBF571-7DF4-D6F3-4A95-E222E148D4E3}"/>
              </a:ext>
            </a:extLst>
          </p:cNvPr>
          <p:cNvCxnSpPr/>
          <p:nvPr/>
        </p:nvCxnSpPr>
        <p:spPr>
          <a:xfrm flipH="1">
            <a:off x="2037347" y="2245895"/>
            <a:ext cx="1440000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2BE16049-C4A7-83E0-88C9-2A43BF408FB6}"/>
              </a:ext>
            </a:extLst>
          </p:cNvPr>
          <p:cNvCxnSpPr/>
          <p:nvPr/>
        </p:nvCxnSpPr>
        <p:spPr>
          <a:xfrm flipH="1">
            <a:off x="5253789" y="2245895"/>
            <a:ext cx="1440000" cy="0"/>
          </a:xfrm>
          <a:prstGeom prst="straightConnector1">
            <a:avLst/>
          </a:prstGeom>
          <a:ln w="381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766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BDC75-766A-48F8-3DB5-FE7B650672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algn="ctr"/>
            <a:r>
              <a:rPr lang="de-DE" b="1" dirty="0"/>
              <a:t>CRISPR/Cas-System</a:t>
            </a:r>
          </a:p>
        </p:txBody>
      </p:sp>
    </p:spTree>
    <p:extLst>
      <p:ext uri="{BB962C8B-B14F-4D97-AF65-F5344CB8AC3E}">
        <p14:creationId xmlns:p14="http://schemas.microsoft.com/office/powerpoint/2010/main" val="3704463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BDC75-766A-48F8-3DB5-FE7B650672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algn="ctr"/>
            <a:r>
              <a:rPr lang="de-DE" b="1" dirty="0"/>
              <a:t>CRISPR/Cas-System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E08252D-13C2-2B8A-1D16-739CFBBB907B}"/>
              </a:ext>
            </a:extLst>
          </p:cNvPr>
          <p:cNvSpPr txBox="1"/>
          <p:nvPr/>
        </p:nvSpPr>
        <p:spPr>
          <a:xfrm>
            <a:off x="628650" y="1828800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highlight>
                  <a:srgbClr val="FFFF00"/>
                </a:highlight>
              </a:rPr>
              <a:t>(1) Schneide-Komponente: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die Endonuklease </a:t>
            </a:r>
            <a:r>
              <a:rPr lang="de-DE" sz="3600" b="1" dirty="0"/>
              <a:t>Cas9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zerschneidet beide Stränge der DNA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kann sich nicht von selbst an die DNA binden</a:t>
            </a:r>
          </a:p>
        </p:txBody>
      </p:sp>
    </p:spTree>
    <p:extLst>
      <p:ext uri="{BB962C8B-B14F-4D97-AF65-F5344CB8AC3E}">
        <p14:creationId xmlns:p14="http://schemas.microsoft.com/office/powerpoint/2010/main" val="4269061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BDC75-766A-48F8-3DB5-FE7B650672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algn="ctr"/>
            <a:r>
              <a:rPr lang="de-DE" b="1" dirty="0"/>
              <a:t>CRISPR/Cas-System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724952-3D60-0F43-542E-FA01AB1D1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89" y="2940864"/>
            <a:ext cx="7587916" cy="112878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D6A32F0-ADF2-1A5C-FC03-13CA6B963554}"/>
              </a:ext>
            </a:extLst>
          </p:cNvPr>
          <p:cNvSpPr txBox="1"/>
          <p:nvPr/>
        </p:nvSpPr>
        <p:spPr>
          <a:xfrm>
            <a:off x="628650" y="1690689"/>
            <a:ext cx="788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highlight>
                  <a:srgbClr val="FFFF00"/>
                </a:highlight>
              </a:rPr>
              <a:t>(2) Erkennungs-Komponente:</a:t>
            </a:r>
          </a:p>
          <a:p>
            <a:r>
              <a:rPr lang="de-DE" sz="3600" b="1" dirty="0" err="1"/>
              <a:t>crRNA</a:t>
            </a:r>
            <a:r>
              <a:rPr lang="de-DE" sz="3600" dirty="0"/>
              <a:t> (</a:t>
            </a:r>
            <a:r>
              <a:rPr lang="de-DE" sz="3600" dirty="0" err="1"/>
              <a:t>Crispr</a:t>
            </a:r>
            <a:r>
              <a:rPr lang="de-DE" sz="3600" dirty="0"/>
              <a:t>-RNA) mit zwei Abschnitten</a:t>
            </a:r>
          </a:p>
        </p:txBody>
      </p:sp>
    </p:spTree>
    <p:extLst>
      <p:ext uri="{BB962C8B-B14F-4D97-AF65-F5344CB8AC3E}">
        <p14:creationId xmlns:p14="http://schemas.microsoft.com/office/powerpoint/2010/main" val="1577507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BDC75-766A-48F8-3DB5-FE7B650672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algn="ctr"/>
            <a:r>
              <a:rPr lang="de-DE" b="1" dirty="0"/>
              <a:t>CRISPR/Cas-System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724952-3D60-0F43-542E-FA01AB1D1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89" y="2940864"/>
            <a:ext cx="7587916" cy="112878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5B2B589-25BA-B8AB-1F9C-95BE1B9A6681}"/>
              </a:ext>
            </a:extLst>
          </p:cNvPr>
          <p:cNvSpPr txBox="1"/>
          <p:nvPr/>
        </p:nvSpPr>
        <p:spPr>
          <a:xfrm>
            <a:off x="938463" y="4069645"/>
            <a:ext cx="4090737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Guide-Sequenz</a:t>
            </a:r>
            <a:r>
              <a:rPr lang="de-DE" sz="3200" dirty="0"/>
              <a:t>: komplementär </a:t>
            </a:r>
          </a:p>
          <a:p>
            <a:pPr algn="ctr"/>
            <a:r>
              <a:rPr lang="de-DE" sz="3200" dirty="0"/>
              <a:t>zur Ziel-DNA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D6A32F0-ADF2-1A5C-FC03-13CA6B963554}"/>
              </a:ext>
            </a:extLst>
          </p:cNvPr>
          <p:cNvSpPr txBox="1"/>
          <p:nvPr/>
        </p:nvSpPr>
        <p:spPr>
          <a:xfrm>
            <a:off x="628650" y="1690689"/>
            <a:ext cx="788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highlight>
                  <a:srgbClr val="FFFF00"/>
                </a:highlight>
              </a:rPr>
              <a:t>(2) Erkennungs-Komponente:</a:t>
            </a:r>
          </a:p>
          <a:p>
            <a:r>
              <a:rPr lang="de-DE" sz="3600" b="1" dirty="0" err="1"/>
              <a:t>crRNA</a:t>
            </a:r>
            <a:r>
              <a:rPr lang="de-DE" sz="3600" dirty="0"/>
              <a:t> (</a:t>
            </a:r>
            <a:r>
              <a:rPr lang="de-DE" sz="3600" dirty="0" err="1"/>
              <a:t>Crispr</a:t>
            </a:r>
            <a:r>
              <a:rPr lang="de-DE" sz="3600" dirty="0"/>
              <a:t>-RNA) mit zwei Abschnitten</a:t>
            </a:r>
          </a:p>
        </p:txBody>
      </p:sp>
    </p:spTree>
    <p:extLst>
      <p:ext uri="{BB962C8B-B14F-4D97-AF65-F5344CB8AC3E}">
        <p14:creationId xmlns:p14="http://schemas.microsoft.com/office/powerpoint/2010/main" val="2291468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453</Words>
  <Application>Microsoft Office PowerPoint</Application>
  <PresentationFormat>Bildschirmpräsentation (4:3)</PresentationFormat>
  <Paragraphs>128</Paragraphs>
  <Slides>35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</vt:lpstr>
      <vt:lpstr>CRISPR/Cas</vt:lpstr>
      <vt:lpstr>Klassische Gentechnik</vt:lpstr>
      <vt:lpstr>Klassische Gentechnik</vt:lpstr>
      <vt:lpstr>Klassische Gentechnik</vt:lpstr>
      <vt:lpstr>Klassische Gentechnik</vt:lpstr>
      <vt:lpstr>CRISPR/Cas-System</vt:lpstr>
      <vt:lpstr>CRISPR/Cas-System</vt:lpstr>
      <vt:lpstr>CRISPR/Cas-System</vt:lpstr>
      <vt:lpstr>CRISPR/Cas-System</vt:lpstr>
      <vt:lpstr>CRISPR/Cas-System</vt:lpstr>
      <vt:lpstr>CRISPR/Cas-System</vt:lpstr>
      <vt:lpstr>CRISPR/Cas-System</vt:lpstr>
      <vt:lpstr>CRISPR/Cas-System</vt:lpstr>
      <vt:lpstr>CRISPR/Cas-System</vt:lpstr>
      <vt:lpstr>CRISPR/Cas-System</vt:lpstr>
      <vt:lpstr>CRISPR/Cas-System</vt:lpstr>
      <vt:lpstr>CRISPR/Cas-System</vt:lpstr>
      <vt:lpstr>CRISPR/Cas-System</vt:lpstr>
      <vt:lpstr>CRISPR/Cas-System</vt:lpstr>
      <vt:lpstr>CRISPR/Cas-System</vt:lpstr>
      <vt:lpstr>CRISPR/Cas-System</vt:lpstr>
      <vt:lpstr>CRISPR/Cas-System</vt:lpstr>
      <vt:lpstr>CRISPR/Cas-System</vt:lpstr>
      <vt:lpstr>CRISPR/Cas-System</vt:lpstr>
      <vt:lpstr>CRISPR/Cas-System</vt:lpstr>
      <vt:lpstr>CRISPR/Cas-System</vt:lpstr>
      <vt:lpstr>CRISPR/Cas-System</vt:lpstr>
      <vt:lpstr>CRISPR/Cas-System</vt:lpstr>
      <vt:lpstr>CRISPR/Cas-System</vt:lpstr>
      <vt:lpstr>CRISPR/Cas-System</vt:lpstr>
      <vt:lpstr>CRISPR/Cas-System</vt:lpstr>
      <vt:lpstr>CRISPR/Cas-System</vt:lpstr>
      <vt:lpstr>CRISPR/Cas-System</vt:lpstr>
      <vt:lpstr>CRISPR/Cas-System</vt:lpstr>
      <vt:lpstr>CRISPR/Cas-System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CRISPR/Cas</dc:title>
  <dc:creator>Thomas Nickl</dc:creator>
  <cp:lastModifiedBy>Thomas Nickl</cp:lastModifiedBy>
  <cp:revision>18</cp:revision>
  <dcterms:created xsi:type="dcterms:W3CDTF">2023-11-11T09:52:26Z</dcterms:created>
  <dcterms:modified xsi:type="dcterms:W3CDTF">2024-03-26T07:28:44Z</dcterms:modified>
</cp:coreProperties>
</file>