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1031" r:id="rId3"/>
    <p:sldId id="1082" r:id="rId4"/>
    <p:sldId id="876" r:id="rId5"/>
    <p:sldId id="1041" r:id="rId6"/>
    <p:sldId id="877" r:id="rId7"/>
    <p:sldId id="878" r:id="rId8"/>
    <p:sldId id="880" r:id="rId9"/>
    <p:sldId id="1075" r:id="rId10"/>
    <p:sldId id="881" r:id="rId11"/>
    <p:sldId id="882" r:id="rId12"/>
    <p:sldId id="883" r:id="rId13"/>
    <p:sldId id="1040" r:id="rId14"/>
    <p:sldId id="884" r:id="rId15"/>
    <p:sldId id="885" r:id="rId16"/>
    <p:sldId id="886" r:id="rId17"/>
    <p:sldId id="887" r:id="rId18"/>
    <p:sldId id="888" r:id="rId19"/>
    <p:sldId id="890" r:id="rId20"/>
    <p:sldId id="889" r:id="rId21"/>
    <p:sldId id="892" r:id="rId22"/>
    <p:sldId id="891" r:id="rId23"/>
    <p:sldId id="893" r:id="rId24"/>
    <p:sldId id="894" r:id="rId25"/>
    <p:sldId id="895" r:id="rId26"/>
    <p:sldId id="896" r:id="rId27"/>
    <p:sldId id="897" r:id="rId28"/>
    <p:sldId id="898" r:id="rId29"/>
    <p:sldId id="899" r:id="rId30"/>
    <p:sldId id="900" r:id="rId31"/>
    <p:sldId id="1076" r:id="rId32"/>
    <p:sldId id="901" r:id="rId33"/>
    <p:sldId id="903" r:id="rId34"/>
    <p:sldId id="904" r:id="rId35"/>
    <p:sldId id="905" r:id="rId36"/>
    <p:sldId id="906" r:id="rId37"/>
    <p:sldId id="907" r:id="rId38"/>
    <p:sldId id="908" r:id="rId39"/>
    <p:sldId id="909" r:id="rId40"/>
    <p:sldId id="1077" r:id="rId41"/>
    <p:sldId id="910" r:id="rId42"/>
    <p:sldId id="911" r:id="rId43"/>
    <p:sldId id="912" r:id="rId44"/>
    <p:sldId id="913" r:id="rId45"/>
    <p:sldId id="917" r:id="rId46"/>
    <p:sldId id="919" r:id="rId47"/>
    <p:sldId id="920" r:id="rId48"/>
    <p:sldId id="921" r:id="rId49"/>
    <p:sldId id="922" r:id="rId50"/>
    <p:sldId id="923" r:id="rId51"/>
    <p:sldId id="925" r:id="rId52"/>
    <p:sldId id="926" r:id="rId53"/>
    <p:sldId id="1078" r:id="rId54"/>
    <p:sldId id="927" r:id="rId55"/>
    <p:sldId id="941" r:id="rId56"/>
    <p:sldId id="942" r:id="rId57"/>
    <p:sldId id="1079" r:id="rId58"/>
    <p:sldId id="943" r:id="rId59"/>
    <p:sldId id="944" r:id="rId60"/>
    <p:sldId id="950" r:id="rId61"/>
    <p:sldId id="951" r:id="rId62"/>
    <p:sldId id="952" r:id="rId63"/>
    <p:sldId id="953" r:id="rId64"/>
    <p:sldId id="954" r:id="rId65"/>
    <p:sldId id="971" r:id="rId66"/>
    <p:sldId id="955" r:id="rId67"/>
    <p:sldId id="956" r:id="rId68"/>
    <p:sldId id="1053" r:id="rId69"/>
    <p:sldId id="960" r:id="rId70"/>
    <p:sldId id="1080" r:id="rId71"/>
    <p:sldId id="961" r:id="rId72"/>
    <p:sldId id="958" r:id="rId73"/>
    <p:sldId id="959" r:id="rId74"/>
    <p:sldId id="1050" r:id="rId75"/>
    <p:sldId id="962" r:id="rId76"/>
    <p:sldId id="963" r:id="rId77"/>
    <p:sldId id="964" r:id="rId78"/>
    <p:sldId id="965" r:id="rId79"/>
    <p:sldId id="852" r:id="rId80"/>
    <p:sldId id="966" r:id="rId81"/>
    <p:sldId id="967" r:id="rId82"/>
    <p:sldId id="968" r:id="rId83"/>
    <p:sldId id="969" r:id="rId84"/>
    <p:sldId id="1051" r:id="rId85"/>
    <p:sldId id="1052" r:id="rId86"/>
    <p:sldId id="970" r:id="rId87"/>
    <p:sldId id="972" r:id="rId88"/>
    <p:sldId id="973" r:id="rId89"/>
    <p:sldId id="974" r:id="rId90"/>
    <p:sldId id="976" r:id="rId91"/>
    <p:sldId id="977" r:id="rId92"/>
    <p:sldId id="979" r:id="rId93"/>
    <p:sldId id="980" r:id="rId94"/>
    <p:sldId id="981" r:id="rId95"/>
    <p:sldId id="982" r:id="rId96"/>
    <p:sldId id="983" r:id="rId97"/>
    <p:sldId id="984" r:id="rId98"/>
    <p:sldId id="975" r:id="rId99"/>
    <p:sldId id="978" r:id="rId100"/>
    <p:sldId id="985" r:id="rId101"/>
    <p:sldId id="986" r:id="rId102"/>
    <p:sldId id="987" r:id="rId103"/>
    <p:sldId id="988" r:id="rId104"/>
    <p:sldId id="989" r:id="rId105"/>
    <p:sldId id="990" r:id="rId106"/>
    <p:sldId id="991" r:id="rId107"/>
    <p:sldId id="992" r:id="rId108"/>
    <p:sldId id="993" r:id="rId109"/>
    <p:sldId id="1057" r:id="rId110"/>
    <p:sldId id="994" r:id="rId111"/>
    <p:sldId id="996" r:id="rId112"/>
    <p:sldId id="997" r:id="rId113"/>
    <p:sldId id="998" r:id="rId114"/>
    <p:sldId id="1074" r:id="rId115"/>
    <p:sldId id="999" r:id="rId116"/>
    <p:sldId id="1002" r:id="rId117"/>
    <p:sldId id="1003" r:id="rId118"/>
    <p:sldId id="1004" r:id="rId119"/>
    <p:sldId id="1005" r:id="rId120"/>
    <p:sldId id="1006" r:id="rId121"/>
    <p:sldId id="1007" r:id="rId122"/>
    <p:sldId id="1008" r:id="rId123"/>
    <p:sldId id="1009" r:id="rId124"/>
    <p:sldId id="1010" r:id="rId125"/>
    <p:sldId id="1011" r:id="rId126"/>
    <p:sldId id="1081" r:id="rId127"/>
    <p:sldId id="1012" r:id="rId128"/>
    <p:sldId id="1013" r:id="rId129"/>
    <p:sldId id="1014" r:id="rId130"/>
    <p:sldId id="1015" r:id="rId131"/>
    <p:sldId id="1016" r:id="rId132"/>
    <p:sldId id="1066" r:id="rId133"/>
    <p:sldId id="1017" r:id="rId134"/>
    <p:sldId id="1064" r:id="rId135"/>
    <p:sldId id="1018" r:id="rId136"/>
    <p:sldId id="1054" r:id="rId137"/>
    <p:sldId id="1019" r:id="rId138"/>
    <p:sldId id="1020" r:id="rId139"/>
    <p:sldId id="1021" r:id="rId140"/>
    <p:sldId id="1022" r:id="rId141"/>
    <p:sldId id="1055" r:id="rId142"/>
    <p:sldId id="1056" r:id="rId143"/>
    <p:sldId id="1032" r:id="rId144"/>
    <p:sldId id="1033" r:id="rId145"/>
    <p:sldId id="1034" r:id="rId146"/>
    <p:sldId id="1035" r:id="rId147"/>
    <p:sldId id="1036" r:id="rId148"/>
    <p:sldId id="1037" r:id="rId149"/>
    <p:sldId id="1038" r:id="rId150"/>
    <p:sldId id="1039" r:id="rId1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0000FF"/>
    <a:srgbClr val="000000"/>
    <a:srgbClr val="FFCC00"/>
    <a:srgbClr val="CCFF99"/>
    <a:srgbClr val="FFCCFF"/>
    <a:srgbClr val="6699FF"/>
    <a:srgbClr val="6666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86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951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99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3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88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89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21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38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25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96A6-2F93-4F73-AD9A-FD5E26BE5563}" type="datetimeFigureOut">
              <a:rPr lang="de-DE" smtClean="0"/>
              <a:t>16.09.2024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B76E6-4192-4494-B21B-2A1594AD04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92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05768" y="1990769"/>
            <a:ext cx="77768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/>
              <a:t>Genetik</a:t>
            </a:r>
          </a:p>
          <a:p>
            <a:pPr algn="ctr"/>
            <a:endParaRPr lang="de-DE" sz="3200" b="1" dirty="0"/>
          </a:p>
          <a:p>
            <a:pPr algn="r"/>
            <a:r>
              <a:rPr lang="de-DE" sz="2400" dirty="0"/>
              <a:t>Bayreuth, 25.9.2024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 dirty="0"/>
              <a:t>1  Speicherung und Realisierung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E2C6BB-E50D-037F-40F8-07E1792A9DDA}"/>
              </a:ext>
            </a:extLst>
          </p:cNvPr>
          <p:cNvSpPr txBox="1"/>
          <p:nvPr/>
        </p:nvSpPr>
        <p:spPr>
          <a:xfrm>
            <a:off x="628650" y="2050882"/>
            <a:ext cx="407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tRNA:</a:t>
            </a:r>
          </a:p>
          <a:p>
            <a:endParaRPr lang="de-DE" sz="3200" dirty="0"/>
          </a:p>
          <a:p>
            <a:r>
              <a:rPr lang="de-DE" sz="3200" u="sng" dirty="0"/>
              <a:t>nicht</a:t>
            </a:r>
            <a:r>
              <a:rPr lang="de-DE" sz="3200" dirty="0"/>
              <a:t>: Beladung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C6191F80-FBFC-4B14-ACCC-DFE70EA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48" y="1827296"/>
            <a:ext cx="2586208" cy="4461209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25B45587-475C-10A2-E1CF-DD05830BB718}"/>
              </a:ext>
            </a:extLst>
          </p:cNvPr>
          <p:cNvSpPr txBox="1"/>
          <p:nvPr/>
        </p:nvSpPr>
        <p:spPr>
          <a:xfrm>
            <a:off x="6464967" y="2770386"/>
            <a:ext cx="162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3‘</a:t>
            </a:r>
          </a:p>
          <a:p>
            <a:r>
              <a:rPr lang="de-DE" sz="4000" dirty="0"/>
              <a:t>        5‘</a:t>
            </a:r>
          </a:p>
        </p:txBody>
      </p:sp>
    </p:spTree>
    <p:extLst>
      <p:ext uri="{BB962C8B-B14F-4D97-AF65-F5344CB8AC3E}">
        <p14:creationId xmlns:p14="http://schemas.microsoft.com/office/powerpoint/2010/main" val="7910547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Wesentliche Komponenten: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Schneide-Komponente </a:t>
            </a:r>
            <a:r>
              <a:rPr lang="de-DE" sz="3200" dirty="0">
                <a:solidFill>
                  <a:srgbClr val="0000FF"/>
                </a:solidFill>
              </a:rPr>
              <a:t>(die Endonuklease Cas9): dockt nicht von selbst an der DNA an</a:t>
            </a:r>
          </a:p>
        </p:txBody>
      </p:sp>
    </p:spTree>
    <p:extLst>
      <p:ext uri="{BB962C8B-B14F-4D97-AF65-F5344CB8AC3E}">
        <p14:creationId xmlns:p14="http://schemas.microsoft.com/office/powerpoint/2010/main" val="28921198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Wesentliche Komponenten: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Schneide-Komponente</a:t>
            </a:r>
            <a:r>
              <a:rPr lang="de-DE" sz="3200" dirty="0">
                <a:solidFill>
                  <a:srgbClr val="0000FF"/>
                </a:solidFill>
              </a:rPr>
              <a:t> (die Endonuklease Cas9): dockt nicht von selbst an der DNA an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Erkennungs-Komponente</a:t>
            </a:r>
            <a:r>
              <a:rPr lang="de-DE" sz="3200" dirty="0">
                <a:solidFill>
                  <a:srgbClr val="0000FF"/>
                </a:solidFill>
              </a:rPr>
              <a:t>: </a:t>
            </a:r>
            <a:r>
              <a:rPr lang="de-DE" sz="3200" dirty="0" err="1">
                <a:solidFill>
                  <a:srgbClr val="0000FF"/>
                </a:solidFill>
              </a:rPr>
              <a:t>crRNA</a:t>
            </a:r>
            <a:r>
              <a:rPr lang="de-DE" sz="3200" dirty="0">
                <a:solidFill>
                  <a:srgbClr val="0000FF"/>
                </a:solidFill>
              </a:rPr>
              <a:t> mit </a:t>
            </a:r>
            <a:r>
              <a:rPr lang="de-DE" sz="3200" dirty="0" err="1">
                <a:solidFill>
                  <a:srgbClr val="0000FF"/>
                </a:solidFill>
              </a:rPr>
              <a:t>kom-plementärer</a:t>
            </a:r>
            <a:r>
              <a:rPr lang="de-DE" sz="3200" dirty="0">
                <a:solidFill>
                  <a:srgbClr val="0000FF"/>
                </a:solidFill>
              </a:rPr>
              <a:t> Basensequenz zur Zielsequenz</a:t>
            </a:r>
          </a:p>
        </p:txBody>
      </p:sp>
    </p:spTree>
    <p:extLst>
      <p:ext uri="{BB962C8B-B14F-4D97-AF65-F5344CB8AC3E}">
        <p14:creationId xmlns:p14="http://schemas.microsoft.com/office/powerpoint/2010/main" val="12040597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Wesentliche Komponenten: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Schneide-Komponente</a:t>
            </a:r>
            <a:r>
              <a:rPr lang="de-DE" sz="3200" dirty="0">
                <a:solidFill>
                  <a:srgbClr val="0000FF"/>
                </a:solidFill>
              </a:rPr>
              <a:t> (die Endonuklease Cas9): dockt nicht von selbst an der DNA an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Erkennungs-Komponente</a:t>
            </a:r>
            <a:r>
              <a:rPr lang="de-DE" sz="3200" dirty="0">
                <a:solidFill>
                  <a:srgbClr val="0000FF"/>
                </a:solidFill>
              </a:rPr>
              <a:t>: </a:t>
            </a:r>
            <a:r>
              <a:rPr lang="de-DE" sz="3200" dirty="0" err="1">
                <a:solidFill>
                  <a:srgbClr val="0000FF"/>
                </a:solidFill>
              </a:rPr>
              <a:t>crRNA</a:t>
            </a:r>
            <a:r>
              <a:rPr lang="de-DE" sz="3200" dirty="0">
                <a:solidFill>
                  <a:srgbClr val="0000FF"/>
                </a:solidFill>
              </a:rPr>
              <a:t> mit </a:t>
            </a:r>
            <a:r>
              <a:rPr lang="de-DE" sz="3200" dirty="0" err="1">
                <a:solidFill>
                  <a:srgbClr val="0000FF"/>
                </a:solidFill>
              </a:rPr>
              <a:t>kom-plementärer</a:t>
            </a:r>
            <a:r>
              <a:rPr lang="de-DE" sz="3200" dirty="0">
                <a:solidFill>
                  <a:srgbClr val="0000FF"/>
                </a:solidFill>
              </a:rPr>
              <a:t> Basensequenz zur Zielsequenz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Koppelungs-Komponente</a:t>
            </a:r>
            <a:r>
              <a:rPr lang="de-DE" sz="3200" dirty="0">
                <a:solidFill>
                  <a:srgbClr val="0000FF"/>
                </a:solidFill>
              </a:rPr>
              <a:t>: </a:t>
            </a:r>
            <a:r>
              <a:rPr lang="de-DE" sz="3200" dirty="0" err="1">
                <a:solidFill>
                  <a:srgbClr val="0000FF"/>
                </a:solidFill>
              </a:rPr>
              <a:t>tracrRNA</a:t>
            </a:r>
            <a:r>
              <a:rPr lang="de-DE" sz="3200" dirty="0">
                <a:solidFill>
                  <a:srgbClr val="0000FF"/>
                </a:solidFill>
              </a:rPr>
              <a:t> dockt an </a:t>
            </a:r>
            <a:r>
              <a:rPr lang="de-DE" sz="3200" dirty="0" err="1">
                <a:solidFill>
                  <a:srgbClr val="0000FF"/>
                </a:solidFill>
              </a:rPr>
              <a:t>crRNA</a:t>
            </a:r>
            <a:r>
              <a:rPr lang="de-DE" sz="3200" dirty="0">
                <a:solidFill>
                  <a:srgbClr val="0000FF"/>
                </a:solidFill>
              </a:rPr>
              <a:t> und Cas9 punktgenau an</a:t>
            </a:r>
          </a:p>
        </p:txBody>
      </p:sp>
    </p:spTree>
    <p:extLst>
      <p:ext uri="{BB962C8B-B14F-4D97-AF65-F5344CB8AC3E}">
        <p14:creationId xmlns:p14="http://schemas.microsoft.com/office/powerpoint/2010/main" val="29324629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Eigenschaften: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458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Eigenschaften: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Jede beliebige Stelle der Ziel-DNA kann punktgenau angesteuert werden (nicht nur an einem speziellen Palindrom).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387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Eigenschaften: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Jede beliebige Stelle der Ziel-DNA kann punktgenau angesteuert werden (nicht nur an einem speziellen Palindrom).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geringe Fehlerquote, preiswert, schnell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916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Eigenschaften: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Jede beliebige Stelle der Ziel-DNA kann punktgenau angesteuert werden (nicht nur an einem speziellen Palindrom).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geringe Fehlerquote, preiswert, schnell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verschiedene Aufgaben: Basenaustausch, DNA-Abschnitte einfügen, ausschneiden</a:t>
            </a:r>
          </a:p>
        </p:txBody>
      </p:sp>
    </p:spTree>
    <p:extLst>
      <p:ext uri="{BB962C8B-B14F-4D97-AF65-F5344CB8AC3E}">
        <p14:creationId xmlns:p14="http://schemas.microsoft.com/office/powerpoint/2010/main" val="1814207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085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960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30E06ED-2EEC-E0AB-8376-FEED20C8C2A4}"/>
              </a:ext>
            </a:extLst>
          </p:cNvPr>
          <p:cNvSpPr/>
          <p:nvPr/>
        </p:nvSpPr>
        <p:spPr>
          <a:xfrm>
            <a:off x="3493168" y="3191265"/>
            <a:ext cx="2416565" cy="613611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809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 dirty="0"/>
              <a:t>1  Speicherung und Realisierung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6B491A-E2CF-3112-943D-2FD617548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839356"/>
            <a:ext cx="8005011" cy="415957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1252509-FFBE-95C3-9DCA-609A2BD7A124}"/>
              </a:ext>
            </a:extLst>
          </p:cNvPr>
          <p:cNvSpPr txBox="1"/>
          <p:nvPr/>
        </p:nvSpPr>
        <p:spPr>
          <a:xfrm>
            <a:off x="7320214" y="2286001"/>
            <a:ext cx="119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3‘</a:t>
            </a:r>
          </a:p>
          <a:p>
            <a:r>
              <a:rPr lang="de-DE" sz="2000" dirty="0"/>
              <a:t>        5‘</a:t>
            </a:r>
          </a:p>
        </p:txBody>
      </p:sp>
    </p:spTree>
    <p:extLst>
      <p:ext uri="{BB962C8B-B14F-4D97-AF65-F5344CB8AC3E}">
        <p14:creationId xmlns:p14="http://schemas.microsoft.com/office/powerpoint/2010/main" val="30159574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tracrRNA</a:t>
            </a:r>
            <a:endParaRPr lang="de-DE" sz="3200" dirty="0"/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4F0A924-3678-3274-D8D1-D3844E674BC3}"/>
              </a:ext>
            </a:extLst>
          </p:cNvPr>
          <p:cNvCxnSpPr>
            <a:cxnSpLocks/>
          </p:cNvCxnSpPr>
          <p:nvPr/>
        </p:nvCxnSpPr>
        <p:spPr>
          <a:xfrm flipV="1">
            <a:off x="2261937" y="4691519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6016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tracrRNA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Cas9</a:t>
            </a:r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4F0A924-3678-3274-D8D1-D3844E674BC3}"/>
              </a:ext>
            </a:extLst>
          </p:cNvPr>
          <p:cNvCxnSpPr>
            <a:cxnSpLocks/>
          </p:cNvCxnSpPr>
          <p:nvPr/>
        </p:nvCxnSpPr>
        <p:spPr>
          <a:xfrm flipV="1">
            <a:off x="2261937" y="4691519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61E221A-752B-434B-E660-707B3740060B}"/>
              </a:ext>
            </a:extLst>
          </p:cNvPr>
          <p:cNvCxnSpPr>
            <a:cxnSpLocks/>
          </p:cNvCxnSpPr>
          <p:nvPr/>
        </p:nvCxnSpPr>
        <p:spPr>
          <a:xfrm flipV="1">
            <a:off x="1620253" y="5132676"/>
            <a:ext cx="2037746" cy="943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2174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tracrRNA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Cas9</a:t>
            </a:r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4F0A924-3678-3274-D8D1-D3844E674BC3}"/>
              </a:ext>
            </a:extLst>
          </p:cNvPr>
          <p:cNvCxnSpPr>
            <a:cxnSpLocks/>
          </p:cNvCxnSpPr>
          <p:nvPr/>
        </p:nvCxnSpPr>
        <p:spPr>
          <a:xfrm flipV="1">
            <a:off x="2261937" y="4691519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84F796A-3ECD-0DFA-2285-852C7268D218}"/>
              </a:ext>
            </a:extLst>
          </p:cNvPr>
          <p:cNvSpPr/>
          <p:nvPr/>
        </p:nvSpPr>
        <p:spPr>
          <a:xfrm>
            <a:off x="5959642" y="3461084"/>
            <a:ext cx="1804737" cy="613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61E221A-752B-434B-E660-707B3740060B}"/>
              </a:ext>
            </a:extLst>
          </p:cNvPr>
          <p:cNvCxnSpPr>
            <a:cxnSpLocks/>
          </p:cNvCxnSpPr>
          <p:nvPr/>
        </p:nvCxnSpPr>
        <p:spPr>
          <a:xfrm flipV="1">
            <a:off x="1620253" y="5132676"/>
            <a:ext cx="2037746" cy="943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A31FA034-347D-C5A6-AB95-2527A910CAC7}"/>
              </a:ext>
            </a:extLst>
          </p:cNvPr>
          <p:cNvSpPr txBox="1"/>
          <p:nvPr/>
        </p:nvSpPr>
        <p:spPr>
          <a:xfrm>
            <a:off x="6929120" y="4196080"/>
            <a:ext cx="180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</a:rPr>
              <a:t>RNA-RNA-Kopplung</a:t>
            </a:r>
          </a:p>
        </p:txBody>
      </p:sp>
    </p:spTree>
    <p:extLst>
      <p:ext uri="{BB962C8B-B14F-4D97-AF65-F5344CB8AC3E}">
        <p14:creationId xmlns:p14="http://schemas.microsoft.com/office/powerpoint/2010/main" val="15706180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tracrRNA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Cas9</a:t>
            </a:r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4F0A924-3678-3274-D8D1-D3844E674BC3}"/>
              </a:ext>
            </a:extLst>
          </p:cNvPr>
          <p:cNvCxnSpPr>
            <a:cxnSpLocks/>
          </p:cNvCxnSpPr>
          <p:nvPr/>
        </p:nvCxnSpPr>
        <p:spPr>
          <a:xfrm flipV="1">
            <a:off x="2261937" y="4691519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84F796A-3ECD-0DFA-2285-852C7268D218}"/>
              </a:ext>
            </a:extLst>
          </p:cNvPr>
          <p:cNvSpPr/>
          <p:nvPr/>
        </p:nvSpPr>
        <p:spPr>
          <a:xfrm>
            <a:off x="5959642" y="3461084"/>
            <a:ext cx="1804737" cy="613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BCAAD31-C88F-3BCE-322A-B945960519CB}"/>
              </a:ext>
            </a:extLst>
          </p:cNvPr>
          <p:cNvSpPr/>
          <p:nvPr/>
        </p:nvSpPr>
        <p:spPr>
          <a:xfrm rot="20494093">
            <a:off x="3945636" y="3907312"/>
            <a:ext cx="2211824" cy="217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61E221A-752B-434B-E660-707B3740060B}"/>
              </a:ext>
            </a:extLst>
          </p:cNvPr>
          <p:cNvCxnSpPr>
            <a:cxnSpLocks/>
          </p:cNvCxnSpPr>
          <p:nvPr/>
        </p:nvCxnSpPr>
        <p:spPr>
          <a:xfrm flipV="1">
            <a:off x="1620253" y="5132676"/>
            <a:ext cx="2037746" cy="943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B160AE2-2F2E-5D7D-597C-3F893AD71248}"/>
              </a:ext>
            </a:extLst>
          </p:cNvPr>
          <p:cNvSpPr txBox="1"/>
          <p:nvPr/>
        </p:nvSpPr>
        <p:spPr>
          <a:xfrm>
            <a:off x="6929120" y="4196080"/>
            <a:ext cx="180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</a:rPr>
              <a:t>RNA-RNA-Kopplung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A8C0C8-373D-953F-6718-BD1CFE766199}"/>
              </a:ext>
            </a:extLst>
          </p:cNvPr>
          <p:cNvSpPr txBox="1"/>
          <p:nvPr/>
        </p:nvSpPr>
        <p:spPr>
          <a:xfrm>
            <a:off x="2122142" y="5681520"/>
            <a:ext cx="219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</a:rPr>
              <a:t>RNA-Protein-Kopplung</a:t>
            </a:r>
          </a:p>
        </p:txBody>
      </p:sp>
    </p:spTree>
    <p:extLst>
      <p:ext uri="{BB962C8B-B14F-4D97-AF65-F5344CB8AC3E}">
        <p14:creationId xmlns:p14="http://schemas.microsoft.com/office/powerpoint/2010/main" val="16115360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tracrRNA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Cas9</a:t>
            </a:r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4F0A924-3678-3274-D8D1-D3844E674BC3}"/>
              </a:ext>
            </a:extLst>
          </p:cNvPr>
          <p:cNvCxnSpPr>
            <a:cxnSpLocks/>
          </p:cNvCxnSpPr>
          <p:nvPr/>
        </p:nvCxnSpPr>
        <p:spPr>
          <a:xfrm flipV="1">
            <a:off x="2261937" y="4691519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84F796A-3ECD-0DFA-2285-852C7268D218}"/>
              </a:ext>
            </a:extLst>
          </p:cNvPr>
          <p:cNvSpPr/>
          <p:nvPr/>
        </p:nvSpPr>
        <p:spPr>
          <a:xfrm>
            <a:off x="5959642" y="3461084"/>
            <a:ext cx="1804737" cy="6136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BCAAD31-C88F-3BCE-322A-B945960519CB}"/>
              </a:ext>
            </a:extLst>
          </p:cNvPr>
          <p:cNvSpPr/>
          <p:nvPr/>
        </p:nvSpPr>
        <p:spPr>
          <a:xfrm rot="20494093">
            <a:off x="3945636" y="3907312"/>
            <a:ext cx="2211824" cy="21783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61E221A-752B-434B-E660-707B3740060B}"/>
              </a:ext>
            </a:extLst>
          </p:cNvPr>
          <p:cNvCxnSpPr>
            <a:cxnSpLocks/>
          </p:cNvCxnSpPr>
          <p:nvPr/>
        </p:nvCxnSpPr>
        <p:spPr>
          <a:xfrm flipV="1">
            <a:off x="1620253" y="5132676"/>
            <a:ext cx="2037746" cy="943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8B160AE2-2F2E-5D7D-597C-3F893AD71248}"/>
              </a:ext>
            </a:extLst>
          </p:cNvPr>
          <p:cNvSpPr txBox="1"/>
          <p:nvPr/>
        </p:nvSpPr>
        <p:spPr>
          <a:xfrm>
            <a:off x="6929120" y="4196080"/>
            <a:ext cx="1804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</a:rPr>
              <a:t>RNA-RNA-Kopplung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A8C0C8-373D-953F-6718-BD1CFE766199}"/>
              </a:ext>
            </a:extLst>
          </p:cNvPr>
          <p:cNvSpPr txBox="1"/>
          <p:nvPr/>
        </p:nvSpPr>
        <p:spPr>
          <a:xfrm>
            <a:off x="2122142" y="5681520"/>
            <a:ext cx="2195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</a:rPr>
              <a:t>RNA-Protein-Kopplung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861B3481-B8C5-6598-93BA-901DF88F0AAC}"/>
              </a:ext>
            </a:extLst>
          </p:cNvPr>
          <p:cNvSpPr/>
          <p:nvPr/>
        </p:nvSpPr>
        <p:spPr>
          <a:xfrm>
            <a:off x="3595420" y="3145902"/>
            <a:ext cx="2211824" cy="684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F56A8E1-062A-21FA-3D40-986188FCFD1F}"/>
              </a:ext>
            </a:extLst>
          </p:cNvPr>
          <p:cNvSpPr txBox="1"/>
          <p:nvPr/>
        </p:nvSpPr>
        <p:spPr>
          <a:xfrm>
            <a:off x="4055533" y="2226733"/>
            <a:ext cx="37088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3300"/>
                </a:solidFill>
              </a:rPr>
              <a:t>RNA-DNA-Kopplung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7751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6FF91C-6DCC-72D9-C98F-E8D6BC342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89" y="1974990"/>
            <a:ext cx="6184232" cy="39158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14742EE-C0A5-CE74-7F3F-04CE66D91872}"/>
              </a:ext>
            </a:extLst>
          </p:cNvPr>
          <p:cNvSpPr txBox="1"/>
          <p:nvPr/>
        </p:nvSpPr>
        <p:spPr>
          <a:xfrm>
            <a:off x="628650" y="1900989"/>
            <a:ext cx="27081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Ziel-DNA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 err="1"/>
              <a:t>tracrRNA</a:t>
            </a:r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Cas9</a:t>
            </a:r>
          </a:p>
          <a:p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EB66777-7334-08DB-E79C-B6FE12A6695C}"/>
              </a:ext>
            </a:extLst>
          </p:cNvPr>
          <p:cNvCxnSpPr>
            <a:cxnSpLocks/>
          </p:cNvCxnSpPr>
          <p:nvPr/>
        </p:nvCxnSpPr>
        <p:spPr>
          <a:xfrm>
            <a:off x="2261937" y="2294021"/>
            <a:ext cx="617621" cy="5427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1030967-5082-E1E1-3C45-A7C0DE42338E}"/>
              </a:ext>
            </a:extLst>
          </p:cNvPr>
          <p:cNvCxnSpPr>
            <a:cxnSpLocks/>
          </p:cNvCxnSpPr>
          <p:nvPr/>
        </p:nvCxnSpPr>
        <p:spPr>
          <a:xfrm flipV="1">
            <a:off x="1836821" y="3665621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4F0A924-3678-3274-D8D1-D3844E674BC3}"/>
              </a:ext>
            </a:extLst>
          </p:cNvPr>
          <p:cNvCxnSpPr>
            <a:cxnSpLocks/>
          </p:cNvCxnSpPr>
          <p:nvPr/>
        </p:nvCxnSpPr>
        <p:spPr>
          <a:xfrm flipV="1">
            <a:off x="2261937" y="4691519"/>
            <a:ext cx="1716505" cy="441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61E221A-752B-434B-E660-707B3740060B}"/>
              </a:ext>
            </a:extLst>
          </p:cNvPr>
          <p:cNvCxnSpPr>
            <a:cxnSpLocks/>
          </p:cNvCxnSpPr>
          <p:nvPr/>
        </p:nvCxnSpPr>
        <p:spPr>
          <a:xfrm flipV="1">
            <a:off x="1620253" y="5132676"/>
            <a:ext cx="2037746" cy="9433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leichschenkliges Dreieck 11">
            <a:extLst>
              <a:ext uri="{FF2B5EF4-FFF2-40B4-BE49-F238E27FC236}">
                <a16:creationId xmlns:a16="http://schemas.microsoft.com/office/drawing/2014/main" id="{3169AB5F-326C-FDF2-AEA0-C2EB9D9BB7DB}"/>
              </a:ext>
            </a:extLst>
          </p:cNvPr>
          <p:cNvSpPr/>
          <p:nvPr/>
        </p:nvSpPr>
        <p:spPr>
          <a:xfrm rot="10800000">
            <a:off x="4106187" y="2420629"/>
            <a:ext cx="261686" cy="35292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AE8A1F3-88B5-235A-FB85-1BADD7CCB85F}"/>
              </a:ext>
            </a:extLst>
          </p:cNvPr>
          <p:cNvSpPr txBox="1"/>
          <p:nvPr/>
        </p:nvSpPr>
        <p:spPr>
          <a:xfrm>
            <a:off x="4464718" y="2108837"/>
            <a:ext cx="4050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glatte Schnitte (</a:t>
            </a:r>
            <a:r>
              <a:rPr lang="de-DE" sz="3200" dirty="0" err="1">
                <a:solidFill>
                  <a:srgbClr val="FF0000"/>
                </a:solidFill>
              </a:rPr>
              <a:t>blunt</a:t>
            </a:r>
            <a:r>
              <a:rPr lang="de-DE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FD952433-7E23-0876-8A0E-302CCED1D426}"/>
              </a:ext>
            </a:extLst>
          </p:cNvPr>
          <p:cNvSpPr/>
          <p:nvPr/>
        </p:nvSpPr>
        <p:spPr>
          <a:xfrm rot="10800000">
            <a:off x="4106187" y="2990327"/>
            <a:ext cx="261686" cy="35292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13169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Lerninhalte im </a:t>
            </a:r>
            <a:r>
              <a:rPr lang="de-DE" sz="3200" b="1" dirty="0" err="1"/>
              <a:t>gA</a:t>
            </a:r>
            <a:r>
              <a:rPr lang="de-DE" sz="3200" b="1" dirty="0"/>
              <a:t>-Kurs (Minimum):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51619179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Lerninhalte im </a:t>
            </a:r>
            <a:r>
              <a:rPr lang="de-DE" sz="3200" b="1" dirty="0" err="1"/>
              <a:t>gA</a:t>
            </a:r>
            <a:r>
              <a:rPr lang="de-DE" sz="3200" b="1" dirty="0"/>
              <a:t>-Kurs (Minimum):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Cas9 wird von einer RNA an die Zielstelle geleitet, die punktgenau mit Cas9 </a:t>
            </a:r>
            <a:r>
              <a:rPr lang="de-DE" sz="3200" dirty="0" err="1"/>
              <a:t>verbun</a:t>
            </a:r>
            <a:r>
              <a:rPr lang="de-DE" sz="3200" dirty="0"/>
              <a:t>-den ist (jede Stelle erreichbar, kaum Fehler)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947704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Lerninhalte im </a:t>
            </a:r>
            <a:r>
              <a:rPr lang="de-DE" sz="3200" b="1" dirty="0" err="1"/>
              <a:t>gA</a:t>
            </a:r>
            <a:r>
              <a:rPr lang="de-DE" sz="3200" b="1" dirty="0"/>
              <a:t>-Kurs (Minimum):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Cas9 wird von einer RNA an die Zielstelle geleitet, die punktgenau mit Cas9 </a:t>
            </a:r>
            <a:r>
              <a:rPr lang="de-DE" sz="3200" dirty="0" err="1"/>
              <a:t>verbun</a:t>
            </a:r>
            <a:r>
              <a:rPr lang="de-DE" sz="3200" dirty="0"/>
              <a:t>-den ist (jede Stelle erreichbar, kaum Fehler)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Cas9 durchtrennt beide DNA-Stränge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637861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Lerninhalte im </a:t>
            </a:r>
            <a:r>
              <a:rPr lang="de-DE" sz="3200" b="1" dirty="0" err="1"/>
              <a:t>gA</a:t>
            </a:r>
            <a:r>
              <a:rPr lang="de-DE" sz="3200" b="1" dirty="0"/>
              <a:t>-Kurs (Minimum):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Cas9 wird von einer RNA an die Zielstelle geleitet, die punktgenau mit Cas9 </a:t>
            </a:r>
            <a:r>
              <a:rPr lang="de-DE" sz="3200" dirty="0" err="1"/>
              <a:t>verbun</a:t>
            </a:r>
            <a:r>
              <a:rPr lang="de-DE" sz="3200" dirty="0"/>
              <a:t>-den ist (jede Stelle erreichbar, kaum Fehler)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Cas9 durchtrennt beide DNA-Stränge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Dann erfolgt die Bearbeitung: Basen-Aus-tausch, Einfügen oder Heraustrennen von Nukleotid-Sequenzen</a:t>
            </a:r>
          </a:p>
        </p:txBody>
      </p:sp>
    </p:spTree>
    <p:extLst>
      <p:ext uri="{BB962C8B-B14F-4D97-AF65-F5344CB8AC3E}">
        <p14:creationId xmlns:p14="http://schemas.microsoft.com/office/powerpoint/2010/main" val="281406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</p:spTree>
    <p:extLst>
      <p:ext uri="{BB962C8B-B14F-4D97-AF65-F5344CB8AC3E}">
        <p14:creationId xmlns:p14="http://schemas.microsoft.com/office/powerpoint/2010/main" val="335098912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Genom-Editierung: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zielgenau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1002176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Genom-Editierung: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zielgenau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relativ einfach, kostengünstig, schnell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213035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Genom-Editierung: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zielgenau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relativ einfach, kostengünstig, schnell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vielseitig einsetzbar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1307326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Genom-Editierung: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zielgenau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relativ einfach, kostengünstig, schnell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vielseitig einsetzbar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keine Marker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25068452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Genom-Editierung: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zielgenau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relativ einfach, kostengünstig, schnell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vielseitig einsetzbar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keine Marker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anschließend meist nicht nachweisbar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1579125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Weitere Vertiefung von CRISPR/Cas im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 (fakultativ):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0000FF"/>
                </a:solidFill>
              </a:rPr>
              <a:t>sgRNA</a:t>
            </a:r>
            <a:r>
              <a:rPr lang="de-DE" sz="3200" dirty="0">
                <a:solidFill>
                  <a:srgbClr val="0000FF"/>
                </a:solidFill>
              </a:rPr>
              <a:t> aus </a:t>
            </a:r>
            <a:r>
              <a:rPr lang="de-DE" sz="3200" dirty="0" err="1">
                <a:solidFill>
                  <a:srgbClr val="0000FF"/>
                </a:solidFill>
              </a:rPr>
              <a:t>crRNA</a:t>
            </a:r>
            <a:r>
              <a:rPr lang="de-DE" sz="3200" dirty="0">
                <a:solidFill>
                  <a:srgbClr val="0000FF"/>
                </a:solidFill>
              </a:rPr>
              <a:t> und </a:t>
            </a:r>
            <a:r>
              <a:rPr lang="de-DE" sz="3200" dirty="0" err="1">
                <a:solidFill>
                  <a:srgbClr val="0000FF"/>
                </a:solidFill>
              </a:rPr>
              <a:t>tracrRNA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E3ABAEA-3CBC-70C6-466D-A6323CF87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64" y="3774579"/>
            <a:ext cx="4395091" cy="2207918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0005EC5-2B30-B625-AECE-E018DFF24A1B}"/>
              </a:ext>
            </a:extLst>
          </p:cNvPr>
          <p:cNvCxnSpPr>
            <a:cxnSpLocks/>
          </p:cNvCxnSpPr>
          <p:nvPr/>
        </p:nvCxnSpPr>
        <p:spPr>
          <a:xfrm flipH="1">
            <a:off x="6547657" y="3991280"/>
            <a:ext cx="1019957" cy="158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3132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Weitere Vertiefung von CRISPR/Cas im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 (fakultativ):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0000FF"/>
                </a:solidFill>
              </a:rPr>
              <a:t>sgRNA</a:t>
            </a:r>
            <a:r>
              <a:rPr lang="de-DE" sz="3200" dirty="0">
                <a:solidFill>
                  <a:srgbClr val="0000FF"/>
                </a:solidFill>
              </a:rPr>
              <a:t> aus </a:t>
            </a:r>
            <a:r>
              <a:rPr lang="de-DE" sz="3200" dirty="0" err="1">
                <a:solidFill>
                  <a:srgbClr val="0000FF"/>
                </a:solidFill>
              </a:rPr>
              <a:t>crRNA</a:t>
            </a:r>
            <a:r>
              <a:rPr lang="de-DE" sz="3200" dirty="0">
                <a:solidFill>
                  <a:srgbClr val="0000FF"/>
                </a:solidFill>
              </a:rPr>
              <a:t> und </a:t>
            </a:r>
            <a:r>
              <a:rPr lang="de-DE" sz="3200" dirty="0" err="1">
                <a:solidFill>
                  <a:srgbClr val="0000FF"/>
                </a:solidFill>
              </a:rPr>
              <a:t>tracrRNA</a:t>
            </a:r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 err="1">
                <a:solidFill>
                  <a:srgbClr val="0000FF"/>
                </a:solidFill>
              </a:rPr>
              <a:t>Sticky</a:t>
            </a:r>
            <a:r>
              <a:rPr lang="de-DE" sz="3200" dirty="0">
                <a:solidFill>
                  <a:srgbClr val="0000FF"/>
                </a:solidFill>
              </a:rPr>
              <a:t> Ends mit anderem Enzym (Cas12b)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geringe Fehlerquoten (5-50 %) gegenüber weit über 90 % bei „klassischer“ Gen-technik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PAM-Region (</a:t>
            </a:r>
            <a:r>
              <a:rPr lang="de-DE" sz="3200" dirty="0" err="1">
                <a:solidFill>
                  <a:srgbClr val="0000FF"/>
                </a:solidFill>
              </a:rPr>
              <a:t>TATA</a:t>
            </a:r>
            <a:r>
              <a:rPr lang="de-DE" sz="3200" dirty="0">
                <a:solidFill>
                  <a:srgbClr val="0000FF"/>
                </a:solidFill>
              </a:rPr>
              <a:t>-Box besser weglassen)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421373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FF0000"/>
                </a:solidFill>
              </a:rPr>
              <a:t>Nicht für den Unterricht</a:t>
            </a:r>
            <a:r>
              <a:rPr lang="de-DE" sz="4400" dirty="0">
                <a:solidFill>
                  <a:srgbClr val="FF0000"/>
                </a:solidFill>
              </a:rPr>
              <a:t>,</a:t>
            </a:r>
            <a:r>
              <a:rPr lang="de-DE" sz="4400" dirty="0">
                <a:solidFill>
                  <a:srgbClr val="00B050"/>
                </a:solidFill>
              </a:rPr>
              <a:t> </a:t>
            </a:r>
          </a:p>
          <a:p>
            <a:r>
              <a:rPr lang="de-DE" sz="3200" dirty="0">
                <a:solidFill>
                  <a:srgbClr val="00B050"/>
                </a:solidFill>
              </a:rPr>
              <a:t>aber ggf. zur </a:t>
            </a:r>
            <a:r>
              <a:rPr lang="de-DE" sz="3200" u="sng" dirty="0">
                <a:solidFill>
                  <a:srgbClr val="00B050"/>
                </a:solidFill>
              </a:rPr>
              <a:t>Begabtenförderung</a:t>
            </a:r>
            <a:r>
              <a:rPr lang="de-DE" sz="3200" dirty="0">
                <a:solidFill>
                  <a:srgbClr val="00B050"/>
                </a:solidFill>
              </a:rPr>
              <a:t> außerhalb des Unterrichts: </a:t>
            </a:r>
          </a:p>
          <a:p>
            <a:pPr algn="ctr"/>
            <a:endParaRPr lang="de-DE" sz="3200" dirty="0">
              <a:solidFill>
                <a:srgbClr val="00B050"/>
              </a:solidFill>
            </a:endParaRPr>
          </a:p>
          <a:p>
            <a:pPr algn="ctr"/>
            <a:r>
              <a:rPr lang="de-DE" sz="3200" dirty="0">
                <a:solidFill>
                  <a:srgbClr val="00B050"/>
                </a:solidFill>
              </a:rPr>
              <a:t>Die natürliche Aufgabe des CRISPR/Cas-Systems in Bakterien (Immunabwehr)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651493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für den Unterricht</a:t>
            </a:r>
            <a:r>
              <a:rPr lang="de-DE" sz="2800" dirty="0">
                <a:solidFill>
                  <a:srgbClr val="FF0000"/>
                </a:solidFill>
              </a:rPr>
              <a:t>,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de-DE" sz="2800" dirty="0">
                <a:solidFill>
                  <a:srgbClr val="00B050"/>
                </a:solidFill>
              </a:rPr>
              <a:t>aber ggf. zur Begabtenförderung: Die natürliche Aufgabe des CRISPR/Cas-Systems in Bakterien</a:t>
            </a:r>
          </a:p>
          <a:p>
            <a:endParaRPr lang="de-DE" sz="3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E11330-5C5E-19F6-1F01-2BAF4DB9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25" y="3160779"/>
            <a:ext cx="6695826" cy="304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29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384674-4C60-2DD6-1F0B-B0C65B2B0E69}"/>
              </a:ext>
            </a:extLst>
          </p:cNvPr>
          <p:cNvSpPr txBox="1"/>
          <p:nvPr/>
        </p:nvSpPr>
        <p:spPr>
          <a:xfrm>
            <a:off x="628649" y="1772652"/>
            <a:ext cx="78866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</a:rPr>
              <a:t>Nicht für den Unterricht</a:t>
            </a:r>
            <a:r>
              <a:rPr lang="de-DE" sz="2800" dirty="0">
                <a:solidFill>
                  <a:srgbClr val="FF0000"/>
                </a:solidFill>
              </a:rPr>
              <a:t>,</a:t>
            </a:r>
            <a:r>
              <a:rPr lang="de-DE" sz="2800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de-DE" sz="2800" dirty="0">
                <a:solidFill>
                  <a:srgbClr val="00B050"/>
                </a:solidFill>
              </a:rPr>
              <a:t>aber ggf. zur Begabtenförderung: Die natürliche Aufgabe des CRISPR/Cas-Systems in Bakterien</a:t>
            </a:r>
          </a:p>
          <a:p>
            <a:endParaRPr lang="de-DE" sz="3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E11330-5C5E-19F6-1F01-2BAF4DB9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25" y="3160779"/>
            <a:ext cx="6695826" cy="30475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67A6DE-B8F3-B4CF-A38D-7139FA621A95}"/>
              </a:ext>
            </a:extLst>
          </p:cNvPr>
          <p:cNvSpPr txBox="1"/>
          <p:nvPr/>
        </p:nvSpPr>
        <p:spPr>
          <a:xfrm>
            <a:off x="6330269" y="3976651"/>
            <a:ext cx="196515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/>
              <a:t>Ausschnitte aus Virus-Genomen: </a:t>
            </a:r>
            <a:r>
              <a:rPr lang="de-DE" sz="2000" dirty="0" err="1"/>
              <a:t>crRNA</a:t>
            </a:r>
            <a:endParaRPr lang="de-DE" sz="20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7A00B6B-797F-A899-C6FA-7E9508D51944}"/>
              </a:ext>
            </a:extLst>
          </p:cNvPr>
          <p:cNvCxnSpPr/>
          <p:nvPr/>
        </p:nvCxnSpPr>
        <p:spPr>
          <a:xfrm flipH="1">
            <a:off x="4860734" y="4599321"/>
            <a:ext cx="1612231" cy="55444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0D900CF-96DA-918C-CAD2-96B659BC19EB}"/>
              </a:ext>
            </a:extLst>
          </p:cNvPr>
          <p:cNvCxnSpPr>
            <a:cxnSpLocks/>
          </p:cNvCxnSpPr>
          <p:nvPr/>
        </p:nvCxnSpPr>
        <p:spPr>
          <a:xfrm flipH="1">
            <a:off x="5877528" y="4647259"/>
            <a:ext cx="787698" cy="62257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D86140C-6648-3008-85DC-428CC9358BE8}"/>
              </a:ext>
            </a:extLst>
          </p:cNvPr>
          <p:cNvCxnSpPr>
            <a:cxnSpLocks/>
          </p:cNvCxnSpPr>
          <p:nvPr/>
        </p:nvCxnSpPr>
        <p:spPr>
          <a:xfrm>
            <a:off x="6793832" y="4647259"/>
            <a:ext cx="132549" cy="622572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7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94FF63-0C4A-A98F-983C-EBA3D275723F}"/>
              </a:ext>
            </a:extLst>
          </p:cNvPr>
          <p:cNvSpPr txBox="1"/>
          <p:nvPr/>
        </p:nvSpPr>
        <p:spPr>
          <a:xfrm>
            <a:off x="628650" y="1780674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Impuls</a:t>
            </a:r>
            <a:r>
              <a:rPr lang="de-DE" sz="3200" dirty="0"/>
              <a:t> z. B.: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Warum produzieren Männer keine Milch?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Warum Frauen nur während der Stillzeit?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3200" dirty="0"/>
              <a:t>Warum wird Milcheiweiß nur von bestimmten Zellen der Brust produziert?</a:t>
            </a:r>
          </a:p>
        </p:txBody>
      </p:sp>
    </p:spTree>
    <p:extLst>
      <p:ext uri="{BB962C8B-B14F-4D97-AF65-F5344CB8AC3E}">
        <p14:creationId xmlns:p14="http://schemas.microsoft.com/office/powerpoint/2010/main" val="15697161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Ende …</a:t>
            </a:r>
          </a:p>
          <a:p>
            <a:endParaRPr lang="de-DE" sz="3200" dirty="0"/>
          </a:p>
          <a:p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„ethische Aspekte (z. B. naturalisti­scher Fehl-schluss)“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5639767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Am Ende …</a:t>
            </a:r>
          </a:p>
          <a:p>
            <a:endParaRPr lang="de-DE" sz="3200" dirty="0"/>
          </a:p>
          <a:p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„ethische Aspekte (z. B. naturalisti­scher Fehl-schluss)“</a:t>
            </a:r>
          </a:p>
          <a:p>
            <a:endParaRPr lang="de-DE" sz="3200" i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WICHTIG</a:t>
            </a:r>
            <a:r>
              <a:rPr lang="de-DE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wegen der hohen gesellschaftlichen Bedeutung der Gentechnik!</a:t>
            </a:r>
          </a:p>
          <a:p>
            <a:r>
              <a:rPr lang="de-DE" sz="32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WICHTIG</a:t>
            </a:r>
            <a:r>
              <a:rPr lang="de-DE" sz="32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wegen Einüben ethischer Diskussion am konkreten Thema (mit Vorwissen).</a:t>
            </a:r>
          </a:p>
        </p:txBody>
      </p:sp>
    </p:spTree>
    <p:extLst>
      <p:ext uri="{BB962C8B-B14F-4D97-AF65-F5344CB8AC3E}">
        <p14:creationId xmlns:p14="http://schemas.microsoft.com/office/powerpoint/2010/main" val="403840482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B43655-E176-BAD4-DAEA-B6368E551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44" y="1332972"/>
            <a:ext cx="5816006" cy="534723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EBDDF3A-D516-0FC8-23AC-BD4B4A7AE8E9}"/>
              </a:ext>
            </a:extLst>
          </p:cNvPr>
          <p:cNvSpPr txBox="1"/>
          <p:nvPr/>
        </p:nvSpPr>
        <p:spPr>
          <a:xfrm>
            <a:off x="628650" y="1921933"/>
            <a:ext cx="2070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Materialien Oberstufe 12</a:t>
            </a:r>
          </a:p>
          <a:p>
            <a:r>
              <a:rPr lang="de-DE" sz="2400" dirty="0"/>
              <a:t>&gt;   Genetik: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628FF8A-E250-C078-FC94-B41185A88961}"/>
              </a:ext>
            </a:extLst>
          </p:cNvPr>
          <p:cNvCxnSpPr/>
          <p:nvPr/>
        </p:nvCxnSpPr>
        <p:spPr>
          <a:xfrm>
            <a:off x="694267" y="5525028"/>
            <a:ext cx="210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C9BC776-CEDF-13EE-588B-6E4AFF681763}"/>
              </a:ext>
            </a:extLst>
          </p:cNvPr>
          <p:cNvSpPr txBox="1"/>
          <p:nvPr/>
        </p:nvSpPr>
        <p:spPr>
          <a:xfrm>
            <a:off x="1116330" y="5049520"/>
            <a:ext cx="175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F3300"/>
                </a:solidFill>
              </a:rPr>
              <a:t>9 Seiten</a:t>
            </a:r>
          </a:p>
        </p:txBody>
      </p:sp>
    </p:spTree>
    <p:extLst>
      <p:ext uri="{BB962C8B-B14F-4D97-AF65-F5344CB8AC3E}">
        <p14:creationId xmlns:p14="http://schemas.microsoft.com/office/powerpoint/2010/main" val="26365686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dirty="0"/>
              <a:t>= Klassische Mendel-Genetik</a:t>
            </a:r>
            <a:endParaRPr lang="de-DE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0531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dirty="0"/>
              <a:t>= Klassische Mendel-Genetik</a:t>
            </a:r>
          </a:p>
          <a:p>
            <a:pPr>
              <a:spcBef>
                <a:spcPts val="1800"/>
              </a:spcBef>
            </a:pPr>
            <a:endParaRPr lang="de-DE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Fachsprache: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enetisch bedingtes Merkmal (z. B. rote Blütenfarbe): </a:t>
            </a:r>
            <a:r>
              <a:rPr lang="de-DE" sz="3200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Phänotyp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genetische Information darüber (Gen für ein bestimmtes Enzym): </a:t>
            </a:r>
            <a:r>
              <a:rPr lang="de-DE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Genotyp</a:t>
            </a:r>
            <a:endParaRPr lang="de-DE" sz="3200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7287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dirty="0"/>
              <a:t>= Klassische Mendel-Genetik</a:t>
            </a:r>
          </a:p>
          <a:p>
            <a:pPr>
              <a:spcBef>
                <a:spcPts val="1800"/>
              </a:spcBef>
            </a:pPr>
            <a:r>
              <a:rPr lang="de-DE" sz="320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Kompetenzen (</a:t>
            </a:r>
            <a:r>
              <a:rPr lang="de-DE" sz="3200" dirty="0" err="1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-Kurs)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„S. und S. werten (ggf. </a:t>
            </a:r>
            <a:r>
              <a:rPr lang="de-DE" sz="3200" i="1" u="sng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selbst durchgeführte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Kreuzungsexperi­mente aus, um den statisti­schen Charakter der Ver­erbung abzuleiten.“</a:t>
            </a:r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9553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dirty="0"/>
              <a:t>= Klassische Mendel-Genetik</a:t>
            </a:r>
          </a:p>
          <a:p>
            <a:pPr>
              <a:spcBef>
                <a:spcPts val="1800"/>
              </a:spcBef>
            </a:pPr>
            <a:r>
              <a:rPr lang="de-DE" sz="320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Kompetenzen (</a:t>
            </a:r>
            <a:r>
              <a:rPr lang="de-DE" sz="3200" dirty="0" err="1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-Kurs)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„S. und S. werten (ggf. </a:t>
            </a:r>
            <a:r>
              <a:rPr lang="de-DE" sz="3200" i="1" u="sng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selbst durchgeführte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Kreuzungsexperi­mente aus, um den statisti­schen Charakter der Ver­erbung abzuleiten.“</a:t>
            </a:r>
          </a:p>
          <a:p>
            <a:pPr>
              <a:spcBef>
                <a:spcPts val="1800"/>
              </a:spcBef>
            </a:pP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Ggf. Versuche mit Drosophila </a:t>
            </a:r>
            <a:r>
              <a:rPr lang="de-DE" sz="3200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melanogaster</a:t>
            </a: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oder Ackerschmalwand </a:t>
            </a:r>
            <a:r>
              <a:rPr lang="de-DE" sz="3200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Arabidopsis</a:t>
            </a:r>
            <a:r>
              <a:rPr lang="de-DE" sz="3200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200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thaliana</a:t>
            </a: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(„Mendel in a box“)</a:t>
            </a:r>
          </a:p>
          <a:p>
            <a:r>
              <a:rPr lang="de-DE" sz="32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(im Kurs bzw. als Seminararbeit)</a:t>
            </a:r>
            <a:endParaRPr lang="de-DE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824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dirty="0"/>
              <a:t>= Klassische Mendel-Genetik: LehrplanPLUS</a:t>
            </a:r>
          </a:p>
          <a:p>
            <a:pPr>
              <a:spcBef>
                <a:spcPts val="18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„mono- und dihybrider Erbgang: statistischer Charak­ter, Allelbegriff, dominante und rezessive Genwirkung (u. a. Rhesus-System), unvoll­ständige Dominanz, </a:t>
            </a:r>
            <a:r>
              <a:rPr lang="de-DE" sz="3200" i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Kodominanz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(AB0-System)“</a:t>
            </a:r>
          </a:p>
          <a:p>
            <a:pPr>
              <a:spcBef>
                <a:spcPts val="1800"/>
              </a:spcBef>
            </a:pP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(nur </a:t>
            </a:r>
            <a:r>
              <a:rPr lang="de-DE" sz="3200" i="1" dirty="0" err="1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-Kurs:) „Genkopplung und Gen­austausch (Crossing-over)“ [nicht: </a:t>
            </a:r>
            <a:r>
              <a:rPr lang="de-DE" sz="3200" i="1" dirty="0" err="1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Genkarte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!]</a:t>
            </a:r>
          </a:p>
          <a:p>
            <a:pPr>
              <a:spcBef>
                <a:spcPts val="18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„Mendelsche Regeln, zellbiologische Grundlagen“</a:t>
            </a:r>
          </a:p>
        </p:txBody>
      </p:sp>
    </p:spTree>
    <p:extLst>
      <p:ext uri="{BB962C8B-B14F-4D97-AF65-F5344CB8AC3E}">
        <p14:creationId xmlns:p14="http://schemas.microsoft.com/office/powerpoint/2010/main" val="237476929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(nur </a:t>
            </a:r>
            <a:r>
              <a:rPr lang="de-DE" sz="3200" i="1" dirty="0" err="1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-Kurs:) „Genkopplung und Gen­austausch (Crossing-over)“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Zunächst nur </a:t>
            </a:r>
            <a:r>
              <a:rPr lang="de-DE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klassisch genetisch</a:t>
            </a: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Kopplungs-Gruppen und Genaustausch durch Kopplungsbruch.</a:t>
            </a:r>
          </a:p>
        </p:txBody>
      </p:sp>
    </p:spTree>
    <p:extLst>
      <p:ext uri="{BB962C8B-B14F-4D97-AF65-F5344CB8AC3E}">
        <p14:creationId xmlns:p14="http://schemas.microsoft.com/office/powerpoint/2010/main" val="246562354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(nur </a:t>
            </a:r>
            <a:r>
              <a:rPr lang="de-DE" sz="3200" i="1" dirty="0" err="1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-Kurs:) „Genkopplung und Gen­austausch (Crossing-over)“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Zunächst nur </a:t>
            </a:r>
            <a:r>
              <a:rPr lang="de-DE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klassisch genetisch</a:t>
            </a: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Kopplungs-Gruppen und Genaustausch durch Kopplungsbruch.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Dann die </a:t>
            </a:r>
            <a:r>
              <a:rPr lang="de-DE" sz="3200" b="1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zytologische</a:t>
            </a:r>
            <a:r>
              <a:rPr lang="de-DE" sz="3200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Erklärung: Chromosomen und Stückaustausch an Nicht-Schwester-Chromatiden.</a:t>
            </a:r>
            <a:endParaRPr lang="de-DE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2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94FF63-0C4A-A98F-983C-EBA3D275723F}"/>
              </a:ext>
            </a:extLst>
          </p:cNvPr>
          <p:cNvSpPr txBox="1"/>
          <p:nvPr/>
        </p:nvSpPr>
        <p:spPr>
          <a:xfrm>
            <a:off x="628650" y="1780674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de-DE" sz="3200" b="1" dirty="0">
                <a:effectLst/>
                <a:ea typeface="Calibri" panose="020F0502020204030204" pitchFamily="34" charset="0"/>
              </a:rPr>
              <a:t>Ebenen der Regulation:</a:t>
            </a:r>
            <a:endParaRPr lang="de-DE" sz="32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DNA</a:t>
            </a:r>
            <a:r>
              <a:rPr lang="de-DE" sz="3200" dirty="0">
                <a:effectLst/>
                <a:ea typeface="Calibri" panose="020F0502020204030204" pitchFamily="34" charset="0"/>
              </a:rPr>
              <a:t>: dicht gewickelte Bereiche (kondensierte Bereiche = Heterochromatin) werden nicht tran­skri­biert</a:t>
            </a:r>
          </a:p>
        </p:txBody>
      </p:sp>
    </p:spTree>
    <p:extLst>
      <p:ext uri="{BB962C8B-B14F-4D97-AF65-F5344CB8AC3E}">
        <p14:creationId xmlns:p14="http://schemas.microsoft.com/office/powerpoint/2010/main" val="321901049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algn="ctr"/>
            <a:r>
              <a:rPr lang="de-DE" b="1" dirty="0"/>
              <a:t>5  Weitergabe </a:t>
            </a:r>
            <a:r>
              <a:rPr lang="de-DE" b="1" dirty="0" err="1"/>
              <a:t>genet</a:t>
            </a:r>
            <a:r>
              <a:rPr lang="de-DE" b="1" dirty="0"/>
              <a:t>. Information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„zellbiologische Grundlagen“: </a:t>
            </a:r>
          </a:p>
          <a:p>
            <a:pPr>
              <a:spcBef>
                <a:spcPts val="1800"/>
              </a:spcBef>
            </a:pP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Chromosomentheorie der Vererbung</a:t>
            </a:r>
          </a:p>
          <a:p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(im </a:t>
            </a:r>
            <a:r>
              <a:rPr lang="de-DE" sz="3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-Kurs ohne Kop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plungsgruppen)</a:t>
            </a:r>
            <a:endParaRPr lang="de-DE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6271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Genetik menschlicher Erkrankungen </a:t>
            </a:r>
          </a:p>
          <a:p>
            <a:pPr algn="ctr"/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und DNA-Analytik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“: </a:t>
            </a:r>
          </a:p>
          <a:p>
            <a:pPr algn="ctr"/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6491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Genetik menschlicher Erkrankungen </a:t>
            </a:r>
          </a:p>
          <a:p>
            <a:pPr algn="ctr"/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und DNA-Analytik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“: </a:t>
            </a:r>
          </a:p>
          <a:p>
            <a:pPr algn="ctr"/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„Erbgänge beim Menschen (autosomal dominant, autosomal rezessiv, X‑chromosomal rezessiv); genetisch bedingte Krankheiten“</a:t>
            </a:r>
          </a:p>
          <a:p>
            <a:endParaRPr lang="de-DE" sz="3200" i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Klar formuliert im LP+!</a:t>
            </a:r>
          </a:p>
          <a:p>
            <a:pPr>
              <a:spcBef>
                <a:spcPts val="1800"/>
              </a:spcBef>
            </a:pPr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9700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Genetik menschlicher Erkrankungen </a:t>
            </a:r>
          </a:p>
          <a:p>
            <a:pPr algn="ctr"/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und DNA-Analytik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“: </a:t>
            </a:r>
          </a:p>
          <a:p>
            <a:pPr algn="ctr"/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„Erbgänge beim Menschen (autosomal dominant, autosomal rezessiv, X‑chromosomal rezessiv); genetisch bedingte Krankheiten“</a:t>
            </a:r>
          </a:p>
          <a:p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de-DE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Familienstammbaum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 vs. </a:t>
            </a:r>
            <a:r>
              <a:rPr lang="de-DE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Erbschema</a:t>
            </a:r>
            <a:endParaRPr lang="de-DE" sz="3200" u="sng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0361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Genetik menschlicher Erkrankungen </a:t>
            </a:r>
          </a:p>
          <a:p>
            <a:pPr algn="ctr"/>
            <a:r>
              <a:rPr lang="de-DE" sz="32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und DNA-Analytik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“: </a:t>
            </a:r>
          </a:p>
          <a:p>
            <a:pPr algn="ctr"/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„Erbgänge beim Menschen (autosomal dominant, autosomal rezessiv, X‑chromosomal rezessiv); genetisch bedingte </a:t>
            </a:r>
            <a:r>
              <a:rPr lang="de-DE" sz="32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Krankheiten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</a:p>
          <a:p>
            <a:endParaRPr lang="de-DE" sz="3200" i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Nicht alle genetisch bedingten Besonderheiten sind Erb</a:t>
            </a:r>
            <a:r>
              <a:rPr lang="de-DE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krankheiten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(Spaltfuß, Polydaktylie)</a:t>
            </a:r>
          </a:p>
          <a:p>
            <a:pPr>
              <a:spcBef>
                <a:spcPts val="1800"/>
              </a:spcBef>
            </a:pPr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6372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„S. und S. 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analysieren Erbgänge mithilfe von Familienstamm­bäumen und treffen so Vorher­sagen über Wahr­scheinlichkeiten des Auftretens unterschiedlicher genetisch bedingter Krankheiten.</a:t>
            </a:r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92568878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„S. und S. </a:t>
            </a:r>
            <a:r>
              <a:rPr lang="de-DE" sz="32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analysieren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Erbgänge mithilfe von Familienstamm­bäumen und treffen so Vorher­sagen über Wahr­scheinlichkeiten des Auftretens unterschiedlicher genetisch bedingter Krankheiten.</a:t>
            </a:r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</a:p>
          <a:p>
            <a:endParaRPr lang="de-DE" sz="3200" i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Die </a:t>
            </a:r>
            <a:r>
              <a:rPr lang="de-DE" sz="3200" u="sng" dirty="0">
                <a:ea typeface="Times New Roman" panose="02020603050405020304" pitchFamily="18" charset="0"/>
                <a:cs typeface="Arial" panose="020B0604020202020204" pitchFamily="34" charset="0"/>
              </a:rPr>
              <a:t>Begründung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 der Genotyp-Zuordnung ist wichtiger als die Zuordnung selbst! (Hoffentlich auch mal im Abitur!)</a:t>
            </a:r>
          </a:p>
        </p:txBody>
      </p:sp>
    </p:spTree>
    <p:extLst>
      <p:ext uri="{BB962C8B-B14F-4D97-AF65-F5344CB8AC3E}">
        <p14:creationId xmlns:p14="http://schemas.microsoft.com/office/powerpoint/2010/main" val="100119026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Fachsprache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Nicht: </a:t>
            </a:r>
            <a:r>
              <a:rPr lang="de-DE" sz="3200" i="1" dirty="0">
                <a:effectLst/>
                <a:ea typeface="Calibri" panose="020F0502020204030204" pitchFamily="34" charset="0"/>
              </a:rPr>
              <a:t>„Person 5 be­kommt von Person 2 ein kleines a“, </a:t>
            </a:r>
          </a:p>
          <a:p>
            <a:r>
              <a:rPr lang="de-DE" sz="3200" dirty="0">
                <a:effectLst/>
                <a:ea typeface="Calibri" panose="020F0502020204030204" pitchFamily="34" charset="0"/>
              </a:rPr>
              <a:t>sondern</a:t>
            </a:r>
            <a:r>
              <a:rPr lang="de-DE" sz="3200" i="1" dirty="0">
                <a:effectLst/>
                <a:ea typeface="Calibri" panose="020F0502020204030204" pitchFamily="34" charset="0"/>
              </a:rPr>
              <a:t>: „Person 5 bekommt von Person 2 ein rezessives Allel (klein a).“</a:t>
            </a:r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6596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Fachsprache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Nicht: </a:t>
            </a:r>
            <a:r>
              <a:rPr lang="de-DE" sz="3200" i="1" dirty="0">
                <a:effectLst/>
                <a:ea typeface="Calibri" panose="020F0502020204030204" pitchFamily="34" charset="0"/>
              </a:rPr>
              <a:t>„Person 3 ist groß A, klein a.“, </a:t>
            </a:r>
          </a:p>
          <a:p>
            <a:r>
              <a:rPr lang="de-DE" sz="3200" dirty="0">
                <a:effectLst/>
                <a:ea typeface="Calibri" panose="020F0502020204030204" pitchFamily="34" charset="0"/>
              </a:rPr>
              <a:t>sondern</a:t>
            </a:r>
            <a:r>
              <a:rPr lang="de-DE" sz="3200" i="1" dirty="0">
                <a:effectLst/>
                <a:ea typeface="Calibri" panose="020F0502020204030204" pitchFamily="34" charset="0"/>
              </a:rPr>
              <a:t>: „Person 3 besitzt die Allele groß A, klein a / Person 3 ist heterozygot.“</a:t>
            </a:r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8031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DNA-Analytik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Gel-Elektrophorese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genetischer Fingerabdruck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i="1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DNA-Sequenzierung 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(keine konkrete </a:t>
            </a:r>
            <a:r>
              <a:rPr lang="de-DE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Analy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de-DE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sen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-Methode, sondern v. a. Zweck)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(nur </a:t>
            </a:r>
            <a:r>
              <a:rPr lang="de-DE" sz="3200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-Kurs) </a:t>
            </a:r>
            <a:r>
              <a:rPr lang="de-DE" sz="3200" i="1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personalisierte Medizin</a:t>
            </a:r>
          </a:p>
        </p:txBody>
      </p:sp>
    </p:spTree>
    <p:extLst>
      <p:ext uri="{BB962C8B-B14F-4D97-AF65-F5344CB8AC3E}">
        <p14:creationId xmlns:p14="http://schemas.microsoft.com/office/powerpoint/2010/main" val="115345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94FF63-0C4A-A98F-983C-EBA3D275723F}"/>
              </a:ext>
            </a:extLst>
          </p:cNvPr>
          <p:cNvSpPr txBox="1"/>
          <p:nvPr/>
        </p:nvSpPr>
        <p:spPr>
          <a:xfrm>
            <a:off x="628650" y="1780674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de-DE" sz="3200" b="1" dirty="0">
                <a:effectLst/>
                <a:ea typeface="Calibri" panose="020F0502020204030204" pitchFamily="34" charset="0"/>
              </a:rPr>
              <a:t>Ebenen der Regulation:</a:t>
            </a:r>
            <a:endParaRPr lang="de-DE" sz="32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DNA</a:t>
            </a:r>
            <a:r>
              <a:rPr lang="de-DE" sz="3200" dirty="0">
                <a:effectLst/>
                <a:ea typeface="Calibri" panose="020F0502020204030204" pitchFamily="34" charset="0"/>
              </a:rPr>
              <a:t>: dicht gewickelte Bereiche (kondensierte Bereiche = Heterochromatin) werden nicht tran­skri­biert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Transkription</a:t>
            </a:r>
            <a:r>
              <a:rPr lang="de-DE" sz="3200" dirty="0">
                <a:effectLst/>
                <a:ea typeface="Calibri" panose="020F0502020204030204" pitchFamily="34" charset="0"/>
              </a:rPr>
              <a:t>: </a:t>
            </a:r>
            <a:r>
              <a:rPr lang="de-DE" sz="3200" dirty="0">
                <a:ea typeface="Calibri" panose="020F0502020204030204" pitchFamily="34" charset="0"/>
              </a:rPr>
              <a:t>Transkriptionsfaktoren u. a.</a:t>
            </a:r>
            <a:endParaRPr lang="de-DE" sz="3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7922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6  Humangenetik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D35C20-8777-1496-888F-A55591AE1BF6}"/>
              </a:ext>
            </a:extLst>
          </p:cNvPr>
          <p:cNvSpPr txBox="1"/>
          <p:nvPr/>
        </p:nvSpPr>
        <p:spPr>
          <a:xfrm>
            <a:off x="628650" y="1860023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Ethische Gesichtspunkte</a:t>
            </a:r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sz="32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„z. B. Feststellung der Identität, Massen­gentests, Gentests als Teil von Gesundheitsprüfungen“</a:t>
            </a:r>
            <a:endParaRPr lang="de-DE" sz="3200" i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0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94FF63-0C4A-A98F-983C-EBA3D275723F}"/>
              </a:ext>
            </a:extLst>
          </p:cNvPr>
          <p:cNvSpPr txBox="1"/>
          <p:nvPr/>
        </p:nvSpPr>
        <p:spPr>
          <a:xfrm>
            <a:off x="628650" y="178067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de-DE" sz="3200" b="1" dirty="0">
                <a:effectLst/>
                <a:ea typeface="Calibri" panose="020F0502020204030204" pitchFamily="34" charset="0"/>
              </a:rPr>
              <a:t>Ebenen der Regulation:</a:t>
            </a:r>
            <a:endParaRPr lang="de-DE" sz="32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DNA</a:t>
            </a:r>
            <a:r>
              <a:rPr lang="de-DE" sz="3200" dirty="0">
                <a:effectLst/>
                <a:ea typeface="Calibri" panose="020F0502020204030204" pitchFamily="34" charset="0"/>
              </a:rPr>
              <a:t>: dicht gewickelte Bereiche (kondensierte Bereiche = Heterochromatin) werden nicht tran­skri­biert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Transkription</a:t>
            </a:r>
            <a:r>
              <a:rPr lang="de-DE" sz="3200" dirty="0">
                <a:effectLst/>
                <a:ea typeface="Calibri" panose="020F0502020204030204" pitchFamily="34" charset="0"/>
              </a:rPr>
              <a:t>: </a:t>
            </a:r>
            <a:r>
              <a:rPr lang="de-DE" sz="3200" dirty="0">
                <a:ea typeface="Calibri" panose="020F0502020204030204" pitchFamily="34" charset="0"/>
              </a:rPr>
              <a:t>Transkriptionsfaktoren u. a.</a:t>
            </a:r>
            <a:endParaRPr lang="de-DE" sz="32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mRNA</a:t>
            </a:r>
            <a:r>
              <a:rPr lang="de-DE" sz="3200" dirty="0">
                <a:effectLst/>
                <a:ea typeface="Calibri" panose="020F0502020204030204" pitchFamily="34" charset="0"/>
              </a:rPr>
              <a:t>: Prozessierung, Abbau</a:t>
            </a:r>
          </a:p>
        </p:txBody>
      </p:sp>
    </p:spTree>
    <p:extLst>
      <p:ext uri="{BB962C8B-B14F-4D97-AF65-F5344CB8AC3E}">
        <p14:creationId xmlns:p14="http://schemas.microsoft.com/office/powerpoint/2010/main" val="145048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94FF63-0C4A-A98F-983C-EBA3D275723F}"/>
              </a:ext>
            </a:extLst>
          </p:cNvPr>
          <p:cNvSpPr txBox="1"/>
          <p:nvPr/>
        </p:nvSpPr>
        <p:spPr>
          <a:xfrm>
            <a:off x="628650" y="178067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de-DE" sz="3200" b="1" dirty="0">
                <a:effectLst/>
                <a:ea typeface="Calibri" panose="020F0502020204030204" pitchFamily="34" charset="0"/>
              </a:rPr>
              <a:t>Ebenen der Regulation:</a:t>
            </a:r>
            <a:endParaRPr lang="de-DE" sz="32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DNA</a:t>
            </a:r>
            <a:r>
              <a:rPr lang="de-DE" sz="3200" dirty="0">
                <a:effectLst/>
                <a:ea typeface="Calibri" panose="020F0502020204030204" pitchFamily="34" charset="0"/>
              </a:rPr>
              <a:t>: dicht gewickelte Bereiche (kondensierte Bereiche = Heterochromatin) werden nicht tran­skri­biert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Transkription</a:t>
            </a:r>
            <a:r>
              <a:rPr lang="de-DE" sz="3200" dirty="0">
                <a:effectLst/>
                <a:ea typeface="Calibri" panose="020F0502020204030204" pitchFamily="34" charset="0"/>
              </a:rPr>
              <a:t>: Transkriptionsfaktoren u. a.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der mRNA</a:t>
            </a:r>
            <a:r>
              <a:rPr lang="de-DE" sz="3200" dirty="0">
                <a:effectLst/>
                <a:ea typeface="Calibri" panose="020F0502020204030204" pitchFamily="34" charset="0"/>
              </a:rPr>
              <a:t>: Prozessierung, Abbau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e-DE" sz="3200" u="sng" dirty="0">
                <a:effectLst/>
                <a:ea typeface="Calibri" panose="020F0502020204030204" pitchFamily="34" charset="0"/>
              </a:rPr>
              <a:t>Ebene des Genprodukts </a:t>
            </a:r>
            <a:r>
              <a:rPr lang="de-DE" sz="3200" dirty="0">
                <a:effectLst/>
                <a:ea typeface="Calibri" panose="020F0502020204030204" pitchFamily="34" charset="0"/>
              </a:rPr>
              <a:t>(meist Protein): nachträgliche Modifizierung, Abbau</a:t>
            </a:r>
          </a:p>
        </p:txBody>
      </p:sp>
    </p:spTree>
    <p:extLst>
      <p:ext uri="{BB962C8B-B14F-4D97-AF65-F5344CB8AC3E}">
        <p14:creationId xmlns:p14="http://schemas.microsoft.com/office/powerpoint/2010/main" val="5718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9CE06D-6D20-C4F1-FBF5-CB58DE0C1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71" y="1690689"/>
            <a:ext cx="6778827" cy="45584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18C5C0A-AF92-1287-B781-6F25C5AD7B19}"/>
              </a:ext>
            </a:extLst>
          </p:cNvPr>
          <p:cNvSpPr/>
          <p:nvPr/>
        </p:nvSpPr>
        <p:spPr>
          <a:xfrm>
            <a:off x="4948989" y="2943726"/>
            <a:ext cx="3408948" cy="345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715649-EAC5-189A-63F4-020B80A1B265}"/>
              </a:ext>
            </a:extLst>
          </p:cNvPr>
          <p:cNvSpPr/>
          <p:nvPr/>
        </p:nvSpPr>
        <p:spPr>
          <a:xfrm>
            <a:off x="2125579" y="4828674"/>
            <a:ext cx="3408948" cy="1572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806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9CE06D-6D20-C4F1-FBF5-CB58DE0C1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71" y="1690689"/>
            <a:ext cx="6778827" cy="45584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18C5C0A-AF92-1287-B781-6F25C5AD7B19}"/>
              </a:ext>
            </a:extLst>
          </p:cNvPr>
          <p:cNvSpPr/>
          <p:nvPr/>
        </p:nvSpPr>
        <p:spPr>
          <a:xfrm>
            <a:off x="4948989" y="4138863"/>
            <a:ext cx="3408948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715649-EAC5-189A-63F4-020B80A1B265}"/>
              </a:ext>
            </a:extLst>
          </p:cNvPr>
          <p:cNvSpPr/>
          <p:nvPr/>
        </p:nvSpPr>
        <p:spPr>
          <a:xfrm>
            <a:off x="2125579" y="4828674"/>
            <a:ext cx="3408948" cy="1572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45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LP+: Genetik und Gentechnik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667933"/>
            <a:ext cx="78909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Speicherung und Realisierung genetischer Information </a:t>
            </a:r>
            <a:r>
              <a:rPr lang="de-DE" sz="2400" dirty="0"/>
              <a:t>	(DNA, RNA, PBS; </a:t>
            </a:r>
            <a:r>
              <a:rPr lang="de-DE" sz="2400" dirty="0">
                <a:highlight>
                  <a:srgbClr val="FFFF00"/>
                </a:highlight>
              </a:rPr>
              <a:t>neue Aspekte im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>
                <a:highlight>
                  <a:srgbClr val="FFFF00"/>
                </a:highlight>
              </a:rPr>
              <a:t>Regulation der Gentätigkeit </a:t>
            </a:r>
            <a:r>
              <a:rPr lang="de-DE" sz="2400" dirty="0">
                <a:highlight>
                  <a:srgbClr val="FFFF00"/>
                </a:highlight>
              </a:rPr>
              <a:t>(NEU</a:t>
            </a:r>
            <a:r>
              <a:rPr lang="de-DE" sz="2400" dirty="0"/>
              <a:t>, plus Stammzellen)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Vervielfältigung genetischer Information </a:t>
            </a:r>
            <a:r>
              <a:rPr lang="de-DE" sz="2400" dirty="0"/>
              <a:t>(Zellzyklus; </a:t>
            </a:r>
            <a:r>
              <a:rPr lang="de-DE" sz="2400" dirty="0">
                <a:highlight>
                  <a:srgbClr val="FFFF00"/>
                </a:highlight>
              </a:rPr>
              <a:t>neue Aspekte im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Neukombination und Veränderung genetischer Informa-</a:t>
            </a:r>
            <a:r>
              <a:rPr lang="de-DE" sz="2400" b="1" dirty="0" err="1"/>
              <a:t>tion</a:t>
            </a:r>
            <a:r>
              <a:rPr lang="de-DE" sz="2400" b="1" dirty="0"/>
              <a:t> </a:t>
            </a:r>
            <a:r>
              <a:rPr lang="de-DE" sz="2400" dirty="0"/>
              <a:t>(Meiose, Mutationen, </a:t>
            </a:r>
            <a:r>
              <a:rPr lang="de-DE" sz="2400" dirty="0">
                <a:highlight>
                  <a:srgbClr val="FFFF00"/>
                </a:highlight>
              </a:rPr>
              <a:t>Krebs, Genom-Editierung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FontTx/>
              <a:buAutoNum type="arabicPlain"/>
            </a:pPr>
            <a:r>
              <a:rPr lang="de-DE" sz="2400" b="1" dirty="0"/>
              <a:t>Weitergabe genetischer Information </a:t>
            </a:r>
            <a:r>
              <a:rPr lang="de-DE" sz="2400" dirty="0"/>
              <a:t>(klassische Genetik; </a:t>
            </a:r>
            <a:r>
              <a:rPr lang="de-DE" sz="2400" dirty="0">
                <a:highlight>
                  <a:srgbClr val="FFFF00"/>
                </a:highlight>
              </a:rPr>
              <a:t>Epigenetik im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</a:t>
            </a:r>
            <a:r>
              <a:rPr lang="de-DE" sz="2400" dirty="0"/>
              <a:t>)</a:t>
            </a:r>
            <a:r>
              <a:rPr lang="de-DE" sz="2400" b="1" dirty="0"/>
              <a:t> </a:t>
            </a:r>
          </a:p>
          <a:p>
            <a:pPr marL="457200" indent="-457200">
              <a:spcBef>
                <a:spcPts val="1200"/>
              </a:spcBef>
              <a:buFontTx/>
              <a:buAutoNum type="arabicPlain"/>
            </a:pPr>
            <a:r>
              <a:rPr lang="de-DE" sz="2400" b="1" dirty="0"/>
              <a:t>Genetik menschlicher Erkrankungen und DNA-Analytik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8371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9CE06D-6D20-C4F1-FBF5-CB58DE0C1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71" y="1690689"/>
            <a:ext cx="6778827" cy="45584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84861F6E-53DE-EB1C-E7CA-DADB4E780FC8}"/>
              </a:ext>
            </a:extLst>
          </p:cNvPr>
          <p:cNvSpPr/>
          <p:nvPr/>
        </p:nvSpPr>
        <p:spPr>
          <a:xfrm>
            <a:off x="6689558" y="4130842"/>
            <a:ext cx="1660358" cy="2362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5E6402-FAB3-3917-6BF1-D2236A2CA3C7}"/>
              </a:ext>
            </a:extLst>
          </p:cNvPr>
          <p:cNvSpPr txBox="1"/>
          <p:nvPr/>
        </p:nvSpPr>
        <p:spPr>
          <a:xfrm>
            <a:off x="2791326" y="5723580"/>
            <a:ext cx="14437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Enhancer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897923-31F6-E006-01CF-BBAE7990C52B}"/>
              </a:ext>
            </a:extLst>
          </p:cNvPr>
          <p:cNvSpPr txBox="1"/>
          <p:nvPr/>
        </p:nvSpPr>
        <p:spPr>
          <a:xfrm>
            <a:off x="4780547" y="5732355"/>
            <a:ext cx="14437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Silencer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69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9CE06D-6D20-C4F1-FBF5-CB58DE0C1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71" y="1690689"/>
            <a:ext cx="6778827" cy="45584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5E6402-FAB3-3917-6BF1-D2236A2CA3C7}"/>
              </a:ext>
            </a:extLst>
          </p:cNvPr>
          <p:cNvSpPr txBox="1"/>
          <p:nvPr/>
        </p:nvSpPr>
        <p:spPr>
          <a:xfrm>
            <a:off x="2791326" y="5723580"/>
            <a:ext cx="14437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Enhancer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897923-31F6-E006-01CF-BBAE7990C52B}"/>
              </a:ext>
            </a:extLst>
          </p:cNvPr>
          <p:cNvSpPr txBox="1"/>
          <p:nvPr/>
        </p:nvSpPr>
        <p:spPr>
          <a:xfrm>
            <a:off x="4780547" y="5732355"/>
            <a:ext cx="14437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/>
              <a:t>Silencer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73320E-4463-BBFE-20AA-BF75E524A57D}"/>
              </a:ext>
            </a:extLst>
          </p:cNvPr>
          <p:cNvSpPr txBox="1"/>
          <p:nvPr/>
        </p:nvSpPr>
        <p:spPr>
          <a:xfrm>
            <a:off x="6743382" y="5167311"/>
            <a:ext cx="122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Transkrip-tionsfaktor</a:t>
            </a:r>
            <a:r>
              <a:rPr lang="de-DE" dirty="0"/>
              <a:t> (Protein)</a:t>
            </a:r>
          </a:p>
        </p:txBody>
      </p:sp>
    </p:spTree>
    <p:extLst>
      <p:ext uri="{BB962C8B-B14F-4D97-AF65-F5344CB8AC3E}">
        <p14:creationId xmlns:p14="http://schemas.microsoft.com/office/powerpoint/2010/main" val="343966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651354-3E3E-F10F-F781-35B02412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8245642" cy="38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7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651354-3E3E-F10F-F781-35B02412A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8245642" cy="384643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DFFD2A8-49A4-91A2-ED67-EDE136BEAB04}"/>
              </a:ext>
            </a:extLst>
          </p:cNvPr>
          <p:cNvSpPr txBox="1"/>
          <p:nvPr/>
        </p:nvSpPr>
        <p:spPr>
          <a:xfrm>
            <a:off x="5999748" y="1786941"/>
            <a:ext cx="81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7D7CC3-EDB3-292E-5A28-4F1D33C3BAC3}"/>
              </a:ext>
            </a:extLst>
          </p:cNvPr>
          <p:cNvSpPr txBox="1"/>
          <p:nvPr/>
        </p:nvSpPr>
        <p:spPr>
          <a:xfrm>
            <a:off x="1018674" y="5743074"/>
            <a:ext cx="755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* RNA-Transkriptionsfaktoren weglassen!</a:t>
            </a:r>
          </a:p>
        </p:txBody>
      </p:sp>
    </p:spTree>
    <p:extLst>
      <p:ext uri="{BB962C8B-B14F-4D97-AF65-F5344CB8AC3E}">
        <p14:creationId xmlns:p14="http://schemas.microsoft.com/office/powerpoint/2010/main" val="1967749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278E4C-EE5E-0221-1FDE-1CF1103217AC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Die RNA-Polymerase kann nicht von selbst an die DNA andocken.</a:t>
            </a:r>
          </a:p>
          <a:p>
            <a:r>
              <a:rPr lang="de-DE" sz="3200" dirty="0"/>
              <a:t>Dafür benötigt sie eine Landeplattform aus Proteinen, den Transkriptionsfaktoren.</a:t>
            </a:r>
          </a:p>
        </p:txBody>
      </p:sp>
    </p:spTree>
    <p:extLst>
      <p:ext uri="{BB962C8B-B14F-4D97-AF65-F5344CB8AC3E}">
        <p14:creationId xmlns:p14="http://schemas.microsoft.com/office/powerpoint/2010/main" val="4081821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278E4C-EE5E-0221-1FDE-1CF1103217AC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Die RNA-Polymerase kann nicht von selbst an die DNA andocken.</a:t>
            </a:r>
          </a:p>
          <a:p>
            <a:r>
              <a:rPr lang="de-DE" sz="3200" dirty="0"/>
              <a:t>Dafür benötigt sie eine Landeplattform aus Proteinen, den Transkriptionsfaktoren.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C3A9FD-0EFC-D8E5-3CA1-78102C30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16" y="4196290"/>
            <a:ext cx="5117432" cy="17641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0704E9-0840-FE8C-52DD-5D49A82CC35E}"/>
              </a:ext>
            </a:extLst>
          </p:cNvPr>
          <p:cNvSpPr txBox="1"/>
          <p:nvPr/>
        </p:nvSpPr>
        <p:spPr>
          <a:xfrm>
            <a:off x="902368" y="4002505"/>
            <a:ext cx="7339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/>
              <a:t>Transkriptionsfaktoren</a:t>
            </a:r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r>
              <a:rPr lang="de-DE" sz="2800" i="1" dirty="0"/>
              <a:t>RNA-Polymerase			DNA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D1E07E0-63B6-8EF7-AE34-96829817F9E5}"/>
              </a:ext>
            </a:extLst>
          </p:cNvPr>
          <p:cNvCxnSpPr/>
          <p:nvPr/>
        </p:nvCxnSpPr>
        <p:spPr>
          <a:xfrm flipV="1">
            <a:off x="1668379" y="5342021"/>
            <a:ext cx="770021" cy="360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CB82DF6-4E19-806F-EB0F-2852505D516F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167311"/>
            <a:ext cx="176463" cy="535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152BDC6-82AC-105C-6A72-D203788FA14F}"/>
              </a:ext>
            </a:extLst>
          </p:cNvPr>
          <p:cNvCxnSpPr>
            <a:cxnSpLocks/>
          </p:cNvCxnSpPr>
          <p:nvPr/>
        </p:nvCxnSpPr>
        <p:spPr>
          <a:xfrm>
            <a:off x="2053389" y="4512231"/>
            <a:ext cx="545432" cy="148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1EB28CA-546E-5BD1-64BB-0FAD31387F96}"/>
              </a:ext>
            </a:extLst>
          </p:cNvPr>
          <p:cNvCxnSpPr>
            <a:cxnSpLocks/>
          </p:cNvCxnSpPr>
          <p:nvPr/>
        </p:nvCxnSpPr>
        <p:spPr>
          <a:xfrm flipV="1">
            <a:off x="3007894" y="4411579"/>
            <a:ext cx="569495" cy="230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6751D7D-8EB9-1C94-917A-671C327E5038}"/>
              </a:ext>
            </a:extLst>
          </p:cNvPr>
          <p:cNvCxnSpPr>
            <a:cxnSpLocks/>
          </p:cNvCxnSpPr>
          <p:nvPr/>
        </p:nvCxnSpPr>
        <p:spPr>
          <a:xfrm flipV="1">
            <a:off x="3096126" y="4411579"/>
            <a:ext cx="665748" cy="577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38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278E4C-EE5E-0221-1FDE-1CF1103217AC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Damit allein läuft die Transkription nur sehr langsam oder überhaupt nicht ab.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C3A9FD-0EFC-D8E5-3CA1-78102C30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16" y="4196290"/>
            <a:ext cx="5117432" cy="17641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0704E9-0840-FE8C-52DD-5D49A82CC35E}"/>
              </a:ext>
            </a:extLst>
          </p:cNvPr>
          <p:cNvSpPr txBox="1"/>
          <p:nvPr/>
        </p:nvSpPr>
        <p:spPr>
          <a:xfrm>
            <a:off x="902368" y="4002505"/>
            <a:ext cx="7339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/>
              <a:t>Transkriptionsfaktoren</a:t>
            </a:r>
          </a:p>
          <a:p>
            <a:endParaRPr lang="de-DE" sz="2800" i="1" dirty="0"/>
          </a:p>
          <a:p>
            <a:endParaRPr lang="de-DE" sz="2800" i="1" dirty="0"/>
          </a:p>
          <a:p>
            <a:endParaRPr lang="de-DE" sz="2800" i="1" dirty="0"/>
          </a:p>
          <a:p>
            <a:r>
              <a:rPr lang="de-DE" sz="2800" i="1" dirty="0"/>
              <a:t>RNA-Polymerase			DNA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D1E07E0-63B6-8EF7-AE34-96829817F9E5}"/>
              </a:ext>
            </a:extLst>
          </p:cNvPr>
          <p:cNvCxnSpPr/>
          <p:nvPr/>
        </p:nvCxnSpPr>
        <p:spPr>
          <a:xfrm flipV="1">
            <a:off x="1668379" y="5342021"/>
            <a:ext cx="770021" cy="360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CB82DF6-4E19-806F-EB0F-2852505D516F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167311"/>
            <a:ext cx="176463" cy="535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152BDC6-82AC-105C-6A72-D203788FA14F}"/>
              </a:ext>
            </a:extLst>
          </p:cNvPr>
          <p:cNvCxnSpPr>
            <a:cxnSpLocks/>
          </p:cNvCxnSpPr>
          <p:nvPr/>
        </p:nvCxnSpPr>
        <p:spPr>
          <a:xfrm>
            <a:off x="2053389" y="4512231"/>
            <a:ext cx="545432" cy="148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1EB28CA-546E-5BD1-64BB-0FAD31387F96}"/>
              </a:ext>
            </a:extLst>
          </p:cNvPr>
          <p:cNvCxnSpPr>
            <a:cxnSpLocks/>
          </p:cNvCxnSpPr>
          <p:nvPr/>
        </p:nvCxnSpPr>
        <p:spPr>
          <a:xfrm flipV="1">
            <a:off x="3007894" y="4411579"/>
            <a:ext cx="569495" cy="230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6751D7D-8EB9-1C94-917A-671C327E5038}"/>
              </a:ext>
            </a:extLst>
          </p:cNvPr>
          <p:cNvCxnSpPr>
            <a:cxnSpLocks/>
          </p:cNvCxnSpPr>
          <p:nvPr/>
        </p:nvCxnSpPr>
        <p:spPr>
          <a:xfrm flipV="1">
            <a:off x="3096126" y="4411579"/>
            <a:ext cx="665748" cy="577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2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278E4C-EE5E-0221-1FDE-1CF1103217AC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Zur Beschleunigung der Transkription dienen Enhancer (entfernte DNA-Abschnitte).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C3A9FD-0EFC-D8E5-3CA1-78102C30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16" y="4196290"/>
            <a:ext cx="5117432" cy="176412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D0704E9-0840-FE8C-52DD-5D49A82CC35E}"/>
              </a:ext>
            </a:extLst>
          </p:cNvPr>
          <p:cNvSpPr txBox="1"/>
          <p:nvPr/>
        </p:nvSpPr>
        <p:spPr>
          <a:xfrm>
            <a:off x="902368" y="4002505"/>
            <a:ext cx="7339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/>
              <a:t>Transkriptionsfaktoren</a:t>
            </a:r>
          </a:p>
          <a:p>
            <a:endParaRPr lang="de-DE" sz="2800" i="1" dirty="0"/>
          </a:p>
          <a:p>
            <a:endParaRPr lang="de-DE" sz="2800" i="1" dirty="0"/>
          </a:p>
          <a:p>
            <a:r>
              <a:rPr lang="de-DE" sz="2800" i="1" dirty="0"/>
              <a:t>                                                                       Enhancer</a:t>
            </a:r>
          </a:p>
          <a:p>
            <a:r>
              <a:rPr lang="de-DE" sz="2800" i="1" dirty="0"/>
              <a:t>RNA-Polymerase			DNA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D1E07E0-63B6-8EF7-AE34-96829817F9E5}"/>
              </a:ext>
            </a:extLst>
          </p:cNvPr>
          <p:cNvCxnSpPr/>
          <p:nvPr/>
        </p:nvCxnSpPr>
        <p:spPr>
          <a:xfrm flipV="1">
            <a:off x="1668379" y="5342021"/>
            <a:ext cx="770021" cy="3609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DCB82DF6-4E19-806F-EB0F-2852505D516F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167311"/>
            <a:ext cx="176463" cy="5356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152BDC6-82AC-105C-6A72-D203788FA14F}"/>
              </a:ext>
            </a:extLst>
          </p:cNvPr>
          <p:cNvCxnSpPr>
            <a:cxnSpLocks/>
          </p:cNvCxnSpPr>
          <p:nvPr/>
        </p:nvCxnSpPr>
        <p:spPr>
          <a:xfrm>
            <a:off x="2053389" y="4512231"/>
            <a:ext cx="545432" cy="1480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1EB28CA-546E-5BD1-64BB-0FAD31387F96}"/>
              </a:ext>
            </a:extLst>
          </p:cNvPr>
          <p:cNvCxnSpPr>
            <a:cxnSpLocks/>
          </p:cNvCxnSpPr>
          <p:nvPr/>
        </p:nvCxnSpPr>
        <p:spPr>
          <a:xfrm flipV="1">
            <a:off x="3007894" y="4411579"/>
            <a:ext cx="569495" cy="230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6751D7D-8EB9-1C94-917A-671C327E5038}"/>
              </a:ext>
            </a:extLst>
          </p:cNvPr>
          <p:cNvCxnSpPr>
            <a:cxnSpLocks/>
          </p:cNvCxnSpPr>
          <p:nvPr/>
        </p:nvCxnSpPr>
        <p:spPr>
          <a:xfrm flipV="1">
            <a:off x="3096126" y="4411579"/>
            <a:ext cx="665748" cy="5775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E0B63C41-6633-E12A-1461-2FAEB306947C}"/>
              </a:ext>
            </a:extLst>
          </p:cNvPr>
          <p:cNvCxnSpPr>
            <a:cxnSpLocks/>
          </p:cNvCxnSpPr>
          <p:nvPr/>
        </p:nvCxnSpPr>
        <p:spPr>
          <a:xfrm flipH="1" flipV="1">
            <a:off x="6521116" y="4858060"/>
            <a:ext cx="737937" cy="4839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13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E34D6E-A494-4A4A-6FAF-3CE4BFE02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88" y="1735137"/>
            <a:ext cx="5974148" cy="47577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449C89DA-8ACE-0DDA-CD27-61D23BE327E4}"/>
              </a:ext>
            </a:extLst>
          </p:cNvPr>
          <p:cNvSpPr/>
          <p:nvPr/>
        </p:nvSpPr>
        <p:spPr>
          <a:xfrm>
            <a:off x="2743200" y="1929514"/>
            <a:ext cx="3633537" cy="228149"/>
          </a:xfrm>
          <a:custGeom>
            <a:avLst/>
            <a:gdLst>
              <a:gd name="connsiteX0" fmla="*/ 3633537 w 3633537"/>
              <a:gd name="connsiteY0" fmla="*/ 228149 h 228149"/>
              <a:gd name="connsiteX1" fmla="*/ 2727158 w 3633537"/>
              <a:gd name="connsiteY1" fmla="*/ 27623 h 228149"/>
              <a:gd name="connsiteX2" fmla="*/ 2390274 w 3633537"/>
              <a:gd name="connsiteY2" fmla="*/ 27623 h 228149"/>
              <a:gd name="connsiteX3" fmla="*/ 1363579 w 3633537"/>
              <a:gd name="connsiteY3" fmla="*/ 3560 h 228149"/>
              <a:gd name="connsiteX4" fmla="*/ 280737 w 3633537"/>
              <a:gd name="connsiteY4" fmla="*/ 19602 h 228149"/>
              <a:gd name="connsiteX5" fmla="*/ 0 w 3633537"/>
              <a:gd name="connsiteY5" fmla="*/ 180023 h 22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3537" h="228149">
                <a:moveTo>
                  <a:pt x="3633537" y="228149"/>
                </a:moveTo>
                <a:cubicBezTo>
                  <a:pt x="3283952" y="144596"/>
                  <a:pt x="2934368" y="61044"/>
                  <a:pt x="2727158" y="27623"/>
                </a:cubicBezTo>
                <a:cubicBezTo>
                  <a:pt x="2519947" y="-5798"/>
                  <a:pt x="2390274" y="27623"/>
                  <a:pt x="2390274" y="27623"/>
                </a:cubicBezTo>
                <a:cubicBezTo>
                  <a:pt x="2163011" y="23613"/>
                  <a:pt x="1715168" y="4897"/>
                  <a:pt x="1363579" y="3560"/>
                </a:cubicBezTo>
                <a:cubicBezTo>
                  <a:pt x="1011990" y="2223"/>
                  <a:pt x="508000" y="-9808"/>
                  <a:pt x="280737" y="19602"/>
                </a:cubicBezTo>
                <a:cubicBezTo>
                  <a:pt x="53474" y="49012"/>
                  <a:pt x="26737" y="114517"/>
                  <a:pt x="0" y="18002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080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20CC453-73A8-6ADC-BAE7-91CA34930A40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Silencer</a:t>
            </a:r>
            <a:r>
              <a:rPr lang="de-DE" sz="3200" dirty="0"/>
              <a:t> (andere DNA-Abschnitte) blockieren die Transkription, wenn sie am Transkriptions-Komplex andocken.</a:t>
            </a:r>
          </a:p>
        </p:txBody>
      </p:sp>
    </p:spTree>
    <p:extLst>
      <p:ext uri="{BB962C8B-B14F-4D97-AF65-F5344CB8AC3E}">
        <p14:creationId xmlns:p14="http://schemas.microsoft.com/office/powerpoint/2010/main" val="19037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Welche „gelbe Stellen“ wichtig?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667933"/>
            <a:ext cx="78909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Speicherung und Realisierung genetischer Information </a:t>
            </a:r>
            <a:r>
              <a:rPr lang="de-DE" sz="2400" dirty="0"/>
              <a:t>	(DNA, RNA, PBS; </a:t>
            </a:r>
            <a:r>
              <a:rPr lang="de-DE" sz="2400" dirty="0">
                <a:highlight>
                  <a:srgbClr val="FFFF00"/>
                </a:highlight>
              </a:rPr>
              <a:t>neue Aspekte im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>
                <a:highlight>
                  <a:srgbClr val="FFFF00"/>
                </a:highlight>
              </a:rPr>
              <a:t>Regulation der Gentätigkeit </a:t>
            </a:r>
            <a:r>
              <a:rPr lang="de-DE" sz="2400" dirty="0">
                <a:highlight>
                  <a:srgbClr val="FFFF00"/>
                </a:highlight>
              </a:rPr>
              <a:t>(NEU</a:t>
            </a:r>
            <a:r>
              <a:rPr lang="de-DE" sz="2400" dirty="0"/>
              <a:t>, plus Stammzellen)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Vervielfältigung genetischer Information </a:t>
            </a:r>
            <a:r>
              <a:rPr lang="de-DE" sz="2400" dirty="0"/>
              <a:t>(Zellzyklus; </a:t>
            </a:r>
            <a:r>
              <a:rPr lang="de-DE" sz="2400" dirty="0">
                <a:highlight>
                  <a:srgbClr val="FFFF00"/>
                </a:highlight>
              </a:rPr>
              <a:t>neue Aspekte im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Neukombination und Veränderung genetischer Informa-</a:t>
            </a:r>
            <a:r>
              <a:rPr lang="de-DE" sz="2400" b="1" dirty="0" err="1"/>
              <a:t>tion</a:t>
            </a:r>
            <a:r>
              <a:rPr lang="de-DE" sz="2400" b="1" dirty="0"/>
              <a:t> </a:t>
            </a:r>
            <a:r>
              <a:rPr lang="de-DE" sz="2400" dirty="0"/>
              <a:t>(Meiose, Mutationen, </a:t>
            </a:r>
            <a:r>
              <a:rPr lang="de-DE" sz="2400" dirty="0">
                <a:highlight>
                  <a:srgbClr val="FFFF00"/>
                </a:highlight>
              </a:rPr>
              <a:t>Krebs, Genom-Editierung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FontTx/>
              <a:buAutoNum type="arabicPlain"/>
            </a:pPr>
            <a:r>
              <a:rPr lang="de-DE" sz="2400" b="1" dirty="0"/>
              <a:t>Weitergabe genetischer Information </a:t>
            </a:r>
            <a:r>
              <a:rPr lang="de-DE" sz="2400" dirty="0"/>
              <a:t>(klassische Genetik; </a:t>
            </a:r>
            <a:r>
              <a:rPr lang="de-DE" sz="2400" dirty="0">
                <a:highlight>
                  <a:srgbClr val="FFFF00"/>
                </a:highlight>
              </a:rPr>
              <a:t>Epigenetik im </a:t>
            </a:r>
            <a:r>
              <a:rPr lang="de-DE" sz="2400" dirty="0" err="1">
                <a:highlight>
                  <a:srgbClr val="FFFF00"/>
                </a:highlight>
              </a:rPr>
              <a:t>eA</a:t>
            </a:r>
            <a:r>
              <a:rPr lang="de-DE" sz="2400" dirty="0">
                <a:highlight>
                  <a:srgbClr val="FFFF00"/>
                </a:highlight>
              </a:rPr>
              <a:t>-Kurs</a:t>
            </a:r>
            <a:r>
              <a:rPr lang="de-DE" sz="2400" dirty="0"/>
              <a:t>)</a:t>
            </a:r>
            <a:r>
              <a:rPr lang="de-DE" sz="2400" b="1" dirty="0"/>
              <a:t> </a:t>
            </a:r>
          </a:p>
          <a:p>
            <a:pPr marL="457200" indent="-457200">
              <a:spcBef>
                <a:spcPts val="1200"/>
              </a:spcBef>
              <a:buFontTx/>
              <a:buAutoNum type="arabicPlain"/>
            </a:pPr>
            <a:r>
              <a:rPr lang="de-DE" sz="2400" b="1" dirty="0"/>
              <a:t>Genetik menschlicher Erkrankungen und DNA-Analytik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32737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2B5FE9-D86E-E659-D5CF-F615FA84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8" y="1873247"/>
            <a:ext cx="6978316" cy="41987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DEDAA1-885C-CD3F-9C5B-C9DB01286B5A}"/>
              </a:ext>
            </a:extLst>
          </p:cNvPr>
          <p:cNvSpPr txBox="1"/>
          <p:nvPr/>
        </p:nvSpPr>
        <p:spPr>
          <a:xfrm>
            <a:off x="890337" y="6096000"/>
            <a:ext cx="7002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Aus Buchner: Biologie Bayern 12, S. 59</a:t>
            </a:r>
          </a:p>
        </p:txBody>
      </p:sp>
    </p:spTree>
    <p:extLst>
      <p:ext uri="{BB962C8B-B14F-4D97-AF65-F5344CB8AC3E}">
        <p14:creationId xmlns:p14="http://schemas.microsoft.com/office/powerpoint/2010/main" val="346000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2B5FE9-D86E-E659-D5CF-F615FA84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8" y="1873247"/>
            <a:ext cx="6978316" cy="41987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DEDAA1-885C-CD3F-9C5B-C9DB01286B5A}"/>
              </a:ext>
            </a:extLst>
          </p:cNvPr>
          <p:cNvSpPr txBox="1"/>
          <p:nvPr/>
        </p:nvSpPr>
        <p:spPr>
          <a:xfrm>
            <a:off x="890337" y="6096000"/>
            <a:ext cx="7002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Aus Buchner: Biologie Bayern 12, S. 59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522310B7-3572-0FDF-EB3F-AE4CA5C77659}"/>
              </a:ext>
            </a:extLst>
          </p:cNvPr>
          <p:cNvSpPr/>
          <p:nvPr/>
        </p:nvSpPr>
        <p:spPr>
          <a:xfrm rot="1599109">
            <a:off x="3742265" y="2665204"/>
            <a:ext cx="978408" cy="298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1A6C5161-EF6B-0799-7679-644B79EB52A4}"/>
              </a:ext>
            </a:extLst>
          </p:cNvPr>
          <p:cNvSpPr/>
          <p:nvPr/>
        </p:nvSpPr>
        <p:spPr>
          <a:xfrm rot="13986274">
            <a:off x="5565022" y="4369439"/>
            <a:ext cx="978408" cy="298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2D24B1A-CBAF-5D7F-DC58-1AB72698D81D}"/>
              </a:ext>
            </a:extLst>
          </p:cNvPr>
          <p:cNvSpPr txBox="1"/>
          <p:nvPr/>
        </p:nvSpPr>
        <p:spPr>
          <a:xfrm>
            <a:off x="6637867" y="2010235"/>
            <a:ext cx="187748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Modellkritik!</a:t>
            </a:r>
          </a:p>
        </p:txBody>
      </p:sp>
    </p:spTree>
    <p:extLst>
      <p:ext uri="{BB962C8B-B14F-4D97-AF65-F5344CB8AC3E}">
        <p14:creationId xmlns:p14="http://schemas.microsoft.com/office/powerpoint/2010/main" val="2826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2B5FE9-D86E-E659-D5CF-F615FA84B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78" y="1873247"/>
            <a:ext cx="6978316" cy="419872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DEDAA1-885C-CD3F-9C5B-C9DB01286B5A}"/>
              </a:ext>
            </a:extLst>
          </p:cNvPr>
          <p:cNvSpPr txBox="1"/>
          <p:nvPr/>
        </p:nvSpPr>
        <p:spPr>
          <a:xfrm>
            <a:off x="890337" y="6096000"/>
            <a:ext cx="7002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Aus Buchner: Biologie Bayern 12, S. 59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581096E-ADB5-C930-4D54-34906AF076CF}"/>
              </a:ext>
            </a:extLst>
          </p:cNvPr>
          <p:cNvCxnSpPr/>
          <p:nvPr/>
        </p:nvCxnSpPr>
        <p:spPr>
          <a:xfrm>
            <a:off x="1933074" y="5590674"/>
            <a:ext cx="1572126" cy="5053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4059854-F979-9273-33F5-BFBCBD15E3EC}"/>
              </a:ext>
            </a:extLst>
          </p:cNvPr>
          <p:cNvCxnSpPr>
            <a:cxnSpLocks/>
          </p:cNvCxnSpPr>
          <p:nvPr/>
        </p:nvCxnSpPr>
        <p:spPr>
          <a:xfrm>
            <a:off x="4338320" y="6045200"/>
            <a:ext cx="162560" cy="2462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BE71DE8-CDDB-3956-97D9-E0764998EB07}"/>
              </a:ext>
            </a:extLst>
          </p:cNvPr>
          <p:cNvCxnSpPr>
            <a:cxnSpLocks/>
          </p:cNvCxnSpPr>
          <p:nvPr/>
        </p:nvCxnSpPr>
        <p:spPr>
          <a:xfrm flipH="1">
            <a:off x="4470400" y="5872480"/>
            <a:ext cx="477522" cy="39862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1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B1CA8F-6325-CC34-9BB1-665462036A8D}"/>
              </a:ext>
            </a:extLst>
          </p:cNvPr>
          <p:cNvSpPr txBox="1"/>
          <p:nvPr/>
        </p:nvSpPr>
        <p:spPr>
          <a:xfrm>
            <a:off x="628650" y="1690689"/>
            <a:ext cx="78867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EPIGENETIK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bei Eukaryoten</a:t>
            </a:r>
            <a:endParaRPr lang="de-DE" sz="3200" b="1" dirty="0">
              <a:solidFill>
                <a:srgbClr val="FF33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415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B1CA8F-6325-CC34-9BB1-665462036A8D}"/>
              </a:ext>
            </a:extLst>
          </p:cNvPr>
          <p:cNvSpPr txBox="1"/>
          <p:nvPr/>
        </p:nvSpPr>
        <p:spPr>
          <a:xfrm>
            <a:off x="628650" y="1690689"/>
            <a:ext cx="78867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EPIGENETIK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bei Eukaryoten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Basensequenz der DNA unverändert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bestimmt Regulation der Genaktivität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642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B1CA8F-6325-CC34-9BB1-665462036A8D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EPIGENETIK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bei Eukaryoten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Basensequenz der DNA unverändert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bestimmt Regulation der Genaktivität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bei Zellteilung Weitergabe an die Tochter-zellen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Strukturen: Modifikationen an der DNA und an Histonen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276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B1CA8F-6325-CC34-9BB1-665462036A8D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EPIGENETIK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nur bei Eukaryoten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Basensequenz der DNA unverändert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bestimmt Regulation der Genaktivität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bei Zellteilung Weitergabe an die Tochter-zellen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Strukturen: Modifikationen an der DNA und an Histonen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ggf. Weitergabe an Nachkommen?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075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4C4C0E-E767-7B82-5C1F-B65DB24FE612}"/>
              </a:ext>
            </a:extLst>
          </p:cNvPr>
          <p:cNvSpPr txBox="1"/>
          <p:nvPr/>
        </p:nvSpPr>
        <p:spPr>
          <a:xfrm>
            <a:off x="713874" y="2550695"/>
            <a:ext cx="78014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200" b="1" dirty="0"/>
              <a:t>Cytosin								 5-Methyl-Cytosin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614DE79-4EA2-64B5-92E6-E342A94CD6B9}"/>
              </a:ext>
            </a:extLst>
          </p:cNvPr>
          <p:cNvCxnSpPr/>
          <p:nvPr/>
        </p:nvCxnSpPr>
        <p:spPr>
          <a:xfrm>
            <a:off x="2197768" y="3633537"/>
            <a:ext cx="30881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CB090BE-B981-6773-899E-C9A24777D7B9}"/>
              </a:ext>
            </a:extLst>
          </p:cNvPr>
          <p:cNvSpPr txBox="1"/>
          <p:nvPr/>
        </p:nvSpPr>
        <p:spPr>
          <a:xfrm>
            <a:off x="2197768" y="2615063"/>
            <a:ext cx="3088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DNA-Methyl-Transferase</a:t>
            </a:r>
          </a:p>
        </p:txBody>
      </p:sp>
    </p:spTree>
    <p:extLst>
      <p:ext uri="{BB962C8B-B14F-4D97-AF65-F5344CB8AC3E}">
        <p14:creationId xmlns:p14="http://schemas.microsoft.com/office/powerpoint/2010/main" val="2662535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54C4C0E-E767-7B82-5C1F-B65DB24FE612}"/>
              </a:ext>
            </a:extLst>
          </p:cNvPr>
          <p:cNvSpPr txBox="1"/>
          <p:nvPr/>
        </p:nvSpPr>
        <p:spPr>
          <a:xfrm>
            <a:off x="713874" y="2550695"/>
            <a:ext cx="78014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200" b="1" dirty="0"/>
              <a:t>Cytosin								 5-Methyl-Cytosin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5614DE79-4EA2-64B5-92E6-E342A94CD6B9}"/>
              </a:ext>
            </a:extLst>
          </p:cNvPr>
          <p:cNvCxnSpPr/>
          <p:nvPr/>
        </p:nvCxnSpPr>
        <p:spPr>
          <a:xfrm>
            <a:off x="2197768" y="3633537"/>
            <a:ext cx="308810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3CB090BE-B981-6773-899E-C9A24777D7B9}"/>
              </a:ext>
            </a:extLst>
          </p:cNvPr>
          <p:cNvSpPr txBox="1"/>
          <p:nvPr/>
        </p:nvSpPr>
        <p:spPr>
          <a:xfrm>
            <a:off x="2197768" y="2615063"/>
            <a:ext cx="3088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1" dirty="0"/>
              <a:t>DNA-Methyl-Transferase</a:t>
            </a:r>
          </a:p>
          <a:p>
            <a:pPr algn="ctr"/>
            <a:endParaRPr lang="de-DE" sz="2800" i="1" dirty="0"/>
          </a:p>
          <a:p>
            <a:pPr algn="ctr"/>
            <a:r>
              <a:rPr lang="de-DE" sz="2800" i="1" dirty="0">
                <a:solidFill>
                  <a:srgbClr val="FF0000"/>
                </a:solidFill>
              </a:rPr>
              <a:t>DNA-</a:t>
            </a:r>
            <a:r>
              <a:rPr lang="de-DE" sz="2800" i="1" dirty="0" err="1">
                <a:solidFill>
                  <a:srgbClr val="FF0000"/>
                </a:solidFill>
              </a:rPr>
              <a:t>Demethylase</a:t>
            </a:r>
            <a:endParaRPr lang="de-DE" sz="2800" i="1" dirty="0">
              <a:solidFill>
                <a:srgbClr val="FF0000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A3D6780-3ECE-C12C-0E2C-D0264867EEE8}"/>
              </a:ext>
            </a:extLst>
          </p:cNvPr>
          <p:cNvCxnSpPr/>
          <p:nvPr/>
        </p:nvCxnSpPr>
        <p:spPr>
          <a:xfrm flipH="1">
            <a:off x="2197768" y="3818021"/>
            <a:ext cx="30881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30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0EA4C6-47A4-8007-7670-ED9C6FD1A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6" y="2275464"/>
            <a:ext cx="6823534" cy="39889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15434D1-2947-2723-D8FC-9268D6A8BEBE}"/>
              </a:ext>
            </a:extLst>
          </p:cNvPr>
          <p:cNvCxnSpPr/>
          <p:nvPr/>
        </p:nvCxnSpPr>
        <p:spPr>
          <a:xfrm>
            <a:off x="3505200" y="3914274"/>
            <a:ext cx="13796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3B8D491-7D62-39EF-F992-81EB12148647}"/>
              </a:ext>
            </a:extLst>
          </p:cNvPr>
          <p:cNvCxnSpPr/>
          <p:nvPr/>
        </p:nvCxnSpPr>
        <p:spPr>
          <a:xfrm flipH="1">
            <a:off x="3489158" y="4138863"/>
            <a:ext cx="13876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DA754FF6-2758-5F03-337B-42F0BB85ABFE}"/>
              </a:ext>
            </a:extLst>
          </p:cNvPr>
          <p:cNvSpPr/>
          <p:nvPr/>
        </p:nvSpPr>
        <p:spPr>
          <a:xfrm rot="5092095">
            <a:off x="3112170" y="2638882"/>
            <a:ext cx="160421" cy="754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9D63AF31-709D-CD73-3699-66A36F7FA327}"/>
              </a:ext>
            </a:extLst>
          </p:cNvPr>
          <p:cNvSpPr/>
          <p:nvPr/>
        </p:nvSpPr>
        <p:spPr>
          <a:xfrm rot="2283340">
            <a:off x="7010401" y="2024320"/>
            <a:ext cx="160421" cy="754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63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/>
              <a:t>1  Speicherung </a:t>
            </a:r>
            <a:r>
              <a:rPr lang="de-DE" b="1" dirty="0"/>
              <a:t>und Realisierung</a:t>
            </a:r>
          </a:p>
        </p:txBody>
      </p:sp>
    </p:spTree>
    <p:extLst>
      <p:ext uri="{BB962C8B-B14F-4D97-AF65-F5344CB8AC3E}">
        <p14:creationId xmlns:p14="http://schemas.microsoft.com/office/powerpoint/2010/main" val="3721670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C0EA4C6-47A4-8007-7670-ED9C6FD1A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6" y="2275464"/>
            <a:ext cx="6823534" cy="39889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15434D1-2947-2723-D8FC-9268D6A8BEBE}"/>
              </a:ext>
            </a:extLst>
          </p:cNvPr>
          <p:cNvCxnSpPr/>
          <p:nvPr/>
        </p:nvCxnSpPr>
        <p:spPr>
          <a:xfrm>
            <a:off x="3505200" y="3914274"/>
            <a:ext cx="13796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3B8D491-7D62-39EF-F992-81EB12148647}"/>
              </a:ext>
            </a:extLst>
          </p:cNvPr>
          <p:cNvCxnSpPr/>
          <p:nvPr/>
        </p:nvCxnSpPr>
        <p:spPr>
          <a:xfrm flipH="1">
            <a:off x="3489158" y="4138863"/>
            <a:ext cx="138764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DA754FF6-2758-5F03-337B-42F0BB85ABFE}"/>
              </a:ext>
            </a:extLst>
          </p:cNvPr>
          <p:cNvSpPr/>
          <p:nvPr/>
        </p:nvSpPr>
        <p:spPr>
          <a:xfrm rot="5092095">
            <a:off x="3112170" y="2638882"/>
            <a:ext cx="160421" cy="754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9D63AF31-709D-CD73-3699-66A36F7FA327}"/>
              </a:ext>
            </a:extLst>
          </p:cNvPr>
          <p:cNvSpPr/>
          <p:nvPr/>
        </p:nvSpPr>
        <p:spPr>
          <a:xfrm rot="2283340">
            <a:off x="7010401" y="2024320"/>
            <a:ext cx="160421" cy="7547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826515-109B-FDC5-535D-53C16AA25FEA}"/>
              </a:ext>
            </a:extLst>
          </p:cNvPr>
          <p:cNvSpPr txBox="1"/>
          <p:nvPr/>
        </p:nvSpPr>
        <p:spPr>
          <a:xfrm>
            <a:off x="7122695" y="3914274"/>
            <a:ext cx="1812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Basen-paarung</a:t>
            </a:r>
          </a:p>
          <a:p>
            <a:r>
              <a:rPr lang="de-DE" sz="2800" dirty="0" err="1"/>
              <a:t>unver</a:t>
            </a:r>
            <a:r>
              <a:rPr lang="de-DE" sz="2800" dirty="0"/>
              <a:t>-ändert</a:t>
            </a:r>
          </a:p>
        </p:txBody>
      </p:sp>
    </p:spTree>
    <p:extLst>
      <p:ext uri="{BB962C8B-B14F-4D97-AF65-F5344CB8AC3E}">
        <p14:creationId xmlns:p14="http://schemas.microsoft.com/office/powerpoint/2010/main" val="2168787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Formeln kein Lerninhalt!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Enzymnamen kein Lerninhalt!</a:t>
            </a:r>
          </a:p>
        </p:txBody>
      </p:sp>
    </p:spTree>
    <p:extLst>
      <p:ext uri="{BB962C8B-B14F-4D97-AF65-F5344CB8AC3E}">
        <p14:creationId xmlns:p14="http://schemas.microsoft.com/office/powerpoint/2010/main" val="1729108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Formeln kein Lerninhalt!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Enzymnamen kein Lerninhalt!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/>
              <a:t>CpG</a:t>
            </a:r>
            <a:r>
              <a:rPr lang="de-DE" sz="3200" dirty="0"/>
              <a:t>-Stellen weglassen (Cytosin, das vor Guanin steht)</a:t>
            </a:r>
          </a:p>
        </p:txBody>
      </p:sp>
    </p:spTree>
    <p:extLst>
      <p:ext uri="{BB962C8B-B14F-4D97-AF65-F5344CB8AC3E}">
        <p14:creationId xmlns:p14="http://schemas.microsoft.com/office/powerpoint/2010/main" val="1435415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Methylierung am Promotor blockiert die Transkription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hoher </a:t>
            </a:r>
            <a:r>
              <a:rPr lang="de-DE" sz="3200" dirty="0" err="1"/>
              <a:t>Methylierungs</a:t>
            </a:r>
            <a:r>
              <a:rPr lang="de-DE" sz="3200" dirty="0"/>
              <a:t>-Grad der DNA: geringe bis keine Transkription</a:t>
            </a:r>
          </a:p>
        </p:txBody>
      </p:sp>
    </p:spTree>
    <p:extLst>
      <p:ext uri="{BB962C8B-B14F-4D97-AF65-F5344CB8AC3E}">
        <p14:creationId xmlns:p14="http://schemas.microsoft.com/office/powerpoint/2010/main" val="2821019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DNA-Methylierung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Methylierung am Promotor blockiert die Transkription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hoher </a:t>
            </a:r>
            <a:r>
              <a:rPr lang="de-DE" sz="3200" dirty="0" err="1"/>
              <a:t>Methylierungs</a:t>
            </a:r>
            <a:r>
              <a:rPr lang="de-DE" sz="3200" dirty="0"/>
              <a:t>-Grad der DNA: geringe bis keine Transkription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DNA-Reparatur: der nicht-methylierte DNA-Strang nach der Replikation ist der neue</a:t>
            </a:r>
          </a:p>
        </p:txBody>
      </p:sp>
    </p:spTree>
    <p:extLst>
      <p:ext uri="{BB962C8B-B14F-4D97-AF65-F5344CB8AC3E}">
        <p14:creationId xmlns:p14="http://schemas.microsoft.com/office/powerpoint/2010/main" val="30689592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Histon-Modifikation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</p:txBody>
      </p:sp>
    </p:spTree>
    <p:extLst>
      <p:ext uri="{BB962C8B-B14F-4D97-AF65-F5344CB8AC3E}">
        <p14:creationId xmlns:p14="http://schemas.microsoft.com/office/powerpoint/2010/main" val="25228183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Histon-Modifikation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 algn="ctr"/>
            <a:endParaRPr lang="de-DE" sz="3200" b="1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Acetylierung von Lysin-Resten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Acetylgruppe: 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H</a:t>
            </a:r>
            <a:r>
              <a:rPr lang="de-DE" sz="3200" baseline="-250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3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C–CO– (ggf. Lerninhalt)</a:t>
            </a:r>
          </a:p>
        </p:txBody>
      </p:sp>
    </p:spTree>
    <p:extLst>
      <p:ext uri="{BB962C8B-B14F-4D97-AF65-F5344CB8AC3E}">
        <p14:creationId xmlns:p14="http://schemas.microsoft.com/office/powerpoint/2010/main" val="1201887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Histon-Modifikation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 algn="ctr"/>
            <a:endParaRPr lang="de-DE" sz="3200" b="1" dirty="0">
              <a:solidFill>
                <a:srgbClr val="0000FF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Acetylierung von Lysin-Resten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Acetylgruppe: 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H</a:t>
            </a:r>
            <a:r>
              <a:rPr lang="de-DE" sz="3200" baseline="-250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3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C–CO– (ggf. Lerninhalt)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Histon-Acetyl-Transferase (kein Lerninhalt)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Histon-</a:t>
            </a:r>
            <a:r>
              <a:rPr lang="de-DE" sz="3200" dirty="0" err="1">
                <a:solidFill>
                  <a:srgbClr val="0000FF"/>
                </a:solidFill>
              </a:rPr>
              <a:t>Deacetylase</a:t>
            </a:r>
            <a:r>
              <a:rPr lang="de-DE" sz="3200" dirty="0">
                <a:solidFill>
                  <a:srgbClr val="0000FF"/>
                </a:solidFill>
              </a:rPr>
              <a:t> (kein Lerninhalt)</a:t>
            </a:r>
          </a:p>
        </p:txBody>
      </p:sp>
    </p:spTree>
    <p:extLst>
      <p:ext uri="{BB962C8B-B14F-4D97-AF65-F5344CB8AC3E}">
        <p14:creationId xmlns:p14="http://schemas.microsoft.com/office/powerpoint/2010/main" val="3114071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Histon-Modifikation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023032C-C818-2ADB-DD19-E607A0B46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8" y="2479350"/>
            <a:ext cx="7708232" cy="210318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AEEC346-478E-B6C1-CBB8-266392060BB6}"/>
              </a:ext>
            </a:extLst>
          </p:cNvPr>
          <p:cNvSpPr txBox="1"/>
          <p:nvPr/>
        </p:nvSpPr>
        <p:spPr>
          <a:xfrm>
            <a:off x="807118" y="4908884"/>
            <a:ext cx="770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rgbClr val="0000FF"/>
                </a:solidFill>
              </a:rPr>
              <a:t>Darstellung: abhängig von Vorwissen und Leistungsfähigkeit der Kursteilnehmer </a:t>
            </a:r>
          </a:p>
          <a:p>
            <a:pPr algn="ctr"/>
            <a:r>
              <a:rPr lang="de-DE" sz="3200" dirty="0">
                <a:solidFill>
                  <a:srgbClr val="0000FF"/>
                </a:solidFill>
              </a:rPr>
              <a:t>(Nicht-</a:t>
            </a:r>
            <a:r>
              <a:rPr lang="de-DE" sz="3200" dirty="0" err="1">
                <a:solidFill>
                  <a:srgbClr val="0000FF"/>
                </a:solidFill>
              </a:rPr>
              <a:t>NTGler</a:t>
            </a:r>
            <a:r>
              <a:rPr lang="de-DE" sz="3200" dirty="0">
                <a:solidFill>
                  <a:srgbClr val="0000FF"/>
                </a:solidFill>
              </a:rPr>
              <a:t> nicht abhängen!)</a:t>
            </a:r>
          </a:p>
        </p:txBody>
      </p:sp>
    </p:spTree>
    <p:extLst>
      <p:ext uri="{BB962C8B-B14F-4D97-AF65-F5344CB8AC3E}">
        <p14:creationId xmlns:p14="http://schemas.microsoft.com/office/powerpoint/2010/main" val="4054744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Histon-Modifikation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3D8A74-A9C2-5D25-C05B-EE112130D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641" y="2334355"/>
            <a:ext cx="6681537" cy="373312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AEEC346-478E-B6C1-CBB8-266392060BB6}"/>
              </a:ext>
            </a:extLst>
          </p:cNvPr>
          <p:cNvSpPr txBox="1"/>
          <p:nvPr/>
        </p:nvSpPr>
        <p:spPr>
          <a:xfrm>
            <a:off x="717884" y="5691089"/>
            <a:ext cx="770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dito!</a:t>
            </a:r>
          </a:p>
        </p:txBody>
      </p:sp>
    </p:spTree>
    <p:extLst>
      <p:ext uri="{BB962C8B-B14F-4D97-AF65-F5344CB8AC3E}">
        <p14:creationId xmlns:p14="http://schemas.microsoft.com/office/powerpoint/2010/main" val="300106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/>
              <a:t>1  Speicherung </a:t>
            </a:r>
            <a:r>
              <a:rPr lang="de-DE" b="1" dirty="0"/>
              <a:t>und Realisierung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61C7B3-1CB0-CE3D-B02A-8F98AE0DA33D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Vorwissen (DNA, RNA, Proteine, Protein-Biosynthese) evaluieren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„Alternativkonzepte“ erkennen (z. B. Begriff Merkmal)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Gentechnik-Gegner wahrnehmen</a:t>
            </a:r>
          </a:p>
        </p:txBody>
      </p:sp>
    </p:spTree>
    <p:extLst>
      <p:ext uri="{BB962C8B-B14F-4D97-AF65-F5344CB8AC3E}">
        <p14:creationId xmlns:p14="http://schemas.microsoft.com/office/powerpoint/2010/main" val="14851619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C8B8171-8B39-A68B-2974-999B73EB1701}"/>
              </a:ext>
            </a:extLst>
          </p:cNvPr>
          <p:cNvSpPr txBox="1"/>
          <p:nvPr/>
        </p:nvSpPr>
        <p:spPr>
          <a:xfrm>
            <a:off x="628650" y="16906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Histon-Modifikation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r>
              <a:rPr lang="de-DE" sz="3200" dirty="0">
                <a:solidFill>
                  <a:srgbClr val="0000FF"/>
                </a:solidFill>
              </a:rPr>
              <a:t>Wirkung: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Je nach Lage der acetylierten </a:t>
            </a:r>
            <a:r>
              <a:rPr lang="de-DE" sz="3200" dirty="0" err="1">
                <a:solidFill>
                  <a:srgbClr val="0000FF"/>
                </a:solidFill>
              </a:rPr>
              <a:t>Lysinreste</a:t>
            </a:r>
            <a:r>
              <a:rPr lang="de-DE" sz="3200" dirty="0">
                <a:solidFill>
                  <a:srgbClr val="0000FF"/>
                </a:solidFill>
              </a:rPr>
              <a:t> und je nach weiteren Modifikationen in der </a:t>
            </a:r>
            <a:r>
              <a:rPr lang="de-DE" sz="3200" dirty="0" err="1">
                <a:solidFill>
                  <a:srgbClr val="0000FF"/>
                </a:solidFill>
              </a:rPr>
              <a:t>Umge-bung</a:t>
            </a:r>
            <a:r>
              <a:rPr lang="de-DE" sz="3200" dirty="0">
                <a:solidFill>
                  <a:srgbClr val="0000FF"/>
                </a:solidFill>
              </a:rPr>
              <a:t> …</a:t>
            </a:r>
          </a:p>
          <a:p>
            <a:r>
              <a:rPr lang="de-DE" sz="3200" dirty="0">
                <a:solidFill>
                  <a:srgbClr val="0000FF"/>
                </a:solidFill>
              </a:rPr>
              <a:t>Lockerung der Wicklung (</a:t>
            </a:r>
            <a:r>
              <a:rPr lang="de-DE" sz="3200" dirty="0" err="1">
                <a:solidFill>
                  <a:srgbClr val="0000FF"/>
                </a:solidFill>
              </a:rPr>
              <a:t>Euchromatin</a:t>
            </a:r>
            <a:r>
              <a:rPr lang="de-DE" sz="3200" dirty="0">
                <a:solidFill>
                  <a:srgbClr val="0000FF"/>
                </a:solidFill>
              </a:rPr>
              <a:t>) oder</a:t>
            </a:r>
          </a:p>
          <a:p>
            <a:r>
              <a:rPr lang="de-DE" sz="3200" dirty="0">
                <a:solidFill>
                  <a:srgbClr val="0000FF"/>
                </a:solidFill>
              </a:rPr>
              <a:t>Verdichtung der Wicklung (Heterochromatin).</a:t>
            </a:r>
          </a:p>
        </p:txBody>
      </p:sp>
    </p:spTree>
    <p:extLst>
      <p:ext uri="{BB962C8B-B14F-4D97-AF65-F5344CB8AC3E}">
        <p14:creationId xmlns:p14="http://schemas.microsoft.com/office/powerpoint/2010/main" val="407051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BFC469-79BF-FFBB-3B88-C5765A97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3237250"/>
            <a:ext cx="8515350" cy="17124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4C886F-5187-7071-0D3A-29A1A09743D0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Übersicht über die Orte der Regulation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</p:txBody>
      </p:sp>
    </p:spTree>
    <p:extLst>
      <p:ext uri="{BB962C8B-B14F-4D97-AF65-F5344CB8AC3E}">
        <p14:creationId xmlns:p14="http://schemas.microsoft.com/office/powerpoint/2010/main" val="32842107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Stammzellen</a:t>
            </a:r>
            <a:r>
              <a:rPr lang="de-DE" sz="32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u="sng" dirty="0"/>
              <a:t>Embryonale Stammzellen </a:t>
            </a:r>
            <a:r>
              <a:rPr lang="de-DE" sz="3200" dirty="0"/>
              <a:t>(können zu allen Zelltypen </a:t>
            </a:r>
            <a:r>
              <a:rPr lang="de-DE" sz="3200" dirty="0" err="1"/>
              <a:t>differenzen</a:t>
            </a:r>
            <a:r>
              <a:rPr lang="de-DE" sz="32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u="sng" dirty="0"/>
              <a:t>Adulte Stammzellen</a:t>
            </a:r>
            <a:r>
              <a:rPr lang="de-DE" sz="3200" dirty="0"/>
              <a:t>, z. B. in Knochenmark, Haut, Gehirn</a:t>
            </a:r>
          </a:p>
        </p:txBody>
      </p:sp>
    </p:spTree>
    <p:extLst>
      <p:ext uri="{BB962C8B-B14F-4D97-AF65-F5344CB8AC3E}">
        <p14:creationId xmlns:p14="http://schemas.microsoft.com/office/powerpoint/2010/main" val="2692806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Stammzellen</a:t>
            </a:r>
            <a:r>
              <a:rPr lang="de-DE" sz="3200" dirty="0"/>
              <a:t>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u="sng" dirty="0"/>
              <a:t>Embryonale Stammzellen </a:t>
            </a:r>
            <a:r>
              <a:rPr lang="de-DE" sz="3200" dirty="0"/>
              <a:t>(können zu allen Zelltypen </a:t>
            </a:r>
            <a:r>
              <a:rPr lang="de-DE" sz="3200" dirty="0" err="1"/>
              <a:t>differenzen</a:t>
            </a:r>
            <a:r>
              <a:rPr lang="de-DE" sz="3200" dirty="0"/>
              <a:t>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u="sng" dirty="0"/>
              <a:t>Adulte Stammzellen</a:t>
            </a:r>
            <a:r>
              <a:rPr lang="de-DE" sz="3200" dirty="0"/>
              <a:t>, z. B. in Knochenmark, Haut, Gehirn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nicht nötig: </a:t>
            </a:r>
            <a:r>
              <a:rPr lang="de-DE" sz="3200" dirty="0" err="1"/>
              <a:t>toti</a:t>
            </a:r>
            <a:r>
              <a:rPr lang="de-DE" sz="3200" dirty="0"/>
              <a:t>- vs. pluripotent</a:t>
            </a:r>
          </a:p>
        </p:txBody>
      </p:sp>
    </p:spTree>
    <p:extLst>
      <p:ext uri="{BB962C8B-B14F-4D97-AF65-F5344CB8AC3E}">
        <p14:creationId xmlns:p14="http://schemas.microsoft.com/office/powerpoint/2010/main" val="2921893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2  Regulation der Genaktivität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Stammzellen – ethische Diskussion </a:t>
            </a:r>
            <a:r>
              <a:rPr lang="de-DE" sz="3200" dirty="0"/>
              <a:t>(vgl. </a:t>
            </a:r>
            <a:r>
              <a:rPr lang="de-DE" sz="3200" dirty="0" err="1"/>
              <a:t>Kom-petenzerwartungen</a:t>
            </a:r>
            <a:r>
              <a:rPr lang="de-DE" sz="3200" dirty="0"/>
              <a:t>)</a:t>
            </a:r>
          </a:p>
          <a:p>
            <a:endParaRPr lang="de-DE" sz="3200" dirty="0"/>
          </a:p>
          <a:p>
            <a:pPr algn="ctr"/>
            <a:r>
              <a:rPr lang="de-DE" sz="4800" b="1" dirty="0">
                <a:solidFill>
                  <a:srgbClr val="00B050"/>
                </a:solidFill>
              </a:rPr>
              <a:t>Wer soll diese Diskussion leiten, wenn nicht wir?</a:t>
            </a:r>
          </a:p>
        </p:txBody>
      </p:sp>
    </p:spTree>
    <p:extLst>
      <p:ext uri="{BB962C8B-B14F-4D97-AF65-F5344CB8AC3E}">
        <p14:creationId xmlns:p14="http://schemas.microsoft.com/office/powerpoint/2010/main" val="329538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</p:spTree>
    <p:extLst>
      <p:ext uri="{BB962C8B-B14F-4D97-AF65-F5344CB8AC3E}">
        <p14:creationId xmlns:p14="http://schemas.microsoft.com/office/powerpoint/2010/main" val="322627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Replikation: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ohne</a:t>
            </a:r>
            <a:r>
              <a:rPr lang="de-DE" sz="3200" dirty="0"/>
              <a:t> Experimente von </a:t>
            </a:r>
            <a:r>
              <a:rPr lang="de-DE" sz="3200" dirty="0" err="1"/>
              <a:t>Meselson</a:t>
            </a:r>
            <a:r>
              <a:rPr lang="de-DE" sz="3200" dirty="0"/>
              <a:t> und Stahl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nur konservativ und semikonservativ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Helikase, Primer, DNA-Polymerase</a:t>
            </a:r>
          </a:p>
        </p:txBody>
      </p:sp>
    </p:spTree>
    <p:extLst>
      <p:ext uri="{BB962C8B-B14F-4D97-AF65-F5344CB8AC3E}">
        <p14:creationId xmlns:p14="http://schemas.microsoft.com/office/powerpoint/2010/main" val="2062883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Replikation: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ohne</a:t>
            </a:r>
            <a:r>
              <a:rPr lang="de-DE" sz="3200" dirty="0"/>
              <a:t> Experimente von </a:t>
            </a:r>
            <a:r>
              <a:rPr lang="de-DE" sz="3200" dirty="0" err="1"/>
              <a:t>Meselson</a:t>
            </a:r>
            <a:r>
              <a:rPr lang="de-DE" sz="3200" dirty="0"/>
              <a:t> und Stahl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nur konservativ und semikonservativ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Helikase, Primer, DNA-Polymerase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ggf. kontinuierliche und diskontinuierliche Synthese (Okazaki-Fragmente)</a:t>
            </a:r>
          </a:p>
        </p:txBody>
      </p:sp>
    </p:spTree>
    <p:extLst>
      <p:ext uri="{BB962C8B-B14F-4D97-AF65-F5344CB8AC3E}">
        <p14:creationId xmlns:p14="http://schemas.microsoft.com/office/powerpoint/2010/main" val="713224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Replikation: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Wesentlich ist der </a:t>
            </a:r>
            <a:r>
              <a:rPr lang="de-DE" sz="3200" u="sng" dirty="0"/>
              <a:t>Vergleich</a:t>
            </a:r>
            <a:r>
              <a:rPr lang="de-DE" sz="3200" dirty="0"/>
              <a:t> des natürlichen Vorgangs mit der PCR.</a:t>
            </a:r>
          </a:p>
        </p:txBody>
      </p:sp>
    </p:spTree>
    <p:extLst>
      <p:ext uri="{BB962C8B-B14F-4D97-AF65-F5344CB8AC3E}">
        <p14:creationId xmlns:p14="http://schemas.microsoft.com/office/powerpoint/2010/main" val="1816482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Replikation: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Wesentlich ist der </a:t>
            </a:r>
            <a:r>
              <a:rPr lang="de-DE" sz="3200" u="sng" dirty="0"/>
              <a:t>Vergleich</a:t>
            </a:r>
            <a:r>
              <a:rPr lang="de-DE" sz="3200" dirty="0"/>
              <a:t> des natürlichen Vorgangs mit der PCR.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de-DE" sz="3200" u="sng" dirty="0"/>
              <a:t>Deshalb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Nicht zu viele Details, im Zentrum steht die Erzeugung des komplementären DNA-Strangs!</a:t>
            </a:r>
          </a:p>
        </p:txBody>
      </p:sp>
    </p:spTree>
    <p:extLst>
      <p:ext uri="{BB962C8B-B14F-4D97-AF65-F5344CB8AC3E}">
        <p14:creationId xmlns:p14="http://schemas.microsoft.com/office/powerpoint/2010/main" val="121917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 dirty="0"/>
              <a:t>1  Speicherung und Realisierung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61C7B3-1CB0-CE3D-B02A-8F98AE0DA33D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gefestigtes Grundwissen: Dreischritt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26E8CB-49E2-3A38-7898-3F89E019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0" y="2399814"/>
            <a:ext cx="8341895" cy="14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03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Zellzyklus: Rollenspiel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365589-E0A6-7F1C-63AB-8AB5D2ED7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96301"/>
            <a:ext cx="3998694" cy="23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1041D63-F187-24C1-AB4E-881A8102E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18" y="2496301"/>
            <a:ext cx="3795302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326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Apoptose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kontrolliert ablaufender Zelltod („Selbstmord der Zelle“)</a:t>
            </a:r>
          </a:p>
        </p:txBody>
      </p:sp>
    </p:spTree>
    <p:extLst>
      <p:ext uri="{BB962C8B-B14F-4D97-AF65-F5344CB8AC3E}">
        <p14:creationId xmlns:p14="http://schemas.microsoft.com/office/powerpoint/2010/main" val="30175649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Apoptose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Zweck: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Individual-Entwicklung</a:t>
            </a:r>
            <a:r>
              <a:rPr lang="de-DE" sz="3200" dirty="0">
                <a:solidFill>
                  <a:srgbClr val="0000FF"/>
                </a:solidFill>
              </a:rPr>
              <a:t>: Abbau über-flüssiger Zellen bzw. Organe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im adulten Organismus</a:t>
            </a:r>
            <a:r>
              <a:rPr lang="de-DE" sz="3200" dirty="0">
                <a:solidFill>
                  <a:srgbClr val="0000FF"/>
                </a:solidFill>
              </a:rPr>
              <a:t>: Entfernung kranker und gealterter Zellen, Auswahl von Keim-zellen, Plastizität im Gehirn usw.</a:t>
            </a:r>
          </a:p>
        </p:txBody>
      </p:sp>
    </p:spTree>
    <p:extLst>
      <p:ext uri="{BB962C8B-B14F-4D97-AF65-F5344CB8AC3E}">
        <p14:creationId xmlns:p14="http://schemas.microsoft.com/office/powerpoint/2010/main" val="3544647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Apoptose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Ablauf: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streng kontrollierter Zerfall der Zelle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Bruchstücke von Fresszellen vernichtet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keine Entzündungsreaktion</a:t>
            </a:r>
          </a:p>
        </p:txBody>
      </p:sp>
    </p:spTree>
    <p:extLst>
      <p:ext uri="{BB962C8B-B14F-4D97-AF65-F5344CB8AC3E}">
        <p14:creationId xmlns:p14="http://schemas.microsoft.com/office/powerpoint/2010/main" val="3411475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Tumorbildung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</p:txBody>
      </p:sp>
    </p:spTree>
    <p:extLst>
      <p:ext uri="{BB962C8B-B14F-4D97-AF65-F5344CB8AC3E}">
        <p14:creationId xmlns:p14="http://schemas.microsoft.com/office/powerpoint/2010/main" val="3201571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Tumorbildung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Tumorzellen teilen sich ungehemmt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Tumorzellen differenzieren (meist) nicht</a:t>
            </a:r>
          </a:p>
        </p:txBody>
      </p:sp>
    </p:spTree>
    <p:extLst>
      <p:ext uri="{BB962C8B-B14F-4D97-AF65-F5344CB8AC3E}">
        <p14:creationId xmlns:p14="http://schemas.microsoft.com/office/powerpoint/2010/main" val="40412053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Tumorbildung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Ursachen</a:t>
            </a:r>
            <a:r>
              <a:rPr lang="de-DE" sz="3200" dirty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Mutationen in Struktur- bzw. Steuerungsgenen</a:t>
            </a:r>
          </a:p>
        </p:txBody>
      </p:sp>
    </p:spTree>
    <p:extLst>
      <p:ext uri="{BB962C8B-B14F-4D97-AF65-F5344CB8AC3E}">
        <p14:creationId xmlns:p14="http://schemas.microsoft.com/office/powerpoint/2010/main" val="31584215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Tumorbildung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Ursachen</a:t>
            </a:r>
            <a:r>
              <a:rPr lang="de-DE" sz="3200" dirty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Mutationen in Struktur- bzw. Steuerungsgenen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übermäßige Genexpression und damit übermäßige Zellvermehrung</a:t>
            </a:r>
          </a:p>
        </p:txBody>
      </p:sp>
    </p:spTree>
    <p:extLst>
      <p:ext uri="{BB962C8B-B14F-4D97-AF65-F5344CB8AC3E}">
        <p14:creationId xmlns:p14="http://schemas.microsoft.com/office/powerpoint/2010/main" val="39852747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FF99"/>
          </a:solidFill>
        </p:spPr>
        <p:txBody>
          <a:bodyPr/>
          <a:lstStyle/>
          <a:p>
            <a:pPr algn="ctr"/>
            <a:r>
              <a:rPr lang="de-DE" b="1" dirty="0"/>
              <a:t>3  Vervielfältigung </a:t>
            </a:r>
            <a:r>
              <a:rPr lang="de-DE" b="1" dirty="0" err="1"/>
              <a:t>genet</a:t>
            </a:r>
            <a:r>
              <a:rPr lang="de-DE" b="1" dirty="0"/>
              <a:t>. Info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Tumorbildung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Ursachen</a:t>
            </a:r>
            <a:r>
              <a:rPr lang="de-DE" sz="3200" dirty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Mutationen in Struktur- bzw. Steuerungsgenen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übermäßige Genexpression und damit übermäßige Zellvermehrung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Hemmung der Apoptose in Krebszellen</a:t>
            </a:r>
          </a:p>
        </p:txBody>
      </p:sp>
    </p:spTree>
    <p:extLst>
      <p:ext uri="{BB962C8B-B14F-4D97-AF65-F5344CB8AC3E}">
        <p14:creationId xmlns:p14="http://schemas.microsoft.com/office/powerpoint/2010/main" val="33643933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52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 dirty="0"/>
              <a:t>1  Speicherung und Realisierung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61C7B3-1CB0-CE3D-B02A-8F98AE0DA33D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gefestigtes Grundwissen: Dreischritt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genetischer Code: Anwendung (</a:t>
            </a:r>
            <a:r>
              <a:rPr lang="de-DE" sz="3200" u="sng" dirty="0"/>
              <a:t>nicht</a:t>
            </a:r>
            <a:r>
              <a:rPr lang="de-DE" sz="3200" dirty="0"/>
              <a:t> </a:t>
            </a:r>
            <a:r>
              <a:rPr lang="de-DE" sz="3200" u="sng" dirty="0"/>
              <a:t>Entschlüsselung</a:t>
            </a:r>
            <a:r>
              <a:rPr lang="de-DE" sz="3200" dirty="0"/>
              <a:t> durch Nirenberg und Matthaei)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526E8CB-49E2-3A38-7898-3F89E019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0" y="2399814"/>
            <a:ext cx="8341895" cy="14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49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FCCC46-5659-2297-2237-F330C42A93E2}"/>
              </a:ext>
            </a:extLst>
          </p:cNvPr>
          <p:cNvSpPr txBox="1"/>
          <p:nvPr/>
        </p:nvSpPr>
        <p:spPr>
          <a:xfrm>
            <a:off x="628650" y="1989221"/>
            <a:ext cx="78867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Meine süße Puppe,</a:t>
            </a:r>
          </a:p>
          <a:p>
            <a:pPr algn="ctr"/>
            <a:r>
              <a:rPr lang="de-DE" sz="3200" dirty="0"/>
              <a:t>Mir ist alles schnuppe,</a:t>
            </a:r>
          </a:p>
          <a:p>
            <a:pPr algn="ctr"/>
            <a:r>
              <a:rPr lang="de-DE" sz="3200" dirty="0"/>
              <a:t>Wenn ich meine Schnauze</a:t>
            </a:r>
          </a:p>
          <a:p>
            <a:pPr algn="ctr"/>
            <a:r>
              <a:rPr lang="de-DE" sz="3200" dirty="0"/>
              <a:t>Auf die deine </a:t>
            </a:r>
            <a:r>
              <a:rPr lang="de-DE" sz="3200" dirty="0" err="1"/>
              <a:t>bautze</a:t>
            </a:r>
            <a:r>
              <a:rPr lang="de-DE" sz="3200" dirty="0"/>
              <a:t>.</a:t>
            </a:r>
          </a:p>
          <a:p>
            <a:endParaRPr lang="de-DE" dirty="0"/>
          </a:p>
          <a:p>
            <a:pPr algn="r"/>
            <a:r>
              <a:rPr lang="de-DE" dirty="0"/>
              <a:t>Kurt Schwitters</a:t>
            </a:r>
          </a:p>
        </p:txBody>
      </p:sp>
    </p:spTree>
    <p:extLst>
      <p:ext uri="{BB962C8B-B14F-4D97-AF65-F5344CB8AC3E}">
        <p14:creationId xmlns:p14="http://schemas.microsoft.com/office/powerpoint/2010/main" val="34366712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CFCCC46-5659-2297-2237-F330C42A93E2}"/>
              </a:ext>
            </a:extLst>
          </p:cNvPr>
          <p:cNvSpPr txBox="1"/>
          <p:nvPr/>
        </p:nvSpPr>
        <p:spPr>
          <a:xfrm>
            <a:off x="628650" y="1989221"/>
            <a:ext cx="78867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Meine süße Puppe,</a:t>
            </a:r>
          </a:p>
          <a:p>
            <a:pPr algn="ctr"/>
            <a:r>
              <a:rPr lang="de-DE" sz="3200" dirty="0"/>
              <a:t>Mir ist alles schnuppe,</a:t>
            </a:r>
          </a:p>
          <a:p>
            <a:pPr algn="ctr"/>
            <a:r>
              <a:rPr lang="de-DE" sz="3200" dirty="0"/>
              <a:t>Wenn ich meine Schnauze</a:t>
            </a:r>
          </a:p>
          <a:p>
            <a:pPr algn="ctr"/>
            <a:r>
              <a:rPr lang="de-DE" sz="3200" dirty="0"/>
              <a:t>Auf die deine </a:t>
            </a:r>
            <a:r>
              <a:rPr lang="de-DE" sz="3200" dirty="0" err="1"/>
              <a:t>bautze</a:t>
            </a:r>
            <a:r>
              <a:rPr lang="de-DE" sz="3200" dirty="0"/>
              <a:t>.</a:t>
            </a:r>
          </a:p>
          <a:p>
            <a:endParaRPr lang="de-DE" dirty="0"/>
          </a:p>
          <a:p>
            <a:pPr algn="r"/>
            <a:r>
              <a:rPr lang="de-DE" dirty="0"/>
              <a:t>Kurt Schwitters</a:t>
            </a:r>
          </a:p>
          <a:p>
            <a:endParaRPr lang="de-DE" dirty="0"/>
          </a:p>
          <a:p>
            <a:pPr algn="ctr"/>
            <a:r>
              <a:rPr lang="de-DE" sz="3200" dirty="0">
                <a:solidFill>
                  <a:srgbClr val="FF0000"/>
                </a:solidFill>
              </a:rPr>
              <a:t>Liebesfreud und Liebesleid: alles im Dienst der Neukombination vorhandener Allele!</a:t>
            </a:r>
          </a:p>
        </p:txBody>
      </p:sp>
    </p:spTree>
    <p:extLst>
      <p:ext uri="{BB962C8B-B14F-4D97-AF65-F5344CB8AC3E}">
        <p14:creationId xmlns:p14="http://schemas.microsoft.com/office/powerpoint/2010/main" val="2899330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Meiose: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zuerst beim Mann (vier gleichartige Produkte)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dann bei der Frau (1 Eizelle</a:t>
            </a:r>
            <a:r>
              <a:rPr lang="de-DE" sz="3200"/>
              <a:t>, 3 </a:t>
            </a:r>
            <a:r>
              <a:rPr lang="de-DE" sz="3200" dirty="0"/>
              <a:t>Polkörper-</a:t>
            </a:r>
            <a:r>
              <a:rPr lang="de-DE" sz="3200" dirty="0" err="1"/>
              <a:t>chen</a:t>
            </a:r>
            <a:r>
              <a:rPr lang="de-DE" sz="3200" dirty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Vergleich Mitose und Meiose (Zweck, Ablauf)</a:t>
            </a:r>
          </a:p>
        </p:txBody>
      </p:sp>
    </p:spTree>
    <p:extLst>
      <p:ext uri="{BB962C8B-B14F-4D97-AF65-F5344CB8AC3E}">
        <p14:creationId xmlns:p14="http://schemas.microsoft.com/office/powerpoint/2010/main" val="4010025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Meiose: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Befruchtung und </a:t>
            </a:r>
            <a:r>
              <a:rPr lang="de-DE" sz="3200" dirty="0" err="1"/>
              <a:t>Zygotenbildung</a:t>
            </a:r>
            <a:r>
              <a:rPr lang="de-DE" sz="3200" dirty="0"/>
              <a:t> (steht nicht im LehrplanPLUS, ist aber wichtig)</a:t>
            </a:r>
          </a:p>
        </p:txBody>
      </p:sp>
    </p:spTree>
    <p:extLst>
      <p:ext uri="{BB962C8B-B14F-4D97-AF65-F5344CB8AC3E}">
        <p14:creationId xmlns:p14="http://schemas.microsoft.com/office/powerpoint/2010/main" val="25368806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Meiose:</a:t>
            </a:r>
          </a:p>
          <a:p>
            <a:pPr>
              <a:spcAft>
                <a:spcPts val="1200"/>
              </a:spcAft>
            </a:pPr>
            <a:r>
              <a:rPr lang="de-DE" sz="3200" i="1" u="sng" dirty="0">
                <a:latin typeface="Arial Narrow" panose="020B0606020202030204" pitchFamily="34" charset="0"/>
              </a:rPr>
              <a:t>Chromosomenzustände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ein- / </a:t>
            </a:r>
            <a:r>
              <a:rPr lang="de-DE" sz="3200" dirty="0" err="1"/>
              <a:t>zweichromatidige</a:t>
            </a:r>
            <a:r>
              <a:rPr lang="de-DE" sz="3200" dirty="0"/>
              <a:t> Chromosomen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Kondensations-Zustand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Ploidiegrad</a:t>
            </a:r>
            <a:r>
              <a:rPr lang="de-DE" sz="3200" dirty="0"/>
              <a:t> (haploid, diploid)</a:t>
            </a:r>
          </a:p>
        </p:txBody>
      </p:sp>
    </p:spTree>
    <p:extLst>
      <p:ext uri="{BB962C8B-B14F-4D97-AF65-F5344CB8AC3E}">
        <p14:creationId xmlns:p14="http://schemas.microsoft.com/office/powerpoint/2010/main" val="33496584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Genom-Mutationen: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Im </a:t>
            </a:r>
            <a:r>
              <a:rPr lang="de-DE" sz="3200" dirty="0" err="1"/>
              <a:t>gA</a:t>
            </a:r>
            <a:r>
              <a:rPr lang="de-DE" sz="3200" dirty="0"/>
              <a:t>-Kurs nur Trisomie 21 (Down-Syndrom):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Non-</a:t>
            </a:r>
            <a:r>
              <a:rPr lang="de-DE" sz="3200" dirty="0" err="1"/>
              <a:t>Disjunction</a:t>
            </a:r>
            <a:r>
              <a:rPr lang="de-DE" sz="3200" dirty="0"/>
              <a:t> als Ursache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i="1" dirty="0">
                <a:latin typeface="Arial Narrow" panose="020B0606020202030204" pitchFamily="34" charset="0"/>
              </a:rPr>
              <a:t>Folgen</a:t>
            </a:r>
            <a:r>
              <a:rPr lang="de-DE" sz="3200" dirty="0"/>
              <a:t>: Phänotyp und Behinderung, am besten auch Therapie, soziales Leben</a:t>
            </a:r>
          </a:p>
        </p:txBody>
      </p:sp>
    </p:spTree>
    <p:extLst>
      <p:ext uri="{BB962C8B-B14F-4D97-AF65-F5344CB8AC3E}">
        <p14:creationId xmlns:p14="http://schemas.microsoft.com/office/powerpoint/2010/main" val="1721458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Genom-Mutationen: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nur im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gonosomale Abweichung (Turner, Klinefelter, Triple-X-Frauen)</a:t>
            </a:r>
          </a:p>
        </p:txBody>
      </p:sp>
    </p:spTree>
    <p:extLst>
      <p:ext uri="{BB962C8B-B14F-4D97-AF65-F5344CB8AC3E}">
        <p14:creationId xmlns:p14="http://schemas.microsoft.com/office/powerpoint/2010/main" val="40226186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Genom-Mutationen: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nur im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gonosomale Abweichung (Turner, Klinefelter, Triple-X-Frauen)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Polyploidie bei Pflanzen</a:t>
            </a:r>
          </a:p>
        </p:txBody>
      </p:sp>
    </p:spTree>
    <p:extLst>
      <p:ext uri="{BB962C8B-B14F-4D97-AF65-F5344CB8AC3E}">
        <p14:creationId xmlns:p14="http://schemas.microsoft.com/office/powerpoint/2010/main" val="3110144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Genom-Mutationen: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nur im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Polyploidie bei Pflanzen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606895-5C47-5CA7-38C3-C08DFC2F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568126"/>
            <a:ext cx="7674950" cy="23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90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64BCBB7-70C7-4379-DE54-90AE7230B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50" y="492143"/>
            <a:ext cx="7149251" cy="48578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3006779-7B36-188E-8D87-067E96EFAA7B}"/>
              </a:ext>
            </a:extLst>
          </p:cNvPr>
          <p:cNvSpPr txBox="1"/>
          <p:nvPr/>
        </p:nvSpPr>
        <p:spPr>
          <a:xfrm>
            <a:off x="898358" y="5430253"/>
            <a:ext cx="7130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(Hetero-)Polyploidie beim Weizen:</a:t>
            </a:r>
          </a:p>
          <a:p>
            <a:pPr algn="ctr"/>
            <a:r>
              <a:rPr lang="de-DE" sz="2800" dirty="0"/>
              <a:t>H! = Hybridisierung; P! = </a:t>
            </a:r>
            <a:r>
              <a:rPr lang="de-DE" sz="2800" dirty="0" err="1"/>
              <a:t>Polyploidisierung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5649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 dirty="0"/>
              <a:t>1  Speicherung und Realisierung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E2C6BB-E50D-037F-40F8-07E1792A9DDA}"/>
              </a:ext>
            </a:extLst>
          </p:cNvPr>
          <p:cNvSpPr txBox="1"/>
          <p:nvPr/>
        </p:nvSpPr>
        <p:spPr>
          <a:xfrm>
            <a:off x="628650" y="2050882"/>
            <a:ext cx="452888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tRNA: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3200" dirty="0"/>
              <a:t>trägt „ihre“ Aminosäure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Anticodon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Schleifen durch intra-molekulare Basenpaarung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C6191F80-FBFC-4B14-ACCC-DFE70EA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48" y="1827296"/>
            <a:ext cx="2586208" cy="44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51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Gen-Mutationen: klar formuliert im LP+</a:t>
            </a:r>
          </a:p>
          <a:p>
            <a:pPr>
              <a:spcAft>
                <a:spcPts val="1200"/>
              </a:spcAft>
            </a:pP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„Genmutationen: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Austausch, Verlust oder Einschub von Nukleotiden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Ursachen von Genmutationen (Mutagene) und Auswirkungen auf die Proteinfunk­tion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Bedeutung von Reparaturenzymen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Bedeutung für die Evolution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somatische Mutation, Keimbahnmutation“</a:t>
            </a:r>
            <a:endParaRPr lang="de-DE" sz="2800" b="1" i="1" dirty="0"/>
          </a:p>
        </p:txBody>
      </p:sp>
    </p:spTree>
    <p:extLst>
      <p:ext uri="{BB962C8B-B14F-4D97-AF65-F5344CB8AC3E}">
        <p14:creationId xmlns:p14="http://schemas.microsoft.com/office/powerpoint/2010/main" val="8134235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Krebsentstehung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</p:txBody>
      </p:sp>
    </p:spTree>
    <p:extLst>
      <p:ext uri="{BB962C8B-B14F-4D97-AF65-F5344CB8AC3E}">
        <p14:creationId xmlns:p14="http://schemas.microsoft.com/office/powerpoint/2010/main" val="34944230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Krebsentstehung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Onkogen</a:t>
            </a:r>
            <a:r>
              <a:rPr lang="de-DE" sz="3200" dirty="0">
                <a:solidFill>
                  <a:srgbClr val="0000FF"/>
                </a:solidFill>
              </a:rPr>
              <a:t>: DNA-Abschnitt, dessen Gen-produkt Zellwachstum und Zellteilung beschleunigt</a:t>
            </a:r>
          </a:p>
        </p:txBody>
      </p:sp>
    </p:spTree>
    <p:extLst>
      <p:ext uri="{BB962C8B-B14F-4D97-AF65-F5344CB8AC3E}">
        <p14:creationId xmlns:p14="http://schemas.microsoft.com/office/powerpoint/2010/main" val="9395557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Krebsentstehung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Onkogen</a:t>
            </a:r>
            <a:r>
              <a:rPr lang="de-DE" sz="3200" dirty="0">
                <a:solidFill>
                  <a:srgbClr val="0000FF"/>
                </a:solidFill>
              </a:rPr>
              <a:t>: DNA-Abschnitt, dessen Gen-produkt Zellwachstum und Zellteilung beschleunigt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Onkogen entsteht aus </a:t>
            </a:r>
            <a:r>
              <a:rPr lang="de-DE" sz="3200" u="sng" dirty="0">
                <a:solidFill>
                  <a:srgbClr val="0000FF"/>
                </a:solidFill>
              </a:rPr>
              <a:t>Proto-Onkogen</a:t>
            </a:r>
            <a:r>
              <a:rPr lang="de-DE" sz="3200" dirty="0">
                <a:solidFill>
                  <a:srgbClr val="0000FF"/>
                </a:solidFill>
              </a:rPr>
              <a:t> durch Veränderung der Basensequenz</a:t>
            </a:r>
          </a:p>
        </p:txBody>
      </p:sp>
    </p:spTree>
    <p:extLst>
      <p:ext uri="{BB962C8B-B14F-4D97-AF65-F5344CB8AC3E}">
        <p14:creationId xmlns:p14="http://schemas.microsoft.com/office/powerpoint/2010/main" val="19310056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Krebsentstehung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Anti-Onkogen</a:t>
            </a:r>
            <a:r>
              <a:rPr lang="de-DE" sz="3200" dirty="0">
                <a:solidFill>
                  <a:srgbClr val="0000FF"/>
                </a:solidFill>
              </a:rPr>
              <a:t>: DNA-Abschnitt, dessen Gen-produkt Zellwachstum und Zellteilung begrenzt</a:t>
            </a:r>
          </a:p>
        </p:txBody>
      </p:sp>
    </p:spTree>
    <p:extLst>
      <p:ext uri="{BB962C8B-B14F-4D97-AF65-F5344CB8AC3E}">
        <p14:creationId xmlns:p14="http://schemas.microsoft.com/office/powerpoint/2010/main" val="29248069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Krebsentstehung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>
                <a:solidFill>
                  <a:srgbClr val="0000FF"/>
                </a:solidFill>
              </a:rPr>
              <a:t>Anti-Onkogen</a:t>
            </a:r>
            <a:r>
              <a:rPr lang="de-DE" sz="3200" dirty="0">
                <a:solidFill>
                  <a:srgbClr val="0000FF"/>
                </a:solidFill>
              </a:rPr>
              <a:t>: DNA-Abschnitt, dessen Gen-produkt Zellwachstum und Zellteilung begrenzt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Veränderung der Basensequenz führt zu Funktionsausfall und damit zu Krebs</a:t>
            </a:r>
          </a:p>
        </p:txBody>
      </p:sp>
    </p:spTree>
    <p:extLst>
      <p:ext uri="{BB962C8B-B14F-4D97-AF65-F5344CB8AC3E}">
        <p14:creationId xmlns:p14="http://schemas.microsoft.com/office/powerpoint/2010/main" val="17603276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862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Inhalte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„Prinzip der Veränderung von Erbanlagen mit molekular­genetischen Techniken; </a:t>
            </a:r>
            <a:r>
              <a:rPr lang="de-DE" sz="28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konkrete Technik</a:t>
            </a: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u. a. CRISPR/Cas-System“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Kompetenzen</a:t>
            </a:r>
            <a:r>
              <a:rPr lang="de-DE" sz="28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de-DE" sz="2800" i="1" dirty="0">
                <a:latin typeface="Arial Narrow" panose="020B0606020202030204" pitchFamily="34" charset="0"/>
                <a:cs typeface="Arial" panose="020B0604020202020204" pitchFamily="34" charset="0"/>
              </a:rPr>
              <a:t>„S. und S. </a:t>
            </a:r>
            <a:r>
              <a:rPr lang="de-DE" sz="2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erläutern die prinzipielle Ver-</a:t>
            </a:r>
            <a:r>
              <a:rPr lang="de-DE" sz="28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fahrensweise</a:t>
            </a:r>
            <a:r>
              <a:rPr lang="de-DE" sz="2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eine konkrete Technik </a:t>
            </a:r>
            <a:r>
              <a:rPr lang="de-DE" sz="2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zur künstlichen Veränderung von Erbanlagen</a:t>
            </a:r>
            <a:r>
              <a:rPr lang="de-DE" sz="28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</a:t>
            </a:r>
            <a:endParaRPr lang="de-DE" sz="2800" b="1" i="1" dirty="0"/>
          </a:p>
        </p:txBody>
      </p:sp>
    </p:spTree>
    <p:extLst>
      <p:ext uri="{BB962C8B-B14F-4D97-AF65-F5344CB8AC3E}">
        <p14:creationId xmlns:p14="http://schemas.microsoft.com/office/powerpoint/2010/main" val="21961381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8625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 nicht so klar formuliert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de-DE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Inhalte</a:t>
            </a:r>
            <a:r>
              <a:rPr lang="de-DE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2800" i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Prinzip</a:t>
            </a: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der Veränderung von Erbanlagen mit molekular­genetischen Techniken; </a:t>
            </a:r>
            <a:r>
              <a:rPr lang="de-DE" sz="28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konkrete Technik</a:t>
            </a:r>
            <a:r>
              <a:rPr lang="de-DE" sz="28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u. a. CRISPR/Cas-System“</a:t>
            </a:r>
          </a:p>
          <a:p>
            <a:pPr>
              <a:spcAft>
                <a:spcPts val="1200"/>
              </a:spcAft>
            </a:pPr>
            <a:r>
              <a:rPr lang="de-DE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Kompetenzen</a:t>
            </a:r>
            <a:r>
              <a:rPr lang="de-DE" sz="28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de-DE" sz="2800" i="1" dirty="0">
                <a:latin typeface="Arial Narrow" panose="020B0606020202030204" pitchFamily="34" charset="0"/>
                <a:cs typeface="Arial" panose="020B0604020202020204" pitchFamily="34" charset="0"/>
              </a:rPr>
              <a:t>„S. und S. </a:t>
            </a:r>
            <a:r>
              <a:rPr lang="de-DE" sz="2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erläutern die </a:t>
            </a:r>
            <a:r>
              <a:rPr lang="de-DE" sz="2800" i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prinzipielle Ver-</a:t>
            </a:r>
            <a:r>
              <a:rPr lang="de-DE" sz="2800" i="1" dirty="0" err="1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fahrensweise</a:t>
            </a:r>
            <a:r>
              <a:rPr lang="de-DE" sz="2800" i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8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eine konkrete Technik </a:t>
            </a:r>
            <a:r>
              <a:rPr lang="de-DE" sz="28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zur künstlichen Veränderung von Erbanlagen</a:t>
            </a:r>
            <a:r>
              <a:rPr lang="de-DE" sz="2800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</a:t>
            </a:r>
            <a:endParaRPr lang="de-DE" sz="2800" b="1" i="1" dirty="0"/>
          </a:p>
        </p:txBody>
      </p:sp>
    </p:spTree>
    <p:extLst>
      <p:ext uri="{BB962C8B-B14F-4D97-AF65-F5344CB8AC3E}">
        <p14:creationId xmlns:p14="http://schemas.microsoft.com/office/powerpoint/2010/main" val="16819149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 CRISPR/Cas: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 </a:t>
            </a:r>
            <a:r>
              <a:rPr lang="de-DE" sz="3200" dirty="0">
                <a:solidFill>
                  <a:srgbClr val="0000FF"/>
                </a:solidFill>
              </a:rPr>
              <a:t>mit Details der konkreten Technik, aber mit nicht zu vielen Details!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b="1" dirty="0" err="1"/>
              <a:t>gA</a:t>
            </a:r>
            <a:r>
              <a:rPr lang="de-DE" sz="3200" b="1" dirty="0"/>
              <a:t>-Kurs</a:t>
            </a:r>
            <a:r>
              <a:rPr lang="de-DE" sz="3200" dirty="0"/>
              <a:t> je nach den Verhältnissen im Kurs mit mehr oder weniger Details des Prinzips</a:t>
            </a:r>
          </a:p>
        </p:txBody>
      </p:sp>
    </p:spTree>
    <p:extLst>
      <p:ext uri="{BB962C8B-B14F-4D97-AF65-F5344CB8AC3E}">
        <p14:creationId xmlns:p14="http://schemas.microsoft.com/office/powerpoint/2010/main" val="5307671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693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 CRISPR/Cas: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 </a:t>
            </a:r>
            <a:r>
              <a:rPr lang="de-DE" sz="3200" dirty="0">
                <a:solidFill>
                  <a:srgbClr val="0000FF"/>
                </a:solidFill>
              </a:rPr>
              <a:t>mit Details der konkreten Technik, aber mit nicht zu vielen Details!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b="1" dirty="0" err="1"/>
              <a:t>gA</a:t>
            </a:r>
            <a:r>
              <a:rPr lang="de-DE" sz="3200" b="1" dirty="0"/>
              <a:t>-Kurs</a:t>
            </a:r>
            <a:r>
              <a:rPr lang="de-DE" sz="3200" dirty="0"/>
              <a:t> je nach den Verhältnissen im Kurs mit mehr oder weniger Details des Prinzips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CRISPR/Cas im Bakterium (Immun-abwehr)!</a:t>
            </a:r>
          </a:p>
        </p:txBody>
      </p:sp>
    </p:spTree>
    <p:extLst>
      <p:ext uri="{BB962C8B-B14F-4D97-AF65-F5344CB8AC3E}">
        <p14:creationId xmlns:p14="http://schemas.microsoft.com/office/powerpoint/2010/main" val="20019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pPr algn="ctr"/>
            <a:r>
              <a:rPr lang="de-DE" b="1" dirty="0"/>
              <a:t>1  Speicherung und Realisierung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03E2C6BB-E50D-037F-40F8-07E1792A9DDA}"/>
              </a:ext>
            </a:extLst>
          </p:cNvPr>
          <p:cNvSpPr txBox="1"/>
          <p:nvPr/>
        </p:nvSpPr>
        <p:spPr>
          <a:xfrm>
            <a:off x="628650" y="2050882"/>
            <a:ext cx="45288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tRNA: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3200" dirty="0"/>
              <a:t>trägt „ihre“ Aminosäure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Anticodon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Schleifen durch intra-molekulare Basenpaarung</a:t>
            </a:r>
          </a:p>
          <a:p>
            <a:r>
              <a:rPr lang="de-DE" sz="3200" dirty="0"/>
              <a:t>ggf. Leserichtung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C6191F80-FBFC-4B14-ACCC-DFE70EA64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48" y="1827296"/>
            <a:ext cx="2586208" cy="4461209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25B45587-475C-10A2-E1CF-DD05830BB718}"/>
              </a:ext>
            </a:extLst>
          </p:cNvPr>
          <p:cNvSpPr txBox="1"/>
          <p:nvPr/>
        </p:nvSpPr>
        <p:spPr>
          <a:xfrm>
            <a:off x="6464967" y="2770386"/>
            <a:ext cx="162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3‘</a:t>
            </a:r>
          </a:p>
          <a:p>
            <a:r>
              <a:rPr lang="de-DE" sz="4000" dirty="0"/>
              <a:t>        5‘</a:t>
            </a:r>
          </a:p>
        </p:txBody>
      </p:sp>
    </p:spTree>
    <p:extLst>
      <p:ext uri="{BB962C8B-B14F-4D97-AF65-F5344CB8AC3E}">
        <p14:creationId xmlns:p14="http://schemas.microsoft.com/office/powerpoint/2010/main" val="20775232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de-DE" sz="32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Inhalte</a:t>
            </a:r>
            <a:r>
              <a:rPr lang="de-DE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„Prinzip der Veränderung von Erbanlagen mit molekular­genetischen Techniken; 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konkrete Technik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3200" i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u. a. 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CRISPR/Cas-System“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8F6F5A2B-2B7A-09EC-C0A3-7A0D6FE428D5}"/>
              </a:ext>
            </a:extLst>
          </p:cNvPr>
          <p:cNvCxnSpPr/>
          <p:nvPr/>
        </p:nvCxnSpPr>
        <p:spPr>
          <a:xfrm flipV="1">
            <a:off x="2072640" y="4214457"/>
            <a:ext cx="203200" cy="7029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5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de-DE" sz="32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Inhalte</a:t>
            </a:r>
            <a:r>
              <a:rPr lang="de-DE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„Prinzip der Veränderung von Erbanlagen mit molekular­genetischen Techniken; </a:t>
            </a:r>
            <a:r>
              <a:rPr lang="de-DE" sz="3200" i="1" dirty="0">
                <a:solidFill>
                  <a:srgbClr val="0000FF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konkrete Technik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de-DE" sz="3200" i="1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u. a. </a:t>
            </a:r>
            <a:r>
              <a:rPr lang="de-DE" sz="320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CRISPR/Cas-System“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u. a.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“ bedeutet: obligates zweites Beispiel einer molekulargenetischen Technik (Vektor), aber stark gekürzt! Und zwar </a:t>
            </a:r>
            <a:r>
              <a:rPr lang="de-DE" sz="3200" dirty="0" err="1">
                <a:ea typeface="Times New Roman" panose="02020603050405020304" pitchFamily="18" charset="0"/>
                <a:cs typeface="Arial" panose="020B0604020202020204" pitchFamily="34" charset="0"/>
              </a:rPr>
              <a:t>gA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und </a:t>
            </a:r>
            <a:r>
              <a:rPr lang="de-DE" sz="3200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eA</a:t>
            </a:r>
            <a:r>
              <a:rPr lang="de-DE" sz="3200" dirty="0"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  <a:endParaRPr lang="de-DE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308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2470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Aft>
                <a:spcPts val="1200"/>
              </a:spcAft>
            </a:pPr>
            <a:r>
              <a:rPr lang="de-DE" sz="3200" b="1" u="sng" dirty="0">
                <a:solidFill>
                  <a:srgbClr val="00B050"/>
                </a:solidFill>
              </a:rPr>
              <a:t>WICHTIG</a:t>
            </a:r>
            <a:r>
              <a:rPr lang="de-DE" sz="3200" b="1" dirty="0">
                <a:solidFill>
                  <a:srgbClr val="00B050"/>
                </a:solidFill>
              </a:rPr>
              <a:t>:</a:t>
            </a:r>
            <a:endParaRPr lang="de-DE" sz="32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cs typeface="Arial" panose="020B0604020202020204" pitchFamily="34" charset="0"/>
              </a:rPr>
              <a:t>Vergleich der „klassischen Gentechnik“ mit der Genom-Editierung (CRISPR/Cas)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b="1" dirty="0">
                <a:cs typeface="Arial" panose="020B0604020202020204" pitchFamily="34" charset="0"/>
              </a:rPr>
              <a:t>gesellschaftliche Bedeutung!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7463083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vorangegangene Umfrage zeigt, ob Gentechnik-Gegner im Kurs sind.</a:t>
            </a:r>
          </a:p>
        </p:txBody>
      </p:sp>
    </p:spTree>
    <p:extLst>
      <p:ext uri="{BB962C8B-B14F-4D97-AF65-F5344CB8AC3E}">
        <p14:creationId xmlns:p14="http://schemas.microsoft.com/office/powerpoint/2010/main" val="48977918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vorangegangene Umfrage zeigt, ob Gentechnik-Gegner im Kurs sind.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dirty="0"/>
              <a:t>Diese ihr Gesicht wahren lassen, nicht bloß- stellen!</a:t>
            </a:r>
          </a:p>
        </p:txBody>
      </p:sp>
    </p:spTree>
    <p:extLst>
      <p:ext uri="{BB962C8B-B14F-4D97-AF65-F5344CB8AC3E}">
        <p14:creationId xmlns:p14="http://schemas.microsoft.com/office/powerpoint/2010/main" val="18774169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vorangegangene Umfrage zeigt, ob Gentechnik-Gegner im Kurs sind.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dirty="0"/>
              <a:t>Diese ihr Gesicht wahren lassen, nicht bloß- stellen!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de-DE" sz="3200" dirty="0"/>
              <a:t>Aber auch sie müssen die Techniken </a:t>
            </a:r>
            <a:r>
              <a:rPr lang="de-DE" sz="3200" dirty="0" err="1"/>
              <a:t>be</a:t>
            </a:r>
            <a:r>
              <a:rPr lang="de-DE" sz="3200" dirty="0"/>
              <a:t>-schreiben können.</a:t>
            </a:r>
          </a:p>
        </p:txBody>
      </p:sp>
    </p:spTree>
    <p:extLst>
      <p:ext uri="{BB962C8B-B14F-4D97-AF65-F5344CB8AC3E}">
        <p14:creationId xmlns:p14="http://schemas.microsoft.com/office/powerpoint/2010/main" val="17774648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Zuerst die „klassische Gentechnik“: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Werkzeuge</a:t>
            </a:r>
            <a:r>
              <a:rPr lang="de-DE" sz="3200" dirty="0"/>
              <a:t>: Ligase*, reverse Transkriptase*, Restriktions-/Schneide-Enzym (ggf. Palin-</a:t>
            </a:r>
            <a:r>
              <a:rPr lang="de-DE" sz="3200" dirty="0" err="1"/>
              <a:t>drom</a:t>
            </a:r>
            <a:r>
              <a:rPr lang="de-DE" sz="3200" dirty="0"/>
              <a:t>),  </a:t>
            </a:r>
            <a:r>
              <a:rPr lang="de-DE" sz="3200" dirty="0" err="1"/>
              <a:t>Gensonde</a:t>
            </a:r>
            <a:r>
              <a:rPr lang="de-DE" sz="3200" dirty="0"/>
              <a:t>*, Marker (Antibiotika-Resistenz), Plasmid als Vektor</a:t>
            </a:r>
          </a:p>
          <a:p>
            <a:pPr>
              <a:spcAft>
                <a:spcPts val="1200"/>
              </a:spcAft>
            </a:pPr>
            <a:r>
              <a:rPr lang="de-DE" sz="2400" dirty="0"/>
              <a:t>*) ggf. weglassen</a:t>
            </a:r>
          </a:p>
        </p:txBody>
      </p:sp>
    </p:spTree>
    <p:extLst>
      <p:ext uri="{BB962C8B-B14F-4D97-AF65-F5344CB8AC3E}">
        <p14:creationId xmlns:p14="http://schemas.microsoft.com/office/powerpoint/2010/main" val="257709045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Gentechnik: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Zuerst die „klassische Gentechnik“: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Probleme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Antibiotika-Resistenzgene können auf andere Organismen übertragen werden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Off-Target-Effekte durch Endonuklease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hohe Fehlerquote, teures Verfahren</a:t>
            </a:r>
          </a:p>
        </p:txBody>
      </p:sp>
    </p:spTree>
    <p:extLst>
      <p:ext uri="{BB962C8B-B14F-4D97-AF65-F5344CB8AC3E}">
        <p14:creationId xmlns:p14="http://schemas.microsoft.com/office/powerpoint/2010/main" val="108538291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</p:txBody>
      </p:sp>
    </p:spTree>
    <p:extLst>
      <p:ext uri="{BB962C8B-B14F-4D97-AF65-F5344CB8AC3E}">
        <p14:creationId xmlns:p14="http://schemas.microsoft.com/office/powerpoint/2010/main" val="17871987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pPr algn="ctr"/>
            <a:r>
              <a:rPr lang="de-DE" b="1" dirty="0"/>
              <a:t>4  Neukombination u. </a:t>
            </a:r>
            <a:r>
              <a:rPr lang="de-DE" b="1" dirty="0" err="1"/>
              <a:t>Verändrg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8E8399-EB6C-D228-BBA4-3B21415BF4A6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Gentechnik CRISPR/Cas für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Wesentliche Komponenten:</a:t>
            </a:r>
          </a:p>
          <a:p>
            <a:pPr>
              <a:spcAft>
                <a:spcPts val="1200"/>
              </a:spcAft>
            </a:pPr>
            <a:endParaRPr lang="de-DE" sz="3200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0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3799</Words>
  <Application>Microsoft Office PowerPoint</Application>
  <PresentationFormat>Bildschirmpräsentation (4:3)</PresentationFormat>
  <Paragraphs>694</Paragraphs>
  <Slides>150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150</vt:i4>
      </vt:variant>
    </vt:vector>
  </HeadingPairs>
  <TitlesOfParts>
    <vt:vector size="158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Office</vt:lpstr>
      <vt:lpstr>PowerPoint-Präsentation</vt:lpstr>
      <vt:lpstr>LP+: Genetik und Gentechnik</vt:lpstr>
      <vt:lpstr>Welche „gelbe Stellen“ wichtig?</vt:lpstr>
      <vt:lpstr>1  Speicherung und Realisierung</vt:lpstr>
      <vt:lpstr>1  Speicherung und Realisierung</vt:lpstr>
      <vt:lpstr>1  Speicherung und Realisierung</vt:lpstr>
      <vt:lpstr>1  Speicherung und Realisierung</vt:lpstr>
      <vt:lpstr>1  Speicherung und Realisierung</vt:lpstr>
      <vt:lpstr>1  Speicherung und Realisierung</vt:lpstr>
      <vt:lpstr>1  Speicherung und Realisierung</vt:lpstr>
      <vt:lpstr>1  Speicherung und Realisierung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2  Regulation der Genaktivität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3  Vervielfältigung genet. Info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PowerPoint-Präsentation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4  Neukombination u. Verändrg.</vt:lpstr>
      <vt:lpstr>5  Weitergabe genet. Information</vt:lpstr>
      <vt:lpstr>5  Weitergabe genet. Information</vt:lpstr>
      <vt:lpstr>5  Weitergabe genet. Information</vt:lpstr>
      <vt:lpstr>5  Weitergabe genet. Information</vt:lpstr>
      <vt:lpstr>5  Weitergabe genet. Information</vt:lpstr>
      <vt:lpstr>5  Weitergabe genet. Information</vt:lpstr>
      <vt:lpstr>5  Weitergabe genet. Information</vt:lpstr>
      <vt:lpstr>5  Weitergabe genet. Information</vt:lpstr>
      <vt:lpstr>6  Humangenetik</vt:lpstr>
      <vt:lpstr>6  Humangenetik</vt:lpstr>
      <vt:lpstr>6  Humangenetik</vt:lpstr>
      <vt:lpstr>6  Humangenetik</vt:lpstr>
      <vt:lpstr>6  Humangenetik</vt:lpstr>
      <vt:lpstr>6  Humangenetik</vt:lpstr>
      <vt:lpstr>6  Humangenetik</vt:lpstr>
      <vt:lpstr>6  Humangenetik</vt:lpstr>
      <vt:lpstr>6  Humangenetik</vt:lpstr>
      <vt:lpstr>6  Humangenetik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92</cp:revision>
  <dcterms:created xsi:type="dcterms:W3CDTF">2023-11-28T09:51:23Z</dcterms:created>
  <dcterms:modified xsi:type="dcterms:W3CDTF">2024-09-16T09:10:11Z</dcterms:modified>
</cp:coreProperties>
</file>