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08" r:id="rId2"/>
    <p:sldId id="1211" r:id="rId3"/>
    <p:sldId id="1166" r:id="rId4"/>
    <p:sldId id="1167" r:id="rId5"/>
    <p:sldId id="1168" r:id="rId6"/>
    <p:sldId id="1169" r:id="rId7"/>
    <p:sldId id="1170" r:id="rId8"/>
    <p:sldId id="1171" r:id="rId9"/>
    <p:sldId id="1172" r:id="rId10"/>
    <p:sldId id="1173" r:id="rId11"/>
    <p:sldId id="1174" r:id="rId12"/>
    <p:sldId id="1175" r:id="rId13"/>
    <p:sldId id="1177" r:id="rId14"/>
    <p:sldId id="1178" r:id="rId15"/>
    <p:sldId id="1179" r:id="rId16"/>
    <p:sldId id="1180" r:id="rId17"/>
    <p:sldId id="1181" r:id="rId18"/>
    <p:sldId id="1182" r:id="rId19"/>
    <p:sldId id="1183" r:id="rId20"/>
    <p:sldId id="1184" r:id="rId21"/>
    <p:sldId id="1185" r:id="rId22"/>
    <p:sldId id="1186" r:id="rId23"/>
    <p:sldId id="1187" r:id="rId24"/>
    <p:sldId id="1188" r:id="rId25"/>
    <p:sldId id="1189" r:id="rId26"/>
    <p:sldId id="1207" r:id="rId27"/>
    <p:sldId id="1190" r:id="rId28"/>
    <p:sldId id="1191" r:id="rId29"/>
    <p:sldId id="1192" r:id="rId30"/>
    <p:sldId id="1193" r:id="rId31"/>
    <p:sldId id="1194" r:id="rId32"/>
    <p:sldId id="1195" r:id="rId33"/>
    <p:sldId id="1196" r:id="rId34"/>
    <p:sldId id="1197" r:id="rId35"/>
    <p:sldId id="1198" r:id="rId36"/>
    <p:sldId id="1199" r:id="rId37"/>
    <p:sldId id="1200" r:id="rId38"/>
    <p:sldId id="1201" r:id="rId39"/>
    <p:sldId id="1214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7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71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58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60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723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07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72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42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18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812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91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38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CED7E-2EB4-47F3-9AC8-196B4C1CA602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62311-D705-4F3F-A7B5-6D096EE506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55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83568" y="1837317"/>
            <a:ext cx="77768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0" b="1" dirty="0"/>
              <a:t>Verhaltens-Ökologie</a:t>
            </a:r>
          </a:p>
          <a:p>
            <a:pPr algn="ctr"/>
            <a:endParaRPr lang="de-DE" sz="3200" b="1" dirty="0"/>
          </a:p>
          <a:p>
            <a:pPr algn="r"/>
            <a:r>
              <a:rPr lang="de-DE" sz="2400" dirty="0"/>
              <a:t>Bayreuth, 25.9.2024</a:t>
            </a:r>
          </a:p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55576" y="556157"/>
            <a:ext cx="3456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solidFill>
                  <a:srgbClr val="0000FF"/>
                </a:solidFill>
              </a:rPr>
              <a:t>Thomas Nickl</a:t>
            </a:r>
          </a:p>
        </p:txBody>
      </p:sp>
    </p:spTree>
    <p:extLst>
      <p:ext uri="{BB962C8B-B14F-4D97-AF65-F5344CB8AC3E}">
        <p14:creationId xmlns:p14="http://schemas.microsoft.com/office/powerpoint/2010/main" val="2948813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/>
              <a:t>Gliederung: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Begriff </a:t>
            </a:r>
            <a:r>
              <a:rPr lang="de-DE" sz="3200" u="sng" dirty="0"/>
              <a:t>Fitness</a:t>
            </a:r>
            <a:r>
              <a:rPr lang="de-DE" sz="3200" dirty="0"/>
              <a:t> detailliert klären.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Methoden</a:t>
            </a:r>
            <a:r>
              <a:rPr lang="de-DE" sz="3200" dirty="0"/>
              <a:t> der Verhaltens-Ökologie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Faktoren</a:t>
            </a:r>
            <a:r>
              <a:rPr lang="de-DE" sz="3200" dirty="0"/>
              <a:t> zum Überleben des Individuums (nicht der Gruppe, nicht der Art)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0182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/>
              <a:t>Gliederung: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Begriff </a:t>
            </a:r>
            <a:r>
              <a:rPr lang="de-DE" sz="3200" u="sng" dirty="0"/>
              <a:t>Fitness</a:t>
            </a:r>
            <a:r>
              <a:rPr lang="de-DE" sz="3200" dirty="0"/>
              <a:t> detailliert klären.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Methoden</a:t>
            </a:r>
            <a:r>
              <a:rPr lang="de-DE" sz="3200" dirty="0"/>
              <a:t> der Verhaltens-Ökologie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Faktoren</a:t>
            </a:r>
            <a:r>
              <a:rPr lang="de-DE" sz="3200" dirty="0"/>
              <a:t> zum Überleben des Individuums (nicht der Gruppe, nicht der Art)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Beispiele</a:t>
            </a:r>
            <a:r>
              <a:rPr lang="de-DE" sz="3200" dirty="0"/>
              <a:t> aus verschiedenen Verhaltens-bereichen wie Kooperation, Aggression, Fortpflanzung, </a:t>
            </a:r>
            <a:r>
              <a:rPr lang="de-DE" sz="3200" dirty="0">
                <a:solidFill>
                  <a:srgbClr val="0000FF"/>
                </a:solidFill>
              </a:rPr>
              <a:t>Kommunikation …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8278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Fitness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adaptiver Wert </a:t>
            </a:r>
            <a:r>
              <a:rPr lang="de-DE" sz="3200" dirty="0"/>
              <a:t>von Verhalten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direkte</a:t>
            </a:r>
            <a:r>
              <a:rPr lang="de-DE" sz="3200" dirty="0"/>
              <a:t> und </a:t>
            </a:r>
            <a:r>
              <a:rPr lang="de-DE" sz="3200" u="sng" dirty="0"/>
              <a:t>indirekte</a:t>
            </a:r>
            <a:r>
              <a:rPr lang="de-DE" sz="3200" dirty="0"/>
              <a:t> reproduktive Fitness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5852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Fitness</a:t>
            </a:r>
            <a:endParaRPr lang="de-DE" sz="32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direkte + indirekte Fitness = </a:t>
            </a:r>
            <a:r>
              <a:rPr lang="de-DE" sz="3200" u="sng" dirty="0"/>
              <a:t>Gesamtfitness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individuelle</a:t>
            </a:r>
            <a:r>
              <a:rPr lang="de-DE" sz="3200" dirty="0"/>
              <a:t> und </a:t>
            </a:r>
            <a:r>
              <a:rPr lang="de-DE" sz="3200" u="sng" dirty="0"/>
              <a:t>Gruppenfitness</a:t>
            </a:r>
            <a:r>
              <a:rPr lang="de-DE" sz="3200" i="1" dirty="0"/>
              <a:t> (steht nicht im LehrplanPLUS, sollte aber unterschieden werden)</a:t>
            </a:r>
            <a:endParaRPr lang="de-DE" sz="3200" u="sng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3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4979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Fitness</a:t>
            </a:r>
            <a:endParaRPr lang="de-DE" sz="3200" dirty="0"/>
          </a:p>
          <a:p>
            <a:pPr>
              <a:spcAft>
                <a:spcPts val="1200"/>
              </a:spcAft>
            </a:pPr>
            <a:r>
              <a:rPr lang="de-DE" sz="3200" i="1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Nur im Lernbereich 1 (!):</a:t>
            </a:r>
          </a:p>
          <a:p>
            <a:pPr>
              <a:spcAft>
                <a:spcPts val="1200"/>
              </a:spcAft>
            </a:pPr>
            <a:r>
              <a:rPr lang="de-DE" sz="3200" i="1" dirty="0">
                <a:highlight>
                  <a:srgbClr val="FFFF00"/>
                </a:highlight>
              </a:rPr>
              <a:t>Die Schülerinnen und Schüler </a:t>
            </a:r>
            <a:r>
              <a:rPr lang="de-DE" sz="3200" i="1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erklären Sach-verhalte aus </a:t>
            </a:r>
            <a:r>
              <a:rPr lang="de-DE" sz="3200" i="1" u="sng" dirty="0" err="1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proximater</a:t>
            </a:r>
            <a:r>
              <a:rPr lang="de-DE" sz="3200" i="1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 und </a:t>
            </a:r>
            <a:r>
              <a:rPr lang="de-DE" sz="3200" i="1" u="sng" dirty="0" err="1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ultimater</a:t>
            </a:r>
            <a:r>
              <a:rPr lang="de-DE" sz="3200" i="1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 Sicht, ohne dabei </a:t>
            </a:r>
            <a:r>
              <a:rPr lang="de-DE" sz="3200" i="1" u="sng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finale Begründungen </a:t>
            </a:r>
            <a:r>
              <a:rPr lang="de-DE" sz="3200" i="1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zu nutzen. </a:t>
            </a:r>
            <a:endParaRPr lang="de-DE" sz="3200" i="1" dirty="0">
              <a:highlight>
                <a:srgbClr val="FFFF00"/>
              </a:highlight>
            </a:endParaRPr>
          </a:p>
          <a:p>
            <a:pPr>
              <a:spcAft>
                <a:spcPts val="1200"/>
              </a:spcAft>
            </a:pPr>
            <a:endParaRPr lang="de-DE" sz="3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651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Fitness</a:t>
            </a:r>
            <a:endParaRPr lang="de-DE" sz="3200" dirty="0"/>
          </a:p>
          <a:p>
            <a:pPr>
              <a:spcAft>
                <a:spcPts val="1200"/>
              </a:spcAft>
            </a:pPr>
            <a:r>
              <a:rPr lang="de-DE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Ursachen von Verhalten: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 err="1">
                <a:cs typeface="Arial" panose="020B0604020202020204" pitchFamily="34" charset="0"/>
              </a:rPr>
              <a:t>proximate</a:t>
            </a:r>
            <a:r>
              <a:rPr lang="de-DE" sz="3200" dirty="0">
                <a:cs typeface="Arial" panose="020B0604020202020204" pitchFamily="34" charset="0"/>
              </a:rPr>
              <a:t> Ursachen = unmittelbare Aus-löser (endogen wie Hormone, exogen wie Außenreize)</a:t>
            </a:r>
            <a:endParaRPr lang="de-DE" sz="3200" dirty="0"/>
          </a:p>
          <a:p>
            <a:pPr>
              <a:spcAft>
                <a:spcPts val="1200"/>
              </a:spcAft>
            </a:pPr>
            <a:endParaRPr lang="de-DE" sz="3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806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Fitness</a:t>
            </a:r>
            <a:endParaRPr lang="de-DE" sz="3200" dirty="0"/>
          </a:p>
          <a:p>
            <a:pPr>
              <a:spcAft>
                <a:spcPts val="1200"/>
              </a:spcAft>
            </a:pPr>
            <a:r>
              <a:rPr lang="de-DE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Ursachen von Verhalten: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 err="1">
                <a:cs typeface="Arial" panose="020B0604020202020204" pitchFamily="34" charset="0"/>
              </a:rPr>
              <a:t>proximate</a:t>
            </a:r>
            <a:r>
              <a:rPr lang="de-DE" sz="3200" dirty="0">
                <a:cs typeface="Arial" panose="020B0604020202020204" pitchFamily="34" charset="0"/>
              </a:rPr>
              <a:t> Ursachen = unmittelbare Aus-löser (endogen wie Hormone, exogen wie Außenreize)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 err="1">
                <a:cs typeface="Arial" panose="020B0604020202020204" pitchFamily="34" charset="0"/>
              </a:rPr>
              <a:t>ultimate</a:t>
            </a:r>
            <a:r>
              <a:rPr lang="de-DE" sz="3200" dirty="0">
                <a:cs typeface="Arial" panose="020B0604020202020204" pitchFamily="34" charset="0"/>
              </a:rPr>
              <a:t> Ursachen: Sicherung bzw. Steige-</a:t>
            </a:r>
            <a:r>
              <a:rPr lang="de-DE" sz="3200" dirty="0" err="1">
                <a:cs typeface="Arial" panose="020B0604020202020204" pitchFamily="34" charset="0"/>
              </a:rPr>
              <a:t>rung</a:t>
            </a:r>
            <a:r>
              <a:rPr lang="de-DE" sz="3200" dirty="0">
                <a:cs typeface="Arial" panose="020B0604020202020204" pitchFamily="34" charset="0"/>
              </a:rPr>
              <a:t> der Gesamtfitness</a:t>
            </a:r>
            <a:endParaRPr lang="de-DE" sz="3200" dirty="0"/>
          </a:p>
          <a:p>
            <a:pPr>
              <a:spcAft>
                <a:spcPts val="1200"/>
              </a:spcAft>
            </a:pPr>
            <a:endParaRPr lang="de-DE" sz="3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1936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Fitness</a:t>
            </a:r>
            <a:endParaRPr lang="de-DE" sz="3200" dirty="0"/>
          </a:p>
          <a:p>
            <a:pPr>
              <a:spcAft>
                <a:spcPts val="1200"/>
              </a:spcAft>
            </a:pPr>
            <a:r>
              <a:rPr lang="de-DE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Keine </a:t>
            </a:r>
            <a:r>
              <a:rPr lang="de-DE" sz="32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finalistischen</a:t>
            </a:r>
            <a:r>
              <a:rPr lang="de-DE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Formulierungen wie:</a:t>
            </a:r>
          </a:p>
          <a:p>
            <a:pPr>
              <a:spcAft>
                <a:spcPts val="1200"/>
              </a:spcAft>
            </a:pPr>
            <a:r>
              <a:rPr lang="de-DE" sz="3200" dirty="0">
                <a:solidFill>
                  <a:srgbClr val="FF0000"/>
                </a:solidFill>
                <a:cs typeface="Arial" panose="020B0604020202020204" pitchFamily="34" charset="0"/>
              </a:rPr>
              <a:t>„Wölfe jagen im Rudel, um den Jagderfolg zu steigern.“</a:t>
            </a:r>
            <a:endParaRPr lang="de-DE" sz="3200" dirty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endParaRPr lang="de-DE" sz="3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407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Fitness</a:t>
            </a:r>
            <a:endParaRPr lang="de-DE" sz="3200" dirty="0"/>
          </a:p>
          <a:p>
            <a:pPr>
              <a:spcAft>
                <a:spcPts val="1200"/>
              </a:spcAft>
            </a:pPr>
            <a:r>
              <a:rPr lang="de-DE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Keine </a:t>
            </a:r>
            <a:r>
              <a:rPr lang="de-DE" sz="32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finalistischen</a:t>
            </a:r>
            <a:r>
              <a:rPr lang="de-DE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Formulierungen wie:</a:t>
            </a:r>
          </a:p>
          <a:p>
            <a:pPr>
              <a:spcAft>
                <a:spcPts val="1200"/>
              </a:spcAft>
            </a:pPr>
            <a:r>
              <a:rPr lang="de-DE" sz="3200" dirty="0">
                <a:solidFill>
                  <a:srgbClr val="FF0000"/>
                </a:solidFill>
                <a:cs typeface="Arial" panose="020B0604020202020204" pitchFamily="34" charset="0"/>
              </a:rPr>
              <a:t>„Wölfe jagen im Rudel, um den Jagderfolg zu steigern.“</a:t>
            </a:r>
          </a:p>
          <a:p>
            <a:pPr>
              <a:spcAft>
                <a:spcPts val="1200"/>
              </a:spcAft>
            </a:pPr>
            <a:r>
              <a:rPr lang="de-DE" sz="3200" dirty="0">
                <a:solidFill>
                  <a:srgbClr val="00B050"/>
                </a:solidFill>
                <a:cs typeface="Arial" panose="020B0604020202020204" pitchFamily="34" charset="0"/>
              </a:rPr>
              <a:t>Sondern neutrale Beschreibungen wie:</a:t>
            </a:r>
          </a:p>
          <a:p>
            <a:pPr>
              <a:spcAft>
                <a:spcPts val="1200"/>
              </a:spcAft>
            </a:pPr>
            <a:r>
              <a:rPr lang="de-DE" sz="3200" dirty="0">
                <a:solidFill>
                  <a:srgbClr val="00B050"/>
                </a:solidFill>
                <a:cs typeface="Arial" panose="020B0604020202020204" pitchFamily="34" charset="0"/>
              </a:rPr>
              <a:t>„Wölfe jagen im Rudel. Dadurch steigern sie ihren Jagderfolg.“</a:t>
            </a:r>
            <a:endParaRPr lang="de-DE" sz="3200" dirty="0">
              <a:solidFill>
                <a:srgbClr val="00B050"/>
              </a:solidFill>
            </a:endParaRPr>
          </a:p>
          <a:p>
            <a:pPr>
              <a:spcAft>
                <a:spcPts val="1200"/>
              </a:spcAft>
            </a:pPr>
            <a:endParaRPr lang="de-DE" sz="3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F6DFC446-8E56-C38E-67B3-F7800998D377}"/>
              </a:ext>
            </a:extLst>
          </p:cNvPr>
          <p:cNvCxnSpPr/>
          <p:nvPr/>
        </p:nvCxnSpPr>
        <p:spPr>
          <a:xfrm flipV="1">
            <a:off x="521368" y="2879558"/>
            <a:ext cx="7579895" cy="10427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475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Fitness</a:t>
            </a:r>
            <a:endParaRPr lang="de-DE" sz="3200" dirty="0"/>
          </a:p>
          <a:p>
            <a:pPr>
              <a:spcAft>
                <a:spcPts val="1200"/>
              </a:spcAft>
            </a:pPr>
            <a:r>
              <a:rPr lang="de-DE" sz="32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Finalistische</a:t>
            </a:r>
            <a:r>
              <a:rPr lang="de-DE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Formulierungen setzen eine </a:t>
            </a:r>
            <a:r>
              <a:rPr lang="de-DE" sz="3200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Absicht</a:t>
            </a:r>
            <a:r>
              <a:rPr lang="de-DE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voraus, die in eine </a:t>
            </a:r>
            <a:r>
              <a:rPr lang="de-DE" sz="3200" u="sng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Strategie</a:t>
            </a:r>
            <a:r>
              <a:rPr lang="de-DE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mündet.</a:t>
            </a:r>
          </a:p>
          <a:p>
            <a:pPr>
              <a:spcAft>
                <a:spcPts val="1200"/>
              </a:spcAft>
            </a:pPr>
            <a:r>
              <a:rPr lang="de-DE" sz="3200" dirty="0">
                <a:cs typeface="Arial" panose="020B0604020202020204" pitchFamily="34" charset="0"/>
              </a:rPr>
              <a:t>Aber so funktioniert Evolution nicht …</a:t>
            </a:r>
            <a:endParaRPr lang="de-DE" sz="3200" dirty="0"/>
          </a:p>
          <a:p>
            <a:pPr>
              <a:spcAft>
                <a:spcPts val="1200"/>
              </a:spcAft>
            </a:pPr>
            <a:endParaRPr lang="de-DE" sz="3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542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Evolution und Angepasstheit von Verhalten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Komplett neu aufgebaut und damit anders als Evolution und Verhalten im G8-Lehrplan.</a:t>
            </a:r>
          </a:p>
          <a:p>
            <a:pPr>
              <a:spcAft>
                <a:spcPts val="1200"/>
              </a:spcAft>
            </a:pPr>
            <a:endParaRPr lang="de-DE" sz="3200" dirty="0"/>
          </a:p>
          <a:p>
            <a:pPr>
              <a:spcAft>
                <a:spcPts val="1200"/>
              </a:spcAft>
            </a:pPr>
            <a:r>
              <a:rPr lang="de-DE" sz="3200" dirty="0"/>
              <a:t>=&gt; neues Unterrichts-Konzept erstellen!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1805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Verhaltensökologische Forschung</a:t>
            </a:r>
            <a:endParaRPr lang="de-DE" sz="32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„</a:t>
            </a:r>
            <a:r>
              <a:rPr lang="de-DE" sz="3200" u="sng" dirty="0"/>
              <a:t>Kosten-Nutzen-Analyse</a:t>
            </a:r>
            <a:r>
              <a:rPr lang="de-DE" sz="3200" dirty="0"/>
              <a:t>“ (besser: Kosten-Nutzen-Betrachtung)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6866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Verhaltensökologische Forschung</a:t>
            </a:r>
            <a:endParaRPr lang="de-DE" sz="32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„</a:t>
            </a:r>
            <a:r>
              <a:rPr lang="de-DE" sz="3200" u="sng" dirty="0"/>
              <a:t>Kosten-Nutzen-Analyse</a:t>
            </a:r>
            <a:r>
              <a:rPr lang="de-DE" sz="3200" dirty="0"/>
              <a:t>“ (besser: Kosten-Nutzen-Betrachtung)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Optimalitäts-Modell</a:t>
            </a:r>
            <a:r>
              <a:rPr lang="de-DE" sz="3200" dirty="0"/>
              <a:t> (Bestimmung des Optimums aus Kosten und Nutzen, wobei das Tier eine Entscheidungsfreiheit hat)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6510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Verhaltensökologische Forschung</a:t>
            </a:r>
            <a:endParaRPr lang="de-DE" sz="32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„</a:t>
            </a:r>
            <a:r>
              <a:rPr lang="de-DE" sz="3200" u="sng" dirty="0"/>
              <a:t>Kosten-Nutzen-Analyse</a:t>
            </a:r>
            <a:r>
              <a:rPr lang="de-DE" sz="3200" dirty="0"/>
              <a:t>“ (besser: Kosten-Nutzen-Betrachtung)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Optimalitäts-Modell</a:t>
            </a:r>
            <a:r>
              <a:rPr lang="de-DE" sz="3200" dirty="0"/>
              <a:t> (Bestimmung des Optimums aus Kosten und Nutzen, wobei das Tier eine Entscheidungsfreiheit hat)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vergleichende Methoden (unklar, vielleicht Vergleich bei </a:t>
            </a:r>
            <a:r>
              <a:rPr lang="de-DE" sz="3200"/>
              <a:t>nah verwandten Arten?)</a:t>
            </a:r>
            <a:endParaRPr lang="de-DE" sz="3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2716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Verhaltensökologische Forschung</a:t>
            </a:r>
            <a:endParaRPr lang="de-DE" sz="32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zusätzlich am Anfang: </a:t>
            </a:r>
            <a:r>
              <a:rPr lang="de-DE" sz="3200" u="sng" dirty="0"/>
              <a:t>Verwandtschafts-Koeffizient r</a:t>
            </a:r>
            <a:r>
              <a:rPr lang="de-DE" sz="3200" dirty="0"/>
              <a:t> </a:t>
            </a:r>
            <a:r>
              <a:rPr lang="de-DE" sz="3200" i="1" dirty="0"/>
              <a:t>(nicht im LehrplanPLUS, aber Voraussetzung beim Altruismus)</a:t>
            </a:r>
            <a:endParaRPr lang="de-DE" sz="3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9120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Überleben des Individuums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energieeffizientes Verhalten </a:t>
            </a:r>
            <a:r>
              <a:rPr lang="de-DE" sz="3200" dirty="0"/>
              <a:t>(Winterschlaf, Jagdstrategien)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9632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Überleben des Individuums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energieeffizientes Verhalten </a:t>
            </a:r>
            <a:r>
              <a:rPr lang="de-DE" sz="3200" dirty="0"/>
              <a:t>(Winterschlaf, Jagdstrategien)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Nahrungserwerb</a:t>
            </a:r>
            <a:r>
              <a:rPr lang="de-DE" sz="3200" dirty="0"/>
              <a:t> (z. B. Flugstrecke bei Bienen, </a:t>
            </a:r>
            <a:r>
              <a:rPr lang="de-DE" sz="3200" i="1" dirty="0"/>
              <a:t>obwohl auf Ebene der Population</a:t>
            </a:r>
            <a:r>
              <a:rPr lang="de-DE" sz="3200" dirty="0"/>
              <a:t>) Optimalitätsmodell mit Diagramm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7281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2CCEA5F-C5C8-7E10-F83E-5F1E803D7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410" y="1857869"/>
            <a:ext cx="6825915" cy="420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733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Überleben des Individuums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>
                <a:solidFill>
                  <a:schemeClr val="bg1">
                    <a:lumMod val="65000"/>
                  </a:schemeClr>
                </a:solidFill>
              </a:rPr>
              <a:t>energieeffizientes Verhalten 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(Winterschlaf, Jagdstrategien)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>
                <a:solidFill>
                  <a:schemeClr val="bg1">
                    <a:lumMod val="65000"/>
                  </a:schemeClr>
                </a:solidFill>
              </a:rPr>
              <a:t>Nahrungserwerb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 (z. B. Flugstrecke bei Bienen, </a:t>
            </a:r>
            <a:r>
              <a:rPr lang="de-DE" sz="3200" i="1" dirty="0">
                <a:solidFill>
                  <a:schemeClr val="bg1">
                    <a:lumMod val="65000"/>
                  </a:schemeClr>
                </a:solidFill>
              </a:rPr>
              <a:t>obwohl auf Ebene der Population</a:t>
            </a:r>
            <a:r>
              <a:rPr lang="de-DE" sz="3200" dirty="0">
                <a:solidFill>
                  <a:schemeClr val="bg1">
                    <a:lumMod val="65000"/>
                  </a:schemeClr>
                </a:solidFill>
              </a:rPr>
              <a:t>) Optimalitätsmodell mit Diagramm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 err="1"/>
              <a:t>Habitatwahl</a:t>
            </a:r>
            <a:r>
              <a:rPr lang="de-DE" sz="3200" dirty="0"/>
              <a:t> (z. B. Ort des Aufenthalts je nach Situation; Reviergröße)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25773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Beispiel: </a:t>
            </a:r>
            <a:r>
              <a:rPr lang="de-DE" sz="3200" b="1" dirty="0">
                <a:highlight>
                  <a:srgbClr val="FFFF00"/>
                </a:highlight>
              </a:rPr>
              <a:t>Kooperation und Altruismus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wie im G8-Lehrplan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817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Beispiel: </a:t>
            </a:r>
            <a:r>
              <a:rPr lang="de-DE" sz="3200" b="1" dirty="0">
                <a:highlight>
                  <a:srgbClr val="FFFF00"/>
                </a:highlight>
              </a:rPr>
              <a:t>Aggression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wie im G8-Lehrplan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am besten ergänzen: </a:t>
            </a:r>
            <a:r>
              <a:rPr lang="de-DE" sz="3200" u="sng" dirty="0"/>
              <a:t>intraspezifische</a:t>
            </a:r>
            <a:r>
              <a:rPr lang="de-DE" sz="3200" dirty="0"/>
              <a:t> und </a:t>
            </a:r>
            <a:r>
              <a:rPr lang="de-DE" sz="3200" u="sng" dirty="0"/>
              <a:t>interspezifische Aggression</a:t>
            </a:r>
            <a:r>
              <a:rPr lang="de-DE" sz="3200" i="1" dirty="0"/>
              <a:t> (nicht im LehrplanPLUS, aber sinnvoll, wird in Q13 ohnehin verlangt)</a:t>
            </a:r>
          </a:p>
          <a:p>
            <a:endParaRPr lang="de-DE" sz="3200" i="1" dirty="0"/>
          </a:p>
          <a:p>
            <a:pPr>
              <a:spcAft>
                <a:spcPts val="1200"/>
              </a:spcAft>
            </a:pPr>
            <a:r>
              <a:rPr lang="de-DE" sz="3200" dirty="0"/>
              <a:t>Auswertung von Filmmaterial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607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Gegenüberstellung von genetisch beding-</a:t>
            </a:r>
            <a:r>
              <a:rPr lang="de-DE" sz="3200" dirty="0" err="1"/>
              <a:t>tem</a:t>
            </a:r>
            <a:r>
              <a:rPr lang="de-DE" sz="3200" dirty="0"/>
              <a:t> und erworbenem Verhalten </a:t>
            </a:r>
            <a:r>
              <a:rPr lang="de-DE" sz="3200" u="sng" dirty="0"/>
              <a:t>entfällt</a:t>
            </a:r>
            <a:r>
              <a:rPr lang="de-DE" sz="3200" dirty="0"/>
              <a:t> </a:t>
            </a:r>
            <a:r>
              <a:rPr lang="de-DE" sz="3200" i="1" dirty="0"/>
              <a:t>(jetzt in der 8. Klasse)</a:t>
            </a:r>
            <a:r>
              <a:rPr lang="de-DE" sz="3200" dirty="0"/>
              <a:t>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6217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Beispiel: </a:t>
            </a:r>
            <a:r>
              <a:rPr lang="de-DE" sz="3200" b="1" dirty="0">
                <a:highlight>
                  <a:srgbClr val="FFFF00"/>
                </a:highlight>
              </a:rPr>
              <a:t>Fortpflanzung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Partnerwahl</a:t>
            </a:r>
            <a:r>
              <a:rPr lang="de-DE" sz="3200" dirty="0"/>
              <a:t>:	</a:t>
            </a:r>
            <a:r>
              <a:rPr lang="de-DE" sz="3200" dirty="0" err="1"/>
              <a:t>Handycap</a:t>
            </a:r>
            <a:r>
              <a:rPr lang="de-DE" sz="3200" dirty="0"/>
              <a:t>-Prinzip („Wer sich so einen Luxus leisten kann, der muss auch gesund und stark sein.“)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	</a:t>
            </a:r>
            <a:r>
              <a:rPr lang="de-DE" sz="3200" dirty="0">
                <a:solidFill>
                  <a:srgbClr val="0000FF"/>
                </a:solidFill>
              </a:rPr>
              <a:t>im </a:t>
            </a:r>
            <a:r>
              <a:rPr lang="de-DE" sz="3200" dirty="0" err="1">
                <a:solidFill>
                  <a:srgbClr val="0000FF"/>
                </a:solidFill>
              </a:rPr>
              <a:t>eA</a:t>
            </a:r>
            <a:r>
              <a:rPr lang="de-DE" sz="3200" dirty="0">
                <a:solidFill>
                  <a:srgbClr val="0000FF"/>
                </a:solidFill>
              </a:rPr>
              <a:t>-Kurs mindestens einen weiteren 	Mechanismus (LehrplanPLUS-Formulierung: 	„u. a. </a:t>
            </a:r>
            <a:r>
              <a:rPr lang="de-DE" sz="3200" dirty="0" err="1">
                <a:solidFill>
                  <a:srgbClr val="0000FF"/>
                </a:solidFill>
              </a:rPr>
              <a:t>Handycap</a:t>
            </a:r>
            <a:r>
              <a:rPr lang="de-DE" sz="3200" dirty="0">
                <a:solidFill>
                  <a:srgbClr val="0000FF"/>
                </a:solidFill>
              </a:rPr>
              <a:t>-Prinzip“)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44024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Beispiel: </a:t>
            </a:r>
            <a:r>
              <a:rPr lang="de-DE" sz="3200" b="1" dirty="0">
                <a:highlight>
                  <a:srgbClr val="FFFF00"/>
                </a:highlight>
              </a:rPr>
              <a:t>Fortpflanzung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Partnerwahl</a:t>
            </a:r>
            <a:r>
              <a:rPr lang="de-DE" sz="3200" dirty="0"/>
              <a:t>: </a:t>
            </a:r>
            <a:r>
              <a:rPr lang="de-DE" sz="3200" dirty="0" err="1"/>
              <a:t>Handycap</a:t>
            </a:r>
            <a:r>
              <a:rPr lang="de-DE" sz="3200" dirty="0"/>
              <a:t>-Prinzip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Paarungssysteme</a:t>
            </a:r>
            <a:r>
              <a:rPr lang="de-DE" sz="3200" dirty="0"/>
              <a:t>: Monogamie und Polygamie </a:t>
            </a:r>
            <a:r>
              <a:rPr lang="de-DE" sz="3200" i="1" dirty="0"/>
              <a:t>(weniger als im G8)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9699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/>
              <a:t>Beispiel: </a:t>
            </a:r>
            <a:r>
              <a:rPr lang="de-DE" sz="3200" b="1" dirty="0">
                <a:highlight>
                  <a:srgbClr val="FFFF00"/>
                </a:highlight>
              </a:rPr>
              <a:t>Fortpflanzung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Partnerwahl</a:t>
            </a:r>
            <a:r>
              <a:rPr lang="de-DE" sz="3200" dirty="0"/>
              <a:t>: </a:t>
            </a:r>
            <a:r>
              <a:rPr lang="de-DE" sz="3200" dirty="0" err="1"/>
              <a:t>Handycap</a:t>
            </a:r>
            <a:r>
              <a:rPr lang="de-DE" sz="3200" dirty="0"/>
              <a:t>-Prinzip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Paarungssysteme</a:t>
            </a:r>
            <a:r>
              <a:rPr lang="de-DE" sz="3200" dirty="0"/>
              <a:t>: Monogamie und Polygamie </a:t>
            </a:r>
            <a:r>
              <a:rPr lang="de-DE" sz="3200" i="1" dirty="0"/>
              <a:t>(weniger als im G8)</a:t>
            </a:r>
            <a:endParaRPr lang="de-DE" sz="32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u="sng" dirty="0"/>
              <a:t>Elternaufwand</a:t>
            </a:r>
            <a:r>
              <a:rPr lang="de-DE" sz="3200" dirty="0"/>
              <a:t>: Brutpflege; Eltern-Kind-Konflikt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81462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>
                <a:solidFill>
                  <a:srgbClr val="0000FF"/>
                </a:solidFill>
              </a:rPr>
              <a:t>Beispiel: </a:t>
            </a:r>
            <a:r>
              <a:rPr lang="de-DE" sz="3200" b="1" dirty="0">
                <a:solidFill>
                  <a:srgbClr val="0000FF"/>
                </a:solidFill>
                <a:highlight>
                  <a:srgbClr val="FFFF00"/>
                </a:highlight>
              </a:rPr>
              <a:t>Kommunikation</a:t>
            </a:r>
          </a:p>
          <a:p>
            <a:pPr>
              <a:spcAft>
                <a:spcPts val="1200"/>
              </a:spcAft>
            </a:pPr>
            <a:r>
              <a:rPr lang="de-DE" sz="3200" dirty="0">
                <a:solidFill>
                  <a:srgbClr val="0000FF"/>
                </a:solidFill>
              </a:rPr>
              <a:t>wie im G8: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Sender-Empfänger-Modell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Signale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Signalfälschung </a:t>
            </a:r>
            <a:r>
              <a:rPr lang="de-DE" sz="3200" i="1" dirty="0">
                <a:solidFill>
                  <a:srgbClr val="0000FF"/>
                </a:solidFill>
              </a:rPr>
              <a:t>(G8: Mittelstufe)</a:t>
            </a:r>
            <a:endParaRPr lang="de-DE" sz="3200" dirty="0">
              <a:solidFill>
                <a:srgbClr val="0000FF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8652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>
                <a:solidFill>
                  <a:srgbClr val="0000FF"/>
                </a:solidFill>
              </a:rPr>
              <a:t>Beispiel: </a:t>
            </a:r>
            <a:r>
              <a:rPr lang="de-DE" sz="3200" b="1" dirty="0">
                <a:solidFill>
                  <a:srgbClr val="0000FF"/>
                </a:solidFill>
                <a:highlight>
                  <a:srgbClr val="FFFF00"/>
                </a:highlight>
              </a:rPr>
              <a:t>Kommunikation</a:t>
            </a:r>
          </a:p>
          <a:p>
            <a:pPr>
              <a:spcAft>
                <a:spcPts val="1200"/>
              </a:spcAft>
            </a:pPr>
            <a:r>
              <a:rPr lang="de-DE" sz="3200" dirty="0">
                <a:solidFill>
                  <a:srgbClr val="0000FF"/>
                </a:solidFill>
              </a:rPr>
              <a:t>wie im G8: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Sender-Empfänger-Modell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Signale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Signalfälschung </a:t>
            </a:r>
            <a:r>
              <a:rPr lang="de-DE" sz="3200" i="1" dirty="0">
                <a:solidFill>
                  <a:srgbClr val="0000FF"/>
                </a:solidFill>
              </a:rPr>
              <a:t>(G8: Mittelstufe)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3200" i="1" dirty="0">
              <a:solidFill>
                <a:srgbClr val="0000FF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3200" dirty="0">
                <a:solidFill>
                  <a:srgbClr val="0000FF"/>
                </a:solidFill>
              </a:rPr>
              <a:t>Auch hier: Kosten-Nutzen-Betrachtung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41536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>
                <a:solidFill>
                  <a:srgbClr val="0000FF"/>
                </a:solidFill>
              </a:rPr>
              <a:t>Beispiel: </a:t>
            </a:r>
            <a:r>
              <a:rPr lang="de-DE" sz="3200" b="1" dirty="0">
                <a:solidFill>
                  <a:srgbClr val="0000FF"/>
                </a:solidFill>
                <a:highlight>
                  <a:srgbClr val="FFFF00"/>
                </a:highlight>
              </a:rPr>
              <a:t>Sozialverhalten von Primaten </a:t>
            </a:r>
            <a:r>
              <a:rPr lang="de-DE" sz="3200" b="1" dirty="0">
                <a:solidFill>
                  <a:srgbClr val="0000FF"/>
                </a:solidFill>
              </a:rPr>
              <a:t>inklusive Mensch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exogene und endogene (</a:t>
            </a:r>
            <a:r>
              <a:rPr lang="de-DE" sz="3200" dirty="0" err="1">
                <a:solidFill>
                  <a:srgbClr val="0000FF"/>
                </a:solidFill>
              </a:rPr>
              <a:t>proximate</a:t>
            </a:r>
            <a:r>
              <a:rPr lang="de-DE" sz="3200" dirty="0">
                <a:solidFill>
                  <a:srgbClr val="0000FF"/>
                </a:solidFill>
              </a:rPr>
              <a:t>) Ursachen (Außenreize, Hormone …)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64143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>
                <a:solidFill>
                  <a:srgbClr val="0000FF"/>
                </a:solidFill>
              </a:rPr>
              <a:t>Beispiel: </a:t>
            </a:r>
            <a:r>
              <a:rPr lang="de-DE" sz="3200" b="1" dirty="0">
                <a:solidFill>
                  <a:srgbClr val="0000FF"/>
                </a:solidFill>
                <a:highlight>
                  <a:srgbClr val="FFFF00"/>
                </a:highlight>
              </a:rPr>
              <a:t>Sozialverhalten von Primaten </a:t>
            </a:r>
            <a:r>
              <a:rPr lang="de-DE" sz="3200" b="1" dirty="0">
                <a:solidFill>
                  <a:srgbClr val="0000FF"/>
                </a:solidFill>
              </a:rPr>
              <a:t>inklusive Mensch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exogene und endogene (</a:t>
            </a:r>
            <a:r>
              <a:rPr lang="de-DE" sz="3200" dirty="0" err="1">
                <a:solidFill>
                  <a:srgbClr val="0000FF"/>
                </a:solidFill>
              </a:rPr>
              <a:t>proximate</a:t>
            </a:r>
            <a:r>
              <a:rPr lang="de-DE" sz="3200" dirty="0">
                <a:solidFill>
                  <a:srgbClr val="0000FF"/>
                </a:solidFill>
              </a:rPr>
              <a:t>) Ursachen (Außenreize, Hormone …)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Fortpflanzungs-Verhalten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44125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>
                <a:solidFill>
                  <a:srgbClr val="0000FF"/>
                </a:solidFill>
              </a:rPr>
              <a:t>Beispiel: </a:t>
            </a:r>
            <a:r>
              <a:rPr lang="de-DE" sz="3200" b="1" dirty="0">
                <a:solidFill>
                  <a:srgbClr val="0000FF"/>
                </a:solidFill>
                <a:highlight>
                  <a:srgbClr val="FFFF00"/>
                </a:highlight>
              </a:rPr>
              <a:t>Sozialverhalten von Primaten </a:t>
            </a:r>
            <a:r>
              <a:rPr lang="de-DE" sz="3200" b="1" dirty="0">
                <a:solidFill>
                  <a:srgbClr val="0000FF"/>
                </a:solidFill>
              </a:rPr>
              <a:t>inklusive Mensch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exogene und endogene (</a:t>
            </a:r>
            <a:r>
              <a:rPr lang="de-DE" sz="3200" dirty="0" err="1">
                <a:solidFill>
                  <a:srgbClr val="0000FF"/>
                </a:solidFill>
              </a:rPr>
              <a:t>proximate</a:t>
            </a:r>
            <a:r>
              <a:rPr lang="de-DE" sz="3200" dirty="0">
                <a:solidFill>
                  <a:srgbClr val="0000FF"/>
                </a:solidFill>
              </a:rPr>
              <a:t>) Ursachen (Außenreize, Hormone …)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Fortpflanzungs-Verhalten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ggf. weitere Verhaltenskreise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60791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b="1" dirty="0">
                <a:solidFill>
                  <a:srgbClr val="0000FF"/>
                </a:solidFill>
              </a:rPr>
              <a:t>Beispiel: </a:t>
            </a:r>
            <a:r>
              <a:rPr lang="de-DE" sz="3200" b="1" dirty="0">
                <a:solidFill>
                  <a:srgbClr val="0000FF"/>
                </a:solidFill>
                <a:highlight>
                  <a:srgbClr val="FFFF00"/>
                </a:highlight>
              </a:rPr>
              <a:t>Sozialverhalten von Primaten </a:t>
            </a:r>
            <a:r>
              <a:rPr lang="de-DE" sz="3200" b="1" dirty="0">
                <a:solidFill>
                  <a:srgbClr val="0000FF"/>
                </a:solidFill>
              </a:rPr>
              <a:t>inklusive Mensch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exogene und endogene (</a:t>
            </a:r>
            <a:r>
              <a:rPr lang="de-DE" sz="3200" dirty="0" err="1">
                <a:solidFill>
                  <a:srgbClr val="0000FF"/>
                </a:solidFill>
              </a:rPr>
              <a:t>proximate</a:t>
            </a:r>
            <a:r>
              <a:rPr lang="de-DE" sz="3200" dirty="0">
                <a:solidFill>
                  <a:srgbClr val="0000FF"/>
                </a:solidFill>
              </a:rPr>
              <a:t>) Ursachen (Außenreize, Hormone …)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Fortpflanzungs-Verhalten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>
                <a:solidFill>
                  <a:srgbClr val="0000FF"/>
                </a:solidFill>
              </a:rPr>
              <a:t>ggf. weitere Verhaltenskreise</a:t>
            </a:r>
          </a:p>
          <a:p>
            <a:pPr>
              <a:spcAft>
                <a:spcPts val="1200"/>
              </a:spcAft>
            </a:pPr>
            <a:endParaRPr lang="de-DE" sz="3200" dirty="0">
              <a:solidFill>
                <a:srgbClr val="0000FF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3200" b="1" dirty="0">
                <a:solidFill>
                  <a:srgbClr val="0000FF"/>
                </a:solidFill>
              </a:rPr>
              <a:t>Training der Kommunikations-Kompetenz!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60286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de-DE" sz="4400" b="1" dirty="0"/>
              <a:t>Fortbildung </a:t>
            </a:r>
            <a:r>
              <a:rPr lang="de-DE" sz="4400" b="1" dirty="0" err="1"/>
              <a:t>vbio</a:t>
            </a:r>
            <a:r>
              <a:rPr lang="de-DE" sz="4400" b="1" dirty="0"/>
              <a:t> zu</a:t>
            </a:r>
            <a:br>
              <a:rPr lang="de-DE" sz="4400" b="1" dirty="0"/>
            </a:br>
            <a:r>
              <a:rPr lang="de-DE" sz="4400" b="1" dirty="0"/>
              <a:t>Evolution und Verhaltensbiologie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F96BF06-E297-3231-1D06-7D777868FEAD}"/>
              </a:ext>
            </a:extLst>
          </p:cNvPr>
          <p:cNvSpPr txBox="1"/>
          <p:nvPr/>
        </p:nvSpPr>
        <p:spPr>
          <a:xfrm>
            <a:off x="628650" y="1690689"/>
            <a:ext cx="78867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3600" dirty="0"/>
          </a:p>
          <a:p>
            <a:pPr algn="ctr"/>
            <a:r>
              <a:rPr lang="de-DE" sz="3600" dirty="0"/>
              <a:t>Freitag, 22. November 2024, 9:00 – 13:00</a:t>
            </a:r>
          </a:p>
          <a:p>
            <a:pPr algn="ctr"/>
            <a:endParaRPr lang="de-DE" sz="3600" dirty="0"/>
          </a:p>
          <a:p>
            <a:pPr algn="ctr"/>
            <a:r>
              <a:rPr lang="de-DE" sz="3600" dirty="0"/>
              <a:t>Montag, 25. </a:t>
            </a:r>
            <a:r>
              <a:rPr lang="de-DE" sz="3600"/>
              <a:t>November 2024</a:t>
            </a:r>
            <a:r>
              <a:rPr lang="de-DE" sz="3600" dirty="0"/>
              <a:t>, 16:30-19:00</a:t>
            </a:r>
          </a:p>
          <a:p>
            <a:pPr algn="ctr"/>
            <a:endParaRPr lang="de-DE" sz="3600" dirty="0"/>
          </a:p>
          <a:p>
            <a:pPr algn="ctr"/>
            <a:endParaRPr lang="de-DE" sz="3600" dirty="0"/>
          </a:p>
          <a:p>
            <a:pPr algn="ctr"/>
            <a:r>
              <a:rPr lang="de-DE" sz="3600" dirty="0"/>
              <a:t>Anmeldung über </a:t>
            </a:r>
            <a:r>
              <a:rPr lang="de-DE" sz="3600" dirty="0" err="1"/>
              <a:t>FIBS</a:t>
            </a:r>
            <a:r>
              <a:rPr lang="de-DE" sz="3600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876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Gegenüberstellung von genetisch beding-</a:t>
            </a:r>
            <a:r>
              <a:rPr lang="de-DE" sz="3200" dirty="0" err="1"/>
              <a:t>tem</a:t>
            </a:r>
            <a:r>
              <a:rPr lang="de-DE" sz="3200" dirty="0"/>
              <a:t> und erworbenem Verhalten </a:t>
            </a:r>
            <a:r>
              <a:rPr lang="de-DE" sz="3200" u="sng" dirty="0"/>
              <a:t>entfällt</a:t>
            </a:r>
            <a:r>
              <a:rPr lang="de-DE" sz="3200" dirty="0"/>
              <a:t> </a:t>
            </a:r>
            <a:r>
              <a:rPr lang="de-DE" sz="3200" i="1" dirty="0"/>
              <a:t>(jetzt in der 8. Klasse)</a:t>
            </a:r>
            <a:r>
              <a:rPr lang="de-DE" sz="3200" dirty="0"/>
              <a:t>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Angewandte Ethologie (Mann-Frau- und Kindchen-Schema) </a:t>
            </a:r>
            <a:r>
              <a:rPr lang="de-DE" sz="3200" u="sng" dirty="0"/>
              <a:t>entfällt</a:t>
            </a:r>
            <a:r>
              <a:rPr lang="de-DE" sz="3200" dirty="0"/>
              <a:t>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551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Gegenüberstellung von genetisch beding-</a:t>
            </a:r>
            <a:r>
              <a:rPr lang="de-DE" sz="3200" dirty="0" err="1"/>
              <a:t>tem</a:t>
            </a:r>
            <a:r>
              <a:rPr lang="de-DE" sz="3200" dirty="0"/>
              <a:t> und erworbenem Verhalten </a:t>
            </a:r>
            <a:r>
              <a:rPr lang="de-DE" sz="3200" u="sng" dirty="0"/>
              <a:t>entfällt</a:t>
            </a:r>
            <a:r>
              <a:rPr lang="de-DE" sz="3200" dirty="0"/>
              <a:t> </a:t>
            </a:r>
            <a:r>
              <a:rPr lang="de-DE" sz="3200" i="1" dirty="0"/>
              <a:t>(jetzt in der 8. Klasse)</a:t>
            </a:r>
            <a:r>
              <a:rPr lang="de-DE" sz="3200" dirty="0"/>
              <a:t>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Angewandte Ethologie (Mann-Frau- und Kindchen-Schema) </a:t>
            </a:r>
            <a:r>
              <a:rPr lang="de-DE" sz="3200" u="sng" dirty="0"/>
              <a:t>entfällt</a:t>
            </a:r>
            <a:r>
              <a:rPr lang="de-DE" sz="3200" dirty="0"/>
              <a:t>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Fitness (</a:t>
            </a:r>
            <a:r>
              <a:rPr lang="de-DE" sz="3200"/>
              <a:t>als Fortpflanzungserfolg) </a:t>
            </a:r>
            <a:r>
              <a:rPr lang="de-DE" sz="3200" dirty="0"/>
              <a:t>wird betont und an den Anfang gestellt.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421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Verhalten von Individuum und sozialer Gruppe bleibt, aber unter dem </a:t>
            </a:r>
            <a:r>
              <a:rPr lang="de-DE" sz="3200" dirty="0" err="1"/>
              <a:t>Leitgedan-ken</a:t>
            </a:r>
            <a:r>
              <a:rPr lang="de-DE" sz="3200" dirty="0"/>
              <a:t> der </a:t>
            </a:r>
            <a:r>
              <a:rPr lang="de-DE" sz="3200" u="sng" dirty="0"/>
              <a:t>Anwendung verhaltensökologischer Methoden</a:t>
            </a:r>
            <a:r>
              <a:rPr lang="de-DE" sz="3200" dirty="0"/>
              <a:t>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633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Verhalten von Individuum und sozialer Gruppe bleibt, aber unter dem </a:t>
            </a:r>
            <a:r>
              <a:rPr lang="de-DE" sz="3200" dirty="0" err="1"/>
              <a:t>Leitgedan-ken</a:t>
            </a:r>
            <a:r>
              <a:rPr lang="de-DE" sz="3200" dirty="0"/>
              <a:t> der </a:t>
            </a:r>
            <a:r>
              <a:rPr lang="de-DE" sz="3200" u="sng" dirty="0"/>
              <a:t>Anwendung verhaltensökologischer Methoden</a:t>
            </a:r>
            <a:r>
              <a:rPr lang="de-DE" sz="3200" dirty="0"/>
              <a:t>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Verhaltensökologie </a:t>
            </a:r>
            <a:r>
              <a:rPr lang="de-DE" sz="3200" u="sng" dirty="0"/>
              <a:t>als Teilgebiet der </a:t>
            </a:r>
            <a:r>
              <a:rPr lang="de-DE" sz="3200" u="sng" dirty="0" err="1"/>
              <a:t>Evolu-tionsforschung</a:t>
            </a:r>
            <a:r>
              <a:rPr lang="de-DE" sz="3200" dirty="0"/>
              <a:t> </a:t>
            </a:r>
            <a:r>
              <a:rPr lang="de-DE" sz="3200" i="1" dirty="0"/>
              <a:t>(während die klassische Ethologie v. a. das Verhalten von Tieren beschreibt; 8. Klasse)</a:t>
            </a:r>
            <a:endParaRPr lang="de-DE" sz="3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3558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/>
              <a:t>Sozialverhalten der Primaten mit völlig neuen Aspekten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8277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73F76-54C2-44F4-9D85-30675A3FF9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de-DE" b="1" dirty="0"/>
              <a:t>Verhaltens-Ökologie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D001A72-1B14-6447-403A-D52686A47471}"/>
              </a:ext>
            </a:extLst>
          </p:cNvPr>
          <p:cNvSpPr txBox="1"/>
          <p:nvPr/>
        </p:nvSpPr>
        <p:spPr>
          <a:xfrm>
            <a:off x="628650" y="1690689"/>
            <a:ext cx="78867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dirty="0"/>
              <a:t>Bei diesem Thema besondere Gefahr, sich in Details, Beispielen und Begriffsdefinitionen zu verlieren!</a:t>
            </a:r>
          </a:p>
          <a:p>
            <a:pPr>
              <a:spcAft>
                <a:spcPts val="1200"/>
              </a:spcAft>
            </a:pPr>
            <a:endParaRPr lang="de-DE" sz="3200" dirty="0"/>
          </a:p>
          <a:p>
            <a:pPr>
              <a:spcAft>
                <a:spcPts val="1200"/>
              </a:spcAft>
            </a:pPr>
            <a:r>
              <a:rPr lang="de-DE" sz="3200" b="1" dirty="0"/>
              <a:t>Klar kommunizieren, was Lerninhalt ist und was nicht!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Aufgabenstellungen einüben!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FB3ED2-2021-468C-8B9A-38FA18EDC1AD}"/>
              </a:ext>
            </a:extLst>
          </p:cNvPr>
          <p:cNvSpPr txBox="1"/>
          <p:nvPr/>
        </p:nvSpPr>
        <p:spPr>
          <a:xfrm>
            <a:off x="-882316" y="1155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810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928</Words>
  <Application>Microsoft Office PowerPoint</Application>
  <PresentationFormat>Bildschirmpräsentation (4:3)</PresentationFormat>
  <Paragraphs>167</Paragraphs>
  <Slides>39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Office</vt:lpstr>
      <vt:lpstr>PowerPoint-Präsentation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Verhaltens-Ökologie</vt:lpstr>
      <vt:lpstr>Fortbildung vbio zu Evolution und Verhaltensbiologie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Nickl</dc:creator>
  <cp:lastModifiedBy>Thomas Nickl</cp:lastModifiedBy>
  <cp:revision>55</cp:revision>
  <dcterms:created xsi:type="dcterms:W3CDTF">2023-12-08T17:25:02Z</dcterms:created>
  <dcterms:modified xsi:type="dcterms:W3CDTF">2024-09-16T14:21:42Z</dcterms:modified>
</cp:coreProperties>
</file>