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208" r:id="rId2"/>
    <p:sldId id="1209" r:id="rId3"/>
    <p:sldId id="1218" r:id="rId4"/>
    <p:sldId id="1219" r:id="rId5"/>
    <p:sldId id="1217" r:id="rId6"/>
    <p:sldId id="1211" r:id="rId7"/>
    <p:sldId id="1212" r:id="rId8"/>
    <p:sldId id="1213" r:id="rId9"/>
    <p:sldId id="1210" r:id="rId10"/>
    <p:sldId id="1214" r:id="rId11"/>
    <p:sldId id="1215" r:id="rId12"/>
    <p:sldId id="1216" r:id="rId13"/>
    <p:sldId id="1234" r:id="rId14"/>
    <p:sldId id="1236" r:id="rId15"/>
    <p:sldId id="1220" r:id="rId16"/>
    <p:sldId id="1221" r:id="rId17"/>
    <p:sldId id="1237" r:id="rId18"/>
    <p:sldId id="1222" r:id="rId19"/>
    <p:sldId id="1223" r:id="rId20"/>
    <p:sldId id="1224" r:id="rId21"/>
    <p:sldId id="1225" r:id="rId22"/>
    <p:sldId id="1226" r:id="rId23"/>
    <p:sldId id="1227" r:id="rId24"/>
    <p:sldId id="1228" r:id="rId25"/>
    <p:sldId id="1229" r:id="rId26"/>
    <p:sldId id="1230" r:id="rId27"/>
    <p:sldId id="1231" r:id="rId28"/>
    <p:sldId id="1232" r:id="rId29"/>
    <p:sldId id="1233" r:id="rId30"/>
    <p:sldId id="1235" r:id="rId31"/>
    <p:sldId id="1238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CCCCFF"/>
    <a:srgbClr val="9933FF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1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8D48-B96F-4DE7-89B9-6D2C9390A578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29D0-F357-4376-8211-EEBD342985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1192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8D48-B96F-4DE7-89B9-6D2C9390A578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29D0-F357-4376-8211-EEBD342985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8141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8D48-B96F-4DE7-89B9-6D2C9390A578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29D0-F357-4376-8211-EEBD342985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5101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8D48-B96F-4DE7-89B9-6D2C9390A578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29D0-F357-4376-8211-EEBD342985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4854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8D48-B96F-4DE7-89B9-6D2C9390A578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29D0-F357-4376-8211-EEBD342985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0214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8D48-B96F-4DE7-89B9-6D2C9390A578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29D0-F357-4376-8211-EEBD342985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3764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8D48-B96F-4DE7-89B9-6D2C9390A578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29D0-F357-4376-8211-EEBD342985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6623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8D48-B96F-4DE7-89B9-6D2C9390A578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29D0-F357-4376-8211-EEBD342985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0486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8D48-B96F-4DE7-89B9-6D2C9390A578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29D0-F357-4376-8211-EEBD342985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3335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8D48-B96F-4DE7-89B9-6D2C9390A578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29D0-F357-4376-8211-EEBD342985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7815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8D48-B96F-4DE7-89B9-6D2C9390A578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29D0-F357-4376-8211-EEBD342985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1408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E8D48-B96F-4DE7-89B9-6D2C9390A578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729D0-F357-4376-8211-EEBD342985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027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ildergebnis für vbi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7978" y="332656"/>
            <a:ext cx="2588477" cy="1991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683568" y="3303102"/>
            <a:ext cx="777686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8000" b="1" dirty="0"/>
              <a:t>Bewerten</a:t>
            </a:r>
          </a:p>
          <a:p>
            <a:pPr algn="ctr"/>
            <a:endParaRPr lang="de-DE" sz="3200" b="1" dirty="0"/>
          </a:p>
          <a:p>
            <a:pPr algn="r"/>
            <a:r>
              <a:rPr lang="de-DE" sz="2400" dirty="0"/>
              <a:t>Bayreuth, 25.9.2024</a:t>
            </a:r>
          </a:p>
          <a:p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755576" y="556157"/>
            <a:ext cx="34563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dirty="0">
                <a:solidFill>
                  <a:srgbClr val="0000FF"/>
                </a:solidFill>
              </a:rPr>
              <a:t>Thomas Nickl</a:t>
            </a:r>
          </a:p>
        </p:txBody>
      </p:sp>
    </p:spTree>
    <p:extLst>
      <p:ext uri="{BB962C8B-B14F-4D97-AF65-F5344CB8AC3E}">
        <p14:creationId xmlns:p14="http://schemas.microsoft.com/office/powerpoint/2010/main" val="2948813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6C3ACD1-7E46-E05E-A0CE-AA51609ADF7C}"/>
              </a:ext>
            </a:extLst>
          </p:cNvPr>
          <p:cNvSpPr txBox="1"/>
          <p:nvPr/>
        </p:nvSpPr>
        <p:spPr>
          <a:xfrm>
            <a:off x="628649" y="1236133"/>
            <a:ext cx="7886699" cy="230832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3600" dirty="0"/>
              <a:t>nicht naturwissenschaftlich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3600" dirty="0"/>
              <a:t>fremdartig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3600" dirty="0"/>
              <a:t>zeitaufwendig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3600" dirty="0"/>
              <a:t>kompliziert</a:t>
            </a:r>
          </a:p>
        </p:txBody>
      </p:sp>
    </p:spTree>
    <p:extLst>
      <p:ext uri="{BB962C8B-B14F-4D97-AF65-F5344CB8AC3E}">
        <p14:creationId xmlns:p14="http://schemas.microsoft.com/office/powerpoint/2010/main" val="4165236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6C3ACD1-7E46-E05E-A0CE-AA51609ADF7C}"/>
              </a:ext>
            </a:extLst>
          </p:cNvPr>
          <p:cNvSpPr txBox="1"/>
          <p:nvPr/>
        </p:nvSpPr>
        <p:spPr>
          <a:xfrm>
            <a:off x="628649" y="1236133"/>
            <a:ext cx="7886699" cy="230832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3600" dirty="0"/>
              <a:t>nicht naturwissenschaftlich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3600" dirty="0"/>
              <a:t>fremdartig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3600" dirty="0"/>
              <a:t>zeitaufwendig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3600" dirty="0"/>
              <a:t>kompliziert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28950F2-5371-9CA1-C90C-97A16E7889E6}"/>
              </a:ext>
            </a:extLst>
          </p:cNvPr>
          <p:cNvSpPr txBox="1"/>
          <p:nvPr/>
        </p:nvSpPr>
        <p:spPr>
          <a:xfrm>
            <a:off x="628649" y="3544457"/>
            <a:ext cx="7886699" cy="230832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/>
              <a:t>Es geht auch einfacher.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/>
              <a:t>Die Kursteilnehmer haben bereits Erfahrung aus anderen Fächern.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/>
              <a:t>Wird bald zum Selbstläufer.</a:t>
            </a:r>
          </a:p>
        </p:txBody>
      </p:sp>
    </p:spTree>
    <p:extLst>
      <p:ext uri="{BB962C8B-B14F-4D97-AF65-F5344CB8AC3E}">
        <p14:creationId xmlns:p14="http://schemas.microsoft.com/office/powerpoint/2010/main" val="12058301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65300BB8-F778-251C-C970-0F92BAA29E83}"/>
              </a:ext>
            </a:extLst>
          </p:cNvPr>
          <p:cNvSpPr txBox="1"/>
          <p:nvPr/>
        </p:nvSpPr>
        <p:spPr>
          <a:xfrm>
            <a:off x="628650" y="1443841"/>
            <a:ext cx="788670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Beurteilungskriterien bei Prüfungs-aufgaben zur Bewertung</a:t>
            </a:r>
            <a:r>
              <a:rPr lang="de-DE" sz="3600" dirty="0"/>
              <a:t>:</a:t>
            </a:r>
          </a:p>
          <a:p>
            <a:pPr marL="571500" indent="-5715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de-DE" sz="3600" dirty="0"/>
              <a:t>klare Trennung zwischen objektiven Aspekten und subjektiven </a:t>
            </a:r>
            <a:r>
              <a:rPr lang="de-DE" sz="3600" dirty="0" err="1"/>
              <a:t>Entschei-dungen</a:t>
            </a:r>
            <a:endParaRPr lang="de-DE" sz="3600" dirty="0"/>
          </a:p>
          <a:p>
            <a:pPr marL="571500" indent="-5715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de-DE" sz="3600" dirty="0"/>
              <a:t>Bezug zu relevanten Werten</a:t>
            </a:r>
          </a:p>
          <a:p>
            <a:pPr marL="571500" indent="-5715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de-DE" sz="3600" dirty="0"/>
              <a:t>nachvollziehbare Argumentation</a:t>
            </a:r>
          </a:p>
        </p:txBody>
      </p:sp>
    </p:spTree>
    <p:extLst>
      <p:ext uri="{BB962C8B-B14F-4D97-AF65-F5344CB8AC3E}">
        <p14:creationId xmlns:p14="http://schemas.microsoft.com/office/powerpoint/2010/main" val="2153190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65300BB8-F778-251C-C970-0F92BAA29E83}"/>
              </a:ext>
            </a:extLst>
          </p:cNvPr>
          <p:cNvSpPr txBox="1"/>
          <p:nvPr/>
        </p:nvSpPr>
        <p:spPr>
          <a:xfrm>
            <a:off x="628650" y="1443841"/>
            <a:ext cx="788670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3600" b="1" dirty="0"/>
              <a:t>Beispiele für Werte</a:t>
            </a:r>
            <a:r>
              <a:rPr lang="de-DE" sz="3600" dirty="0"/>
              <a:t>:</a:t>
            </a:r>
          </a:p>
          <a:p>
            <a:r>
              <a:rPr lang="de-DE" sz="3600" dirty="0"/>
              <a:t>	Artenvielfalt				Solidarität</a:t>
            </a:r>
          </a:p>
          <a:p>
            <a:r>
              <a:rPr lang="de-DE" sz="3600" dirty="0"/>
              <a:t>	Freiheit					Gerechtigkeit</a:t>
            </a:r>
          </a:p>
          <a:p>
            <a:r>
              <a:rPr lang="de-DE" sz="3600" dirty="0"/>
              <a:t>	Fortschritt				Gesundheit</a:t>
            </a:r>
          </a:p>
          <a:p>
            <a:r>
              <a:rPr lang="de-DE" sz="3600" dirty="0"/>
              <a:t>	Recht auf Leben		Naturschutz</a:t>
            </a:r>
          </a:p>
          <a:p>
            <a:r>
              <a:rPr lang="de-DE" sz="3600" dirty="0"/>
              <a:t>	Erfolg						Tierwohl</a:t>
            </a:r>
          </a:p>
          <a:p>
            <a:r>
              <a:rPr lang="de-DE" sz="3600" dirty="0"/>
              <a:t>	Menschenwürde		Glück</a:t>
            </a:r>
          </a:p>
        </p:txBody>
      </p:sp>
    </p:spTree>
    <p:extLst>
      <p:ext uri="{BB962C8B-B14F-4D97-AF65-F5344CB8AC3E}">
        <p14:creationId xmlns:p14="http://schemas.microsoft.com/office/powerpoint/2010/main" val="22332568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65300BB8-F778-251C-C970-0F92BAA29E83}"/>
              </a:ext>
            </a:extLst>
          </p:cNvPr>
          <p:cNvSpPr txBox="1"/>
          <p:nvPr/>
        </p:nvSpPr>
        <p:spPr>
          <a:xfrm>
            <a:off x="628650" y="1443841"/>
            <a:ext cx="78867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3600" b="1" dirty="0"/>
              <a:t>Ein einfaches Schema …</a:t>
            </a:r>
            <a:endParaRPr lang="de-DE" sz="3600" dirty="0"/>
          </a:p>
          <a:p>
            <a:r>
              <a:rPr lang="de-DE" sz="36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6845749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3" name="Textfeld 3">
            <a:extLst>
              <a:ext uri="{FF2B5EF4-FFF2-40B4-BE49-F238E27FC236}">
                <a16:creationId xmlns:a16="http://schemas.microsoft.com/office/drawing/2014/main" id="{6BFF3821-FC6E-33B5-2D89-B994FBC84363}"/>
              </a:ext>
            </a:extLst>
          </p:cNvPr>
          <p:cNvSpPr txBox="1"/>
          <p:nvPr/>
        </p:nvSpPr>
        <p:spPr>
          <a:xfrm>
            <a:off x="628649" y="1419224"/>
            <a:ext cx="3706283" cy="1704975"/>
          </a:xfrm>
          <a:prstGeom prst="rect">
            <a:avLst/>
          </a:prstGeom>
          <a:solidFill>
            <a:srgbClr val="FFFFCC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de-DE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   Faktencheck</a:t>
            </a:r>
            <a:endParaRPr lang="de-DE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de-DE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beschreibende bzw. erklärende Aussagen aufgrund empirischer Befunde; wertfrei und objektiv</a:t>
            </a:r>
            <a:endParaRPr lang="de-DE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74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3" name="Textfeld 3">
            <a:extLst>
              <a:ext uri="{FF2B5EF4-FFF2-40B4-BE49-F238E27FC236}">
                <a16:creationId xmlns:a16="http://schemas.microsoft.com/office/drawing/2014/main" id="{6BFF3821-FC6E-33B5-2D89-B994FBC84363}"/>
              </a:ext>
            </a:extLst>
          </p:cNvPr>
          <p:cNvSpPr txBox="1"/>
          <p:nvPr/>
        </p:nvSpPr>
        <p:spPr>
          <a:xfrm>
            <a:off x="628649" y="1419224"/>
            <a:ext cx="3706283" cy="1704975"/>
          </a:xfrm>
          <a:prstGeom prst="rect">
            <a:avLst/>
          </a:prstGeom>
          <a:solidFill>
            <a:srgbClr val="FFFFCC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de-DE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   Faktencheck</a:t>
            </a:r>
            <a:endParaRPr lang="de-DE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de-DE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beschreibende bzw. erklärende Aussagen aufgrund empirischer Befunde; wertfrei und objektiv</a:t>
            </a:r>
            <a:endParaRPr lang="de-DE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Textfeld 3">
            <a:extLst>
              <a:ext uri="{FF2B5EF4-FFF2-40B4-BE49-F238E27FC236}">
                <a16:creationId xmlns:a16="http://schemas.microsoft.com/office/drawing/2014/main" id="{0494D6BF-4F4A-4007-5051-5729785F2D1E}"/>
              </a:ext>
            </a:extLst>
          </p:cNvPr>
          <p:cNvSpPr txBox="1"/>
          <p:nvPr/>
        </p:nvSpPr>
        <p:spPr>
          <a:xfrm>
            <a:off x="4809070" y="1419224"/>
            <a:ext cx="3706283" cy="1704975"/>
          </a:xfrm>
          <a:prstGeom prst="rect">
            <a:avLst/>
          </a:prstGeom>
          <a:solidFill>
            <a:srgbClr val="FFFFCC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de-DE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   Werte und Normen</a:t>
            </a:r>
            <a:endParaRPr lang="de-DE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de-DE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Werte (Zielorientierungen) und Normen (daraus abgeleitete Handlungsanweisungen) 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0165278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3" name="Textfeld 3">
            <a:extLst>
              <a:ext uri="{FF2B5EF4-FFF2-40B4-BE49-F238E27FC236}">
                <a16:creationId xmlns:a16="http://schemas.microsoft.com/office/drawing/2014/main" id="{6BFF3821-FC6E-33B5-2D89-B994FBC84363}"/>
              </a:ext>
            </a:extLst>
          </p:cNvPr>
          <p:cNvSpPr txBox="1"/>
          <p:nvPr/>
        </p:nvSpPr>
        <p:spPr>
          <a:xfrm>
            <a:off x="628649" y="1419224"/>
            <a:ext cx="3706283" cy="1704975"/>
          </a:xfrm>
          <a:prstGeom prst="rect">
            <a:avLst/>
          </a:prstGeom>
          <a:solidFill>
            <a:srgbClr val="FFFFCC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de-DE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   Faktencheck</a:t>
            </a:r>
            <a:endParaRPr lang="de-DE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de-DE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beschreibende bzw. erklärende Aussagen aufgrund empirischer Befunde; wertfrei und objektiv</a:t>
            </a:r>
            <a:endParaRPr lang="de-DE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Textfeld 3">
            <a:extLst>
              <a:ext uri="{FF2B5EF4-FFF2-40B4-BE49-F238E27FC236}">
                <a16:creationId xmlns:a16="http://schemas.microsoft.com/office/drawing/2014/main" id="{0494D6BF-4F4A-4007-5051-5729785F2D1E}"/>
              </a:ext>
            </a:extLst>
          </p:cNvPr>
          <p:cNvSpPr txBox="1"/>
          <p:nvPr/>
        </p:nvSpPr>
        <p:spPr>
          <a:xfrm>
            <a:off x="4809070" y="1419224"/>
            <a:ext cx="3706283" cy="1704975"/>
          </a:xfrm>
          <a:prstGeom prst="rect">
            <a:avLst/>
          </a:prstGeom>
          <a:solidFill>
            <a:srgbClr val="FFFFCC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de-DE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   Werte und Normen</a:t>
            </a:r>
            <a:endParaRPr lang="de-DE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de-DE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Werte (Zielorientierungen) und Normen (daraus abgeleitete Handlungsanweisungen) </a:t>
            </a:r>
            <a:endParaRPr lang="de-DE" sz="2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65523BF-2697-B809-8C4A-F78878B89E96}"/>
              </a:ext>
            </a:extLst>
          </p:cNvPr>
          <p:cNvSpPr txBox="1"/>
          <p:nvPr/>
        </p:nvSpPr>
        <p:spPr>
          <a:xfrm>
            <a:off x="628649" y="3429000"/>
            <a:ext cx="7886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dirty="0"/>
              <a:t>Bis hierher sollte Konsens herrschen.</a:t>
            </a:r>
          </a:p>
        </p:txBody>
      </p:sp>
    </p:spTree>
    <p:extLst>
      <p:ext uri="{BB962C8B-B14F-4D97-AF65-F5344CB8AC3E}">
        <p14:creationId xmlns:p14="http://schemas.microsoft.com/office/powerpoint/2010/main" val="32031849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3" name="Textfeld 3">
            <a:extLst>
              <a:ext uri="{FF2B5EF4-FFF2-40B4-BE49-F238E27FC236}">
                <a16:creationId xmlns:a16="http://schemas.microsoft.com/office/drawing/2014/main" id="{6BFF3821-FC6E-33B5-2D89-B994FBC84363}"/>
              </a:ext>
            </a:extLst>
          </p:cNvPr>
          <p:cNvSpPr txBox="1"/>
          <p:nvPr/>
        </p:nvSpPr>
        <p:spPr>
          <a:xfrm>
            <a:off x="628649" y="1419224"/>
            <a:ext cx="3706283" cy="1704975"/>
          </a:xfrm>
          <a:prstGeom prst="rect">
            <a:avLst/>
          </a:prstGeom>
          <a:solidFill>
            <a:srgbClr val="FFFFCC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de-DE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   Faktencheck</a:t>
            </a:r>
            <a:endParaRPr lang="de-DE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de-DE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beschreibende bzw. erklärende Aussagen aufgrund empirischer Befunde; wertfrei und objektiv</a:t>
            </a:r>
            <a:endParaRPr lang="de-DE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Textfeld 3">
            <a:extLst>
              <a:ext uri="{FF2B5EF4-FFF2-40B4-BE49-F238E27FC236}">
                <a16:creationId xmlns:a16="http://schemas.microsoft.com/office/drawing/2014/main" id="{0494D6BF-4F4A-4007-5051-5729785F2D1E}"/>
              </a:ext>
            </a:extLst>
          </p:cNvPr>
          <p:cNvSpPr txBox="1"/>
          <p:nvPr/>
        </p:nvSpPr>
        <p:spPr>
          <a:xfrm>
            <a:off x="4809070" y="1419224"/>
            <a:ext cx="3706283" cy="1704975"/>
          </a:xfrm>
          <a:prstGeom prst="rect">
            <a:avLst/>
          </a:prstGeom>
          <a:solidFill>
            <a:srgbClr val="FFFFCC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de-DE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   Werte und Normen</a:t>
            </a:r>
            <a:endParaRPr lang="de-DE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de-DE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Werte (Zielorientierungen) und Normen (daraus abgeleitete Handlungsanweisungen) </a:t>
            </a:r>
            <a:endParaRPr lang="de-DE" sz="2000" dirty="0"/>
          </a:p>
        </p:txBody>
      </p:sp>
      <p:sp>
        <p:nvSpPr>
          <p:cNvPr id="7" name="Textfeld 3">
            <a:extLst>
              <a:ext uri="{FF2B5EF4-FFF2-40B4-BE49-F238E27FC236}">
                <a16:creationId xmlns:a16="http://schemas.microsoft.com/office/drawing/2014/main" id="{FC55B215-2CD8-1D03-AB75-7BD39CB5AD58}"/>
              </a:ext>
            </a:extLst>
          </p:cNvPr>
          <p:cNvSpPr txBox="1"/>
          <p:nvPr/>
        </p:nvSpPr>
        <p:spPr>
          <a:xfrm>
            <a:off x="1900237" y="3535891"/>
            <a:ext cx="5343526" cy="1120775"/>
          </a:xfrm>
          <a:prstGeom prst="rect">
            <a:avLst/>
          </a:prstGeom>
          <a:solidFill>
            <a:srgbClr val="CCECFF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de-DE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3   Persönliche Bewertung</a:t>
            </a:r>
            <a:endParaRPr lang="de-DE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de-DE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Gewichtung der Werte und Normen führt zu einer individuellen Entscheidung</a:t>
            </a:r>
            <a:endParaRPr lang="de-DE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DD788E3F-9668-3E53-15A4-3317688F0939}"/>
              </a:ext>
            </a:extLst>
          </p:cNvPr>
          <p:cNvCxnSpPr/>
          <p:nvPr/>
        </p:nvCxnSpPr>
        <p:spPr>
          <a:xfrm>
            <a:off x="3556000" y="2963333"/>
            <a:ext cx="211667" cy="57255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FD69CD94-5C5F-74C9-0340-60CBDBCEC977}"/>
              </a:ext>
            </a:extLst>
          </p:cNvPr>
          <p:cNvCxnSpPr>
            <a:cxnSpLocks/>
          </p:cNvCxnSpPr>
          <p:nvPr/>
        </p:nvCxnSpPr>
        <p:spPr>
          <a:xfrm flipH="1">
            <a:off x="5105400" y="2937934"/>
            <a:ext cx="318030" cy="59478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64800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3" name="Textfeld 3">
            <a:extLst>
              <a:ext uri="{FF2B5EF4-FFF2-40B4-BE49-F238E27FC236}">
                <a16:creationId xmlns:a16="http://schemas.microsoft.com/office/drawing/2014/main" id="{6BFF3821-FC6E-33B5-2D89-B994FBC84363}"/>
              </a:ext>
            </a:extLst>
          </p:cNvPr>
          <p:cNvSpPr txBox="1"/>
          <p:nvPr/>
        </p:nvSpPr>
        <p:spPr>
          <a:xfrm>
            <a:off x="628649" y="1419224"/>
            <a:ext cx="3706283" cy="1704975"/>
          </a:xfrm>
          <a:prstGeom prst="rect">
            <a:avLst/>
          </a:prstGeom>
          <a:solidFill>
            <a:srgbClr val="FFFFCC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de-DE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   Faktencheck</a:t>
            </a:r>
            <a:endParaRPr lang="de-DE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de-DE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beschreibende bzw. erklärende Aussagen aufgrund empirischer Befunde; wertfrei und objektiv</a:t>
            </a:r>
            <a:endParaRPr lang="de-DE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Textfeld 3">
            <a:extLst>
              <a:ext uri="{FF2B5EF4-FFF2-40B4-BE49-F238E27FC236}">
                <a16:creationId xmlns:a16="http://schemas.microsoft.com/office/drawing/2014/main" id="{0494D6BF-4F4A-4007-5051-5729785F2D1E}"/>
              </a:ext>
            </a:extLst>
          </p:cNvPr>
          <p:cNvSpPr txBox="1"/>
          <p:nvPr/>
        </p:nvSpPr>
        <p:spPr>
          <a:xfrm>
            <a:off x="4809070" y="1419224"/>
            <a:ext cx="3706283" cy="1704975"/>
          </a:xfrm>
          <a:prstGeom prst="rect">
            <a:avLst/>
          </a:prstGeom>
          <a:solidFill>
            <a:srgbClr val="FFFFCC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de-DE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   Werte und Normen</a:t>
            </a:r>
            <a:endParaRPr lang="de-DE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de-DE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Werte (Zielorientierungen) und Normen (daraus abgeleitete Handlungsanweisungen) </a:t>
            </a:r>
            <a:endParaRPr lang="de-DE" sz="2000" dirty="0"/>
          </a:p>
        </p:txBody>
      </p:sp>
      <p:sp>
        <p:nvSpPr>
          <p:cNvPr id="7" name="Textfeld 3">
            <a:extLst>
              <a:ext uri="{FF2B5EF4-FFF2-40B4-BE49-F238E27FC236}">
                <a16:creationId xmlns:a16="http://schemas.microsoft.com/office/drawing/2014/main" id="{FC55B215-2CD8-1D03-AB75-7BD39CB5AD58}"/>
              </a:ext>
            </a:extLst>
          </p:cNvPr>
          <p:cNvSpPr txBox="1"/>
          <p:nvPr/>
        </p:nvSpPr>
        <p:spPr>
          <a:xfrm>
            <a:off x="1900237" y="3535891"/>
            <a:ext cx="5343526" cy="1120775"/>
          </a:xfrm>
          <a:prstGeom prst="rect">
            <a:avLst/>
          </a:prstGeom>
          <a:solidFill>
            <a:srgbClr val="CCECFF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de-DE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3   Persönliche Bewertung</a:t>
            </a:r>
            <a:endParaRPr lang="de-DE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de-DE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Gewichtung der Werte und Normen führt zu einer individuellen Entscheidung</a:t>
            </a:r>
            <a:endParaRPr lang="de-DE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8" name="Textfeld 3">
            <a:extLst>
              <a:ext uri="{FF2B5EF4-FFF2-40B4-BE49-F238E27FC236}">
                <a16:creationId xmlns:a16="http://schemas.microsoft.com/office/drawing/2014/main" id="{E82F775A-1278-676E-557B-4AF277AEA06C}"/>
              </a:ext>
            </a:extLst>
          </p:cNvPr>
          <p:cNvSpPr txBox="1"/>
          <p:nvPr/>
        </p:nvSpPr>
        <p:spPr>
          <a:xfrm>
            <a:off x="1900237" y="5065183"/>
            <a:ext cx="5343526" cy="1073150"/>
          </a:xfrm>
          <a:prstGeom prst="rect">
            <a:avLst/>
          </a:prstGeom>
          <a:solidFill>
            <a:srgbClr val="99FFCC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de-DE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4   Reflexion</a:t>
            </a:r>
            <a:endParaRPr lang="de-DE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de-DE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Betrachtung der kurz- und langfristigen Folgen der Entscheidung</a:t>
            </a:r>
            <a:endParaRPr lang="de-DE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DD788E3F-9668-3E53-15A4-3317688F0939}"/>
              </a:ext>
            </a:extLst>
          </p:cNvPr>
          <p:cNvCxnSpPr/>
          <p:nvPr/>
        </p:nvCxnSpPr>
        <p:spPr>
          <a:xfrm>
            <a:off x="3556000" y="2963333"/>
            <a:ext cx="211667" cy="57255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FD69CD94-5C5F-74C9-0340-60CBDBCEC977}"/>
              </a:ext>
            </a:extLst>
          </p:cNvPr>
          <p:cNvCxnSpPr>
            <a:cxnSpLocks/>
          </p:cNvCxnSpPr>
          <p:nvPr/>
        </p:nvCxnSpPr>
        <p:spPr>
          <a:xfrm flipH="1">
            <a:off x="5105400" y="2937934"/>
            <a:ext cx="318030" cy="59478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E72E8CD9-9F3F-07CA-EFEC-E98522445105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>
            <a:off x="4572000" y="4656666"/>
            <a:ext cx="0" cy="40851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6250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CB8AC0D-97A1-DABA-2402-6C6739C47F28}"/>
              </a:ext>
            </a:extLst>
          </p:cNvPr>
          <p:cNvSpPr txBox="1"/>
          <p:nvPr/>
        </p:nvSpPr>
        <p:spPr>
          <a:xfrm>
            <a:off x="628650" y="1236133"/>
            <a:ext cx="7886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Bewerten ist nicht beurteilen!</a:t>
            </a:r>
          </a:p>
        </p:txBody>
      </p:sp>
    </p:spTree>
    <p:extLst>
      <p:ext uri="{BB962C8B-B14F-4D97-AF65-F5344CB8AC3E}">
        <p14:creationId xmlns:p14="http://schemas.microsoft.com/office/powerpoint/2010/main" val="25667770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9D01229-E517-EC63-62EA-D241687C9752}"/>
              </a:ext>
            </a:extLst>
          </p:cNvPr>
          <p:cNvSpPr txBox="1"/>
          <p:nvPr/>
        </p:nvSpPr>
        <p:spPr>
          <a:xfrm>
            <a:off x="628650" y="1236133"/>
            <a:ext cx="78867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Fachbegriffe aus dem Bereich „Bewerten“ nach LehrplanPLUS Biologie:</a:t>
            </a:r>
          </a:p>
        </p:txBody>
      </p:sp>
    </p:spTree>
    <p:extLst>
      <p:ext uri="{BB962C8B-B14F-4D97-AF65-F5344CB8AC3E}">
        <p14:creationId xmlns:p14="http://schemas.microsoft.com/office/powerpoint/2010/main" val="35303469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9D01229-E517-EC63-62EA-D241687C9752}"/>
              </a:ext>
            </a:extLst>
          </p:cNvPr>
          <p:cNvSpPr txBox="1"/>
          <p:nvPr/>
        </p:nvSpPr>
        <p:spPr>
          <a:xfrm>
            <a:off x="628650" y="1236133"/>
            <a:ext cx="78867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Fachbegriffe aus dem Bereich „Bewerten“ nach LehrplanPLUS Biologie: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5860632-D692-8889-E10A-665724D44B58}"/>
              </a:ext>
            </a:extLst>
          </p:cNvPr>
          <p:cNvSpPr txBox="1"/>
          <p:nvPr/>
        </p:nvSpPr>
        <p:spPr>
          <a:xfrm>
            <a:off x="628650" y="3233794"/>
            <a:ext cx="7886700" cy="646331"/>
          </a:xfrm>
          <a:prstGeom prst="rect">
            <a:avLst/>
          </a:prstGeom>
          <a:solidFill>
            <a:srgbClr val="CC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naturalistischer Fehlschluss</a:t>
            </a:r>
          </a:p>
        </p:txBody>
      </p:sp>
    </p:spTree>
    <p:extLst>
      <p:ext uri="{BB962C8B-B14F-4D97-AF65-F5344CB8AC3E}">
        <p14:creationId xmlns:p14="http://schemas.microsoft.com/office/powerpoint/2010/main" val="17688037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9D01229-E517-EC63-62EA-D241687C9752}"/>
              </a:ext>
            </a:extLst>
          </p:cNvPr>
          <p:cNvSpPr txBox="1"/>
          <p:nvPr/>
        </p:nvSpPr>
        <p:spPr>
          <a:xfrm>
            <a:off x="628650" y="1236133"/>
            <a:ext cx="78867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Fachbegriffe aus dem Bereich „Bewerten“ nach LehrplanPLUS Biologie: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5860632-D692-8889-E10A-665724D44B58}"/>
              </a:ext>
            </a:extLst>
          </p:cNvPr>
          <p:cNvSpPr txBox="1"/>
          <p:nvPr/>
        </p:nvSpPr>
        <p:spPr>
          <a:xfrm>
            <a:off x="628650" y="3233794"/>
            <a:ext cx="7886700" cy="646331"/>
          </a:xfrm>
          <a:prstGeom prst="rect">
            <a:avLst/>
          </a:prstGeom>
          <a:solidFill>
            <a:srgbClr val="CC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naturalistischer Fehlschluss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F26B4DE-0ADD-5684-F8FF-469D13A2D3BA}"/>
              </a:ext>
            </a:extLst>
          </p:cNvPr>
          <p:cNvSpPr txBox="1"/>
          <p:nvPr/>
        </p:nvSpPr>
        <p:spPr>
          <a:xfrm>
            <a:off x="628650" y="3981725"/>
            <a:ext cx="7886700" cy="1754326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3600" dirty="0">
                <a:effectLst/>
                <a:ea typeface="Calibri" panose="020F0502020204030204" pitchFamily="34" charset="0"/>
              </a:rPr>
              <a:t>Aus biologischen Tatsachen können keine direkten normativen Schlussfolgerungen gezogen werden.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25748872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9D01229-E517-EC63-62EA-D241687C9752}"/>
              </a:ext>
            </a:extLst>
          </p:cNvPr>
          <p:cNvSpPr txBox="1"/>
          <p:nvPr/>
        </p:nvSpPr>
        <p:spPr>
          <a:xfrm>
            <a:off x="628650" y="1236133"/>
            <a:ext cx="78867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Fachbegriffe aus dem Bereich „Bewerten“ nach LehrplanPLUS Biologie: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5860632-D692-8889-E10A-665724D44B58}"/>
              </a:ext>
            </a:extLst>
          </p:cNvPr>
          <p:cNvSpPr txBox="1"/>
          <p:nvPr/>
        </p:nvSpPr>
        <p:spPr>
          <a:xfrm>
            <a:off x="628650" y="3233794"/>
            <a:ext cx="7886700" cy="646331"/>
          </a:xfrm>
          <a:prstGeom prst="rect">
            <a:avLst/>
          </a:prstGeom>
          <a:solidFill>
            <a:srgbClr val="CC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naturalistischer Fehlschluss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47F969E2-E023-3CE0-65A4-1887ED40AEAB}"/>
              </a:ext>
            </a:extLst>
          </p:cNvPr>
          <p:cNvSpPr txBox="1"/>
          <p:nvPr/>
        </p:nvSpPr>
        <p:spPr>
          <a:xfrm>
            <a:off x="628650" y="3880125"/>
            <a:ext cx="78867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400" b="1" dirty="0"/>
              <a:t>MEHR NICHT!</a:t>
            </a:r>
          </a:p>
        </p:txBody>
      </p:sp>
    </p:spTree>
    <p:extLst>
      <p:ext uri="{BB962C8B-B14F-4D97-AF65-F5344CB8AC3E}">
        <p14:creationId xmlns:p14="http://schemas.microsoft.com/office/powerpoint/2010/main" val="33674597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9D01229-E517-EC63-62EA-D241687C9752}"/>
              </a:ext>
            </a:extLst>
          </p:cNvPr>
          <p:cNvSpPr txBox="1"/>
          <p:nvPr/>
        </p:nvSpPr>
        <p:spPr>
          <a:xfrm>
            <a:off x="628650" y="1236133"/>
            <a:ext cx="7886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Stellen mit Bewertung im LP+ 12:</a:t>
            </a:r>
          </a:p>
        </p:txBody>
      </p:sp>
    </p:spTree>
    <p:extLst>
      <p:ext uri="{BB962C8B-B14F-4D97-AF65-F5344CB8AC3E}">
        <p14:creationId xmlns:p14="http://schemas.microsoft.com/office/powerpoint/2010/main" val="31179925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9D01229-E517-EC63-62EA-D241687C9752}"/>
              </a:ext>
            </a:extLst>
          </p:cNvPr>
          <p:cNvSpPr txBox="1"/>
          <p:nvPr/>
        </p:nvSpPr>
        <p:spPr>
          <a:xfrm>
            <a:off x="628650" y="1236133"/>
            <a:ext cx="7886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Stellen mit Bewertung im LP+ 12: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C4E5EDE-0AE6-DFD0-24CB-74AA8B023B88}"/>
              </a:ext>
            </a:extLst>
          </p:cNvPr>
          <p:cNvSpPr txBox="1"/>
          <p:nvPr/>
        </p:nvSpPr>
        <p:spPr>
          <a:xfrm>
            <a:off x="719667" y="1955800"/>
            <a:ext cx="7795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2800" dirty="0"/>
              <a:t>Einsatz von Stammzellen aus ethischer Sicht</a:t>
            </a:r>
          </a:p>
        </p:txBody>
      </p:sp>
    </p:spTree>
    <p:extLst>
      <p:ext uri="{BB962C8B-B14F-4D97-AF65-F5344CB8AC3E}">
        <p14:creationId xmlns:p14="http://schemas.microsoft.com/office/powerpoint/2010/main" val="3733108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9D01229-E517-EC63-62EA-D241687C9752}"/>
              </a:ext>
            </a:extLst>
          </p:cNvPr>
          <p:cNvSpPr txBox="1"/>
          <p:nvPr/>
        </p:nvSpPr>
        <p:spPr>
          <a:xfrm>
            <a:off x="628650" y="1236133"/>
            <a:ext cx="7886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Stellen mit Bewertung im LP+ 12: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C4E5EDE-0AE6-DFD0-24CB-74AA8B023B88}"/>
              </a:ext>
            </a:extLst>
          </p:cNvPr>
          <p:cNvSpPr txBox="1"/>
          <p:nvPr/>
        </p:nvSpPr>
        <p:spPr>
          <a:xfrm>
            <a:off x="719667" y="1955800"/>
            <a:ext cx="7795683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2800" dirty="0"/>
              <a:t>Einsatz von Stammzellen aus ethischer Sicht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2800" dirty="0"/>
              <a:t>gentechnische Verfahren und deren gesell-</a:t>
            </a:r>
            <a:r>
              <a:rPr lang="de-DE" sz="2800" dirty="0" err="1"/>
              <a:t>schaftliche</a:t>
            </a:r>
            <a:r>
              <a:rPr lang="de-DE" sz="2800" dirty="0"/>
              <a:t> Auswirkungen</a:t>
            </a:r>
          </a:p>
        </p:txBody>
      </p:sp>
    </p:spTree>
    <p:extLst>
      <p:ext uri="{BB962C8B-B14F-4D97-AF65-F5344CB8AC3E}">
        <p14:creationId xmlns:p14="http://schemas.microsoft.com/office/powerpoint/2010/main" val="12750565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9D01229-E517-EC63-62EA-D241687C9752}"/>
              </a:ext>
            </a:extLst>
          </p:cNvPr>
          <p:cNvSpPr txBox="1"/>
          <p:nvPr/>
        </p:nvSpPr>
        <p:spPr>
          <a:xfrm>
            <a:off x="628650" y="1236133"/>
            <a:ext cx="7886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Stellen mit Bewertung im LP+ 12: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C4E5EDE-0AE6-DFD0-24CB-74AA8B023B88}"/>
              </a:ext>
            </a:extLst>
          </p:cNvPr>
          <p:cNvSpPr txBox="1"/>
          <p:nvPr/>
        </p:nvSpPr>
        <p:spPr>
          <a:xfrm>
            <a:off x="719667" y="1955800"/>
            <a:ext cx="779568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2800" dirty="0"/>
              <a:t>Einsatz von Stammzellen aus ethischer Sicht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2800" dirty="0"/>
              <a:t>gentechnische Verfahren und deren gesell-</a:t>
            </a:r>
            <a:r>
              <a:rPr lang="de-DE" sz="2800" dirty="0" err="1"/>
              <a:t>schaftliche</a:t>
            </a:r>
            <a:r>
              <a:rPr lang="de-DE" sz="2800" dirty="0"/>
              <a:t> Auswirkungen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2800" dirty="0"/>
              <a:t>Vor- und Nachteile der genetischen Familien-beratung</a:t>
            </a:r>
          </a:p>
        </p:txBody>
      </p:sp>
    </p:spTree>
    <p:extLst>
      <p:ext uri="{BB962C8B-B14F-4D97-AF65-F5344CB8AC3E}">
        <p14:creationId xmlns:p14="http://schemas.microsoft.com/office/powerpoint/2010/main" val="8471094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9D01229-E517-EC63-62EA-D241687C9752}"/>
              </a:ext>
            </a:extLst>
          </p:cNvPr>
          <p:cNvSpPr txBox="1"/>
          <p:nvPr/>
        </p:nvSpPr>
        <p:spPr>
          <a:xfrm>
            <a:off x="628650" y="1236133"/>
            <a:ext cx="7886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Stellen mit Bewertung im LP+ 12: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C4E5EDE-0AE6-DFD0-24CB-74AA8B023B88}"/>
              </a:ext>
            </a:extLst>
          </p:cNvPr>
          <p:cNvSpPr txBox="1"/>
          <p:nvPr/>
        </p:nvSpPr>
        <p:spPr>
          <a:xfrm>
            <a:off x="719667" y="1955800"/>
            <a:ext cx="7795683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2800" dirty="0"/>
              <a:t>Einsatz von Stammzellen aus ethischer Sicht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2800" dirty="0"/>
              <a:t>gentechnische Verfahren und deren gesell-</a:t>
            </a:r>
            <a:r>
              <a:rPr lang="de-DE" sz="2800" dirty="0" err="1"/>
              <a:t>schaftliche</a:t>
            </a:r>
            <a:r>
              <a:rPr lang="de-DE" sz="2800" dirty="0"/>
              <a:t> Auswirkungen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2800" dirty="0"/>
              <a:t>Vor- und Nachteile der genetischen Familien-beratung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2800" dirty="0">
                <a:solidFill>
                  <a:srgbClr val="0000FF"/>
                </a:solidFill>
              </a:rPr>
              <a:t>ethische Aspekte bei den Methoden der genetischen Familienberatung (nur </a:t>
            </a:r>
            <a:r>
              <a:rPr lang="de-DE" sz="2800" dirty="0" err="1">
                <a:solidFill>
                  <a:srgbClr val="0000FF"/>
                </a:solidFill>
              </a:rPr>
              <a:t>eA</a:t>
            </a:r>
            <a:r>
              <a:rPr lang="de-DE" sz="2800" dirty="0">
                <a:solidFill>
                  <a:srgbClr val="0000FF"/>
                </a:solidFill>
              </a:rPr>
              <a:t>-Kurs)</a:t>
            </a:r>
          </a:p>
        </p:txBody>
      </p:sp>
    </p:spTree>
    <p:extLst>
      <p:ext uri="{BB962C8B-B14F-4D97-AF65-F5344CB8AC3E}">
        <p14:creationId xmlns:p14="http://schemas.microsoft.com/office/powerpoint/2010/main" val="29915226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9D01229-E517-EC63-62EA-D241687C9752}"/>
              </a:ext>
            </a:extLst>
          </p:cNvPr>
          <p:cNvSpPr txBox="1"/>
          <p:nvPr/>
        </p:nvSpPr>
        <p:spPr>
          <a:xfrm>
            <a:off x="628650" y="1236133"/>
            <a:ext cx="7886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Stellen mit Bewertung im LP+ 12: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C4E5EDE-0AE6-DFD0-24CB-74AA8B023B88}"/>
              </a:ext>
            </a:extLst>
          </p:cNvPr>
          <p:cNvSpPr txBox="1"/>
          <p:nvPr/>
        </p:nvSpPr>
        <p:spPr>
          <a:xfrm>
            <a:off x="719667" y="1955800"/>
            <a:ext cx="779568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2800" dirty="0"/>
              <a:t>Einsatz von Stammzellen aus ethischer Sicht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2800" dirty="0"/>
              <a:t>gentechnische Verfahren und deren gesell-</a:t>
            </a:r>
            <a:r>
              <a:rPr lang="de-DE" sz="2800" dirty="0" err="1"/>
              <a:t>schaftliche</a:t>
            </a:r>
            <a:r>
              <a:rPr lang="de-DE" sz="2800" dirty="0"/>
              <a:t> Auswirkungen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2800" dirty="0"/>
              <a:t>Vor- und Nachteile der genetischen Familien-beratung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2800" dirty="0">
                <a:solidFill>
                  <a:srgbClr val="0000FF"/>
                </a:solidFill>
              </a:rPr>
              <a:t>ethische Aspekte bei den Methoden der genetischen Familienberatung (nur </a:t>
            </a:r>
            <a:r>
              <a:rPr lang="de-DE" sz="2800" dirty="0" err="1">
                <a:solidFill>
                  <a:srgbClr val="0000FF"/>
                </a:solidFill>
              </a:rPr>
              <a:t>eA</a:t>
            </a:r>
            <a:r>
              <a:rPr lang="de-DE" sz="2800" dirty="0">
                <a:solidFill>
                  <a:srgbClr val="0000FF"/>
                </a:solidFill>
              </a:rPr>
              <a:t>-Kurs)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2800" dirty="0"/>
              <a:t>DNA-Analytik unter ethischen Gesichtspunkten</a:t>
            </a:r>
          </a:p>
        </p:txBody>
      </p:sp>
    </p:spTree>
    <p:extLst>
      <p:ext uri="{BB962C8B-B14F-4D97-AF65-F5344CB8AC3E}">
        <p14:creationId xmlns:p14="http://schemas.microsoft.com/office/powerpoint/2010/main" val="2599318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CB8AC0D-97A1-DABA-2402-6C6739C47F28}"/>
              </a:ext>
            </a:extLst>
          </p:cNvPr>
          <p:cNvSpPr txBox="1"/>
          <p:nvPr/>
        </p:nvSpPr>
        <p:spPr>
          <a:xfrm>
            <a:off x="628650" y="1236133"/>
            <a:ext cx="7886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Bewerten ist nicht beurteilen!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053EA86-C181-874C-8C44-C73BCC6968B2}"/>
              </a:ext>
            </a:extLst>
          </p:cNvPr>
          <p:cNvSpPr txBox="1"/>
          <p:nvPr/>
        </p:nvSpPr>
        <p:spPr>
          <a:xfrm>
            <a:off x="628650" y="1882464"/>
            <a:ext cx="7886700" cy="120032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de-DE" sz="3600" b="1" dirty="0"/>
              <a:t>Beurteilung</a:t>
            </a:r>
            <a:r>
              <a:rPr lang="de-DE" sz="3600" dirty="0"/>
              <a:t>: </a:t>
            </a:r>
            <a:r>
              <a:rPr lang="de-DE" sz="3600" u="sng" dirty="0"/>
              <a:t>objektiver</a:t>
            </a:r>
            <a:r>
              <a:rPr lang="de-DE" sz="3600" dirty="0"/>
              <a:t> Vorgang, beruht auf Fakten 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8114DE4-DA0B-9739-7469-FE800D9FD233}"/>
              </a:ext>
            </a:extLst>
          </p:cNvPr>
          <p:cNvSpPr txBox="1"/>
          <p:nvPr/>
        </p:nvSpPr>
        <p:spPr>
          <a:xfrm>
            <a:off x="628650" y="3729124"/>
            <a:ext cx="78867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i="1" dirty="0"/>
              <a:t>z. B. Beurteilung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200" i="1" dirty="0"/>
              <a:t>der Tragfähigkeit bei einem Gebäude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200" i="1" dirty="0"/>
              <a:t>einer Prüfungsaufgabe</a:t>
            </a:r>
          </a:p>
        </p:txBody>
      </p:sp>
    </p:spTree>
    <p:extLst>
      <p:ext uri="{BB962C8B-B14F-4D97-AF65-F5344CB8AC3E}">
        <p14:creationId xmlns:p14="http://schemas.microsoft.com/office/powerpoint/2010/main" val="22719038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9D01229-E517-EC63-62EA-D241687C9752}"/>
              </a:ext>
            </a:extLst>
          </p:cNvPr>
          <p:cNvSpPr txBox="1"/>
          <p:nvPr/>
        </p:nvSpPr>
        <p:spPr>
          <a:xfrm>
            <a:off x="628650" y="1236133"/>
            <a:ext cx="7886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Sehr gute Hilfestellungen in </a:t>
            </a:r>
            <a:r>
              <a:rPr lang="de-DE" sz="3600" b="1"/>
              <a:t>den Schulbüchern!</a:t>
            </a:r>
            <a:endParaRPr lang="de-DE" sz="3600" b="1" dirty="0"/>
          </a:p>
        </p:txBody>
      </p:sp>
    </p:spTree>
    <p:extLst>
      <p:ext uri="{BB962C8B-B14F-4D97-AF65-F5344CB8AC3E}">
        <p14:creationId xmlns:p14="http://schemas.microsoft.com/office/powerpoint/2010/main" val="21372880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9D01229-E517-EC63-62EA-D241687C9752}"/>
              </a:ext>
            </a:extLst>
          </p:cNvPr>
          <p:cNvSpPr txBox="1"/>
          <p:nvPr/>
        </p:nvSpPr>
        <p:spPr>
          <a:xfrm>
            <a:off x="628650" y="1236133"/>
            <a:ext cx="78867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Zweiseitiges Skript „Bewertung“ unter „Allgemeines“ bei Q 12 auf </a:t>
            </a:r>
          </a:p>
          <a:p>
            <a:pPr algn="ctr"/>
            <a:r>
              <a:rPr lang="de-DE" sz="3600" b="1" dirty="0"/>
              <a:t>www.bio-nickl.de</a:t>
            </a:r>
          </a:p>
        </p:txBody>
      </p:sp>
    </p:spTree>
    <p:extLst>
      <p:ext uri="{BB962C8B-B14F-4D97-AF65-F5344CB8AC3E}">
        <p14:creationId xmlns:p14="http://schemas.microsoft.com/office/powerpoint/2010/main" val="3256870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CB8AC0D-97A1-DABA-2402-6C6739C47F28}"/>
              </a:ext>
            </a:extLst>
          </p:cNvPr>
          <p:cNvSpPr txBox="1"/>
          <p:nvPr/>
        </p:nvSpPr>
        <p:spPr>
          <a:xfrm>
            <a:off x="628650" y="1236133"/>
            <a:ext cx="7886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Bewerten ist nicht beurteilen!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053EA86-C181-874C-8C44-C73BCC6968B2}"/>
              </a:ext>
            </a:extLst>
          </p:cNvPr>
          <p:cNvSpPr txBox="1"/>
          <p:nvPr/>
        </p:nvSpPr>
        <p:spPr>
          <a:xfrm>
            <a:off x="628650" y="1882464"/>
            <a:ext cx="7886700" cy="120032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de-DE" sz="3600" b="1" dirty="0"/>
              <a:t>Beurteilung</a:t>
            </a:r>
            <a:r>
              <a:rPr lang="de-DE" sz="3600" dirty="0"/>
              <a:t>: </a:t>
            </a:r>
            <a:r>
              <a:rPr lang="de-DE" sz="3600" u="sng" dirty="0"/>
              <a:t>objektiver</a:t>
            </a:r>
            <a:r>
              <a:rPr lang="de-DE" sz="3600" dirty="0"/>
              <a:t> Vorgang, beruht auf Fakten 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FE5F7B8-DAB3-E1A1-D3CD-5AA4607531DF}"/>
              </a:ext>
            </a:extLst>
          </p:cNvPr>
          <p:cNvSpPr txBox="1"/>
          <p:nvPr/>
        </p:nvSpPr>
        <p:spPr>
          <a:xfrm>
            <a:off x="628650" y="3099726"/>
            <a:ext cx="7886700" cy="2862322"/>
          </a:xfrm>
          <a:prstGeom prst="rect">
            <a:avLst/>
          </a:prstGeom>
          <a:solidFill>
            <a:srgbClr val="CCCCFF"/>
          </a:solidFill>
        </p:spPr>
        <p:txBody>
          <a:bodyPr wrap="square" rtlCol="0">
            <a:spAutoFit/>
          </a:bodyPr>
          <a:lstStyle/>
          <a:p>
            <a:r>
              <a:rPr lang="de-DE" sz="3600" b="1" dirty="0"/>
              <a:t>Be</a:t>
            </a:r>
            <a:r>
              <a:rPr lang="de-DE" sz="3600" b="1" u="sng" dirty="0"/>
              <a:t>wert</a:t>
            </a:r>
            <a:r>
              <a:rPr lang="de-DE" sz="3600" b="1" dirty="0"/>
              <a:t>ung</a:t>
            </a:r>
            <a:r>
              <a:rPr lang="de-DE" sz="3600" dirty="0"/>
              <a:t>: bezieht </a:t>
            </a:r>
            <a:r>
              <a:rPr lang="de-DE" sz="3600" u="sng" dirty="0"/>
              <a:t>Werte</a:t>
            </a:r>
            <a:r>
              <a:rPr lang="de-DE" sz="3600" dirty="0"/>
              <a:t> (Ziel-</a:t>
            </a:r>
            <a:r>
              <a:rPr lang="de-DE" sz="3600" dirty="0" err="1"/>
              <a:t>Orientie</a:t>
            </a:r>
            <a:r>
              <a:rPr lang="de-DE" sz="3600" dirty="0"/>
              <a:t>-rungen) und daraus abgeleitete Normen (Handlungs-Anweisungen) mit ein; </a:t>
            </a:r>
            <a:r>
              <a:rPr lang="de-DE" sz="3600" u="sng" dirty="0"/>
              <a:t>subjektiver</a:t>
            </a:r>
            <a:r>
              <a:rPr lang="de-DE" sz="3600" dirty="0"/>
              <a:t> Vorgang durch individuelle Gewichtung von Werten und Normen</a:t>
            </a:r>
          </a:p>
        </p:txBody>
      </p:sp>
    </p:spTree>
    <p:extLst>
      <p:ext uri="{BB962C8B-B14F-4D97-AF65-F5344CB8AC3E}">
        <p14:creationId xmlns:p14="http://schemas.microsoft.com/office/powerpoint/2010/main" val="1017045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6316D4E-EAA5-5521-64BE-766E1ED75ABC}"/>
              </a:ext>
            </a:extLst>
          </p:cNvPr>
          <p:cNvSpPr txBox="1"/>
          <p:nvPr/>
        </p:nvSpPr>
        <p:spPr>
          <a:xfrm rot="20131142">
            <a:off x="440265" y="1862665"/>
            <a:ext cx="3691467" cy="144655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4400" b="1" dirty="0"/>
              <a:t>Praktischer Syllogismus</a:t>
            </a:r>
          </a:p>
        </p:txBody>
      </p:sp>
    </p:spTree>
    <p:extLst>
      <p:ext uri="{BB962C8B-B14F-4D97-AF65-F5344CB8AC3E}">
        <p14:creationId xmlns:p14="http://schemas.microsoft.com/office/powerpoint/2010/main" val="2164982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6316D4E-EAA5-5521-64BE-766E1ED75ABC}"/>
              </a:ext>
            </a:extLst>
          </p:cNvPr>
          <p:cNvSpPr txBox="1"/>
          <p:nvPr/>
        </p:nvSpPr>
        <p:spPr>
          <a:xfrm rot="20131142">
            <a:off x="440265" y="1862665"/>
            <a:ext cx="3691467" cy="144655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4400" b="1" dirty="0"/>
              <a:t>Praktischer Syllogismus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CC88740-41A5-A0BB-E926-3DBC4BAD68FD}"/>
              </a:ext>
            </a:extLst>
          </p:cNvPr>
          <p:cNvSpPr txBox="1"/>
          <p:nvPr/>
        </p:nvSpPr>
        <p:spPr>
          <a:xfrm rot="1239856">
            <a:off x="5252603" y="1505809"/>
            <a:ext cx="3477683" cy="2123658"/>
          </a:xfrm>
          <a:prstGeom prst="rect">
            <a:avLst/>
          </a:prstGeom>
          <a:solidFill>
            <a:srgbClr val="0099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4400" b="1" dirty="0"/>
              <a:t>WAAGE</a:t>
            </a:r>
          </a:p>
          <a:p>
            <a:pPr algn="ctr"/>
            <a:r>
              <a:rPr lang="de-DE" sz="4400" dirty="0"/>
              <a:t>oder </a:t>
            </a:r>
          </a:p>
          <a:p>
            <a:pPr algn="ctr"/>
            <a:r>
              <a:rPr lang="de-DE" sz="4400" b="1" dirty="0" err="1"/>
              <a:t>WAAGER</a:t>
            </a:r>
            <a:r>
              <a:rPr lang="de-DE" sz="4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03537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6316D4E-EAA5-5521-64BE-766E1ED75ABC}"/>
              </a:ext>
            </a:extLst>
          </p:cNvPr>
          <p:cNvSpPr txBox="1"/>
          <p:nvPr/>
        </p:nvSpPr>
        <p:spPr>
          <a:xfrm rot="20131142">
            <a:off x="440265" y="1862665"/>
            <a:ext cx="3691467" cy="144655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4400" b="1" dirty="0"/>
              <a:t>Praktischer Syllogismus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CC88740-41A5-A0BB-E926-3DBC4BAD68FD}"/>
              </a:ext>
            </a:extLst>
          </p:cNvPr>
          <p:cNvSpPr txBox="1"/>
          <p:nvPr/>
        </p:nvSpPr>
        <p:spPr>
          <a:xfrm rot="1239856">
            <a:off x="5252603" y="1505809"/>
            <a:ext cx="3477683" cy="2123658"/>
          </a:xfrm>
          <a:prstGeom prst="rect">
            <a:avLst/>
          </a:prstGeom>
          <a:solidFill>
            <a:srgbClr val="0099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4400" b="1" dirty="0"/>
              <a:t>WAAGE</a:t>
            </a:r>
          </a:p>
          <a:p>
            <a:pPr algn="ctr"/>
            <a:r>
              <a:rPr lang="de-DE" sz="4400" dirty="0"/>
              <a:t>oder </a:t>
            </a:r>
          </a:p>
          <a:p>
            <a:pPr algn="ctr"/>
            <a:r>
              <a:rPr lang="de-DE" sz="4400" b="1" dirty="0" err="1"/>
              <a:t>WAAGER</a:t>
            </a:r>
            <a:r>
              <a:rPr lang="de-DE" sz="4400" dirty="0"/>
              <a:t>?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2B0CCBC-D232-F1D7-EB38-9F32632377BA}"/>
              </a:ext>
            </a:extLst>
          </p:cNvPr>
          <p:cNvSpPr txBox="1"/>
          <p:nvPr/>
        </p:nvSpPr>
        <p:spPr>
          <a:xfrm rot="21271053">
            <a:off x="1891428" y="3340116"/>
            <a:ext cx="3959039" cy="1446550"/>
          </a:xfrm>
          <a:prstGeom prst="rect">
            <a:avLst/>
          </a:prstGeom>
          <a:solidFill>
            <a:srgbClr val="9933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4400" b="1" dirty="0"/>
              <a:t>Naturalistischer Fehlschluss</a:t>
            </a:r>
          </a:p>
        </p:txBody>
      </p:sp>
    </p:spTree>
    <p:extLst>
      <p:ext uri="{BB962C8B-B14F-4D97-AF65-F5344CB8AC3E}">
        <p14:creationId xmlns:p14="http://schemas.microsoft.com/office/powerpoint/2010/main" val="33616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6316D4E-EAA5-5521-64BE-766E1ED75ABC}"/>
              </a:ext>
            </a:extLst>
          </p:cNvPr>
          <p:cNvSpPr txBox="1"/>
          <p:nvPr/>
        </p:nvSpPr>
        <p:spPr>
          <a:xfrm rot="20131142">
            <a:off x="440265" y="1862665"/>
            <a:ext cx="3691467" cy="144655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4400" b="1" dirty="0"/>
              <a:t>Praktischer Syllogismus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CC88740-41A5-A0BB-E926-3DBC4BAD68FD}"/>
              </a:ext>
            </a:extLst>
          </p:cNvPr>
          <p:cNvSpPr txBox="1"/>
          <p:nvPr/>
        </p:nvSpPr>
        <p:spPr>
          <a:xfrm rot="1239856">
            <a:off x="5252603" y="1505809"/>
            <a:ext cx="3477683" cy="2123658"/>
          </a:xfrm>
          <a:prstGeom prst="rect">
            <a:avLst/>
          </a:prstGeom>
          <a:solidFill>
            <a:srgbClr val="0099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4400" b="1" dirty="0"/>
              <a:t>WAAGE</a:t>
            </a:r>
          </a:p>
          <a:p>
            <a:pPr algn="ctr"/>
            <a:r>
              <a:rPr lang="de-DE" sz="4400" dirty="0"/>
              <a:t>oder </a:t>
            </a:r>
          </a:p>
          <a:p>
            <a:pPr algn="ctr"/>
            <a:r>
              <a:rPr lang="de-DE" sz="4400" b="1" dirty="0" err="1"/>
              <a:t>WAAGER</a:t>
            </a:r>
            <a:r>
              <a:rPr lang="de-DE" sz="4400" dirty="0"/>
              <a:t>?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55B3B79F-2125-F2B4-D2E4-B6878A7BDAAE}"/>
              </a:ext>
            </a:extLst>
          </p:cNvPr>
          <p:cNvSpPr txBox="1"/>
          <p:nvPr/>
        </p:nvSpPr>
        <p:spPr>
          <a:xfrm>
            <a:off x="1297269" y="5233503"/>
            <a:ext cx="6426201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5400" b="1" dirty="0"/>
              <a:t>Ethik statt Biologie??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2B0CCBC-D232-F1D7-EB38-9F32632377BA}"/>
              </a:ext>
            </a:extLst>
          </p:cNvPr>
          <p:cNvSpPr txBox="1"/>
          <p:nvPr/>
        </p:nvSpPr>
        <p:spPr>
          <a:xfrm rot="21271053">
            <a:off x="1891428" y="3340116"/>
            <a:ext cx="3959039" cy="1446550"/>
          </a:xfrm>
          <a:prstGeom prst="rect">
            <a:avLst/>
          </a:prstGeom>
          <a:solidFill>
            <a:srgbClr val="9933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4400" b="1" dirty="0"/>
              <a:t>Naturalistischer Fehlschluss</a:t>
            </a:r>
          </a:p>
        </p:txBody>
      </p:sp>
    </p:spTree>
    <p:extLst>
      <p:ext uri="{BB962C8B-B14F-4D97-AF65-F5344CB8AC3E}">
        <p14:creationId xmlns:p14="http://schemas.microsoft.com/office/powerpoint/2010/main" val="517993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07E3A5C7-F3E2-6AD5-4D26-4A1B4445DD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4575" y="155575"/>
            <a:ext cx="4514850" cy="634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650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642</Words>
  <Application>Microsoft Office PowerPoint</Application>
  <PresentationFormat>Bildschirmpräsentation (4:3)</PresentationFormat>
  <Paragraphs>140</Paragraphs>
  <Slides>31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7" baseType="lpstr">
      <vt:lpstr>Arial</vt:lpstr>
      <vt:lpstr>Calibri</vt:lpstr>
      <vt:lpstr>Calibri Light</vt:lpstr>
      <vt:lpstr>Times New Roman</vt:lpstr>
      <vt:lpstr>Wingdings</vt:lpstr>
      <vt:lpstr>Office</vt:lpstr>
      <vt:lpstr>PowerPoint-Präsentation</vt:lpstr>
      <vt:lpstr>Bewerten</vt:lpstr>
      <vt:lpstr>Bewerten</vt:lpstr>
      <vt:lpstr>Bewerten</vt:lpstr>
      <vt:lpstr>Bewerten</vt:lpstr>
      <vt:lpstr>Bewerten</vt:lpstr>
      <vt:lpstr>Bewerten</vt:lpstr>
      <vt:lpstr>Bewerten</vt:lpstr>
      <vt:lpstr>PowerPoint-Präsentation</vt:lpstr>
      <vt:lpstr>Bewerten</vt:lpstr>
      <vt:lpstr>Bewerten</vt:lpstr>
      <vt:lpstr>Bewerten</vt:lpstr>
      <vt:lpstr>Bewerten</vt:lpstr>
      <vt:lpstr>Bewerten</vt:lpstr>
      <vt:lpstr>Bewerten</vt:lpstr>
      <vt:lpstr>Bewerten</vt:lpstr>
      <vt:lpstr>Bewerten</vt:lpstr>
      <vt:lpstr>Bewerten</vt:lpstr>
      <vt:lpstr>Bewerten</vt:lpstr>
      <vt:lpstr>Bewerten</vt:lpstr>
      <vt:lpstr>Bewerten</vt:lpstr>
      <vt:lpstr>Bewerten</vt:lpstr>
      <vt:lpstr>Bewerten</vt:lpstr>
      <vt:lpstr>Bewerten</vt:lpstr>
      <vt:lpstr>Bewerten</vt:lpstr>
      <vt:lpstr>Bewerten</vt:lpstr>
      <vt:lpstr>Bewerten</vt:lpstr>
      <vt:lpstr>Bewerten</vt:lpstr>
      <vt:lpstr>Bewerten</vt:lpstr>
      <vt:lpstr>Bewerten</vt:lpstr>
      <vt:lpstr>Bewerten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Thomas Nickl</dc:creator>
  <cp:lastModifiedBy>Thomas Nickl</cp:lastModifiedBy>
  <cp:revision>12</cp:revision>
  <dcterms:created xsi:type="dcterms:W3CDTF">2024-07-27T17:13:43Z</dcterms:created>
  <dcterms:modified xsi:type="dcterms:W3CDTF">2024-09-16T09:14:22Z</dcterms:modified>
</cp:coreProperties>
</file>