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67" r:id="rId3"/>
    <p:sldId id="1069" r:id="rId4"/>
    <p:sldId id="1062" r:id="rId5"/>
    <p:sldId id="425" r:id="rId6"/>
    <p:sldId id="756" r:id="rId7"/>
    <p:sldId id="1065" r:id="rId8"/>
    <p:sldId id="444" r:id="rId9"/>
    <p:sldId id="821" r:id="rId10"/>
    <p:sldId id="839" r:id="rId11"/>
    <p:sldId id="853" r:id="rId12"/>
    <p:sldId id="1070" r:id="rId13"/>
    <p:sldId id="1071" r:id="rId14"/>
    <p:sldId id="1072" r:id="rId15"/>
    <p:sldId id="1073" r:id="rId16"/>
    <p:sldId id="1074" r:id="rId17"/>
    <p:sldId id="1075" r:id="rId18"/>
    <p:sldId id="1226" r:id="rId19"/>
    <p:sldId id="1076" r:id="rId20"/>
    <p:sldId id="1077" r:id="rId21"/>
    <p:sldId id="1078" r:id="rId22"/>
    <p:sldId id="863" r:id="rId23"/>
    <p:sldId id="1079" r:id="rId24"/>
    <p:sldId id="1239" r:id="rId25"/>
    <p:sldId id="1082" r:id="rId26"/>
    <p:sldId id="1080" r:id="rId27"/>
    <p:sldId id="668" r:id="rId28"/>
    <p:sldId id="854" r:id="rId29"/>
    <p:sldId id="1227" r:id="rId30"/>
    <p:sldId id="1228" r:id="rId31"/>
    <p:sldId id="1229" r:id="rId32"/>
    <p:sldId id="855" r:id="rId33"/>
    <p:sldId id="856" r:id="rId34"/>
    <p:sldId id="857" r:id="rId35"/>
    <p:sldId id="858" r:id="rId36"/>
    <p:sldId id="859" r:id="rId37"/>
    <p:sldId id="860" r:id="rId38"/>
    <p:sldId id="1081" r:id="rId39"/>
    <p:sldId id="1230" r:id="rId40"/>
    <p:sldId id="1063" r:id="rId41"/>
    <p:sldId id="1257" r:id="rId42"/>
    <p:sldId id="1221" r:id="rId43"/>
    <p:sldId id="875" r:id="rId44"/>
    <p:sldId id="1083" r:id="rId45"/>
    <p:sldId id="1084" r:id="rId46"/>
    <p:sldId id="1085" r:id="rId47"/>
    <p:sldId id="1256" r:id="rId48"/>
    <p:sldId id="1086" r:id="rId49"/>
    <p:sldId id="1087" r:id="rId50"/>
    <p:sldId id="1088" r:id="rId51"/>
    <p:sldId id="1089" r:id="rId52"/>
    <p:sldId id="1090" r:id="rId53"/>
    <p:sldId id="1091" r:id="rId54"/>
    <p:sldId id="1092" r:id="rId55"/>
    <p:sldId id="1093" r:id="rId56"/>
    <p:sldId id="1094" r:id="rId57"/>
    <p:sldId id="1096" r:id="rId58"/>
    <p:sldId id="1240" r:id="rId59"/>
    <p:sldId id="1231" r:id="rId60"/>
    <p:sldId id="1237" r:id="rId61"/>
    <p:sldId id="1097" r:id="rId62"/>
    <p:sldId id="1102" r:id="rId63"/>
    <p:sldId id="1241" r:id="rId64"/>
    <p:sldId id="1232" r:id="rId65"/>
    <p:sldId id="1100" r:id="rId66"/>
    <p:sldId id="1101" r:id="rId67"/>
    <p:sldId id="1233" r:id="rId68"/>
    <p:sldId id="1103" r:id="rId69"/>
    <p:sldId id="1104" r:id="rId70"/>
    <p:sldId id="1234" r:id="rId71"/>
    <p:sldId id="1105" r:id="rId72"/>
    <p:sldId id="1106" r:id="rId73"/>
    <p:sldId id="1107" r:id="rId74"/>
    <p:sldId id="1108" r:id="rId75"/>
    <p:sldId id="1235" r:id="rId76"/>
    <p:sldId id="1109" r:id="rId77"/>
    <p:sldId id="1110" r:id="rId78"/>
    <p:sldId id="1111" r:id="rId79"/>
    <p:sldId id="1242" r:id="rId80"/>
    <p:sldId id="1112" r:id="rId81"/>
    <p:sldId id="1113" r:id="rId82"/>
    <p:sldId id="1114" r:id="rId83"/>
    <p:sldId id="1115" r:id="rId84"/>
    <p:sldId id="1116" r:id="rId85"/>
    <p:sldId id="1117" r:id="rId86"/>
    <p:sldId id="1118" r:id="rId87"/>
    <p:sldId id="1119" r:id="rId88"/>
    <p:sldId id="1120" r:id="rId89"/>
    <p:sldId id="1121" r:id="rId90"/>
    <p:sldId id="1122" r:id="rId91"/>
    <p:sldId id="1123" r:id="rId92"/>
    <p:sldId id="1236" r:id="rId93"/>
    <p:sldId id="1264" r:id="rId94"/>
    <p:sldId id="1265" r:id="rId95"/>
    <p:sldId id="1266" r:id="rId96"/>
    <p:sldId id="1126" r:id="rId97"/>
    <p:sldId id="1125" r:id="rId98"/>
    <p:sldId id="1127" r:id="rId99"/>
    <p:sldId id="1244" r:id="rId100"/>
    <p:sldId id="1128" r:id="rId101"/>
    <p:sldId id="1129" r:id="rId102"/>
    <p:sldId id="1245" r:id="rId103"/>
    <p:sldId id="1267" r:id="rId104"/>
    <p:sldId id="1247" r:id="rId105"/>
    <p:sldId id="1246" r:id="rId106"/>
    <p:sldId id="1131" r:id="rId107"/>
    <p:sldId id="1132" r:id="rId108"/>
    <p:sldId id="1258" r:id="rId109"/>
    <p:sldId id="1260" r:id="rId110"/>
    <p:sldId id="1261" r:id="rId111"/>
    <p:sldId id="1259" r:id="rId112"/>
    <p:sldId id="1262" r:id="rId113"/>
    <p:sldId id="1268" r:id="rId114"/>
    <p:sldId id="1263" r:id="rId115"/>
    <p:sldId id="1133" r:id="rId116"/>
    <p:sldId id="1134" r:id="rId117"/>
    <p:sldId id="1222" r:id="rId118"/>
    <p:sldId id="1223" r:id="rId119"/>
    <p:sldId id="1136" r:id="rId120"/>
    <p:sldId id="1248" r:id="rId121"/>
    <p:sldId id="1138" r:id="rId122"/>
    <p:sldId id="1139" r:id="rId123"/>
    <p:sldId id="1140" r:id="rId124"/>
    <p:sldId id="1141" r:id="rId125"/>
    <p:sldId id="1269" r:id="rId126"/>
    <p:sldId id="1142" r:id="rId127"/>
    <p:sldId id="1270" r:id="rId128"/>
    <p:sldId id="1143" r:id="rId129"/>
    <p:sldId id="1144" r:id="rId130"/>
    <p:sldId id="1249" r:id="rId131"/>
    <p:sldId id="1147" r:id="rId132"/>
    <p:sldId id="1271" r:id="rId133"/>
    <p:sldId id="1148" r:id="rId134"/>
    <p:sldId id="1149" r:id="rId135"/>
    <p:sldId id="1150" r:id="rId136"/>
    <p:sldId id="1151" r:id="rId137"/>
    <p:sldId id="1152" r:id="rId138"/>
    <p:sldId id="1153" r:id="rId139"/>
    <p:sldId id="1154" r:id="rId140"/>
    <p:sldId id="1156" r:id="rId141"/>
    <p:sldId id="1272" r:id="rId142"/>
    <p:sldId id="1155" r:id="rId143"/>
    <p:sldId id="1158" r:id="rId144"/>
    <p:sldId id="1157" r:id="rId145"/>
    <p:sldId id="1159" r:id="rId146"/>
    <p:sldId id="1238" r:id="rId147"/>
    <p:sldId id="1160" r:id="rId148"/>
    <p:sldId id="1161" r:id="rId149"/>
    <p:sldId id="1162" r:id="rId150"/>
    <p:sldId id="1251" r:id="rId151"/>
    <p:sldId id="1163" r:id="rId152"/>
    <p:sldId id="1164" r:id="rId153"/>
    <p:sldId id="1165" r:id="rId154"/>
    <p:sldId id="1273" r:id="rId155"/>
    <p:sldId id="1224" r:id="rId156"/>
    <p:sldId id="1225" r:id="rId157"/>
    <p:sldId id="1166" r:id="rId158"/>
    <p:sldId id="1252" r:id="rId159"/>
    <p:sldId id="1167" r:id="rId160"/>
    <p:sldId id="1168" r:id="rId161"/>
    <p:sldId id="1169" r:id="rId162"/>
    <p:sldId id="1171" r:id="rId163"/>
    <p:sldId id="1172" r:id="rId164"/>
    <p:sldId id="1174" r:id="rId165"/>
    <p:sldId id="1173" r:id="rId166"/>
    <p:sldId id="1253" r:id="rId167"/>
    <p:sldId id="1175" r:id="rId168"/>
    <p:sldId id="1176" r:id="rId169"/>
    <p:sldId id="1177" r:id="rId170"/>
    <p:sldId id="1178" r:id="rId171"/>
    <p:sldId id="1254" r:id="rId172"/>
    <p:sldId id="1179" r:id="rId173"/>
    <p:sldId id="1180" r:id="rId174"/>
    <p:sldId id="1181" r:id="rId175"/>
    <p:sldId id="1182" r:id="rId176"/>
    <p:sldId id="1183" r:id="rId177"/>
    <p:sldId id="1184" r:id="rId178"/>
    <p:sldId id="1185" r:id="rId179"/>
    <p:sldId id="1186" r:id="rId180"/>
    <p:sldId id="1187" r:id="rId181"/>
    <p:sldId id="1188" r:id="rId182"/>
    <p:sldId id="1190" r:id="rId183"/>
    <p:sldId id="1189" r:id="rId184"/>
    <p:sldId id="1191" r:id="rId185"/>
    <p:sldId id="1192" r:id="rId186"/>
    <p:sldId id="1193" r:id="rId187"/>
    <p:sldId id="1255" r:id="rId188"/>
    <p:sldId id="1194" r:id="rId189"/>
    <p:sldId id="1197" r:id="rId190"/>
    <p:sldId id="1198" r:id="rId191"/>
    <p:sldId id="1199" r:id="rId192"/>
    <p:sldId id="1210" r:id="rId193"/>
    <p:sldId id="1219" r:id="rId1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FF9966"/>
    <a:srgbClr val="3399FF"/>
    <a:srgbClr val="0070C0"/>
    <a:srgbClr val="FFC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21.06.2025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/>
              <a:t>BY-PI 05/25 </a:t>
            </a:r>
            <a:endParaRPr lang="de-DE" sz="3200" b="1" dirty="0"/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I:</a:t>
            </a:r>
          </a:p>
          <a:p>
            <a:pPr algn="ctr"/>
            <a:r>
              <a:rPr lang="de-DE" sz="4800" b="1" dirty="0"/>
              <a:t>Neurobiologie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21. Februar 2025 -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C10335-BED8-9784-92B1-1FC2091F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690689"/>
            <a:ext cx="6671733" cy="39083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821267" y="5621867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Erklärung über elektrisches Feld </a:t>
            </a:r>
          </a:p>
          <a:p>
            <a:pPr algn="ctr"/>
            <a:r>
              <a:rPr lang="de-DE" sz="2800" dirty="0"/>
              <a:t>oder durch </a:t>
            </a:r>
            <a:r>
              <a:rPr lang="de-DE" sz="2800" dirty="0" err="1"/>
              <a:t>Ausgleichsströmchen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019488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36882146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LehrplanPLUS: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erregenden chemischen Synapse“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 der Stoffeinwirkung an der neuromuskulären Synapse</a:t>
            </a: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pPr>
              <a:spcBef>
                <a:spcPts val="2400"/>
              </a:spcBef>
            </a:pP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Deshalb als Beispiel: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8803349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Bau der Synapse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Signalübertragung an der Synapse (LehrplanPLUS: </a:t>
            </a: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der Erregungs-übertragung“</a:t>
            </a: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nur „Transmitter“, im </a:t>
            </a:r>
            <a:r>
              <a:rPr lang="de-DE" sz="2800" dirty="0" err="1"/>
              <a:t>eA</a:t>
            </a:r>
            <a:r>
              <a:rPr lang="de-DE" sz="2800" dirty="0"/>
              <a:t>-Kurs auf jeden Fall Acetylcholin</a:t>
            </a:r>
          </a:p>
        </p:txBody>
      </p:sp>
    </p:spTree>
    <p:extLst>
      <p:ext uri="{BB962C8B-B14F-4D97-AF65-F5344CB8AC3E}">
        <p14:creationId xmlns:p14="http://schemas.microsoft.com/office/powerpoint/2010/main" val="25453910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</p:spTree>
    <p:extLst>
      <p:ext uri="{BB962C8B-B14F-4D97-AF65-F5344CB8AC3E}">
        <p14:creationId xmlns:p14="http://schemas.microsoft.com/office/powerpoint/2010/main" val="23185582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Anwendung von Vorwissen: Kursteilnehmer nennen mögliche Angriffsorte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Unterscheidung: Atemlähmung durch Muskelkrampf bzw. -erschlaffung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Kosten-Nutzen-Betrachtung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in der Medizin bzw. Suchtproblematik</a:t>
            </a:r>
          </a:p>
        </p:txBody>
      </p:sp>
    </p:spTree>
    <p:extLst>
      <p:ext uri="{BB962C8B-B14F-4D97-AF65-F5344CB8AC3E}">
        <p14:creationId xmlns:p14="http://schemas.microsoft.com/office/powerpoint/2010/main" val="10411714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</p:spTree>
    <p:extLst>
      <p:ext uri="{BB962C8B-B14F-4D97-AF65-F5344CB8AC3E}">
        <p14:creationId xmlns:p14="http://schemas.microsoft.com/office/powerpoint/2010/main" val="20547013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FF0000"/>
                </a:highlight>
              </a:rPr>
              <a:t> NEU: </a:t>
            </a:r>
            <a:r>
              <a:rPr lang="de-DE" sz="2800" b="1" dirty="0"/>
              <a:t> </a:t>
            </a:r>
            <a:r>
              <a:rPr lang="de-DE" sz="2800" dirty="0"/>
              <a:t>Endlich im Lehrplan gelandet!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Symptome und Schweregrade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diverse Ursachen, v. a. diskutieren:</a:t>
            </a:r>
          </a:p>
          <a:p>
            <a:r>
              <a:rPr lang="de-DE" sz="2800" dirty="0"/>
              <a:t>	-	</a:t>
            </a:r>
            <a:r>
              <a:rPr lang="de-DE" sz="2800" dirty="0" err="1"/>
              <a:t>Monoamin</a:t>
            </a:r>
            <a:r>
              <a:rPr lang="de-DE" sz="2800" dirty="0"/>
              <a:t>-Hypothese</a:t>
            </a:r>
          </a:p>
          <a:p>
            <a:r>
              <a:rPr lang="de-DE" sz="2800" dirty="0"/>
              <a:t>	-	Vulnerabilitäts-</a:t>
            </a:r>
            <a:r>
              <a:rPr lang="de-DE" sz="2800" dirty="0" err="1"/>
              <a:t>Stress</a:t>
            </a:r>
            <a:r>
              <a:rPr lang="de-DE" sz="2800" dirty="0"/>
              <a:t>-Modell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/>
              <a:t>2-3 Unterrichtsstunden</a:t>
            </a:r>
          </a:p>
        </p:txBody>
      </p:sp>
    </p:spTree>
    <p:extLst>
      <p:ext uri="{BB962C8B-B14F-4D97-AF65-F5344CB8AC3E}">
        <p14:creationId xmlns:p14="http://schemas.microsoft.com/office/powerpoint/2010/main" val="28579709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</p:txBody>
      </p:sp>
    </p:spTree>
    <p:extLst>
      <p:ext uri="{BB962C8B-B14F-4D97-AF65-F5344CB8AC3E}">
        <p14:creationId xmlns:p14="http://schemas.microsoft.com/office/powerpoint/2010/main" val="37750242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</p:txBody>
      </p:sp>
    </p:spTree>
    <p:extLst>
      <p:ext uri="{BB962C8B-B14F-4D97-AF65-F5344CB8AC3E}">
        <p14:creationId xmlns:p14="http://schemas.microsoft.com/office/powerpoint/2010/main" val="60523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24521933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1DE7F9-FDFA-6E52-C2AC-0AC18748EB9A}"/>
              </a:ext>
            </a:extLst>
          </p:cNvPr>
          <p:cNvSpPr/>
          <p:nvPr/>
        </p:nvSpPr>
        <p:spPr>
          <a:xfrm>
            <a:off x="3843867" y="3007951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68DBDE-3CF8-8CB6-E1CB-910435CC9BD0}"/>
              </a:ext>
            </a:extLst>
          </p:cNvPr>
          <p:cNvSpPr/>
          <p:nvPr/>
        </p:nvSpPr>
        <p:spPr>
          <a:xfrm>
            <a:off x="3852333" y="4328752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6FAF7A-50B9-DB79-5DC7-5C33FEDF47E5}"/>
              </a:ext>
            </a:extLst>
          </p:cNvPr>
          <p:cNvSpPr/>
          <p:nvPr/>
        </p:nvSpPr>
        <p:spPr>
          <a:xfrm>
            <a:off x="3556000" y="4645110"/>
            <a:ext cx="20320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475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17301323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multifaktorielles Modell, Schwellenwert</a:t>
            </a:r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Komplexität des Krankheitsbildes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Akzeptanz als 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Therapie-Ansätze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soziale Aspekte: </a:t>
            </a:r>
          </a:p>
          <a:p>
            <a:r>
              <a:rPr lang="de-DE" sz="2800" dirty="0"/>
              <a:t>	-	Folgen für die Betroffenen</a:t>
            </a:r>
          </a:p>
          <a:p>
            <a:r>
              <a:rPr lang="de-DE" sz="2800" dirty="0"/>
              <a:t>	-	Umgang mit Betroffenen</a:t>
            </a:r>
          </a:p>
        </p:txBody>
      </p:sp>
    </p:spTree>
    <p:extLst>
      <p:ext uri="{BB962C8B-B14F-4D97-AF65-F5344CB8AC3E}">
        <p14:creationId xmlns:p14="http://schemas.microsoft.com/office/powerpoint/2010/main" val="655024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2185856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2077124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2239185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4179292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775998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1:</a:t>
            </a:r>
          </a:p>
          <a:p>
            <a:pPr algn="ctr"/>
            <a:endParaRPr lang="de-DE" sz="6000" dirty="0"/>
          </a:p>
          <a:p>
            <a:pPr algn="ctr"/>
            <a:r>
              <a:rPr lang="de-DE" sz="6000" dirty="0"/>
              <a:t>Chat-Beiträge</a:t>
            </a:r>
          </a:p>
          <a:p>
            <a:pPr algn="ctr">
              <a:spcBef>
                <a:spcPts val="1800"/>
              </a:spcBef>
            </a:pP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046160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Verarbeitung neuronaler Signale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Neurophysiologische Verfahren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Zelluläre Prozesse des Lernens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Störungen des neuronalen Systems</a:t>
            </a:r>
          </a:p>
          <a:p>
            <a:pPr algn="ctr"/>
            <a:endParaRPr lang="de-DE" sz="60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Ab jetzt nur noch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242175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</p:spTree>
    <p:extLst>
      <p:ext uri="{BB962C8B-B14F-4D97-AF65-F5344CB8AC3E}">
        <p14:creationId xmlns:p14="http://schemas.microsoft.com/office/powerpoint/2010/main" val="25689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4F35E-2BEC-F63C-A955-4AFA5366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68"/>
            <a:ext cx="9144000" cy="6314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B7E0E5-8AA3-1257-058B-F6109436557D}"/>
              </a:ext>
            </a:extLst>
          </p:cNvPr>
          <p:cNvSpPr/>
          <p:nvPr/>
        </p:nvSpPr>
        <p:spPr>
          <a:xfrm rot="1155700">
            <a:off x="801627" y="55868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15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weitere Transmitter</a:t>
            </a:r>
          </a:p>
          <a:p>
            <a:endParaRPr lang="de-DE" sz="2000" dirty="0"/>
          </a:p>
          <a:p>
            <a:r>
              <a:rPr lang="de-DE" sz="2800" b="1" dirty="0"/>
              <a:t>Postsynaptische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EPSP</a:t>
            </a:r>
            <a:r>
              <a:rPr lang="de-DE" sz="2800" dirty="0"/>
              <a:t> und </a:t>
            </a:r>
            <a:r>
              <a:rPr lang="de-DE" sz="2800" dirty="0" err="1"/>
              <a:t>IPSP</a:t>
            </a:r>
            <a:r>
              <a:rPr lang="de-DE" sz="2800" dirty="0"/>
              <a:t>: graduierte Signale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Ionenmechanismen und Kräfte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4" y="4540355"/>
            <a:ext cx="4615286" cy="156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5089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644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3606A5A-3609-73D0-205D-F1316BD5BD59}"/>
              </a:ext>
            </a:extLst>
          </p:cNvPr>
          <p:cNvSpPr/>
          <p:nvPr/>
        </p:nvSpPr>
        <p:spPr>
          <a:xfrm>
            <a:off x="1371599" y="388035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6515C3-5489-2E92-91BF-20C3F096335C}"/>
              </a:ext>
            </a:extLst>
          </p:cNvPr>
          <p:cNvSpPr/>
          <p:nvPr/>
        </p:nvSpPr>
        <p:spPr>
          <a:xfrm>
            <a:off x="1676405" y="40835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9D3373-A624-56CD-B352-C11ED615BCF4}"/>
              </a:ext>
            </a:extLst>
          </p:cNvPr>
          <p:cNvSpPr/>
          <p:nvPr/>
        </p:nvSpPr>
        <p:spPr>
          <a:xfrm>
            <a:off x="2091273" y="3888827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42AAACE-24F9-4D19-131C-68BCEE12BCC9}"/>
              </a:ext>
            </a:extLst>
          </p:cNvPr>
          <p:cNvSpPr/>
          <p:nvPr/>
        </p:nvSpPr>
        <p:spPr>
          <a:xfrm>
            <a:off x="3996273" y="557369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A62857-388C-4C9B-3842-C68877FBBD6C}"/>
              </a:ext>
            </a:extLst>
          </p:cNvPr>
          <p:cNvSpPr/>
          <p:nvPr/>
        </p:nvSpPr>
        <p:spPr>
          <a:xfrm>
            <a:off x="5876249" y="557369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4CF3A-5612-0F88-1079-8CD9F8432BB3}"/>
              </a:ext>
            </a:extLst>
          </p:cNvPr>
          <p:cNvSpPr/>
          <p:nvPr/>
        </p:nvSpPr>
        <p:spPr>
          <a:xfrm>
            <a:off x="7708007" y="5573694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2699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</p:txBody>
      </p:sp>
    </p:spTree>
    <p:extLst>
      <p:ext uri="{BB962C8B-B14F-4D97-AF65-F5344CB8AC3E}">
        <p14:creationId xmlns:p14="http://schemas.microsoft.com/office/powerpoint/2010/main" val="22585408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9E9BB-C81A-B907-C48A-2BFD13D7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3" y="4310696"/>
            <a:ext cx="2646150" cy="209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07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jeweils mit </a:t>
            </a:r>
            <a:r>
              <a:rPr lang="de-DE" sz="2800" dirty="0" err="1"/>
              <a:t>EPSPs</a:t>
            </a:r>
            <a:r>
              <a:rPr lang="de-DE" sz="2800" dirty="0"/>
              <a:t> und </a:t>
            </a:r>
            <a:r>
              <a:rPr lang="de-DE" sz="2800" dirty="0" err="1"/>
              <a:t>IPSPs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Übungsaufgaben dazu</a:t>
            </a:r>
          </a:p>
        </p:txBody>
      </p:sp>
    </p:spTree>
    <p:extLst>
      <p:ext uri="{BB962C8B-B14F-4D97-AF65-F5344CB8AC3E}">
        <p14:creationId xmlns:p14="http://schemas.microsoft.com/office/powerpoint/2010/main" val="34783579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Im LehrplanPLUS steht bei Inhalten nur:</a:t>
            </a:r>
          </a:p>
          <a:p>
            <a:r>
              <a:rPr lang="de-DE" sz="2800" b="1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hemmenden chemischen Synapse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de-DE" sz="2800" dirty="0">
                <a:effectLst/>
                <a:ea typeface="Times New Roman" panose="02020603050405020304" pitchFamily="18" charset="0"/>
              </a:rPr>
              <a:t>Trotzdem kann es sinnvoll sein, ein konkretes Beispiel für eine Hemmung zu betrachten, denn bei den Kom-</a:t>
            </a:r>
            <a:r>
              <a:rPr lang="de-DE" sz="2800" dirty="0" err="1">
                <a:effectLst/>
                <a:ea typeface="Times New Roman" panose="02020603050405020304" pitchFamily="18" charset="0"/>
              </a:rPr>
              <a:t>petenzen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steht:</a:t>
            </a:r>
          </a:p>
          <a:p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Notwendigkeit von erregenden und hemmenden Synapsen für eine geregelte Signalüber­tragung“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</a:t>
            </a:r>
            <a:endParaRPr lang="de-DE" sz="28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427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a) Hemm-Neuronen beim Patellarsehnen-Reflex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E84440-00CF-C125-6B23-184DC179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1" y="2857394"/>
            <a:ext cx="6707722" cy="298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184C7D2-347F-CF1F-5CDC-573893D9DA64}"/>
              </a:ext>
            </a:extLst>
          </p:cNvPr>
          <p:cNvSpPr/>
          <p:nvPr/>
        </p:nvSpPr>
        <p:spPr>
          <a:xfrm rot="1259968">
            <a:off x="6307667" y="4252331"/>
            <a:ext cx="626534" cy="194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7C2D91-D953-2D97-091F-1698EA1A376C}"/>
              </a:ext>
            </a:extLst>
          </p:cNvPr>
          <p:cNvSpPr txBox="1"/>
          <p:nvPr/>
        </p:nvSpPr>
        <p:spPr>
          <a:xfrm>
            <a:off x="2302933" y="5554133"/>
            <a:ext cx="58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Strecker-Muskel wird gereizt</a:t>
            </a:r>
          </a:p>
          <a:p>
            <a:r>
              <a:rPr lang="de-DE" sz="2800" dirty="0"/>
              <a:t>Beuger-Muskel wird blockiert</a:t>
            </a:r>
          </a:p>
        </p:txBody>
      </p:sp>
    </p:spTree>
    <p:extLst>
      <p:ext uri="{BB962C8B-B14F-4D97-AF65-F5344CB8AC3E}">
        <p14:creationId xmlns:p14="http://schemas.microsoft.com/office/powerpoint/2010/main" val="201582534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b) Kontrastverstärkung durch laterale Hemmung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0AB677-532A-CC54-D9DE-1F4266C65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3283724"/>
            <a:ext cx="5236654" cy="18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AC3BCD-6C4F-7061-0E8C-D2D9FD954AF2}"/>
              </a:ext>
            </a:extLst>
          </p:cNvPr>
          <p:cNvSpPr txBox="1"/>
          <p:nvPr/>
        </p:nvSpPr>
        <p:spPr>
          <a:xfrm>
            <a:off x="6273800" y="2643545"/>
            <a:ext cx="224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Tastsinneszellen in der Haut mit </a:t>
            </a:r>
            <a:r>
              <a:rPr lang="de-DE" sz="2400" dirty="0" err="1"/>
              <a:t>Axonver-zweigungen</a:t>
            </a:r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ableitende Neuronen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90B0C02-B7AC-E97B-7464-BDFB6C762616}"/>
              </a:ext>
            </a:extLst>
          </p:cNvPr>
          <p:cNvCxnSpPr/>
          <p:nvPr/>
        </p:nvCxnSpPr>
        <p:spPr>
          <a:xfrm flipV="1">
            <a:off x="5808133" y="3429000"/>
            <a:ext cx="753534" cy="397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E42A85-B2DC-993E-90E4-5A514215E9BE}"/>
              </a:ext>
            </a:extLst>
          </p:cNvPr>
          <p:cNvCxnSpPr>
            <a:cxnSpLocks/>
          </p:cNvCxnSpPr>
          <p:nvPr/>
        </p:nvCxnSpPr>
        <p:spPr>
          <a:xfrm>
            <a:off x="5758984" y="4779789"/>
            <a:ext cx="802683" cy="156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798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</p:spTree>
    <p:extLst>
      <p:ext uri="{BB962C8B-B14F-4D97-AF65-F5344CB8AC3E}">
        <p14:creationId xmlns:p14="http://schemas.microsoft.com/office/powerpoint/2010/main" val="29404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341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Begriffsklärungen</a:t>
            </a:r>
            <a:r>
              <a:rPr lang="de-DE" sz="2800" dirty="0"/>
              <a:t> zuvor: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Nerv</a:t>
            </a:r>
            <a:r>
              <a:rPr lang="de-DE" sz="2800" dirty="0"/>
              <a:t>: Bündel aus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peripherer Nerv </a:t>
            </a:r>
            <a:r>
              <a:rPr lang="de-DE" sz="2800" dirty="0"/>
              <a:t>mit sensorischen und motorischen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Summenpotential</a:t>
            </a:r>
            <a:r>
              <a:rPr lang="de-DE" sz="2800" dirty="0"/>
              <a:t>: an der Oberfläche gemessene Potentiale aller darunter liegenden Axone</a:t>
            </a:r>
          </a:p>
        </p:txBody>
      </p:sp>
    </p:spTree>
    <p:extLst>
      <p:ext uri="{BB962C8B-B14F-4D97-AF65-F5344CB8AC3E}">
        <p14:creationId xmlns:p14="http://schemas.microsoft.com/office/powerpoint/2010/main" val="24272324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F183F1-35D6-C601-94AC-26460106025C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07796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  <a:p>
            <a:r>
              <a:rPr lang="de-DE" sz="2400" dirty="0"/>
              <a:t>einzelne Axone unterbrochen</a:t>
            </a:r>
          </a:p>
        </p:txBody>
      </p:sp>
    </p:spTree>
    <p:extLst>
      <p:ext uri="{BB962C8B-B14F-4D97-AF65-F5344CB8AC3E}">
        <p14:creationId xmlns:p14="http://schemas.microsoft.com/office/powerpoint/2010/main" val="144064130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 (10. Kl.)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5C5A5-B582-E766-DDEB-2E86290C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2772305"/>
            <a:ext cx="4378295" cy="34591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F02D13-69F7-F928-67AA-EA44A7F440F1}"/>
              </a:ext>
            </a:extLst>
          </p:cNvPr>
          <p:cNvSpPr txBox="1"/>
          <p:nvPr/>
        </p:nvSpPr>
        <p:spPr>
          <a:xfrm>
            <a:off x="5444067" y="2878667"/>
            <a:ext cx="299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neuen Begriffe stellen keine Lerninhalte dar, sondern dienen lediglich der Orientierung.</a:t>
            </a:r>
          </a:p>
        </p:txBody>
      </p:sp>
    </p:spTree>
    <p:extLst>
      <p:ext uri="{BB962C8B-B14F-4D97-AF65-F5344CB8AC3E}">
        <p14:creationId xmlns:p14="http://schemas.microsoft.com/office/powerpoint/2010/main" val="21204482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09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10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16EDB-B3D1-2C15-18B7-F57EA02F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02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Kompetenz-Training:</a:t>
            </a:r>
            <a:r>
              <a:rPr lang="de-DE" sz="2800" dirty="0"/>
              <a:t> Informationen aus Materialien auswählen, zuordnen, verarbeiten, darstellen, diskutieren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den medizinischen Nutzen dieser Diagnose-Instrumente erklären</a:t>
            </a:r>
          </a:p>
          <a:p>
            <a:endParaRPr lang="de-DE" sz="2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66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7C6B5D1-863E-5626-D2B0-68159FEFD0EA}"/>
              </a:ext>
            </a:extLst>
          </p:cNvPr>
          <p:cNvSpPr/>
          <p:nvPr/>
        </p:nvSpPr>
        <p:spPr>
          <a:xfrm rot="1155700">
            <a:off x="2054693" y="4782544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372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11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2800" dirty="0"/>
              <a:t>(Die deutschen Begriffe sind besser als deren Synonyme: Potenzierung und Depression.)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65289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Zeiträume </a:t>
            </a:r>
            <a:r>
              <a:rPr lang="de-DE" sz="2800" dirty="0"/>
              <a:t>(fakultativ)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Kurzzeit-Reaktion</a:t>
            </a:r>
            <a:r>
              <a:rPr lang="de-DE" sz="2800" dirty="0"/>
              <a:t> hält Millisekunden bis Minuten an.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Langzeit-Reaktion</a:t>
            </a:r>
            <a:r>
              <a:rPr lang="de-DE" sz="2800" dirty="0"/>
              <a:t> hält viele Minuten bis einige Stunden, ggf. auch lebenslang an.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7897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 Typen neuronaler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funktional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strukturell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676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Menge an ausgeschüttetem Transmitter pro Aktionspotential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Rezeptordichte auf </a:t>
            </a:r>
            <a:r>
              <a:rPr lang="de-DE" sz="2800" dirty="0" err="1"/>
              <a:t>postsynap-tischer</a:t>
            </a:r>
            <a:r>
              <a:rPr lang="de-DE" sz="2800" dirty="0"/>
              <a:t> Seite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6911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synaptischen </a:t>
            </a:r>
            <a:r>
              <a:rPr lang="de-DE" sz="2800" u="sng" dirty="0"/>
              <a:t>Kontaktfläche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ganzer </a:t>
            </a:r>
            <a:r>
              <a:rPr lang="de-DE" sz="2800" u="sng" dirty="0"/>
              <a:t>Synapsen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Axonverzweigungen</a:t>
            </a:r>
            <a:endParaRPr lang="de-DE" sz="2800" u="sng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Dendritenverzweigungen</a:t>
            </a:r>
            <a:endParaRPr lang="de-DE" sz="2800" u="sng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6494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Abbau ganzer </a:t>
            </a:r>
            <a:r>
              <a:rPr lang="de-DE" sz="2800" u="sng" dirty="0"/>
              <a:t>Nervenzellen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Neubildung von </a:t>
            </a:r>
            <a:r>
              <a:rPr lang="de-DE" sz="2800" u="sng" dirty="0"/>
              <a:t>Nervenzellen</a:t>
            </a:r>
            <a:r>
              <a:rPr lang="de-DE" sz="2800" dirty="0"/>
              <a:t> (nur in zwei Gehirnbereichen möglich)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Umbau ganzer </a:t>
            </a:r>
            <a:r>
              <a:rPr lang="de-DE" sz="2800" u="sng" dirty="0"/>
              <a:t>Gehirnbereiche</a:t>
            </a:r>
            <a:r>
              <a:rPr lang="de-DE" sz="2800" dirty="0"/>
              <a:t> bei Ausfall eines anderen Bereichs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5341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2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5FA9E0-A43A-FEDA-6575-795C524A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" y="561272"/>
            <a:ext cx="8854521" cy="32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43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Multiple Sklerose: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„</a:t>
            </a:r>
            <a:r>
              <a:rPr lang="de-DE" sz="2800" dirty="0" err="1"/>
              <a:t>Entmarkung</a:t>
            </a:r>
            <a:r>
              <a:rPr lang="de-DE" sz="2800" dirty="0"/>
              <a:t>“ = Schäden an der Myelinscheide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 (nicht ganz geklärt): wohl Antikörper des eigenen Immunsystems (auch induziert durch das Epstein-Barr-Virus)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Linderung, Verzögerung,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400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Parkinson-Krankheit: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Apoptose von Nerven-zellen, dadurch Dopamin-Mangel; Ablagerungen von Proteinen (Plaques), die dann nicht mehr funktionstüchtig sind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Ursachen: unklar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L-Dopa erhöht Dopamin-Menge,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94170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 weiteres Beispiel: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Alzheimer-Krankheit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Veitstanz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5267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984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AA67FC-E859-7870-084D-B9B0B3E041AE}"/>
              </a:ext>
            </a:extLst>
          </p:cNvPr>
          <p:cNvSpPr txBox="1"/>
          <p:nvPr/>
        </p:nvSpPr>
        <p:spPr>
          <a:xfrm>
            <a:off x="5046133" y="5098058"/>
            <a:ext cx="367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Myelinscheide defekt</a:t>
            </a:r>
          </a:p>
          <a:p>
            <a:r>
              <a:rPr lang="de-DE" sz="2800" dirty="0"/>
              <a:t>Mangel an Transmitter</a:t>
            </a:r>
          </a:p>
        </p:txBody>
      </p:sp>
    </p:spTree>
    <p:extLst>
      <p:ext uri="{BB962C8B-B14F-4D97-AF65-F5344CB8AC3E}">
        <p14:creationId xmlns:p14="http://schemas.microsoft.com/office/powerpoint/2010/main" val="9556292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2:</a:t>
            </a:r>
          </a:p>
          <a:p>
            <a:pPr algn="ctr"/>
            <a:endParaRPr lang="de-DE" sz="6000" dirty="0"/>
          </a:p>
          <a:p>
            <a:pPr algn="ctr"/>
            <a:r>
              <a:rPr lang="de-DE" sz="6000" dirty="0"/>
              <a:t>Chat-Beiträge</a:t>
            </a:r>
          </a:p>
          <a:p>
            <a:pPr algn="ctr">
              <a:spcBef>
                <a:spcPts val="1800"/>
              </a:spcBef>
            </a:pP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87404408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 err="1">
                <a:solidFill>
                  <a:srgbClr val="0000FF"/>
                </a:solidFill>
              </a:rPr>
              <a:t>Stress</a:t>
            </a:r>
            <a:endParaRPr lang="de-DE" sz="3200" b="1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Cortisol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Sinneszellen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Optische Phänomene</a:t>
            </a:r>
            <a:endParaRPr lang="de-DE" sz="6000" b="1" dirty="0">
              <a:solidFill>
                <a:srgbClr val="0000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Nur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115181086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249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r>
              <a:rPr lang="de-DE" sz="2800" u="sng" dirty="0"/>
              <a:t>8. Klasse</a:t>
            </a:r>
            <a:r>
              <a:rPr lang="de-DE" sz="2800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Zusammenwirken von Nerven- und Hormon-System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Stress</a:t>
            </a:r>
            <a:r>
              <a:rPr lang="de-DE" sz="2800" dirty="0"/>
              <a:t>-Bewältigung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</a:t>
            </a:r>
            <a:r>
              <a:rPr lang="de-DE" sz="2800" dirty="0" err="1"/>
              <a:t>Eustress</a:t>
            </a:r>
            <a:r>
              <a:rPr lang="de-DE" sz="2800" dirty="0"/>
              <a:t> und </a:t>
            </a:r>
            <a:r>
              <a:rPr lang="de-DE" sz="2800" dirty="0" err="1"/>
              <a:t>Distress</a:t>
            </a: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614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40952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2 Systeme („Achsen“) mit Neuronen und Hormonen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etwas Neuro-Anatomie zu Beginn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(</a:t>
            </a:r>
            <a:r>
              <a:rPr lang="de-DE" sz="2800" dirty="0">
                <a:highlight>
                  <a:srgbClr val="FFFF00"/>
                </a:highlight>
              </a:rPr>
              <a:t>1 Stunde</a:t>
            </a:r>
            <a:r>
              <a:rPr lang="de-DE" sz="2800" dirty="0"/>
              <a:t>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C273ED-B2B0-3DE5-2CFD-007F90DA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" y="533400"/>
            <a:ext cx="8993514" cy="414866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63EBB8A-56EF-C255-A479-80E8091E9F16}"/>
              </a:ext>
            </a:extLst>
          </p:cNvPr>
          <p:cNvSpPr/>
          <p:nvPr/>
        </p:nvSpPr>
        <p:spPr>
          <a:xfrm rot="6994896">
            <a:off x="6161024" y="1498879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0033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678D4-2E52-42BF-25AF-BDDD1191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2" y="3809712"/>
            <a:ext cx="4813275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68938B-1913-254C-DA54-2F7530FC0454}"/>
              </a:ext>
            </a:extLst>
          </p:cNvPr>
          <p:cNvSpPr txBox="1"/>
          <p:nvPr/>
        </p:nvSpPr>
        <p:spPr>
          <a:xfrm>
            <a:off x="1473199" y="4837331"/>
            <a:ext cx="1608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Hypothalamus</a:t>
            </a:r>
          </a:p>
          <a:p>
            <a:r>
              <a:rPr lang="de-DE" dirty="0"/>
              <a:t> Hypophyse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2F99BF-F9A3-1845-941C-587C90FD2FD6}"/>
              </a:ext>
            </a:extLst>
          </p:cNvPr>
          <p:cNvCxnSpPr/>
          <p:nvPr/>
        </p:nvCxnSpPr>
        <p:spPr>
          <a:xfrm flipV="1">
            <a:off x="2675467" y="5257800"/>
            <a:ext cx="457200" cy="67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500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06AC81-F579-2B68-DD27-1F4684F26336}"/>
              </a:ext>
            </a:extLst>
          </p:cNvPr>
          <p:cNvSpPr txBox="1"/>
          <p:nvPr/>
        </p:nvSpPr>
        <p:spPr>
          <a:xfrm>
            <a:off x="628650" y="3894665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 err="1"/>
              <a:t>Sympathicus</a:t>
            </a:r>
            <a:r>
              <a:rPr lang="de-DE" sz="2800" dirty="0"/>
              <a:t> als Gegenspieler des </a:t>
            </a:r>
            <a:r>
              <a:rPr lang="de-DE" sz="2800" u="sng" dirty="0" err="1"/>
              <a:t>Parasymphaticus</a:t>
            </a:r>
            <a:r>
              <a:rPr lang="de-DE" sz="2800" dirty="0"/>
              <a:t> (peripheres Nervensystem)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Nebenniere</a:t>
            </a:r>
            <a:r>
              <a:rPr lang="de-DE" sz="2800" dirty="0"/>
              <a:t> als Hormondrüse</a:t>
            </a:r>
          </a:p>
        </p:txBody>
      </p:sp>
    </p:spTree>
    <p:extLst>
      <p:ext uri="{BB962C8B-B14F-4D97-AF65-F5344CB8AC3E}">
        <p14:creationId xmlns:p14="http://schemas.microsoft.com/office/powerpoint/2010/main" val="15946174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E18473-3295-C7EC-B570-825A61DC6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70" y="1988820"/>
            <a:ext cx="5182870" cy="4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de-DE" sz="2400" u="sng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urzfristige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Hypo­thalamus-Sympa­thi­kus-Nebennieren-mark-Achse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669296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langfristige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	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080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langfristige 	Antwort:</a:t>
            </a:r>
          </a:p>
          <a:p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3C5BE3B-D443-6BD9-D3C9-DD3313426600}"/>
              </a:ext>
            </a:extLst>
          </p:cNvPr>
          <p:cNvSpPr/>
          <p:nvPr/>
        </p:nvSpPr>
        <p:spPr>
          <a:xfrm rot="1941975">
            <a:off x="7628568" y="4021667"/>
            <a:ext cx="380053" cy="8006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01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5493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Wirkstoff: </a:t>
            </a:r>
            <a:r>
              <a:rPr lang="de-DE" sz="2800" u="sng" dirty="0"/>
              <a:t>Cortisol</a:t>
            </a:r>
            <a:r>
              <a:rPr lang="de-DE" sz="2800" dirty="0"/>
              <a:t> (ein Alkohol)</a:t>
            </a:r>
          </a:p>
          <a:p>
            <a:r>
              <a:rPr lang="de-DE" sz="2800" dirty="0"/>
              <a:t>Medikament: </a:t>
            </a:r>
            <a:r>
              <a:rPr lang="de-DE" sz="2800" u="sng" dirty="0"/>
              <a:t>Cortison</a:t>
            </a:r>
            <a:r>
              <a:rPr lang="de-DE" sz="2800" dirty="0"/>
              <a:t> (ein Keton, das im Gehirn zu Cortisol reduziert wird)</a:t>
            </a:r>
          </a:p>
        </p:txBody>
      </p:sp>
    </p:spTree>
    <p:extLst>
      <p:ext uri="{BB962C8B-B14F-4D97-AF65-F5344CB8AC3E}">
        <p14:creationId xmlns:p14="http://schemas.microsoft.com/office/powerpoint/2010/main" val="64323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Regulation</a:t>
            </a:r>
            <a:r>
              <a:rPr lang="de-DE" sz="2800" dirty="0"/>
              <a:t> des Cortisol-Spiegels:</a:t>
            </a:r>
          </a:p>
          <a:p>
            <a:endParaRPr lang="de-DE" sz="2800" dirty="0"/>
          </a:p>
          <a:p>
            <a:r>
              <a:rPr lang="de-DE" sz="2800" dirty="0"/>
              <a:t>negative Rückkopp-</a:t>
            </a:r>
            <a:r>
              <a:rPr lang="de-DE" sz="2800" dirty="0" err="1"/>
              <a:t>lung</a:t>
            </a:r>
            <a:r>
              <a:rPr lang="de-DE" sz="2800" dirty="0"/>
              <a:t> im Regelkreis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6106F-5FAC-9C5F-C3AD-48B3C4AB8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5" y="1816735"/>
            <a:ext cx="6005302" cy="43131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FE9FE9-4BCF-B9F0-C38B-432DAFB9960A}"/>
              </a:ext>
            </a:extLst>
          </p:cNvPr>
          <p:cNvSpPr/>
          <p:nvPr/>
        </p:nvSpPr>
        <p:spPr>
          <a:xfrm>
            <a:off x="8314263" y="2125134"/>
            <a:ext cx="177800" cy="30649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17B450-686E-B217-D59A-739C66A85B75}"/>
              </a:ext>
            </a:extLst>
          </p:cNvPr>
          <p:cNvSpPr/>
          <p:nvPr/>
        </p:nvSpPr>
        <p:spPr>
          <a:xfrm rot="16200000">
            <a:off x="7670532" y="1650735"/>
            <a:ext cx="178328" cy="11091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3235CE-4D1D-B6F1-DF2F-C4A0BC1B96A2}"/>
              </a:ext>
            </a:extLst>
          </p:cNvPr>
          <p:cNvSpPr/>
          <p:nvPr/>
        </p:nvSpPr>
        <p:spPr>
          <a:xfrm rot="16200000">
            <a:off x="7937230" y="3475302"/>
            <a:ext cx="178328" cy="5926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7D1A9A-DCEE-046A-35F8-A92BB3FE9C83}"/>
              </a:ext>
            </a:extLst>
          </p:cNvPr>
          <p:cNvSpPr/>
          <p:nvPr/>
        </p:nvSpPr>
        <p:spPr>
          <a:xfrm rot="16200000">
            <a:off x="8022159" y="4897444"/>
            <a:ext cx="186267" cy="4148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8882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r>
              <a:rPr lang="de-DE" sz="2800" dirty="0"/>
              <a:t>ggf. </a:t>
            </a:r>
            <a:r>
              <a:rPr lang="de-DE" sz="2800" dirty="0" err="1"/>
              <a:t>Wdh</a:t>
            </a:r>
            <a:r>
              <a:rPr lang="de-DE" sz="2800" dirty="0"/>
              <a:t>. aus der </a:t>
            </a:r>
          </a:p>
          <a:p>
            <a:r>
              <a:rPr lang="de-DE" sz="2800" dirty="0"/>
              <a:t>8. Klasse:</a:t>
            </a:r>
          </a:p>
          <a:p>
            <a:r>
              <a:rPr lang="de-DE" sz="2800" dirty="0"/>
              <a:t>Glukagon und Insulin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EFEC15-4960-1979-4D83-C4DB1E00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7" y="2118677"/>
            <a:ext cx="6179443" cy="37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118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AFE22-A962-7413-E07D-98B02072F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7" y="1919292"/>
            <a:ext cx="6044960" cy="26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167651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EC7DA-A532-3460-AEF1-C3FA520FBA1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384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4381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5. Klasse</a:t>
            </a:r>
            <a:r>
              <a:rPr lang="de-DE" sz="2800" dirty="0"/>
              <a:t>: Informations-Aufnahme, -verarbeitung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8. Klasse</a:t>
            </a:r>
            <a:r>
              <a:rPr lang="de-DE" sz="2800" dirty="0"/>
              <a:t>: </a:t>
            </a:r>
            <a:r>
              <a:rPr lang="de-DE" sz="2800" dirty="0">
                <a:effectLst/>
                <a:ea typeface="Calibri" panose="020F0502020204030204" pitchFamily="34" charset="0"/>
              </a:rPr>
              <a:t>Um­wandlung der Information des Lichts in elektrische Impulse in den Stäbchen und Zapfen</a:t>
            </a:r>
            <a:endParaRPr lang="de-DE" sz="2800" dirty="0"/>
          </a:p>
          <a:p>
            <a:endParaRPr lang="de-DE" sz="2800" b="1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948105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	Aktions-</a:t>
            </a:r>
          </a:p>
          <a:p>
            <a:r>
              <a:rPr lang="de-DE" sz="2400" dirty="0"/>
              <a:t> Potentiale 			 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EB83A7-7868-37B7-5CD6-7968B53FF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" y="2602229"/>
            <a:ext cx="7403776" cy="20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   </a:t>
            </a:r>
            <a:r>
              <a:rPr lang="de-DE" sz="2400" dirty="0">
                <a:solidFill>
                  <a:srgbClr val="0000FF"/>
                </a:solidFill>
              </a:rPr>
              <a:t>Graduierte    Aktions-</a:t>
            </a:r>
          </a:p>
          <a:p>
            <a:r>
              <a:rPr lang="de-DE" sz="2400" dirty="0"/>
              <a:t> Potentiale     </a:t>
            </a:r>
            <a:r>
              <a:rPr lang="de-DE" sz="2400" dirty="0">
                <a:solidFill>
                  <a:srgbClr val="0000FF"/>
                </a:solidFill>
              </a:rPr>
              <a:t>Potentiale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DE7F7A8-4FD5-AAC8-B134-57B7B6A57030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Muskelspindel: </a:t>
            </a:r>
            <a:r>
              <a:rPr lang="de-DE" sz="2800" dirty="0"/>
              <a:t>Sinnesnervenzelle </a:t>
            </a:r>
            <a:r>
              <a:rPr lang="de-DE" sz="2800" dirty="0">
                <a:highlight>
                  <a:srgbClr val="FFFF00"/>
                </a:highlight>
              </a:rPr>
              <a:t>(kein Lerninhalt!)</a:t>
            </a:r>
          </a:p>
          <a:p>
            <a:r>
              <a:rPr lang="de-DE" sz="2800" dirty="0"/>
              <a:t>Besser einstufen als primäre Sinneszelle.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966804" y="3954825"/>
            <a:ext cx="306324" cy="25992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725A98-B97C-68EC-93B0-8FCADC54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4" y="2975924"/>
            <a:ext cx="7555395" cy="20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6B0EE6B9-5068-BC55-3E3D-644803D09887}"/>
              </a:ext>
            </a:extLst>
          </p:cNvPr>
          <p:cNvSpPr/>
          <p:nvPr/>
        </p:nvSpPr>
        <p:spPr>
          <a:xfrm rot="5400000">
            <a:off x="5527971" y="4069125"/>
            <a:ext cx="306324" cy="23706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56F9BB-1A23-107B-FAB6-8326B5C3796C}"/>
              </a:ext>
            </a:extLst>
          </p:cNvPr>
          <p:cNvSpPr txBox="1"/>
          <p:nvPr/>
        </p:nvSpPr>
        <p:spPr>
          <a:xfrm>
            <a:off x="2302933" y="5522042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  Aktions-</a:t>
            </a:r>
          </a:p>
          <a:p>
            <a:r>
              <a:rPr lang="de-DE" sz="2400" dirty="0"/>
              <a:t> Potentiale 			Potentiale</a:t>
            </a:r>
          </a:p>
        </p:txBody>
      </p:sp>
    </p:spTree>
    <p:extLst>
      <p:ext uri="{BB962C8B-B14F-4D97-AF65-F5344CB8AC3E}">
        <p14:creationId xmlns:p14="http://schemas.microsoft.com/office/powerpoint/2010/main" val="37519335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Sehsinneszellen:</a:t>
            </a:r>
          </a:p>
          <a:p>
            <a:r>
              <a:rPr lang="de-DE" sz="2800" dirty="0"/>
              <a:t>Stäbchen (Helligkeit), Zapfen (3 Typen, Farbe)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77112-600A-1092-973D-FB17E4295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7" y="3291152"/>
            <a:ext cx="6391506" cy="15009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79AE6A-35C7-65A2-BA3A-A2C60B4BF9AA}"/>
              </a:ext>
            </a:extLst>
          </p:cNvPr>
          <p:cNvSpPr txBox="1"/>
          <p:nvPr/>
        </p:nvSpPr>
        <p:spPr>
          <a:xfrm>
            <a:off x="728132" y="4876801"/>
            <a:ext cx="77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Membranstapel								Zellkern</a:t>
            </a:r>
          </a:p>
          <a:p>
            <a:r>
              <a:rPr lang="de-DE" sz="2400" dirty="0"/>
              <a:t>(Discs) mit						          viele				     Axon</a:t>
            </a:r>
          </a:p>
          <a:p>
            <a:r>
              <a:rPr lang="de-DE" sz="2400" dirty="0"/>
              <a:t>Rhodopsin						Mitochondrien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EAC225-C852-334E-235C-4EA6777E26D6}"/>
              </a:ext>
            </a:extLst>
          </p:cNvPr>
          <p:cNvSpPr txBox="1"/>
          <p:nvPr/>
        </p:nvSpPr>
        <p:spPr>
          <a:xfrm>
            <a:off x="1934220" y="3160444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äußeres Segment			inneres Segment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B0CC61-DF61-44FA-47AC-7CEABAFEFAC2}"/>
              </a:ext>
            </a:extLst>
          </p:cNvPr>
          <p:cNvCxnSpPr/>
          <p:nvPr/>
        </p:nvCxnSpPr>
        <p:spPr>
          <a:xfrm flipV="1">
            <a:off x="2277533" y="4284133"/>
            <a:ext cx="651934" cy="63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ED4EA-4368-F7E3-0296-6EDBA37EB255}"/>
              </a:ext>
            </a:extLst>
          </p:cNvPr>
          <p:cNvCxnSpPr>
            <a:cxnSpLocks/>
          </p:cNvCxnSpPr>
          <p:nvPr/>
        </p:nvCxnSpPr>
        <p:spPr>
          <a:xfrm flipV="1">
            <a:off x="5435600" y="4351867"/>
            <a:ext cx="262467" cy="971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36524E-AF4F-0955-B83F-BF7796E00734}"/>
              </a:ext>
            </a:extLst>
          </p:cNvPr>
          <p:cNvCxnSpPr>
            <a:cxnSpLocks/>
          </p:cNvCxnSpPr>
          <p:nvPr/>
        </p:nvCxnSpPr>
        <p:spPr>
          <a:xfrm flipH="1" flipV="1">
            <a:off x="6764867" y="4351867"/>
            <a:ext cx="101600" cy="57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B1B8CBB-471D-AD5F-8689-1529543D222A}"/>
              </a:ext>
            </a:extLst>
          </p:cNvPr>
          <p:cNvCxnSpPr>
            <a:cxnSpLocks/>
          </p:cNvCxnSpPr>
          <p:nvPr/>
        </p:nvCxnSpPr>
        <p:spPr>
          <a:xfrm flipH="1" flipV="1">
            <a:off x="7425267" y="4191000"/>
            <a:ext cx="423333" cy="1132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F0DA84-653B-B6F4-1603-599DA9BC081B}"/>
              </a:ext>
            </a:extLst>
          </p:cNvPr>
          <p:cNvSpPr txBox="1"/>
          <p:nvPr/>
        </p:nvSpPr>
        <p:spPr>
          <a:xfrm>
            <a:off x="7143543" y="5650911"/>
            <a:ext cx="155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graduierte Potentiale</a:t>
            </a:r>
          </a:p>
        </p:txBody>
      </p:sp>
    </p:spTree>
    <p:extLst>
      <p:ext uri="{BB962C8B-B14F-4D97-AF65-F5344CB8AC3E}">
        <p14:creationId xmlns:p14="http://schemas.microsoft.com/office/powerpoint/2010/main" val="49652877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  <a:p>
            <a:endParaRPr lang="de-DE" sz="2800" dirty="0"/>
          </a:p>
          <a:p>
            <a:r>
              <a:rPr lang="de-DE" sz="2800" i="1" dirty="0"/>
              <a:t>Opsin nicht differenzieren in: </a:t>
            </a:r>
            <a:r>
              <a:rPr lang="de-DE" sz="2800" i="1" dirty="0" err="1"/>
              <a:t>Skotopsin</a:t>
            </a:r>
            <a:r>
              <a:rPr lang="de-DE" sz="2800" i="1" dirty="0"/>
              <a:t> (Stäbchen), </a:t>
            </a:r>
            <a:r>
              <a:rPr lang="de-DE" sz="2800" i="1" dirty="0" err="1"/>
              <a:t>Photopsin</a:t>
            </a:r>
            <a:r>
              <a:rPr lang="de-DE" sz="2800" i="1" dirty="0"/>
              <a:t> (Zapfen)</a:t>
            </a:r>
          </a:p>
        </p:txBody>
      </p:sp>
    </p:spTree>
    <p:extLst>
      <p:ext uri="{BB962C8B-B14F-4D97-AF65-F5344CB8AC3E}">
        <p14:creationId xmlns:p14="http://schemas.microsoft.com/office/powerpoint/2010/main" val="237425164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EB252A-8B7F-F270-6596-02ED862E5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9" y="3366237"/>
            <a:ext cx="4403645" cy="22894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D8C2AF-FE22-02EC-41C9-6D26F0E79846}"/>
              </a:ext>
            </a:extLst>
          </p:cNvPr>
          <p:cNvSpPr txBox="1"/>
          <p:nvPr/>
        </p:nvSpPr>
        <p:spPr>
          <a:xfrm>
            <a:off x="1021080" y="4455404"/>
            <a:ext cx="287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Absorption von Rhodopsin im Stäbchen</a:t>
            </a:r>
          </a:p>
        </p:txBody>
      </p:sp>
    </p:spTree>
    <p:extLst>
      <p:ext uri="{BB962C8B-B14F-4D97-AF65-F5344CB8AC3E}">
        <p14:creationId xmlns:p14="http://schemas.microsoft.com/office/powerpoint/2010/main" val="62565168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Veränderung der </a:t>
            </a:r>
            <a:r>
              <a:rPr lang="de-DE" sz="2800" u="sng" dirty="0"/>
              <a:t>Molekülgestalt</a:t>
            </a:r>
            <a:r>
              <a:rPr lang="de-DE" sz="2800" dirty="0"/>
              <a:t> durch die 	Absorption eines </a:t>
            </a:r>
            <a:r>
              <a:rPr lang="de-DE" sz="2800" u="sng" dirty="0"/>
              <a:t>Photons</a:t>
            </a:r>
            <a:r>
              <a:rPr lang="de-DE" sz="2800" dirty="0"/>
              <a:t> (dadurch makro-	</a:t>
            </a:r>
            <a:r>
              <a:rPr lang="de-DE" sz="2800" dirty="0" err="1"/>
              <a:t>skopische</a:t>
            </a:r>
            <a:r>
              <a:rPr lang="de-DE" sz="2800" dirty="0"/>
              <a:t> Veränderung von rötlich zu farblos: 	</a:t>
            </a:r>
            <a:r>
              <a:rPr lang="de-DE" sz="2800" i="1" dirty="0" err="1"/>
              <a:t>Bleeching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53541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2090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Diesen Gestaltwandel verstehen alle </a:t>
            </a:r>
          </a:p>
          <a:p>
            <a:pPr algn="ctr"/>
            <a:r>
              <a:rPr lang="de-DE" sz="2400" i="1" dirty="0"/>
              <a:t>Kursteilnehmer, auch Nicht-</a:t>
            </a:r>
            <a:r>
              <a:rPr lang="de-DE" sz="2400" i="1" dirty="0" err="1"/>
              <a:t>NTGler</a:t>
            </a:r>
            <a:r>
              <a:rPr lang="de-D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219298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797AF8C-CAA0-8188-058F-EB29B8704F2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1243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 Namen können nur </a:t>
            </a:r>
            <a:r>
              <a:rPr lang="de-DE" sz="2400" i="1" dirty="0" err="1"/>
              <a:t>NTGler</a:t>
            </a:r>
            <a:r>
              <a:rPr lang="de-DE" sz="2400" i="1" dirty="0"/>
              <a:t> herleiten</a:t>
            </a:r>
          </a:p>
          <a:p>
            <a:pPr algn="ctr"/>
            <a:r>
              <a:rPr lang="de-DE" sz="2400" i="1" dirty="0"/>
              <a:t>(10. Klasse Chemie; nicht im </a:t>
            </a:r>
            <a:r>
              <a:rPr lang="de-DE" sz="2400" i="1" dirty="0" err="1"/>
              <a:t>gA</a:t>
            </a:r>
            <a:r>
              <a:rPr lang="de-DE" sz="2400" i="1" dirty="0"/>
              <a:t>-Kurs Chemie).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37583E-D0D2-6FB2-1008-D12DE5E2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45590"/>
            <a:ext cx="7713133" cy="22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407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Hyperpolarisation des Membranpotentials 	(graduiertes Signal)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	ggf.: Verstärkung des Signals </a:t>
            </a:r>
          </a:p>
          <a:p>
            <a:r>
              <a:rPr lang="de-DE" sz="2800" dirty="0"/>
              <a:t>	auf das 100-fache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</a:t>
            </a:r>
            <a:r>
              <a:rPr lang="de-DE" sz="2800" i="1" dirty="0"/>
              <a:t>Keine Details zur Reaktions-</a:t>
            </a:r>
          </a:p>
          <a:p>
            <a:r>
              <a:rPr lang="de-DE" sz="2800" i="1" dirty="0"/>
              <a:t>	Kaskade!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8FB48-4D84-BF6F-D563-D47A8C88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55923"/>
            <a:ext cx="2504343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002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	</a:t>
            </a:r>
          </a:p>
          <a:p>
            <a:r>
              <a:rPr lang="de-DE" sz="2800" i="1" dirty="0"/>
              <a:t>Keine Besprechung des Ionen-Mechanismus, der zur </a:t>
            </a:r>
            <a:r>
              <a:rPr lang="de-DE" sz="2800" i="1" dirty="0" err="1"/>
              <a:t>Hyperpolariation</a:t>
            </a:r>
            <a:r>
              <a:rPr lang="de-DE" sz="2800" i="1" dirty="0"/>
              <a:t> führt, weil er zu untypisch und zu kompliziert ist.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683157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3"/>
            </a:pPr>
            <a:r>
              <a:rPr lang="de-DE" sz="2800" dirty="0"/>
              <a:t>Ausschüttung von </a:t>
            </a:r>
            <a:r>
              <a:rPr lang="de-DE" sz="2800" u="sng" dirty="0"/>
              <a:t>Neurotransmitter</a:t>
            </a:r>
            <a:r>
              <a:rPr lang="de-DE" sz="2800" dirty="0"/>
              <a:t> (Glutamat, kein Lerninhalt)</a:t>
            </a:r>
          </a:p>
          <a:p>
            <a:pPr marL="514350" indent="-514350">
              <a:buAutoNum type="alphaLcParenR" startAt="3"/>
            </a:pPr>
            <a:endParaRPr lang="de-DE" sz="2800" dirty="0"/>
          </a:p>
          <a:p>
            <a:pPr marL="514350" indent="-514350">
              <a:buAutoNum type="alphaLcParenR" startAt="3"/>
            </a:pPr>
            <a:r>
              <a:rPr lang="de-DE" sz="2800" u="sng" dirty="0"/>
              <a:t>Depolarisation</a:t>
            </a:r>
            <a:r>
              <a:rPr lang="de-DE" sz="2800" dirty="0"/>
              <a:t> auf der postsynaptischen Seite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039568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5"/>
            </a:pPr>
            <a:r>
              <a:rPr lang="de-DE" sz="2800" u="sng" dirty="0"/>
              <a:t>Regeneration:</a:t>
            </a:r>
            <a:r>
              <a:rPr lang="de-DE" sz="2800" dirty="0"/>
              <a:t> Umwandlung der gestreckten Form von Retinal in die geknickte Form in den Zellen der benachbarten Pigmentschicht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029316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endParaRPr lang="de-DE" sz="2800" dirty="0"/>
          </a:p>
          <a:p>
            <a:r>
              <a:rPr lang="de-DE" sz="2800" u="sng" dirty="0"/>
              <a:t>Blendung</a:t>
            </a:r>
            <a:r>
              <a:rPr lang="de-DE" sz="2800" dirty="0"/>
              <a:t>: Mehr Retinal wird durch Photonen in die gestreckte Form überführt, als nachgeliefert werden kann.</a:t>
            </a:r>
          </a:p>
          <a:p>
            <a:r>
              <a:rPr lang="de-DE" sz="2800" dirty="0"/>
              <a:t>(Piratenklappe)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550913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067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670727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Erkenntnisgewinnungs-Kompetenz</a:t>
            </a:r>
            <a:r>
              <a:rPr lang="de-DE" sz="2800" dirty="0"/>
              <a:t>: Wie kann die zeitliche Auflösung gemessen werden? (Versuch mit Stroboskop)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515810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8154A1-9AEF-915A-9EB3-D0D44A09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882724"/>
            <a:ext cx="4048337" cy="46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8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27442" y="30650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3912ED-7FD3-DBE4-990F-9D6B4FDFA17F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0569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3A678-7446-BAA4-52BF-37E1D5C7E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82" y="1860828"/>
            <a:ext cx="3756236" cy="44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54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1170517" y="91256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 </a:t>
            </a:r>
            <a:r>
              <a:rPr lang="de-DE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www.bio-nickl.de</a:t>
            </a:r>
            <a:r>
              <a:rPr lang="de-DE" sz="2800" b="1" dirty="0"/>
              <a:t>:</a:t>
            </a:r>
          </a:p>
          <a:p>
            <a:endParaRPr lang="de-D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Skripten zu Methodik und Didaktik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Arbeitsblätter mit Lern- und Übungsaufgaben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Abbildungen (z. T. auch in Vektorgraphik)	</a:t>
            </a:r>
          </a:p>
        </p:txBody>
      </p:sp>
    </p:spTree>
    <p:extLst>
      <p:ext uri="{BB962C8B-B14F-4D97-AF65-F5344CB8AC3E}">
        <p14:creationId xmlns:p14="http://schemas.microsoft.com/office/powerpoint/2010/main" val="236820486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Und künftig brauchen wir im </a:t>
            </a:r>
            <a:r>
              <a:rPr lang="de-DE" sz="3600" dirty="0" err="1">
                <a:solidFill>
                  <a:srgbClr val="FF0000"/>
                </a:solidFill>
              </a:rPr>
              <a:t>vbio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dafür ein paar Leute, die sich darum kümmern…</a:t>
            </a:r>
          </a:p>
        </p:txBody>
      </p:sp>
    </p:spTree>
    <p:extLst>
      <p:ext uri="{BB962C8B-B14F-4D97-AF65-F5344CB8AC3E}">
        <p14:creationId xmlns:p14="http://schemas.microsoft.com/office/powerpoint/2010/main" val="194975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11346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268189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i="1" dirty="0"/>
              <a:t>(Auch nicht von bio-nickl!)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b="1" dirty="0">
                <a:solidFill>
                  <a:srgbClr val="0000FF"/>
                </a:solidFill>
              </a:rPr>
              <a:t>Zusätzliches eignet sich zur </a:t>
            </a:r>
            <a:r>
              <a:rPr lang="de-DE" sz="2800" b="1" dirty="0">
                <a:solidFill>
                  <a:srgbClr val="0000FF"/>
                </a:solidFill>
                <a:highlight>
                  <a:srgbClr val="FFFF00"/>
                </a:highlight>
              </a:rPr>
              <a:t>Begabten-Förderung</a:t>
            </a:r>
            <a:r>
              <a:rPr lang="de-DE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b="1" dirty="0"/>
              <a:t>Erklärvideos</a:t>
            </a:r>
            <a:r>
              <a:rPr lang="de-DE" sz="2800" dirty="0"/>
              <a:t>: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Im Unterricht darauf eingehen, auch </a:t>
            </a:r>
            <a:r>
              <a:rPr lang="de-DE" sz="2800"/>
              <a:t>wenn Sie </a:t>
            </a:r>
            <a:r>
              <a:rPr lang="de-DE" sz="2800" dirty="0"/>
              <a:t>diese nicht als Unterrichts-Medien einsetzen, denn sie enthalten </a:t>
            </a:r>
            <a:r>
              <a:rPr lang="de-DE" sz="2800" b="1" dirty="0"/>
              <a:t>Unschärfen</a:t>
            </a:r>
            <a:r>
              <a:rPr lang="de-DE" sz="2800" dirty="0"/>
              <a:t> und </a:t>
            </a:r>
            <a:r>
              <a:rPr lang="de-DE" sz="2800" b="1" dirty="0"/>
              <a:t>Fehler</a:t>
            </a:r>
            <a:r>
              <a:rPr lang="de-DE" sz="28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393C6-88F7-E22C-C816-5AE248B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95">
            <a:off x="702733" y="2218103"/>
            <a:ext cx="4453466" cy="3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3833-E477-B34A-069A-3D786240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A7EA0-AB28-64E1-1A29-4EF6EFB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013EA0-1074-003C-BBC8-3FD61245D2AE}"/>
              </a:ext>
            </a:extLst>
          </p:cNvPr>
          <p:cNvSpPr txBox="1"/>
          <p:nvPr/>
        </p:nvSpPr>
        <p:spPr>
          <a:xfrm>
            <a:off x="1405309" y="1403829"/>
            <a:ext cx="789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bio-nickl</a:t>
            </a:r>
            <a:r>
              <a:rPr lang="de-DE" sz="3200" b="1" dirty="0"/>
              <a:t>: </a:t>
            </a:r>
            <a:r>
              <a:rPr lang="de-DE" sz="3200" dirty="0"/>
              <a:t>1 Didaktik-Skript für beide Kurse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Buchner</a:t>
            </a:r>
            <a:r>
              <a:rPr lang="de-DE" sz="3200" dirty="0">
                <a:highlight>
                  <a:srgbClr val="00FF00"/>
                </a:highlight>
              </a:rPr>
              <a:t>-Buch</a:t>
            </a:r>
            <a:r>
              <a:rPr lang="de-DE" sz="3200" dirty="0"/>
              <a:t>: 1 Buch für beide Kurse</a:t>
            </a:r>
          </a:p>
          <a:p>
            <a:r>
              <a:rPr lang="de-DE" sz="3200" dirty="0"/>
              <a:t>Symbol für </a:t>
            </a:r>
            <a:r>
              <a:rPr lang="de-DE" sz="3200" dirty="0" err="1"/>
              <a:t>eA</a:t>
            </a:r>
            <a:r>
              <a:rPr lang="de-DE" sz="3200" dirty="0"/>
              <a:t>-Kurs: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186DF-E20A-B65D-6755-92F9D59B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750" y="5355533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</p:txBody>
      </p:sp>
    </p:spTree>
    <p:extLst>
      <p:ext uri="{BB962C8B-B14F-4D97-AF65-F5344CB8AC3E}">
        <p14:creationId xmlns:p14="http://schemas.microsoft.com/office/powerpoint/2010/main" val="102670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  <a:p>
            <a:pPr>
              <a:spcAft>
                <a:spcPts val="1200"/>
              </a:spcAft>
            </a:pPr>
            <a:r>
              <a:rPr lang="de-DE" sz="2800" i="1" dirty="0"/>
              <a:t>	</a:t>
            </a:r>
            <a:r>
              <a:rPr lang="de-DE" sz="2800" b="1" i="1" dirty="0">
                <a:solidFill>
                  <a:srgbClr val="FF0000"/>
                </a:solidFill>
              </a:rPr>
              <a:t>Nicht </a:t>
            </a:r>
            <a:r>
              <a:rPr lang="de-DE" sz="2800" b="1" i="1" dirty="0" err="1">
                <a:solidFill>
                  <a:srgbClr val="FF0000"/>
                </a:solidFill>
              </a:rPr>
              <a:t>stoffhubern</a:t>
            </a:r>
            <a:r>
              <a:rPr lang="de-DE" sz="28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024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Berufsbilder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</p:spTree>
    <p:extLst>
      <p:ext uri="{BB962C8B-B14F-4D97-AF65-F5344CB8AC3E}">
        <p14:creationId xmlns:p14="http://schemas.microsoft.com/office/powerpoint/2010/main" val="2452382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30E9D6-902C-2098-3064-E2B639496B78}"/>
              </a:ext>
            </a:extLst>
          </p:cNvPr>
          <p:cNvSpPr txBox="1"/>
          <p:nvPr/>
        </p:nvSpPr>
        <p:spPr>
          <a:xfrm>
            <a:off x="4587874" y="1982450"/>
            <a:ext cx="41243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/>
              <a:t>Faktenwissen</a:t>
            </a:r>
          </a:p>
          <a:p>
            <a:endParaRPr lang="de-DE" sz="4400" i="1" dirty="0"/>
          </a:p>
          <a:p>
            <a:r>
              <a:rPr lang="de-DE" sz="5400" i="1" dirty="0"/>
              <a:t>Erkenntnis / Verständnis</a:t>
            </a:r>
          </a:p>
        </p:txBody>
      </p:sp>
    </p:spTree>
    <p:extLst>
      <p:ext uri="{BB962C8B-B14F-4D97-AF65-F5344CB8AC3E}">
        <p14:creationId xmlns:p14="http://schemas.microsoft.com/office/powerpoint/2010/main" val="428863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z. T. 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dringend notwendig: klare Trennung von Lerninhalten und bloßem Material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ethische Bewertungen</a:t>
            </a: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68" y="2295774"/>
            <a:ext cx="5038264" cy="35154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5B1635-5652-47E3-2D5B-C465887B55CD}"/>
              </a:ext>
            </a:extLst>
          </p:cNvPr>
          <p:cNvSpPr txBox="1"/>
          <p:nvPr/>
        </p:nvSpPr>
        <p:spPr>
          <a:xfrm>
            <a:off x="628650" y="1690689"/>
            <a:ext cx="346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Anagramm:</a:t>
            </a:r>
          </a:p>
        </p:txBody>
      </p:sp>
    </p:spTree>
    <p:extLst>
      <p:ext uri="{BB962C8B-B14F-4D97-AF65-F5344CB8AC3E}">
        <p14:creationId xmlns:p14="http://schemas.microsoft.com/office/powerpoint/2010/main" val="2334560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Abitur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Nach dem, was ich mitkriege: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großes Risiko für Kursteilnehmer im zweistelligen 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wenig Zeit für Auswahl der Aufgaben-Blöcke plus Sichtung des Materials plus Bearbeitung der Aufgaben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Nicht auf mögliche Inhalte von Transfer-Aufgaben vorbereiten wollen!</a:t>
            </a:r>
          </a:p>
        </p:txBody>
      </p:sp>
    </p:spTree>
    <p:extLst>
      <p:ext uri="{BB962C8B-B14F-4D97-AF65-F5344CB8AC3E}">
        <p14:creationId xmlns:p14="http://schemas.microsoft.com/office/powerpoint/2010/main" val="3735952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13.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(ggf. beim Klimawandel)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</p:txBody>
      </p:sp>
    </p:spTree>
    <p:extLst>
      <p:ext uri="{BB962C8B-B14F-4D97-AF65-F5344CB8AC3E}">
        <p14:creationId xmlns:p14="http://schemas.microsoft.com/office/powerpoint/2010/main" val="1410637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  <a:p>
            <a:endParaRPr lang="de-DE" sz="3200" dirty="0"/>
          </a:p>
          <a:p>
            <a:r>
              <a:rPr lang="de-DE" sz="3200" dirty="0"/>
              <a:t>Neue Themenfelder wie Potentialmessungen, Depression …</a:t>
            </a:r>
          </a:p>
        </p:txBody>
      </p:sp>
    </p:spTree>
    <p:extLst>
      <p:ext uri="{BB962C8B-B14F-4D97-AF65-F5344CB8AC3E}">
        <p14:creationId xmlns:p14="http://schemas.microsoft.com/office/powerpoint/2010/main" val="3392338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  <a:p>
            <a:endParaRPr lang="de-DE" sz="3200" dirty="0"/>
          </a:p>
          <a:p>
            <a:r>
              <a:rPr lang="de-DE" sz="3200" dirty="0"/>
              <a:t>Neue Themenfelder wie Potentialmessungen, Depression …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… und viele zusätzliche Aspekte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-Kurs.</a:t>
            </a:r>
          </a:p>
        </p:txBody>
      </p:sp>
    </p:spTree>
    <p:extLst>
      <p:ext uri="{BB962C8B-B14F-4D97-AF65-F5344CB8AC3E}">
        <p14:creationId xmlns:p14="http://schemas.microsoft.com/office/powerpoint/2010/main" val="724399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9192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3200" dirty="0"/>
              <a:t>Sehr viele Aspekte stehen bei der Neuro-biologie im LehrplanPLUS: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Zeitplan unbedingt einhalten!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Lerninhalte („Prüfungsstoff“) nicht ausufern lassen!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Möglichst keine Lerninhalte ausweisen, die nicht im LehrplanPLUS stehen!</a:t>
            </a:r>
          </a:p>
        </p:txBody>
      </p:sp>
    </p:spTree>
    <p:extLst>
      <p:ext uri="{BB962C8B-B14F-4D97-AF65-F5344CB8AC3E}">
        <p14:creationId xmlns:p14="http://schemas.microsoft.com/office/powerpoint/2010/main" val="1968771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Unsichere Vorkenntnisse aus Chemie und Elektrophysik:</a:t>
            </a:r>
          </a:p>
          <a:p>
            <a:endParaRPr lang="de-DE" sz="3200" dirty="0"/>
          </a:p>
          <a:p>
            <a:r>
              <a:rPr lang="de-DE" sz="3200" dirty="0"/>
              <a:t>ggf. Berührungsängste bei den Modellen für Ruhe- und Aktionspotential, Erregungsleitung, </a:t>
            </a:r>
            <a:r>
              <a:rPr lang="de-DE" sz="3200" dirty="0" err="1"/>
              <a:t>Synapsentätigkeit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0294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</p:txBody>
      </p:sp>
    </p:spTree>
    <p:extLst>
      <p:ext uri="{BB962C8B-B14F-4D97-AF65-F5344CB8AC3E}">
        <p14:creationId xmlns:p14="http://schemas.microsoft.com/office/powerpoint/2010/main" val="118256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 in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Q13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Neurobiologie: gemeinsame Themen von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gA</a:t>
            </a:r>
            <a:r>
              <a:rPr lang="de-DE" sz="2400" dirty="0">
                <a:effectLst/>
                <a:ea typeface="Calibri" panose="020F0502020204030204" pitchFamily="34" charset="0"/>
              </a:rPr>
              <a:t>- und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eA</a:t>
            </a:r>
            <a:r>
              <a:rPr lang="de-DE" sz="2400" dirty="0">
                <a:effectLst/>
                <a:ea typeface="Calibri" panose="020F0502020204030204" pitchFamily="34" charset="0"/>
              </a:rPr>
              <a:t>-Kurs: </a:t>
            </a:r>
            <a:r>
              <a:rPr lang="de-DE" sz="2400" dirty="0"/>
              <a:t>Kapitel 1-8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/>
              <a:t>		  </a:t>
            </a: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Neuro-Themen nur </a:t>
            </a:r>
            <a:r>
              <a:rPr lang="de-DE" sz="2400" dirty="0" err="1">
                <a:solidFill>
                  <a:srgbClr val="0000FF"/>
                </a:solidFill>
                <a:ea typeface="Calibri" panose="020F0502020204030204" pitchFamily="34" charset="0"/>
              </a:rPr>
              <a:t>eA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-Kurs: </a:t>
            </a:r>
            <a:r>
              <a:rPr lang="de-DE" sz="2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Kapitel 9-12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		Pause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 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Neuro-Themen nur </a:t>
            </a:r>
            <a:r>
              <a:rPr lang="de-DE" sz="2400" dirty="0" err="1">
                <a:solidFill>
                  <a:srgbClr val="0000FF"/>
                </a:solidFill>
                <a:ea typeface="Calibri" panose="020F0502020204030204" pitchFamily="34" charset="0"/>
              </a:rPr>
              <a:t>eA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-Kurs: </a:t>
            </a:r>
            <a:r>
              <a:rPr lang="de-DE" sz="2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Kapitel 13-16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fast alles auf Teilchen-Ebene (abstrakt)</a:t>
            </a:r>
          </a:p>
        </p:txBody>
      </p:sp>
    </p:spTree>
    <p:extLst>
      <p:ext uri="{BB962C8B-B14F-4D97-AF65-F5344CB8AC3E}">
        <p14:creationId xmlns:p14="http://schemas.microsoft.com/office/powerpoint/2010/main" val="2942107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fast alles auf Teilchen-Ebene (abstrakt)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Festlegung der echten Lerninhalte nicht immer einfach (zusammen mit dem Kurs festlegen)</a:t>
            </a:r>
          </a:p>
        </p:txBody>
      </p:sp>
    </p:spTree>
    <p:extLst>
      <p:ext uri="{BB962C8B-B14F-4D97-AF65-F5344CB8AC3E}">
        <p14:creationId xmlns:p14="http://schemas.microsoft.com/office/powerpoint/2010/main" val="2582786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Fitmachen für das Abitur: „Könnte das dran kommen?“ Gefragt ist Basiswissen und vor allem Umgang mit unbekanntem Material.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99258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4683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</p:txBody>
      </p:sp>
    </p:spTree>
    <p:extLst>
      <p:ext uri="{BB962C8B-B14F-4D97-AF65-F5344CB8AC3E}">
        <p14:creationId xmlns:p14="http://schemas.microsoft.com/office/powerpoint/2010/main" val="973814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Biologie: einzelne Aspekte zur Biomembran</a:t>
            </a:r>
          </a:p>
        </p:txBody>
      </p:sp>
    </p:spTree>
    <p:extLst>
      <p:ext uri="{BB962C8B-B14F-4D97-AF65-F5344CB8AC3E}">
        <p14:creationId xmlns:p14="http://schemas.microsoft.com/office/powerpoint/2010/main" val="1402037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</p:spTree>
    <p:extLst>
      <p:ext uri="{BB962C8B-B14F-4D97-AF65-F5344CB8AC3E}">
        <p14:creationId xmlns:p14="http://schemas.microsoft.com/office/powerpoint/2010/main" val="2911440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FF0000"/>
                </a:solidFill>
              </a:rPr>
              <a:t>Nicht</a:t>
            </a:r>
            <a:r>
              <a:rPr lang="de-DE" sz="2800" dirty="0">
                <a:solidFill>
                  <a:srgbClr val="FF0000"/>
                </a:solidFill>
              </a:rPr>
              <a:t>: </a:t>
            </a:r>
            <a:r>
              <a:rPr lang="de-DE" sz="2800" dirty="0" err="1">
                <a:solidFill>
                  <a:srgbClr val="FF0000"/>
                </a:solidFill>
              </a:rPr>
              <a:t>Schwannsche</a:t>
            </a:r>
            <a:r>
              <a:rPr lang="de-DE" sz="2800" dirty="0">
                <a:solidFill>
                  <a:srgbClr val="FF0000"/>
                </a:solidFill>
              </a:rPr>
              <a:t> Zelle, </a:t>
            </a:r>
            <a:r>
              <a:rPr lang="de-DE" sz="2800" dirty="0" err="1">
                <a:solidFill>
                  <a:srgbClr val="FF0000"/>
                </a:solidFill>
              </a:rPr>
              <a:t>Ranvierscher</a:t>
            </a:r>
            <a:r>
              <a:rPr lang="de-DE" sz="2800" dirty="0">
                <a:solidFill>
                  <a:srgbClr val="FF0000"/>
                </a:solidFill>
              </a:rPr>
              <a:t> Schnürring, </a:t>
            </a:r>
            <a:r>
              <a:rPr lang="de-DE" sz="2800" dirty="0" err="1">
                <a:solidFill>
                  <a:srgbClr val="FF0000"/>
                </a:solidFill>
              </a:rPr>
              <a:t>Nissl</a:t>
            </a:r>
            <a:r>
              <a:rPr lang="de-DE" sz="2800" dirty="0">
                <a:solidFill>
                  <a:srgbClr val="FF0000"/>
                </a:solidFill>
              </a:rPr>
              <a:t>-Schollen</a:t>
            </a:r>
          </a:p>
        </p:txBody>
      </p:sp>
    </p:spTree>
    <p:extLst>
      <p:ext uri="{BB962C8B-B14F-4D97-AF65-F5344CB8AC3E}">
        <p14:creationId xmlns:p14="http://schemas.microsoft.com/office/powerpoint/2010/main" val="177937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neuen Kurs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inhaltlich (viele neue Aspekte!)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didaktisch-methodisch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Das Axon funktioniert nicht wie ein Kabel!</a:t>
            </a:r>
          </a:p>
        </p:txBody>
      </p:sp>
    </p:spTree>
    <p:extLst>
      <p:ext uri="{BB962C8B-B14F-4D97-AF65-F5344CB8AC3E}">
        <p14:creationId xmlns:p14="http://schemas.microsoft.com/office/powerpoint/2010/main" val="33909563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ED11CB-6B12-49E2-F35A-FFF8AFDE7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902248"/>
            <a:ext cx="4531360" cy="41819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6FF4F6-94A3-8390-010B-538B1A9DF40A}"/>
              </a:ext>
            </a:extLst>
          </p:cNvPr>
          <p:cNvSpPr txBox="1"/>
          <p:nvPr/>
        </p:nvSpPr>
        <p:spPr>
          <a:xfrm>
            <a:off x="5878618" y="4344514"/>
            <a:ext cx="225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Myelinscheide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A6178FE-5ED2-0D27-F5A8-ADE838E4E4EB}"/>
              </a:ext>
            </a:extLst>
          </p:cNvPr>
          <p:cNvCxnSpPr>
            <a:cxnSpLocks/>
          </p:cNvCxnSpPr>
          <p:nvPr/>
        </p:nvCxnSpPr>
        <p:spPr>
          <a:xfrm flipH="1">
            <a:off x="5130800" y="4634616"/>
            <a:ext cx="747818" cy="30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518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11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BE0BB4-AE3D-69F6-30E0-62ED1824D0F1}"/>
              </a:ext>
            </a:extLst>
          </p:cNvPr>
          <p:cNvSpPr txBox="1"/>
          <p:nvPr/>
        </p:nvSpPr>
        <p:spPr>
          <a:xfrm rot="328159">
            <a:off x="745066" y="4474815"/>
            <a:ext cx="76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Nur </a:t>
            </a:r>
            <a:r>
              <a:rPr lang="de-DE" sz="2800" dirty="0" err="1"/>
              <a:t>NTG</a:t>
            </a:r>
            <a:r>
              <a:rPr lang="de-DE" sz="2800" dirty="0"/>
              <a:t>-Schüler kennen aus der Chemie die Fette!</a:t>
            </a:r>
          </a:p>
        </p:txBody>
      </p:sp>
    </p:spTree>
    <p:extLst>
      <p:ext uri="{BB962C8B-B14F-4D97-AF65-F5344CB8AC3E}">
        <p14:creationId xmlns:p14="http://schemas.microsoft.com/office/powerpoint/2010/main" val="120940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77" y="2274259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unpolar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52322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polar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1378874" y="4098711"/>
            <a:ext cx="652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Begriffe lipophil (hydrophob), hydrophil (lipophob) und amphiphil sind Stoffeigen-</a:t>
            </a:r>
            <a:r>
              <a:rPr lang="de-DE" sz="2800" dirty="0" err="1"/>
              <a:t>schaften</a:t>
            </a:r>
            <a:r>
              <a:rPr lang="de-DE" sz="2800" dirty="0"/>
              <a:t> und gehören zur Stoffebene.</a:t>
            </a:r>
          </a:p>
        </p:txBody>
      </p:sp>
    </p:spTree>
    <p:extLst>
      <p:ext uri="{BB962C8B-B14F-4D97-AF65-F5344CB8AC3E}">
        <p14:creationId xmlns:p14="http://schemas.microsoft.com/office/powerpoint/2010/main" val="17447207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10267-4486-0210-C3D3-65669A15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8172"/>
            <a:ext cx="7658842" cy="2184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3FB097-E1F1-500A-2333-EBDA71BB84CB}"/>
              </a:ext>
            </a:extLst>
          </p:cNvPr>
          <p:cNvSpPr txBox="1"/>
          <p:nvPr/>
        </p:nvSpPr>
        <p:spPr>
          <a:xfrm>
            <a:off x="795867" y="4191000"/>
            <a:ext cx="75607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Zellmembran (Beispiel für Biomembran) mit angelagertem, eingelagertem und integralen Proteinen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Glykoprotein steht nicht im LehrplanPLUS</a:t>
            </a:r>
          </a:p>
        </p:txBody>
      </p:sp>
    </p:spTree>
    <p:extLst>
      <p:ext uri="{BB962C8B-B14F-4D97-AF65-F5344CB8AC3E}">
        <p14:creationId xmlns:p14="http://schemas.microsoft.com/office/powerpoint/2010/main" val="4217912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</p:txBody>
      </p:sp>
    </p:spTree>
    <p:extLst>
      <p:ext uri="{BB962C8B-B14F-4D97-AF65-F5344CB8AC3E}">
        <p14:creationId xmlns:p14="http://schemas.microsoft.com/office/powerpoint/2010/main" val="137711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Kursteilnehmer</a:t>
            </a:r>
            <a:r>
              <a:rPr lang="de-DE" sz="3200" dirty="0"/>
              <a:t> nicht überlasten, v. a. vor zu vielen Lerninhalten schützen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Nicht zu viel voraussetzen! Nicht-</a:t>
            </a:r>
            <a:r>
              <a:rPr lang="de-DE" sz="3200" dirty="0" err="1"/>
              <a:t>NTGler</a:t>
            </a:r>
            <a:r>
              <a:rPr lang="de-DE" sz="3200" dirty="0"/>
              <a:t> haben geringere Vorkenntnisse in Chemie!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Kurs, Motivation für die Studienwahl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ggf. Begabtenförderung</a:t>
            </a:r>
          </a:p>
        </p:txBody>
      </p:sp>
    </p:spTree>
    <p:extLst>
      <p:ext uri="{BB962C8B-B14F-4D97-AF65-F5344CB8AC3E}">
        <p14:creationId xmlns:p14="http://schemas.microsoft.com/office/powerpoint/2010/main" val="15602786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</p:spTree>
    <p:extLst>
      <p:ext uri="{BB962C8B-B14F-4D97-AF65-F5344CB8AC3E}">
        <p14:creationId xmlns:p14="http://schemas.microsoft.com/office/powerpoint/2010/main" val="20983931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</p:spTree>
    <p:extLst>
      <p:ext uri="{BB962C8B-B14F-4D97-AF65-F5344CB8AC3E}">
        <p14:creationId xmlns:p14="http://schemas.microsoft.com/office/powerpoint/2010/main" val="1481966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71C83-5EF7-9631-913E-58EA81585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7" y="3212784"/>
            <a:ext cx="4534693" cy="27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38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</p:txBody>
      </p:sp>
    </p:spTree>
    <p:extLst>
      <p:ext uri="{BB962C8B-B14F-4D97-AF65-F5344CB8AC3E}">
        <p14:creationId xmlns:p14="http://schemas.microsoft.com/office/powerpoint/2010/main" val="15227022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3557164"/>
            <a:ext cx="4488768" cy="2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857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3EEFEE-CE67-8EA3-C67F-851CEEA4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>
              <a:spcBef>
                <a:spcPts val="1800"/>
              </a:spcBef>
            </a:pPr>
            <a:r>
              <a:rPr lang="de-DE" sz="5400" b="1" dirty="0" err="1"/>
              <a:t>Allgem</a:t>
            </a:r>
            <a:r>
              <a:rPr lang="de-DE" sz="5400" b="1" dirty="0"/>
              <a:t>. Aspekte (13.)</a:t>
            </a:r>
          </a:p>
          <a:p>
            <a:pPr>
              <a:spcBef>
                <a:spcPts val="1800"/>
              </a:spcBef>
            </a:pPr>
            <a:r>
              <a:rPr lang="de-DE" sz="5400" b="1" dirty="0"/>
              <a:t>Gemeinsame Themen im </a:t>
            </a:r>
            <a:r>
              <a:rPr lang="de-DE" sz="5400" b="1" dirty="0" err="1"/>
              <a:t>gA</a:t>
            </a:r>
            <a:r>
              <a:rPr lang="de-DE" sz="5400" b="1" dirty="0"/>
              <a:t>- und </a:t>
            </a:r>
            <a:r>
              <a:rPr lang="de-DE" sz="5400" b="1" dirty="0" err="1"/>
              <a:t>eA</a:t>
            </a:r>
            <a:r>
              <a:rPr lang="de-DE" sz="5400" b="1" dirty="0"/>
              <a:t>-Kurs:</a:t>
            </a:r>
          </a:p>
          <a:p>
            <a:pPr marL="766800" lvl="2" indent="-571500">
              <a:buFont typeface="Arial" panose="020B0604020202020204" pitchFamily="34" charset="0"/>
              <a:buChar char="•"/>
            </a:pPr>
            <a:r>
              <a:rPr lang="de-DE" sz="3600" dirty="0"/>
              <a:t>Bau und Funktion der Nervenzelle</a:t>
            </a:r>
          </a:p>
          <a:p>
            <a:pPr marL="766800" lvl="2" indent="-571500">
              <a:buFont typeface="Arial" panose="020B0604020202020204" pitchFamily="34" charset="0"/>
              <a:buChar char="•"/>
            </a:pPr>
            <a:r>
              <a:rPr lang="de-DE" sz="3600" dirty="0"/>
              <a:t>Depression</a:t>
            </a: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4495348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54A1F-B6B9-4D43-408A-B8ACEA6B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3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8533D02-1F5F-7BF5-65F7-6F7D66170A98}"/>
              </a:ext>
            </a:extLst>
          </p:cNvPr>
          <p:cNvCxnSpPr>
            <a:cxnSpLocks/>
          </p:cNvCxnSpPr>
          <p:nvPr/>
        </p:nvCxnSpPr>
        <p:spPr>
          <a:xfrm flipV="1">
            <a:off x="6129867" y="4749800"/>
            <a:ext cx="1197184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1C0DD7B-158A-8DE4-949F-A0A5EF9B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AD2159-F24C-91D3-4A4A-0E4C75E4D9E6}"/>
              </a:ext>
            </a:extLst>
          </p:cNvPr>
          <p:cNvSpPr txBox="1"/>
          <p:nvPr/>
        </p:nvSpPr>
        <p:spPr>
          <a:xfrm>
            <a:off x="7281334" y="4265811"/>
            <a:ext cx="1422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„Meer-wasser“</a:t>
            </a:r>
          </a:p>
        </p:txBody>
      </p:sp>
    </p:spTree>
    <p:extLst>
      <p:ext uri="{BB962C8B-B14F-4D97-AF65-F5344CB8AC3E}">
        <p14:creationId xmlns:p14="http://schemas.microsoft.com/office/powerpoint/2010/main" val="1346185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Messung von Membranpotentialen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37299-9244-74E4-F669-ACCDA69C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9" y="2414481"/>
            <a:ext cx="5327573" cy="24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CB66EF-DCF2-D266-C7AA-1E758FABAD4A}"/>
              </a:ext>
            </a:extLst>
          </p:cNvPr>
          <p:cNvSpPr txBox="1"/>
          <p:nvPr/>
        </p:nvSpPr>
        <p:spPr>
          <a:xfrm>
            <a:off x="1799166" y="2341765"/>
            <a:ext cx="202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Mess</a:t>
            </a:r>
            <a:r>
              <a:rPr lang="de-DE" sz="2000" dirty="0"/>
              <a:t>- oder Ableit-Elektrode:</a:t>
            </a:r>
          </a:p>
        </p:txBody>
      </p:sp>
    </p:spTree>
    <p:extLst>
      <p:ext uri="{BB962C8B-B14F-4D97-AF65-F5344CB8AC3E}">
        <p14:creationId xmlns:p14="http://schemas.microsoft.com/office/powerpoint/2010/main" val="22425147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</p:txBody>
      </p:sp>
    </p:spTree>
    <p:extLst>
      <p:ext uri="{BB962C8B-B14F-4D97-AF65-F5344CB8AC3E}">
        <p14:creationId xmlns:p14="http://schemas.microsoft.com/office/powerpoint/2010/main" val="18321682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Aktionspotential: zeitlicher </a:t>
            </a:r>
            <a:r>
              <a:rPr lang="de-DE" sz="2800" u="sng" dirty="0"/>
              <a:t>Verlauf</a:t>
            </a:r>
            <a:r>
              <a:rPr lang="de-DE" sz="2800" dirty="0"/>
              <a:t> des Membran-Potentials mit Spitze bei + 30 mV</a:t>
            </a:r>
          </a:p>
        </p:txBody>
      </p:sp>
    </p:spTree>
    <p:extLst>
      <p:ext uri="{BB962C8B-B14F-4D97-AF65-F5344CB8AC3E}">
        <p14:creationId xmlns:p14="http://schemas.microsoft.com/office/powerpoint/2010/main" val="26065925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</p:txBody>
      </p:sp>
    </p:spTree>
    <p:extLst>
      <p:ext uri="{BB962C8B-B14F-4D97-AF65-F5344CB8AC3E}">
        <p14:creationId xmlns:p14="http://schemas.microsoft.com/office/powerpoint/2010/main" val="26584960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531558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690689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68081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</a:t>
            </a:r>
            <a:r>
              <a:rPr lang="de-DE" sz="2800" dirty="0">
                <a:solidFill>
                  <a:srgbClr val="FF0000"/>
                </a:solidFill>
              </a:rPr>
              <a:t>nicht: „positiveres Ruhepotential“!</a:t>
            </a:r>
          </a:p>
        </p:txBody>
      </p:sp>
    </p:spTree>
    <p:extLst>
      <p:ext uri="{BB962C8B-B14F-4D97-AF65-F5344CB8AC3E}">
        <p14:creationId xmlns:p14="http://schemas.microsoft.com/office/powerpoint/2010/main" val="209829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Lösung des Problems: aktiver Transport von Natrium-Ionen nach außen (Natrium-Kalium-Pumpe)</a:t>
            </a:r>
          </a:p>
        </p:txBody>
      </p:sp>
    </p:spTree>
    <p:extLst>
      <p:ext uri="{BB962C8B-B14F-4D97-AF65-F5344CB8AC3E}">
        <p14:creationId xmlns:p14="http://schemas.microsoft.com/office/powerpoint/2010/main" val="3412438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 3 Ruhepotential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1B5B1-EC4C-65E1-586E-E47EC321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6"/>
            <a:ext cx="3943350" cy="5934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360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 3 Ruhepotential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1B5B1-EC4C-65E1-586E-E47EC321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6"/>
            <a:ext cx="3943350" cy="59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90CDF1-6BBA-9B61-D40B-F4F79E7BFE2C}"/>
              </a:ext>
            </a:extLst>
          </p:cNvPr>
          <p:cNvSpPr txBox="1"/>
          <p:nvPr/>
        </p:nvSpPr>
        <p:spPr>
          <a:xfrm>
            <a:off x="628650" y="1820333"/>
            <a:ext cx="3943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Permanent offene (A) sowie verschließbare (B und C) Ionen-Kanäle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14575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</p:spTree>
    <p:extLst>
      <p:ext uri="{BB962C8B-B14F-4D97-AF65-F5344CB8AC3E}">
        <p14:creationId xmlns:p14="http://schemas.microsoft.com/office/powerpoint/2010/main" val="9026605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0137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Hyperpolarisierung weglassen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Repolarisierung</a:t>
            </a:r>
            <a:r>
              <a:rPr lang="de-DE" sz="2800" dirty="0"/>
              <a:t> durch </a:t>
            </a:r>
            <a:r>
              <a:rPr lang="de-DE" sz="2800"/>
              <a:t>die Natrium-Kalium-Pumpe 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154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28D19-F1D4-80DD-794C-88A312C7B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4" y="2172737"/>
            <a:ext cx="6886104" cy="432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9378D6-1FBE-FF17-F1C6-462D9CE453AC}"/>
              </a:ext>
            </a:extLst>
          </p:cNvPr>
          <p:cNvSpPr txBox="1"/>
          <p:nvPr/>
        </p:nvSpPr>
        <p:spPr>
          <a:xfrm>
            <a:off x="2429933" y="5274734"/>
            <a:ext cx="648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Aktionspotential: Alles-oder-Nichts-Prinzip</a:t>
            </a:r>
          </a:p>
          <a:p>
            <a:r>
              <a:rPr lang="de-DE" sz="2800" dirty="0"/>
              <a:t>Graduiertes Potential</a:t>
            </a:r>
          </a:p>
        </p:txBody>
      </p:sp>
    </p:spTree>
    <p:extLst>
      <p:ext uri="{BB962C8B-B14F-4D97-AF65-F5344CB8AC3E}">
        <p14:creationId xmlns:p14="http://schemas.microsoft.com/office/powerpoint/2010/main" val="17930028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Alles-oder-Nichts-Prinzip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Schwellenwert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Signalumwandlung von Amplituden- auf Frequenz-Modulation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Refraktärphasen (nicht zu kompliziert machen)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Computer: auch binär codiert, aber nicht frequenz-moduliert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0935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</p:spTree>
    <p:extLst>
      <p:ext uri="{BB962C8B-B14F-4D97-AF65-F5344CB8AC3E}">
        <p14:creationId xmlns:p14="http://schemas.microsoft.com/office/powerpoint/2010/main" val="22259341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Fachsprache:</a:t>
            </a:r>
          </a:p>
          <a:p>
            <a:r>
              <a:rPr lang="de-DE" sz="2800" dirty="0"/>
              <a:t>eigentlich Informationsleitung (Erregung kann ein Synonym für Aktionspotential sein)</a:t>
            </a:r>
          </a:p>
          <a:p>
            <a:r>
              <a:rPr lang="de-DE" sz="2800" dirty="0"/>
              <a:t>AP wird nicht weitergeleitet (bleibt am Schnürring)</a:t>
            </a:r>
          </a:p>
          <a:p>
            <a:endParaRPr lang="de-DE" sz="2800" dirty="0"/>
          </a:p>
          <a:p>
            <a:r>
              <a:rPr lang="de-DE" sz="2800" b="1" dirty="0"/>
              <a:t>Kosten-Nutzen-Betrachtung:</a:t>
            </a:r>
          </a:p>
          <a:p>
            <a:r>
              <a:rPr lang="de-DE" sz="2800" dirty="0"/>
              <a:t>myelinisiertes bzw. nicht myelinisiertes Axon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51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4208</Words>
  <Application>Microsoft Office PowerPoint</Application>
  <PresentationFormat>Bildschirmpräsentation (4:3)</PresentationFormat>
  <Paragraphs>830</Paragraphs>
  <Slides>193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193</vt:i4>
      </vt:variant>
    </vt:vector>
  </HeadingPairs>
  <TitlesOfParts>
    <vt:vector size="201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Zur Person</vt:lpstr>
      <vt:lpstr>LehrplanPLUS, Jahrgangsstufe 13</vt:lpstr>
      <vt:lpstr>LehrplanPLUS, Jahrgangsstufe 13</vt:lpstr>
      <vt:lpstr>Gliederung der Veranstaltung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Abitur</vt:lpstr>
      <vt:lpstr>Situation in der 13. Jgst.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1 Bau einer Nervenzelle</vt:lpstr>
      <vt:lpstr>1 Bau einer Nervenzelle</vt:lpstr>
      <vt:lpstr>1 Bau einer Nervenzelle</vt:lpstr>
      <vt:lpstr>1 Bau einer Nervenzelle</vt:lpstr>
      <vt:lpstr>1 Bau einer Nervenzelle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4 Aktionspotential</vt:lpstr>
      <vt:lpstr> 4 Aktionspotential</vt:lpstr>
      <vt:lpstr> 4 Aktionspotential</vt:lpstr>
      <vt:lpstr> 4 Aktionspotential</vt:lpstr>
      <vt:lpstr> 4 Aktionspotential</vt:lpstr>
      <vt:lpstr> 5 Erregungsleitung im Axon</vt:lpstr>
      <vt:lpstr> 5 Erregungsleitung im Axon</vt:lpstr>
      <vt:lpstr> 5 Erregungsleitung im Axon</vt:lpstr>
      <vt:lpstr> 6 neuro-muskuläre Synapse</vt:lpstr>
      <vt:lpstr> 6 neuro-muskuläre Synapse</vt:lpstr>
      <vt:lpstr> 6 neuro-muskuläre Synapse</vt:lpstr>
      <vt:lpstr> 7 Einflüsse auf Synapsen</vt:lpstr>
      <vt:lpstr> 7 Einflüsse auf Synapsen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PowerPoint-Präsentation</vt:lpstr>
      <vt:lpstr>Ab jetzt nur noch eA-Kurs! 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12 Störungen d. neuron. Systems</vt:lpstr>
      <vt:lpstr> 12 Störungen d. neuron. Systems</vt:lpstr>
      <vt:lpstr> 12 Störungen d. neuron. Systems</vt:lpstr>
      <vt:lpstr> 12 Störungen d. neuron. Systems</vt:lpstr>
      <vt:lpstr> 12 Störungen d. neuron. Systems</vt:lpstr>
      <vt:lpstr> 12 Störungen d. neuron. Systems</vt:lpstr>
      <vt:lpstr>PowerPoint-Präsentation</vt:lpstr>
      <vt:lpstr>Nur eA-Kurs! </vt:lpstr>
      <vt:lpstr> 13 Stress</vt:lpstr>
      <vt:lpstr> 13 Stress</vt:lpstr>
      <vt:lpstr> 13 Stress</vt:lpstr>
      <vt:lpstr> 13 Stress</vt:lpstr>
      <vt:lpstr> 13 Stress</vt:lpstr>
      <vt:lpstr> 13 Stress</vt:lpstr>
      <vt:lpstr> 13 Stress</vt:lpstr>
      <vt:lpstr> 13 Stress</vt:lpstr>
      <vt:lpstr> 14 Cortisol</vt:lpstr>
      <vt:lpstr> 14 Cortisol</vt:lpstr>
      <vt:lpstr> 14 Cortisol</vt:lpstr>
      <vt:lpstr> 14 Cortisol</vt:lpstr>
      <vt:lpstr> 14 Cortisol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16 Optische Phänomene</vt:lpstr>
      <vt:lpstr> 16 Optische Phänomene</vt:lpstr>
      <vt:lpstr> 16 Optische Phänomene</vt:lpstr>
      <vt:lpstr> 16 Optische Phänomene</vt:lpstr>
      <vt:lpstr> 16 Optische Phänomene</vt:lpstr>
      <vt:lpstr>PowerPoint-Präsentation</vt:lpstr>
      <vt:lpstr>… und wieder da:</vt:lpstr>
      <vt:lpstr>… und wieder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94</cp:revision>
  <dcterms:created xsi:type="dcterms:W3CDTF">2025-02-15T10:14:54Z</dcterms:created>
  <dcterms:modified xsi:type="dcterms:W3CDTF">2025-06-21T14:14:09Z</dcterms:modified>
</cp:coreProperties>
</file>