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67" r:id="rId3"/>
    <p:sldId id="1062" r:id="rId4"/>
    <p:sldId id="821" r:id="rId5"/>
    <p:sldId id="839" r:id="rId6"/>
    <p:sldId id="853" r:id="rId7"/>
    <p:sldId id="1070" r:id="rId8"/>
    <p:sldId id="1073" r:id="rId9"/>
    <p:sldId id="1074" r:id="rId10"/>
    <p:sldId id="1075" r:id="rId11"/>
    <p:sldId id="1076" r:id="rId12"/>
    <p:sldId id="1077" r:id="rId13"/>
    <p:sldId id="1078" r:id="rId14"/>
    <p:sldId id="863" r:id="rId15"/>
    <p:sldId id="1079" r:id="rId16"/>
    <p:sldId id="1239" r:id="rId17"/>
    <p:sldId id="1082" r:id="rId18"/>
    <p:sldId id="1080" r:id="rId19"/>
    <p:sldId id="668" r:id="rId20"/>
    <p:sldId id="854" r:id="rId21"/>
    <p:sldId id="1227" r:id="rId22"/>
    <p:sldId id="1228" r:id="rId23"/>
    <p:sldId id="1229" r:id="rId24"/>
    <p:sldId id="855" r:id="rId25"/>
    <p:sldId id="856" r:id="rId26"/>
    <p:sldId id="857" r:id="rId27"/>
    <p:sldId id="858" r:id="rId28"/>
    <p:sldId id="859" r:id="rId29"/>
    <p:sldId id="860" r:id="rId30"/>
    <p:sldId id="1081" r:id="rId31"/>
    <p:sldId id="1230" r:id="rId32"/>
    <p:sldId id="1063" r:id="rId33"/>
    <p:sldId id="1257" r:id="rId34"/>
    <p:sldId id="1086" r:id="rId35"/>
    <p:sldId id="1091" r:id="rId36"/>
    <p:sldId id="1092" r:id="rId37"/>
    <p:sldId id="1093" r:id="rId38"/>
    <p:sldId id="1094" r:id="rId39"/>
    <p:sldId id="1096" r:id="rId40"/>
    <p:sldId id="1231" r:id="rId41"/>
    <p:sldId id="1237" r:id="rId42"/>
    <p:sldId id="1102" r:id="rId43"/>
    <p:sldId id="1241" r:id="rId44"/>
    <p:sldId id="1232" r:id="rId45"/>
    <p:sldId id="1100" r:id="rId46"/>
    <p:sldId id="1101" r:id="rId47"/>
    <p:sldId id="1233" r:id="rId48"/>
    <p:sldId id="1103" r:id="rId49"/>
    <p:sldId id="1104" r:id="rId50"/>
    <p:sldId id="1234" r:id="rId51"/>
    <p:sldId id="1105" r:id="rId52"/>
    <p:sldId id="1106" r:id="rId53"/>
    <p:sldId id="1107" r:id="rId54"/>
    <p:sldId id="1108" r:id="rId55"/>
    <p:sldId id="1235" r:id="rId56"/>
    <p:sldId id="1109" r:id="rId57"/>
    <p:sldId id="1110" r:id="rId58"/>
    <p:sldId id="1111" r:id="rId59"/>
    <p:sldId id="1242" r:id="rId60"/>
    <p:sldId id="1112" r:id="rId61"/>
    <p:sldId id="1113" r:id="rId62"/>
    <p:sldId id="1114" r:id="rId63"/>
    <p:sldId id="1115" r:id="rId64"/>
    <p:sldId id="1116" r:id="rId65"/>
    <p:sldId id="1117" r:id="rId66"/>
    <p:sldId id="1118" r:id="rId67"/>
    <p:sldId id="1119" r:id="rId68"/>
    <p:sldId id="1120" r:id="rId69"/>
    <p:sldId id="1121" r:id="rId70"/>
    <p:sldId id="1122" r:id="rId71"/>
    <p:sldId id="1131" r:id="rId72"/>
    <p:sldId id="1132" r:id="rId73"/>
    <p:sldId id="1258" r:id="rId74"/>
    <p:sldId id="1260" r:id="rId75"/>
    <p:sldId id="1261" r:id="rId76"/>
    <p:sldId id="1259" r:id="rId77"/>
    <p:sldId id="1262" r:id="rId78"/>
    <p:sldId id="1268" r:id="rId79"/>
    <p:sldId id="1263" r:id="rId80"/>
    <p:sldId id="1133" r:id="rId81"/>
    <p:sldId id="1134" r:id="rId82"/>
    <p:sldId id="1223" r:id="rId83"/>
    <p:sldId id="1144" r:id="rId84"/>
    <p:sldId id="1249" r:id="rId85"/>
    <p:sldId id="1147" r:id="rId86"/>
    <p:sldId id="1274" r:id="rId87"/>
    <p:sldId id="1271" r:id="rId88"/>
    <p:sldId id="1148" r:id="rId89"/>
    <p:sldId id="1149" r:id="rId90"/>
    <p:sldId id="1150" r:id="rId91"/>
    <p:sldId id="1151" r:id="rId92"/>
    <p:sldId id="1152" r:id="rId93"/>
    <p:sldId id="1153" r:id="rId94"/>
    <p:sldId id="1154" r:id="rId95"/>
    <p:sldId id="1156" r:id="rId96"/>
    <p:sldId id="1272" r:id="rId97"/>
    <p:sldId id="1155" r:id="rId98"/>
    <p:sldId id="1159" r:id="rId99"/>
    <p:sldId id="1160" r:id="rId100"/>
    <p:sldId id="1161" r:id="rId101"/>
    <p:sldId id="1238" r:id="rId102"/>
    <p:sldId id="1166" r:id="rId103"/>
    <p:sldId id="1252" r:id="rId104"/>
    <p:sldId id="1167" r:id="rId105"/>
    <p:sldId id="1168" r:id="rId106"/>
    <p:sldId id="1178" r:id="rId107"/>
    <p:sldId id="1179" r:id="rId108"/>
    <p:sldId id="1180" r:id="rId109"/>
    <p:sldId id="1182" r:id="rId110"/>
    <p:sldId id="1183" r:id="rId111"/>
    <p:sldId id="1276" r:id="rId112"/>
    <p:sldId id="1277" r:id="rId113"/>
    <p:sldId id="1278" r:id="rId114"/>
    <p:sldId id="1279" r:id="rId115"/>
    <p:sldId id="1280" r:id="rId116"/>
    <p:sldId id="1186" r:id="rId117"/>
    <p:sldId id="1188" r:id="rId118"/>
    <p:sldId id="1281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99FFCC"/>
    <a:srgbClr val="FF9966"/>
    <a:srgbClr val="3399FF"/>
    <a:srgbClr val="0070C0"/>
    <a:srgbClr val="FFCC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25.06.2025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14389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 </a:t>
            </a:r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I:</a:t>
            </a:r>
          </a:p>
          <a:p>
            <a:pPr algn="ctr"/>
            <a:r>
              <a:rPr lang="de-DE" sz="4800" b="1" dirty="0">
                <a:solidFill>
                  <a:srgbClr val="FF0000"/>
                </a:solidFill>
              </a:rPr>
              <a:t>Allgemeine Aspekte / Neurobiologie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30. Juni 2025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167651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EC7DA-A532-3460-AEF1-C3FA520FBA1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38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a) 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Abbau ganzer </a:t>
            </a:r>
            <a:r>
              <a:rPr lang="de-DE" sz="2800" u="sng" dirty="0"/>
              <a:t>Nervenzellen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Neubildung von </a:t>
            </a:r>
            <a:r>
              <a:rPr lang="de-DE" sz="2800" u="sng" dirty="0"/>
              <a:t>Nervenzellen</a:t>
            </a:r>
            <a:r>
              <a:rPr lang="de-DE" sz="2800" dirty="0"/>
              <a:t> (nur in zwei Gehirnbereichen möglich)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Umbau ganzer </a:t>
            </a:r>
            <a:r>
              <a:rPr lang="de-DE" sz="2800" u="sng" dirty="0"/>
              <a:t>Gehirnbereiche</a:t>
            </a:r>
            <a:r>
              <a:rPr lang="de-DE" sz="2800" dirty="0"/>
              <a:t> bei Ausfall eines anderen Bereichs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534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b)	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Menge an ausgeschüttetem Transmitter pro Aktionspotential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Rezeptordichte auf </a:t>
            </a:r>
            <a:r>
              <a:rPr lang="de-DE" sz="2800" dirty="0" err="1"/>
              <a:t>postsynap-tischer</a:t>
            </a:r>
            <a:r>
              <a:rPr lang="de-DE" sz="2800" dirty="0"/>
              <a:t> Seite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691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7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249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7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r>
              <a:rPr lang="de-DE" sz="2800" u="sng" dirty="0"/>
              <a:t>8. Klasse</a:t>
            </a:r>
            <a:r>
              <a:rPr lang="de-DE" sz="2800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Zusammenwirken von Nerven- und Hormon-System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Stress</a:t>
            </a:r>
            <a:r>
              <a:rPr lang="de-DE" sz="2800" dirty="0"/>
              <a:t>-Bewältigung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</a:t>
            </a:r>
            <a:r>
              <a:rPr lang="de-DE" sz="2800" dirty="0" err="1"/>
              <a:t>Eustress</a:t>
            </a:r>
            <a:r>
              <a:rPr lang="de-DE" sz="2800" dirty="0"/>
              <a:t> und </a:t>
            </a:r>
            <a:r>
              <a:rPr lang="de-DE" sz="2800" dirty="0" err="1"/>
              <a:t>Distress</a:t>
            </a:r>
            <a:endParaRPr lang="de-DE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761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7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40952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2 Systeme („Achsen“) mit Neuronen und Hormonen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etwas Neuro-Anatomie zu Beginn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(</a:t>
            </a:r>
            <a:r>
              <a:rPr lang="de-DE" sz="2800" dirty="0">
                <a:highlight>
                  <a:srgbClr val="FFFF00"/>
                </a:highlight>
              </a:rPr>
              <a:t>1 Stunde</a:t>
            </a:r>
            <a:r>
              <a:rPr lang="de-DE" sz="2800" dirty="0"/>
              <a:t>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01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7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B678D4-2E52-42BF-25AF-BDDD11917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2" y="3809712"/>
            <a:ext cx="4813275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68938B-1913-254C-DA54-2F7530FC0454}"/>
              </a:ext>
            </a:extLst>
          </p:cNvPr>
          <p:cNvSpPr txBox="1"/>
          <p:nvPr/>
        </p:nvSpPr>
        <p:spPr>
          <a:xfrm>
            <a:off x="1473199" y="4837331"/>
            <a:ext cx="1608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Hypothalamus</a:t>
            </a:r>
          </a:p>
          <a:p>
            <a:r>
              <a:rPr lang="de-DE" dirty="0"/>
              <a:t> Hypophyse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2F99BF-F9A3-1845-941C-587C90FD2FD6}"/>
              </a:ext>
            </a:extLst>
          </p:cNvPr>
          <p:cNvCxnSpPr/>
          <p:nvPr/>
        </p:nvCxnSpPr>
        <p:spPr>
          <a:xfrm flipV="1">
            <a:off x="2675467" y="5257800"/>
            <a:ext cx="457200" cy="67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50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438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441871" y="3548416"/>
            <a:ext cx="306324" cy="270086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5176605" y="3624618"/>
            <a:ext cx="306324" cy="2548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1718733" y="51816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</a:t>
            </a:r>
            <a:r>
              <a:rPr lang="de-DE" sz="2400" dirty="0">
                <a:highlight>
                  <a:srgbClr val="FFFF00"/>
                </a:highlight>
              </a:rPr>
              <a:t>graduierte</a:t>
            </a:r>
            <a:r>
              <a:rPr lang="de-DE" sz="2400" dirty="0"/>
              <a:t>					</a:t>
            </a:r>
            <a:r>
              <a:rPr lang="de-DE" sz="2400" dirty="0">
                <a:highlight>
                  <a:srgbClr val="00FFFF"/>
                </a:highlight>
              </a:rPr>
              <a:t>Aktions-</a:t>
            </a:r>
          </a:p>
          <a:p>
            <a:r>
              <a:rPr lang="de-DE" sz="2400" dirty="0"/>
              <a:t> </a:t>
            </a:r>
            <a:r>
              <a:rPr lang="de-DE" sz="2400" dirty="0">
                <a:highlight>
                  <a:srgbClr val="FFFF00"/>
                </a:highlight>
              </a:rPr>
              <a:t>Potentiale</a:t>
            </a:r>
            <a:r>
              <a:rPr lang="de-DE" sz="2400" dirty="0"/>
              <a:t> 			     </a:t>
            </a:r>
            <a:r>
              <a:rPr lang="de-DE" sz="2400" dirty="0">
                <a:highlight>
                  <a:srgbClr val="00FFFF"/>
                </a:highlight>
              </a:rPr>
              <a:t>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9003EF-F537-4EFC-6A9A-17427C3AB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02" y="2417112"/>
            <a:ext cx="7440201" cy="20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72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3284304" y="4551718"/>
            <a:ext cx="306324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4732105" y="4399318"/>
            <a:ext cx="306324" cy="1523999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2633133" y="5302775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highlight>
                  <a:srgbClr val="FFFF00"/>
                </a:highlight>
              </a:rPr>
              <a:t>Graduierte</a:t>
            </a:r>
            <a:r>
              <a:rPr lang="de-DE" sz="2400" dirty="0"/>
              <a:t>	   </a:t>
            </a:r>
            <a:r>
              <a:rPr lang="de-DE" sz="2400" dirty="0">
                <a:solidFill>
                  <a:srgbClr val="0000FF"/>
                </a:solidFill>
                <a:highlight>
                  <a:srgbClr val="FFFF00"/>
                </a:highlight>
              </a:rPr>
              <a:t>Graduierte</a:t>
            </a:r>
            <a:r>
              <a:rPr lang="de-DE" sz="2400" dirty="0">
                <a:solidFill>
                  <a:srgbClr val="0000FF"/>
                </a:solidFill>
              </a:rPr>
              <a:t>     </a:t>
            </a:r>
            <a:r>
              <a:rPr lang="de-DE" sz="2400" dirty="0">
                <a:solidFill>
                  <a:srgbClr val="0000FF"/>
                </a:solidFill>
                <a:highlight>
                  <a:srgbClr val="00FFFF"/>
                </a:highlight>
              </a:rPr>
              <a:t>Aktions-</a:t>
            </a:r>
          </a:p>
          <a:p>
            <a:r>
              <a:rPr lang="de-DE" sz="2400" dirty="0"/>
              <a:t> </a:t>
            </a:r>
            <a:r>
              <a:rPr lang="de-DE" sz="2400" b="1" dirty="0">
                <a:highlight>
                  <a:srgbClr val="FFFF00"/>
                </a:highlight>
              </a:rPr>
              <a:t>Potentiale</a:t>
            </a:r>
            <a:r>
              <a:rPr lang="de-DE" sz="2400" dirty="0"/>
              <a:t>     </a:t>
            </a:r>
            <a:r>
              <a:rPr lang="de-DE" sz="2400" dirty="0">
                <a:solidFill>
                  <a:srgbClr val="0000FF"/>
                </a:solidFill>
                <a:highlight>
                  <a:srgbClr val="FFFF00"/>
                </a:highlight>
              </a:rPr>
              <a:t>Potentiale</a:t>
            </a:r>
            <a:r>
              <a:rPr lang="de-DE" sz="2400" dirty="0">
                <a:solidFill>
                  <a:srgbClr val="0000FF"/>
                </a:solidFill>
              </a:rPr>
              <a:t>    </a:t>
            </a:r>
            <a:r>
              <a:rPr lang="de-DE" sz="2400" dirty="0">
                <a:solidFill>
                  <a:srgbClr val="0000FF"/>
                </a:solidFill>
                <a:highlight>
                  <a:srgbClr val="00FFFF"/>
                </a:highlight>
              </a:rPr>
              <a:t>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13D24-C13B-6EF1-6217-7BA74C360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9DE7F7A8-4FD5-AAC8-B134-57B7B6A57030}"/>
              </a:ext>
            </a:extLst>
          </p:cNvPr>
          <p:cNvSpPr/>
          <p:nvPr/>
        </p:nvSpPr>
        <p:spPr>
          <a:xfrm rot="5400000">
            <a:off x="6247638" y="4483986"/>
            <a:ext cx="306324" cy="1354665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2307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Sehsinneszellen:</a:t>
            </a:r>
          </a:p>
          <a:p>
            <a:r>
              <a:rPr lang="de-DE" sz="2800" dirty="0"/>
              <a:t>Stäbchen (Helligkeit), Zapfen (3 Typen, Farbe)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77112-600A-1092-973D-FB17E4295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7" y="3291152"/>
            <a:ext cx="6391506" cy="15009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79AE6A-35C7-65A2-BA3A-A2C60B4BF9AA}"/>
              </a:ext>
            </a:extLst>
          </p:cNvPr>
          <p:cNvSpPr txBox="1"/>
          <p:nvPr/>
        </p:nvSpPr>
        <p:spPr>
          <a:xfrm>
            <a:off x="728132" y="4876801"/>
            <a:ext cx="778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Membranstapel								Zellkern</a:t>
            </a:r>
          </a:p>
          <a:p>
            <a:r>
              <a:rPr lang="de-DE" sz="2400" dirty="0"/>
              <a:t>(Discs) mit						          viele				     Axon</a:t>
            </a:r>
          </a:p>
          <a:p>
            <a:r>
              <a:rPr lang="de-DE" sz="2400" dirty="0"/>
              <a:t>Rhodopsin						Mitochondrien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EAC225-C852-334E-235C-4EA6777E26D6}"/>
              </a:ext>
            </a:extLst>
          </p:cNvPr>
          <p:cNvSpPr txBox="1"/>
          <p:nvPr/>
        </p:nvSpPr>
        <p:spPr>
          <a:xfrm>
            <a:off x="1934220" y="3160444"/>
            <a:ext cx="598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äußeres Segment			inneres Segment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9B0CC61-DF61-44FA-47AC-7CEABAFEFAC2}"/>
              </a:ext>
            </a:extLst>
          </p:cNvPr>
          <p:cNvCxnSpPr/>
          <p:nvPr/>
        </p:nvCxnSpPr>
        <p:spPr>
          <a:xfrm flipV="1">
            <a:off x="2277533" y="4284133"/>
            <a:ext cx="651934" cy="63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4ED4EA-4368-F7E3-0296-6EDBA37EB255}"/>
              </a:ext>
            </a:extLst>
          </p:cNvPr>
          <p:cNvCxnSpPr>
            <a:cxnSpLocks/>
          </p:cNvCxnSpPr>
          <p:nvPr/>
        </p:nvCxnSpPr>
        <p:spPr>
          <a:xfrm flipV="1">
            <a:off x="5435600" y="4351867"/>
            <a:ext cx="262467" cy="971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36524E-AF4F-0955-B83F-BF7796E00734}"/>
              </a:ext>
            </a:extLst>
          </p:cNvPr>
          <p:cNvCxnSpPr>
            <a:cxnSpLocks/>
          </p:cNvCxnSpPr>
          <p:nvPr/>
        </p:nvCxnSpPr>
        <p:spPr>
          <a:xfrm flipH="1" flipV="1">
            <a:off x="6764867" y="4351867"/>
            <a:ext cx="101600" cy="57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B1B8CBB-471D-AD5F-8689-1529543D222A}"/>
              </a:ext>
            </a:extLst>
          </p:cNvPr>
          <p:cNvCxnSpPr>
            <a:cxnSpLocks/>
          </p:cNvCxnSpPr>
          <p:nvPr/>
        </p:nvCxnSpPr>
        <p:spPr>
          <a:xfrm flipH="1" flipV="1">
            <a:off x="7425267" y="4191000"/>
            <a:ext cx="423333" cy="1132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F0DA84-653B-B6F4-1603-599DA9BC081B}"/>
              </a:ext>
            </a:extLst>
          </p:cNvPr>
          <p:cNvSpPr txBox="1"/>
          <p:nvPr/>
        </p:nvSpPr>
        <p:spPr>
          <a:xfrm>
            <a:off x="7143543" y="5650911"/>
            <a:ext cx="155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>
                <a:highlight>
                  <a:srgbClr val="FFFF00"/>
                </a:highlight>
              </a:rPr>
              <a:t>graduierte Potentiale</a:t>
            </a:r>
          </a:p>
        </p:txBody>
      </p:sp>
    </p:spTree>
    <p:extLst>
      <p:ext uri="{BB962C8B-B14F-4D97-AF65-F5344CB8AC3E}">
        <p14:creationId xmlns:p14="http://schemas.microsoft.com/office/powerpoint/2010/main" val="49652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27442" y="30650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3912ED-7FD3-DBE4-990F-9D6B4FDFA17F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056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(Lichtsignal)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742516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C2D21-468A-5B48-3AEC-06C510B9F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483D1-0C09-945E-3BB0-E38BF7E3C3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7F32112-6DEE-AF5B-C5CE-296C658A1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C133A8-D799-6119-14D9-DD88BD3CBA06}"/>
              </a:ext>
            </a:extLst>
          </p:cNvPr>
          <p:cNvSpPr txBox="1"/>
          <p:nvPr/>
        </p:nvSpPr>
        <p:spPr>
          <a:xfrm>
            <a:off x="628650" y="189389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(chemisches Signal)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1611824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03090-D1A6-C8A0-4762-2B94943B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97CB9-A139-3B48-BBF4-5EF4B7A96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18C811C-89F0-F378-F5D0-3E9AD8A9B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E6B429-B059-76CF-BD6D-02B400FF3CE7}"/>
              </a:ext>
            </a:extLst>
          </p:cNvPr>
          <p:cNvSpPr txBox="1"/>
          <p:nvPr/>
        </p:nvSpPr>
        <p:spPr>
          <a:xfrm>
            <a:off x="628650" y="1893892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(chemisches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elektrisches Signal)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689314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86C93-0867-9621-7852-2BC22ECA2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6E593-222D-E6EE-A4EA-6F9804B2BC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A2F7D48-1F4C-D1B3-E5AD-7D986D411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A7BA3D-FC27-AA37-56A9-8B655D0B878D}"/>
              </a:ext>
            </a:extLst>
          </p:cNvPr>
          <p:cNvSpPr txBox="1"/>
          <p:nvPr/>
        </p:nvSpPr>
        <p:spPr>
          <a:xfrm>
            <a:off x="628650" y="189389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(chemisches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elektrisches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(chemisches Signal)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39798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2515-A5DC-060C-8BA5-90366426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876AA-E35C-E6D1-F94C-8B3A941A21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9E934FC-31DD-A253-96F6-8CE4ACBE7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44090D-1E60-9287-BC83-E8AA811F5CAB}"/>
              </a:ext>
            </a:extLst>
          </p:cNvPr>
          <p:cNvSpPr txBox="1"/>
          <p:nvPr/>
        </p:nvSpPr>
        <p:spPr>
          <a:xfrm>
            <a:off x="628650" y="1893892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(chemisches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elektrisches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(chemisches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Depolarisation</a:t>
            </a:r>
            <a:r>
              <a:rPr lang="de-DE" sz="2400" dirty="0"/>
              <a:t> am Dendriten der nachgeschalteten Nervenzelle (elektrisches Signal)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880698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30D2-45A1-E796-F3C1-8E7D131E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2337B-DD11-70AE-1195-F66BD398C1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1853432-387C-EE24-8E10-EDF74C608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198A13-8F4D-D35F-AFF9-60ADCA5408CF}"/>
              </a:ext>
            </a:extLst>
          </p:cNvPr>
          <p:cNvSpPr txBox="1"/>
          <p:nvPr/>
        </p:nvSpPr>
        <p:spPr>
          <a:xfrm>
            <a:off x="628650" y="1893892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Information in Form von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Photonen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Ausbildung einer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Depolarisation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am Dendriten der nachgeschalteten Nervenzelle (elektrisches Signal)</a:t>
            </a:r>
          </a:p>
          <a:p>
            <a:endParaRPr lang="de-DE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64E2A2-9049-D35A-B5E9-817358D87823}"/>
              </a:ext>
            </a:extLst>
          </p:cNvPr>
          <p:cNvSpPr txBox="1"/>
          <p:nvPr/>
        </p:nvSpPr>
        <p:spPr>
          <a:xfrm>
            <a:off x="628650" y="2856964"/>
            <a:ext cx="7886700" cy="230832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(chemisches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elektrisches 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(chemisches Signal)</a:t>
            </a:r>
          </a:p>
        </p:txBody>
      </p:sp>
    </p:spTree>
    <p:extLst>
      <p:ext uri="{BB962C8B-B14F-4D97-AF65-F5344CB8AC3E}">
        <p14:creationId xmlns:p14="http://schemas.microsoft.com/office/powerpoint/2010/main" val="11262130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Rhodopsin</a:t>
            </a:r>
            <a:r>
              <a:rPr lang="de-DE" sz="2800" dirty="0"/>
              <a:t> aus Opsin (Protein) und Retinal (</a:t>
            </a:r>
            <a:r>
              <a:rPr lang="de-DE" sz="2800" dirty="0" err="1"/>
              <a:t>Chromo-phor</a:t>
            </a:r>
            <a:r>
              <a:rPr lang="de-DE" sz="2800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E40B14-E5ED-2CAC-741F-3D4AF3A7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82090"/>
            <a:ext cx="7755467" cy="2193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Diesen Gestaltwandel verstehen alle </a:t>
            </a:r>
          </a:p>
          <a:p>
            <a:pPr algn="ctr"/>
            <a:r>
              <a:rPr lang="de-DE" sz="2400" i="1" dirty="0"/>
              <a:t>Kursteilnehmer, auch Nicht-</a:t>
            </a:r>
            <a:r>
              <a:rPr lang="de-DE" sz="2400" i="1" dirty="0" err="1"/>
              <a:t>NTGler</a:t>
            </a:r>
            <a:r>
              <a:rPr lang="de-DE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622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Hyperpolarisation des Membranpotentials 	(graduiertes Signal)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	ggf.: Verstärkung des Signals </a:t>
            </a:r>
          </a:p>
          <a:p>
            <a:r>
              <a:rPr lang="de-DE" sz="2800" dirty="0"/>
              <a:t>	auf das 100-fache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</a:t>
            </a:r>
            <a:r>
              <a:rPr lang="de-DE" sz="2800" i="1" dirty="0">
                <a:solidFill>
                  <a:srgbClr val="FF0000"/>
                </a:solidFill>
              </a:rPr>
              <a:t>Keine Details zur Reaktions-</a:t>
            </a:r>
          </a:p>
          <a:p>
            <a:r>
              <a:rPr lang="de-DE" sz="2800" i="1" dirty="0">
                <a:solidFill>
                  <a:srgbClr val="FF0000"/>
                </a:solidFill>
              </a:rPr>
              <a:t>	Kaskade! Kein Ionen-Mechanismus!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58FB48-4D84-BF6F-D563-D47A8C88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55923"/>
            <a:ext cx="2504343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00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B9455-3F8D-2AE9-779A-CCA54D71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45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8000" b="1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22979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11346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1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268189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6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b="1" dirty="0">
                <a:highlight>
                  <a:srgbClr val="FFFF00"/>
                </a:highlight>
                <a:latin typeface="Arial Narrow" panose="020B0606020202030204" pitchFamily="34" charset="0"/>
              </a:rPr>
              <a:t>ALP</a:t>
            </a:r>
            <a:r>
              <a:rPr lang="de-DE" sz="3200" dirty="0"/>
              <a:t>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i="1" dirty="0"/>
              <a:t>(Auch nicht von bio-nickl!)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b="1" dirty="0">
                <a:solidFill>
                  <a:srgbClr val="0000FF"/>
                </a:solidFill>
              </a:rPr>
              <a:t>Zusätzliches eignet sich zur </a:t>
            </a:r>
            <a:r>
              <a:rPr lang="de-DE" sz="2800" b="1" dirty="0">
                <a:solidFill>
                  <a:srgbClr val="0000FF"/>
                </a:solidFill>
                <a:highlight>
                  <a:srgbClr val="FFFF00"/>
                </a:highlight>
              </a:rPr>
              <a:t>Begabten-Förderung</a:t>
            </a:r>
            <a:r>
              <a:rPr lang="de-DE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b="1" dirty="0"/>
              <a:t>Erklärvideos</a:t>
            </a:r>
            <a:r>
              <a:rPr lang="de-DE" sz="2800" dirty="0"/>
              <a:t>: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Im Unterricht darauf eingehen, auch </a:t>
            </a:r>
            <a:r>
              <a:rPr lang="de-DE" sz="2800"/>
              <a:t>wenn Sie </a:t>
            </a:r>
            <a:r>
              <a:rPr lang="de-DE" sz="2800" dirty="0"/>
              <a:t>diese nicht als Unterrichts-Medien einsetzen, denn sie enthalten </a:t>
            </a:r>
            <a:r>
              <a:rPr lang="de-DE" sz="2800" b="1" dirty="0"/>
              <a:t>Unschärfen</a:t>
            </a:r>
            <a:r>
              <a:rPr lang="de-DE" sz="2800" dirty="0"/>
              <a:t> und </a:t>
            </a:r>
            <a:r>
              <a:rPr lang="de-DE" sz="2800" b="1" dirty="0"/>
              <a:t>Fehler</a:t>
            </a:r>
            <a:r>
              <a:rPr lang="de-DE" sz="2800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D393C6-88F7-E22C-C816-5AE248BB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95">
            <a:off x="702733" y="2218103"/>
            <a:ext cx="4453466" cy="3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</p:txBody>
      </p:sp>
    </p:spTree>
    <p:extLst>
      <p:ext uri="{BB962C8B-B14F-4D97-AF65-F5344CB8AC3E}">
        <p14:creationId xmlns:p14="http://schemas.microsoft.com/office/powerpoint/2010/main" val="102670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  <a:p>
            <a:pPr>
              <a:spcAft>
                <a:spcPts val="1200"/>
              </a:spcAft>
            </a:pPr>
            <a:r>
              <a:rPr lang="de-DE" sz="2800" i="1" dirty="0"/>
              <a:t>	</a:t>
            </a:r>
            <a:r>
              <a:rPr lang="de-DE" sz="2800" b="1" i="1" dirty="0">
                <a:solidFill>
                  <a:srgbClr val="FF0000"/>
                </a:solidFill>
              </a:rPr>
              <a:t>Nicht </a:t>
            </a:r>
            <a:r>
              <a:rPr lang="de-DE" sz="2800" b="1" i="1" dirty="0" err="1">
                <a:solidFill>
                  <a:srgbClr val="FF0000"/>
                </a:solidFill>
              </a:rPr>
              <a:t>stoffhubern</a:t>
            </a:r>
            <a:r>
              <a:rPr lang="de-DE" sz="28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02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592830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Berufsbilder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>
                <a:solidFill>
                  <a:srgbClr val="0000FF"/>
                </a:solidFill>
              </a:rPr>
              <a:t>Allgemeine Aspekte</a:t>
            </a: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</p:spTree>
    <p:extLst>
      <p:ext uri="{BB962C8B-B14F-4D97-AF65-F5344CB8AC3E}">
        <p14:creationId xmlns:p14="http://schemas.microsoft.com/office/powerpoint/2010/main" val="2452382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30E9D6-902C-2098-3064-E2B639496B78}"/>
              </a:ext>
            </a:extLst>
          </p:cNvPr>
          <p:cNvSpPr txBox="1"/>
          <p:nvPr/>
        </p:nvSpPr>
        <p:spPr>
          <a:xfrm>
            <a:off x="4587874" y="1982450"/>
            <a:ext cx="41243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dirty="0"/>
              <a:t>Faktenwissen</a:t>
            </a:r>
          </a:p>
          <a:p>
            <a:endParaRPr lang="de-DE" sz="4400" i="1" dirty="0"/>
          </a:p>
          <a:p>
            <a:r>
              <a:rPr lang="de-DE" sz="5400" i="1" dirty="0"/>
              <a:t>Erkenntnis / Verständnis</a:t>
            </a:r>
          </a:p>
        </p:txBody>
      </p:sp>
    </p:spTree>
    <p:extLst>
      <p:ext uri="{BB962C8B-B14F-4D97-AF65-F5344CB8AC3E}">
        <p14:creationId xmlns:p14="http://schemas.microsoft.com/office/powerpoint/2010/main" val="428863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</a:t>
            </a:r>
            <a:r>
              <a:rPr lang="de-DE" sz="3200" b="1" dirty="0"/>
              <a:t>Arbeitsmaterial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3300"/>
                </a:solidFill>
              </a:rPr>
              <a:t>Das war noch nie so wichtig wie in der Kursphase nach LehrplanPLUS!</a:t>
            </a:r>
          </a:p>
          <a:p>
            <a:pPr algn="ctr">
              <a:spcBef>
                <a:spcPts val="1200"/>
              </a:spcBef>
            </a:pPr>
            <a:r>
              <a:rPr lang="de-DE" sz="3200" dirty="0">
                <a:solidFill>
                  <a:srgbClr val="FF3300"/>
                </a:solidFill>
              </a:rPr>
              <a:t>(v. a. wegen der Lernaufgaben)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D452E-234E-7031-141B-9AF2E00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68" y="2295774"/>
            <a:ext cx="5038264" cy="35154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5B1635-5652-47E3-2D5B-C465887B55CD}"/>
              </a:ext>
            </a:extLst>
          </p:cNvPr>
          <p:cNvSpPr txBox="1"/>
          <p:nvPr/>
        </p:nvSpPr>
        <p:spPr>
          <a:xfrm>
            <a:off x="628650" y="1690689"/>
            <a:ext cx="346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Anagramm:</a:t>
            </a:r>
          </a:p>
        </p:txBody>
      </p:sp>
    </p:spTree>
    <p:extLst>
      <p:ext uri="{BB962C8B-B14F-4D97-AF65-F5344CB8AC3E}">
        <p14:creationId xmlns:p14="http://schemas.microsoft.com/office/powerpoint/2010/main" val="2334560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/>
              <a:t>Unsichere Vorkenntnisse aus Chemie und Elektrophysik:</a:t>
            </a:r>
          </a:p>
          <a:p>
            <a:endParaRPr lang="de-DE" sz="3200" dirty="0"/>
          </a:p>
          <a:p>
            <a:r>
              <a:rPr lang="de-DE" sz="3200" dirty="0"/>
              <a:t>ggf. </a:t>
            </a:r>
            <a:r>
              <a:rPr lang="de-DE" sz="3200" u="sng" dirty="0"/>
              <a:t>Berührungsängste</a:t>
            </a:r>
            <a:r>
              <a:rPr lang="de-DE" sz="3200" dirty="0"/>
              <a:t> bei den Modellen für Ruhe- und Aktionspotential, Erregungsleitung, </a:t>
            </a:r>
            <a:r>
              <a:rPr lang="de-DE" sz="3200" dirty="0" err="1"/>
              <a:t>Synapsentätigkeit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50294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4683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 (polar/unpolar); hydrophil, hydrophob, lipophil, amphiphil</a:t>
            </a:r>
          </a:p>
        </p:txBody>
      </p:sp>
    </p:spTree>
    <p:extLst>
      <p:ext uri="{BB962C8B-B14F-4D97-AF65-F5344CB8AC3E}">
        <p14:creationId xmlns:p14="http://schemas.microsoft.com/office/powerpoint/2010/main" val="973814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 (polar/unpolar); hydrophil, hydrophob, lipophil, amphiphil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Biologie: einzelne Aspekte zur Biomembran</a:t>
            </a:r>
          </a:p>
        </p:txBody>
      </p:sp>
    </p:spTree>
    <p:extLst>
      <p:ext uri="{BB962C8B-B14F-4D97-AF65-F5344CB8AC3E}">
        <p14:creationId xmlns:p14="http://schemas.microsoft.com/office/powerpoint/2010/main" val="1402037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FF0000"/>
                </a:solidFill>
              </a:rPr>
              <a:t>Nicht</a:t>
            </a:r>
            <a:r>
              <a:rPr lang="de-DE" sz="2800" dirty="0">
                <a:solidFill>
                  <a:srgbClr val="FF0000"/>
                </a:solidFill>
              </a:rPr>
              <a:t>: </a:t>
            </a:r>
            <a:r>
              <a:rPr lang="de-DE" sz="2800" dirty="0" err="1">
                <a:solidFill>
                  <a:srgbClr val="FF0000"/>
                </a:solidFill>
              </a:rPr>
              <a:t>Schwannsche</a:t>
            </a:r>
            <a:r>
              <a:rPr lang="de-DE" sz="2800" dirty="0">
                <a:solidFill>
                  <a:srgbClr val="FF0000"/>
                </a:solidFill>
              </a:rPr>
              <a:t> Zelle, </a:t>
            </a:r>
            <a:r>
              <a:rPr lang="de-DE" sz="2800" dirty="0" err="1">
                <a:solidFill>
                  <a:srgbClr val="FF0000"/>
                </a:solidFill>
              </a:rPr>
              <a:t>Ranvierscher</a:t>
            </a:r>
            <a:r>
              <a:rPr lang="de-DE" sz="2800" dirty="0">
                <a:solidFill>
                  <a:srgbClr val="FF0000"/>
                </a:solidFill>
              </a:rPr>
              <a:t> Schnürring, </a:t>
            </a:r>
            <a:r>
              <a:rPr lang="de-DE" sz="2800" dirty="0" err="1">
                <a:solidFill>
                  <a:srgbClr val="FF0000"/>
                </a:solidFill>
              </a:rPr>
              <a:t>Nissl</a:t>
            </a:r>
            <a:r>
              <a:rPr lang="de-DE" sz="2800" dirty="0">
                <a:solidFill>
                  <a:srgbClr val="FF0000"/>
                </a:solidFill>
              </a:rPr>
              <a:t>-Schollen</a:t>
            </a:r>
          </a:p>
        </p:txBody>
      </p:sp>
    </p:spTree>
    <p:extLst>
      <p:ext uri="{BB962C8B-B14F-4D97-AF65-F5344CB8AC3E}">
        <p14:creationId xmlns:p14="http://schemas.microsoft.com/office/powerpoint/2010/main" val="1779377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Das Axon funktioniert nicht wie ein Kabel!</a:t>
            </a:r>
          </a:p>
        </p:txBody>
      </p:sp>
    </p:spTree>
    <p:extLst>
      <p:ext uri="{BB962C8B-B14F-4D97-AF65-F5344CB8AC3E}">
        <p14:creationId xmlns:p14="http://schemas.microsoft.com/office/powerpoint/2010/main" val="3390956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11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1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BE0BB4-AE3D-69F6-30E0-62ED1824D0F1}"/>
              </a:ext>
            </a:extLst>
          </p:cNvPr>
          <p:cNvSpPr txBox="1"/>
          <p:nvPr/>
        </p:nvSpPr>
        <p:spPr>
          <a:xfrm rot="328159">
            <a:off x="745066" y="4474815"/>
            <a:ext cx="76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Nur </a:t>
            </a:r>
            <a:r>
              <a:rPr lang="de-DE" sz="2800" dirty="0" err="1"/>
              <a:t>NTG</a:t>
            </a:r>
            <a:r>
              <a:rPr lang="de-DE" sz="2800" dirty="0"/>
              <a:t>-Schüler kennen aus der Chemie die Fette!</a:t>
            </a:r>
          </a:p>
        </p:txBody>
      </p:sp>
    </p:spTree>
    <p:extLst>
      <p:ext uri="{BB962C8B-B14F-4D97-AF65-F5344CB8AC3E}">
        <p14:creationId xmlns:p14="http://schemas.microsoft.com/office/powerpoint/2010/main" val="12094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275" y="5015284"/>
            <a:ext cx="791448" cy="1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5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379" y="2273829"/>
            <a:ext cx="791448" cy="17996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1E97DD-760F-FC36-A91B-FE8439FF7A9A}"/>
              </a:ext>
            </a:extLst>
          </p:cNvPr>
          <p:cNvSpPr txBox="1"/>
          <p:nvPr/>
        </p:nvSpPr>
        <p:spPr>
          <a:xfrm>
            <a:off x="1303866" y="2912067"/>
            <a:ext cx="20634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unpolar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919C-3279-FAA1-8B4C-414EB5906993}"/>
              </a:ext>
            </a:extLst>
          </p:cNvPr>
          <p:cNvSpPr txBox="1"/>
          <p:nvPr/>
        </p:nvSpPr>
        <p:spPr>
          <a:xfrm>
            <a:off x="5546857" y="2912066"/>
            <a:ext cx="2063485" cy="523220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polar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2BBB1-1D44-EF02-3DF6-280F6FBC50A3}"/>
              </a:ext>
            </a:extLst>
          </p:cNvPr>
          <p:cNvSpPr txBox="1"/>
          <p:nvPr/>
        </p:nvSpPr>
        <p:spPr>
          <a:xfrm>
            <a:off x="1327952" y="4136581"/>
            <a:ext cx="6841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Die Begriffe hydrophob (lipophil), hydrophil (lipophob) und amphiphil sind Stoffeigen-</a:t>
            </a:r>
            <a:r>
              <a:rPr lang="de-DE" sz="2800" dirty="0" err="1"/>
              <a:t>schaften</a:t>
            </a:r>
            <a:r>
              <a:rPr lang="de-DE" sz="2800" dirty="0"/>
              <a:t> und gehören zur Stoffebene.</a:t>
            </a:r>
          </a:p>
        </p:txBody>
      </p:sp>
    </p:spTree>
    <p:extLst>
      <p:ext uri="{BB962C8B-B14F-4D97-AF65-F5344CB8AC3E}">
        <p14:creationId xmlns:p14="http://schemas.microsoft.com/office/powerpoint/2010/main" val="1744720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B10267-4486-0210-C3D3-65669A154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8172"/>
            <a:ext cx="7658842" cy="2184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3FB097-E1F1-500A-2333-EBDA71BB84CB}"/>
              </a:ext>
            </a:extLst>
          </p:cNvPr>
          <p:cNvSpPr txBox="1"/>
          <p:nvPr/>
        </p:nvSpPr>
        <p:spPr>
          <a:xfrm>
            <a:off x="795867" y="4191000"/>
            <a:ext cx="75607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Zellmembran (Beispiel für Biomembran) mit angelagertem, eingelagertem und integralen Proteinen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Glykoprotein steht nicht im LehrplanPLUS</a:t>
            </a:r>
          </a:p>
        </p:txBody>
      </p:sp>
    </p:spTree>
    <p:extLst>
      <p:ext uri="{BB962C8B-B14F-4D97-AF65-F5344CB8AC3E}">
        <p14:creationId xmlns:p14="http://schemas.microsoft.com/office/powerpoint/2010/main" val="4217912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</p:txBody>
      </p:sp>
    </p:spTree>
    <p:extLst>
      <p:ext uri="{BB962C8B-B14F-4D97-AF65-F5344CB8AC3E}">
        <p14:creationId xmlns:p14="http://schemas.microsoft.com/office/powerpoint/2010/main" val="137711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wird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einfach voraussetzen!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Evaluieren und ggf. besprechen!</a:t>
            </a:r>
          </a:p>
        </p:txBody>
      </p:sp>
    </p:spTree>
    <p:extLst>
      <p:ext uri="{BB962C8B-B14F-4D97-AF65-F5344CB8AC3E}">
        <p14:creationId xmlns:p14="http://schemas.microsoft.com/office/powerpoint/2010/main" val="2098393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</p:spTree>
    <p:extLst>
      <p:ext uri="{BB962C8B-B14F-4D97-AF65-F5344CB8AC3E}">
        <p14:creationId xmlns:p14="http://schemas.microsoft.com/office/powerpoint/2010/main" val="1290884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2120B5-FC3A-F2BB-EC36-35542D5A80D8}"/>
              </a:ext>
            </a:extLst>
          </p:cNvPr>
          <p:cNvSpPr txBox="1"/>
          <p:nvPr/>
        </p:nvSpPr>
        <p:spPr>
          <a:xfrm>
            <a:off x="728133" y="5754707"/>
            <a:ext cx="746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Fachbegriff: </a:t>
            </a:r>
            <a:r>
              <a:rPr lang="de-DE" sz="2800" b="1" dirty="0"/>
              <a:t>osmotische Kraft </a:t>
            </a:r>
            <a:r>
              <a:rPr lang="de-DE" sz="2800" b="1" dirty="0" err="1"/>
              <a:t>F</a:t>
            </a:r>
            <a:r>
              <a:rPr lang="de-DE" sz="2800" b="1" baseline="-25000" dirty="0" err="1"/>
              <a:t>osm</a:t>
            </a:r>
            <a:endParaRPr lang="de-DE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85327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(kleine, ungeladene Teilchen)</a:t>
            </a:r>
          </a:p>
        </p:txBody>
      </p:sp>
    </p:spTree>
    <p:extLst>
      <p:ext uri="{BB962C8B-B14F-4D97-AF65-F5344CB8AC3E}">
        <p14:creationId xmlns:p14="http://schemas.microsoft.com/office/powerpoint/2010/main" val="1481966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(kleine, ungeladene Teilchen)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71C83-5EF7-9631-913E-58EA81585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7" y="3212784"/>
            <a:ext cx="4534693" cy="27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3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(kleine, ungeladene Teilchen)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</p:txBody>
      </p:sp>
    </p:spTree>
    <p:extLst>
      <p:ext uri="{BB962C8B-B14F-4D97-AF65-F5344CB8AC3E}">
        <p14:creationId xmlns:p14="http://schemas.microsoft.com/office/powerpoint/2010/main" val="1522702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(kleine, ungeladene Teilchen)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aktiver Transport durch Tunnelproteine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8D9C3-B5BC-25AC-2C30-87180B0F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6" y="3557164"/>
            <a:ext cx="4488768" cy="274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83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/>
              <a:t>Stofftransport durch eine Membran</a:t>
            </a:r>
          </a:p>
          <a:p>
            <a:pPr algn="ctr">
              <a:spcAft>
                <a:spcPts val="1200"/>
              </a:spcAft>
            </a:pPr>
            <a:r>
              <a:rPr lang="de-DE" sz="2800" b="1" dirty="0">
                <a:solidFill>
                  <a:srgbClr val="FF0000"/>
                </a:solidFill>
              </a:rPr>
              <a:t>Fachbegriffe, die nicht im LehrplanPLUS stehen: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Antiport und </a:t>
            </a:r>
            <a:r>
              <a:rPr lang="de-DE" sz="2800" dirty="0" err="1">
                <a:solidFill>
                  <a:srgbClr val="FF0000"/>
                </a:solidFill>
              </a:rPr>
              <a:t>Symport</a:t>
            </a:r>
            <a:endParaRPr lang="de-DE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Unterscheidung zwischen Kanalprotein und Carrier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primärer und sekundärer aktiver Transport</a:t>
            </a:r>
          </a:p>
        </p:txBody>
      </p:sp>
    </p:spTree>
    <p:extLst>
      <p:ext uri="{BB962C8B-B14F-4D97-AF65-F5344CB8AC3E}">
        <p14:creationId xmlns:p14="http://schemas.microsoft.com/office/powerpoint/2010/main" val="2038063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85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3EEFEE-CE67-8EA3-C67F-851CEEA4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754A1F-B6B9-4D43-408A-B8ACEA6B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3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8533D02-1F5F-7BF5-65F7-6F7D66170A98}"/>
              </a:ext>
            </a:extLst>
          </p:cNvPr>
          <p:cNvCxnSpPr>
            <a:cxnSpLocks/>
          </p:cNvCxnSpPr>
          <p:nvPr/>
        </p:nvCxnSpPr>
        <p:spPr>
          <a:xfrm flipV="1">
            <a:off x="6129867" y="4749800"/>
            <a:ext cx="1197184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1C0DD7B-158A-8DE4-949F-A0A5EF9B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AD2159-F24C-91D3-4A4A-0E4C75E4D9E6}"/>
              </a:ext>
            </a:extLst>
          </p:cNvPr>
          <p:cNvSpPr txBox="1"/>
          <p:nvPr/>
        </p:nvSpPr>
        <p:spPr>
          <a:xfrm>
            <a:off x="7281334" y="4265811"/>
            <a:ext cx="1422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„Meer-wasser“</a:t>
            </a:r>
          </a:p>
        </p:txBody>
      </p:sp>
    </p:spTree>
    <p:extLst>
      <p:ext uri="{BB962C8B-B14F-4D97-AF65-F5344CB8AC3E}">
        <p14:creationId xmlns:p14="http://schemas.microsoft.com/office/powerpoint/2010/main" val="1346185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Messung von Membranpotentialen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137299-9244-74E4-F669-ACCDA69C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9" y="2414481"/>
            <a:ext cx="5327573" cy="24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CB66EF-DCF2-D266-C7AA-1E758FABAD4A}"/>
              </a:ext>
            </a:extLst>
          </p:cNvPr>
          <p:cNvSpPr txBox="1"/>
          <p:nvPr/>
        </p:nvSpPr>
        <p:spPr>
          <a:xfrm>
            <a:off x="1799166" y="2341765"/>
            <a:ext cx="202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Mess</a:t>
            </a:r>
            <a:r>
              <a:rPr lang="de-DE" sz="2000" dirty="0"/>
              <a:t>- oder Ableit-Elektrode:</a:t>
            </a:r>
          </a:p>
        </p:txBody>
      </p:sp>
    </p:spTree>
    <p:extLst>
      <p:ext uri="{BB962C8B-B14F-4D97-AF65-F5344CB8AC3E}">
        <p14:creationId xmlns:p14="http://schemas.microsoft.com/office/powerpoint/2010/main" val="2242514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</p:txBody>
      </p:sp>
    </p:spTree>
    <p:extLst>
      <p:ext uri="{BB962C8B-B14F-4D97-AF65-F5344CB8AC3E}">
        <p14:creationId xmlns:p14="http://schemas.microsoft.com/office/powerpoint/2010/main" val="18321682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Aktionspotential: zeitlicher </a:t>
            </a:r>
            <a:r>
              <a:rPr lang="de-DE" sz="2800" u="sng" dirty="0"/>
              <a:t>Verlauf</a:t>
            </a:r>
            <a:r>
              <a:rPr lang="de-DE" sz="2800" dirty="0"/>
              <a:t> des Membran-Potentials mit Spitze bei + 30 mV</a:t>
            </a:r>
          </a:p>
        </p:txBody>
      </p:sp>
    </p:spTree>
    <p:extLst>
      <p:ext uri="{BB962C8B-B14F-4D97-AF65-F5344CB8AC3E}">
        <p14:creationId xmlns:p14="http://schemas.microsoft.com/office/powerpoint/2010/main" val="26065925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</p:txBody>
      </p:sp>
    </p:spTree>
    <p:extLst>
      <p:ext uri="{BB962C8B-B14F-4D97-AF65-F5344CB8AC3E}">
        <p14:creationId xmlns:p14="http://schemas.microsoft.com/office/powerpoint/2010/main" val="26584960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20643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baseline="-250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baseline="-25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de-DE" sz="2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r>
              <a:rPr lang="de-DE" sz="2800" b="1" dirty="0">
                <a:cs typeface="Times New Roman" panose="02020603050405020304" pitchFamily="18" charset="0"/>
              </a:rPr>
              <a:t>RP: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GGW</a:t>
            </a:r>
            <a:r>
              <a:rPr lang="de-DE" sz="2800" dirty="0">
                <a:cs typeface="Times New Roman" panose="02020603050405020304" pitchFamily="18" charset="0"/>
              </a:rPr>
              <a:t> von osmotischer und </a:t>
            </a:r>
            <a:r>
              <a:rPr lang="de-DE" sz="2800" dirty="0" err="1">
                <a:cs typeface="Times New Roman" panose="02020603050405020304" pitchFamily="18" charset="0"/>
              </a:rPr>
              <a:t>elektrostat</a:t>
            </a:r>
            <a:r>
              <a:rPr lang="de-DE" sz="2800" dirty="0">
                <a:cs typeface="Times New Roman" panose="02020603050405020304" pitchFamily="18" charset="0"/>
              </a:rPr>
              <a:t>. Kraft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(auf Kalium-Ionen)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62337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2612D5-8723-F366-4370-21EAA50D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531558"/>
            <a:ext cx="7052733" cy="38920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6572C-3FAF-C238-BB51-8210AC4719C8}"/>
              </a:ext>
            </a:extLst>
          </p:cNvPr>
          <p:cNvSpPr txBox="1"/>
          <p:nvPr/>
        </p:nvSpPr>
        <p:spPr>
          <a:xfrm>
            <a:off x="628650" y="1690689"/>
            <a:ext cx="351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Hypothetischer Anfangszustand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D3B60B-7933-6660-93A7-9E44A6E0E9C4}"/>
              </a:ext>
            </a:extLst>
          </p:cNvPr>
          <p:cNvSpPr txBox="1"/>
          <p:nvPr/>
        </p:nvSpPr>
        <p:spPr>
          <a:xfrm>
            <a:off x="4893733" y="1680817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Gleichgewichts-Zustand</a:t>
            </a:r>
          </a:p>
        </p:txBody>
      </p:sp>
    </p:spTree>
    <p:extLst>
      <p:ext uri="{BB962C8B-B14F-4D97-AF65-F5344CB8AC3E}">
        <p14:creationId xmlns:p14="http://schemas.microsoft.com/office/powerpoint/2010/main" val="3797677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</a:t>
            </a:r>
          </a:p>
          <a:p>
            <a:r>
              <a:rPr lang="de-DE" sz="2800" b="1" i="1" dirty="0"/>
              <a:t>Problemorientierung</a:t>
            </a:r>
            <a:r>
              <a:rPr lang="de-DE" sz="2800" b="1" dirty="0"/>
              <a:t>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</a:t>
            </a:r>
            <a:r>
              <a:rPr lang="de-DE" sz="2800" dirty="0">
                <a:solidFill>
                  <a:srgbClr val="FF0000"/>
                </a:solidFill>
              </a:rPr>
              <a:t>nicht: „positiveres Ruhepotential“!</a:t>
            </a:r>
          </a:p>
        </p:txBody>
      </p:sp>
    </p:spTree>
    <p:extLst>
      <p:ext uri="{BB962C8B-B14F-4D97-AF65-F5344CB8AC3E}">
        <p14:creationId xmlns:p14="http://schemas.microsoft.com/office/powerpoint/2010/main" val="209829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14F35E-2BEC-F63C-A955-4AFA5366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68"/>
            <a:ext cx="9144000" cy="631406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B7E0E5-8AA3-1257-058B-F6109436557D}"/>
              </a:ext>
            </a:extLst>
          </p:cNvPr>
          <p:cNvSpPr/>
          <p:nvPr/>
        </p:nvSpPr>
        <p:spPr>
          <a:xfrm rot="1155700">
            <a:off x="801627" y="55868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1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Lösung des Problems</a:t>
            </a:r>
            <a:r>
              <a:rPr lang="de-DE" sz="2800" dirty="0"/>
              <a:t>: aktiver Transport von Natrium-Ionen nach außen (Natrium-Kalium-Pumpe)</a:t>
            </a:r>
          </a:p>
        </p:txBody>
      </p:sp>
    </p:spTree>
    <p:extLst>
      <p:ext uri="{BB962C8B-B14F-4D97-AF65-F5344CB8AC3E}">
        <p14:creationId xmlns:p14="http://schemas.microsoft.com/office/powerpoint/2010/main" val="34124389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</p:spTree>
    <p:extLst>
      <p:ext uri="{BB962C8B-B14F-4D97-AF65-F5344CB8AC3E}">
        <p14:creationId xmlns:p14="http://schemas.microsoft.com/office/powerpoint/2010/main" val="20547013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highlight>
                  <a:srgbClr val="FF0000"/>
                </a:highlight>
              </a:rPr>
              <a:t> NEU: </a:t>
            </a:r>
            <a:r>
              <a:rPr lang="de-DE" sz="2800" b="1" dirty="0"/>
              <a:t> </a:t>
            </a:r>
            <a:r>
              <a:rPr lang="de-DE" sz="2800" dirty="0"/>
              <a:t>Endlich im Lehrplan gelandet!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Symptome und Schweregrade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diverse Ursachen, v. a. diskutieren:</a:t>
            </a:r>
          </a:p>
          <a:p>
            <a:r>
              <a:rPr lang="de-DE" sz="2800" dirty="0"/>
              <a:t>	-	</a:t>
            </a:r>
            <a:r>
              <a:rPr lang="de-DE" sz="2800" dirty="0" err="1"/>
              <a:t>Monoamin</a:t>
            </a:r>
            <a:r>
              <a:rPr lang="de-DE" sz="2800" dirty="0"/>
              <a:t>-Hypothese</a:t>
            </a:r>
          </a:p>
          <a:p>
            <a:r>
              <a:rPr lang="de-DE" sz="2800" dirty="0"/>
              <a:t>	-	Vulnerabilitäts-</a:t>
            </a:r>
            <a:r>
              <a:rPr lang="de-DE" sz="2800" dirty="0" err="1"/>
              <a:t>Stress</a:t>
            </a:r>
            <a:r>
              <a:rPr lang="de-DE" sz="2800" dirty="0"/>
              <a:t>-Modell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/>
              <a:t>2-3 Unterrichtsstunden</a:t>
            </a:r>
          </a:p>
        </p:txBody>
      </p:sp>
    </p:spTree>
    <p:extLst>
      <p:ext uri="{BB962C8B-B14F-4D97-AF65-F5344CB8AC3E}">
        <p14:creationId xmlns:p14="http://schemas.microsoft.com/office/powerpoint/2010/main" val="2857970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</p:txBody>
      </p:sp>
    </p:spTree>
    <p:extLst>
      <p:ext uri="{BB962C8B-B14F-4D97-AF65-F5344CB8AC3E}">
        <p14:creationId xmlns:p14="http://schemas.microsoft.com/office/powerpoint/2010/main" val="37750242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</p:txBody>
      </p:sp>
    </p:spTree>
    <p:extLst>
      <p:ext uri="{BB962C8B-B14F-4D97-AF65-F5344CB8AC3E}">
        <p14:creationId xmlns:p14="http://schemas.microsoft.com/office/powerpoint/2010/main" val="6052385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  <a:p>
            <a:r>
              <a:rPr lang="de-DE" sz="2800" u="sng" dirty="0"/>
              <a:t>Kritik</a:t>
            </a:r>
            <a:r>
              <a:rPr lang="de-DE" sz="2800" dirty="0"/>
              <a:t>:</a:t>
            </a:r>
          </a:p>
          <a:p>
            <a:r>
              <a:rPr lang="de-DE" sz="2800" dirty="0"/>
              <a:t>monokausales Modell; Konzentrations-Unterschiede zwischen Gesunden und Patienten nicht verifiziert</a:t>
            </a:r>
          </a:p>
        </p:txBody>
      </p:sp>
    </p:spTree>
    <p:extLst>
      <p:ext uri="{BB962C8B-B14F-4D97-AF65-F5344CB8AC3E}">
        <p14:creationId xmlns:p14="http://schemas.microsoft.com/office/powerpoint/2010/main" val="24614195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24521933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1DE7F9-FDFA-6E52-C2AC-0AC18748EB9A}"/>
              </a:ext>
            </a:extLst>
          </p:cNvPr>
          <p:cNvSpPr/>
          <p:nvPr/>
        </p:nvSpPr>
        <p:spPr>
          <a:xfrm>
            <a:off x="3843867" y="3007951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68DBDE-3CF8-8CB6-E1CB-910435CC9BD0}"/>
              </a:ext>
            </a:extLst>
          </p:cNvPr>
          <p:cNvSpPr/>
          <p:nvPr/>
        </p:nvSpPr>
        <p:spPr>
          <a:xfrm>
            <a:off x="3852333" y="4328752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6FAF7A-50B9-DB79-5DC7-5C33FEDF47E5}"/>
              </a:ext>
            </a:extLst>
          </p:cNvPr>
          <p:cNvSpPr/>
          <p:nvPr/>
        </p:nvSpPr>
        <p:spPr>
          <a:xfrm>
            <a:off x="3556000" y="4645110"/>
            <a:ext cx="20320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475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17301323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multifaktorielles Modell, Schwellenwert</a:t>
            </a:r>
          </a:p>
        </p:txBody>
      </p:sp>
    </p:spTree>
    <p:extLst>
      <p:ext uri="{BB962C8B-B14F-4D97-AF65-F5344CB8AC3E}">
        <p14:creationId xmlns:p14="http://schemas.microsoft.com/office/powerpoint/2010/main" val="216917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5FA9E0-A43A-FEDA-6575-795C524A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" y="561272"/>
            <a:ext cx="8854521" cy="32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43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Komplexität des Krankheitsbildes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Akzeptanz als 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Therapie-Ansätze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soziale Aspekte: </a:t>
            </a:r>
          </a:p>
          <a:p>
            <a:r>
              <a:rPr lang="de-DE" sz="2800" dirty="0"/>
              <a:t>	-	Folgen für die Betroffenen</a:t>
            </a:r>
          </a:p>
          <a:p>
            <a:r>
              <a:rPr lang="de-DE" sz="2800" dirty="0"/>
              <a:t>	-	Umgang mit Betroffenen</a:t>
            </a:r>
          </a:p>
        </p:txBody>
      </p:sp>
    </p:spTree>
    <p:extLst>
      <p:ext uri="{BB962C8B-B14F-4D97-AF65-F5344CB8AC3E}">
        <p14:creationId xmlns:p14="http://schemas.microsoft.com/office/powerpoint/2010/main" val="655024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4 Depression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D024D62-45E9-B8CE-2A09-79C5EFFD02D7}"/>
              </a:ext>
            </a:extLst>
          </p:cNvPr>
          <p:cNvSpPr/>
          <p:nvPr/>
        </p:nvSpPr>
        <p:spPr>
          <a:xfrm rot="20821252">
            <a:off x="567297" y="2185856"/>
            <a:ext cx="2362200" cy="1094069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nehme deine Erkrankung ernst.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F2FC5E5-6FF3-1213-599B-00017245CEDE}"/>
              </a:ext>
            </a:extLst>
          </p:cNvPr>
          <p:cNvSpPr/>
          <p:nvPr/>
        </p:nvSpPr>
        <p:spPr>
          <a:xfrm rot="20821252">
            <a:off x="3247841" y="2077124"/>
            <a:ext cx="2362200" cy="10262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nicht deine Schuld!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882F914-1448-E6A5-42D6-76C303932BB7}"/>
              </a:ext>
            </a:extLst>
          </p:cNvPr>
          <p:cNvSpPr/>
          <p:nvPr/>
        </p:nvSpPr>
        <p:spPr>
          <a:xfrm rot="1068796">
            <a:off x="6275552" y="2239185"/>
            <a:ext cx="2362200" cy="987410"/>
          </a:xfrm>
          <a:prstGeom prst="wedgeRoundRectCallout">
            <a:avLst>
              <a:gd name="adj1" fmla="val -45350"/>
              <a:gd name="adj2" fmla="val 984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 mal in den Arm!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8D218542-06AF-C3BE-FFE6-CE9BDA1FEC19}"/>
              </a:ext>
            </a:extLst>
          </p:cNvPr>
          <p:cNvSpPr/>
          <p:nvPr/>
        </p:nvSpPr>
        <p:spPr>
          <a:xfrm rot="20821252">
            <a:off x="661917" y="4179292"/>
            <a:ext cx="1880965" cy="10893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bin für 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 da!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E9B4CFB6-3E70-B143-72B2-F2C5B1447653}"/>
              </a:ext>
            </a:extLst>
          </p:cNvPr>
          <p:cNvSpPr/>
          <p:nvPr/>
        </p:nvSpPr>
        <p:spPr>
          <a:xfrm rot="989816">
            <a:off x="4099926" y="3775998"/>
            <a:ext cx="2643353" cy="1375504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Kann ich dich unterstützen? (z. B. zum Arzt begleiten)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11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6000" dirty="0"/>
          </a:p>
          <a:p>
            <a:pPr algn="ctr"/>
            <a:endParaRPr lang="de-DE" sz="6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809240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Ab jetzt nur noch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242175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</p:spTree>
    <p:extLst>
      <p:ext uri="{BB962C8B-B14F-4D97-AF65-F5344CB8AC3E}">
        <p14:creationId xmlns:p14="http://schemas.microsoft.com/office/powerpoint/2010/main" val="29404540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Begriffsklärungen</a:t>
            </a:r>
            <a:r>
              <a:rPr lang="de-DE" sz="2800" dirty="0"/>
              <a:t> zuvor: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Nerv</a:t>
            </a:r>
            <a:r>
              <a:rPr lang="de-DE" sz="2800" dirty="0"/>
              <a:t>: Bündel aus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peripherer Nerv </a:t>
            </a:r>
            <a:r>
              <a:rPr lang="de-DE" sz="2800" dirty="0"/>
              <a:t>mit sensorischen und motorischen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Summenpotential</a:t>
            </a:r>
            <a:r>
              <a:rPr lang="de-DE" sz="2800" dirty="0"/>
              <a:t>: an der Oberfläche gemessene Potentiale aller darunter liegenden Axone</a:t>
            </a:r>
          </a:p>
        </p:txBody>
      </p:sp>
    </p:spTree>
    <p:extLst>
      <p:ext uri="{BB962C8B-B14F-4D97-AF65-F5344CB8AC3E}">
        <p14:creationId xmlns:p14="http://schemas.microsoft.com/office/powerpoint/2010/main" val="24272324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F183F1-35D6-C601-94AC-26460106025C}"/>
              </a:ext>
            </a:extLst>
          </p:cNvPr>
          <p:cNvSpPr txBox="1"/>
          <p:nvPr/>
        </p:nvSpPr>
        <p:spPr>
          <a:xfrm>
            <a:off x="504823" y="3662292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4604485-8D98-19FD-3317-90E710B1A1BA}"/>
              </a:ext>
            </a:extLst>
          </p:cNvPr>
          <p:cNvSpPr/>
          <p:nvPr/>
        </p:nvSpPr>
        <p:spPr>
          <a:xfrm>
            <a:off x="490451" y="3581400"/>
            <a:ext cx="701594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0779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133B6-60CB-75E6-81F6-ECF4D818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0A846-AA46-A887-56E7-7350B1ADB3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7844B8-E6BC-C6ED-AA39-789E364A228D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6051ED9-80AC-8B67-03B0-69A721C92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E2CB4-A1FE-F689-4183-1E96874C7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F20B3B-151D-4AC1-E214-BF1BBA1265FA}"/>
              </a:ext>
            </a:extLst>
          </p:cNvPr>
          <p:cNvSpPr txBox="1"/>
          <p:nvPr/>
        </p:nvSpPr>
        <p:spPr>
          <a:xfrm>
            <a:off x="3920065" y="2627169"/>
            <a:ext cx="414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FD02288-FCC1-9EBA-61E2-7DD04DB55BF0}"/>
              </a:ext>
            </a:extLst>
          </p:cNvPr>
          <p:cNvSpPr txBox="1"/>
          <p:nvPr/>
        </p:nvSpPr>
        <p:spPr>
          <a:xfrm>
            <a:off x="541867" y="4783667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9426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/>
              <a:t>Signal ist </a:t>
            </a:r>
            <a:r>
              <a:rPr lang="de-DE" sz="2400" b="1" dirty="0"/>
              <a:t>verkleinert</a:t>
            </a:r>
            <a:r>
              <a:rPr lang="de-DE" sz="2400" dirty="0"/>
              <a:t>:</a:t>
            </a:r>
          </a:p>
          <a:p>
            <a:r>
              <a:rPr lang="de-DE" sz="2400" dirty="0"/>
              <a:t>einzelne Axone unterbrochen</a:t>
            </a:r>
          </a:p>
        </p:txBody>
      </p:sp>
    </p:spTree>
    <p:extLst>
      <p:ext uri="{BB962C8B-B14F-4D97-AF65-F5344CB8AC3E}">
        <p14:creationId xmlns:p14="http://schemas.microsoft.com/office/powerpoint/2010/main" val="14406413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 (10. Kl.)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E5C5A5-B582-E766-DDEB-2E86290CE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" y="2772305"/>
            <a:ext cx="4378295" cy="34591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F02D13-69F7-F928-67AA-EA44A7F440F1}"/>
              </a:ext>
            </a:extLst>
          </p:cNvPr>
          <p:cNvSpPr txBox="1"/>
          <p:nvPr/>
        </p:nvSpPr>
        <p:spPr>
          <a:xfrm>
            <a:off x="5444067" y="2878667"/>
            <a:ext cx="299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neuen Begriffe stellen keine Lerninhalte dar, sondern dienen lediglich der Orientierung.</a:t>
            </a:r>
          </a:p>
        </p:txBody>
      </p:sp>
    </p:spTree>
    <p:extLst>
      <p:ext uri="{BB962C8B-B14F-4D97-AF65-F5344CB8AC3E}">
        <p14:creationId xmlns:p14="http://schemas.microsoft.com/office/powerpoint/2010/main" val="21204482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11BD7-C237-3084-BE4C-CA7E882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3C07927-DA52-45FD-0541-B6EEF59D8798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C7751D5-36EF-2E06-5596-AEE84F9F83B2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958EA-7CE0-AECB-6B25-7D604C7F7DDC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4DCEBD-6AE6-84EA-6101-A855967BE761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2DE0A2-5EDE-F6FA-801C-AA469A4C7994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8C26FD1-EA87-1548-2E9B-6AC1C91B84E3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C273ED-B2B0-3DE5-2CFD-007F90DA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" y="533400"/>
            <a:ext cx="8993514" cy="414866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63EBB8A-56EF-C255-A479-80E8091E9F16}"/>
              </a:ext>
            </a:extLst>
          </p:cNvPr>
          <p:cNvSpPr/>
          <p:nvPr/>
        </p:nvSpPr>
        <p:spPr>
          <a:xfrm rot="6994896">
            <a:off x="6161024" y="1498879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80A878-52DF-10C6-5C4C-45723AB8B903}"/>
              </a:ext>
            </a:extLst>
          </p:cNvPr>
          <p:cNvSpPr txBox="1"/>
          <p:nvPr/>
        </p:nvSpPr>
        <p:spPr>
          <a:xfrm>
            <a:off x="1454727" y="4884447"/>
            <a:ext cx="624285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schwarze Schrift: 	</a:t>
            </a:r>
            <a:r>
              <a:rPr lang="de-DE" sz="3200" dirty="0" err="1"/>
              <a:t>gA</a:t>
            </a:r>
            <a:r>
              <a:rPr lang="de-DE" sz="3200" dirty="0"/>
              <a:t>- und </a:t>
            </a:r>
            <a:r>
              <a:rPr lang="de-DE" sz="3200" dirty="0" err="1"/>
              <a:t>eA</a:t>
            </a:r>
            <a:r>
              <a:rPr lang="de-DE" sz="3200" dirty="0"/>
              <a:t>-Kurs</a:t>
            </a:r>
          </a:p>
          <a:p>
            <a:r>
              <a:rPr lang="de-DE" sz="3200" dirty="0"/>
              <a:t>blaue Schrift: 			nur </a:t>
            </a:r>
            <a:r>
              <a:rPr lang="de-DE" sz="3200" dirty="0" err="1"/>
              <a:t>eA</a:t>
            </a:r>
            <a:r>
              <a:rPr lang="de-DE" sz="3200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35424003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F76001-7577-0C71-24F7-46A4778C8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34315"/>
            <a:ext cx="31762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37A980-F5F4-3AE1-1A23-4E32A3663AEF}"/>
              </a:ext>
            </a:extLst>
          </p:cNvPr>
          <p:cNvSpPr txBox="1"/>
          <p:nvPr/>
        </p:nvSpPr>
        <p:spPr>
          <a:xfrm>
            <a:off x="628650" y="4385279"/>
            <a:ext cx="31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b="1" dirty="0"/>
              <a:t>P       R S             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85D0A6-1D8A-2FAE-955E-421813322D3C}"/>
              </a:ext>
            </a:extLst>
          </p:cNvPr>
          <p:cNvSpPr txBox="1"/>
          <p:nvPr/>
        </p:nvSpPr>
        <p:spPr>
          <a:xfrm>
            <a:off x="628650" y="4846944"/>
            <a:ext cx="675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Vor-</a:t>
            </a:r>
          </a:p>
          <a:p>
            <a:r>
              <a:rPr lang="de-DE" dirty="0"/>
              <a:t>Kammer-</a:t>
            </a:r>
          </a:p>
          <a:p>
            <a:r>
              <a:rPr lang="de-DE" dirty="0" err="1"/>
              <a:t>Kont</a:t>
            </a:r>
            <a:r>
              <a:rPr lang="de-DE" dirty="0"/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18A3F7-789F-19A8-0F1F-C3AA312BC5F7}"/>
              </a:ext>
            </a:extLst>
          </p:cNvPr>
          <p:cNvSpPr txBox="1"/>
          <p:nvPr/>
        </p:nvSpPr>
        <p:spPr>
          <a:xfrm>
            <a:off x="1438102" y="4939277"/>
            <a:ext cx="75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Kam-</a:t>
            </a:r>
            <a:r>
              <a:rPr lang="de-DE" dirty="0" err="1"/>
              <a:t>mer</a:t>
            </a:r>
            <a:r>
              <a:rPr lang="de-DE" dirty="0"/>
              <a:t>-</a:t>
            </a:r>
            <a:r>
              <a:rPr lang="de-DE" dirty="0" err="1"/>
              <a:t>Kont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51C849-C328-314C-3B32-951201C93FFE}"/>
              </a:ext>
            </a:extLst>
          </p:cNvPr>
          <p:cNvSpPr txBox="1"/>
          <p:nvPr/>
        </p:nvSpPr>
        <p:spPr>
          <a:xfrm>
            <a:off x="2510444" y="4846944"/>
            <a:ext cx="939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Rück-bildung der </a:t>
            </a:r>
            <a:r>
              <a:rPr lang="de-DE" dirty="0" err="1"/>
              <a:t>Err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9658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10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16EDB-B3D1-2C15-18B7-F57EA02F8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850"/>
            <a:ext cx="9144000" cy="21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02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5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Kompetenz-Training:</a:t>
            </a:r>
            <a:r>
              <a:rPr lang="de-DE" sz="2800" dirty="0"/>
              <a:t> Informationen aus Materialien auswählen, zuordnen, verarbeiten, darstellen, diskutieren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den medizinischen Nutzen dieser Diagnose-Instrumente erklären: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ENG: Graphen interpretieren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EKG: Zacken zuordnen</a:t>
            </a:r>
          </a:p>
          <a:p>
            <a:endParaRPr lang="de-DE" sz="2800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366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77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F64EF-6D26-9FF5-25B3-315A3FF1F7DD}"/>
              </a:ext>
            </a:extLst>
          </p:cNvPr>
          <p:cNvSpPr txBox="1"/>
          <p:nvPr/>
        </p:nvSpPr>
        <p:spPr>
          <a:xfrm>
            <a:off x="702733" y="2434043"/>
            <a:ext cx="3378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AMPA</a:t>
            </a:r>
            <a:r>
              <a:rPr lang="de-DE" sz="2400" dirty="0"/>
              <a:t>-Rezeptoren (Typ 1) funktionieren wie bei der neuro-muskulären </a:t>
            </a:r>
            <a:r>
              <a:rPr lang="de-DE" sz="2400" dirty="0" err="1"/>
              <a:t>Synap</a:t>
            </a:r>
            <a:r>
              <a:rPr lang="de-DE" sz="2400" dirty="0"/>
              <a:t>-se (Öffnung der Natrium- und Kalium-Kanäle)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6BB2C-654D-2972-0A55-95462B6B8F0E}"/>
              </a:ext>
            </a:extLst>
          </p:cNvPr>
          <p:cNvSpPr txBox="1"/>
          <p:nvPr/>
        </p:nvSpPr>
        <p:spPr>
          <a:xfrm>
            <a:off x="5156200" y="5926667"/>
            <a:ext cx="524933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0868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79CFF5-F071-E965-BD34-D979068794A4}"/>
              </a:ext>
            </a:extLst>
          </p:cNvPr>
          <p:cNvSpPr txBox="1"/>
          <p:nvPr/>
        </p:nvSpPr>
        <p:spPr>
          <a:xfrm>
            <a:off x="558800" y="2391712"/>
            <a:ext cx="352213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MNDA</a:t>
            </a:r>
            <a:r>
              <a:rPr lang="de-DE" sz="2400" dirty="0"/>
              <a:t>-Rezeptoren (Typ 2) öffnen Calcium-Kanäle, aber erst nach mehrfacher Depolarisierung der post-synaptischen Membran: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reagieren nur auf </a:t>
            </a:r>
            <a:r>
              <a:rPr lang="de-DE" sz="2400" b="1" dirty="0"/>
              <a:t>wiederholtes</a:t>
            </a:r>
            <a:r>
              <a:rPr lang="de-DE" sz="2400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sorgen für </a:t>
            </a:r>
            <a:r>
              <a:rPr lang="de-DE" sz="2400" b="1" dirty="0"/>
              <a:t>Signal-Verstärkung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4F7EF9-9E6B-B126-386F-BB6BAE964108}"/>
              </a:ext>
            </a:extLst>
          </p:cNvPr>
          <p:cNvSpPr txBox="1"/>
          <p:nvPr/>
        </p:nvSpPr>
        <p:spPr>
          <a:xfrm>
            <a:off x="5926667" y="5887536"/>
            <a:ext cx="52493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6473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0011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2 Typen neuronaler Plastizität: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a) 	strukturell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b) 	funktional</a:t>
            </a:r>
          </a:p>
          <a:p>
            <a:pPr marL="514350" indent="-514350">
              <a:spcBef>
                <a:spcPts val="1200"/>
              </a:spcBef>
              <a:buAutoNum type="alphaLcParenR" startAt="2"/>
            </a:pPr>
            <a:endParaRPr lang="de-DE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676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6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a) 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synaptischen </a:t>
            </a:r>
            <a:r>
              <a:rPr lang="de-DE" sz="2800" u="sng" dirty="0"/>
              <a:t>Kontaktfläche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ganzer </a:t>
            </a:r>
            <a:r>
              <a:rPr lang="de-DE" sz="2800" u="sng" dirty="0"/>
              <a:t>Synapsen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Axonverzweigungen</a:t>
            </a:r>
            <a:endParaRPr lang="de-DE" sz="2800" u="sng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Dendritenverzweigungen</a:t>
            </a:r>
            <a:endParaRPr lang="de-DE" sz="2800" u="sng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6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2564</Words>
  <Application>Microsoft Office PowerPoint</Application>
  <PresentationFormat>Bildschirmpräsentation (4:3)</PresentationFormat>
  <Paragraphs>514</Paragraphs>
  <Slides>118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118</vt:i4>
      </vt:variant>
    </vt:vector>
  </HeadingPairs>
  <TitlesOfParts>
    <vt:vector size="125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Zur Person</vt:lpstr>
      <vt:lpstr>LehrplanPLUS, Jahrgangsstufe 13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1 Bau einer Nervenzelle</vt:lpstr>
      <vt:lpstr>1 Bau einer Nervenzelle</vt:lpstr>
      <vt:lpstr>1 Bau einer Nervenzelle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4 Depression</vt:lpstr>
      <vt:lpstr> 4 Depression</vt:lpstr>
      <vt:lpstr> 4 Depression</vt:lpstr>
      <vt:lpstr> 4 Depression</vt:lpstr>
      <vt:lpstr> 4 Depression</vt:lpstr>
      <vt:lpstr> 4 Depression</vt:lpstr>
      <vt:lpstr> 4 Depression</vt:lpstr>
      <vt:lpstr> 4 Depression</vt:lpstr>
      <vt:lpstr> 4 Depression</vt:lpstr>
      <vt:lpstr> 4 Depression</vt:lpstr>
      <vt:lpstr> 4 Depression</vt:lpstr>
      <vt:lpstr>Ab jetzt nur noch eA-Kurs! </vt:lpstr>
      <vt:lpstr> 5 Neurophysiologische Verfahren</vt:lpstr>
      <vt:lpstr> 5 Neurophysiologische Verfahren</vt:lpstr>
      <vt:lpstr> 5 Neurophysiologische Verfahren</vt:lpstr>
      <vt:lpstr> 5 Neurophysiologische Verfahren</vt:lpstr>
      <vt:lpstr> 5 Neurophysiologische Verfahren</vt:lpstr>
      <vt:lpstr> 5 Neurophysiologische Verfahren</vt:lpstr>
      <vt:lpstr> 5 Neurophysiologische Verfahren</vt:lpstr>
      <vt:lpstr> 5 Neurophysiologische Verfahren</vt:lpstr>
      <vt:lpstr> 5 Neurophysiologische Verfahren</vt:lpstr>
      <vt:lpstr> 5 Neurophysiologische Verfahren</vt:lpstr>
      <vt:lpstr> 5 Neurophysiologische Verfahren</vt:lpstr>
      <vt:lpstr> 6 Zelluläre Prozesse des Lernens</vt:lpstr>
      <vt:lpstr> 6 Zelluläre Prozesse des Lernens</vt:lpstr>
      <vt:lpstr> 6 Zelluläre Prozesse des Lernens</vt:lpstr>
      <vt:lpstr> 6 Zelluläre Prozesse des Lernens</vt:lpstr>
      <vt:lpstr> 6 Zelluläre Prozesse des Lernens</vt:lpstr>
      <vt:lpstr> 6 Zelluläre Prozesse des Lernens</vt:lpstr>
      <vt:lpstr> 6 Zelluläre Prozesse des Lernens</vt:lpstr>
      <vt:lpstr> 6 Zelluläre Prozesse des Lernens</vt:lpstr>
      <vt:lpstr> 7 Stress</vt:lpstr>
      <vt:lpstr> 7 Stress</vt:lpstr>
      <vt:lpstr> 7 Stress</vt:lpstr>
      <vt:lpstr> 7 Stress</vt:lpstr>
      <vt:lpstr> 8 Sinneszellen</vt:lpstr>
      <vt:lpstr> 8 Sinneszellen</vt:lpstr>
      <vt:lpstr> 8 Sinneszellen</vt:lpstr>
      <vt:lpstr> 8 Sinneszellen</vt:lpstr>
      <vt:lpstr> 8 Sinneszellen</vt:lpstr>
      <vt:lpstr> 8 Sinneszellen</vt:lpstr>
      <vt:lpstr> 8 Sinneszellen</vt:lpstr>
      <vt:lpstr> 8 Sinneszellen</vt:lpstr>
      <vt:lpstr> 8 Sinneszellen</vt:lpstr>
      <vt:lpstr> 8 Sinneszellen</vt:lpstr>
      <vt:lpstr> 8 Sinneszellen</vt:lpstr>
      <vt:lpstr> 8 Sinneszellen</vt:lpstr>
      <vt:lpstr>ENDE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104</cp:revision>
  <dcterms:created xsi:type="dcterms:W3CDTF">2025-02-15T10:14:54Z</dcterms:created>
  <dcterms:modified xsi:type="dcterms:W3CDTF">2025-06-25T14:11:43Z</dcterms:modified>
</cp:coreProperties>
</file>