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843" r:id="rId2"/>
    <p:sldId id="420" r:id="rId3"/>
    <p:sldId id="1067" r:id="rId4"/>
    <p:sldId id="1069" r:id="rId5"/>
    <p:sldId id="1452" r:id="rId6"/>
    <p:sldId id="1453" r:id="rId7"/>
    <p:sldId id="425" r:id="rId8"/>
    <p:sldId id="756" r:id="rId9"/>
    <p:sldId id="1065" r:id="rId10"/>
    <p:sldId id="1384" r:id="rId11"/>
    <p:sldId id="444" r:id="rId12"/>
    <p:sldId id="821" r:id="rId13"/>
    <p:sldId id="839" r:id="rId14"/>
    <p:sldId id="853" r:id="rId15"/>
    <p:sldId id="1070" r:id="rId16"/>
    <p:sldId id="1072" r:id="rId17"/>
    <p:sldId id="1490" r:id="rId18"/>
    <p:sldId id="1073" r:id="rId19"/>
    <p:sldId id="1074" r:id="rId20"/>
    <p:sldId id="1075" r:id="rId21"/>
    <p:sldId id="1226" r:id="rId22"/>
    <p:sldId id="1076" r:id="rId23"/>
    <p:sldId id="1077" r:id="rId24"/>
    <p:sldId id="863" r:id="rId25"/>
    <p:sldId id="1257" r:id="rId26"/>
    <p:sldId id="1258" r:id="rId27"/>
    <p:sldId id="1259" r:id="rId28"/>
    <p:sldId id="1260" r:id="rId29"/>
    <p:sldId id="668" r:id="rId30"/>
    <p:sldId id="854" r:id="rId31"/>
    <p:sldId id="1227" r:id="rId32"/>
    <p:sldId id="1228" r:id="rId33"/>
    <p:sldId id="1229" r:id="rId34"/>
    <p:sldId id="855" r:id="rId35"/>
    <p:sldId id="856" r:id="rId36"/>
    <p:sldId id="857" r:id="rId37"/>
    <p:sldId id="858" r:id="rId38"/>
    <p:sldId id="859" r:id="rId39"/>
    <p:sldId id="860" r:id="rId40"/>
    <p:sldId id="1081" r:id="rId41"/>
    <p:sldId id="1230" r:id="rId42"/>
    <p:sldId id="1063" r:id="rId43"/>
    <p:sldId id="1220" r:id="rId44"/>
    <p:sldId id="1221" r:id="rId45"/>
    <p:sldId id="1385" r:id="rId46"/>
    <p:sldId id="1386" r:id="rId47"/>
    <p:sldId id="875" r:id="rId48"/>
    <p:sldId id="1083" r:id="rId49"/>
    <p:sldId id="1084" r:id="rId50"/>
    <p:sldId id="1256" r:id="rId51"/>
    <p:sldId id="1087" r:id="rId52"/>
    <p:sldId id="1090" r:id="rId53"/>
    <p:sldId id="1091" r:id="rId54"/>
    <p:sldId id="1387" r:id="rId55"/>
    <p:sldId id="1388" r:id="rId56"/>
    <p:sldId id="1261" r:id="rId57"/>
    <p:sldId id="1262" r:id="rId58"/>
    <p:sldId id="1389" r:id="rId59"/>
    <p:sldId id="1390" r:id="rId60"/>
    <p:sldId id="1391" r:id="rId61"/>
    <p:sldId id="1263" r:id="rId62"/>
    <p:sldId id="1392" r:id="rId63"/>
    <p:sldId id="1393" r:id="rId64"/>
    <p:sldId id="1264" r:id="rId65"/>
    <p:sldId id="1395" r:id="rId66"/>
    <p:sldId id="1396" r:id="rId67"/>
    <p:sldId id="1096" r:id="rId68"/>
    <p:sldId id="1265" r:id="rId69"/>
    <p:sldId id="1266" r:id="rId70"/>
    <p:sldId id="1267" r:id="rId71"/>
    <p:sldId id="1268" r:id="rId72"/>
    <p:sldId id="1269" r:id="rId73"/>
    <p:sldId id="1403" r:id="rId74"/>
    <p:sldId id="1454" r:id="rId75"/>
    <p:sldId id="1402" r:id="rId76"/>
    <p:sldId id="1270" r:id="rId77"/>
    <p:sldId id="1397" r:id="rId78"/>
    <p:sldId id="1398" r:id="rId79"/>
    <p:sldId id="1382" r:id="rId80"/>
    <p:sldId id="1271" r:id="rId81"/>
    <p:sldId id="1272" r:id="rId82"/>
    <p:sldId id="1273" r:id="rId83"/>
    <p:sldId id="1274" r:id="rId84"/>
    <p:sldId id="1399" r:id="rId85"/>
    <p:sldId id="1275" r:id="rId86"/>
    <p:sldId id="1276" r:id="rId87"/>
    <p:sldId id="1400" r:id="rId88"/>
    <p:sldId id="1277" r:id="rId89"/>
    <p:sldId id="1401" r:id="rId90"/>
    <p:sldId id="1455" r:id="rId91"/>
    <p:sldId id="1278" r:id="rId92"/>
    <p:sldId id="1405" r:id="rId93"/>
    <p:sldId id="1406" r:id="rId94"/>
    <p:sldId id="1279" r:id="rId95"/>
    <p:sldId id="1407" r:id="rId96"/>
    <p:sldId id="1280" r:id="rId97"/>
    <p:sldId id="1408" r:id="rId98"/>
    <p:sldId id="1409" r:id="rId99"/>
    <p:sldId id="1410" r:id="rId100"/>
    <p:sldId id="1281" r:id="rId101"/>
    <p:sldId id="1411" r:id="rId102"/>
    <p:sldId id="1282" r:id="rId103"/>
    <p:sldId id="1283" r:id="rId104"/>
    <p:sldId id="1284" r:id="rId105"/>
    <p:sldId id="1412" r:id="rId106"/>
    <p:sldId id="1456" r:id="rId107"/>
    <p:sldId id="1285" r:id="rId108"/>
    <p:sldId id="1413" r:id="rId109"/>
    <p:sldId id="1286" r:id="rId110"/>
    <p:sldId id="1287" r:id="rId111"/>
    <p:sldId id="1288" r:id="rId112"/>
    <p:sldId id="1414" r:id="rId113"/>
    <p:sldId id="1289" r:id="rId114"/>
    <p:sldId id="1415" r:id="rId115"/>
    <p:sldId id="1290" r:id="rId116"/>
    <p:sldId id="1416" r:id="rId117"/>
    <p:sldId id="1457" r:id="rId118"/>
    <p:sldId id="1291" r:id="rId119"/>
    <p:sldId id="1292" r:id="rId120"/>
    <p:sldId id="1417" r:id="rId121"/>
    <p:sldId id="1222" r:id="rId122"/>
    <p:sldId id="1223" r:id="rId123"/>
    <p:sldId id="1293" r:id="rId124"/>
    <p:sldId id="1363" r:id="rId125"/>
    <p:sldId id="1294" r:id="rId126"/>
    <p:sldId id="1295" r:id="rId127"/>
    <p:sldId id="1418" r:id="rId128"/>
    <p:sldId id="1419" r:id="rId129"/>
    <p:sldId id="1296" r:id="rId130"/>
    <p:sldId id="1297" r:id="rId131"/>
    <p:sldId id="1299" r:id="rId132"/>
    <p:sldId id="1300" r:id="rId133"/>
    <p:sldId id="1420" r:id="rId134"/>
    <p:sldId id="1298" r:id="rId135"/>
    <p:sldId id="1421" r:id="rId136"/>
    <p:sldId id="1422" r:id="rId137"/>
    <p:sldId id="1423" r:id="rId138"/>
    <p:sldId id="1301" r:id="rId139"/>
    <p:sldId id="1302" r:id="rId140"/>
    <p:sldId id="1303" r:id="rId141"/>
    <p:sldId id="1424" r:id="rId142"/>
    <p:sldId id="1304" r:id="rId143"/>
    <p:sldId id="1305" r:id="rId144"/>
    <p:sldId id="1306" r:id="rId145"/>
    <p:sldId id="1425" r:id="rId146"/>
    <p:sldId id="1307" r:id="rId147"/>
    <p:sldId id="1310" r:id="rId148"/>
    <p:sldId id="1311" r:id="rId149"/>
    <p:sldId id="1312" r:id="rId150"/>
    <p:sldId id="1314" r:id="rId151"/>
    <p:sldId id="1315" r:id="rId152"/>
    <p:sldId id="1316" r:id="rId153"/>
    <p:sldId id="1426" r:id="rId154"/>
    <p:sldId id="1317" r:id="rId155"/>
    <p:sldId id="1427" r:id="rId156"/>
    <p:sldId id="1318" r:id="rId157"/>
    <p:sldId id="1319" r:id="rId158"/>
    <p:sldId id="1320" r:id="rId159"/>
    <p:sldId id="1321" r:id="rId160"/>
    <p:sldId id="1491" r:id="rId161"/>
    <p:sldId id="1322" r:id="rId162"/>
    <p:sldId id="1364" r:id="rId163"/>
    <p:sldId id="1323" r:id="rId164"/>
    <p:sldId id="1428" r:id="rId165"/>
    <p:sldId id="1324" r:id="rId166"/>
    <p:sldId id="1458" r:id="rId167"/>
    <p:sldId id="1325" r:id="rId168"/>
    <p:sldId id="1326" r:id="rId169"/>
    <p:sldId id="1327" r:id="rId170"/>
    <p:sldId id="1328" r:id="rId171"/>
    <p:sldId id="1459" r:id="rId172"/>
    <p:sldId id="1329" r:id="rId173"/>
    <p:sldId id="1330" r:id="rId174"/>
    <p:sldId id="1492" r:id="rId175"/>
    <p:sldId id="1331" r:id="rId176"/>
    <p:sldId id="1430" r:id="rId177"/>
    <p:sldId id="1332" r:id="rId178"/>
    <p:sldId id="1431" r:id="rId179"/>
    <p:sldId id="1432" r:id="rId180"/>
    <p:sldId id="1333" r:id="rId181"/>
    <p:sldId id="1433" r:id="rId182"/>
    <p:sldId id="1334" r:id="rId183"/>
    <p:sldId id="1335" r:id="rId184"/>
    <p:sldId id="1434" r:id="rId185"/>
    <p:sldId id="1224" r:id="rId186"/>
    <p:sldId id="1381" r:id="rId187"/>
    <p:sldId id="1336" r:id="rId188"/>
    <p:sldId id="1338" r:id="rId189"/>
    <p:sldId id="1435" r:id="rId190"/>
    <p:sldId id="1339" r:id="rId191"/>
    <p:sldId id="1337" r:id="rId192"/>
    <p:sldId id="1344" r:id="rId193"/>
    <p:sldId id="1345" r:id="rId194"/>
    <p:sldId id="1341" r:id="rId195"/>
    <p:sldId id="1346" r:id="rId196"/>
    <p:sldId id="1436" r:id="rId197"/>
    <p:sldId id="1460" r:id="rId198"/>
    <p:sldId id="1347" r:id="rId199"/>
    <p:sldId id="1463" r:id="rId200"/>
    <p:sldId id="1461" r:id="rId201"/>
    <p:sldId id="1348" r:id="rId202"/>
    <p:sldId id="1437" r:id="rId203"/>
    <p:sldId id="1349" r:id="rId204"/>
    <p:sldId id="1438" r:id="rId205"/>
    <p:sldId id="1350" r:id="rId206"/>
    <p:sldId id="1351" r:id="rId207"/>
    <p:sldId id="1352" r:id="rId208"/>
    <p:sldId id="1462" r:id="rId209"/>
    <p:sldId id="1353" r:id="rId210"/>
    <p:sldId id="1354" r:id="rId211"/>
    <p:sldId id="1355" r:id="rId212"/>
    <p:sldId id="1464" r:id="rId213"/>
    <p:sldId id="1356" r:id="rId214"/>
    <p:sldId id="1440" r:id="rId215"/>
    <p:sldId id="1357" r:id="rId216"/>
    <p:sldId id="1358" r:id="rId217"/>
    <p:sldId id="1359" r:id="rId218"/>
    <p:sldId id="1360" r:id="rId219"/>
    <p:sldId id="1361" r:id="rId220"/>
    <p:sldId id="1362" r:id="rId221"/>
    <p:sldId id="1441" r:id="rId222"/>
    <p:sldId id="1465" r:id="rId223"/>
    <p:sldId id="1366" r:id="rId224"/>
    <p:sldId id="1466" r:id="rId225"/>
    <p:sldId id="1468" r:id="rId226"/>
    <p:sldId id="1469" r:id="rId227"/>
    <p:sldId id="1470" r:id="rId228"/>
    <p:sldId id="1472" r:id="rId229"/>
    <p:sldId id="1365" r:id="rId230"/>
    <p:sldId id="1442" r:id="rId231"/>
    <p:sldId id="1367" r:id="rId232"/>
    <p:sldId id="1475" r:id="rId233"/>
    <p:sldId id="1476" r:id="rId234"/>
    <p:sldId id="1477" r:id="rId235"/>
    <p:sldId id="1450" r:id="rId236"/>
    <p:sldId id="1443" r:id="rId237"/>
    <p:sldId id="1368" r:id="rId238"/>
    <p:sldId id="1444" r:id="rId239"/>
    <p:sldId id="1369" r:id="rId240"/>
    <p:sldId id="1370" r:id="rId241"/>
    <p:sldId id="1484" r:id="rId242"/>
    <p:sldId id="1485" r:id="rId243"/>
    <p:sldId id="1371" r:id="rId244"/>
    <p:sldId id="1373" r:id="rId245"/>
    <p:sldId id="1479" r:id="rId246"/>
    <p:sldId id="1480" r:id="rId247"/>
    <p:sldId id="1481" r:id="rId248"/>
    <p:sldId id="1446" r:id="rId249"/>
    <p:sldId id="1473" r:id="rId250"/>
    <p:sldId id="1474" r:id="rId251"/>
    <p:sldId id="1482" r:id="rId252"/>
    <p:sldId id="1375" r:id="rId253"/>
    <p:sldId id="1447" r:id="rId254"/>
    <p:sldId id="1483" r:id="rId255"/>
    <p:sldId id="1478" r:id="rId256"/>
    <p:sldId id="1487" r:id="rId257"/>
    <p:sldId id="1486" r:id="rId258"/>
    <p:sldId id="1376" r:id="rId259"/>
    <p:sldId id="1488" r:id="rId260"/>
    <p:sldId id="1451" r:id="rId261"/>
    <p:sldId id="1448" r:id="rId262"/>
    <p:sldId id="1449" r:id="rId263"/>
    <p:sldId id="1377" r:id="rId264"/>
    <p:sldId id="1489" r:id="rId265"/>
    <p:sldId id="1378" r:id="rId266"/>
    <p:sldId id="1379" r:id="rId267"/>
    <p:sldId id="1380" r:id="rId268"/>
    <p:sldId id="1199" r:id="rId269"/>
    <p:sldId id="1210" r:id="rId270"/>
    <p:sldId id="1219" r:id="rId271"/>
    <p:sldId id="1206" r:id="rId2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66"/>
    <a:srgbClr val="3399FF"/>
    <a:srgbClr val="0070C0"/>
    <a:srgbClr val="FFCCFF"/>
    <a:srgbClr val="FF99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117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presProps" Target="presProps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theme" Target="theme/theme1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tableStyles" Target="tableStyle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31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8905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52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118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78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175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54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8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16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161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103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56E2D-460E-4EAC-9128-E08850F15B66}" type="datetimeFigureOut">
              <a:rPr lang="de-DE" smtClean="0"/>
              <a:t>10.07.2025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48443-E65A-4066-97DD-2926754F29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75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41.jpeg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6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o-nickl.de/" TargetMode="External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FA9A697-F7B9-A6CB-49BD-A3FE32095D10}"/>
              </a:ext>
            </a:extLst>
          </p:cNvPr>
          <p:cNvSpPr txBox="1"/>
          <p:nvPr/>
        </p:nvSpPr>
        <p:spPr>
          <a:xfrm>
            <a:off x="1171076" y="569495"/>
            <a:ext cx="71547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bitte </a:t>
            </a:r>
            <a:r>
              <a:rPr lang="de-DE" sz="4000" u="sng" dirty="0"/>
              <a:t>keine Begrüßungen </a:t>
            </a:r>
            <a:r>
              <a:rPr lang="de-DE" sz="4000" dirty="0"/>
              <a:t>über den Chat</a:t>
            </a:r>
          </a:p>
          <a:p>
            <a:pPr algn="ctr"/>
            <a:endParaRPr lang="de-DE" sz="4000" dirty="0"/>
          </a:p>
          <a:p>
            <a:pPr algn="ctr"/>
            <a:r>
              <a:rPr lang="de-DE" sz="4000" u="sng" dirty="0"/>
              <a:t>Kamera und Mikrophon </a:t>
            </a:r>
            <a:r>
              <a:rPr lang="de-DE" sz="4000" dirty="0"/>
              <a:t>bitte ausschalten</a:t>
            </a:r>
          </a:p>
          <a:p>
            <a:pPr algn="ctr"/>
            <a:endParaRPr lang="de-DE" sz="4000" dirty="0"/>
          </a:p>
          <a:p>
            <a:pPr algn="ctr"/>
            <a:r>
              <a:rPr lang="de-DE" sz="4000" u="sng" dirty="0"/>
              <a:t>Beiträge</a:t>
            </a:r>
            <a:r>
              <a:rPr lang="de-DE" sz="4000" dirty="0"/>
              <a:t> über die Chat-Funktion, z.B. in den Pausen, ggf. auch zwischendrin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5814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überlasten, v. a. vor zu vielen Lerninhalten schützen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Nicht zu viel voraussetzen! Nicht-</a:t>
            </a:r>
            <a:r>
              <a:rPr lang="de-DE" sz="3200" dirty="0" err="1"/>
              <a:t>NTGler</a:t>
            </a:r>
            <a:r>
              <a:rPr lang="de-DE" sz="3200" dirty="0"/>
              <a:t> haben geringere Vorkenntnisse in Chemie!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Kompetenzen der Kursteilnehmer stärken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Kurs, Motivation für die Studienwahl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ggf. Begabtenförderung</a:t>
            </a:r>
          </a:p>
        </p:txBody>
      </p:sp>
    </p:spTree>
    <p:extLst>
      <p:ext uri="{BB962C8B-B14F-4D97-AF65-F5344CB8AC3E}">
        <p14:creationId xmlns:p14="http://schemas.microsoft.com/office/powerpoint/2010/main" val="40010492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II*) und gibt Elektron an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 </a:t>
            </a:r>
            <a:r>
              <a:rPr lang="de-DE" sz="2800" dirty="0"/>
              <a:t>ab: Regeneration von </a:t>
            </a:r>
            <a:r>
              <a:rPr lang="de-DE" sz="2800" dirty="0" err="1"/>
              <a:t>Chl</a:t>
            </a:r>
            <a:r>
              <a:rPr lang="de-DE" sz="2800" dirty="0"/>
              <a:t> I.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bei </a:t>
            </a:r>
            <a:r>
              <a:rPr lang="de-DE" sz="2800" dirty="0" err="1"/>
              <a:t>Chl</a:t>
            </a:r>
            <a:r>
              <a:rPr lang="de-DE" sz="2800" dirty="0"/>
              <a:t> II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721466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II*) und gibt Elektron an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 </a:t>
            </a:r>
            <a:r>
              <a:rPr lang="de-DE" sz="2800" dirty="0"/>
              <a:t>ab: Regeneration von </a:t>
            </a:r>
            <a:r>
              <a:rPr lang="de-DE" sz="2800" dirty="0" err="1"/>
              <a:t>Chl</a:t>
            </a:r>
            <a:r>
              <a:rPr lang="de-DE" sz="2800" dirty="0"/>
              <a:t> I.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bei </a:t>
            </a:r>
            <a:r>
              <a:rPr lang="de-DE" sz="2800" dirty="0" err="1"/>
              <a:t>Chl</a:t>
            </a:r>
            <a:r>
              <a:rPr lang="de-DE" sz="2800" dirty="0"/>
              <a:t> II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So tiefer Energieinhalt bei </a:t>
            </a:r>
            <a:r>
              <a:rPr lang="de-DE" sz="2800" dirty="0" err="1"/>
              <a:t>Chl</a:t>
            </a:r>
            <a:r>
              <a:rPr lang="de-DE" sz="2800" dirty="0"/>
              <a:t> II</a:t>
            </a:r>
            <a:r>
              <a:rPr lang="de-DE" sz="2800" baseline="30000" dirty="0"/>
              <a:t>+</a:t>
            </a:r>
            <a:r>
              <a:rPr lang="de-DE" sz="2800" dirty="0"/>
              <a:t>, </a:t>
            </a:r>
            <a:r>
              <a:rPr lang="de-DE" sz="2800" dirty="0" err="1"/>
              <a:t>dass</a:t>
            </a:r>
            <a:r>
              <a:rPr lang="de-DE" sz="2800" dirty="0"/>
              <a:t> es sogar Wasser ein Elektron entreißen kann (extrem seltene Verhältnisse): Regeneration von </a:t>
            </a:r>
            <a:r>
              <a:rPr lang="de-DE" sz="2800" dirty="0" err="1"/>
              <a:t>Chl</a:t>
            </a:r>
            <a:r>
              <a:rPr lang="de-DE" sz="2800" dirty="0"/>
              <a:t> II.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206813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 err="1"/>
              <a:t>Chemiosmotisches</a:t>
            </a:r>
            <a:r>
              <a:rPr lang="de-DE" sz="2800" dirty="0"/>
              <a:t> Modell der ATP-Bildung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209FBC-CF19-E986-784B-171700812056}"/>
              </a:ext>
            </a:extLst>
          </p:cNvPr>
          <p:cNvSpPr txBox="1"/>
          <p:nvPr/>
        </p:nvSpPr>
        <p:spPr>
          <a:xfrm>
            <a:off x="795867" y="5748867"/>
            <a:ext cx="771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Zwischenträger der Elektronen zwar betrachten, </a:t>
            </a:r>
          </a:p>
          <a:p>
            <a:pPr algn="ctr"/>
            <a:r>
              <a:rPr lang="de-DE" sz="2400" dirty="0"/>
              <a:t>sie sind aber kein Lerninhalt.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930B45-D5AD-09D4-BACA-275E0CB3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" y="2700640"/>
            <a:ext cx="6731000" cy="30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6074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 err="1"/>
              <a:t>Chemiosmotisches</a:t>
            </a:r>
            <a:r>
              <a:rPr lang="de-DE" sz="2800" dirty="0"/>
              <a:t> Modell der ATP-Bildung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F209FBC-CF19-E986-784B-171700812056}"/>
              </a:ext>
            </a:extLst>
          </p:cNvPr>
          <p:cNvSpPr txBox="1"/>
          <p:nvPr/>
        </p:nvSpPr>
        <p:spPr>
          <a:xfrm>
            <a:off x="795867" y="5748867"/>
            <a:ext cx="7719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Aufbau eines Protonen-Gradienten (Begriffe klären).</a:t>
            </a:r>
          </a:p>
          <a:p>
            <a:pPr algn="ctr"/>
            <a:r>
              <a:rPr lang="de-DE" sz="2400" dirty="0"/>
              <a:t>Bezug zum pH-Wert herstellen.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8930B45-D5AD-09D4-BACA-275E0CB33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34" y="2700640"/>
            <a:ext cx="6731000" cy="304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0416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b="1" dirty="0">
                <a:solidFill>
                  <a:srgbClr val="0000FF"/>
                </a:solidFill>
              </a:rPr>
              <a:t>Zyklischer Elektronentransport </a:t>
            </a:r>
            <a:r>
              <a:rPr lang="de-DE" sz="2800" dirty="0">
                <a:solidFill>
                  <a:srgbClr val="0000FF"/>
                </a:solidFill>
              </a:rPr>
              <a:t>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0000FF"/>
                </a:solidFill>
              </a:rPr>
              <a:t>baut Protonen-Gradienten auf, ohne </a:t>
            </a:r>
            <a:r>
              <a:rPr lang="de-DE" sz="2800" dirty="0" err="1">
                <a:solidFill>
                  <a:srgbClr val="0000FF"/>
                </a:solidFill>
              </a:rPr>
              <a:t>dass</a:t>
            </a:r>
            <a:r>
              <a:rPr lang="de-DE" sz="2800" dirty="0">
                <a:solidFill>
                  <a:srgbClr val="0000FF"/>
                </a:solidFill>
              </a:rPr>
              <a:t> </a:t>
            </a:r>
            <a:r>
              <a:rPr lang="de-DE" sz="2800" dirty="0" err="1">
                <a:solidFill>
                  <a:srgbClr val="0000FF"/>
                </a:solidFill>
              </a:rPr>
              <a:t>NADPH</a:t>
            </a:r>
            <a:r>
              <a:rPr lang="de-DE" sz="2800" dirty="0">
                <a:solidFill>
                  <a:srgbClr val="0000FF"/>
                </a:solidFill>
              </a:rPr>
              <a:t> gebildet wird, dient also der Synthese von zusätzlichem ATP.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046382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b="1" dirty="0">
                <a:solidFill>
                  <a:srgbClr val="0000FF"/>
                </a:solidFill>
              </a:rPr>
              <a:t>Zyklischer Elektronentransport </a:t>
            </a:r>
            <a:r>
              <a:rPr lang="de-DE" sz="2800" dirty="0">
                <a:solidFill>
                  <a:srgbClr val="0000FF"/>
                </a:solidFill>
              </a:rPr>
              <a:t>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FF0000"/>
                </a:solidFill>
              </a:rPr>
              <a:t>Fehler in der Lösung der Beispielaufgabe des ISB:</a:t>
            </a:r>
          </a:p>
          <a:p>
            <a:pPr algn="l"/>
            <a:r>
              <a:rPr lang="de-DE" sz="2000" b="0" i="0" u="none" strike="noStrike" baseline="0" dirty="0">
                <a:latin typeface="ArialMT"/>
              </a:rPr>
              <a:t>„Stellen Sie die Vorgänge, die bei den lichtabhängigen Reaktionen der Photosynthese zur </a:t>
            </a:r>
            <a:r>
              <a:rPr lang="de-DE" sz="2000" b="0" i="0" u="sng" strike="noStrike" baseline="0" dirty="0">
                <a:latin typeface="ArialMT"/>
              </a:rPr>
              <a:t>Bildung von </a:t>
            </a:r>
            <a:r>
              <a:rPr lang="de-DE" sz="2000" b="0" i="0" u="sng" strike="noStrike" baseline="0" dirty="0" err="1">
                <a:latin typeface="ArialMT"/>
              </a:rPr>
              <a:t>NADPH</a:t>
            </a:r>
            <a:r>
              <a:rPr lang="de-DE" sz="2000" b="0" i="0" u="sng" strike="noStrike" baseline="0" dirty="0">
                <a:latin typeface="ArialMT"/>
              </a:rPr>
              <a:t> </a:t>
            </a:r>
            <a:r>
              <a:rPr lang="de-DE" sz="2000" b="0" i="0" u="none" strike="noStrike" baseline="0" dirty="0">
                <a:latin typeface="ArialMT"/>
              </a:rPr>
              <a:t>führen, skizzenhaft als energetisches Modell dar.“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858F43-D982-FAA8-E515-32A7EB32C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4231065"/>
            <a:ext cx="5603254" cy="249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3475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5EF1-8C40-3798-07E1-A0B85FD4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C94DB118-B56A-94C9-DF74-4398FEE1E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20" y="1690689"/>
            <a:ext cx="5221824" cy="44280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34F6FF7-CC01-37C8-415C-66E23FDF1F9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EE8CF333-18B6-EF9F-624C-3E215BC4D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6" name="Pfeil: nach oben 5">
            <a:extLst>
              <a:ext uri="{FF2B5EF4-FFF2-40B4-BE49-F238E27FC236}">
                <a16:creationId xmlns:a16="http://schemas.microsoft.com/office/drawing/2014/main" id="{B0B3BEEA-5782-5AE1-1134-68BC5B76A84A}"/>
              </a:ext>
            </a:extLst>
          </p:cNvPr>
          <p:cNvSpPr/>
          <p:nvPr/>
        </p:nvSpPr>
        <p:spPr>
          <a:xfrm rot="19834928">
            <a:off x="3076873" y="4207933"/>
            <a:ext cx="321733" cy="89746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Pfeil: nach oben 9">
            <a:extLst>
              <a:ext uri="{FF2B5EF4-FFF2-40B4-BE49-F238E27FC236}">
                <a16:creationId xmlns:a16="http://schemas.microsoft.com/office/drawing/2014/main" id="{BDF88689-5725-061D-999B-6CBB2E747F98}"/>
              </a:ext>
            </a:extLst>
          </p:cNvPr>
          <p:cNvSpPr/>
          <p:nvPr/>
        </p:nvSpPr>
        <p:spPr>
          <a:xfrm rot="12699810">
            <a:off x="4665132" y="2118331"/>
            <a:ext cx="321733" cy="89746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B5017C0-71EE-FB3B-B669-520F98B4A294}"/>
              </a:ext>
            </a:extLst>
          </p:cNvPr>
          <p:cNvSpPr txBox="1"/>
          <p:nvPr/>
        </p:nvSpPr>
        <p:spPr>
          <a:xfrm>
            <a:off x="5621872" y="2379133"/>
            <a:ext cx="28209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PQ, FD, </a:t>
            </a:r>
            <a:r>
              <a:rPr lang="de-DE" sz="2800" dirty="0" err="1"/>
              <a:t>FNR</a:t>
            </a:r>
            <a:r>
              <a:rPr lang="de-DE" sz="2800" dirty="0"/>
              <a:t> usw. sind keine Lern-inhalte für das Abitur!</a:t>
            </a:r>
          </a:p>
        </p:txBody>
      </p:sp>
    </p:spTree>
    <p:extLst>
      <p:ext uri="{BB962C8B-B14F-4D97-AF65-F5344CB8AC3E}">
        <p14:creationId xmlns:p14="http://schemas.microsoft.com/office/powerpoint/2010/main" val="404186487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Sekundärreaktionen = Calvin-Zyklus</a:t>
            </a:r>
          </a:p>
          <a:p>
            <a:endParaRPr lang="de-DE" sz="2800" dirty="0"/>
          </a:p>
          <a:p>
            <a:r>
              <a:rPr lang="de-DE" sz="2800" dirty="0"/>
              <a:t>Plural, </a:t>
            </a:r>
            <a:r>
              <a:rPr lang="de-DE" sz="2800" dirty="0">
                <a:solidFill>
                  <a:srgbClr val="FF0000"/>
                </a:solidFill>
              </a:rPr>
              <a:t>nicht Dunkelreaktion(en)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14276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Sekundärreaktionen = Calvin-Zyklus</a:t>
            </a:r>
          </a:p>
          <a:p>
            <a:endParaRPr lang="de-DE" sz="2800" dirty="0"/>
          </a:p>
          <a:p>
            <a:r>
              <a:rPr lang="de-DE" sz="2800" dirty="0"/>
              <a:t>Plural, </a:t>
            </a:r>
            <a:r>
              <a:rPr lang="de-DE" sz="2800" dirty="0">
                <a:solidFill>
                  <a:srgbClr val="FF0000"/>
                </a:solidFill>
              </a:rPr>
              <a:t>nicht Dunkelreaktion(en)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4 Phasen des Calvin-Zyklus (mit ihren Aufgaben)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keine</a:t>
            </a:r>
            <a:r>
              <a:rPr lang="de-DE" sz="2800" dirty="0"/>
              <a:t> Betrachtung der einzelnen Reaktionen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515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Calvin-Zyklus: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9CBD0-0701-ED02-F94E-D0D0A877E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033" y="2349473"/>
            <a:ext cx="5477933" cy="399182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CC0A9E1-0E77-0F08-3EE6-CF5E61073502}"/>
              </a:ext>
            </a:extLst>
          </p:cNvPr>
          <p:cNvSpPr txBox="1"/>
          <p:nvPr/>
        </p:nvSpPr>
        <p:spPr>
          <a:xfrm>
            <a:off x="5291667" y="2548467"/>
            <a:ext cx="292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Fixierungs-Phase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8235E0-EE01-2319-C3F8-AA8CF5C0EA6B}"/>
              </a:ext>
            </a:extLst>
          </p:cNvPr>
          <p:cNvSpPr txBox="1"/>
          <p:nvPr/>
        </p:nvSpPr>
        <p:spPr>
          <a:xfrm>
            <a:off x="5537200" y="5334000"/>
            <a:ext cx="284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0000FF"/>
                </a:solidFill>
              </a:rPr>
              <a:t>Reduktions-Phase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EA95C46-1089-4D0B-6FE9-CD4295C4706D}"/>
              </a:ext>
            </a:extLst>
          </p:cNvPr>
          <p:cNvSpPr txBox="1"/>
          <p:nvPr/>
        </p:nvSpPr>
        <p:spPr>
          <a:xfrm>
            <a:off x="749299" y="3266972"/>
            <a:ext cx="16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rgbClr val="0000FF"/>
                </a:solidFill>
              </a:rPr>
              <a:t>Regenerations-Phase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747648-A423-6FA3-D4C0-B1EB9BEB762B}"/>
              </a:ext>
            </a:extLst>
          </p:cNvPr>
          <p:cNvSpPr txBox="1"/>
          <p:nvPr/>
        </p:nvSpPr>
        <p:spPr>
          <a:xfrm>
            <a:off x="872912" y="5883281"/>
            <a:ext cx="1667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b="1" dirty="0">
                <a:solidFill>
                  <a:srgbClr val="0000FF"/>
                </a:solidFill>
              </a:rPr>
              <a:t>Bildung von Glukose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008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1:</a:t>
            </a:r>
          </a:p>
          <a:p>
            <a:pPr algn="ctr"/>
            <a:endParaRPr lang="de-DE" sz="6000" dirty="0"/>
          </a:p>
          <a:p>
            <a:pPr algn="ctr">
              <a:spcBef>
                <a:spcPts val="1800"/>
              </a:spcBef>
            </a:pPr>
            <a:r>
              <a:rPr lang="de-DE" sz="5400" b="1" dirty="0" err="1"/>
              <a:t>Allgem</a:t>
            </a:r>
            <a:r>
              <a:rPr lang="de-DE" sz="5400" b="1" dirty="0"/>
              <a:t>. Aspekte (13.)</a:t>
            </a:r>
          </a:p>
          <a:p>
            <a:pPr algn="ctr">
              <a:spcBef>
                <a:spcPts val="1800"/>
              </a:spcBef>
            </a:pPr>
            <a:endParaRPr lang="de-DE" sz="5400" b="1" dirty="0"/>
          </a:p>
          <a:p>
            <a:pPr algn="ctr">
              <a:spcBef>
                <a:spcPts val="1800"/>
              </a:spcBef>
            </a:pPr>
            <a:r>
              <a:rPr lang="de-DE" sz="5400" b="1" dirty="0"/>
              <a:t>Photosynthese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24495348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Lichtunabhängige Reaktionen = Calvin-Zyklus:</a:t>
            </a:r>
          </a:p>
          <a:p>
            <a:r>
              <a:rPr lang="de-DE" sz="2800" dirty="0"/>
              <a:t>Summengleichung(en)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5221AC9-B751-A8CA-52A1-AC9EBD537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2" y="2751744"/>
            <a:ext cx="8441267" cy="164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9331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Zusammenführung: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C93876-A59D-3D6B-3C11-72E85255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336720"/>
            <a:ext cx="8009467" cy="231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0609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Zusammenführung: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1C93876-A59D-3D6B-3C11-72E852552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6" y="2336720"/>
            <a:ext cx="8009467" cy="231994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ECD30D5-C7E1-9881-81C8-BE8B1E354E33}"/>
              </a:ext>
            </a:extLst>
          </p:cNvPr>
          <p:cNvSpPr txBox="1"/>
          <p:nvPr/>
        </p:nvSpPr>
        <p:spPr>
          <a:xfrm>
            <a:off x="778933" y="4766733"/>
            <a:ext cx="767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Doppelblackbox zunächst ohne Koeffizienten erstellen, erst danach Koeffizienten ergänzen.</a:t>
            </a:r>
          </a:p>
        </p:txBody>
      </p:sp>
    </p:spTree>
    <p:extLst>
      <p:ext uri="{BB962C8B-B14F-4D97-AF65-F5344CB8AC3E}">
        <p14:creationId xmlns:p14="http://schemas.microsoft.com/office/powerpoint/2010/main" val="339664597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Strukturformeln können betrachtet werden, sind aber kein Lerninhalt (z. B. können Gleichungen in Strukturformeln vorgegeben werden, welche von den Kursteilnehmern erläutert werden)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Begriffe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 erklären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39096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Strukturformeln können betrachtet werden, sind aber kein Lerninhalt (z. B. können Gleichungen in Strukturformeln vorgegeben werden, welche von den Kursteilnehmern erläutert werden)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Begriffe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 erklären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Bei bio-nickl sehr ausführlich, aber bitte nicht im Unterricht!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keine Vertiefungen wie CAM-Pflanzen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98444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Selektionsvorteil: heiße, trockene Klimate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Blattanatomie z. B. bei Mais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0374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Selektionsvorteil: heiße, trockene Klimate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Blattanatomie z. B. bei Mais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Vorfixierung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einen Zelltyp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Freisetzung und Assimilation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anderen Zelltyp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220567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7330C-B77E-C567-7721-8B10B278F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1EFE5F-CD54-250A-50D4-85E146498F7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25E9FDF-BD20-7F78-1AE2-7F59E50F7CE8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391E982-18EB-3EB5-F7A6-C5F34099A930}"/>
              </a:ext>
            </a:extLst>
          </p:cNvPr>
          <p:cNvSpPr txBox="1"/>
          <p:nvPr/>
        </p:nvSpPr>
        <p:spPr>
          <a:xfrm>
            <a:off x="628650" y="1690689"/>
            <a:ext cx="7886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Selektionsvorteil: heiße, trockene Klimate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Blattanatomie z. B. bei Mais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Vorfixierung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einen Zelltyp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Freisetzung und Assimilation von Kohlenstoffdioxid </a:t>
            </a:r>
            <a:r>
              <a:rPr lang="de-DE" sz="2800" u="sng" dirty="0">
                <a:solidFill>
                  <a:srgbClr val="0000FF"/>
                </a:solidFill>
              </a:rPr>
              <a:t>im anderen Zelltyp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Regeneration des Akzeptor-Moleküls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D12C55FE-31EF-8E00-F2B2-680FEB750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9234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89EAC9-2342-1176-3601-F7DA81A8C6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99" y="2278485"/>
            <a:ext cx="7700297" cy="40037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D858F821-D79C-5526-CD6C-139CCF95553C}"/>
              </a:ext>
            </a:extLst>
          </p:cNvPr>
          <p:cNvSpPr/>
          <p:nvPr/>
        </p:nvSpPr>
        <p:spPr>
          <a:xfrm>
            <a:off x="890304" y="3948573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384B60F-16F8-CFD9-B83C-B532B1CCBC94}"/>
              </a:ext>
            </a:extLst>
          </p:cNvPr>
          <p:cNvSpPr/>
          <p:nvPr/>
        </p:nvSpPr>
        <p:spPr>
          <a:xfrm>
            <a:off x="2397370" y="318243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9A91570-D199-9B89-EAC3-B87BBE9FFB71}"/>
              </a:ext>
            </a:extLst>
          </p:cNvPr>
          <p:cNvSpPr/>
          <p:nvPr/>
        </p:nvSpPr>
        <p:spPr>
          <a:xfrm>
            <a:off x="2410500" y="5570038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A9B7924-FDEB-039D-1011-A1DE5FAB94AA}"/>
              </a:ext>
            </a:extLst>
          </p:cNvPr>
          <p:cNvSpPr/>
          <p:nvPr/>
        </p:nvSpPr>
        <p:spPr>
          <a:xfrm>
            <a:off x="4954303" y="4723371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6163950-DA51-10FB-52B5-F7C3B269FD99}"/>
              </a:ext>
            </a:extLst>
          </p:cNvPr>
          <p:cNvSpPr/>
          <p:nvPr/>
        </p:nvSpPr>
        <p:spPr>
          <a:xfrm>
            <a:off x="7807569" y="4087034"/>
            <a:ext cx="180000" cy="1800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Stoffnamen als Lerninhalte?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1888438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Vergleich der Photosynthese-Raten bei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0040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321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C4</a:t>
            </a:r>
            <a:r>
              <a:rPr lang="de-DE" sz="2800" b="1" dirty="0">
                <a:solidFill>
                  <a:srgbClr val="0000FF"/>
                </a:solidFill>
              </a:rPr>
              <a:t>-Pflanzen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Vergleich der Photosynthese-Raten bei </a:t>
            </a:r>
            <a:r>
              <a:rPr lang="de-DE" sz="2800" dirty="0" err="1">
                <a:solidFill>
                  <a:srgbClr val="0000FF"/>
                </a:solidFill>
              </a:rPr>
              <a:t>C3</a:t>
            </a:r>
            <a:r>
              <a:rPr lang="de-DE" sz="2800" dirty="0">
                <a:solidFill>
                  <a:srgbClr val="0000FF"/>
                </a:solidFill>
              </a:rPr>
              <a:t>- und </a:t>
            </a:r>
            <a:r>
              <a:rPr lang="de-DE" sz="2800" dirty="0" err="1">
                <a:solidFill>
                  <a:srgbClr val="0000FF"/>
                </a:solidFill>
              </a:rPr>
              <a:t>C4</a:t>
            </a:r>
            <a:r>
              <a:rPr lang="de-DE" sz="2800" dirty="0">
                <a:solidFill>
                  <a:srgbClr val="0000FF"/>
                </a:solidFill>
              </a:rPr>
              <a:t>-Pflanzen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r>
              <a:rPr lang="de-DE" sz="2800" dirty="0">
                <a:solidFill>
                  <a:srgbClr val="FF0000"/>
                </a:solidFill>
              </a:rPr>
              <a:t>aber ohne Photorespiration </a:t>
            </a:r>
            <a:r>
              <a:rPr lang="de-DE" sz="2800" dirty="0">
                <a:solidFill>
                  <a:srgbClr val="0000FF"/>
                </a:solidFill>
              </a:rPr>
              <a:t>(</a:t>
            </a:r>
            <a:r>
              <a:rPr lang="de-DE" sz="2800" dirty="0" err="1">
                <a:solidFill>
                  <a:srgbClr val="0000FF"/>
                </a:solidFill>
              </a:rPr>
              <a:t>RuBisCO</a:t>
            </a:r>
            <a:r>
              <a:rPr lang="de-DE" sz="2800" dirty="0">
                <a:solidFill>
                  <a:srgbClr val="0000FF"/>
                </a:solidFill>
              </a:rPr>
              <a:t> bindet Sauer-stoff stärker als Kohlenstoffdioxid; dieses Problem entfällt bei PEP als Akzeptor)</a:t>
            </a:r>
          </a:p>
          <a:p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67576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1:</a:t>
            </a:r>
          </a:p>
          <a:p>
            <a:pPr algn="ctr"/>
            <a:endParaRPr lang="de-DE" sz="6000" dirty="0"/>
          </a:p>
          <a:p>
            <a:pPr algn="ctr"/>
            <a:r>
              <a:rPr lang="de-DE" sz="6000" dirty="0"/>
              <a:t>Chat-Beiträge</a:t>
            </a:r>
          </a:p>
          <a:p>
            <a:pPr algn="ctr">
              <a:spcBef>
                <a:spcPts val="1800"/>
              </a:spcBef>
            </a:pPr>
            <a:endParaRPr lang="de-DE" sz="6000" b="1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8046160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2:</a:t>
            </a:r>
          </a:p>
          <a:p>
            <a:pPr algn="ctr"/>
            <a:endParaRPr lang="de-DE" sz="6000" dirty="0"/>
          </a:p>
          <a:p>
            <a:pPr algn="ctr"/>
            <a:r>
              <a:rPr lang="de-DE" sz="5400" b="1" dirty="0"/>
              <a:t>Umbau von Stoffen</a:t>
            </a:r>
          </a:p>
          <a:p>
            <a:pPr algn="ctr">
              <a:spcBef>
                <a:spcPts val="2400"/>
              </a:spcBef>
            </a:pPr>
            <a:r>
              <a:rPr lang="de-DE" sz="5400" b="1" dirty="0"/>
              <a:t>Anaerober Abbau von Stoffen</a:t>
            </a:r>
          </a:p>
        </p:txBody>
      </p:sp>
    </p:spTree>
    <p:extLst>
      <p:ext uri="{BB962C8B-B14F-4D97-AF65-F5344CB8AC3E}">
        <p14:creationId xmlns:p14="http://schemas.microsoft.com/office/powerpoint/2010/main" val="2421751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11411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22695B-56EA-542C-8B05-0B366607F3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6" y="2061103"/>
            <a:ext cx="7808134" cy="22351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382A197-01D7-DE00-A87F-F707077C01ED}"/>
              </a:ext>
            </a:extLst>
          </p:cNvPr>
          <p:cNvSpPr txBox="1"/>
          <p:nvPr/>
        </p:nvSpPr>
        <p:spPr>
          <a:xfrm>
            <a:off x="1227953" y="4878514"/>
            <a:ext cx="637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Umbau in der Pflanze</a:t>
            </a:r>
          </a:p>
        </p:txBody>
      </p:sp>
    </p:spTree>
    <p:extLst>
      <p:ext uri="{BB962C8B-B14F-4D97-AF65-F5344CB8AC3E}">
        <p14:creationId xmlns:p14="http://schemas.microsoft.com/office/powerpoint/2010/main" val="5128571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Nährstoffe für heterotrophe Organismen: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Kohlenhydrate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Fette					  Makronährstoffe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Proteine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essentielle Nahrungsstoffe: Mikronährstoffe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weitere Stoffe wie </a:t>
            </a:r>
            <a:r>
              <a:rPr lang="de-DE" sz="2800" dirty="0" err="1"/>
              <a:t>cytC</a:t>
            </a:r>
            <a:r>
              <a:rPr lang="de-DE" sz="2800" dirty="0"/>
              <a:t> oder Nukleotide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r>
              <a:rPr lang="de-DE" sz="2800" dirty="0"/>
              <a:t>Hier die nötigen Lücken bei Nicht-</a:t>
            </a:r>
            <a:r>
              <a:rPr lang="de-DE" sz="2800" dirty="0" err="1"/>
              <a:t>NTGlern</a:t>
            </a:r>
            <a:r>
              <a:rPr lang="de-DE" sz="2800" dirty="0"/>
              <a:t> schließen, soweit das für den Biologiekurs nötig ist.</a:t>
            </a:r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D1354964-5781-B109-7710-721CB99644A5}"/>
              </a:ext>
            </a:extLst>
          </p:cNvPr>
          <p:cNvSpPr/>
          <p:nvPr/>
        </p:nvSpPr>
        <p:spPr>
          <a:xfrm>
            <a:off x="3454401" y="2259278"/>
            <a:ext cx="440266" cy="116972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11210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heterotrophe Organismen</a:t>
            </a:r>
            <a:r>
              <a:rPr lang="de-DE" sz="2800" dirty="0"/>
              <a:t>: Umbau der Nahrungs-stoffe in körpereigene Bau- und Reservestoffe</a:t>
            </a:r>
          </a:p>
        </p:txBody>
      </p:sp>
    </p:spTree>
    <p:extLst>
      <p:ext uri="{BB962C8B-B14F-4D97-AF65-F5344CB8AC3E}">
        <p14:creationId xmlns:p14="http://schemas.microsoft.com/office/powerpoint/2010/main" val="426273802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heterotrophe Organismen</a:t>
            </a:r>
            <a:r>
              <a:rPr lang="de-DE" sz="2800" dirty="0"/>
              <a:t>: Umbau der Nahrungs-stoffe in körpereigene Bau- und Reservestoffe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nachwachsende Rohstoffe </a:t>
            </a:r>
            <a:r>
              <a:rPr lang="de-DE" sz="2800" dirty="0"/>
              <a:t>(kurz, denn die bilden in der Ökologie einen Schwerpunkt)</a:t>
            </a:r>
          </a:p>
        </p:txBody>
      </p:sp>
    </p:spTree>
    <p:extLst>
      <p:ext uri="{BB962C8B-B14F-4D97-AF65-F5344CB8AC3E}">
        <p14:creationId xmlns:p14="http://schemas.microsoft.com/office/powerpoint/2010/main" val="223914485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heterotrophe Organismen</a:t>
            </a:r>
            <a:r>
              <a:rPr lang="de-DE" sz="2800" dirty="0"/>
              <a:t>: Umbau der Nahrungs-stoffe in körpereigene Bau- und Reservestoffe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nachwachsende Rohstoffe </a:t>
            </a:r>
            <a:r>
              <a:rPr lang="de-DE" sz="2800" dirty="0"/>
              <a:t>(kurz, denn die bilden in der Ökologie einen Schwerpunkt)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</a:rPr>
              <a:t>sekundäre Pflanzenstoffe </a:t>
            </a:r>
            <a:r>
              <a:rPr lang="de-DE" sz="2800" dirty="0">
                <a:solidFill>
                  <a:srgbClr val="0000FF"/>
                </a:solidFill>
              </a:rPr>
              <a:t>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-Kurs): Nahrungsergänzungsmittel und die Werbung dazu diskutieren, wenige Beispiele </a:t>
            </a:r>
            <a:r>
              <a:rPr lang="de-DE" sz="2800" dirty="0">
                <a:solidFill>
                  <a:srgbClr val="FF0000"/>
                </a:solidFill>
              </a:rPr>
              <a:t>(keine Formeln bringen)</a:t>
            </a:r>
          </a:p>
        </p:txBody>
      </p:sp>
    </p:spTree>
    <p:extLst>
      <p:ext uri="{BB962C8B-B14F-4D97-AF65-F5344CB8AC3E}">
        <p14:creationId xmlns:p14="http://schemas.microsoft.com/office/powerpoint/2010/main" val="19870298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r>
              <a:rPr lang="de-DE" sz="2800" u="sng" dirty="0"/>
              <a:t>Kompetenzen</a:t>
            </a:r>
            <a:r>
              <a:rPr lang="de-DE" sz="2800" dirty="0"/>
              <a:t>:</a:t>
            </a:r>
          </a:p>
          <a:p>
            <a:r>
              <a:rPr lang="de-DE" sz="2800" dirty="0"/>
              <a:t>Im Fokus steht der Aspekt der Regulation.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89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2743199" y="5086353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3F76F90-B7C6-0341-380D-C9EE7ACC4DA9}"/>
              </a:ext>
            </a:extLst>
          </p:cNvPr>
          <p:cNvSpPr txBox="1"/>
          <p:nvPr/>
        </p:nvSpPr>
        <p:spPr>
          <a:xfrm>
            <a:off x="4989095" y="3164305"/>
            <a:ext cx="2871537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Hier ist diese Multimedia-Präsentation eingestellt.</a:t>
            </a:r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8265576-B111-A014-4FB9-81A4A67A2AB4}"/>
              </a:ext>
            </a:extLst>
          </p:cNvPr>
          <p:cNvSpPr/>
          <p:nvPr/>
        </p:nvSpPr>
        <p:spPr>
          <a:xfrm rot="8889840">
            <a:off x="3824226" y="457934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654961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46667" y="4461933"/>
            <a:ext cx="76686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Inhalte</a:t>
            </a:r>
            <a:r>
              <a:rPr lang="de-DE" sz="2800" dirty="0"/>
              <a:t>: </a:t>
            </a:r>
          </a:p>
          <a:p>
            <a:r>
              <a:rPr lang="de-DE" sz="2800" dirty="0"/>
              <a:t>Sieht logisch aus, aber der Teufel steckt im Detail.</a:t>
            </a:r>
          </a:p>
        </p:txBody>
      </p:sp>
    </p:spTree>
    <p:extLst>
      <p:ext uri="{BB962C8B-B14F-4D97-AF65-F5344CB8AC3E}">
        <p14:creationId xmlns:p14="http://schemas.microsoft.com/office/powerpoint/2010/main" val="329535962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46667" y="4461933"/>
            <a:ext cx="7668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Inhalte</a:t>
            </a:r>
            <a:r>
              <a:rPr lang="de-DE" sz="2800" dirty="0"/>
              <a:t>: </a:t>
            </a:r>
          </a:p>
          <a:p>
            <a:r>
              <a:rPr lang="de-DE" sz="2800" dirty="0"/>
              <a:t>Um </a:t>
            </a:r>
            <a:r>
              <a:rPr lang="de-DE" sz="2800" u="sng" dirty="0"/>
              <a:t>Regulation</a:t>
            </a:r>
            <a:r>
              <a:rPr lang="de-DE" sz="2800" dirty="0"/>
              <a:t> geht es im gesamten Abschnitt, und überall wird mit dem </a:t>
            </a:r>
            <a:r>
              <a:rPr lang="de-DE" sz="2800" u="sng" dirty="0"/>
              <a:t>Schlüssel-</a:t>
            </a:r>
            <a:r>
              <a:rPr lang="de-DE" sz="2800" u="sng" dirty="0" err="1"/>
              <a:t>Schloss</a:t>
            </a:r>
            <a:r>
              <a:rPr lang="de-DE" sz="2800" u="sng" dirty="0"/>
              <a:t>-Modell</a:t>
            </a:r>
            <a:r>
              <a:rPr lang="de-DE" sz="2800" dirty="0"/>
              <a:t> erklärt =&gt; nur 2 Unterpunkte, nicht 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46D41F-1C37-147F-0CF3-EA97DF30DC8A}"/>
              </a:ext>
            </a:extLst>
          </p:cNvPr>
          <p:cNvSpPr txBox="1"/>
          <p:nvPr/>
        </p:nvSpPr>
        <p:spPr>
          <a:xfrm>
            <a:off x="533400" y="2531533"/>
            <a:ext cx="1083733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45932C0-F5EF-A6C8-1FDC-08055B765DCE}"/>
              </a:ext>
            </a:extLst>
          </p:cNvPr>
          <p:cNvSpPr txBox="1"/>
          <p:nvPr/>
        </p:nvSpPr>
        <p:spPr>
          <a:xfrm>
            <a:off x="533399" y="3901353"/>
            <a:ext cx="2472268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0936922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29733" y="4461933"/>
            <a:ext cx="76856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Nichtkompetitive Hemmung ist nicht gleich allosterische Hemmung!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EC93AAE-406D-25A7-95F9-886F88BE4C99}"/>
              </a:ext>
            </a:extLst>
          </p:cNvPr>
          <p:cNvSpPr txBox="1"/>
          <p:nvPr/>
        </p:nvSpPr>
        <p:spPr>
          <a:xfrm>
            <a:off x="3962399" y="3109231"/>
            <a:ext cx="541868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B100F7-3877-D629-9587-AF0FFBEE9D12}"/>
              </a:ext>
            </a:extLst>
          </p:cNvPr>
          <p:cNvSpPr txBox="1"/>
          <p:nvPr/>
        </p:nvSpPr>
        <p:spPr>
          <a:xfrm>
            <a:off x="558799" y="3354806"/>
            <a:ext cx="948268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9568231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5564C6-4FED-1162-6305-2174C5FAE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4" y="2108200"/>
            <a:ext cx="8432800" cy="226568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5085505-5E5B-91AA-94AB-A1E3EF0DB23C}"/>
              </a:ext>
            </a:extLst>
          </p:cNvPr>
          <p:cNvSpPr txBox="1"/>
          <p:nvPr/>
        </p:nvSpPr>
        <p:spPr>
          <a:xfrm>
            <a:off x="829733" y="4461933"/>
            <a:ext cx="768561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Inaktivierung ist auch eine Art von reversibler Hemmung.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Aktivierung und Inaktivierung als Gegensatzpaar.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Nicht eindeutig klar, was gemeint ist!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BB100F7-3877-D629-9587-AF0FFBEE9D12}"/>
              </a:ext>
            </a:extLst>
          </p:cNvPr>
          <p:cNvSpPr txBox="1"/>
          <p:nvPr/>
        </p:nvSpPr>
        <p:spPr>
          <a:xfrm>
            <a:off x="541868" y="3617273"/>
            <a:ext cx="2692400" cy="369332"/>
          </a:xfrm>
          <a:prstGeom prst="rect">
            <a:avLst/>
          </a:prstGeom>
          <a:solidFill>
            <a:srgbClr val="FF0000">
              <a:alpha val="50000"/>
            </a:srgbClr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983623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</p:txBody>
      </p:sp>
    </p:spTree>
    <p:extLst>
      <p:ext uri="{BB962C8B-B14F-4D97-AF65-F5344CB8AC3E}">
        <p14:creationId xmlns:p14="http://schemas.microsoft.com/office/powerpoint/2010/main" val="8641252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weitere Hemmungstypen wie allosterische Hem-</a:t>
            </a:r>
            <a:r>
              <a:rPr lang="de-DE" sz="2800" dirty="0" err="1">
                <a:solidFill>
                  <a:srgbClr val="FF0000"/>
                </a:solidFill>
              </a:rPr>
              <a:t>mung</a:t>
            </a:r>
            <a:r>
              <a:rPr lang="de-DE" sz="2800" dirty="0">
                <a:solidFill>
                  <a:srgbClr val="FF0000"/>
                </a:solidFill>
              </a:rPr>
              <a:t>, Hemmung durch </a:t>
            </a:r>
            <a:r>
              <a:rPr lang="de-DE" sz="2800" dirty="0" err="1">
                <a:solidFill>
                  <a:srgbClr val="FF0000"/>
                </a:solidFill>
              </a:rPr>
              <a:t>Substratüberschuss</a:t>
            </a:r>
            <a:r>
              <a:rPr lang="de-DE" sz="2800" dirty="0">
                <a:solidFill>
                  <a:srgbClr val="FF0000"/>
                </a:solidFill>
              </a:rPr>
              <a:t> usw.</a:t>
            </a:r>
          </a:p>
        </p:txBody>
      </p:sp>
    </p:spTree>
    <p:extLst>
      <p:ext uri="{BB962C8B-B14F-4D97-AF65-F5344CB8AC3E}">
        <p14:creationId xmlns:p14="http://schemas.microsoft.com/office/powerpoint/2010/main" val="179610135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weitere Hemmungstypen wie allosterische Hem-</a:t>
            </a:r>
            <a:r>
              <a:rPr lang="de-DE" sz="2800" dirty="0" err="1">
                <a:solidFill>
                  <a:srgbClr val="FF0000"/>
                </a:solidFill>
              </a:rPr>
              <a:t>mung</a:t>
            </a:r>
            <a:r>
              <a:rPr lang="de-DE" sz="2800" dirty="0">
                <a:solidFill>
                  <a:srgbClr val="FF0000"/>
                </a:solidFill>
              </a:rPr>
              <a:t>, Hemmung durch </a:t>
            </a:r>
            <a:r>
              <a:rPr lang="de-DE" sz="2800" dirty="0" err="1">
                <a:solidFill>
                  <a:srgbClr val="FF0000"/>
                </a:solidFill>
              </a:rPr>
              <a:t>Substratüberschuss</a:t>
            </a:r>
            <a:r>
              <a:rPr lang="de-DE" sz="2800" dirty="0">
                <a:solidFill>
                  <a:srgbClr val="FF0000"/>
                </a:solidFill>
              </a:rPr>
              <a:t> usw.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mathematische Beschreibung durch die Michaelis-Menten-Gleichung, die Michaelis-Konstante oder genaue Betrachtung des </a:t>
            </a:r>
            <a:r>
              <a:rPr lang="de-DE" sz="2800" dirty="0" err="1">
                <a:solidFill>
                  <a:srgbClr val="FF0000"/>
                </a:solidFill>
              </a:rPr>
              <a:t>Lineweaver</a:t>
            </a:r>
            <a:r>
              <a:rPr lang="de-DE" sz="2800" dirty="0">
                <a:solidFill>
                  <a:srgbClr val="FF0000"/>
                </a:solidFill>
              </a:rPr>
              <a:t>-Burke-Diagramms</a:t>
            </a:r>
          </a:p>
        </p:txBody>
      </p:sp>
    </p:spTree>
    <p:extLst>
      <p:ext uri="{BB962C8B-B14F-4D97-AF65-F5344CB8AC3E}">
        <p14:creationId xmlns:p14="http://schemas.microsoft.com/office/powerpoint/2010/main" val="118287401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</a:rPr>
              <a:t>Das alles gehört nicht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weitere Hemmungstypen wie allosterische Hem-</a:t>
            </a:r>
            <a:r>
              <a:rPr lang="de-DE" sz="2800" dirty="0" err="1">
                <a:solidFill>
                  <a:srgbClr val="FF0000"/>
                </a:solidFill>
              </a:rPr>
              <a:t>mung</a:t>
            </a:r>
            <a:r>
              <a:rPr lang="de-DE" sz="2800" dirty="0">
                <a:solidFill>
                  <a:srgbClr val="FF0000"/>
                </a:solidFill>
              </a:rPr>
              <a:t>, Hemmung durch </a:t>
            </a:r>
            <a:r>
              <a:rPr lang="de-DE" sz="2800" dirty="0" err="1">
                <a:solidFill>
                  <a:srgbClr val="FF0000"/>
                </a:solidFill>
              </a:rPr>
              <a:t>Substratüberschuss</a:t>
            </a:r>
            <a:r>
              <a:rPr lang="de-DE" sz="2800" dirty="0">
                <a:solidFill>
                  <a:srgbClr val="FF0000"/>
                </a:solidFill>
              </a:rPr>
              <a:t> usw.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mathematische Beschreibung durch die Michaelis-Menten-Gleichung, die Michaelis-Konstante oder genaue Betrachtung des </a:t>
            </a:r>
            <a:r>
              <a:rPr lang="de-DE" sz="2800" dirty="0" err="1">
                <a:solidFill>
                  <a:srgbClr val="FF0000"/>
                </a:solidFill>
              </a:rPr>
              <a:t>Lineweaver</a:t>
            </a:r>
            <a:r>
              <a:rPr lang="de-DE" sz="2800" dirty="0">
                <a:solidFill>
                  <a:srgbClr val="FF0000"/>
                </a:solidFill>
              </a:rPr>
              <a:t>-Burke-Diagramms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Cofaktoren wie Metall-Ionen oder Coenzyme</a:t>
            </a:r>
          </a:p>
        </p:txBody>
      </p:sp>
    </p:spTree>
    <p:extLst>
      <p:ext uri="{BB962C8B-B14F-4D97-AF65-F5344CB8AC3E}">
        <p14:creationId xmlns:p14="http://schemas.microsoft.com/office/powerpoint/2010/main" val="2505023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B050"/>
                </a:solidFill>
              </a:rPr>
              <a:t>Das gehört in den Kurs: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B050"/>
                </a:solidFill>
              </a:rPr>
              <a:t>Schülerexperimente</a:t>
            </a:r>
            <a:r>
              <a:rPr lang="de-DE" sz="2800" dirty="0">
                <a:solidFill>
                  <a:srgbClr val="00B050"/>
                </a:solidFill>
              </a:rPr>
              <a:t> mit Enzymen (vgl. ALP-Ordner Kapitel 11), auch im </a:t>
            </a:r>
            <a:r>
              <a:rPr lang="de-DE" sz="2800" dirty="0" err="1">
                <a:solidFill>
                  <a:srgbClr val="00B050"/>
                </a:solidFill>
              </a:rPr>
              <a:t>gA</a:t>
            </a:r>
            <a:r>
              <a:rPr lang="de-DE" sz="2800" dirty="0">
                <a:solidFill>
                  <a:srgbClr val="00B050"/>
                </a:solidFill>
              </a:rPr>
              <a:t>-Kurs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00B050"/>
                </a:solidFill>
              </a:rPr>
              <a:t>	Wenn in der 10. Klasse mit Amylase </a:t>
            </a:r>
            <a:r>
              <a:rPr lang="de-DE" sz="2800" dirty="0" err="1">
                <a:solidFill>
                  <a:srgbClr val="00B050"/>
                </a:solidFill>
              </a:rPr>
              <a:t>experimen</a:t>
            </a:r>
            <a:r>
              <a:rPr lang="de-DE" sz="2800" dirty="0">
                <a:solidFill>
                  <a:srgbClr val="00B050"/>
                </a:solidFill>
              </a:rPr>
              <a:t>-	</a:t>
            </a:r>
            <a:r>
              <a:rPr lang="de-DE" sz="2800" dirty="0" err="1">
                <a:solidFill>
                  <a:srgbClr val="00B050"/>
                </a:solidFill>
              </a:rPr>
              <a:t>tiert</a:t>
            </a:r>
            <a:r>
              <a:rPr lang="de-DE" sz="2800" dirty="0">
                <a:solidFill>
                  <a:srgbClr val="00B050"/>
                </a:solidFill>
              </a:rPr>
              <a:t> wurde, dann jetzt mit Urease und Katalase.</a:t>
            </a:r>
          </a:p>
        </p:txBody>
      </p:sp>
    </p:spTree>
    <p:extLst>
      <p:ext uri="{BB962C8B-B14F-4D97-AF65-F5344CB8AC3E}">
        <p14:creationId xmlns:p14="http://schemas.microsoft.com/office/powerpoint/2010/main" val="71930614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Notwendigkeit der Regulation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Vergleich von Enzym und anorganischem Katalysator (fakultativ, aber sinnvoll)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2 Varianten von Hemm-Mechanismen im LehrplanPLUS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576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50CC4D0-3E6E-3CE8-26AE-33247FFA5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2555"/>
            <a:ext cx="9144000" cy="5143500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81880B6-945D-4B91-B86D-DCAB8AE0B370}"/>
              </a:ext>
            </a:extLst>
          </p:cNvPr>
          <p:cNvSpPr/>
          <p:nvPr/>
        </p:nvSpPr>
        <p:spPr>
          <a:xfrm>
            <a:off x="4275220" y="4765511"/>
            <a:ext cx="1098884" cy="4170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56068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</p:spTree>
    <p:extLst>
      <p:ext uri="{BB962C8B-B14F-4D97-AF65-F5344CB8AC3E}">
        <p14:creationId xmlns:p14="http://schemas.microsoft.com/office/powerpoint/2010/main" val="334432914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B6787E8-36E6-3A09-EF69-74B68830C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37" y="2876760"/>
            <a:ext cx="6037683" cy="284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034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2CF67C-FDA9-D10E-008E-5A12A872B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022" y="2746396"/>
            <a:ext cx="6365455" cy="35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051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00"/>
                </a:highlight>
              </a:rPr>
              <a:t>Kompetitive Hemmung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A40700A-2C6D-6941-F580-992BD3DA2710}"/>
              </a:ext>
            </a:extLst>
          </p:cNvPr>
          <p:cNvSpPr txBox="1"/>
          <p:nvPr/>
        </p:nvSpPr>
        <p:spPr>
          <a:xfrm>
            <a:off x="985520" y="5116789"/>
            <a:ext cx="729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Beispiel</a:t>
            </a:r>
            <a:r>
              <a:rPr lang="de-DE" sz="2800" dirty="0"/>
              <a:t>: Urease</a:t>
            </a:r>
          </a:p>
          <a:p>
            <a:r>
              <a:rPr lang="de-DE" sz="2800" dirty="0"/>
              <a:t>Auch Nicht-</a:t>
            </a:r>
            <a:r>
              <a:rPr lang="de-DE" sz="2800" dirty="0" err="1"/>
              <a:t>NTGler</a:t>
            </a:r>
            <a:r>
              <a:rPr lang="de-DE" sz="2800" dirty="0"/>
              <a:t> können diese Halbstruktur-formeln problemlos vergleichen.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15683C9-B085-DDB2-835A-241595E38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38" y="2878667"/>
            <a:ext cx="778404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7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</p:spTree>
    <p:extLst>
      <p:ext uri="{BB962C8B-B14F-4D97-AF65-F5344CB8AC3E}">
        <p14:creationId xmlns:p14="http://schemas.microsoft.com/office/powerpoint/2010/main" val="2090971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zwei Bindungsstellen am Enzym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Substrat und Hemmstoff haben keine strukturelle Ähnlichkeit</a:t>
            </a:r>
          </a:p>
        </p:txBody>
      </p:sp>
    </p:spTree>
    <p:extLst>
      <p:ext uri="{BB962C8B-B14F-4D97-AF65-F5344CB8AC3E}">
        <p14:creationId xmlns:p14="http://schemas.microsoft.com/office/powerpoint/2010/main" val="178787167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zwei Bindungsstellen am Enzym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Substrat und Hemmstoff haben keine strukturelle Ähnlichkeit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Lehrkraftwissen (kein Unterrichtsinhalt): Das Substrat kann mit und ohne Hemmstoff gebunden werden. Der Hemmstoff verändert nur das aktive Zentrum, nicht die Bindungsstelle.</a:t>
            </a:r>
          </a:p>
        </p:txBody>
      </p:sp>
    </p:spTree>
    <p:extLst>
      <p:ext uri="{BB962C8B-B14F-4D97-AF65-F5344CB8AC3E}">
        <p14:creationId xmlns:p14="http://schemas.microsoft.com/office/powerpoint/2010/main" val="288185086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217B5-9E9A-3A6E-9F9C-3984A170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8" y="2875492"/>
            <a:ext cx="2800985" cy="219075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6BEEB7-9138-606A-DF4A-35BE6E1211F1}"/>
              </a:ext>
            </a:extLst>
          </p:cNvPr>
          <p:cNvSpPr txBox="1"/>
          <p:nvPr/>
        </p:nvSpPr>
        <p:spPr>
          <a:xfrm>
            <a:off x="453708" y="5334000"/>
            <a:ext cx="83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ungehemmte				</a:t>
            </a:r>
          </a:p>
          <a:p>
            <a:r>
              <a:rPr lang="de-DE" dirty="0"/>
              <a:t>    Reaktion			</a:t>
            </a:r>
          </a:p>
        </p:txBody>
      </p:sp>
    </p:spTree>
    <p:extLst>
      <p:ext uri="{BB962C8B-B14F-4D97-AF65-F5344CB8AC3E}">
        <p14:creationId xmlns:p14="http://schemas.microsoft.com/office/powerpoint/2010/main" val="149802514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217B5-9E9A-3A6E-9F9C-3984A170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8" y="2875492"/>
            <a:ext cx="2800985" cy="2190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B33B2E0-AC64-488F-1FBD-587D8B9B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0" y="2914093"/>
            <a:ext cx="1511300" cy="229044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6BEEB7-9138-606A-DF4A-35BE6E1211F1}"/>
              </a:ext>
            </a:extLst>
          </p:cNvPr>
          <p:cNvSpPr txBox="1"/>
          <p:nvPr/>
        </p:nvSpPr>
        <p:spPr>
          <a:xfrm>
            <a:off x="453708" y="5334000"/>
            <a:ext cx="83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ungehemmte				nicht-kompetitiver Hemm-		</a:t>
            </a:r>
          </a:p>
          <a:p>
            <a:r>
              <a:rPr lang="de-DE" dirty="0"/>
              <a:t>    Reaktion			   </a:t>
            </a:r>
            <a:r>
              <a:rPr lang="de-DE" dirty="0" err="1"/>
              <a:t>stoff</a:t>
            </a:r>
            <a:r>
              <a:rPr lang="de-DE" dirty="0"/>
              <a:t> verändert aktives Zentrum</a:t>
            </a:r>
          </a:p>
        </p:txBody>
      </p:sp>
    </p:spTree>
    <p:extLst>
      <p:ext uri="{BB962C8B-B14F-4D97-AF65-F5344CB8AC3E}">
        <p14:creationId xmlns:p14="http://schemas.microsoft.com/office/powerpoint/2010/main" val="303403611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7F217B5-9E9A-3A6E-9F9C-3984A1703B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8" y="2875492"/>
            <a:ext cx="2800985" cy="21907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B33B2E0-AC64-488F-1FBD-587D8B9BD8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150" y="2914093"/>
            <a:ext cx="1511300" cy="229044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AD5DD6-E9EB-E312-5DAB-E32F186658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442" y="2851362"/>
            <a:ext cx="2990850" cy="180530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7F6BEEB7-9138-606A-DF4A-35BE6E1211F1}"/>
              </a:ext>
            </a:extLst>
          </p:cNvPr>
          <p:cNvSpPr txBox="1"/>
          <p:nvPr/>
        </p:nvSpPr>
        <p:spPr>
          <a:xfrm>
            <a:off x="453708" y="5334000"/>
            <a:ext cx="8334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ungehemmte				nicht-kompetitiver Hemm-		Substrat bindet, wird</a:t>
            </a:r>
          </a:p>
          <a:p>
            <a:r>
              <a:rPr lang="de-DE" dirty="0"/>
              <a:t>    Reaktion			   </a:t>
            </a:r>
            <a:r>
              <a:rPr lang="de-DE" dirty="0" err="1"/>
              <a:t>stoff</a:t>
            </a:r>
            <a:r>
              <a:rPr lang="de-DE" dirty="0"/>
              <a:t> verändert aktives Zentrum           aber nicht umgesetzt</a:t>
            </a:r>
          </a:p>
        </p:txBody>
      </p:sp>
    </p:spTree>
    <p:extLst>
      <p:ext uri="{BB962C8B-B14F-4D97-AF65-F5344CB8AC3E}">
        <p14:creationId xmlns:p14="http://schemas.microsoft.com/office/powerpoint/2010/main" val="2984152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14F35E-2BEC-F63C-A955-4AFA53665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68"/>
            <a:ext cx="9144000" cy="6314064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5B7E0E5-8AA3-1257-058B-F6109436557D}"/>
              </a:ext>
            </a:extLst>
          </p:cNvPr>
          <p:cNvSpPr/>
          <p:nvPr/>
        </p:nvSpPr>
        <p:spPr>
          <a:xfrm rot="1155700">
            <a:off x="801627" y="558687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90152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Lehrkraft-Wissen: Bei </a:t>
            </a:r>
            <a:r>
              <a:rPr lang="de-DE" sz="2800" i="1" u="sng" dirty="0"/>
              <a:t>allosterischer</a:t>
            </a:r>
            <a:r>
              <a:rPr lang="de-DE" sz="2800" i="1" dirty="0"/>
              <a:t> Hemmung wird die Substrat-Bindungsstelle so umgestaltet, </a:t>
            </a:r>
            <a:r>
              <a:rPr lang="de-DE" sz="2800" i="1" dirty="0" err="1"/>
              <a:t>dass</a:t>
            </a:r>
            <a:r>
              <a:rPr lang="de-DE" sz="2800" i="1" dirty="0"/>
              <a:t> das Substrat am Enzym-Hemmstoff-Komplex nicht binden kann </a:t>
            </a:r>
            <a:r>
              <a:rPr lang="de-DE" sz="2800" i="1" dirty="0">
                <a:solidFill>
                  <a:srgbClr val="FF0000"/>
                </a:solidFill>
              </a:rPr>
              <a:t>(nicht im Kursunterricht)</a:t>
            </a:r>
            <a:r>
              <a:rPr lang="de-DE" sz="2800" i="1" dirty="0"/>
              <a:t>. </a:t>
            </a:r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EE220C1C-BF7D-50EB-C521-0F34D4F394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 contrast="12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2396398" y="4404943"/>
            <a:ext cx="1732279" cy="231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Bild 4">
            <a:extLst>
              <a:ext uri="{FF2B5EF4-FFF2-40B4-BE49-F238E27FC236}">
                <a16:creationId xmlns:a16="http://schemas.microsoft.com/office/drawing/2014/main" id="{49D4145B-F62C-0636-EDC2-FC184D671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 contrast="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6200000">
            <a:off x="4862451" y="4385671"/>
            <a:ext cx="1732279" cy="23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183454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24EA469-876D-DB27-4275-170BDF38E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36" y="2912188"/>
            <a:ext cx="5528395" cy="3192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984361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00FFFF"/>
                </a:highlight>
              </a:rPr>
              <a:t>Nicht-kompetitive Hemmung</a:t>
            </a:r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r>
              <a:rPr lang="de-DE" sz="4800" dirty="0" err="1"/>
              <a:t>H</a:t>
            </a:r>
            <a:r>
              <a:rPr lang="de-DE" sz="4800" baseline="-25000" dirty="0" err="1"/>
              <a:t>2</a:t>
            </a:r>
            <a:r>
              <a:rPr lang="de-DE" sz="4800" dirty="0" err="1"/>
              <a:t>O</a:t>
            </a:r>
            <a:r>
              <a:rPr lang="de-DE" sz="4800" baseline="-25000" dirty="0" err="1"/>
              <a:t>2</a:t>
            </a:r>
            <a:endParaRPr lang="de-DE" sz="4800" baseline="-25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681391-9E80-A96A-49DC-CE8D3216238B}"/>
              </a:ext>
            </a:extLst>
          </p:cNvPr>
          <p:cNvSpPr txBox="1"/>
          <p:nvPr/>
        </p:nvSpPr>
        <p:spPr>
          <a:xfrm>
            <a:off x="985520" y="5116789"/>
            <a:ext cx="7294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Beispiel</a:t>
            </a:r>
            <a:r>
              <a:rPr lang="de-DE" sz="2800" dirty="0"/>
              <a:t>: Katalase</a:t>
            </a:r>
          </a:p>
          <a:p>
            <a:r>
              <a:rPr lang="de-DE" sz="2800" dirty="0"/>
              <a:t>Auch Nicht-</a:t>
            </a:r>
            <a:r>
              <a:rPr lang="de-DE" sz="2800" dirty="0" err="1"/>
              <a:t>NTGler</a:t>
            </a:r>
            <a:r>
              <a:rPr lang="de-DE" sz="2800" dirty="0"/>
              <a:t> können diese Formeln problemlos vergleichen.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54349E0-86D8-6C26-7DA8-79D59B8B9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532" y="2773675"/>
            <a:ext cx="4326467" cy="191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8469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/>
              <a:t>Vergleich </a:t>
            </a:r>
            <a:r>
              <a:rPr lang="de-DE" sz="2800" b="1" dirty="0">
                <a:highlight>
                  <a:srgbClr val="00FF00"/>
                </a:highlight>
              </a:rPr>
              <a:t>kompetitiver</a:t>
            </a:r>
            <a:r>
              <a:rPr lang="de-DE" sz="2800" b="1" dirty="0"/>
              <a:t> und </a:t>
            </a:r>
            <a:r>
              <a:rPr lang="de-DE" sz="2800" b="1" dirty="0">
                <a:highlight>
                  <a:srgbClr val="00FFFF"/>
                </a:highlight>
              </a:rPr>
              <a:t>nicht-kompetitiver</a:t>
            </a:r>
            <a:r>
              <a:rPr lang="de-DE" sz="2800" b="1" dirty="0"/>
              <a:t> Hemmung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Struktur von Substrat und Hemmstoff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Erklärung der Hemmung auf Teilchenebene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v</a:t>
            </a:r>
            <a:r>
              <a:rPr lang="de-DE" sz="2800" baseline="-25000" dirty="0" err="1"/>
              <a:t>max</a:t>
            </a:r>
            <a:r>
              <a:rPr lang="de-DE" sz="2800" dirty="0"/>
              <a:t> in den Graphen (mit Erklärung)</a:t>
            </a:r>
          </a:p>
          <a:p>
            <a:endParaRPr lang="de-DE" sz="2800" dirty="0"/>
          </a:p>
          <a:p>
            <a:pPr>
              <a:spcBef>
                <a:spcPts val="1200"/>
              </a:spcBef>
            </a:pPr>
            <a:endParaRPr lang="de-DE" sz="2800" b="1" dirty="0"/>
          </a:p>
          <a:p>
            <a:pPr>
              <a:spcBef>
                <a:spcPts val="1200"/>
              </a:spcBef>
            </a:pPr>
            <a:endParaRPr lang="de-DE" sz="4800" baseline="-25000" dirty="0"/>
          </a:p>
        </p:txBody>
      </p:sp>
    </p:spTree>
    <p:extLst>
      <p:ext uri="{BB962C8B-B14F-4D97-AF65-F5344CB8AC3E}">
        <p14:creationId xmlns:p14="http://schemas.microsoft.com/office/powerpoint/2010/main" val="27667900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endParaRPr lang="de-DE" sz="2800" b="1" dirty="0"/>
          </a:p>
          <a:p>
            <a:r>
              <a:rPr lang="de-DE" sz="2800" dirty="0"/>
              <a:t>Nicht unbedingt eindeutig zu interpretieren!</a:t>
            </a:r>
          </a:p>
          <a:p>
            <a:r>
              <a:rPr lang="de-DE" sz="2800" dirty="0"/>
              <a:t>Hier mein Vorschlag:</a:t>
            </a:r>
          </a:p>
        </p:txBody>
      </p:sp>
    </p:spTree>
    <p:extLst>
      <p:ext uri="{BB962C8B-B14F-4D97-AF65-F5344CB8AC3E}">
        <p14:creationId xmlns:p14="http://schemas.microsoft.com/office/powerpoint/2010/main" val="19097142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Besondere Enzyme mit zwei Bindungsstellen kommen in zwei Formen vor: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inaktive Form</a:t>
            </a:r>
            <a:r>
              <a:rPr lang="de-DE" sz="2800" dirty="0"/>
              <a:t>: </a:t>
            </a:r>
            <a:r>
              <a:rPr lang="de-DE" sz="2800" b="1" dirty="0"/>
              <a:t>Inhibitor</a:t>
            </a:r>
            <a:r>
              <a:rPr lang="de-DE" sz="2800" dirty="0"/>
              <a:t> kann gebunden werden und stabilisiert die inaktive Form. Substrat wird nicht gebunden.</a:t>
            </a:r>
            <a:endParaRPr lang="de-DE" sz="2800" b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aktive Form</a:t>
            </a:r>
            <a:r>
              <a:rPr lang="de-DE" sz="2800" dirty="0"/>
              <a:t>: </a:t>
            </a:r>
            <a:r>
              <a:rPr lang="de-DE" sz="2800" b="1" dirty="0"/>
              <a:t>Aktivator</a:t>
            </a:r>
            <a:r>
              <a:rPr lang="de-DE" sz="2800" dirty="0"/>
              <a:t> kann gebunden werden und stabilisiert die aktive Form. Substrat wird gebunden und umgesetzt. </a:t>
            </a:r>
          </a:p>
        </p:txBody>
      </p:sp>
    </p:spTree>
    <p:extLst>
      <p:ext uri="{BB962C8B-B14F-4D97-AF65-F5344CB8AC3E}">
        <p14:creationId xmlns:p14="http://schemas.microsoft.com/office/powerpoint/2010/main" val="231397284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3C14934-387A-65A8-BF73-0B8B7396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566" y="2644796"/>
            <a:ext cx="5240867" cy="2184946"/>
          </a:xfrm>
          <a:prstGeom prst="rect">
            <a:avLst/>
          </a:prstGeom>
        </p:spPr>
      </p:pic>
      <p:sp>
        <p:nvSpPr>
          <p:cNvPr id="6" name="Textfeld 13">
            <a:extLst>
              <a:ext uri="{FF2B5EF4-FFF2-40B4-BE49-F238E27FC236}">
                <a16:creationId xmlns:a16="http://schemas.microsoft.com/office/drawing/2014/main" id="{6B891C4E-766E-1782-5E03-0D5A198EFE2D}"/>
              </a:ext>
            </a:extLst>
          </p:cNvPr>
          <p:cNvSpPr txBox="1"/>
          <p:nvPr/>
        </p:nvSpPr>
        <p:spPr>
          <a:xfrm>
            <a:off x="1773765" y="4879867"/>
            <a:ext cx="5939366" cy="57488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inaktive Form			              aktive Form</a:t>
            </a:r>
            <a:endParaRPr lang="de-DE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F7D405F-2EC2-07B8-A31F-76173F70F340}"/>
              </a:ext>
            </a:extLst>
          </p:cNvPr>
          <p:cNvSpPr txBox="1"/>
          <p:nvPr/>
        </p:nvSpPr>
        <p:spPr>
          <a:xfrm>
            <a:off x="812800" y="5630333"/>
            <a:ext cx="756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S</a:t>
            </a:r>
            <a:r>
              <a:rPr lang="de-DE" sz="2400" dirty="0"/>
              <a:t>: Bindungsstelle für das Substrat</a:t>
            </a:r>
          </a:p>
          <a:p>
            <a:pPr algn="ctr"/>
            <a:r>
              <a:rPr lang="de-DE" sz="2400" b="1" dirty="0"/>
              <a:t>E</a:t>
            </a:r>
            <a:r>
              <a:rPr lang="de-DE" sz="2400" dirty="0"/>
              <a:t>: Bindungsstelle für den Effektor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8F46680-B22C-F2B2-A92F-5176B4DD7463}"/>
              </a:ext>
            </a:extLst>
          </p:cNvPr>
          <p:cNvSpPr txBox="1"/>
          <p:nvPr/>
        </p:nvSpPr>
        <p:spPr>
          <a:xfrm>
            <a:off x="1526111" y="3160768"/>
            <a:ext cx="614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(S)							  S</a:t>
            </a:r>
          </a:p>
          <a:p>
            <a:r>
              <a:rPr lang="de-DE" sz="4000" b="1" dirty="0"/>
              <a:t>               E                                E</a:t>
            </a:r>
          </a:p>
        </p:txBody>
      </p:sp>
    </p:spTree>
    <p:extLst>
      <p:ext uri="{BB962C8B-B14F-4D97-AF65-F5344CB8AC3E}">
        <p14:creationId xmlns:p14="http://schemas.microsoft.com/office/powerpoint/2010/main" val="194637846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8831D7-A0E3-9DAD-85DE-2DE1E44DC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0" y="2781722"/>
            <a:ext cx="4208905" cy="1587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424BA31-F320-265B-E6A1-AD44DB2B0D4A}"/>
              </a:ext>
            </a:extLst>
          </p:cNvPr>
          <p:cNvSpPr txBox="1"/>
          <p:nvPr/>
        </p:nvSpPr>
        <p:spPr>
          <a:xfrm>
            <a:off x="5308600" y="2783176"/>
            <a:ext cx="3206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Der </a:t>
            </a:r>
            <a:r>
              <a:rPr lang="de-DE" sz="2800" b="1" dirty="0"/>
              <a:t>Aktivator</a:t>
            </a:r>
            <a:r>
              <a:rPr lang="de-DE" sz="2800" dirty="0"/>
              <a:t> </a:t>
            </a:r>
            <a:r>
              <a:rPr lang="de-DE" sz="2800" dirty="0" err="1"/>
              <a:t>stabi-lisiert</a:t>
            </a:r>
            <a:r>
              <a:rPr lang="de-DE" sz="2800" dirty="0"/>
              <a:t> die aktive Form des Enzyms.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416699069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98831D7-A0E3-9DAD-85DE-2DE1E44DCC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20" y="2781722"/>
            <a:ext cx="4208905" cy="158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7AD933-2716-F6E4-8FED-309B69BAA5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60" y="4505724"/>
            <a:ext cx="3766460" cy="15870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424BA31-F320-265B-E6A1-AD44DB2B0D4A}"/>
              </a:ext>
            </a:extLst>
          </p:cNvPr>
          <p:cNvSpPr txBox="1"/>
          <p:nvPr/>
        </p:nvSpPr>
        <p:spPr>
          <a:xfrm>
            <a:off x="5308600" y="2783176"/>
            <a:ext cx="32067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Der </a:t>
            </a:r>
            <a:r>
              <a:rPr lang="de-DE" sz="2800" b="1" dirty="0"/>
              <a:t>Aktivator</a:t>
            </a:r>
            <a:r>
              <a:rPr lang="de-DE" sz="2800" dirty="0"/>
              <a:t> </a:t>
            </a:r>
            <a:r>
              <a:rPr lang="de-DE" sz="2800" dirty="0" err="1"/>
              <a:t>stabi-lisiert</a:t>
            </a:r>
            <a:r>
              <a:rPr lang="de-DE" sz="2800" dirty="0"/>
              <a:t> die aktive Form des Enzyms.</a:t>
            </a:r>
          </a:p>
          <a:p>
            <a:endParaRPr lang="de-DE" sz="2800" dirty="0"/>
          </a:p>
          <a:p>
            <a:r>
              <a:rPr lang="de-DE" sz="2800" dirty="0"/>
              <a:t>Der </a:t>
            </a:r>
            <a:r>
              <a:rPr lang="de-DE" sz="2800" b="1" dirty="0"/>
              <a:t>Inhibitor</a:t>
            </a:r>
            <a:r>
              <a:rPr lang="de-DE" sz="2800" dirty="0"/>
              <a:t> </a:t>
            </a:r>
            <a:r>
              <a:rPr lang="de-DE" sz="2800" dirty="0" err="1"/>
              <a:t>stabi-lisiert</a:t>
            </a:r>
            <a:r>
              <a:rPr lang="de-DE" sz="2800" dirty="0"/>
              <a:t> die inaktive Form des Enzyms.</a:t>
            </a:r>
          </a:p>
        </p:txBody>
      </p:sp>
    </p:spTree>
    <p:extLst>
      <p:ext uri="{BB962C8B-B14F-4D97-AF65-F5344CB8AC3E}">
        <p14:creationId xmlns:p14="http://schemas.microsoft.com/office/powerpoint/2010/main" val="121544609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endParaRPr lang="de-DE" sz="2800" b="1" dirty="0"/>
          </a:p>
          <a:p>
            <a:r>
              <a:rPr lang="de-DE" sz="2800" dirty="0"/>
              <a:t>Beispiel: </a:t>
            </a:r>
            <a:r>
              <a:rPr lang="de-DE" sz="2800" dirty="0" err="1"/>
              <a:t>Phosphofruktokinase</a:t>
            </a:r>
            <a:endParaRPr lang="de-DE" sz="2800" dirty="0"/>
          </a:p>
          <a:p>
            <a:endParaRPr lang="de-DE" sz="2800" dirty="0"/>
          </a:p>
          <a:p>
            <a:r>
              <a:rPr lang="de-DE" sz="2800" i="1" dirty="0"/>
              <a:t>Hintergrundwissen: Dieses Enzym besitzt weitere Bindungsstellen für Effektoren und ist ein Tetramer.</a:t>
            </a:r>
          </a:p>
        </p:txBody>
      </p:sp>
    </p:spTree>
    <p:extLst>
      <p:ext uri="{BB962C8B-B14F-4D97-AF65-F5344CB8AC3E}">
        <p14:creationId xmlns:p14="http://schemas.microsoft.com/office/powerpoint/2010/main" val="1330500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D038F1E-A1E1-110F-9C34-EA751D1FD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45" y="827617"/>
            <a:ext cx="5577329" cy="548005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09ED635C-00F0-C27B-B46C-E48EAAEC2AED}"/>
              </a:ext>
            </a:extLst>
          </p:cNvPr>
          <p:cNvSpPr/>
          <p:nvPr/>
        </p:nvSpPr>
        <p:spPr>
          <a:xfrm rot="1155700">
            <a:off x="1953094" y="1844611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53727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26BFA-5AFE-37AE-7C7B-B846E7744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523B5C-C65D-1FF1-528C-D6B896C52D0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pPr algn="ctr"/>
            <a:r>
              <a:rPr lang="de-DE" b="1" dirty="0"/>
              <a:t>2 Umbau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A98A95-8B13-770A-7C3D-E267841D6C72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FF23100-EEA1-FBC8-9C92-A5E2497ACE89}"/>
              </a:ext>
            </a:extLst>
          </p:cNvPr>
          <p:cNvSpPr txBox="1"/>
          <p:nvPr/>
        </p:nvSpPr>
        <p:spPr>
          <a:xfrm>
            <a:off x="628650" y="1690689"/>
            <a:ext cx="7886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Regulation durch Enzyme:</a:t>
            </a:r>
          </a:p>
          <a:p>
            <a:r>
              <a:rPr lang="de-DE" sz="2800" b="1" dirty="0">
                <a:highlight>
                  <a:srgbClr val="FFFF00"/>
                </a:highlight>
              </a:rPr>
              <a:t>Aktivierung und Inaktivierung durch Effektoren</a:t>
            </a:r>
          </a:p>
          <a:p>
            <a:endParaRPr lang="de-DE" sz="2800" b="1" dirty="0"/>
          </a:p>
          <a:p>
            <a:r>
              <a:rPr lang="de-DE" sz="2800" dirty="0"/>
              <a:t>Fakultativ, </a:t>
            </a:r>
            <a:r>
              <a:rPr lang="de-DE" sz="2800" dirty="0">
                <a:solidFill>
                  <a:srgbClr val="0000FF"/>
                </a:solidFill>
              </a:rPr>
              <a:t>v. a. im interessierten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</a:t>
            </a:r>
            <a:r>
              <a:rPr lang="de-DE" sz="2800" dirty="0"/>
              <a:t>:</a:t>
            </a:r>
          </a:p>
          <a:p>
            <a:r>
              <a:rPr lang="de-DE" sz="2800" dirty="0"/>
              <a:t>Endprodukt-Hemmung (Regelkreis)</a:t>
            </a:r>
          </a:p>
          <a:p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251567277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64324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Unterschiede zum Vorgänger-Lehrplan: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Stoffbezeichnungen NAD</a:t>
            </a:r>
            <a:r>
              <a:rPr lang="de-DE" sz="2800" baseline="30000" dirty="0"/>
              <a:t>+</a:t>
            </a:r>
            <a:r>
              <a:rPr lang="de-DE" sz="2800" dirty="0"/>
              <a:t> und NADH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b="1" dirty="0"/>
              <a:t>NEU</a:t>
            </a:r>
            <a:r>
              <a:rPr lang="de-DE" sz="2800" dirty="0"/>
              <a:t>: </a:t>
            </a:r>
            <a:r>
              <a:rPr lang="de-DE" sz="2800" dirty="0" err="1"/>
              <a:t>Feinbau</a:t>
            </a:r>
            <a:r>
              <a:rPr lang="de-DE" sz="2800" dirty="0"/>
              <a:t> von Chloroplast und Mitochondrium im Vergleich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β-Oxidation im </a:t>
            </a:r>
            <a:r>
              <a:rPr lang="de-DE" sz="2800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 (wie im ganz alten Leistungskurs)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>
              <a:solidFill>
                <a:srgbClr val="0000FF"/>
              </a:solidFill>
            </a:endParaRPr>
          </a:p>
          <a:p>
            <a:pPr algn="ctr">
              <a:spcBef>
                <a:spcPts val="1200"/>
              </a:spcBef>
            </a:pPr>
            <a:r>
              <a:rPr lang="de-DE" sz="2800" dirty="0"/>
              <a:t>Insgesamt weitgehend wie im </a:t>
            </a:r>
            <a:r>
              <a:rPr lang="de-DE" sz="2800" dirty="0" err="1"/>
              <a:t>G8</a:t>
            </a: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647955301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Hinweise: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ggf. zwei Stunden mehr als empfohlen (von der Ökologie nehmen)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 hat 4 Stunden mehr als </a:t>
            </a:r>
            <a:r>
              <a:rPr lang="de-DE" sz="2800" dirty="0" err="1">
                <a:solidFill>
                  <a:srgbClr val="0000FF"/>
                </a:solidFill>
              </a:rPr>
              <a:t>gA</a:t>
            </a:r>
            <a:r>
              <a:rPr lang="de-DE" sz="2800" dirty="0">
                <a:solidFill>
                  <a:srgbClr val="0000FF"/>
                </a:solidFill>
              </a:rPr>
              <a:t>-Kurs, aber wenige Inhalte mehr: Kompetenztraining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250712624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Hinweise: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ggf. zwei Stunden mehr als empfohlen (von der Ökologie nehmen)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 hat 4 Stunden mehr als </a:t>
            </a:r>
            <a:r>
              <a:rPr lang="de-DE" sz="2800" dirty="0" err="1">
                <a:solidFill>
                  <a:srgbClr val="0000FF"/>
                </a:solidFill>
              </a:rPr>
              <a:t>gA</a:t>
            </a:r>
            <a:r>
              <a:rPr lang="de-DE" sz="2800" dirty="0">
                <a:solidFill>
                  <a:srgbClr val="0000FF"/>
                </a:solidFill>
              </a:rPr>
              <a:t>-Kurs, aber wenige Inhalte mehr: Kompetenztraining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wesentlich: </a:t>
            </a:r>
            <a:r>
              <a:rPr lang="de-DE" sz="2800" u="sng" dirty="0"/>
              <a:t>Verständnis</a:t>
            </a:r>
            <a:r>
              <a:rPr lang="de-DE" sz="2800" dirty="0"/>
              <a:t> der Abbauvorgänge mit Bildung von ATP und NADH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keine Teilreaktionen, keine chemischen Formeln </a:t>
            </a:r>
            <a:r>
              <a:rPr lang="de-DE" sz="2800" dirty="0"/>
              <a:t>(sondern ggf. C-Körper-Schema)</a:t>
            </a:r>
          </a:p>
        </p:txBody>
      </p:sp>
    </p:spTree>
    <p:extLst>
      <p:ext uri="{BB962C8B-B14F-4D97-AF65-F5344CB8AC3E}">
        <p14:creationId xmlns:p14="http://schemas.microsoft.com/office/powerpoint/2010/main" val="406872245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4222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Kurzzeit-Energiespeicher NADH vorstellen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8620569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C167E0-4ED2-C5B7-AF97-1B9F99BD0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4B180-4A81-6446-8C5E-A04E2B9394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30C8F7A-22A2-5825-D642-FFDD34F084BD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6819F2-2B07-8666-9173-F8C82247551C}"/>
              </a:ext>
            </a:extLst>
          </p:cNvPr>
          <p:cNvSpPr txBox="1"/>
          <p:nvPr/>
        </p:nvSpPr>
        <p:spPr>
          <a:xfrm>
            <a:off x="628649" y="1690689"/>
            <a:ext cx="84222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Kurzzeit-Energiespeicher NADH vorstellen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Summengleichung: Oxidation der Kohlenstoffatome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839735A-F96F-A362-526B-231A7F47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429000"/>
            <a:ext cx="8051800" cy="22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9369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2190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Kurzzeit-Energiespeicher NADH vorstellen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Summengleichung: Oxidation der Kohlenstoffatome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Pyruvat = Anion der Brenztraubensäure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10E16C-5164-16D7-2526-1C6EA4FD9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" y="3429000"/>
            <a:ext cx="8051800" cy="225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3907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Blackbox-Darstellung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EC31D8-B411-47AC-1415-6B2ECC4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2923119"/>
            <a:ext cx="6951133" cy="2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3390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Blackbox-Darstellung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400" dirty="0"/>
              <a:t>Stöchiometrische Darstellung =&gt; Protonen anschreiben</a:t>
            </a: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EC31D8-B411-47AC-1415-6B2ECC4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2923119"/>
            <a:ext cx="6951133" cy="2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9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15119-9851-FE26-B651-846EF2C39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B9C4E6B-4419-CED9-A76E-ADA14DCF6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45" y="827617"/>
            <a:ext cx="5577329" cy="548005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1E23E825-99FD-E6AE-A252-12D8A5F467C7}"/>
              </a:ext>
            </a:extLst>
          </p:cNvPr>
          <p:cNvSpPr/>
          <p:nvPr/>
        </p:nvSpPr>
        <p:spPr>
          <a:xfrm rot="1155700">
            <a:off x="1953094" y="1844611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Pfeil: nach rechts 1">
            <a:extLst>
              <a:ext uri="{FF2B5EF4-FFF2-40B4-BE49-F238E27FC236}">
                <a16:creationId xmlns:a16="http://schemas.microsoft.com/office/drawing/2014/main" id="{9F1A596C-DE54-6281-EEED-6C16D2B3F078}"/>
              </a:ext>
            </a:extLst>
          </p:cNvPr>
          <p:cNvSpPr/>
          <p:nvPr/>
        </p:nvSpPr>
        <p:spPr>
          <a:xfrm rot="1155700">
            <a:off x="1876893" y="452875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040080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Blackbox-Darstellung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400" dirty="0"/>
              <a:t>Zunächst ohne Koeffizienten, </a:t>
            </a:r>
          </a:p>
          <a:p>
            <a:pPr algn="ctr"/>
            <a:r>
              <a:rPr lang="de-DE" sz="2400" dirty="0"/>
              <a:t>im zweiten Schritt Koeffizienten ergänzen.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EC31D8-B411-47AC-1415-6B2ECC4DD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" y="2923119"/>
            <a:ext cx="6951133" cy="266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1218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1EF65-E557-DE26-D132-566DCFBC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AD4F9-721A-E1B8-7D6F-A6F4798A8A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5737812-4F1C-35B0-546C-316815CD4FB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B11B5E8-AC7D-CEBE-7300-7909E3D1AB75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ISB: LIS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5C3285-205D-60B2-F340-EF198F076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6" y="2755641"/>
            <a:ext cx="9144000" cy="332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6599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Glykolyse: </a:t>
            </a:r>
            <a:r>
              <a:rPr lang="de-DE" sz="2800" dirty="0"/>
              <a:t>problemorientierter Unterricht</a:t>
            </a:r>
            <a:endParaRPr lang="de-DE" sz="2800" b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b="1" dirty="0"/>
              <a:t>2 Probleme:</a:t>
            </a:r>
          </a:p>
          <a:p>
            <a:pPr marL="914400" lvl="1" indent="-457200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DE" sz="2800" dirty="0">
                <a:highlight>
                  <a:srgbClr val="00FFFF"/>
                </a:highlight>
              </a:rPr>
              <a:t>(1) NAD</a:t>
            </a:r>
            <a:r>
              <a:rPr lang="de-DE" sz="2800" baseline="30000" dirty="0">
                <a:highlight>
                  <a:srgbClr val="00FFFF"/>
                </a:highlight>
              </a:rPr>
              <a:t>+</a:t>
            </a:r>
            <a:r>
              <a:rPr lang="de-DE" sz="2800" dirty="0">
                <a:highlight>
                  <a:srgbClr val="00FFFF"/>
                </a:highlight>
              </a:rPr>
              <a:t> </a:t>
            </a:r>
            <a:r>
              <a:rPr lang="de-DE" sz="2800" dirty="0" err="1">
                <a:highlight>
                  <a:srgbClr val="00FFFF"/>
                </a:highlight>
              </a:rPr>
              <a:t>muss</a:t>
            </a:r>
            <a:r>
              <a:rPr lang="de-DE" sz="2800" dirty="0">
                <a:highlight>
                  <a:srgbClr val="00FFFF"/>
                </a:highlight>
              </a:rPr>
              <a:t> regeneriert werden</a:t>
            </a:r>
          </a:p>
          <a:p>
            <a:pPr marL="914400" lvl="1" indent="-457200">
              <a:spcBef>
                <a:spcPts val="1200"/>
              </a:spcBef>
              <a:buFont typeface="Symbol" panose="05050102010706020507" pitchFamily="18" charset="2"/>
              <a:buChar char="-"/>
            </a:pPr>
            <a:r>
              <a:rPr lang="de-DE" sz="2800" dirty="0">
                <a:highlight>
                  <a:srgbClr val="FF00FF"/>
                </a:highlight>
              </a:rPr>
              <a:t>(2) Energie in 2 von 3 Produkten nicht nutzbar</a:t>
            </a:r>
          </a:p>
          <a:p>
            <a:pPr lvl="1">
              <a:spcBef>
                <a:spcPts val="1200"/>
              </a:spcBef>
            </a:pPr>
            <a:r>
              <a:rPr lang="de-DE" sz="2800" dirty="0"/>
              <a:t>	(nämlich in NADH und in BTS)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73587912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 (Essigsäuregärung verbraucht Sauerstoff)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496960698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BA886-FAEA-3A1F-7271-673391EE5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6D50C2-9315-1861-58AA-9E3B7AF3064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4D80404-A702-1CDE-3D50-CB377EF3154E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CD07FA-4440-6C6A-C8F4-6E0F35420C47}"/>
              </a:ext>
            </a:extLst>
          </p:cNvPr>
          <p:cNvSpPr txBox="1"/>
          <p:nvPr/>
        </p:nvSpPr>
        <p:spPr>
          <a:xfrm>
            <a:off x="628650" y="1690689"/>
            <a:ext cx="78867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 (Essigsäuregärung verbraucht Sauerstoff)</a:t>
            </a:r>
          </a:p>
          <a:p>
            <a:pPr>
              <a:spcBef>
                <a:spcPts val="1200"/>
              </a:spcBef>
            </a:pPr>
            <a:r>
              <a:rPr lang="de-DE" sz="2400" i="1" dirty="0"/>
              <a:t>Wikipedia: „Mikrobieller Abbau organischer Stoffe zum Zweck der Energiegewinnung ohne Einbeziehung externer Elektronenakzeptoren wie Sauerstoff oder Nitrat.“</a:t>
            </a:r>
          </a:p>
          <a:p>
            <a:pPr>
              <a:spcBef>
                <a:spcPts val="1200"/>
              </a:spcBef>
            </a:pPr>
            <a:r>
              <a:rPr lang="de-DE" sz="2400" i="1" dirty="0"/>
              <a:t>Demnach wäre die Essigsäuregärung keine Gärung …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867512499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Gärungen lösen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  <a:r>
              <a:rPr lang="de-DE" sz="2800" dirty="0"/>
              <a:t> (Regeneration von NAD</a:t>
            </a:r>
            <a:r>
              <a:rPr lang="de-DE" sz="2800" baseline="30000" dirty="0"/>
              <a:t>+</a:t>
            </a:r>
            <a:r>
              <a:rPr lang="de-DE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2561953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 ist unvollständiger Abbau organischer Stoffe zur Gewinnung von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Gärung ist kein Synonym für anaerober Abbau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Gärungen lösen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  <a:r>
              <a:rPr lang="de-DE" sz="2800" dirty="0"/>
              <a:t> (Regeneration von NAD</a:t>
            </a:r>
            <a:r>
              <a:rPr lang="de-DE" sz="2800" baseline="30000" dirty="0"/>
              <a:t>+</a:t>
            </a:r>
            <a:r>
              <a:rPr lang="de-DE" sz="2800" dirty="0"/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Gärungen lösen nicht </a:t>
            </a:r>
            <a:r>
              <a:rPr lang="de-DE" sz="2800" dirty="0">
                <a:highlight>
                  <a:srgbClr val="FF00FF"/>
                </a:highlight>
              </a:rPr>
              <a:t>Problem 2</a:t>
            </a:r>
            <a:r>
              <a:rPr lang="de-DE" sz="2800" dirty="0"/>
              <a:t> (höhere Aus-beute an nutzbarer Energie)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4596417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2EDD1-6C05-554C-31D9-7B6DBA07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3" y="2294494"/>
            <a:ext cx="5832107" cy="2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24501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F0B54B-480F-9759-EEF4-D7A2C7CAD32E}"/>
              </a:ext>
            </a:extLst>
          </p:cNvPr>
          <p:cNvSpPr txBox="1"/>
          <p:nvPr/>
        </p:nvSpPr>
        <p:spPr>
          <a:xfrm>
            <a:off x="3017520" y="5247896"/>
            <a:ext cx="199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highlight>
                  <a:srgbClr val="00FFFF"/>
                </a:highlight>
              </a:rPr>
              <a:t>Problem 1 gelöst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2EDD1-6C05-554C-31D9-7B6DBA07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3" y="2294494"/>
            <a:ext cx="5832107" cy="2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8450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DF0B54B-480F-9759-EEF4-D7A2C7CAD32E}"/>
              </a:ext>
            </a:extLst>
          </p:cNvPr>
          <p:cNvSpPr txBox="1"/>
          <p:nvPr/>
        </p:nvSpPr>
        <p:spPr>
          <a:xfrm>
            <a:off x="3017520" y="5247896"/>
            <a:ext cx="19981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highlight>
                  <a:srgbClr val="00FFFF"/>
                </a:highlight>
              </a:rPr>
              <a:t>Problem 1 gelöst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70FAC1B-E4E0-0269-C4B1-AD75F07A5ACE}"/>
              </a:ext>
            </a:extLst>
          </p:cNvPr>
          <p:cNvSpPr txBox="1"/>
          <p:nvPr/>
        </p:nvSpPr>
        <p:spPr>
          <a:xfrm>
            <a:off x="6929120" y="3175000"/>
            <a:ext cx="1901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highlight>
                  <a:srgbClr val="FF00FF"/>
                </a:highlight>
              </a:rPr>
              <a:t>Problem 2 nicht gelöst</a:t>
            </a:r>
            <a:r>
              <a:rPr lang="de-DE" sz="2400" dirty="0"/>
              <a:t> (Energie-Entwertung)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762EDD1-6C05-554C-31D9-7B6DBA074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013" y="2294494"/>
            <a:ext cx="5832107" cy="287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009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B5FA9E0-A43A-FEDA-6575-795C524A8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78" y="561272"/>
            <a:ext cx="8854521" cy="329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3435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800" dirty="0"/>
              <a:t>Doppelblackbox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B8524-A37C-DB55-059F-4F196FD5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2310290"/>
            <a:ext cx="7645400" cy="20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27363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u="sng" dirty="0"/>
              <a:t>Bezeichnungsvorschlag</a:t>
            </a:r>
            <a:r>
              <a:rPr lang="de-DE" sz="2800" dirty="0"/>
              <a:t>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Milchsäure-Gärung als Gesamtreaktion aus Glykolyse und Milchsäure-Synthese.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B8524-A37C-DB55-059F-4F196FD5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2310290"/>
            <a:ext cx="7645400" cy="20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27142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Milchsäure-Gärung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r>
              <a:rPr lang="de-DE" sz="2800" dirty="0"/>
              <a:t>Kreislauf des NAD-Systems, das in der Summen-gleichung nicht auftaucht.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9B8524-A37C-DB55-059F-4F196FD5F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2310290"/>
            <a:ext cx="7645400" cy="20839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9C9931D-36E8-F131-56A7-ED40CA4A7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83" y="5338585"/>
            <a:ext cx="6836833" cy="9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90671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alkoholische 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 algn="ctr">
              <a:spcBef>
                <a:spcPts val="1200"/>
              </a:spcBef>
            </a:pPr>
            <a:r>
              <a:rPr lang="de-DE" sz="2800" dirty="0"/>
              <a:t>Doppelblackbox</a:t>
            </a:r>
          </a:p>
          <a:p>
            <a:pPr algn="ctr">
              <a:spcBef>
                <a:spcPts val="1200"/>
              </a:spcBef>
            </a:pPr>
            <a:r>
              <a:rPr lang="de-DE" sz="2800" dirty="0"/>
              <a:t>(keine Zwischenschritte)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FA0CA1-7238-7B76-2CC8-CF57F0C84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2" y="2528845"/>
            <a:ext cx="7458665" cy="20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07419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Gärung: </a:t>
            </a:r>
            <a:r>
              <a:rPr lang="de-DE" sz="2800" dirty="0"/>
              <a:t>alkoholische Gärung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FA0CA1-7238-7B76-2CC8-CF57F0C84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72" y="2528845"/>
            <a:ext cx="7458665" cy="202416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8F96788-CA79-2521-0FB3-D46AA47BB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37" y="5467196"/>
            <a:ext cx="7052733" cy="82275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18719E9-3454-8796-CB2A-183055536806}"/>
              </a:ext>
            </a:extLst>
          </p:cNvPr>
          <p:cNvSpPr txBox="1"/>
          <p:nvPr/>
        </p:nvSpPr>
        <p:spPr>
          <a:xfrm>
            <a:off x="628649" y="2340599"/>
            <a:ext cx="279188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endParaRPr lang="de-DE" sz="2400" dirty="0"/>
          </a:p>
          <a:p>
            <a:pPr>
              <a:spcBef>
                <a:spcPts val="1200"/>
              </a:spcBef>
            </a:pPr>
            <a:r>
              <a:rPr lang="de-DE" sz="2400" dirty="0"/>
              <a:t>Summengleichung</a:t>
            </a:r>
          </a:p>
        </p:txBody>
      </p:sp>
    </p:spTree>
    <p:extLst>
      <p:ext uri="{BB962C8B-B14F-4D97-AF65-F5344CB8AC3E}">
        <p14:creationId xmlns:p14="http://schemas.microsoft.com/office/powerpoint/2010/main" val="89781441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Ende von Block 2:</a:t>
            </a:r>
          </a:p>
          <a:p>
            <a:pPr algn="ctr"/>
            <a:endParaRPr lang="de-DE" sz="6000" dirty="0"/>
          </a:p>
          <a:p>
            <a:pPr algn="ctr"/>
            <a:r>
              <a:rPr lang="de-DE" sz="6000" dirty="0"/>
              <a:t>Chat-Beiträge</a:t>
            </a:r>
          </a:p>
          <a:p>
            <a:pPr algn="ctr">
              <a:spcBef>
                <a:spcPts val="1800"/>
              </a:spcBef>
            </a:pPr>
            <a:endParaRPr lang="de-DE" sz="6000" b="1" dirty="0"/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1392768500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FEC90E18-5553-4820-A00D-8C5A9FAFD661}"/>
              </a:ext>
            </a:extLst>
          </p:cNvPr>
          <p:cNvSpPr txBox="1"/>
          <p:nvPr/>
        </p:nvSpPr>
        <p:spPr>
          <a:xfrm>
            <a:off x="745958" y="497304"/>
            <a:ext cx="7652084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/>
              <a:t>Block 3:</a:t>
            </a:r>
          </a:p>
          <a:p>
            <a:pPr algn="ctr"/>
            <a:endParaRPr lang="de-DE" sz="6000" dirty="0"/>
          </a:p>
          <a:p>
            <a:pPr algn="ctr">
              <a:spcBef>
                <a:spcPts val="1800"/>
              </a:spcBef>
            </a:pPr>
            <a:r>
              <a:rPr lang="de-DE" sz="5400" b="1" dirty="0"/>
              <a:t>Aerober Abbau von Stoffen</a:t>
            </a:r>
          </a:p>
          <a:p>
            <a:pPr algn="ctr">
              <a:spcBef>
                <a:spcPts val="3000"/>
              </a:spcBef>
            </a:pPr>
            <a:r>
              <a:rPr lang="de-DE" sz="5400" b="1" dirty="0"/>
              <a:t>Ökologie</a:t>
            </a:r>
          </a:p>
          <a:p>
            <a:pPr algn="ctr"/>
            <a:endParaRPr lang="de-DE" sz="6000" b="1" dirty="0"/>
          </a:p>
        </p:txBody>
      </p:sp>
    </p:spTree>
    <p:extLst>
      <p:ext uri="{BB962C8B-B14F-4D97-AF65-F5344CB8AC3E}">
        <p14:creationId xmlns:p14="http://schemas.microsoft.com/office/powerpoint/2010/main" val="77989697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Konkrete Nennung der vier Stoffwechselabschnitte im LehrplanPLUS: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Glykolyse (Zytoplasma)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Oxidative Decarboxylierung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 err="1"/>
              <a:t>Tricarbonsäurezyklus</a:t>
            </a:r>
            <a:r>
              <a:rPr lang="de-DE" sz="2800" dirty="0"/>
              <a:t>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Atmungskette (Mitochondrium)</a:t>
            </a:r>
          </a:p>
        </p:txBody>
      </p:sp>
    </p:spTree>
    <p:extLst>
      <p:ext uri="{BB962C8B-B14F-4D97-AF65-F5344CB8AC3E}">
        <p14:creationId xmlns:p14="http://schemas.microsoft.com/office/powerpoint/2010/main" val="320298911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Konkrete Nennung der vier Stoffwechselabschnitte im LehrplanPLUS: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Glykolyse (Zytoplasma)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Oxidative Decarboxylierung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 err="1"/>
              <a:t>Tricarbonsäurezyklus</a:t>
            </a:r>
            <a:r>
              <a:rPr lang="de-DE" sz="2800" dirty="0"/>
              <a:t>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Atmungskette (Mitochondrium) 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FF0000"/>
                </a:solidFill>
              </a:rPr>
              <a:t>Also keine Zwischenschritte innerhalb dieser Stoffwechselabschnitte, keine chemischen Formeln</a:t>
            </a:r>
          </a:p>
        </p:txBody>
      </p:sp>
    </p:spTree>
    <p:extLst>
      <p:ext uri="{BB962C8B-B14F-4D97-AF65-F5344CB8AC3E}">
        <p14:creationId xmlns:p14="http://schemas.microsoft.com/office/powerpoint/2010/main" val="2101009398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Konkrete Nennung der vier Stoffwechselabschnitte im LehrplanPLUS: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Glykolyse (Zytoplasma)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Oxidative Decarboxylierung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 err="1"/>
              <a:t>Tricarbonsäurezyklus</a:t>
            </a:r>
            <a:r>
              <a:rPr lang="de-DE" sz="2800" dirty="0"/>
              <a:t> (Mitochondrium)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2800" dirty="0"/>
              <a:t>Atmungskette (Mitochondrium) </a:t>
            </a:r>
          </a:p>
          <a:p>
            <a:pPr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Kompetenzen: </a:t>
            </a:r>
            <a:r>
              <a:rPr lang="de-DE" sz="2800" i="1" dirty="0" err="1"/>
              <a:t>SuS</a:t>
            </a:r>
            <a:r>
              <a:rPr lang="de-DE" sz="2800" i="1" dirty="0"/>
              <a:t> „</a:t>
            </a:r>
            <a:r>
              <a:rPr lang="de-DE" sz="28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beschreiben </a:t>
            </a:r>
            <a:r>
              <a:rPr lang="de-DE" sz="2800" i="1" u="sng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im Überblick </a:t>
            </a:r>
            <a:r>
              <a:rPr lang="de-DE" sz="2800" i="1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den aeroben Abbauweg von Glucose zu Kohlen­stoff­dioxid“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543236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5C273ED-B2B0-3DE5-2CFD-007F90DA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" y="533400"/>
            <a:ext cx="8993514" cy="4148667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963EBB8A-56EF-C255-A479-80E8091E9F16}"/>
              </a:ext>
            </a:extLst>
          </p:cNvPr>
          <p:cNvSpPr/>
          <p:nvPr/>
        </p:nvSpPr>
        <p:spPr>
          <a:xfrm rot="6994896">
            <a:off x="6161024" y="1498879"/>
            <a:ext cx="1026295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2400339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Stofftransport zwischen den Kompartimenten (Rückgriff auf Neurobiologie und Vertiefung)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Bildung von NADH und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baseline="-25000" dirty="0"/>
              <a:t> </a:t>
            </a:r>
            <a:r>
              <a:rPr lang="de-DE" sz="2800" dirty="0"/>
              <a:t>=&gt; </a:t>
            </a:r>
            <a:r>
              <a:rPr lang="de-DE" sz="2800" dirty="0" err="1"/>
              <a:t>Redox</a:t>
            </a:r>
            <a:r>
              <a:rPr lang="de-DE" sz="2800" dirty="0"/>
              <a:t>-Energie-speicher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 vorstellen</a:t>
            </a:r>
            <a:endParaRPr lang="de-DE" sz="2800" baseline="-250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Regeneration von NAD</a:t>
            </a:r>
            <a:r>
              <a:rPr lang="de-DE" sz="2800" baseline="30000" dirty="0"/>
              <a:t>+</a:t>
            </a:r>
            <a:r>
              <a:rPr lang="de-DE" sz="2800" dirty="0"/>
              <a:t> und FAD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Aufbau eines Protonen-Gradienten zur Synthese von ATP</a:t>
            </a:r>
          </a:p>
        </p:txBody>
      </p:sp>
    </p:spTree>
    <p:extLst>
      <p:ext uri="{BB962C8B-B14F-4D97-AF65-F5344CB8AC3E}">
        <p14:creationId xmlns:p14="http://schemas.microsoft.com/office/powerpoint/2010/main" val="3826697556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 (Zellatmung):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Begriff „</a:t>
            </a:r>
            <a:r>
              <a:rPr lang="de-DE" sz="2800" u="sng" dirty="0"/>
              <a:t>Energie-Äquivalent</a:t>
            </a:r>
            <a:r>
              <a:rPr lang="de-DE" sz="2800" dirty="0"/>
              <a:t>“ (Kompetenz-erwartungen, LIS) bedeutet ATP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Begriff „</a:t>
            </a:r>
            <a:r>
              <a:rPr lang="de-DE" sz="2800" u="sng" dirty="0"/>
              <a:t>Reduktions-Äquivalent</a:t>
            </a:r>
            <a:r>
              <a:rPr lang="de-DE" sz="2800" dirty="0"/>
              <a:t>“ (LIS) bedeutet </a:t>
            </a:r>
            <a:r>
              <a:rPr lang="de-DE" sz="2800" dirty="0" err="1"/>
              <a:t>NADPH</a:t>
            </a:r>
            <a:r>
              <a:rPr lang="de-DE" sz="2800" dirty="0"/>
              <a:t>, NADH bzw.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endParaRPr lang="de-DE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889542870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Aus Summenformeln von BTS und Essigsäure Abgabe von Protonen und Elektronen und damit Anzahl an NADH herleiten.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Stöchiometrischer Ausgleich mit H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8B2F8D-1A7B-3897-5563-7832A23E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394022"/>
            <a:ext cx="7933267" cy="9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5097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Daraus Darstellung im C-Körper-Schema herleiten (das genügt vollauf als Lerninhalt).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5129E6-1FB6-379F-D567-80963CBA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1" y="3653738"/>
            <a:ext cx="8015817" cy="13844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94FF91-CA25-E02E-0ED8-6F40198D2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2394022"/>
            <a:ext cx="7933267" cy="94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933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49" y="1690689"/>
            <a:ext cx="8015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400" dirty="0">
                <a:highlight>
                  <a:srgbClr val="00FFFF"/>
                </a:highlight>
              </a:rPr>
              <a:t>Problem 1</a:t>
            </a:r>
            <a:r>
              <a:rPr lang="de-DE" sz="2400" dirty="0"/>
              <a:t> wird verschärft: noch mehr NADH entsteht</a:t>
            </a:r>
          </a:p>
          <a:p>
            <a:pPr>
              <a:spcBef>
                <a:spcPts val="1200"/>
              </a:spcBef>
            </a:pPr>
            <a:r>
              <a:rPr lang="de-DE" sz="2400" dirty="0">
                <a:highlight>
                  <a:srgbClr val="FF00FF"/>
                </a:highlight>
              </a:rPr>
              <a:t>Problem 2 </a:t>
            </a:r>
            <a:r>
              <a:rPr lang="de-DE" sz="2400" dirty="0"/>
              <a:t>wird nicht gelöst: Essigsäure enthält noch viel Energie</a:t>
            </a: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15129E6-1FB6-379F-D567-80963CBA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91" y="2512343"/>
            <a:ext cx="8015817" cy="138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983212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66750" y="1690689"/>
            <a:ext cx="80158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Varianten je nach Leistungsfähigkeit des Kurses: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BC07B5-7AEC-CC11-A556-EDD40D1A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870117"/>
            <a:ext cx="7340600" cy="141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03195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66750" y="1690689"/>
            <a:ext cx="80158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Varianten je nach Leistungsfähigkeit des Kurses: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4BC07B5-7AEC-CC11-A556-EDD40D1A0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870117"/>
            <a:ext cx="7340600" cy="1413877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7C91CE7-032D-229A-8E9C-4DC7AAF9D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6" y="4569006"/>
            <a:ext cx="7171267" cy="155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3185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9FD27-2C3E-3A5B-562E-A18C3BDA9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FD3E10-CCC8-5DCF-5D17-2C0F9DB9228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5F5B9F-CB94-C0FC-BAB2-B4F1FB6BD444}"/>
              </a:ext>
            </a:extLst>
          </p:cNvPr>
          <p:cNvSpPr txBox="1"/>
          <p:nvPr/>
        </p:nvSpPr>
        <p:spPr>
          <a:xfrm>
            <a:off x="666750" y="1690689"/>
            <a:ext cx="80158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Oxidative Decarboxylierung von BTS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ISB: LIS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44AC7F9-2E07-03D9-266D-17D71D068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5510"/>
            <a:ext cx="9144000" cy="22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1235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31151938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AF11D-6216-63BA-21FF-73CB26B9E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204D4B-F968-197D-C496-5A217592E54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FCEA74B-A2E3-B664-31DA-79354F6F7EE6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D67224-C216-F1D7-51EC-20C807737A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9" y="2146511"/>
            <a:ext cx="4526173" cy="42044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90D6EC2-26B6-3A2B-39DE-7B96B73360FD}"/>
              </a:ext>
            </a:extLst>
          </p:cNvPr>
          <p:cNvSpPr txBox="1"/>
          <p:nvPr/>
        </p:nvSpPr>
        <p:spPr>
          <a:xfrm>
            <a:off x="5731933" y="2319867"/>
            <a:ext cx="278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Die Namen der Stoffe sind keine Lerninhalte.</a:t>
            </a:r>
          </a:p>
          <a:p>
            <a:endParaRPr lang="de-DE" sz="2400" dirty="0"/>
          </a:p>
          <a:p>
            <a:r>
              <a:rPr lang="de-DE" sz="2400" dirty="0"/>
              <a:t>Diese Skizze geht deutlich über die Anforderung des LehrplanPLUS hinaus!</a:t>
            </a:r>
          </a:p>
        </p:txBody>
      </p:sp>
    </p:spTree>
    <p:extLst>
      <p:ext uri="{BB962C8B-B14F-4D97-AF65-F5344CB8AC3E}">
        <p14:creationId xmlns:p14="http://schemas.microsoft.com/office/powerpoint/2010/main" val="1763216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ür vb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78" y="332656"/>
            <a:ext cx="2588477" cy="199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55576" y="1784073"/>
            <a:ext cx="777686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BY-PI 08/25 </a:t>
            </a:r>
          </a:p>
          <a:p>
            <a:pPr algn="ctr"/>
            <a:r>
              <a:rPr lang="de-DE" sz="4800" b="1" dirty="0"/>
              <a:t>Kompetenzorientiertes Arbeiten in der 13. </a:t>
            </a:r>
            <a:r>
              <a:rPr lang="de-DE" sz="4800" b="1" dirty="0" err="1"/>
              <a:t>Jgst</a:t>
            </a:r>
            <a:r>
              <a:rPr lang="de-DE" sz="4800" b="1" dirty="0"/>
              <a:t>. Teil II:</a:t>
            </a:r>
          </a:p>
          <a:p>
            <a:pPr algn="ctr"/>
            <a:r>
              <a:rPr lang="de-DE" sz="4800" b="1" dirty="0"/>
              <a:t>Stoffwechsel / Ökologie</a:t>
            </a:r>
          </a:p>
          <a:p>
            <a:pPr algn="r"/>
            <a:endParaRPr lang="de-DE" sz="3200" b="1" dirty="0"/>
          </a:p>
          <a:p>
            <a:pPr algn="r"/>
            <a:r>
              <a:rPr lang="de-DE" sz="3600" b="1" dirty="0"/>
              <a:t>28./31. März 2025 - online</a:t>
            </a:r>
            <a:endParaRPr lang="de-DE" sz="3600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55576" y="556157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dirty="0">
                <a:solidFill>
                  <a:srgbClr val="0000FF"/>
                </a:solidFill>
              </a:rPr>
              <a:t>Thomas Nickl</a:t>
            </a:r>
          </a:p>
        </p:txBody>
      </p:sp>
    </p:spTree>
    <p:extLst>
      <p:ext uri="{BB962C8B-B14F-4D97-AF65-F5344CB8AC3E}">
        <p14:creationId xmlns:p14="http://schemas.microsoft.com/office/powerpoint/2010/main" val="93491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F8AE8A-34B3-95D3-7643-39385963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68" y="0"/>
            <a:ext cx="5128461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5026368-DE72-3CAD-4EBE-B5E7B0965254}"/>
              </a:ext>
            </a:extLst>
          </p:cNvPr>
          <p:cNvSpPr/>
          <p:nvPr/>
        </p:nvSpPr>
        <p:spPr>
          <a:xfrm>
            <a:off x="1702042" y="167651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F82E5D2-6CE8-5C30-8D57-55A71EB5F941}"/>
              </a:ext>
            </a:extLst>
          </p:cNvPr>
          <p:cNvSpPr/>
          <p:nvPr/>
        </p:nvSpPr>
        <p:spPr>
          <a:xfrm>
            <a:off x="2693568" y="6468533"/>
            <a:ext cx="5239699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53845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1F8FF-ACE8-DDF5-BF5E-B610CD8F8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250C13-D8AB-7803-3526-1AAC47CCB9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6A081A5-1D8E-00C4-C3FB-18B199A07011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r>
              <a:rPr lang="de-DE" sz="2800" dirty="0"/>
              <a:t>ISB: LIS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802000-9D55-BDD0-3DD2-7C2BF3CFA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0" y="2577629"/>
            <a:ext cx="7744883" cy="380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6475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7B0B7D-B4CC-0AB0-EB58-FEBECE9A6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9" y="2146511"/>
            <a:ext cx="4526173" cy="42044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F16B1D-698E-2D73-54CD-8DDCBDA16280}"/>
              </a:ext>
            </a:extLst>
          </p:cNvPr>
          <p:cNvSpPr txBox="1"/>
          <p:nvPr/>
        </p:nvSpPr>
        <p:spPr>
          <a:xfrm>
            <a:off x="5731933" y="2319867"/>
            <a:ext cx="2783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ighlight>
                  <a:srgbClr val="00FFFF"/>
                </a:highlight>
              </a:rPr>
              <a:t>Problem 1</a:t>
            </a:r>
            <a:r>
              <a:rPr lang="de-DE" sz="2400" dirty="0"/>
              <a:t> wird weiter verschärft (Bildung von NADH und sogar noch </a:t>
            </a:r>
            <a:r>
              <a:rPr lang="de-DE" sz="2400" dirty="0" err="1"/>
              <a:t>FADH</a:t>
            </a:r>
            <a:r>
              <a:rPr lang="de-DE" sz="2400" baseline="-25000" dirty="0" err="1"/>
              <a:t>2</a:t>
            </a:r>
            <a:r>
              <a:rPr lang="de-D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0328277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</a:t>
            </a:r>
            <a:r>
              <a:rPr lang="de-DE" sz="2800" b="1" dirty="0" err="1"/>
              <a:t>Trikarbonsäure</a:t>
            </a:r>
            <a:r>
              <a:rPr lang="de-DE" sz="2800" b="1" dirty="0"/>
              <a:t>-Zyklus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7B0B7D-B4CC-0AB0-EB58-FEBECE9A6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9" y="2146511"/>
            <a:ext cx="4526173" cy="420441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8F16B1D-698E-2D73-54CD-8DDCBDA16280}"/>
              </a:ext>
            </a:extLst>
          </p:cNvPr>
          <p:cNvSpPr txBox="1"/>
          <p:nvPr/>
        </p:nvSpPr>
        <p:spPr>
          <a:xfrm>
            <a:off x="5731933" y="2319867"/>
            <a:ext cx="27834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highlight>
                  <a:srgbClr val="00FFFF"/>
                </a:highlight>
              </a:rPr>
              <a:t>Problem 1</a:t>
            </a:r>
            <a:r>
              <a:rPr lang="de-DE" sz="2400" dirty="0"/>
              <a:t> wird weiter verschärft (Bildung von NADH und sogar noch </a:t>
            </a:r>
            <a:r>
              <a:rPr lang="de-DE" sz="2400" dirty="0" err="1"/>
              <a:t>FADH</a:t>
            </a:r>
            <a:r>
              <a:rPr lang="de-DE" sz="2400" baseline="-25000" dirty="0" err="1"/>
              <a:t>2</a:t>
            </a:r>
            <a:r>
              <a:rPr lang="de-DE" sz="2400" dirty="0"/>
              <a:t>)</a:t>
            </a:r>
          </a:p>
          <a:p>
            <a:endParaRPr lang="de-DE" sz="2400" dirty="0"/>
          </a:p>
          <a:p>
            <a:r>
              <a:rPr lang="de-DE" sz="2400" dirty="0">
                <a:highlight>
                  <a:srgbClr val="FF00FF"/>
                </a:highlight>
              </a:rPr>
              <a:t>Problem 2</a:t>
            </a:r>
            <a:r>
              <a:rPr lang="de-DE" sz="2400" dirty="0"/>
              <a:t> wird z. T. gelöst, weil die Kohlenstoff-Atome maximal oxidiert vorliegen.</a:t>
            </a:r>
          </a:p>
        </p:txBody>
      </p:sp>
    </p:spTree>
    <p:extLst>
      <p:ext uri="{BB962C8B-B14F-4D97-AF65-F5344CB8AC3E}">
        <p14:creationId xmlns:p14="http://schemas.microsoft.com/office/powerpoint/2010/main" val="292918990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Regeneration von NAD</a:t>
            </a:r>
            <a:r>
              <a:rPr lang="de-DE" sz="2800" baseline="30000" dirty="0"/>
              <a:t>+</a:t>
            </a:r>
            <a:r>
              <a:rPr lang="de-DE" sz="2800" dirty="0"/>
              <a:t> und FAD: </a:t>
            </a:r>
          </a:p>
          <a:p>
            <a:pPr>
              <a:spcAft>
                <a:spcPts val="1200"/>
              </a:spcAft>
            </a:pPr>
            <a:r>
              <a:rPr lang="de-DE" sz="2800" dirty="0"/>
              <a:t>	Lösung von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668382586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Regeneration von NAD</a:t>
            </a:r>
            <a:r>
              <a:rPr lang="de-DE" sz="2800" baseline="30000" dirty="0"/>
              <a:t>+</a:t>
            </a:r>
            <a:r>
              <a:rPr lang="de-DE" sz="2800" dirty="0"/>
              <a:t> und FAD: </a:t>
            </a:r>
          </a:p>
          <a:p>
            <a:pPr>
              <a:spcAft>
                <a:spcPts val="1200"/>
              </a:spcAft>
            </a:pPr>
            <a:r>
              <a:rPr lang="de-DE" sz="2800" dirty="0"/>
              <a:t>	Lösung von </a:t>
            </a:r>
            <a:r>
              <a:rPr lang="de-DE" sz="2800" dirty="0">
                <a:highlight>
                  <a:srgbClr val="00FFFF"/>
                </a:highlight>
              </a:rPr>
              <a:t>Problem 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unter Gewinnung von Energieäquivalenten:</a:t>
            </a:r>
          </a:p>
          <a:p>
            <a:r>
              <a:rPr lang="de-DE" sz="2800" dirty="0"/>
              <a:t>	Lösung von </a:t>
            </a:r>
            <a:r>
              <a:rPr lang="de-DE" sz="2800" dirty="0">
                <a:highlight>
                  <a:srgbClr val="FF00FF"/>
                </a:highlight>
              </a:rPr>
              <a:t>Problem 2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65557265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  <a:r>
              <a:rPr lang="de-DE" sz="2800" b="1" dirty="0">
                <a:highlight>
                  <a:srgbClr val="FFFF00"/>
                </a:highlight>
              </a:rPr>
              <a:t>NADH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2D9620-53C8-B29B-D4E7-75A240D24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2285403"/>
            <a:ext cx="6747933" cy="22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012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  <a:r>
              <a:rPr lang="de-DE" sz="2800" b="1" dirty="0">
                <a:highlight>
                  <a:srgbClr val="FFFF00"/>
                </a:highlight>
              </a:rPr>
              <a:t>NADH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Keine stöchiometrische Beziehung zwischen NADH und ATP. Neuer Konsens: 2,5 ATP pro NADH.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22D9620-53C8-B29B-D4E7-75A240D24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2285403"/>
            <a:ext cx="6747933" cy="22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3644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92150" y="1690689"/>
            <a:ext cx="801581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  <a:r>
              <a:rPr lang="de-DE" sz="2800" b="1" dirty="0" err="1">
                <a:highlight>
                  <a:srgbClr val="00FF00"/>
                </a:highlight>
              </a:rPr>
              <a:t>FADH</a:t>
            </a:r>
            <a:r>
              <a:rPr lang="de-DE" sz="2800" b="1" baseline="-25000" dirty="0" err="1">
                <a:highlight>
                  <a:srgbClr val="00FF00"/>
                </a:highlight>
              </a:rPr>
              <a:t>2</a:t>
            </a:r>
            <a:endParaRPr lang="de-DE" sz="2800" b="1" baseline="-25000" dirty="0">
              <a:highlight>
                <a:srgbClr val="00FF00"/>
              </a:highlight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Keine stöchiometrische Beziehung zwischen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 und ATP. Neuer Konsens: 1,5 ATP pro 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D5A8AF4-139E-C3C8-625D-2C23C2411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866" y="2260868"/>
            <a:ext cx="6383867" cy="233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3499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A2AB4-EA08-5CD5-FABE-11D2194B3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AE5A9-8E9D-D528-CAFB-3BFFA65DDDF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8AE83A9-A71C-AA46-C56A-AA971F6D1C49}"/>
              </a:ext>
            </a:extLst>
          </p:cNvPr>
          <p:cNvSpPr txBox="1"/>
          <p:nvPr/>
        </p:nvSpPr>
        <p:spPr>
          <a:xfrm>
            <a:off x="692150" y="1690689"/>
            <a:ext cx="8015817" cy="3888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Atmungskette 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ISB: LIS</a:t>
            </a:r>
          </a:p>
          <a:p>
            <a:pPr>
              <a:spcBef>
                <a:spcPts val="1200"/>
              </a:spcBef>
            </a:pPr>
            <a:endParaRPr lang="de-DE" sz="2800" b="1" baseline="-250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404E79-D7DB-C14B-5A14-82BBB6C96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2888616"/>
            <a:ext cx="9017000" cy="196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4015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>
                <a:highlight>
                  <a:srgbClr val="FFFF00"/>
                </a:highlight>
              </a:rPr>
              <a:t>NADH</a:t>
            </a:r>
            <a:r>
              <a:rPr lang="de-DE" sz="2800" dirty="0"/>
              <a:t>)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A3BD40-B12F-60C4-5CAA-38A427655DDC}"/>
              </a:ext>
            </a:extLst>
          </p:cNvPr>
          <p:cNvSpPr txBox="1"/>
          <p:nvPr/>
        </p:nvSpPr>
        <p:spPr>
          <a:xfrm>
            <a:off x="6334125" y="4109422"/>
            <a:ext cx="2226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Keine </a:t>
            </a:r>
            <a:r>
              <a:rPr lang="de-DE" sz="2400" dirty="0" err="1"/>
              <a:t>stöchio</a:t>
            </a:r>
            <a:r>
              <a:rPr lang="de-DE" sz="2400" dirty="0"/>
              <a:t>-metrischen Verhältnisse: </a:t>
            </a:r>
          </a:p>
          <a:p>
            <a:r>
              <a:rPr lang="de-DE" sz="2400" dirty="0"/>
              <a:t>Keine Zahlen lernen lassen!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EE0FF19-40B6-0F6D-370A-D6EFAFFF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13170"/>
            <a:ext cx="5528733" cy="34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6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F8AE8A-34B3-95D3-7643-39385963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68" y="0"/>
            <a:ext cx="5128461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5026368-DE72-3CAD-4EBE-B5E7B0965254}"/>
              </a:ext>
            </a:extLst>
          </p:cNvPr>
          <p:cNvSpPr/>
          <p:nvPr/>
        </p:nvSpPr>
        <p:spPr>
          <a:xfrm>
            <a:off x="1702042" y="2192985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23AEECC-D9A0-EA08-9ED2-19E2E0BE0289}"/>
              </a:ext>
            </a:extLst>
          </p:cNvPr>
          <p:cNvSpPr/>
          <p:nvPr/>
        </p:nvSpPr>
        <p:spPr>
          <a:xfrm>
            <a:off x="2693568" y="6477000"/>
            <a:ext cx="5239699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11243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 err="1">
                <a:highlight>
                  <a:srgbClr val="00FF00"/>
                </a:highlight>
              </a:rPr>
              <a:t>FADH</a:t>
            </a:r>
            <a:r>
              <a:rPr lang="de-DE" sz="2800" baseline="-25000" dirty="0" err="1">
                <a:highlight>
                  <a:srgbClr val="00FF00"/>
                </a:highlight>
              </a:rPr>
              <a:t>2</a:t>
            </a:r>
            <a:r>
              <a:rPr lang="de-DE" sz="2800" dirty="0"/>
              <a:t>)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8A3BD40-B12F-60C4-5CAA-38A427655DDC}"/>
              </a:ext>
            </a:extLst>
          </p:cNvPr>
          <p:cNvSpPr txBox="1"/>
          <p:nvPr/>
        </p:nvSpPr>
        <p:spPr>
          <a:xfrm>
            <a:off x="6334125" y="4109422"/>
            <a:ext cx="2226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Keine </a:t>
            </a:r>
            <a:r>
              <a:rPr lang="de-DE" sz="2400" dirty="0" err="1"/>
              <a:t>stöchio</a:t>
            </a:r>
            <a:r>
              <a:rPr lang="de-DE" sz="2400" dirty="0"/>
              <a:t>-metrischen Verhältnisse: </a:t>
            </a:r>
          </a:p>
          <a:p>
            <a:r>
              <a:rPr lang="de-DE" sz="2400" dirty="0"/>
              <a:t>Keine Zahlen lernen lassen!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B8E1B5F-5C59-FD00-65D3-78BBD8888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31126"/>
            <a:ext cx="5432502" cy="34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5091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)</a:t>
            </a:r>
          </a:p>
          <a:p>
            <a:endParaRPr lang="de-DE" sz="2800" dirty="0"/>
          </a:p>
          <a:p>
            <a:r>
              <a:rPr lang="de-DE" sz="2800" i="1" dirty="0"/>
              <a:t>Lehrkraftwissen:</a:t>
            </a:r>
          </a:p>
          <a:p>
            <a:r>
              <a:rPr lang="de-DE" sz="2800" i="1" dirty="0" err="1"/>
              <a:t>FADH</a:t>
            </a:r>
            <a:r>
              <a:rPr lang="de-DE" sz="2800" i="1" baseline="-25000" dirty="0" err="1"/>
              <a:t>2</a:t>
            </a:r>
            <a:r>
              <a:rPr lang="de-DE" sz="2800" i="1" baseline="-25000" dirty="0"/>
              <a:t> </a:t>
            </a:r>
            <a:r>
              <a:rPr lang="de-DE" sz="2800" i="1" dirty="0"/>
              <a:t>ist kein freies Substrat, sondern Bestandteil von Enzymkomplex II. </a:t>
            </a:r>
          </a:p>
          <a:p>
            <a:r>
              <a:rPr lang="de-DE" sz="2800" i="1" dirty="0">
                <a:solidFill>
                  <a:srgbClr val="FF0000"/>
                </a:solidFill>
              </a:rPr>
              <a:t>Nicht im Unterricht thematisieren! </a:t>
            </a:r>
            <a:r>
              <a:rPr lang="de-DE" sz="2800" i="1" dirty="0"/>
              <a:t>(Didaktische Reduktion, da im Unterricht keine Unterscheidung von Substrat und prosthetischer Gruppe)</a:t>
            </a:r>
          </a:p>
        </p:txBody>
      </p:sp>
    </p:spTree>
    <p:extLst>
      <p:ext uri="{BB962C8B-B14F-4D97-AF65-F5344CB8AC3E}">
        <p14:creationId xmlns:p14="http://schemas.microsoft.com/office/powerpoint/2010/main" val="338762568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A46A9-4503-1837-C33A-F9B210F55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363D86-9ADE-81AE-6A88-B26C6D040B9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F10B865-3D2B-37A2-3054-E4D719E042CF}"/>
              </a:ext>
            </a:extLst>
          </p:cNvPr>
          <p:cNvSpPr txBox="1"/>
          <p:nvPr/>
        </p:nvSpPr>
        <p:spPr>
          <a:xfrm>
            <a:off x="726017" y="1690689"/>
            <a:ext cx="8015817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Bildung von ATP</a:t>
            </a:r>
          </a:p>
          <a:p>
            <a:r>
              <a:rPr lang="de-DE" sz="2800" dirty="0"/>
              <a:t>Aufbau eines Protonen-Gradienten (</a:t>
            </a:r>
            <a:r>
              <a:rPr lang="de-DE" sz="2800" dirty="0" err="1"/>
              <a:t>FADH</a:t>
            </a:r>
            <a:r>
              <a:rPr lang="de-DE" sz="2800" baseline="-25000" dirty="0" err="1"/>
              <a:t>2</a:t>
            </a:r>
            <a:r>
              <a:rPr lang="de-DE" sz="2800" dirty="0"/>
              <a:t>)</a:t>
            </a:r>
          </a:p>
          <a:p>
            <a:endParaRPr lang="de-DE" sz="2800" dirty="0"/>
          </a:p>
          <a:p>
            <a:r>
              <a:rPr lang="de-DE" sz="2800" i="1" dirty="0"/>
              <a:t>Lehrkraftwissen:</a:t>
            </a:r>
          </a:p>
          <a:p>
            <a:r>
              <a:rPr lang="de-DE" sz="2800" i="1" dirty="0" err="1"/>
              <a:t>FADH</a:t>
            </a:r>
            <a:r>
              <a:rPr lang="de-DE" sz="2800" i="1" baseline="-25000" dirty="0" err="1"/>
              <a:t>2</a:t>
            </a:r>
            <a:r>
              <a:rPr lang="de-DE" sz="2800" i="1" baseline="-25000" dirty="0"/>
              <a:t> </a:t>
            </a:r>
            <a:r>
              <a:rPr lang="de-DE" sz="2800" i="1" dirty="0"/>
              <a:t>ist kein freies Substrat, sondern Bestandteil von Enzymkomplex II. </a:t>
            </a:r>
          </a:p>
          <a:p>
            <a:r>
              <a:rPr lang="de-DE" sz="2800" i="1" dirty="0">
                <a:solidFill>
                  <a:srgbClr val="FF0000"/>
                </a:solidFill>
              </a:rPr>
              <a:t>Nicht im Unterricht thematisieren! </a:t>
            </a:r>
            <a:r>
              <a:rPr lang="de-DE" sz="2800" i="1" dirty="0"/>
              <a:t>(Didaktische Reduktion, da im Unterricht keine Unterscheidung von Substrat und prosthetischer Gruppe)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solidFill>
                  <a:srgbClr val="0000FF"/>
                </a:solidFill>
              </a:rPr>
              <a:t>Ubichinon und </a:t>
            </a:r>
            <a:r>
              <a:rPr lang="de-DE" sz="2800" dirty="0" err="1">
                <a:solidFill>
                  <a:srgbClr val="0000FF"/>
                </a:solidFill>
              </a:rPr>
              <a:t>Cytochrom</a:t>
            </a:r>
            <a:r>
              <a:rPr lang="de-DE" sz="2800" dirty="0">
                <a:solidFill>
                  <a:srgbClr val="0000FF"/>
                </a:solidFill>
              </a:rPr>
              <a:t> c: nur im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</a:t>
            </a:r>
          </a:p>
          <a:p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815811769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Stofftransport zwischen den Kompartimenten Zytoplasma und Matrix des Mitochondriums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Das können die Kursteilnehmer jetzt selbständig erarbeiten:</a:t>
            </a:r>
          </a:p>
          <a:p>
            <a:pPr>
              <a:spcBef>
                <a:spcPts val="1200"/>
              </a:spcBef>
            </a:pPr>
            <a:r>
              <a:rPr lang="de-DE" sz="2400" b="1" dirty="0"/>
              <a:t>	Vom Cytoplasma in die Mitochondrien-Matrix:</a:t>
            </a:r>
          </a:p>
          <a:p>
            <a:r>
              <a:rPr lang="de-DE" sz="2400" dirty="0"/>
              <a:t>	BTS, ADP, Phosphat, Sauerstoff</a:t>
            </a:r>
          </a:p>
          <a:p>
            <a:pPr>
              <a:spcBef>
                <a:spcPts val="1200"/>
              </a:spcBef>
            </a:pPr>
            <a:r>
              <a:rPr lang="de-DE" sz="2400" b="1" dirty="0"/>
              <a:t>	Von der Mitochondrien-Matrix ins Cytoplasma:</a:t>
            </a:r>
          </a:p>
          <a:p>
            <a:r>
              <a:rPr lang="de-DE" sz="2400" dirty="0"/>
              <a:t>	ATP, Kohlenstoffdioxid</a:t>
            </a:r>
          </a:p>
        </p:txBody>
      </p:sp>
    </p:spTree>
    <p:extLst>
      <p:ext uri="{BB962C8B-B14F-4D97-AF65-F5344CB8AC3E}">
        <p14:creationId xmlns:p14="http://schemas.microsoft.com/office/powerpoint/2010/main" val="419101263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Aerober Abbau: Stofftransport zwischen den Kompartimenten Zytoplasma und Matrix des Mitochondriums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Ggf. ein Beispiel genauer besprechen: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EAD3BAA-ADBC-2479-E216-F2EE38151A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180" y="3811329"/>
            <a:ext cx="6423180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667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</a:rPr>
              <a:t>Aerober Abbau: </a:t>
            </a:r>
          </a:p>
          <a:p>
            <a:r>
              <a:rPr lang="de-DE" sz="2800" dirty="0">
                <a:solidFill>
                  <a:srgbClr val="0000FF"/>
                </a:solidFill>
              </a:rPr>
              <a:t>Energetisches Modell Atmungskette 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r>
              <a:rPr lang="de-DE" sz="2800" dirty="0">
                <a:solidFill>
                  <a:srgbClr val="0000FF"/>
                </a:solidFill>
              </a:rPr>
              <a:t>Ubichinon (Q):	Elektronen und Protonen</a:t>
            </a:r>
          </a:p>
          <a:p>
            <a:r>
              <a:rPr lang="de-DE" sz="2800" dirty="0" err="1">
                <a:solidFill>
                  <a:srgbClr val="0000FF"/>
                </a:solidFill>
              </a:rPr>
              <a:t>Cytochrom</a:t>
            </a:r>
            <a:r>
              <a:rPr lang="de-DE" sz="2800" dirty="0">
                <a:solidFill>
                  <a:srgbClr val="0000FF"/>
                </a:solidFill>
              </a:rPr>
              <a:t> c: 	nur Elektronen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8761158-8390-C0C5-3AAD-9963E1379F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14" y="2874434"/>
            <a:ext cx="6027486" cy="21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121964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</a:rPr>
              <a:t>Aerober Abbau: </a:t>
            </a:r>
          </a:p>
          <a:p>
            <a:r>
              <a:rPr lang="de-DE" sz="2800" dirty="0">
                <a:solidFill>
                  <a:srgbClr val="0000FF"/>
                </a:solidFill>
              </a:rPr>
              <a:t>Energetisches Modell Atmungskette (nur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-Kurs)</a:t>
            </a: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632F61-0DAE-4023-204E-2E2DEDE79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17" y="2655829"/>
            <a:ext cx="5360656" cy="35394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906F635-91A5-3D0A-E221-9F2F16284F2E}"/>
              </a:ext>
            </a:extLst>
          </p:cNvPr>
          <p:cNvSpPr txBox="1"/>
          <p:nvPr/>
        </p:nvSpPr>
        <p:spPr>
          <a:xfrm>
            <a:off x="6502401" y="4425544"/>
            <a:ext cx="233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Energieinhalt, nicht </a:t>
            </a:r>
            <a:r>
              <a:rPr lang="de-DE" sz="2400" dirty="0" err="1"/>
              <a:t>Redox</a:t>
            </a:r>
            <a:r>
              <a:rPr lang="de-DE" sz="2400" dirty="0"/>
              <a:t>-potentiale</a:t>
            </a:r>
          </a:p>
        </p:txBody>
      </p:sp>
    </p:spTree>
    <p:extLst>
      <p:ext uri="{BB962C8B-B14F-4D97-AF65-F5344CB8AC3E}">
        <p14:creationId xmlns:p14="http://schemas.microsoft.com/office/powerpoint/2010/main" val="1187685898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/>
              <a:t>Vergleichende Betrachtungen: 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im LehrplanPLUS genau aufgelistet, problemlos durchführbar unter sehr hoher Schülerbeteiligung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u. a. Bilanzen</a:t>
            </a:r>
          </a:p>
          <a:p>
            <a:endParaRPr lang="de-DE" sz="2800" dirty="0"/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21693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de-DE" b="1" dirty="0"/>
              <a:t>3 Abbau von Stoffen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β-Oxidation </a:t>
            </a:r>
            <a:r>
              <a:rPr lang="de-DE" sz="2800" b="1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von Fettsäuren</a:t>
            </a:r>
            <a:r>
              <a:rPr lang="de-DE" sz="2800" b="1" dirty="0"/>
              <a:t>: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nur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-Kurs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etwa so wie im alten Leistungskurs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mit Bilanzen</a:t>
            </a:r>
          </a:p>
          <a:p>
            <a:endParaRPr lang="de-DE" sz="2800" dirty="0"/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  <a:p>
            <a:endParaRPr lang="de-DE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342295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</p:spTree>
    <p:extLst>
      <p:ext uri="{BB962C8B-B14F-4D97-AF65-F5344CB8AC3E}">
        <p14:creationId xmlns:p14="http://schemas.microsoft.com/office/powerpoint/2010/main" val="2892891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2F8AE8A-34B3-95D3-7643-39385963BC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568" y="0"/>
            <a:ext cx="5128461" cy="6858000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75026368-DE72-3CAD-4EBE-B5E7B0965254}"/>
              </a:ext>
            </a:extLst>
          </p:cNvPr>
          <p:cNvSpPr/>
          <p:nvPr/>
        </p:nvSpPr>
        <p:spPr>
          <a:xfrm>
            <a:off x="1668176" y="5418782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AD16379-20AB-0CC9-35E5-35762C236207}"/>
              </a:ext>
            </a:extLst>
          </p:cNvPr>
          <p:cNvSpPr/>
          <p:nvPr/>
        </p:nvSpPr>
        <p:spPr>
          <a:xfrm>
            <a:off x="2693568" y="6468533"/>
            <a:ext cx="5239699" cy="389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50569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</p:txBody>
      </p:sp>
    </p:spTree>
    <p:extLst>
      <p:ext uri="{BB962C8B-B14F-4D97-AF65-F5344CB8AC3E}">
        <p14:creationId xmlns:p14="http://schemas.microsoft.com/office/powerpoint/2010/main" val="3232623861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Neu ist nur die Einbeziehung von </a:t>
            </a:r>
            <a:r>
              <a:rPr lang="de-DE" sz="2800" u="sng" dirty="0">
                <a:cs typeface="Arial" panose="020B0604020202020204" pitchFamily="34" charset="0"/>
              </a:rPr>
              <a:t>Laborversuchen</a:t>
            </a:r>
            <a:r>
              <a:rPr lang="de-DE" sz="2800" dirty="0">
                <a:cs typeface="Arial" panose="020B0604020202020204" pitchFamily="34" charset="0"/>
              </a:rPr>
              <a:t> (aus der Literatur bzw. selbst erhobene Daten). 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z. B. Temperatur-Orgel, unterschiedliche Boden-feuchte usw.</a:t>
            </a:r>
          </a:p>
        </p:txBody>
      </p:sp>
    </p:spTree>
    <p:extLst>
      <p:ext uri="{BB962C8B-B14F-4D97-AF65-F5344CB8AC3E}">
        <p14:creationId xmlns:p14="http://schemas.microsoft.com/office/powerpoint/2010/main" val="1547331748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1AA64-9B9D-4AC6-131E-0ED0EED06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BB8BE-2F47-02D4-E31B-775EC9480C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15B9E6C-CD66-E270-8DF5-DAB92EE5CDDA}"/>
              </a:ext>
            </a:extLst>
          </p:cNvPr>
          <p:cNvSpPr txBox="1"/>
          <p:nvPr/>
        </p:nvSpPr>
        <p:spPr>
          <a:xfrm>
            <a:off x="726017" y="1690689"/>
            <a:ext cx="80158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Neu ist nur die Einbeziehung von </a:t>
            </a:r>
            <a:r>
              <a:rPr lang="de-DE" sz="2800" u="sng" dirty="0">
                <a:cs typeface="Arial" panose="020B0604020202020204" pitchFamily="34" charset="0"/>
              </a:rPr>
              <a:t>Laborversuchen</a:t>
            </a:r>
            <a:r>
              <a:rPr lang="de-DE" sz="2800" dirty="0">
                <a:cs typeface="Arial" panose="020B0604020202020204" pitchFamily="34" charset="0"/>
              </a:rPr>
              <a:t> (aus der Literatur bzw. selbst erhobene Daten). </a:t>
            </a:r>
          </a:p>
          <a:p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Allen- und Bergmann-Regel stehen </a:t>
            </a:r>
            <a:r>
              <a:rPr lang="de-DE" sz="2800" u="sng" dirty="0">
                <a:solidFill>
                  <a:srgbClr val="FF0000"/>
                </a:solidFill>
                <a:cs typeface="Arial" panose="020B0604020202020204" pitchFamily="34" charset="0"/>
              </a:rPr>
              <a:t>nicht</a:t>
            </a:r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 im Lehrplan-PLUS, ebensowenig Ökogramme. 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Beides kann ggf. aber im </a:t>
            </a:r>
            <a:r>
              <a:rPr lang="de-DE" sz="2800" dirty="0" err="1">
                <a:solidFill>
                  <a:srgbClr val="0000FF"/>
                </a:solidFill>
                <a:cs typeface="Arial" panose="020B0604020202020204" pitchFamily="34" charset="0"/>
              </a:rPr>
              <a:t>eA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-Kurs zusätzlich angesprochen werden.</a:t>
            </a:r>
          </a:p>
        </p:txBody>
      </p:sp>
    </p:spTree>
    <p:extLst>
      <p:ext uri="{BB962C8B-B14F-4D97-AF65-F5344CB8AC3E}">
        <p14:creationId xmlns:p14="http://schemas.microsoft.com/office/powerpoint/2010/main" val="7673748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Abschnitt 1 „</a:t>
            </a:r>
            <a:r>
              <a:rPr lang="de-DE" sz="2800" u="sng" dirty="0">
                <a:cs typeface="Arial" panose="020B0604020202020204" pitchFamily="34" charset="0"/>
              </a:rPr>
              <a:t>Dynamische Prozesse</a:t>
            </a:r>
            <a:r>
              <a:rPr lang="de-DE" sz="2800" dirty="0">
                <a:cs typeface="Arial" panose="020B0604020202020204" pitchFamily="34" charset="0"/>
              </a:rPr>
              <a:t>“ ist gut umsetzbar. Entspricht weitgehend dem </a:t>
            </a:r>
            <a:r>
              <a:rPr lang="de-DE" sz="2800" dirty="0" err="1">
                <a:cs typeface="Arial" panose="020B0604020202020204" pitchFamily="34" charset="0"/>
              </a:rPr>
              <a:t>G8</a:t>
            </a:r>
            <a:r>
              <a:rPr lang="de-DE" sz="2800" dirty="0">
                <a:cs typeface="Arial" panose="020B0604020202020204" pitchFamily="34" charset="0"/>
              </a:rPr>
              <a:t>-Lehrplan.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Neu ist nur die Einbeziehung von </a:t>
            </a:r>
            <a:r>
              <a:rPr lang="de-DE" sz="2800" u="sng" dirty="0">
                <a:cs typeface="Arial" panose="020B0604020202020204" pitchFamily="34" charset="0"/>
              </a:rPr>
              <a:t>Laborversuchen</a:t>
            </a:r>
            <a:r>
              <a:rPr lang="de-DE" sz="2800" dirty="0">
                <a:cs typeface="Arial" panose="020B0604020202020204" pitchFamily="34" charset="0"/>
              </a:rPr>
              <a:t> (aus der Literatur bzw. selbst erhobene Daten). </a:t>
            </a:r>
          </a:p>
          <a:p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Allen- und Bergmann-Regel stehen </a:t>
            </a:r>
            <a:r>
              <a:rPr lang="de-DE" sz="2800" u="sng" dirty="0">
                <a:solidFill>
                  <a:srgbClr val="FF0000"/>
                </a:solidFill>
                <a:cs typeface="Arial" panose="020B0604020202020204" pitchFamily="34" charset="0"/>
              </a:rPr>
              <a:t>nicht</a:t>
            </a:r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 im Lehrplan-PLUS, ebensowenig Ökogramme. 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Beides kann ggf. aber im </a:t>
            </a:r>
            <a:r>
              <a:rPr lang="de-DE" sz="2800" dirty="0" err="1">
                <a:solidFill>
                  <a:srgbClr val="0000FF"/>
                </a:solidFill>
                <a:cs typeface="Arial" panose="020B0604020202020204" pitchFamily="34" charset="0"/>
              </a:rPr>
              <a:t>eA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-Kurs zusätzlich angesprochen werden.</a:t>
            </a:r>
          </a:p>
          <a:p>
            <a:pPr algn="ctr">
              <a:spcBef>
                <a:spcPts val="1200"/>
              </a:spcBef>
            </a:pPr>
            <a:r>
              <a:rPr lang="de-DE" sz="2800" b="1" dirty="0">
                <a:solidFill>
                  <a:srgbClr val="FF0000"/>
                </a:solidFill>
                <a:cs typeface="Arial" panose="020B0604020202020204" pitchFamily="34" charset="0"/>
              </a:rPr>
              <a:t>Große Gefahr, </a:t>
            </a:r>
            <a:r>
              <a:rPr lang="de-DE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dass</a:t>
            </a:r>
            <a:r>
              <a:rPr lang="de-DE" sz="2800" b="1" dirty="0">
                <a:solidFill>
                  <a:srgbClr val="FF0000"/>
                </a:solidFill>
                <a:cs typeface="Arial" panose="020B0604020202020204" pitchFamily="34" charset="0"/>
              </a:rPr>
              <a:t> die Kursteilnehmer jedes besprochene Beispiel auswendig lernen!</a:t>
            </a:r>
          </a:p>
        </p:txBody>
      </p:sp>
    </p:spTree>
    <p:extLst>
      <p:ext uri="{BB962C8B-B14F-4D97-AF65-F5344CB8AC3E}">
        <p14:creationId xmlns:p14="http://schemas.microsoft.com/office/powerpoint/2010/main" val="613395114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6640F-AEE3-0959-1381-9F667C114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A39D01-E87A-9928-EC8D-3B13431FA4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E7E714C-06F9-2023-7747-30D61C94785E}"/>
              </a:ext>
            </a:extLst>
          </p:cNvPr>
          <p:cNvSpPr txBox="1"/>
          <p:nvPr/>
        </p:nvSpPr>
        <p:spPr>
          <a:xfrm>
            <a:off x="628650" y="1637217"/>
            <a:ext cx="801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1  Dynamische Prozesse: Toleranzkurve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099B782-2CA7-4521-ED37-06CFE52D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00450"/>
            <a:ext cx="4830549" cy="36618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44A64EE-A040-8187-9CD8-13AF3C823986}"/>
              </a:ext>
            </a:extLst>
          </p:cNvPr>
          <p:cNvSpPr txBox="1"/>
          <p:nvPr/>
        </p:nvSpPr>
        <p:spPr>
          <a:xfrm>
            <a:off x="5702967" y="2300450"/>
            <a:ext cx="33126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 dirty="0">
                <a:highlight>
                  <a:srgbClr val="FFFF00"/>
                </a:highlight>
              </a:rPr>
              <a:t>LehrplanPLUS: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Minimum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Maximum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Optimum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ökologische Potenz*</a:t>
            </a:r>
          </a:p>
          <a:p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627678095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D78C1-6026-332B-5EF2-3A604BFE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9FE468-CDA3-6B3D-223F-FD16C82A744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D30D80A-2682-8F71-3242-C382A5047EE7}"/>
              </a:ext>
            </a:extLst>
          </p:cNvPr>
          <p:cNvSpPr txBox="1"/>
          <p:nvPr/>
        </p:nvSpPr>
        <p:spPr>
          <a:xfrm>
            <a:off x="628650" y="1637217"/>
            <a:ext cx="8015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1  Dynamische Prozesse: Toleranzkurve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1C480A-D178-F702-4287-5985AE30B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00450"/>
            <a:ext cx="4830549" cy="366186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A3B1FCD-B09E-52F4-D0DB-7B065D8644E2}"/>
              </a:ext>
            </a:extLst>
          </p:cNvPr>
          <p:cNvSpPr txBox="1"/>
          <p:nvPr/>
        </p:nvSpPr>
        <p:spPr>
          <a:xfrm>
            <a:off x="5702967" y="2300450"/>
            <a:ext cx="331269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 dirty="0">
                <a:highlight>
                  <a:srgbClr val="FFFF00"/>
                </a:highlight>
              </a:rPr>
              <a:t>LehrplanPLUS: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Minimum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Maximum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Optimum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ökologische Potenz*</a:t>
            </a:r>
          </a:p>
          <a:p>
            <a:endParaRPr lang="de-DE" sz="2400" dirty="0"/>
          </a:p>
          <a:p>
            <a:r>
              <a:rPr lang="de-DE" sz="2400" dirty="0">
                <a:highlight>
                  <a:srgbClr val="00FF00"/>
                </a:highlight>
              </a:rPr>
              <a:t>auch: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Toleranzbereich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Pessimum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physiologische Potenz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Präferenzbereich</a:t>
            </a:r>
          </a:p>
        </p:txBody>
      </p:sp>
    </p:spTree>
    <p:extLst>
      <p:ext uri="{BB962C8B-B14F-4D97-AF65-F5344CB8AC3E}">
        <p14:creationId xmlns:p14="http://schemas.microsoft.com/office/powerpoint/2010/main" val="1514444425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7754DE-560E-A27D-5B3F-9EE11EBB2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8E72C9-F6D7-BCAC-A1C1-AED289374CE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16D59B8-1E1A-9CCE-B2B6-3439C75B69F4}"/>
              </a:ext>
            </a:extLst>
          </p:cNvPr>
          <p:cNvSpPr txBox="1"/>
          <p:nvPr/>
        </p:nvSpPr>
        <p:spPr>
          <a:xfrm>
            <a:off x="628650" y="1637217"/>
            <a:ext cx="8015817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lain"/>
            </a:pPr>
            <a:r>
              <a:rPr lang="de-DE" sz="2800" dirty="0">
                <a:cs typeface="Arial" panose="020B0604020202020204" pitchFamily="34" charset="0"/>
              </a:rPr>
              <a:t>Dynamische Prozesse: Toleranzkurve</a:t>
            </a:r>
          </a:p>
          <a:p>
            <a:pPr marL="514350" indent="-514350">
              <a:spcAft>
                <a:spcPts val="1200"/>
              </a:spcAft>
              <a:buAutoNum type="arabicPlain"/>
            </a:pPr>
            <a:endParaRPr lang="de-DE" sz="2800" dirty="0"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2800" b="1" dirty="0">
                <a:cs typeface="Arial" panose="020B0604020202020204" pitchFamily="34" charset="0"/>
              </a:rPr>
              <a:t>physiologische Potenz:</a:t>
            </a:r>
          </a:p>
          <a:p>
            <a:pPr>
              <a:spcAft>
                <a:spcPts val="3000"/>
              </a:spcAft>
            </a:pPr>
            <a:r>
              <a:rPr lang="de-DE" sz="2800" dirty="0">
                <a:cs typeface="Arial" panose="020B0604020202020204" pitchFamily="34" charset="0"/>
              </a:rPr>
              <a:t>Bereich des aktiven Lebens </a:t>
            </a:r>
            <a:r>
              <a:rPr lang="de-DE" sz="2800" u="sng" dirty="0">
                <a:cs typeface="Arial" panose="020B0604020202020204" pitchFamily="34" charset="0"/>
              </a:rPr>
              <a:t>ohne </a:t>
            </a:r>
            <a:r>
              <a:rPr lang="de-DE" sz="2800" u="sng" dirty="0" err="1">
                <a:cs typeface="Arial" panose="020B0604020202020204" pitchFamily="34" charset="0"/>
              </a:rPr>
              <a:t>Einfluss</a:t>
            </a:r>
            <a:r>
              <a:rPr lang="de-DE" sz="2800" u="sng" dirty="0">
                <a:cs typeface="Arial" panose="020B0604020202020204" pitchFamily="34" charset="0"/>
              </a:rPr>
              <a:t> </a:t>
            </a:r>
            <a:r>
              <a:rPr lang="de-DE" sz="2800" dirty="0">
                <a:cs typeface="Arial" panose="020B0604020202020204" pitchFamily="34" charset="0"/>
              </a:rPr>
              <a:t>weiterer biotischer Faktoren (Labor)</a:t>
            </a:r>
          </a:p>
          <a:p>
            <a:pPr>
              <a:spcAft>
                <a:spcPts val="1200"/>
              </a:spcAft>
            </a:pPr>
            <a:r>
              <a:rPr lang="de-DE" sz="2800" b="1" dirty="0">
                <a:cs typeface="Arial" panose="020B0604020202020204" pitchFamily="34" charset="0"/>
              </a:rPr>
              <a:t>ökologische Potenz: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tatsächlicher Lebensbereich </a:t>
            </a:r>
            <a:r>
              <a:rPr lang="de-DE" sz="2800" u="sng" dirty="0">
                <a:cs typeface="Arial" panose="020B0604020202020204" pitchFamily="34" charset="0"/>
              </a:rPr>
              <a:t>unter </a:t>
            </a:r>
            <a:r>
              <a:rPr lang="de-DE" sz="2800" u="sng" dirty="0" err="1">
                <a:cs typeface="Arial" panose="020B0604020202020204" pitchFamily="34" charset="0"/>
              </a:rPr>
              <a:t>Einfluss</a:t>
            </a:r>
            <a:r>
              <a:rPr lang="de-DE" sz="2800" u="sng" dirty="0">
                <a:cs typeface="Arial" panose="020B0604020202020204" pitchFamily="34" charset="0"/>
              </a:rPr>
              <a:t> </a:t>
            </a:r>
            <a:r>
              <a:rPr lang="de-DE" sz="2800" dirty="0">
                <a:cs typeface="Arial" panose="020B0604020202020204" pitchFamily="34" charset="0"/>
              </a:rPr>
              <a:t>biotischer Faktoren (v. a. Konkurrenz)</a:t>
            </a:r>
          </a:p>
        </p:txBody>
      </p:sp>
    </p:spTree>
    <p:extLst>
      <p:ext uri="{BB962C8B-B14F-4D97-AF65-F5344CB8AC3E}">
        <p14:creationId xmlns:p14="http://schemas.microsoft.com/office/powerpoint/2010/main" val="2819049986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E2ABDA-DC34-8676-AE50-B459FA27B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609C3-3835-670A-335E-1AFEF9269C4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A62C63-6480-3358-A405-ECAA0B19B459}"/>
              </a:ext>
            </a:extLst>
          </p:cNvPr>
          <p:cNvSpPr txBox="1"/>
          <p:nvPr/>
        </p:nvSpPr>
        <p:spPr>
          <a:xfrm>
            <a:off x="628650" y="1637217"/>
            <a:ext cx="80158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lain"/>
            </a:pPr>
            <a:r>
              <a:rPr lang="de-DE" sz="2800" dirty="0">
                <a:cs typeface="Arial" panose="020B0604020202020204" pitchFamily="34" charset="0"/>
              </a:rPr>
              <a:t>Dynamische Prozesse: 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Ökogramme (fakultativ)</a:t>
            </a:r>
          </a:p>
          <a:p>
            <a:pPr marL="514350" indent="-514350">
              <a:spcAft>
                <a:spcPts val="1200"/>
              </a:spcAft>
              <a:buAutoNum type="arabicPlain"/>
            </a:pPr>
            <a:endParaRPr lang="de-DE" sz="2800" dirty="0"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2DA481D-7667-38A9-6B40-9D845549EB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7" y="2247976"/>
            <a:ext cx="5499782" cy="2530208"/>
          </a:xfrm>
          <a:prstGeom prst="rect">
            <a:avLst/>
          </a:prstGeom>
        </p:spPr>
      </p:pic>
      <p:sp>
        <p:nvSpPr>
          <p:cNvPr id="5" name="Textfeld 58">
            <a:extLst>
              <a:ext uri="{FF2B5EF4-FFF2-40B4-BE49-F238E27FC236}">
                <a16:creationId xmlns:a16="http://schemas.microsoft.com/office/drawing/2014/main" id="{3D938AC5-8A91-79E0-59D8-C9A2B00860A1}"/>
              </a:ext>
            </a:extLst>
          </p:cNvPr>
          <p:cNvSpPr txBox="1"/>
          <p:nvPr/>
        </p:nvSpPr>
        <p:spPr>
          <a:xfrm>
            <a:off x="6118313" y="2247976"/>
            <a:ext cx="2648230" cy="233961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Pessimum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physiologische </a:t>
            </a:r>
            <a:r>
              <a:rPr lang="de-DE" sz="2000" kern="100" dirty="0">
                <a:latin typeface="Arial Narrow" panose="020B0606020202030204" pitchFamily="34" charset="0"/>
                <a:ea typeface="Calibri" panose="020F0502020204030204" pitchFamily="34" charset="0"/>
              </a:rPr>
              <a:t>Potenz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Optimum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 err="1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Präferendum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tatsächliche Verbreitung (ökologische </a:t>
            </a:r>
            <a:r>
              <a:rPr lang="de-DE" sz="2000" kern="100" dirty="0">
                <a:latin typeface="Arial Narrow" panose="020B0606020202030204" pitchFamily="34" charset="0"/>
                <a:ea typeface="Calibri" panose="020F0502020204030204" pitchFamily="34" charset="0"/>
              </a:rPr>
              <a:t>Potenz</a:t>
            </a:r>
            <a:r>
              <a:rPr lang="de-DE" sz="20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)</a:t>
            </a:r>
            <a:endParaRPr lang="de-DE" sz="2000" kern="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2AFC1FC-6F8C-058A-0BBB-9FD6A2EFAC76}"/>
              </a:ext>
            </a:extLst>
          </p:cNvPr>
          <p:cNvCxnSpPr>
            <a:cxnSpLocks/>
          </p:cNvCxnSpPr>
          <p:nvPr/>
        </p:nvCxnSpPr>
        <p:spPr>
          <a:xfrm flipV="1">
            <a:off x="5502442" y="2437950"/>
            <a:ext cx="641684" cy="1684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69409B9-B921-F1EE-7B14-103A9EB5215B}"/>
              </a:ext>
            </a:extLst>
          </p:cNvPr>
          <p:cNvCxnSpPr>
            <a:cxnSpLocks/>
          </p:cNvCxnSpPr>
          <p:nvPr/>
        </p:nvCxnSpPr>
        <p:spPr>
          <a:xfrm flipV="1">
            <a:off x="5597446" y="2879108"/>
            <a:ext cx="546680" cy="13021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1E0899D-0031-6678-DBBB-57BF806FB323}"/>
              </a:ext>
            </a:extLst>
          </p:cNvPr>
          <p:cNvCxnSpPr>
            <a:cxnSpLocks/>
          </p:cNvCxnSpPr>
          <p:nvPr/>
        </p:nvCxnSpPr>
        <p:spPr>
          <a:xfrm flipV="1">
            <a:off x="4690110" y="3199950"/>
            <a:ext cx="1454016" cy="1959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A28C297-6052-6D00-CE7B-47FC9714FAAE}"/>
              </a:ext>
            </a:extLst>
          </p:cNvPr>
          <p:cNvCxnSpPr>
            <a:cxnSpLocks/>
          </p:cNvCxnSpPr>
          <p:nvPr/>
        </p:nvCxnSpPr>
        <p:spPr>
          <a:xfrm flipV="1">
            <a:off x="5270768" y="3586480"/>
            <a:ext cx="873358" cy="102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00CF91D-9D6A-412C-3A52-BD90A398F3DE}"/>
              </a:ext>
            </a:extLst>
          </p:cNvPr>
          <p:cNvCxnSpPr>
            <a:cxnSpLocks/>
          </p:cNvCxnSpPr>
          <p:nvPr/>
        </p:nvCxnSpPr>
        <p:spPr>
          <a:xfrm>
            <a:off x="5597446" y="3961297"/>
            <a:ext cx="546680" cy="317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2E9C3A5-4E48-5BF4-6F5F-BB9FAE95332B}"/>
              </a:ext>
            </a:extLst>
          </p:cNvPr>
          <p:cNvCxnSpPr/>
          <p:nvPr/>
        </p:nvCxnSpPr>
        <p:spPr>
          <a:xfrm flipV="1">
            <a:off x="3112168" y="4876350"/>
            <a:ext cx="0" cy="129139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456F5A05-50C5-F501-EB5B-9FA4A56BE430}"/>
              </a:ext>
            </a:extLst>
          </p:cNvPr>
          <p:cNvCxnSpPr/>
          <p:nvPr/>
        </p:nvCxnSpPr>
        <p:spPr>
          <a:xfrm>
            <a:off x="3112168" y="6167740"/>
            <a:ext cx="194911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28AEC114-B66D-633D-A645-E5721652C3DE}"/>
              </a:ext>
            </a:extLst>
          </p:cNvPr>
          <p:cNvSpPr txBox="1"/>
          <p:nvPr/>
        </p:nvSpPr>
        <p:spPr>
          <a:xfrm>
            <a:off x="1351553" y="5060380"/>
            <a:ext cx="168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dirty="0"/>
              <a:t>Bodenfeuchte</a:t>
            </a:r>
          </a:p>
          <a:p>
            <a:pPr algn="r"/>
            <a:r>
              <a:rPr lang="de-DE" dirty="0"/>
              <a:t>1 = trocken</a:t>
            </a:r>
          </a:p>
          <a:p>
            <a:pPr algn="r"/>
            <a:r>
              <a:rPr lang="de-DE" dirty="0"/>
              <a:t>10 = feucht</a:t>
            </a:r>
          </a:p>
          <a:p>
            <a:pPr algn="r"/>
            <a:r>
              <a:rPr lang="de-DE" dirty="0"/>
              <a:t>11 = Wasser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67B9A0-14F4-0071-EA6B-FF603481F237}"/>
              </a:ext>
            </a:extLst>
          </p:cNvPr>
          <p:cNvSpPr txBox="1"/>
          <p:nvPr/>
        </p:nvSpPr>
        <p:spPr>
          <a:xfrm>
            <a:off x="5166494" y="5268493"/>
            <a:ext cx="2710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Säuregrad</a:t>
            </a:r>
          </a:p>
          <a:p>
            <a:r>
              <a:rPr lang="de-DE" dirty="0"/>
              <a:t>I = stark sauer</a:t>
            </a:r>
          </a:p>
          <a:p>
            <a:r>
              <a:rPr lang="de-DE" dirty="0"/>
              <a:t>VI = alkalisch</a:t>
            </a:r>
          </a:p>
        </p:txBody>
      </p:sp>
    </p:spTree>
    <p:extLst>
      <p:ext uri="{BB962C8B-B14F-4D97-AF65-F5344CB8AC3E}">
        <p14:creationId xmlns:p14="http://schemas.microsoft.com/office/powerpoint/2010/main" val="418229225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F2226-343B-DD6F-9925-148B9B882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DB38D-3F4C-0C72-B7EB-11122B4611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E03F302-B015-57FF-C356-04206FCE0C60}"/>
              </a:ext>
            </a:extLst>
          </p:cNvPr>
          <p:cNvSpPr txBox="1"/>
          <p:nvPr/>
        </p:nvSpPr>
        <p:spPr>
          <a:xfrm>
            <a:off x="628650" y="1637217"/>
            <a:ext cx="80158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200"/>
              </a:spcAft>
              <a:buAutoNum type="arabicPlain"/>
            </a:pPr>
            <a:r>
              <a:rPr lang="de-DE" sz="2800" dirty="0">
                <a:cs typeface="Arial" panose="020B0604020202020204" pitchFamily="34" charset="0"/>
              </a:rPr>
              <a:t>Dynamische Prozesse: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cs typeface="Arial" panose="020B0604020202020204" pitchFamily="34" charset="0"/>
              </a:rPr>
              <a:t>K- und r-Strategie</a:t>
            </a:r>
          </a:p>
          <a:p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Nicht: Strategen!</a:t>
            </a:r>
          </a:p>
          <a:p>
            <a:pPr>
              <a:spcAft>
                <a:spcPts val="1200"/>
              </a:spcAft>
            </a:pPr>
            <a:r>
              <a:rPr lang="de-DE" sz="2800" dirty="0">
                <a:solidFill>
                  <a:srgbClr val="FF0000"/>
                </a:solidFill>
                <a:cs typeface="Arial" panose="020B0604020202020204" pitchFamily="34" charset="0"/>
              </a:rPr>
              <a:t>Denn eine Art ist weder 100 % das eine oder das andere.</a:t>
            </a:r>
          </a:p>
          <a:p>
            <a:pPr marL="514350" indent="-514350">
              <a:spcAft>
                <a:spcPts val="1200"/>
              </a:spcAft>
              <a:buAutoNum type="arabicPlain"/>
            </a:pPr>
            <a:endParaRPr lang="de-DE" sz="2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55945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cs typeface="Arial" panose="020B0604020202020204" pitchFamily="34" charset="0"/>
              </a:rPr>
              <a:t>Abschnitte 2 „</a:t>
            </a:r>
            <a:r>
              <a:rPr lang="de-DE" sz="2800" u="sng" dirty="0">
                <a:cs typeface="Arial" panose="020B0604020202020204" pitchFamily="34" charset="0"/>
              </a:rPr>
              <a:t>Anthropogene Einflüsse</a:t>
            </a:r>
            <a:r>
              <a:rPr lang="de-DE" sz="2800" dirty="0">
                <a:cs typeface="Arial" panose="020B0604020202020204" pitchFamily="34" charset="0"/>
              </a:rPr>
              <a:t>“ und 3 „</a:t>
            </a:r>
            <a:r>
              <a:rPr lang="de-DE" sz="2800" u="sng" dirty="0">
                <a:cs typeface="Arial" panose="020B0604020202020204" pitchFamily="34" charset="0"/>
              </a:rPr>
              <a:t>Bio-sphäre</a:t>
            </a:r>
            <a:r>
              <a:rPr lang="de-DE" sz="2800" dirty="0">
                <a:cs typeface="Arial" panose="020B0604020202020204" pitchFamily="34" charset="0"/>
              </a:rPr>
              <a:t>“ sind dagegen teilweise ziemlich redundant und lassen keinen Roten Faden erkennen.</a:t>
            </a:r>
          </a:p>
        </p:txBody>
      </p:sp>
    </p:spTree>
    <p:extLst>
      <p:ext uri="{BB962C8B-B14F-4D97-AF65-F5344CB8AC3E}">
        <p14:creationId xmlns:p14="http://schemas.microsoft.com/office/powerpoint/2010/main" val="1458155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D61385C-E82F-1C1E-B255-0A43F9DB2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44" y="702733"/>
            <a:ext cx="5992076" cy="5647151"/>
          </a:xfrm>
          <a:prstGeom prst="rect">
            <a:avLst/>
          </a:prstGeom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7EFADC84-D896-D13D-8584-CE530AF97633}"/>
              </a:ext>
            </a:extLst>
          </p:cNvPr>
          <p:cNvSpPr/>
          <p:nvPr/>
        </p:nvSpPr>
        <p:spPr>
          <a:xfrm>
            <a:off x="1935282" y="1668048"/>
            <a:ext cx="1403524" cy="484632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0414361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cs typeface="Arial" panose="020B0604020202020204" pitchFamily="34" charset="0"/>
              </a:rPr>
              <a:t>Abschnitte 2 „</a:t>
            </a:r>
            <a:r>
              <a:rPr lang="de-DE" sz="2800" u="sng" dirty="0">
                <a:cs typeface="Arial" panose="020B0604020202020204" pitchFamily="34" charset="0"/>
              </a:rPr>
              <a:t>Anthropogene Einflüsse</a:t>
            </a:r>
            <a:r>
              <a:rPr lang="de-DE" sz="2800" dirty="0">
                <a:cs typeface="Arial" panose="020B0604020202020204" pitchFamily="34" charset="0"/>
              </a:rPr>
              <a:t>“ und 3 „</a:t>
            </a:r>
            <a:r>
              <a:rPr lang="de-DE" sz="2800" u="sng" dirty="0">
                <a:cs typeface="Arial" panose="020B0604020202020204" pitchFamily="34" charset="0"/>
              </a:rPr>
              <a:t>Bio-sphäre</a:t>
            </a:r>
            <a:r>
              <a:rPr lang="de-DE" sz="2800" dirty="0">
                <a:cs typeface="Arial" panose="020B0604020202020204" pitchFamily="34" charset="0"/>
              </a:rPr>
              <a:t>“ sind dagegen teilweise ziemlich redundant und lassen keinen Roten Faden erkennen.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cs typeface="Arial" panose="020B0604020202020204" pitchFamily="34" charset="0"/>
              </a:rPr>
              <a:t>Sehr viel Unterrichtszeit, gemessen am begrenzten Inhalt: viel Zeit für </a:t>
            </a:r>
            <a:r>
              <a:rPr lang="de-DE" sz="2800" u="sng" dirty="0">
                <a:cs typeface="Arial" panose="020B0604020202020204" pitchFamily="34" charset="0"/>
              </a:rPr>
              <a:t>Kompetenz-Training</a:t>
            </a:r>
            <a:r>
              <a:rPr lang="de-DE" sz="2800" dirty="0">
                <a:cs typeface="Arial" panose="020B0604020202020204" pitchFamily="34" charset="0"/>
              </a:rPr>
              <a:t> (auch Bearbeiten von Übungsaufgaben)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21867908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2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Anthropogene Einflüsse auf Ökosysteme und </a:t>
            </a:r>
          </a:p>
          <a:p>
            <a:r>
              <a:rPr lang="de-DE" sz="2800" b="1" kern="100" dirty="0">
                <a:ea typeface="Calibri" panose="020F0502020204030204" pitchFamily="34" charset="0"/>
              </a:rPr>
              <a:t>	</a:t>
            </a:r>
            <a:r>
              <a:rPr lang="de-DE" sz="2800" b="1" kern="100" dirty="0">
                <a:effectLst/>
                <a:ea typeface="Calibri" panose="020F0502020204030204" pitchFamily="34" charset="0"/>
              </a:rPr>
              <a:t>der Wert der Bio</a:t>
            </a:r>
            <a:r>
              <a:rPr lang="de-DE" sz="2800" b="1" dirty="0">
                <a:effectLst/>
                <a:ea typeface="Calibri" panose="020F0502020204030204" pitchFamily="34" charset="0"/>
              </a:rPr>
              <a:t>diversität </a:t>
            </a:r>
          </a:p>
        </p:txBody>
      </p:sp>
    </p:spTree>
    <p:extLst>
      <p:ext uri="{BB962C8B-B14F-4D97-AF65-F5344CB8AC3E}">
        <p14:creationId xmlns:p14="http://schemas.microsoft.com/office/powerpoint/2010/main" val="935523251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2200-203A-2B84-8E40-81D93B44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56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Ökologie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97D043-4F93-A853-E48D-D27C633CD074}"/>
              </a:ext>
            </a:extLst>
          </p:cNvPr>
          <p:cNvSpPr txBox="1"/>
          <p:nvPr/>
        </p:nvSpPr>
        <p:spPr>
          <a:xfrm>
            <a:off x="628650" y="1129216"/>
            <a:ext cx="80158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2 Anthropogene Einflüsse:</a:t>
            </a:r>
          </a:p>
          <a:p>
            <a:pPr>
              <a:spcBef>
                <a:spcPts val="1200"/>
              </a:spcBef>
            </a:pPr>
            <a:endParaRPr lang="de-DE" sz="3200" dirty="0"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45EDEE-5F89-42F8-56E7-37DAB951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769"/>
            <a:ext cx="9144000" cy="27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08457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2200-203A-2B84-8E40-81D93B44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56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Ökologie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97D043-4F93-A853-E48D-D27C633CD074}"/>
              </a:ext>
            </a:extLst>
          </p:cNvPr>
          <p:cNvSpPr txBox="1"/>
          <p:nvPr/>
        </p:nvSpPr>
        <p:spPr>
          <a:xfrm>
            <a:off x="628650" y="1129216"/>
            <a:ext cx="80158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2 Anthropogene Einflüsse:</a:t>
            </a:r>
          </a:p>
          <a:p>
            <a:pPr>
              <a:spcBef>
                <a:spcPts val="1200"/>
              </a:spcBef>
            </a:pPr>
            <a:endParaRPr lang="de-DE" sz="3200" dirty="0"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45EDEE-5F89-42F8-56E7-37DAB951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769"/>
            <a:ext cx="9144000" cy="279745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A016275-DB03-3F57-0360-4D6BEA26C982}"/>
              </a:ext>
            </a:extLst>
          </p:cNvPr>
          <p:cNvSpPr txBox="1"/>
          <p:nvPr/>
        </p:nvSpPr>
        <p:spPr>
          <a:xfrm>
            <a:off x="802105" y="4542219"/>
            <a:ext cx="75478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Abfolge ändern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Kompetenztraining integrieren</a:t>
            </a:r>
          </a:p>
        </p:txBody>
      </p:sp>
    </p:spTree>
    <p:extLst>
      <p:ext uri="{BB962C8B-B14F-4D97-AF65-F5344CB8AC3E}">
        <p14:creationId xmlns:p14="http://schemas.microsoft.com/office/powerpoint/2010/main" val="2264943843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082200-203A-2B84-8E40-81D93B44F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563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b="1" dirty="0"/>
              <a:t>Ökologie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97D043-4F93-A853-E48D-D27C633CD074}"/>
              </a:ext>
            </a:extLst>
          </p:cNvPr>
          <p:cNvSpPr txBox="1"/>
          <p:nvPr/>
        </p:nvSpPr>
        <p:spPr>
          <a:xfrm>
            <a:off x="628650" y="1188931"/>
            <a:ext cx="801581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cs typeface="Arial" panose="020B0604020202020204" pitchFamily="34" charset="0"/>
              </a:rPr>
              <a:t>2 Anthropogene Einflüsse:</a:t>
            </a: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1200" b="1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Biodiversität (Definition, Bedeutung)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Ökosystemleistungen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Ökonomische Kosten am Beispiel Treibhauseffekt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Weiteres Beispiel (Abholzung von tropischem Regenwald)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Geldwert von Ökosystemen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>
                <a:cs typeface="Arial" panose="020B0604020202020204" pitchFamily="34" charset="0"/>
              </a:rPr>
              <a:t>Erhalt der Biodiversität (Management)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845EDEE-5F89-42F8-56E7-37DAB9513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6327"/>
            <a:ext cx="9144000" cy="279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13123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 </a:t>
            </a:r>
          </a:p>
          <a:p>
            <a:r>
              <a:rPr lang="de-DE" sz="2800" dirty="0"/>
              <a:t>Schwerpunkt: </a:t>
            </a:r>
            <a:r>
              <a:rPr lang="de-DE" sz="2800" u="sng" dirty="0"/>
              <a:t>Wechselwirkungen</a:t>
            </a:r>
            <a:r>
              <a:rPr lang="de-DE" sz="2800" dirty="0"/>
              <a:t> zwischen mensch-</a:t>
            </a:r>
            <a:r>
              <a:rPr lang="de-DE" sz="2800" dirty="0" err="1"/>
              <a:t>licher</a:t>
            </a:r>
            <a:r>
              <a:rPr lang="de-DE" sz="2800" dirty="0"/>
              <a:t> Aktivität und Reaktionen der Ökosysteme</a:t>
            </a:r>
          </a:p>
        </p:txBody>
      </p:sp>
    </p:spTree>
    <p:extLst>
      <p:ext uri="{BB962C8B-B14F-4D97-AF65-F5344CB8AC3E}">
        <p14:creationId xmlns:p14="http://schemas.microsoft.com/office/powerpoint/2010/main" val="1252826454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801581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 </a:t>
            </a:r>
            <a:r>
              <a:rPr lang="de-DE" sz="2800" dirty="0"/>
              <a:t>Schwerpunkt: Schwerpunkt: </a:t>
            </a:r>
            <a:r>
              <a:rPr lang="de-DE" sz="2800" u="sng" dirty="0"/>
              <a:t>Wechselwirkungen</a:t>
            </a:r>
            <a:r>
              <a:rPr lang="de-DE" sz="2800" dirty="0"/>
              <a:t> zwischen mensch-</a:t>
            </a:r>
            <a:r>
              <a:rPr lang="de-DE" sz="2800" dirty="0" err="1"/>
              <a:t>licher</a:t>
            </a:r>
            <a:r>
              <a:rPr lang="de-DE" sz="2800" dirty="0"/>
              <a:t> Aktivität und Reaktionen der Ökosysteme</a:t>
            </a:r>
          </a:p>
          <a:p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d. h.: wenig neue Lerninhalte, aber viel Anwendung von Vorwissen, hohe Schüleraktivität, Möglichkeit der Behandlung aktueller bzw. regionaler Probleme</a:t>
            </a:r>
          </a:p>
        </p:txBody>
      </p:sp>
    </p:spTree>
    <p:extLst>
      <p:ext uri="{BB962C8B-B14F-4D97-AF65-F5344CB8AC3E}">
        <p14:creationId xmlns:p14="http://schemas.microsoft.com/office/powerpoint/2010/main" val="4062142253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Anthropozän</a:t>
            </a:r>
            <a:r>
              <a:rPr lang="de-DE" sz="2800" dirty="0"/>
              <a:t>“ als geologische Zeitspanne nach der Erdneuzeit (nicht im LehrplanPLUS).</a:t>
            </a:r>
          </a:p>
        </p:txBody>
      </p:sp>
    </p:spTree>
    <p:extLst>
      <p:ext uri="{BB962C8B-B14F-4D97-AF65-F5344CB8AC3E}">
        <p14:creationId xmlns:p14="http://schemas.microsoft.com/office/powerpoint/2010/main" val="1927755209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Anthropozän</a:t>
            </a:r>
            <a:r>
              <a:rPr lang="de-DE" sz="2800" dirty="0"/>
              <a:t>“: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Wurde abgelehnt, weil eine geologische Zeitspanne in Millionen Jahren gemessen wird und nicht in Jahr-hunderten.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Die anthropogene Zerstörung entspricht eher einer der großen globalen Katastrophen wie den Asteroiden-Einschlag vor ca. 65 Millionen Jahren.</a:t>
            </a:r>
          </a:p>
        </p:txBody>
      </p:sp>
    </p:spTree>
    <p:extLst>
      <p:ext uri="{BB962C8B-B14F-4D97-AF65-F5344CB8AC3E}">
        <p14:creationId xmlns:p14="http://schemas.microsoft.com/office/powerpoint/2010/main" val="4088706775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Biodiversität</a:t>
            </a:r>
            <a:r>
              <a:rPr lang="de-DE" sz="2800" dirty="0"/>
              <a:t>“: 3 Ebenen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Vielfalt der </a:t>
            </a:r>
            <a:r>
              <a:rPr lang="de-DE" sz="2800" b="1" dirty="0"/>
              <a:t>Allele</a:t>
            </a:r>
            <a:r>
              <a:rPr lang="de-DE" sz="2800" dirty="0"/>
              <a:t> innerhalb einer Population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Vielfalt der </a:t>
            </a:r>
            <a:r>
              <a:rPr lang="de-DE" sz="2800" b="1" dirty="0"/>
              <a:t>Arten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Vielfalt der </a:t>
            </a:r>
            <a:r>
              <a:rPr lang="de-DE" sz="2800" b="1" dirty="0"/>
              <a:t>Lebensräume</a:t>
            </a:r>
          </a:p>
        </p:txBody>
      </p:sp>
    </p:spTree>
    <p:extLst>
      <p:ext uri="{BB962C8B-B14F-4D97-AF65-F5344CB8AC3E}">
        <p14:creationId xmlns:p14="http://schemas.microsoft.com/office/powerpoint/2010/main" val="1352289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D1E9D49-141F-EF7C-1DDB-19AAFF183917}"/>
              </a:ext>
            </a:extLst>
          </p:cNvPr>
          <p:cNvSpPr txBox="1"/>
          <p:nvPr/>
        </p:nvSpPr>
        <p:spPr>
          <a:xfrm>
            <a:off x="628650" y="1772653"/>
            <a:ext cx="78867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b="1" dirty="0">
                <a:highlight>
                  <a:srgbClr val="FFFF00"/>
                </a:highlight>
                <a:latin typeface="Arial Narrow" panose="020B0606020202030204" pitchFamily="34" charset="0"/>
              </a:rPr>
              <a:t>ALP</a:t>
            </a:r>
            <a:r>
              <a:rPr lang="de-DE" sz="3200" dirty="0"/>
              <a:t>: Versuchsblätter aus „Bio? – Logisch!“</a:t>
            </a:r>
          </a:p>
          <a:p>
            <a:pPr>
              <a:spcAft>
                <a:spcPts val="1200"/>
              </a:spcAft>
            </a:pPr>
            <a:endParaRPr lang="de-DE" sz="3200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9B9FE32E-F4EC-B078-E388-78B9F870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551336"/>
            <a:ext cx="2230587" cy="316366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C558DC2-3662-4DFF-5F4B-E730DD9F05DC}"/>
              </a:ext>
            </a:extLst>
          </p:cNvPr>
          <p:cNvSpPr txBox="1"/>
          <p:nvPr/>
        </p:nvSpPr>
        <p:spPr>
          <a:xfrm rot="20466530">
            <a:off x="1687572" y="4541234"/>
            <a:ext cx="1944216" cy="646331"/>
          </a:xfrm>
          <a:prstGeom prst="rect">
            <a:avLst/>
          </a:prstGeom>
          <a:solidFill>
            <a:srgbClr val="FFC000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2. verbesserte und ergänzte Auflage!</a:t>
            </a:r>
          </a:p>
        </p:txBody>
      </p:sp>
      <p:pic>
        <p:nvPicPr>
          <p:cNvPr id="6" name="Picture 2" descr="http://dozenten.alp.dillingen.de/reisende/images/stories/akademie.jpg">
            <a:extLst>
              <a:ext uri="{FF2B5EF4-FFF2-40B4-BE49-F238E27FC236}">
                <a16:creationId xmlns:a16="http://schemas.microsoft.com/office/drawing/2014/main" id="{5CDCCEA3-8D6A-D082-50AC-DD390DDAA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856" y="3246843"/>
            <a:ext cx="2743200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18964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Begriff „</a:t>
            </a:r>
            <a:r>
              <a:rPr lang="de-DE" sz="2800" u="sng" dirty="0"/>
              <a:t>Ökosystem-Leistungen</a:t>
            </a:r>
            <a:r>
              <a:rPr lang="de-DE" sz="2800" dirty="0"/>
              <a:t>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bereitstellend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unterstützend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regulierend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kulturell </a:t>
            </a:r>
          </a:p>
          <a:p>
            <a:pPr>
              <a:spcBef>
                <a:spcPts val="1200"/>
              </a:spcBef>
            </a:pPr>
            <a:r>
              <a:rPr lang="de-DE" sz="2800" i="1" dirty="0"/>
              <a:t>nicht immer klar zuzuordnen, wesentlich ist die Argumentation der Kursteilnehmer</a:t>
            </a:r>
          </a:p>
        </p:txBody>
      </p:sp>
    </p:spTree>
    <p:extLst>
      <p:ext uri="{BB962C8B-B14F-4D97-AF65-F5344CB8AC3E}">
        <p14:creationId xmlns:p14="http://schemas.microsoft.com/office/powerpoint/2010/main" val="2873113209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DEBD0-1012-32E0-5D59-C1C6368E9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8C67B8-AE2F-7521-6044-07814AD5D8B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F0B56CF-AECC-2FED-8631-E8D68A91BC76}"/>
              </a:ext>
            </a:extLst>
          </p:cNvPr>
          <p:cNvSpPr txBox="1"/>
          <p:nvPr/>
        </p:nvSpPr>
        <p:spPr>
          <a:xfrm>
            <a:off x="726017" y="1690689"/>
            <a:ext cx="778933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Monetarisierung</a:t>
            </a:r>
          </a:p>
          <a:p>
            <a:endParaRPr lang="de-DE" sz="2800" b="1" dirty="0">
              <a:cs typeface="Arial" panose="020B0604020202020204" pitchFamily="34" charset="0"/>
            </a:endParaRPr>
          </a:p>
          <a:p>
            <a:r>
              <a:rPr lang="de-DE" sz="2800" dirty="0">
                <a:cs typeface="Arial" panose="020B0604020202020204" pitchFamily="34" charset="0"/>
              </a:rPr>
              <a:t>Ökosystemleistungen werden mit Geldwert belegt, z. B.: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Holzpreise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Wasserpfennig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Ökopunkte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CO</a:t>
            </a:r>
            <a:r>
              <a:rPr lang="de-DE" sz="2800" baseline="-25000" dirty="0">
                <a:cs typeface="Arial" panose="020B0604020202020204" pitchFamily="34" charset="0"/>
              </a:rPr>
              <a:t>2</a:t>
            </a:r>
            <a:r>
              <a:rPr lang="de-DE" sz="2800" dirty="0">
                <a:cs typeface="Arial" panose="020B0604020202020204" pitchFamily="34" charset="0"/>
              </a:rPr>
              <a:t>-Abgabe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Emissionshandel</a:t>
            </a:r>
          </a:p>
          <a:p>
            <a:pPr>
              <a:spcBef>
                <a:spcPts val="1200"/>
              </a:spcBef>
            </a:pP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1618668542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3D0A2-E146-9D15-2C32-B712D931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9F608E-C7F3-1BF5-A40E-3C64D24F12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031718B-F635-EFAD-B17C-7A3ABF353147}"/>
              </a:ext>
            </a:extLst>
          </p:cNvPr>
          <p:cNvSpPr txBox="1"/>
          <p:nvPr/>
        </p:nvSpPr>
        <p:spPr>
          <a:xfrm>
            <a:off x="726017" y="1690689"/>
            <a:ext cx="778933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Monetarisierung</a:t>
            </a:r>
          </a:p>
          <a:p>
            <a:pPr>
              <a:spcBef>
                <a:spcPts val="600"/>
              </a:spcBef>
            </a:pPr>
            <a:r>
              <a:rPr lang="de-DE" sz="2800" u="sng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Pro:</a:t>
            </a:r>
            <a:endParaRPr lang="de-DE" sz="2800" kern="1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Entscheidungshilfe in Wirtschaft und Politik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Anschaulichkeit durch Geldbetrag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höhere Wertschätzung von Ökosystemleistungen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besserer Vergleich von Ökosystemleistung und technischer Lösung beim selben Prob­lem</a:t>
            </a:r>
          </a:p>
          <a:p>
            <a:pPr>
              <a:spcBef>
                <a:spcPts val="600"/>
              </a:spcBef>
            </a:pPr>
            <a:r>
              <a:rPr lang="de-DE" sz="2800" u="sng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Contra</a:t>
            </a: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:</a:t>
            </a: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Vernachlässigung anderer Aspekte wie Recht auf Leben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de-DE" sz="2800" kern="100" dirty="0">
                <a:effectLst/>
                <a:latin typeface="Arial Narrow" panose="020B0606020202030204" pitchFamily="34" charset="0"/>
                <a:ea typeface="Calibri" panose="020F0502020204030204" pitchFamily="34" charset="0"/>
              </a:rPr>
              <a:t>problematische Festlegung des Geldwerts einer Ökosystem-leistung</a:t>
            </a:r>
            <a:endParaRPr lang="de-DE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622955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u="sng" dirty="0"/>
              <a:t>Ökonomischer Wert von Ökosystem-Leistungen</a:t>
            </a:r>
            <a:r>
              <a:rPr lang="de-DE" sz="28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Beispiel: am besten Treibhauseffekt als </a:t>
            </a:r>
            <a:r>
              <a:rPr lang="de-DE" sz="2800" b="1" dirty="0"/>
              <a:t>Schwerpunkt</a:t>
            </a:r>
            <a:r>
              <a:rPr lang="de-DE" sz="2800" dirty="0"/>
              <a:t> mit ca. 4 Unterrichtsstunden </a:t>
            </a:r>
          </a:p>
          <a:p>
            <a:r>
              <a:rPr lang="de-DE" sz="2800" dirty="0"/>
              <a:t>	(hohe Motivation)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137004270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u="sng" dirty="0"/>
              <a:t>Ökonomischer Wert von Ökosystem-Leistungen</a:t>
            </a:r>
            <a:r>
              <a:rPr lang="de-DE" sz="28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Beispiel: am besten Treibhauseffekt als </a:t>
            </a:r>
            <a:r>
              <a:rPr lang="de-DE" sz="2800" b="1" dirty="0"/>
              <a:t>Schwerpunkt</a:t>
            </a:r>
            <a:r>
              <a:rPr lang="de-DE" sz="2800" dirty="0"/>
              <a:t> mit ca. 4 Unterrichtsstunden </a:t>
            </a:r>
          </a:p>
          <a:p>
            <a:r>
              <a:rPr lang="de-DE" sz="2800" dirty="0"/>
              <a:t>	(hohe Motivation)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Medien-Kompetenz bei Daten zum Treibhaus-effekt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865311951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BAAD5-EA30-8F1D-8B1E-0772A30056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48BB9A-87EA-AA04-0BC0-6819ED23608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6660600-122D-FBFA-F536-7550F34C54F9}"/>
              </a:ext>
            </a:extLst>
          </p:cNvPr>
          <p:cNvSpPr txBox="1"/>
          <p:nvPr/>
        </p:nvSpPr>
        <p:spPr>
          <a:xfrm>
            <a:off x="726017" y="1690689"/>
            <a:ext cx="778933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  <a:p>
            <a:endParaRPr lang="de-DE" sz="2800" b="1" dirty="0"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de-DE" sz="2800" u="sng" dirty="0">
                <a:cs typeface="Arial" panose="020B0604020202020204" pitchFamily="34" charset="0"/>
              </a:rPr>
              <a:t>Vertiefte Betrachtung</a:t>
            </a:r>
            <a:r>
              <a:rPr lang="de-DE" sz="2800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Mechanismus des Treibhauseffekts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Zusammenhang Treibhausgase und globale Temperatur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Datenerhebung und -darstellung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Medienkritik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Maßnahmen: Quellen und Senken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470040801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5E78E-D629-2D2F-7451-9D39E2FCF0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DF4017-EF3E-6407-4CAF-4292A25A2EB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B1DCAE7-8039-6AA9-4B52-294AF2E75BDB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0563BE-D447-BCBE-9BDE-B1F6C828F7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34" y="2340686"/>
            <a:ext cx="5171332" cy="31434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386E9EF-437B-5736-77E0-A5F28B75C875}"/>
              </a:ext>
            </a:extLst>
          </p:cNvPr>
          <p:cNvSpPr txBox="1"/>
          <p:nvPr/>
        </p:nvSpPr>
        <p:spPr>
          <a:xfrm>
            <a:off x="786063" y="5620528"/>
            <a:ext cx="7419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Entwicklung der CO</a:t>
            </a:r>
            <a:r>
              <a:rPr lang="de-DE" sz="2800" baseline="-25000" dirty="0"/>
              <a:t>2</a:t>
            </a:r>
            <a:r>
              <a:rPr lang="de-DE" sz="2800" dirty="0"/>
              <a:t>-Konzentration seit der Eiszeit</a:t>
            </a:r>
          </a:p>
        </p:txBody>
      </p:sp>
    </p:spTree>
    <p:extLst>
      <p:ext uri="{BB962C8B-B14F-4D97-AF65-F5344CB8AC3E}">
        <p14:creationId xmlns:p14="http://schemas.microsoft.com/office/powerpoint/2010/main" val="186556258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F922D-2908-E619-B441-04FF1E4CD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2A8E90-B90F-C25A-79CB-20B8903303E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C40C09B-7E7D-DA88-03E7-57080DF8A960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5C35806-BAC1-939B-0ED8-89E331C33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734" y="2340686"/>
            <a:ext cx="5171332" cy="314348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89B09BF-2894-E47B-F118-C277499F7228}"/>
              </a:ext>
            </a:extLst>
          </p:cNvPr>
          <p:cNvSpPr txBox="1"/>
          <p:nvPr/>
        </p:nvSpPr>
        <p:spPr>
          <a:xfrm>
            <a:off x="786063" y="5620528"/>
            <a:ext cx="7419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Datenerhebung</a:t>
            </a:r>
            <a:r>
              <a:rPr lang="de-DE" sz="2800" dirty="0"/>
              <a:t>: Mauna Loa seit 1958 direkt; Eisbohrkerne in der Antarktis (Luftblasen)</a:t>
            </a:r>
          </a:p>
        </p:txBody>
      </p:sp>
    </p:spTree>
    <p:extLst>
      <p:ext uri="{BB962C8B-B14F-4D97-AF65-F5344CB8AC3E}">
        <p14:creationId xmlns:p14="http://schemas.microsoft.com/office/powerpoint/2010/main" val="3199414261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246820E-3C8C-66D7-AF3B-0D0334D81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" y="2774738"/>
            <a:ext cx="4931705" cy="3718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A83A36D-5D4E-F1F2-5CD1-D577668B8230}"/>
              </a:ext>
            </a:extLst>
          </p:cNvPr>
          <p:cNvSpPr txBox="1"/>
          <p:nvPr/>
        </p:nvSpPr>
        <p:spPr>
          <a:xfrm>
            <a:off x="5903890" y="2703498"/>
            <a:ext cx="261146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/>
              <a:t>Datenerhebung zur Lufttemperatur:</a:t>
            </a:r>
          </a:p>
          <a:p>
            <a:r>
              <a:rPr lang="de-DE" sz="2400" dirty="0"/>
              <a:t>oberflächennah,</a:t>
            </a:r>
          </a:p>
          <a:p>
            <a:r>
              <a:rPr lang="de-DE" sz="2400" dirty="0"/>
              <a:t>viele </a:t>
            </a:r>
            <a:r>
              <a:rPr lang="de-DE" sz="2400" dirty="0" err="1"/>
              <a:t>Messpunkte</a:t>
            </a:r>
            <a:endParaRPr lang="de-DE" sz="2400" dirty="0"/>
          </a:p>
          <a:p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903327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386B8-BC59-9D8E-ECFB-1BF727BDA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3227ED-C058-8714-0486-FB5DA26E234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5716C7C-C31A-306D-3BFD-D18C4106659A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D3CC98-B1F5-D4BD-83CA-B33307B93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" y="2774738"/>
            <a:ext cx="4931705" cy="3718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875A32E-4F1E-1250-ED72-6F0232A93801}"/>
              </a:ext>
            </a:extLst>
          </p:cNvPr>
          <p:cNvSpPr txBox="1"/>
          <p:nvPr/>
        </p:nvSpPr>
        <p:spPr>
          <a:xfrm>
            <a:off x="5903890" y="2703498"/>
            <a:ext cx="26114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/>
              <a:t>Datenerhebung zur Lufttemperatur:</a:t>
            </a:r>
          </a:p>
          <a:p>
            <a:r>
              <a:rPr lang="de-DE" sz="2400" dirty="0"/>
              <a:t>oberflächennah,</a:t>
            </a:r>
          </a:p>
          <a:p>
            <a:r>
              <a:rPr lang="de-DE" sz="2400" dirty="0"/>
              <a:t>viele </a:t>
            </a:r>
            <a:r>
              <a:rPr lang="de-DE" sz="2400" dirty="0" err="1"/>
              <a:t>Messpunkte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Kurvenglättung</a:t>
            </a:r>
          </a:p>
          <a:p>
            <a:endParaRPr lang="de-DE" sz="24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95470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dirty="0"/>
              <a:t>Weise Beschränkung auf die Aspekte im LehrplanPLUS. 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Lassen Sie sich nicht von den Büchern verführen!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71D3-22F0-681C-FD07-B2EE6FFC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43">
            <a:off x="965200" y="1692866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6895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885F4-68DD-E488-A751-959BD76BB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8B468-454A-7315-9B99-BE06B2E927E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CD3CD3-8FE0-120A-4C6E-422AC05D7666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2560AE3-DADF-AAB0-C4C7-CEFCF4F3C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85" y="2774738"/>
            <a:ext cx="4931705" cy="37181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A7E8C42-AAB8-1293-C362-7A5189F2D188}"/>
              </a:ext>
            </a:extLst>
          </p:cNvPr>
          <p:cNvSpPr txBox="1"/>
          <p:nvPr/>
        </p:nvSpPr>
        <p:spPr>
          <a:xfrm>
            <a:off x="5903890" y="2703498"/>
            <a:ext cx="261146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/>
              <a:t>Datenerhebung zur Lufttemperatur:</a:t>
            </a:r>
          </a:p>
          <a:p>
            <a:r>
              <a:rPr lang="de-DE" sz="2400" dirty="0"/>
              <a:t>oberflächennah,</a:t>
            </a:r>
          </a:p>
          <a:p>
            <a:r>
              <a:rPr lang="de-DE" sz="2400" dirty="0"/>
              <a:t>viele </a:t>
            </a:r>
            <a:r>
              <a:rPr lang="de-DE" sz="2400" dirty="0" err="1"/>
              <a:t>Messpunkte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Kurvenglättung</a:t>
            </a:r>
          </a:p>
          <a:p>
            <a:endParaRPr lang="de-DE" sz="2400" dirty="0"/>
          </a:p>
          <a:p>
            <a:r>
              <a:rPr lang="de-DE" sz="2400" dirty="0"/>
              <a:t>Herausrechnen des anthropogenen Anteils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430720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1BEC5-4F2D-D13B-B25E-6D6C6E61F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8BE9B-E25E-51EF-65B4-B3A098192DE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B66B339-EA16-66B8-8FEB-060AA4336468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</a:t>
            </a:r>
            <a:r>
              <a:rPr lang="de-DE" sz="2800" b="1" dirty="0">
                <a:cs typeface="Arial" panose="020B0604020202020204" pitchFamily="34" charset="0"/>
              </a:rPr>
              <a:t>Treibhauseffekt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466245E-68BC-4F6F-24A9-C3B4111FE2E5}"/>
              </a:ext>
            </a:extLst>
          </p:cNvPr>
          <p:cNvSpPr txBox="1"/>
          <p:nvPr/>
        </p:nvSpPr>
        <p:spPr>
          <a:xfrm>
            <a:off x="342399" y="2237874"/>
            <a:ext cx="29357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>
                <a:highlight>
                  <a:srgbClr val="00FF00"/>
                </a:highlight>
              </a:rPr>
              <a:t>Korrelation</a:t>
            </a:r>
            <a:r>
              <a:rPr lang="de-DE" sz="2800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CO</a:t>
            </a:r>
            <a:r>
              <a:rPr lang="de-DE" sz="2800" baseline="-25000" dirty="0"/>
              <a:t>2</a:t>
            </a:r>
            <a:r>
              <a:rPr lang="de-DE" sz="2800" dirty="0"/>
              <a:t>-Konz.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Globale Luft-temperatur (Bodennähe)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Sonnenflecken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0422457-130D-4C0D-4B3F-B2A2AE9D03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853" y="2146668"/>
            <a:ext cx="5449554" cy="417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83342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83A36D-5D4E-F1F2-5CD1-D577668B8230}"/>
              </a:ext>
            </a:extLst>
          </p:cNvPr>
          <p:cNvSpPr txBox="1"/>
          <p:nvPr/>
        </p:nvSpPr>
        <p:spPr>
          <a:xfrm>
            <a:off x="5910240" y="2633066"/>
            <a:ext cx="26114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Aus dem Blog eines Klima-Leugners:</a:t>
            </a:r>
          </a:p>
          <a:p>
            <a:endParaRPr lang="de-DE" sz="2400" dirty="0"/>
          </a:p>
          <a:p>
            <a:r>
              <a:rPr lang="de-DE" sz="2400" dirty="0"/>
              <a:t>Keine Korrelation zwischen globaler Temperatur und Kohlenstoffdioxid-Konzentration?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7182AF-67A3-4F6B-30E5-105C82EC5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2633066"/>
            <a:ext cx="5205596" cy="287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13284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A83A36D-5D4E-F1F2-5CD1-D577668B8230}"/>
              </a:ext>
            </a:extLst>
          </p:cNvPr>
          <p:cNvSpPr txBox="1"/>
          <p:nvPr/>
        </p:nvSpPr>
        <p:spPr>
          <a:xfrm>
            <a:off x="5910240" y="2633066"/>
            <a:ext cx="26114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Aus dem Blog eines Klima-Leugners:</a:t>
            </a:r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Temperatur in großer Höhe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zu wenig Kurvenglättung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D7182AF-67A3-4F6B-30E5-105C82EC5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17" y="2633066"/>
            <a:ext cx="5205596" cy="2878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558230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5DF17-732C-B601-A801-42D30E415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06CB8-D80E-67DF-BFA4-1B677CD8843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D9216C0-302B-2DB1-2442-2AD40093E096}"/>
              </a:ext>
            </a:extLst>
          </p:cNvPr>
          <p:cNvSpPr txBox="1"/>
          <p:nvPr/>
        </p:nvSpPr>
        <p:spPr>
          <a:xfrm>
            <a:off x="726017" y="1690689"/>
            <a:ext cx="77893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Einflüsse: Treibhauseffekt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u="sng" dirty="0">
                <a:cs typeface="Arial" panose="020B0604020202020204" pitchFamily="34" charset="0"/>
              </a:rPr>
              <a:t>Maßnahmen</a:t>
            </a:r>
            <a:r>
              <a:rPr lang="de-DE" sz="2800" dirty="0"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nachhaltige Nutzung von Ressourcen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Abkehr von fossilen Energieträgern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Förderung von CO</a:t>
            </a:r>
            <a:r>
              <a:rPr lang="de-DE" sz="2800" baseline="-25000" dirty="0">
                <a:cs typeface="Arial" panose="020B0604020202020204" pitchFamily="34" charset="0"/>
              </a:rPr>
              <a:t>2</a:t>
            </a:r>
            <a:r>
              <a:rPr lang="de-DE" sz="2800" dirty="0">
                <a:cs typeface="Arial" panose="020B0604020202020204" pitchFamily="34" charset="0"/>
              </a:rPr>
              <a:t>-Senken (Wald, Moor)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usw.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535480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2736C-34D6-D562-7BE8-A043D460D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BC417E-A122-FCFD-D52C-91EF2689500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D78882F-45A9-4F0F-6801-BCD9AF09FBC8}"/>
              </a:ext>
            </a:extLst>
          </p:cNvPr>
          <p:cNvSpPr txBox="1"/>
          <p:nvPr/>
        </p:nvSpPr>
        <p:spPr>
          <a:xfrm>
            <a:off x="726017" y="1690689"/>
            <a:ext cx="7789333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</a:p>
          <a:p>
            <a:endParaRPr lang="de-DE" sz="2800" b="1" kern="100" dirty="0">
              <a:cs typeface="Arial" panose="020B0604020202020204" pitchFamily="34" charset="0"/>
            </a:endParaRPr>
          </a:p>
          <a:p>
            <a:r>
              <a:rPr lang="de-DE" sz="2800" b="1" dirty="0">
                <a:cs typeface="Arial" panose="020B0604020202020204" pitchFamily="34" charset="0"/>
              </a:rPr>
              <a:t>Ökosystem-Management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Beispiel Nationalpark mit Kern- und Randzone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cs typeface="Arial" panose="020B0604020202020204" pitchFamily="34" charset="0"/>
              </a:rPr>
              <a:t>Prozess</a:t>
            </a:r>
            <a:r>
              <a:rPr lang="de-DE" sz="2800" dirty="0">
                <a:cs typeface="Arial" panose="020B0604020202020204" pitchFamily="34" charset="0"/>
              </a:rPr>
              <a:t>-Schutz: ungestörte Entwicklung (nur Natur bzw. menschengestützt)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Renaturierung</a:t>
            </a:r>
          </a:p>
          <a:p>
            <a:endParaRPr lang="de-DE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330849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D7809-6949-4B3C-5E47-4B49448EC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790485-0D24-592A-137F-5B4B4DA166E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41B9EE7-5167-A58B-93B8-DAA63A793DBE}"/>
              </a:ext>
            </a:extLst>
          </p:cNvPr>
          <p:cNvSpPr txBox="1"/>
          <p:nvPr/>
        </p:nvSpPr>
        <p:spPr>
          <a:xfrm>
            <a:off x="726017" y="1690689"/>
            <a:ext cx="7789333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</a:p>
          <a:p>
            <a:endParaRPr lang="de-DE" sz="2800" b="1" kern="100" dirty="0">
              <a:cs typeface="Arial" panose="020B0604020202020204" pitchFamily="34" charset="0"/>
            </a:endParaRPr>
          </a:p>
          <a:p>
            <a:r>
              <a:rPr lang="de-DE" sz="2800" b="1" dirty="0">
                <a:cs typeface="Arial" panose="020B0604020202020204" pitchFamily="34" charset="0"/>
              </a:rPr>
              <a:t>Bewertung aus unterschiedlichen Standpunkten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anthropozentrische Bewertung der Natur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Notwendigkeit einer Werteabwägung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cs typeface="Arial" panose="020B0604020202020204" pitchFamily="34" charset="0"/>
              </a:rPr>
              <a:t>Ökologischer Fußabdruck </a:t>
            </a:r>
          </a:p>
          <a:p>
            <a:endParaRPr lang="de-DE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0692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CB653-5B3E-7373-DBC0-E0309FD9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946FB-2D65-3D88-53AD-BC33CC7042F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E33E8DF-9E23-38C7-2F7C-FEDEBBE5D1E4}"/>
              </a:ext>
            </a:extLst>
          </p:cNvPr>
          <p:cNvSpPr txBox="1"/>
          <p:nvPr/>
        </p:nvSpPr>
        <p:spPr>
          <a:xfrm>
            <a:off x="726017" y="1690689"/>
            <a:ext cx="778933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kern="100" dirty="0">
                <a:effectLst/>
                <a:ea typeface="Calibri" panose="020F0502020204030204" pitchFamily="34" charset="0"/>
              </a:rPr>
              <a:t>2 Anthropogene Einflüsse</a:t>
            </a:r>
            <a:endParaRPr lang="de-DE" sz="2800" b="1" dirty="0">
              <a:effectLst/>
              <a:ea typeface="Calibri" panose="020F0502020204030204" pitchFamily="34" charset="0"/>
            </a:endParaRPr>
          </a:p>
          <a:p>
            <a:pPr>
              <a:spcBef>
                <a:spcPts val="1200"/>
              </a:spcBef>
            </a:pPr>
            <a:r>
              <a:rPr lang="de-DE" sz="2800" dirty="0"/>
              <a:t>Ethische Betrachtung der Monetarisierung von Ökosystemen</a:t>
            </a:r>
          </a:p>
        </p:txBody>
      </p:sp>
    </p:spTree>
    <p:extLst>
      <p:ext uri="{BB962C8B-B14F-4D97-AF65-F5344CB8AC3E}">
        <p14:creationId xmlns:p14="http://schemas.microsoft.com/office/powerpoint/2010/main" val="274416172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</p:txBody>
      </p:sp>
    </p:spTree>
    <p:extLst>
      <p:ext uri="{BB962C8B-B14F-4D97-AF65-F5344CB8AC3E}">
        <p14:creationId xmlns:p14="http://schemas.microsoft.com/office/powerpoint/2010/main" val="3875591802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6685-CEC4-75EC-FE46-D07C239B15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CF2790-CAD8-E4E2-BDDC-7F246DAA9A7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A0BA9CC-9EE4-68EC-A0C9-4BA497791285}"/>
              </a:ext>
            </a:extLst>
          </p:cNvPr>
          <p:cNvSpPr txBox="1"/>
          <p:nvPr/>
        </p:nvSpPr>
        <p:spPr>
          <a:xfrm>
            <a:off x="726017" y="1690689"/>
            <a:ext cx="778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ADDDE3E-936E-5B5F-337E-135DC0C30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66" y="2213909"/>
            <a:ext cx="8644467" cy="250659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589672-3BEF-5A36-E23F-AC2638EEC115}"/>
              </a:ext>
            </a:extLst>
          </p:cNvPr>
          <p:cNvSpPr txBox="1"/>
          <p:nvPr/>
        </p:nvSpPr>
        <p:spPr>
          <a:xfrm>
            <a:off x="729916" y="4720502"/>
            <a:ext cx="791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Schon wieder globales Klima (besser bei Maßnahmen bezüglich des Klimawandels integrieren).</a:t>
            </a:r>
          </a:p>
        </p:txBody>
      </p:sp>
    </p:spTree>
    <p:extLst>
      <p:ext uri="{BB962C8B-B14F-4D97-AF65-F5344CB8AC3E}">
        <p14:creationId xmlns:p14="http://schemas.microsoft.com/office/powerpoint/2010/main" val="962075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dirty="0"/>
              <a:t>Weise Beschränkung auf die Aspekte im LehrplanPLUS. 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Lassen Sie sich nicht von den Büchern verführen!</a:t>
            </a:r>
          </a:p>
          <a:p>
            <a:pPr algn="r"/>
            <a:r>
              <a:rPr lang="de-DE" sz="2800" i="1" dirty="0"/>
              <a:t>(Auch nicht von </a:t>
            </a:r>
          </a:p>
          <a:p>
            <a:pPr algn="r">
              <a:spcAft>
                <a:spcPts val="1200"/>
              </a:spcAft>
            </a:pPr>
            <a:r>
              <a:rPr lang="de-DE" sz="2800" i="1" dirty="0"/>
              <a:t>bio-nickl!)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71D3-22F0-681C-FD07-B2EE6FFC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43">
            <a:off x="965200" y="1692866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10865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Wechselwirkungen von Biomen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  <a:ea typeface="Calibri" panose="020F0502020204030204" pitchFamily="34" charset="0"/>
              </a:rPr>
              <a:t>Biom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= Großökosystem wie tropischer Regenwald, Savanne, Tundra</a:t>
            </a:r>
          </a:p>
        </p:txBody>
      </p:sp>
    </p:spTree>
    <p:extLst>
      <p:ext uri="{BB962C8B-B14F-4D97-AF65-F5344CB8AC3E}">
        <p14:creationId xmlns:p14="http://schemas.microsoft.com/office/powerpoint/2010/main" val="4292421399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Wechselwirkungen von Biomen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  <a:ea typeface="Calibri" panose="020F0502020204030204" pitchFamily="34" charset="0"/>
              </a:rPr>
              <a:t>Biom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= Großökosystem wie tropischer Regenwald, Savanne, Tundra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  <a:ea typeface="Calibri" panose="020F0502020204030204" pitchFamily="34" charset="0"/>
              </a:rPr>
              <a:t>Einfluss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von Biomen auf das Klima (z. B. Nieder-schlag, Kohlenstoffdioxid-Senke)</a:t>
            </a:r>
          </a:p>
        </p:txBody>
      </p:sp>
    </p:spTree>
    <p:extLst>
      <p:ext uri="{BB962C8B-B14F-4D97-AF65-F5344CB8AC3E}">
        <p14:creationId xmlns:p14="http://schemas.microsoft.com/office/powerpoint/2010/main" val="1732092444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Wechselwirkungen von Biomen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-Kurs)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>
                <a:solidFill>
                  <a:srgbClr val="0000FF"/>
                </a:solidFill>
                <a:ea typeface="Calibri" panose="020F0502020204030204" pitchFamily="34" charset="0"/>
              </a:rPr>
              <a:t>Biom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= Großökosystem wie tropischer Regenwald, Savanne, Tundra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  <a:ea typeface="Calibri" panose="020F0502020204030204" pitchFamily="34" charset="0"/>
              </a:rPr>
              <a:t>Einfluss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von Biomen auf das Klima (z. B. Nieder-schlag, Kohlenstoffdioxid-Senke, Evaporation)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>
                <a:solidFill>
                  <a:srgbClr val="0000FF"/>
                </a:solidFill>
                <a:ea typeface="Calibri" panose="020F0502020204030204" pitchFamily="34" charset="0"/>
              </a:rPr>
              <a:t>Einfluss</a:t>
            </a: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 von Biomen auf die Biodiversität: Nieten- und Passagier-Hypothese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714223567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Anthropogene Einflüsse auf die Biosphäre (nur </a:t>
            </a:r>
            <a:r>
              <a:rPr lang="de-DE" sz="2800" b="1" dirty="0" err="1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eA</a:t>
            </a:r>
            <a:r>
              <a:rPr lang="de-DE" sz="2800" b="1" dirty="0">
                <a:solidFill>
                  <a:srgbClr val="0000FF"/>
                </a:solidFill>
                <a:effectLst/>
                <a:ea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hormonartig wirkende Substanzen in der Umwelt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Mikroplastik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ea typeface="Calibri" panose="020F0502020204030204" pitchFamily="34" charset="0"/>
              </a:rPr>
              <a:t>invasive Arten (bereits im Abschnitt 1)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523312536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35D49-D4EB-379E-A494-7E63B925B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6FBDCF-A695-2427-3C1B-54088B658FC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7C2541C-F303-41DC-9EA5-AFFF00410D33}"/>
              </a:ext>
            </a:extLst>
          </p:cNvPr>
          <p:cNvSpPr txBox="1"/>
          <p:nvPr/>
        </p:nvSpPr>
        <p:spPr>
          <a:xfrm>
            <a:off x="726017" y="1690689"/>
            <a:ext cx="7789333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Auswirkung von Veränderungen in Ökosystemen auf die Biodiversität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Klimawandel verändert </a:t>
            </a: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Lebensverhältnisse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 für viele Arten (Nahrungsmangel, Temperatur, neue Rückzugsgebiete)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direkte Zerstörung von </a:t>
            </a: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Lebensraum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chemische</a:t>
            </a: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 Veränderungen (z. B. Pestizide)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  <a:cs typeface="Arial" panose="020B0604020202020204" pitchFamily="34" charset="0"/>
              </a:rPr>
              <a:t>übermäßige Entnahme von </a:t>
            </a:r>
            <a:r>
              <a:rPr lang="de-DE" sz="2800" b="1" dirty="0">
                <a:solidFill>
                  <a:srgbClr val="0000FF"/>
                </a:solidFill>
                <a:cs typeface="Arial" panose="020B0604020202020204" pitchFamily="34" charset="0"/>
              </a:rPr>
              <a:t>Wasser</a:t>
            </a:r>
          </a:p>
        </p:txBody>
      </p:sp>
    </p:spTree>
    <p:extLst>
      <p:ext uri="{BB962C8B-B14F-4D97-AF65-F5344CB8AC3E}">
        <p14:creationId xmlns:p14="http://schemas.microsoft.com/office/powerpoint/2010/main" val="244551447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effectLst/>
                <a:ea typeface="Calibri" panose="020F0502020204030204" pitchFamily="34" charset="0"/>
              </a:rPr>
              <a:t>Zusammenwirken unterschiedlicher Disziplinen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ea typeface="Calibri" panose="020F0502020204030204" pitchFamily="34" charset="0"/>
              </a:rPr>
              <a:t>Berufsbilder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ea typeface="Calibri" panose="020F0502020204030204" pitchFamily="34" charset="0"/>
              </a:rPr>
              <a:t>Kooperation mit anderen Fachbereichen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ea typeface="Calibri" panose="020F0502020204030204" pitchFamily="34" charset="0"/>
              </a:rPr>
              <a:t>Interessens-Konflikte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936451455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de-DE" b="1" dirty="0"/>
              <a:t>4 Ökologie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726017" y="1690689"/>
            <a:ext cx="77893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lain" startAt="3"/>
            </a:pPr>
            <a:r>
              <a:rPr lang="de-DE" sz="2800" b="1" kern="100" dirty="0">
                <a:effectLst/>
                <a:ea typeface="Calibri" panose="020F0502020204030204" pitchFamily="34" charset="0"/>
              </a:rPr>
              <a:t>Ökologie der Biosphäre</a:t>
            </a:r>
          </a:p>
          <a:p>
            <a:pPr>
              <a:spcBef>
                <a:spcPts val="1200"/>
              </a:spcBef>
            </a:pPr>
            <a:r>
              <a:rPr lang="de-DE" sz="2800" b="1" dirty="0">
                <a:effectLst/>
                <a:ea typeface="Calibri" panose="020F0502020204030204" pitchFamily="34" charset="0"/>
              </a:rPr>
              <a:t>Ethische Bewertung unterschiedlicher Handlungs-optionen</a:t>
            </a:r>
          </a:p>
          <a:p>
            <a:pPr>
              <a:spcBef>
                <a:spcPts val="1200"/>
              </a:spcBef>
            </a:pPr>
            <a:r>
              <a:rPr lang="de-DE" sz="2800" dirty="0">
                <a:ea typeface="Times New Roman" panose="02020603050405020304" pitchFamily="18" charset="0"/>
                <a:cs typeface="Arial" panose="020B0604020202020204" pitchFamily="34" charset="0"/>
              </a:rPr>
              <a:t>Am besten nicht isoliert behandeln, sondern weiter vorne in die Beispiele integrieren.</a:t>
            </a:r>
            <a:endParaRPr lang="de-DE" sz="28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endParaRPr lang="de-DE" sz="2800" b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01193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6CC2B6CF-5E4E-1923-9336-B6843C32C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044582-9D1C-E386-AC5D-9867DE7F8444}"/>
              </a:ext>
            </a:extLst>
          </p:cNvPr>
          <p:cNvSpPr txBox="1"/>
          <p:nvPr/>
        </p:nvSpPr>
        <p:spPr>
          <a:xfrm>
            <a:off x="1223433" y="1852361"/>
            <a:ext cx="7886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/>
              <a:t>Ende des Vortrags</a:t>
            </a:r>
          </a:p>
        </p:txBody>
      </p:sp>
    </p:spTree>
    <p:extLst>
      <p:ext uri="{BB962C8B-B14F-4D97-AF65-F5344CB8AC3E}">
        <p14:creationId xmlns:p14="http://schemas.microsoft.com/office/powerpoint/2010/main" val="354200933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6CC2B6CF-5E4E-1923-9336-B6843C32CF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D044582-9D1C-E386-AC5D-9867DE7F8444}"/>
              </a:ext>
            </a:extLst>
          </p:cNvPr>
          <p:cNvSpPr txBox="1"/>
          <p:nvPr/>
        </p:nvSpPr>
        <p:spPr>
          <a:xfrm>
            <a:off x="1170517" y="912561"/>
            <a:ext cx="7886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Auf </a:t>
            </a:r>
            <a:r>
              <a:rPr lang="de-DE" sz="2800" b="1" dirty="0" err="1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www.bio-nickl.de</a:t>
            </a:r>
            <a:r>
              <a:rPr lang="de-DE" sz="2800" b="1" dirty="0"/>
              <a:t>:</a:t>
            </a:r>
          </a:p>
          <a:p>
            <a:endParaRPr lang="de-DE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Skripten zu Methodik und Didaktik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Arbeitsblätter mit Lern- und Übungsaufgaben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/>
              <a:t>Abbildungen (z. T. auch in Vektorgraphik)	</a:t>
            </a:r>
          </a:p>
        </p:txBody>
      </p:sp>
    </p:spTree>
    <p:extLst>
      <p:ext uri="{BB962C8B-B14F-4D97-AF65-F5344CB8AC3E}">
        <p14:creationId xmlns:p14="http://schemas.microsoft.com/office/powerpoint/2010/main" val="2368204865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600"/>
          </a:xfrm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… </a:t>
            </a:r>
            <a:r>
              <a:rPr lang="de-DE" b="1"/>
              <a:t>und wieder da: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1FC12-3823-EDE9-3FA2-1E7ADADF86BA}"/>
              </a:ext>
            </a:extLst>
          </p:cNvPr>
          <p:cNvSpPr txBox="1"/>
          <p:nvPr/>
        </p:nvSpPr>
        <p:spPr>
          <a:xfrm>
            <a:off x="628650" y="2038742"/>
            <a:ext cx="7886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Der </a:t>
            </a:r>
            <a:r>
              <a:rPr lang="de-DE" sz="3600" b="1" dirty="0"/>
              <a:t>Karl-von-Frisch-Preis</a:t>
            </a:r>
            <a:r>
              <a:rPr lang="de-DE" sz="3600" dirty="0"/>
              <a:t> des </a:t>
            </a:r>
            <a:r>
              <a:rPr lang="de-DE" sz="3600" dirty="0" err="1"/>
              <a:t>vbio</a:t>
            </a:r>
            <a:r>
              <a:rPr lang="de-DE" sz="3600" dirty="0"/>
              <a:t> </a:t>
            </a:r>
          </a:p>
          <a:p>
            <a:pPr algn="ctr"/>
            <a:r>
              <a:rPr lang="de-DE" sz="3600" dirty="0"/>
              <a:t>für hervorragende Persönlichkeiten </a:t>
            </a:r>
          </a:p>
          <a:p>
            <a:pPr algn="ctr"/>
            <a:r>
              <a:rPr lang="de-DE" sz="3600" dirty="0"/>
              <a:t>im Abschlusskurs!</a:t>
            </a:r>
          </a:p>
          <a:p>
            <a:pPr algn="ctr"/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917791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dirty="0"/>
              <a:t>Weise Beschränkung auf die Aspekte im LehrplanPLUS. 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Lassen Sie sich nicht von den Büchern verführen!</a:t>
            </a:r>
          </a:p>
          <a:p>
            <a:pPr algn="r">
              <a:spcAft>
                <a:spcPts val="1200"/>
              </a:spcAft>
            </a:pPr>
            <a:r>
              <a:rPr lang="de-DE" sz="2800" b="1" dirty="0">
                <a:solidFill>
                  <a:srgbClr val="0000FF"/>
                </a:solidFill>
              </a:rPr>
              <a:t>Zusätzliches eignet sich zur </a:t>
            </a:r>
            <a:r>
              <a:rPr lang="de-DE" sz="2800" b="1" dirty="0">
                <a:solidFill>
                  <a:srgbClr val="0000FF"/>
                </a:solidFill>
                <a:highlight>
                  <a:srgbClr val="FFFF00"/>
                </a:highlight>
              </a:rPr>
              <a:t>Begabten-Förderung</a:t>
            </a:r>
            <a:r>
              <a:rPr lang="de-DE" sz="2800" b="1" dirty="0">
                <a:solidFill>
                  <a:srgbClr val="0000FF"/>
                </a:solidFill>
              </a:rPr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9DF71D3-22F0-681C-FD07-B2EE6FFCD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643">
            <a:off x="965200" y="1692866"/>
            <a:ext cx="356235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22249"/>
      </p:ext>
    </p:extLst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600"/>
          </a:xfrm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… </a:t>
            </a:r>
            <a:r>
              <a:rPr lang="de-DE" b="1"/>
              <a:t>und wieder da: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191FC12-3823-EDE9-3FA2-1E7ADADF86BA}"/>
              </a:ext>
            </a:extLst>
          </p:cNvPr>
          <p:cNvSpPr txBox="1"/>
          <p:nvPr/>
        </p:nvSpPr>
        <p:spPr>
          <a:xfrm>
            <a:off x="628650" y="2038742"/>
            <a:ext cx="78867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dirty="0"/>
              <a:t>Der </a:t>
            </a:r>
            <a:r>
              <a:rPr lang="de-DE" sz="3600" b="1" dirty="0"/>
              <a:t>Karl-von-Frisch-Preis</a:t>
            </a:r>
            <a:r>
              <a:rPr lang="de-DE" sz="3600" dirty="0"/>
              <a:t> des </a:t>
            </a:r>
            <a:r>
              <a:rPr lang="de-DE" sz="3600" dirty="0" err="1"/>
              <a:t>vbio</a:t>
            </a:r>
            <a:r>
              <a:rPr lang="de-DE" sz="3600" dirty="0"/>
              <a:t> </a:t>
            </a:r>
          </a:p>
          <a:p>
            <a:pPr algn="ctr"/>
            <a:r>
              <a:rPr lang="de-DE" sz="3600" dirty="0"/>
              <a:t>für hervorragende Persönlichkeiten </a:t>
            </a:r>
          </a:p>
          <a:p>
            <a:pPr algn="ctr"/>
            <a:r>
              <a:rPr lang="de-DE" sz="3600" dirty="0"/>
              <a:t>im Abschlusskurs!</a:t>
            </a:r>
          </a:p>
          <a:p>
            <a:pPr algn="ctr"/>
            <a:endParaRPr lang="de-DE" sz="3600" dirty="0"/>
          </a:p>
          <a:p>
            <a:pPr algn="ctr"/>
            <a:r>
              <a:rPr lang="de-DE" sz="3600" dirty="0">
                <a:solidFill>
                  <a:srgbClr val="FF0000"/>
                </a:solidFill>
              </a:rPr>
              <a:t>Und künftig brauchen wir im </a:t>
            </a:r>
            <a:r>
              <a:rPr lang="de-DE" sz="3600" dirty="0" err="1">
                <a:solidFill>
                  <a:srgbClr val="FF0000"/>
                </a:solidFill>
              </a:rPr>
              <a:t>vbio</a:t>
            </a:r>
            <a:r>
              <a:rPr lang="de-DE" sz="36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de-DE" sz="3600" dirty="0">
                <a:solidFill>
                  <a:srgbClr val="FF0000"/>
                </a:solidFill>
              </a:rPr>
              <a:t>dafür ein paar Leute, die sich darum kümmern…</a:t>
            </a:r>
          </a:p>
        </p:txBody>
      </p:sp>
    </p:spTree>
    <p:extLst>
      <p:ext uri="{BB962C8B-B14F-4D97-AF65-F5344CB8AC3E}">
        <p14:creationId xmlns:p14="http://schemas.microsoft.com/office/powerpoint/2010/main" val="1949752890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6655FD7-7FC9-43CF-968B-B8A5CF36A542}"/>
              </a:ext>
            </a:extLst>
          </p:cNvPr>
          <p:cNvSpPr txBox="1"/>
          <p:nvPr/>
        </p:nvSpPr>
        <p:spPr>
          <a:xfrm>
            <a:off x="1227221" y="2606290"/>
            <a:ext cx="64168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Teilnahme-Bescheinigungen</a:t>
            </a:r>
          </a:p>
          <a:p>
            <a:pPr algn="ctr"/>
            <a:r>
              <a:rPr lang="de-DE" sz="2800" dirty="0"/>
              <a:t>ggf. </a:t>
            </a:r>
            <a:r>
              <a:rPr lang="de-DE" sz="2800"/>
              <a:t>weitere </a:t>
            </a:r>
            <a:r>
              <a:rPr lang="de-DE" sz="2800" u="sng" dirty="0"/>
              <a:t>Chat-Beiträge</a:t>
            </a:r>
            <a:endParaRPr lang="de-DE" sz="2800" dirty="0"/>
          </a:p>
          <a:p>
            <a:pPr algn="ctr"/>
            <a:endParaRPr lang="de-DE" sz="28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CAC2178-D364-40EC-BB1A-101C31D97144}"/>
              </a:ext>
            </a:extLst>
          </p:cNvPr>
          <p:cNvSpPr txBox="1"/>
          <p:nvPr/>
        </p:nvSpPr>
        <p:spPr>
          <a:xfrm>
            <a:off x="633412" y="578480"/>
            <a:ext cx="7729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dirty="0"/>
              <a:t>Danke für Ihre Aufmerksamkeit und Geduld!</a:t>
            </a:r>
          </a:p>
        </p:txBody>
      </p:sp>
    </p:spTree>
    <p:extLst>
      <p:ext uri="{BB962C8B-B14F-4D97-AF65-F5344CB8AC3E}">
        <p14:creationId xmlns:p14="http://schemas.microsoft.com/office/powerpoint/2010/main" val="482718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9FFCC"/>
          </a:solidFill>
        </p:spPr>
        <p:txBody>
          <a:bodyPr/>
          <a:lstStyle/>
          <a:p>
            <a:pPr algn="ctr"/>
            <a:r>
              <a:rPr lang="de-DE" b="1" dirty="0"/>
              <a:t>Medien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5076733" y="1928702"/>
            <a:ext cx="350308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1200"/>
              </a:spcAft>
            </a:pPr>
            <a:r>
              <a:rPr lang="de-DE" sz="2800" b="1" dirty="0"/>
              <a:t>Erklärvideos</a:t>
            </a:r>
            <a:r>
              <a:rPr lang="de-DE" sz="2800" dirty="0"/>
              <a:t>:</a:t>
            </a:r>
          </a:p>
          <a:p>
            <a:pPr algn="r">
              <a:spcAft>
                <a:spcPts val="1200"/>
              </a:spcAft>
            </a:pPr>
            <a:r>
              <a:rPr lang="de-DE" sz="2800" dirty="0"/>
              <a:t>Im Unterricht darauf eingehen, auch wenn Sie diese nicht als Unterrichts-Medien einsetzen, denn sie gehen oft über den Lehrplan hinaus und enthalten </a:t>
            </a:r>
            <a:r>
              <a:rPr lang="de-DE" sz="2800" b="1" dirty="0"/>
              <a:t>Unschärfen</a:t>
            </a:r>
            <a:r>
              <a:rPr lang="de-DE" sz="2800" dirty="0"/>
              <a:t> und </a:t>
            </a:r>
            <a:r>
              <a:rPr lang="de-DE" sz="2800" b="1" dirty="0"/>
              <a:t>Fehler</a:t>
            </a:r>
            <a:r>
              <a:rPr lang="de-DE" sz="2800" dirty="0"/>
              <a:t>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858524-3188-6FDF-A272-5680AF138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4921">
            <a:off x="630666" y="2438884"/>
            <a:ext cx="4415860" cy="280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4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A222394-255F-44D3-9AF8-5929FD104D35}"/>
              </a:ext>
            </a:extLst>
          </p:cNvPr>
          <p:cNvSpPr txBox="1"/>
          <p:nvPr/>
        </p:nvSpPr>
        <p:spPr>
          <a:xfrm>
            <a:off x="1419726" y="2374758"/>
            <a:ext cx="6320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b="1" dirty="0">
              <a:latin typeface="Arial Narrow" panose="020B0606020202030204" pitchFamily="34" charset="0"/>
            </a:endParaRPr>
          </a:p>
          <a:p>
            <a:endParaRPr lang="de-DE" sz="2800" dirty="0">
              <a:latin typeface="Arial Narrow" panose="020B060602020203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FDB2E8-D6D9-0FC4-A166-BAD5E33F4488}"/>
              </a:ext>
            </a:extLst>
          </p:cNvPr>
          <p:cNvSpPr txBox="1"/>
          <p:nvPr/>
        </p:nvSpPr>
        <p:spPr>
          <a:xfrm>
            <a:off x="980072" y="1973179"/>
            <a:ext cx="73763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Mein Vortrag und meine Skripten zielen auf den Normalbetrieb ab (ohne Corona).</a:t>
            </a:r>
          </a:p>
          <a:p>
            <a:endParaRPr lang="de-DE" sz="2800" dirty="0"/>
          </a:p>
          <a:p>
            <a:r>
              <a:rPr lang="de-DE" sz="2800" dirty="0"/>
              <a:t>Vermutlich müssen Sie also Abstriche machen.</a:t>
            </a:r>
          </a:p>
          <a:p>
            <a:endParaRPr lang="de-DE" sz="2800" dirty="0"/>
          </a:p>
          <a:p>
            <a:r>
              <a:rPr lang="de-DE" sz="2800" dirty="0"/>
              <a:t>Deshalb ist </a:t>
            </a:r>
            <a:r>
              <a:rPr lang="de-DE" sz="2800" u="sng" dirty="0"/>
              <a:t>Evaluation</a:t>
            </a:r>
            <a:r>
              <a:rPr lang="de-DE" sz="2800" dirty="0"/>
              <a:t> des Vorwissens bei den Schülern so wichtig.</a:t>
            </a:r>
          </a:p>
        </p:txBody>
      </p:sp>
    </p:spTree>
    <p:extLst>
      <p:ext uri="{BB962C8B-B14F-4D97-AF65-F5344CB8AC3E}">
        <p14:creationId xmlns:p14="http://schemas.microsoft.com/office/powerpoint/2010/main" val="232001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800E2-959D-7F6C-1E01-AE02F0D63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B8450-4A3F-BC73-92D5-244CCD6E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Zur Person</a:t>
            </a:r>
            <a:endParaRPr lang="de-DE" dirty="0"/>
          </a:p>
        </p:txBody>
      </p:sp>
      <p:pic>
        <p:nvPicPr>
          <p:cNvPr id="3" name="Inhaltsplatzhalter 3">
            <a:extLst>
              <a:ext uri="{FF2B5EF4-FFF2-40B4-BE49-F238E27FC236}">
                <a16:creationId xmlns:a16="http://schemas.microsoft.com/office/drawing/2014/main" id="{1EE8F028-1768-0D22-229D-F65FF124D5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40768"/>
            <a:ext cx="3934126" cy="496855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30E9A3F-6138-665F-1AB1-CD2E8532B34B}"/>
              </a:ext>
            </a:extLst>
          </p:cNvPr>
          <p:cNvSpPr txBox="1"/>
          <p:nvPr/>
        </p:nvSpPr>
        <p:spPr>
          <a:xfrm>
            <a:off x="4644008" y="1196752"/>
            <a:ext cx="417646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Baujahr 1953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Diplombiologe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Lehramt Biologie, Chemie, Geographie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Auslandsdienst (Bilbao) 1993-1999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Seminarlehrer für Biologie 2007-2019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Buchner-Verlag seit 2020</a:t>
            </a:r>
          </a:p>
        </p:txBody>
      </p:sp>
    </p:spTree>
    <p:extLst>
      <p:ext uri="{BB962C8B-B14F-4D97-AF65-F5344CB8AC3E}">
        <p14:creationId xmlns:p14="http://schemas.microsoft.com/office/powerpoint/2010/main" val="18420982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endParaRPr lang="de-D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25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Fragen stellen und beantworten, nicht 	so sehr Fakten lernen.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endParaRPr lang="de-DE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18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Fragen stellen und beantworten, nicht 	so sehr Fakten lernen.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Vorwissen anwenden im neuen Kontext 	(kumulatives Arbeiten).</a:t>
            </a:r>
          </a:p>
        </p:txBody>
      </p:sp>
    </p:spTree>
    <p:extLst>
      <p:ext uri="{BB962C8B-B14F-4D97-AF65-F5344CB8AC3E}">
        <p14:creationId xmlns:p14="http://schemas.microsoft.com/office/powerpoint/2010/main" val="1026707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Fragen stellen und beantworten, nicht 	so sehr Fakten lernen.</a:t>
            </a:r>
          </a:p>
          <a:p>
            <a:pPr>
              <a:spcAft>
                <a:spcPts val="1200"/>
              </a:spcAft>
            </a:pPr>
            <a:r>
              <a:rPr lang="de-DE" sz="2800" b="1" i="1" dirty="0"/>
              <a:t>	</a:t>
            </a:r>
            <a:r>
              <a:rPr lang="de-DE" sz="2800" i="1" dirty="0"/>
              <a:t>Vorwissen anwenden im neuen Kontext 	(kumulatives Arbeiten).</a:t>
            </a:r>
          </a:p>
          <a:p>
            <a:pPr>
              <a:spcAft>
                <a:spcPts val="1200"/>
              </a:spcAft>
            </a:pPr>
            <a:r>
              <a:rPr lang="de-DE" sz="2800" i="1" dirty="0"/>
              <a:t>	</a:t>
            </a:r>
            <a:r>
              <a:rPr lang="de-DE" sz="2800" b="1" i="1" dirty="0">
                <a:solidFill>
                  <a:srgbClr val="FF0000"/>
                </a:solidFill>
              </a:rPr>
              <a:t>Nicht </a:t>
            </a:r>
            <a:r>
              <a:rPr lang="de-DE" sz="2800" b="1" i="1" dirty="0" err="1">
                <a:solidFill>
                  <a:srgbClr val="FF0000"/>
                </a:solidFill>
              </a:rPr>
              <a:t>stoffhubern</a:t>
            </a:r>
            <a:r>
              <a:rPr lang="de-DE" sz="2800" b="1" i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16024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</p:txBody>
      </p:sp>
    </p:spTree>
    <p:extLst>
      <p:ext uri="{BB962C8B-B14F-4D97-AF65-F5344CB8AC3E}">
        <p14:creationId xmlns:p14="http://schemas.microsoft.com/office/powerpoint/2010/main" val="517807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</p:txBody>
      </p:sp>
    </p:spTree>
    <p:extLst>
      <p:ext uri="{BB962C8B-B14F-4D97-AF65-F5344CB8AC3E}">
        <p14:creationId xmlns:p14="http://schemas.microsoft.com/office/powerpoint/2010/main" val="394483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632059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</p:txBody>
      </p:sp>
    </p:spTree>
    <p:extLst>
      <p:ext uri="{BB962C8B-B14F-4D97-AF65-F5344CB8AC3E}">
        <p14:creationId xmlns:p14="http://schemas.microsoft.com/office/powerpoint/2010/main" val="592830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</p:txBody>
      </p:sp>
    </p:spTree>
    <p:extLst>
      <p:ext uri="{BB962C8B-B14F-4D97-AF65-F5344CB8AC3E}">
        <p14:creationId xmlns:p14="http://schemas.microsoft.com/office/powerpoint/2010/main" val="6547979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6998879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1419726" y="1869435"/>
            <a:ext cx="70956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problemorientiertes Erarbeiten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der Weg der Erkenntnisgewinnung</a:t>
            </a:r>
            <a:endParaRPr lang="de-DE" sz="2800" i="1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Modell-Diskussion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NTG / Nicht-NTG: Vorwissen beachten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Vorwissen und Vorkonzepte evaluieren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sprachsensibler Unterricht</a:t>
            </a:r>
            <a:endParaRPr lang="de-DE" sz="2800" dirty="0"/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800" b="1" dirty="0"/>
              <a:t>Berufsbilder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985249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D3833-E477-B34A-069A-3D786240A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9A7EA0-AB28-64E1-1A29-4EF6EFB6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b="1" dirty="0"/>
              <a:t>LehrplanPLUS, Jahrgangsstufe 13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013EA0-1074-003C-BBC8-3FD61245D2AE}"/>
              </a:ext>
            </a:extLst>
          </p:cNvPr>
          <p:cNvSpPr txBox="1"/>
          <p:nvPr/>
        </p:nvSpPr>
        <p:spPr>
          <a:xfrm>
            <a:off x="1405309" y="1403829"/>
            <a:ext cx="7899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err="1"/>
              <a:t>gA</a:t>
            </a:r>
            <a:r>
              <a:rPr lang="de-DE" sz="3200" dirty="0"/>
              <a:t>-Kurs: 	3 Wochenstunden</a:t>
            </a:r>
          </a:p>
          <a:p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-Kurs: 	5 Wochenstunden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			= </a:t>
            </a:r>
            <a:r>
              <a:rPr lang="de-DE" sz="3200" dirty="0" err="1">
                <a:solidFill>
                  <a:srgbClr val="0000FF"/>
                </a:solidFill>
              </a:rPr>
              <a:t>gA</a:t>
            </a:r>
            <a:r>
              <a:rPr lang="de-DE" sz="3200" dirty="0">
                <a:solidFill>
                  <a:srgbClr val="0000FF"/>
                </a:solidFill>
              </a:rPr>
              <a:t>-Kurs plus </a:t>
            </a:r>
            <a:r>
              <a:rPr lang="de-DE" sz="3200" dirty="0" err="1">
                <a:solidFill>
                  <a:srgbClr val="0000FF"/>
                </a:solidFill>
              </a:rPr>
              <a:t>Additum</a:t>
            </a:r>
            <a:r>
              <a:rPr lang="de-DE" sz="3200" dirty="0">
                <a:solidFill>
                  <a:srgbClr val="0000FF"/>
                </a:solidFill>
              </a:rPr>
              <a:t> (in der 					Formulierung)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bio-nickl</a:t>
            </a:r>
            <a:r>
              <a:rPr lang="de-DE" sz="3200" b="1" dirty="0"/>
              <a:t>: </a:t>
            </a:r>
            <a:r>
              <a:rPr lang="de-DE" sz="3200" dirty="0"/>
              <a:t>1 Didaktik-Skript für beide Kurse</a:t>
            </a:r>
          </a:p>
          <a:p>
            <a:r>
              <a:rPr lang="de-DE" sz="3200" dirty="0">
                <a:solidFill>
                  <a:srgbClr val="0000FF"/>
                </a:solidFill>
              </a:rPr>
              <a:t>„nur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-Kurs“: in Blau</a:t>
            </a:r>
          </a:p>
          <a:p>
            <a:endParaRPr lang="de-DE" sz="3200" dirty="0">
              <a:solidFill>
                <a:srgbClr val="0000FF"/>
              </a:solidFill>
            </a:endParaRPr>
          </a:p>
          <a:p>
            <a:r>
              <a:rPr lang="de-DE" sz="3200" b="1" dirty="0">
                <a:highlight>
                  <a:srgbClr val="00FF00"/>
                </a:highlight>
              </a:rPr>
              <a:t>Buchner</a:t>
            </a:r>
            <a:r>
              <a:rPr lang="de-DE" sz="3200" dirty="0">
                <a:highlight>
                  <a:srgbClr val="00FF00"/>
                </a:highlight>
              </a:rPr>
              <a:t>-Buch</a:t>
            </a:r>
            <a:r>
              <a:rPr lang="de-DE" sz="3200" dirty="0"/>
              <a:t>: 1 Buch für beide Kurse</a:t>
            </a:r>
          </a:p>
          <a:p>
            <a:r>
              <a:rPr lang="de-DE" sz="3200" dirty="0"/>
              <a:t>Symbol für </a:t>
            </a:r>
            <a:r>
              <a:rPr lang="de-DE" sz="3200" dirty="0" err="1"/>
              <a:t>eA</a:t>
            </a:r>
            <a:r>
              <a:rPr lang="de-DE" sz="3200" dirty="0"/>
              <a:t>-Kurs: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B4186DF-E20A-B65D-6755-92F9D59B6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" contras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750" y="5355533"/>
            <a:ext cx="1299104" cy="77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29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678391" y="1982450"/>
            <a:ext cx="3909484" cy="28931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5400" b="1" dirty="0"/>
              <a:t>WENIGER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IST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MEHR!</a:t>
            </a:r>
          </a:p>
        </p:txBody>
      </p:sp>
    </p:spTree>
    <p:extLst>
      <p:ext uri="{BB962C8B-B14F-4D97-AF65-F5344CB8AC3E}">
        <p14:creationId xmlns:p14="http://schemas.microsoft.com/office/powerpoint/2010/main" val="2452382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7CBAA6B-AC57-A65D-EC4D-783420C942A0}"/>
              </a:ext>
            </a:extLst>
          </p:cNvPr>
          <p:cNvSpPr txBox="1"/>
          <p:nvPr/>
        </p:nvSpPr>
        <p:spPr>
          <a:xfrm>
            <a:off x="678391" y="1982450"/>
            <a:ext cx="3909484" cy="28931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de-DE" sz="5400" b="1" dirty="0"/>
              <a:t>WENIGER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IST </a:t>
            </a:r>
          </a:p>
          <a:p>
            <a:pPr algn="ctr">
              <a:spcAft>
                <a:spcPts val="1200"/>
              </a:spcAft>
            </a:pPr>
            <a:r>
              <a:rPr lang="de-DE" sz="5400" b="1" dirty="0"/>
              <a:t>MEHR!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530E9D6-902C-2098-3064-E2B639496B78}"/>
              </a:ext>
            </a:extLst>
          </p:cNvPr>
          <p:cNvSpPr txBox="1"/>
          <p:nvPr/>
        </p:nvSpPr>
        <p:spPr>
          <a:xfrm>
            <a:off x="4587874" y="1982450"/>
            <a:ext cx="41243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i="1" dirty="0"/>
              <a:t>Faktenwissen</a:t>
            </a:r>
          </a:p>
          <a:p>
            <a:endParaRPr lang="de-DE" sz="4400" i="1" dirty="0"/>
          </a:p>
          <a:p>
            <a:r>
              <a:rPr lang="de-DE" sz="5400" i="1" dirty="0"/>
              <a:t>Erkenntnis / Verständnis</a:t>
            </a:r>
          </a:p>
        </p:txBody>
      </p:sp>
    </p:spTree>
    <p:extLst>
      <p:ext uri="{BB962C8B-B14F-4D97-AF65-F5344CB8AC3E}">
        <p14:creationId xmlns:p14="http://schemas.microsoft.com/office/powerpoint/2010/main" val="42886308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9219861-D0FB-F0EF-7C6E-27ED105DE3DD}"/>
              </a:ext>
            </a:extLst>
          </p:cNvPr>
          <p:cNvSpPr txBox="1"/>
          <p:nvPr/>
        </p:nvSpPr>
        <p:spPr>
          <a:xfrm>
            <a:off x="628650" y="1690689"/>
            <a:ext cx="78867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de-DE" sz="3200" dirty="0"/>
              <a:t>Stets klar machen: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ist </a:t>
            </a:r>
            <a:r>
              <a:rPr lang="de-DE" sz="3200" b="1" dirty="0"/>
              <a:t>Lerninhalt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Was dient nur als </a:t>
            </a:r>
            <a:r>
              <a:rPr lang="de-DE" sz="3200" b="1" dirty="0"/>
              <a:t>Arbeitsmaterial</a:t>
            </a:r>
            <a:r>
              <a:rPr lang="de-DE" sz="3200" dirty="0"/>
              <a:t>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3200" dirty="0"/>
          </a:p>
          <a:p>
            <a:pPr algn="ctr">
              <a:spcBef>
                <a:spcPts val="1200"/>
              </a:spcBef>
            </a:pPr>
            <a:r>
              <a:rPr lang="de-DE" sz="4000" b="1" dirty="0">
                <a:solidFill>
                  <a:srgbClr val="FF3300"/>
                </a:solidFill>
              </a:rPr>
              <a:t>Das war noch nie so wichtig wie in der Kursphase nach LehrplanPLUS!</a:t>
            </a:r>
          </a:p>
          <a:p>
            <a:pPr algn="ctr">
              <a:spcBef>
                <a:spcPts val="1200"/>
              </a:spcBef>
            </a:pPr>
            <a:r>
              <a:rPr lang="de-DE" sz="3200" dirty="0">
                <a:solidFill>
                  <a:srgbClr val="FF3300"/>
                </a:solidFill>
              </a:rPr>
              <a:t>(v. a. wegen der Lernaufgaben)</a:t>
            </a:r>
          </a:p>
        </p:txBody>
      </p:sp>
    </p:spTree>
    <p:extLst>
      <p:ext uri="{BB962C8B-B14F-4D97-AF65-F5344CB8AC3E}">
        <p14:creationId xmlns:p14="http://schemas.microsoft.com/office/powerpoint/2010/main" val="18217959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/>
          <a:lstStyle/>
          <a:p>
            <a:pPr algn="ctr"/>
            <a:r>
              <a:rPr lang="de-DE" b="1" dirty="0"/>
              <a:t>Leitlinien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2D452E-234E-7031-141B-9AF2E00DA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68" y="2295774"/>
            <a:ext cx="5038264" cy="351540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355B1635-5652-47E3-2D5B-C465887B55CD}"/>
              </a:ext>
            </a:extLst>
          </p:cNvPr>
          <p:cNvSpPr txBox="1"/>
          <p:nvPr/>
        </p:nvSpPr>
        <p:spPr>
          <a:xfrm>
            <a:off x="628650" y="1690689"/>
            <a:ext cx="3469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Anagramm:</a:t>
            </a:r>
          </a:p>
        </p:txBody>
      </p:sp>
    </p:spTree>
    <p:extLst>
      <p:ext uri="{BB962C8B-B14F-4D97-AF65-F5344CB8AC3E}">
        <p14:creationId xmlns:p14="http://schemas.microsoft.com/office/powerpoint/2010/main" val="335215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Abitur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Nach dem, was ich mitkriege: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schriftliches Abitur in Biologie als großes Risiko für Kursteilnehmer im zweistelligen Bereich</a:t>
            </a:r>
          </a:p>
        </p:txBody>
      </p:sp>
    </p:spTree>
    <p:extLst>
      <p:ext uri="{BB962C8B-B14F-4D97-AF65-F5344CB8AC3E}">
        <p14:creationId xmlns:p14="http://schemas.microsoft.com/office/powerpoint/2010/main" val="3735952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Abitur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Nach dem, was ich mitkriege: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schriftliches Abitur in Biologie als großes Risiko für Kursteilnehmer im zweistelligen Bereich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wenig Zeit für Auswahl der Aufgaben-Blöcke plus Sichtung des Materials plus Bearbeitung der Aufgaben</a:t>
            </a:r>
          </a:p>
        </p:txBody>
      </p:sp>
    </p:spTree>
    <p:extLst>
      <p:ext uri="{BB962C8B-B14F-4D97-AF65-F5344CB8AC3E}">
        <p14:creationId xmlns:p14="http://schemas.microsoft.com/office/powerpoint/2010/main" val="28227518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Abitur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Nach dem, was ich mitkriege: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schriftliches Abitur in Biologie als großes Risiko für Kursteilnehmer im zweistelligen Bereich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wenig Zeit für Auswahl der Aufgaben-Blöcke plus Sichtung des Materials plus Bearbeitung der Aufgaben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FF0000"/>
                </a:solidFill>
              </a:rPr>
              <a:t>Nicht auf mögliche Inhalte von Transfer-Aufgaben vorbereiten wollen!</a:t>
            </a:r>
          </a:p>
        </p:txBody>
      </p:sp>
    </p:spTree>
    <p:extLst>
      <p:ext uri="{BB962C8B-B14F-4D97-AF65-F5344CB8AC3E}">
        <p14:creationId xmlns:p14="http://schemas.microsoft.com/office/powerpoint/2010/main" val="39996205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Situation in der 13. </a:t>
            </a:r>
            <a:r>
              <a:rPr lang="de-DE" b="1" dirty="0" err="1"/>
              <a:t>Jgst</a:t>
            </a:r>
            <a:r>
              <a:rPr lang="de-DE" b="1" dirty="0"/>
              <a:t>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Kursteilnehmer: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Lücken im Vorwissen (lange her, Corona)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Vorkonzepte (ggf. beim Klimawandel)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kontinuierliche Übung mit Aufgaben</a:t>
            </a:r>
          </a:p>
        </p:txBody>
      </p:sp>
    </p:spTree>
    <p:extLst>
      <p:ext uri="{BB962C8B-B14F-4D97-AF65-F5344CB8AC3E}">
        <p14:creationId xmlns:p14="http://schemas.microsoft.com/office/powerpoint/2010/main" val="8627868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Einige Formulierungen im LehrplanPLUS sind deutlich konkreter als im </a:t>
            </a:r>
            <a:r>
              <a:rPr lang="de-DE" sz="3200" dirty="0" err="1"/>
              <a:t>G8</a:t>
            </a:r>
            <a:r>
              <a:rPr lang="de-DE" sz="3200" dirty="0"/>
              <a:t>-Lehrplan.</a:t>
            </a:r>
          </a:p>
        </p:txBody>
      </p:sp>
    </p:spTree>
    <p:extLst>
      <p:ext uri="{BB962C8B-B14F-4D97-AF65-F5344CB8AC3E}">
        <p14:creationId xmlns:p14="http://schemas.microsoft.com/office/powerpoint/2010/main" val="14106374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Einige Formulierungen im LehrplanPLUS sind deutlich konkreter als im </a:t>
            </a:r>
            <a:r>
              <a:rPr lang="de-DE" sz="3200" dirty="0" err="1"/>
              <a:t>G8</a:t>
            </a:r>
            <a:r>
              <a:rPr lang="de-DE" sz="3200" dirty="0"/>
              <a:t>-Lehrplan.</a:t>
            </a:r>
          </a:p>
          <a:p>
            <a:endParaRPr lang="de-DE" sz="3200" dirty="0"/>
          </a:p>
          <a:p>
            <a:r>
              <a:rPr lang="de-DE" sz="3200" dirty="0"/>
              <a:t>Neue Themenfelder vor allem in der </a:t>
            </a:r>
            <a:r>
              <a:rPr lang="de-DE" sz="3200" dirty="0" err="1"/>
              <a:t>Enzymatik</a:t>
            </a:r>
            <a:r>
              <a:rPr lang="de-DE" sz="3200" dirty="0"/>
              <a:t> und in der Ökologie.</a:t>
            </a:r>
          </a:p>
        </p:txBody>
      </p:sp>
    </p:spTree>
    <p:extLst>
      <p:ext uri="{BB962C8B-B14F-4D97-AF65-F5344CB8AC3E}">
        <p14:creationId xmlns:p14="http://schemas.microsoft.com/office/powerpoint/2010/main" val="3392338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79177-8EC7-6105-BEDE-309C0ABBE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F9E000-6367-0EB9-AAE0-71EE63CD4AE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6ADE690-3731-AB7C-BA21-7C6C0523920F}"/>
              </a:ext>
            </a:extLst>
          </p:cNvPr>
          <p:cNvSpPr txBox="1"/>
          <p:nvPr/>
        </p:nvSpPr>
        <p:spPr>
          <a:xfrm>
            <a:off x="646772" y="1690689"/>
            <a:ext cx="786857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</p:txBody>
      </p:sp>
    </p:spTree>
    <p:extLst>
      <p:ext uri="{BB962C8B-B14F-4D97-AF65-F5344CB8AC3E}">
        <p14:creationId xmlns:p14="http://schemas.microsoft.com/office/powerpoint/2010/main" val="9940464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919289"/>
            <a:ext cx="78867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2400"/>
              </a:spcAft>
            </a:pPr>
            <a:r>
              <a:rPr lang="de-DE" sz="3200" dirty="0"/>
              <a:t>Sehr viele Aspekte stehen im LehrplanPLUS: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Zeitplan unbedingt einhalten!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Lerninhalte für Prüfungen nicht ausufern lassen!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Möglichst keine Lerninhalte ausweisen, die nicht im LehrplanPLUS stehen!</a:t>
            </a:r>
          </a:p>
        </p:txBody>
      </p:sp>
    </p:spTree>
    <p:extLst>
      <p:ext uri="{BB962C8B-B14F-4D97-AF65-F5344CB8AC3E}">
        <p14:creationId xmlns:p14="http://schemas.microsoft.com/office/powerpoint/2010/main" val="19687716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/>
              <a:t>Inhaltlich geringere Herausforderungen an Lehrkräfte und Kursteilnehmer als in Neuro-biologie.</a:t>
            </a:r>
          </a:p>
          <a:p>
            <a:endParaRPr lang="de-DE" sz="3200" dirty="0"/>
          </a:p>
          <a:p>
            <a:r>
              <a:rPr lang="de-DE" sz="3200" dirty="0"/>
              <a:t>Dafür in Ökologie erhebliche Probleme, einen roten Faden zu finden.</a:t>
            </a:r>
          </a:p>
        </p:txBody>
      </p:sp>
    </p:spTree>
    <p:extLst>
      <p:ext uri="{BB962C8B-B14F-4D97-AF65-F5344CB8AC3E}">
        <p14:creationId xmlns:p14="http://schemas.microsoft.com/office/powerpoint/2010/main" val="11825622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/ Ökologie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Festlegung der echten Lerninhalte nicht immer einfach (zusammen mit dem Kurs festlegen)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Fitmachen für das Abitur: „Könnte das dran kommen?“ Gefragt ist </a:t>
            </a:r>
            <a:r>
              <a:rPr lang="de-DE" sz="3200" u="sng" dirty="0"/>
              <a:t>Basiswissen</a:t>
            </a:r>
            <a:r>
              <a:rPr lang="de-DE" sz="3200" dirty="0"/>
              <a:t> und vor allem </a:t>
            </a:r>
            <a:r>
              <a:rPr lang="de-DE" sz="3200" u="sng" dirty="0"/>
              <a:t>Kompetenz im Umgang mit </a:t>
            </a:r>
            <a:r>
              <a:rPr lang="de-DE" sz="3200" u="sng" dirty="0" err="1"/>
              <a:t>unbe-kanntem</a:t>
            </a:r>
            <a:r>
              <a:rPr lang="de-DE" sz="3200" u="sng" dirty="0"/>
              <a:t> Material</a:t>
            </a:r>
            <a:r>
              <a:rPr lang="de-DE" sz="3200" dirty="0"/>
              <a:t>.</a:t>
            </a:r>
          </a:p>
          <a:p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4992586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r>
              <a:rPr lang="de-DE" sz="3200" dirty="0"/>
              <a:t> (v. a. 11. Klasse: Lebensmittelchemie)</a:t>
            </a:r>
          </a:p>
        </p:txBody>
      </p:sp>
    </p:spTree>
    <p:extLst>
      <p:ext uri="{BB962C8B-B14F-4D97-AF65-F5344CB8AC3E}">
        <p14:creationId xmlns:p14="http://schemas.microsoft.com/office/powerpoint/2010/main" val="2672012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Kursteilnehmer mit bzw. ohne Chemiekurs</a:t>
            </a:r>
          </a:p>
        </p:txBody>
      </p:sp>
    </p:spTree>
    <p:extLst>
      <p:ext uri="{BB962C8B-B14F-4D97-AF65-F5344CB8AC3E}">
        <p14:creationId xmlns:p14="http://schemas.microsoft.com/office/powerpoint/2010/main" val="989504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endParaRPr lang="de-DE" sz="32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Kursteilnehmer mit bzw. ohne Chemiekurs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persönliche Einstellung zur Chemie</a:t>
            </a:r>
          </a:p>
        </p:txBody>
      </p:sp>
    </p:spTree>
    <p:extLst>
      <p:ext uri="{BB962C8B-B14F-4D97-AF65-F5344CB8AC3E}">
        <p14:creationId xmlns:p14="http://schemas.microsoft.com/office/powerpoint/2010/main" val="9755108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 in Chemie:</a:t>
            </a:r>
          </a:p>
          <a:p>
            <a:r>
              <a:rPr lang="de-DE" sz="3200" dirty="0"/>
              <a:t>Biochemie arbeitet mit </a:t>
            </a:r>
            <a:r>
              <a:rPr lang="de-DE" sz="3200" u="sng" dirty="0"/>
              <a:t>chemischen Formeln</a:t>
            </a:r>
            <a:r>
              <a:rPr lang="de-DE" sz="3200" dirty="0"/>
              <a:t>.</a:t>
            </a:r>
          </a:p>
          <a:p>
            <a:r>
              <a:rPr lang="de-DE" sz="3200" dirty="0"/>
              <a:t>Vorwissen sehr unterschiedlich:</a:t>
            </a:r>
          </a:p>
          <a:p>
            <a:endParaRPr lang="de-DE" sz="2000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Nicht-</a:t>
            </a:r>
            <a:r>
              <a:rPr lang="de-DE" sz="3200" dirty="0" err="1"/>
              <a:t>NTGler</a:t>
            </a:r>
            <a:r>
              <a:rPr lang="de-DE" sz="3200" dirty="0"/>
              <a:t> bzw. </a:t>
            </a:r>
            <a:r>
              <a:rPr lang="de-DE" sz="3200" dirty="0" err="1"/>
              <a:t>NTGler</a:t>
            </a:r>
            <a:r>
              <a:rPr lang="de-DE" sz="3200" dirty="0"/>
              <a:t> 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Kursteilnehmer mit bzw. ohne Chemiekurs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3200" dirty="0"/>
              <a:t>persönliche Einstellung zur Chemie</a:t>
            </a:r>
          </a:p>
          <a:p>
            <a:pPr algn="ctr">
              <a:spcAft>
                <a:spcPts val="1200"/>
              </a:spcAft>
            </a:pPr>
            <a:r>
              <a:rPr lang="de-DE" sz="3200" dirty="0">
                <a:solidFill>
                  <a:srgbClr val="FF0000"/>
                </a:solidFill>
              </a:rPr>
              <a:t>Nicht von guten Einzelbeiträgen auf die übrigen Kursteilnehmer schließen!</a:t>
            </a:r>
          </a:p>
        </p:txBody>
      </p:sp>
    </p:spTree>
    <p:extLst>
      <p:ext uri="{BB962C8B-B14F-4D97-AF65-F5344CB8AC3E}">
        <p14:creationId xmlns:p14="http://schemas.microsoft.com/office/powerpoint/2010/main" val="25850659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</p:txBody>
      </p:sp>
    </p:spTree>
    <p:extLst>
      <p:ext uri="{BB962C8B-B14F-4D97-AF65-F5344CB8AC3E}">
        <p14:creationId xmlns:p14="http://schemas.microsoft.com/office/powerpoint/2010/main" val="417816136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Aber alles auf Teilchen-Ebene und damit sehr abstrakt.</a:t>
            </a:r>
          </a:p>
        </p:txBody>
      </p:sp>
    </p:spTree>
    <p:extLst>
      <p:ext uri="{BB962C8B-B14F-4D97-AF65-F5344CB8AC3E}">
        <p14:creationId xmlns:p14="http://schemas.microsoft.com/office/powerpoint/2010/main" val="40397811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Aber alles auf Teilchen-Ebene und damit sehr abstrakt.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Umsichtiger Umgang mit Lernaufgaben: </a:t>
            </a:r>
          </a:p>
          <a:p>
            <a:r>
              <a:rPr lang="de-DE" sz="3200" dirty="0"/>
              <a:t>	-   nicht arbeitsteilig</a:t>
            </a:r>
          </a:p>
          <a:p>
            <a:r>
              <a:rPr lang="de-DE" sz="3200" dirty="0"/>
              <a:t>	-   im Unterricht danach aufarbeiten</a:t>
            </a:r>
          </a:p>
        </p:txBody>
      </p:sp>
    </p:spTree>
    <p:extLst>
      <p:ext uri="{BB962C8B-B14F-4D97-AF65-F5344CB8AC3E}">
        <p14:creationId xmlns:p14="http://schemas.microsoft.com/office/powerpoint/2010/main" val="2709151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2A7A7-B2A7-F8C0-56C8-215264A38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0B2B1-63AD-F50C-8602-2E76C64C52B7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ctr"/>
            <a:r>
              <a:rPr lang="de-DE" b="1" dirty="0"/>
              <a:t>LehrplanPLUS, Jahrgangsstufe 13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A25302E-B804-236F-1568-7F1C9A77E66E}"/>
              </a:ext>
            </a:extLst>
          </p:cNvPr>
          <p:cNvSpPr txBox="1"/>
          <p:nvPr/>
        </p:nvSpPr>
        <p:spPr>
          <a:xfrm>
            <a:off x="646772" y="1690689"/>
            <a:ext cx="78685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Herausforderungen und Chancen: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Einarbeitung in neue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neue Herangehensweisen bei </a:t>
            </a:r>
            <a:r>
              <a:rPr lang="de-DE" sz="3200" dirty="0" err="1"/>
              <a:t>altherge</a:t>
            </a:r>
            <a:r>
              <a:rPr lang="de-DE" sz="3200" dirty="0"/>
              <a:t>-brachten Themen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Behandlungstiefe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Trennung von Lerninhalten und austausch-baren Beispielen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3200" dirty="0"/>
              <a:t>ethische Bewertungen</a:t>
            </a:r>
            <a:endParaRPr lang="de-DE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935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Klarheit: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Lernbereich 3 „Stoffwechselphysiologie der Zelle“ ist insgesamt gut strukturiert.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Aber alles auf Teilchen-Ebene und damit sehr abstrakt.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Umsichtiger Umgang mit Lernaufgaben: </a:t>
            </a:r>
          </a:p>
          <a:p>
            <a:r>
              <a:rPr lang="de-DE" sz="3200" dirty="0"/>
              <a:t>	-   nicht arbeitsteilig</a:t>
            </a:r>
          </a:p>
          <a:p>
            <a:r>
              <a:rPr lang="de-DE" sz="3200" dirty="0"/>
              <a:t>	-   im Unterricht danach aufarbeiten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Verstehen statt Auswendiglernen</a:t>
            </a:r>
          </a:p>
        </p:txBody>
      </p:sp>
    </p:spTree>
    <p:extLst>
      <p:ext uri="{BB962C8B-B14F-4D97-AF65-F5344CB8AC3E}">
        <p14:creationId xmlns:p14="http://schemas.microsoft.com/office/powerpoint/2010/main" val="765778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Fachsprache:</a:t>
            </a:r>
          </a:p>
          <a:p>
            <a:r>
              <a:rPr lang="de-DE" sz="3200" dirty="0"/>
              <a:t>Energie-Bereitstellung, Energie-Umwandlung, Energie-Einsatz</a:t>
            </a:r>
          </a:p>
          <a:p>
            <a:r>
              <a:rPr lang="de-DE" sz="3200" dirty="0"/>
              <a:t>Energie-Entwertung (ungenutzte Wärme)</a:t>
            </a:r>
          </a:p>
          <a:p>
            <a:endParaRPr lang="de-DE" sz="3200" dirty="0"/>
          </a:p>
          <a:p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539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Fachsprache:</a:t>
            </a:r>
          </a:p>
          <a:p>
            <a:r>
              <a:rPr lang="de-DE" sz="3200" dirty="0"/>
              <a:t>Energie-Bereitstellung, Energie-Umwandlung, Energie-Einsatz</a:t>
            </a:r>
          </a:p>
          <a:p>
            <a:r>
              <a:rPr lang="de-DE" sz="3200" dirty="0"/>
              <a:t>Energie-Entwertung (ungenutzte Wärme)</a:t>
            </a:r>
          </a:p>
          <a:p>
            <a:endParaRPr lang="de-DE" sz="3200" dirty="0"/>
          </a:p>
          <a:p>
            <a:r>
              <a:rPr lang="de-DE" sz="3200" b="1" dirty="0">
                <a:solidFill>
                  <a:srgbClr val="FF0000"/>
                </a:solidFill>
              </a:rPr>
              <a:t>Falsch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„Energie-Verbrauch“, „Energie-Erzeugung“</a:t>
            </a:r>
          </a:p>
          <a:p>
            <a:r>
              <a:rPr lang="de-DE" sz="3200" dirty="0">
                <a:solidFill>
                  <a:srgbClr val="FF0000"/>
                </a:solidFill>
              </a:rPr>
              <a:t>(Kurs als Korrektiv einbinden!)</a:t>
            </a:r>
          </a:p>
          <a:p>
            <a:endParaRPr lang="de-DE" sz="3200" dirty="0">
              <a:solidFill>
                <a:srgbClr val="FF0000"/>
              </a:solidFill>
            </a:endParaRPr>
          </a:p>
          <a:p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55554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Fachsprache:</a:t>
            </a:r>
          </a:p>
          <a:p>
            <a:r>
              <a:rPr lang="de-DE" sz="3200" dirty="0"/>
              <a:t>Energie-Bereitstellung, Energie-Umwandlung, Energie-Einsatz</a:t>
            </a:r>
          </a:p>
          <a:p>
            <a:r>
              <a:rPr lang="de-DE" sz="3200" dirty="0"/>
              <a:t>Energie-Entwertung (ungenutzte Wärme)</a:t>
            </a:r>
          </a:p>
          <a:p>
            <a:endParaRPr lang="de-DE" sz="3200" dirty="0"/>
          </a:p>
          <a:p>
            <a:r>
              <a:rPr lang="de-DE" sz="3200" b="1" dirty="0">
                <a:solidFill>
                  <a:srgbClr val="FF0000"/>
                </a:solidFill>
              </a:rPr>
              <a:t>Falsch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„Energie-Verbrauch“, „Energie-Erzeugung“</a:t>
            </a:r>
          </a:p>
          <a:p>
            <a:r>
              <a:rPr lang="de-DE" sz="3200" dirty="0">
                <a:solidFill>
                  <a:srgbClr val="FF0000"/>
                </a:solidFill>
              </a:rPr>
              <a:t>(Kurs als Korrektiv einbinden!)</a:t>
            </a:r>
          </a:p>
          <a:p>
            <a:endParaRPr lang="de-DE" sz="3200" dirty="0">
              <a:solidFill>
                <a:srgbClr val="FF0000"/>
              </a:solidFill>
            </a:endParaRPr>
          </a:p>
          <a:p>
            <a:r>
              <a:rPr lang="de-DE" sz="3200" dirty="0"/>
              <a:t>Aber: </a:t>
            </a:r>
            <a:r>
              <a:rPr lang="de-DE" sz="3200" b="1" dirty="0"/>
              <a:t>ATP</a:t>
            </a:r>
            <a:r>
              <a:rPr lang="de-DE" sz="3200" dirty="0"/>
              <a:t> wird hergestellt und verbraucht</a:t>
            </a:r>
            <a:endParaRPr lang="de-D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18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getrennte Betrachtung von Elektronen </a:t>
            </a:r>
            <a:r>
              <a:rPr lang="de-DE" sz="3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</a:t>
            </a:r>
            <a:r>
              <a:rPr lang="de-DE" sz="32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</a:t>
            </a:r>
            <a:r>
              <a:rPr lang="de-DE" sz="3200" dirty="0"/>
              <a:t> und Protonen H</a:t>
            </a:r>
            <a:r>
              <a:rPr lang="de-DE" sz="3200" baseline="30000" dirty="0"/>
              <a:t>+</a:t>
            </a:r>
            <a:r>
              <a:rPr lang="de-DE" sz="3200" dirty="0"/>
              <a:t> 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(nicht mehr „Wasserstoff“ bzw. 	„Reduktions-Äquivalente“: [H])</a:t>
            </a:r>
          </a:p>
        </p:txBody>
      </p:sp>
    </p:spTree>
    <p:extLst>
      <p:ext uri="{BB962C8B-B14F-4D97-AF65-F5344CB8AC3E}">
        <p14:creationId xmlns:p14="http://schemas.microsoft.com/office/powerpoint/2010/main" val="382525214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neue Schreibweise: </a:t>
            </a:r>
            <a:r>
              <a:rPr lang="de-DE" sz="3200" dirty="0" err="1"/>
              <a:t>NADPH</a:t>
            </a:r>
            <a:r>
              <a:rPr lang="de-DE" sz="3200" dirty="0"/>
              <a:t> und (später) NADH als </a:t>
            </a:r>
            <a:r>
              <a:rPr lang="de-DE" sz="3200" u="sng" dirty="0"/>
              <a:t>Stoffbezeichnung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r>
              <a:rPr lang="de-DE" sz="3200" dirty="0"/>
              <a:t>	</a:t>
            </a:r>
            <a:r>
              <a:rPr lang="de-DE" sz="3200" b="1" dirty="0">
                <a:solidFill>
                  <a:srgbClr val="FF0000"/>
                </a:solidFill>
              </a:rPr>
              <a:t>Nicht</a:t>
            </a:r>
            <a:r>
              <a:rPr lang="de-DE" sz="3200" dirty="0">
                <a:solidFill>
                  <a:srgbClr val="FF0000"/>
                </a:solidFill>
              </a:rPr>
              <a:t>: </a:t>
            </a:r>
            <a:r>
              <a:rPr lang="de-DE" sz="3200" dirty="0" err="1">
                <a:solidFill>
                  <a:srgbClr val="FF0000"/>
                </a:solidFill>
              </a:rPr>
              <a:t>NADPH</a:t>
            </a:r>
            <a:r>
              <a:rPr lang="de-DE" sz="3200" dirty="0">
                <a:solidFill>
                  <a:srgbClr val="FF0000"/>
                </a:solidFill>
              </a:rPr>
              <a:t>, H</a:t>
            </a:r>
            <a:r>
              <a:rPr lang="de-DE" sz="3200" baseline="30000" dirty="0">
                <a:solidFill>
                  <a:srgbClr val="FF0000"/>
                </a:solidFill>
              </a:rPr>
              <a:t>+</a:t>
            </a:r>
            <a:r>
              <a:rPr lang="de-DE" sz="3200" dirty="0">
                <a:solidFill>
                  <a:srgbClr val="FF0000"/>
                </a:solidFill>
              </a:rPr>
              <a:t> oder </a:t>
            </a:r>
            <a:r>
              <a:rPr lang="de-DE" sz="3200" dirty="0" err="1">
                <a:solidFill>
                  <a:srgbClr val="FF0000"/>
                </a:solidFill>
              </a:rPr>
              <a:t>NADPH</a:t>
            </a:r>
            <a:r>
              <a:rPr lang="de-DE" sz="3200" dirty="0">
                <a:solidFill>
                  <a:srgbClr val="FF0000"/>
                </a:solidFill>
              </a:rPr>
              <a:t>/H</a:t>
            </a:r>
            <a:r>
              <a:rPr lang="de-DE" sz="3200" baseline="30000" dirty="0">
                <a:solidFill>
                  <a:srgbClr val="FF0000"/>
                </a:solidFill>
              </a:rPr>
              <a:t>+ </a:t>
            </a:r>
            <a:r>
              <a:rPr lang="de-DE" sz="3200" dirty="0">
                <a:solidFill>
                  <a:srgbClr val="FF0000"/>
                </a:solidFill>
              </a:rPr>
              <a:t>oder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</a:t>
            </a:r>
            <a:r>
              <a:rPr lang="de-DE" sz="3200" dirty="0" err="1">
                <a:solidFill>
                  <a:srgbClr val="FF0000"/>
                </a:solidFill>
              </a:rPr>
              <a:t>NADPH</a:t>
            </a:r>
            <a:r>
              <a:rPr lang="de-DE" sz="3200" dirty="0">
                <a:solidFill>
                  <a:srgbClr val="FF0000"/>
                </a:solidFill>
              </a:rPr>
              <a:t> + H</a:t>
            </a:r>
            <a:r>
              <a:rPr lang="de-DE" sz="3200" baseline="30000" dirty="0">
                <a:solidFill>
                  <a:srgbClr val="FF0000"/>
                </a:solidFill>
              </a:rPr>
              <a:t>+</a:t>
            </a:r>
          </a:p>
          <a:p>
            <a:r>
              <a:rPr lang="de-DE" sz="3200" dirty="0">
                <a:solidFill>
                  <a:srgbClr val="FF0000"/>
                </a:solidFill>
              </a:rPr>
              <a:t>	</a:t>
            </a:r>
            <a:r>
              <a:rPr lang="de-DE" sz="3200" i="1" dirty="0">
                <a:solidFill>
                  <a:srgbClr val="FF0000"/>
                </a:solidFill>
              </a:rPr>
              <a:t>(Komma und Schrägstrich sind keine 	chemischen Symbole; das einzelne Proton 	schwimmt als Oxonium-Ion frei herum)</a:t>
            </a:r>
          </a:p>
        </p:txBody>
      </p:sp>
    </p:spTree>
    <p:extLst>
      <p:ext uri="{BB962C8B-B14F-4D97-AF65-F5344CB8AC3E}">
        <p14:creationId xmlns:p14="http://schemas.microsoft.com/office/powerpoint/2010/main" val="10024410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CCECFF"/>
          </a:solidFill>
        </p:spPr>
        <p:txBody>
          <a:bodyPr/>
          <a:lstStyle/>
          <a:p>
            <a:pPr algn="ctr"/>
            <a:r>
              <a:rPr lang="de-DE" b="1" dirty="0"/>
              <a:t>Stoffwechsel allgemein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D001A72-1B14-6447-403A-D52686A47471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neue Schreibweise: </a:t>
            </a:r>
            <a:r>
              <a:rPr lang="de-DE" sz="3200" dirty="0" err="1"/>
              <a:t>NADPH</a:t>
            </a:r>
            <a:r>
              <a:rPr lang="de-DE" sz="3200" dirty="0"/>
              <a:t> und (später) NADH als </a:t>
            </a:r>
            <a:r>
              <a:rPr lang="de-DE" sz="3200" u="sng" dirty="0"/>
              <a:t>Stoffbezeichnung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In einer </a:t>
            </a:r>
            <a:r>
              <a:rPr lang="de-DE" sz="3200" u="sng" dirty="0"/>
              <a:t>stöchiometrischen Darstellung </a:t>
            </a:r>
            <a:r>
              <a:rPr lang="de-DE" sz="3200" dirty="0" err="1"/>
              <a:t>muss</a:t>
            </a:r>
            <a:r>
              <a:rPr lang="de-DE" sz="3200" dirty="0"/>
              <a:t> das freie Oxonium-Ion als Proton geschrieben werden.</a:t>
            </a:r>
          </a:p>
          <a:p>
            <a:r>
              <a:rPr lang="de-DE" sz="3200" dirty="0"/>
              <a:t>	</a:t>
            </a:r>
            <a:endParaRPr lang="de-DE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68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1 Photosynthese</a:t>
            </a:r>
          </a:p>
        </p:txBody>
      </p:sp>
    </p:spTree>
    <p:extLst>
      <p:ext uri="{BB962C8B-B14F-4D97-AF65-F5344CB8AC3E}">
        <p14:creationId xmlns:p14="http://schemas.microsoft.com/office/powerpoint/2010/main" val="2496456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9976D-D547-6043-4442-CED6BC69A8A6}"/>
              </a:ext>
            </a:extLst>
          </p:cNvPr>
          <p:cNvSpPr txBox="1"/>
          <p:nvPr/>
        </p:nvSpPr>
        <p:spPr>
          <a:xfrm>
            <a:off x="628649" y="1690689"/>
            <a:ext cx="80496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Unterschiede zum Vorgänger-Lehrplan: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Hill-Reaktion entfällt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0000FF"/>
                </a:solidFill>
              </a:rPr>
              <a:t>Tracer-Methode nur noch im </a:t>
            </a:r>
            <a:r>
              <a:rPr lang="de-DE" sz="3200" dirty="0" err="1">
                <a:solidFill>
                  <a:srgbClr val="0000FF"/>
                </a:solidFill>
              </a:rPr>
              <a:t>eA</a:t>
            </a:r>
            <a:r>
              <a:rPr lang="de-DE" sz="3200" dirty="0">
                <a:solidFill>
                  <a:srgbClr val="0000FF"/>
                </a:solidFill>
              </a:rPr>
              <a:t>-Kurs</a:t>
            </a:r>
          </a:p>
          <a:p>
            <a:r>
              <a:rPr lang="de-DE" sz="3200" dirty="0">
                <a:solidFill>
                  <a:srgbClr val="0000FF"/>
                </a:solidFill>
              </a:rPr>
              <a:t>	(Herkunft von O2; </a:t>
            </a:r>
            <a:r>
              <a:rPr lang="de-DE" sz="3200" dirty="0">
                <a:solidFill>
                  <a:srgbClr val="FF0000"/>
                </a:solidFill>
              </a:rPr>
              <a:t>nicht Citratzyklus</a:t>
            </a:r>
            <a:r>
              <a:rPr lang="de-DE" sz="3200" dirty="0">
                <a:solidFill>
                  <a:srgbClr val="0000FF"/>
                </a:solidFill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 err="1"/>
              <a:t>Angepasstheiten</a:t>
            </a:r>
            <a:r>
              <a:rPr lang="de-DE" sz="3200" dirty="0"/>
              <a:t> an die Photosynthese</a:t>
            </a:r>
          </a:p>
        </p:txBody>
      </p:sp>
    </p:spTree>
    <p:extLst>
      <p:ext uri="{BB962C8B-B14F-4D97-AF65-F5344CB8AC3E}">
        <p14:creationId xmlns:p14="http://schemas.microsoft.com/office/powerpoint/2010/main" val="2376175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9976D-D547-6043-4442-CED6BC69A8A6}"/>
              </a:ext>
            </a:extLst>
          </p:cNvPr>
          <p:cNvSpPr txBox="1"/>
          <p:nvPr/>
        </p:nvSpPr>
        <p:spPr>
          <a:xfrm>
            <a:off x="628650" y="1690689"/>
            <a:ext cx="78867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Vorwissen: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Stoff- und Energieumwandlung bei der Photosynthese (6. Klasse)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ADP-ATP-System (10. Klasse)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rgbClr val="FF0000"/>
                </a:solidFill>
              </a:rPr>
              <a:t>Kohlenhydrate, Fette, sekundäre Pflanzen-stoffe, Farbstoffe: nur im </a:t>
            </a:r>
            <a:r>
              <a:rPr lang="de-DE" sz="3200" dirty="0" err="1">
                <a:solidFill>
                  <a:srgbClr val="FF0000"/>
                </a:solidFill>
              </a:rPr>
              <a:t>NTG</a:t>
            </a:r>
            <a:r>
              <a:rPr lang="de-DE" sz="3200" dirty="0">
                <a:solidFill>
                  <a:srgbClr val="FF0000"/>
                </a:solidFill>
              </a:rPr>
              <a:t> (11. Klasse)!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Photon, Welle-Teilchen-Dualismus (Physik, 11. Klasse)</a:t>
            </a:r>
          </a:p>
        </p:txBody>
      </p:sp>
    </p:spTree>
    <p:extLst>
      <p:ext uri="{BB962C8B-B14F-4D97-AF65-F5344CB8AC3E}">
        <p14:creationId xmlns:p14="http://schemas.microsoft.com/office/powerpoint/2010/main" val="1712604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303D3-A757-4E0A-9A56-83C531AC67E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 dirty="0"/>
              <a:t>Gliederung der Veranstaltung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A4143B-57CE-41ED-A5D9-24CBD4431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6716"/>
            <a:ext cx="7886700" cy="46208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ffectLst/>
                <a:ea typeface="Calibri" panose="020F0502020204030204" pitchFamily="34" charset="0"/>
              </a:rPr>
              <a:t>Block 1:</a:t>
            </a:r>
            <a:r>
              <a:rPr lang="de-DE" sz="2400" b="1" dirty="0">
                <a:ea typeface="Calibri" panose="020F0502020204030204" pitchFamily="34" charset="0"/>
              </a:rPr>
              <a:t>	</a:t>
            </a:r>
            <a:r>
              <a:rPr lang="de-DE" sz="2400" dirty="0">
                <a:effectLst/>
                <a:ea typeface="Calibri" panose="020F0502020204030204" pitchFamily="34" charset="0"/>
              </a:rPr>
              <a:t>Allgemeine Aspekte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Photosynthese</a:t>
            </a:r>
            <a:endParaRPr lang="de-DE" sz="2400" dirty="0"/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/>
              <a:t>		  </a:t>
            </a:r>
            <a:r>
              <a:rPr lang="de-DE" sz="2400" dirty="0">
                <a:ea typeface="Calibri" panose="020F0502020204030204" pitchFamily="34" charset="0"/>
              </a:rPr>
              <a:t>	</a:t>
            </a: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Pause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	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2:</a:t>
            </a:r>
            <a:r>
              <a:rPr lang="de-DE" sz="2400" dirty="0">
                <a:ea typeface="Calibri" panose="020F0502020204030204" pitchFamily="34" charset="0"/>
              </a:rPr>
              <a:t>	Stoffumbau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Stoffabbau anaerob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008000"/>
                </a:solidFill>
                <a:effectLst/>
                <a:ea typeface="Calibri" panose="020F0502020204030204" pitchFamily="34" charset="0"/>
              </a:rPr>
              <a:t>			Pause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		g</a:t>
            </a:r>
            <a:r>
              <a:rPr lang="de-DE" sz="2400" b="1" dirty="0">
                <a:solidFill>
                  <a:srgbClr val="FF9900"/>
                </a:solidFill>
                <a:effectLst/>
                <a:ea typeface="Calibri" panose="020F0502020204030204" pitchFamily="34" charset="0"/>
              </a:rPr>
              <a:t>gf. kurze Diskussion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ea typeface="Calibri" panose="020F0502020204030204" pitchFamily="34" charset="0"/>
              </a:rPr>
              <a:t>Block 3:</a:t>
            </a:r>
            <a:r>
              <a:rPr lang="de-DE" sz="2400" dirty="0">
                <a:ea typeface="Calibri" panose="020F0502020204030204" pitchFamily="34" charset="0"/>
              </a:rPr>
              <a:t>	Stoffabbau aerob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dirty="0">
                <a:effectLst/>
                <a:ea typeface="Calibri" panose="020F0502020204030204" pitchFamily="34" charset="0"/>
              </a:rPr>
              <a:t>		Ökologie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2400" b="1" dirty="0">
                <a:solidFill>
                  <a:srgbClr val="FF9900"/>
                </a:solidFill>
                <a:ea typeface="Calibri" panose="020F0502020204030204" pitchFamily="34" charset="0"/>
              </a:rPr>
              <a:t>			ggf. kurze Diskussion</a:t>
            </a:r>
            <a:endParaRPr lang="de-DE" sz="2400" b="1" dirty="0">
              <a:solidFill>
                <a:srgbClr val="FF9900"/>
              </a:solidFill>
              <a:effectLst/>
              <a:ea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endParaRPr lang="de-DE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81400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A89976D-D547-6043-4442-CED6BC69A8A6}"/>
              </a:ext>
            </a:extLst>
          </p:cNvPr>
          <p:cNvSpPr txBox="1"/>
          <p:nvPr/>
        </p:nvSpPr>
        <p:spPr>
          <a:xfrm>
            <a:off x="628650" y="1690689"/>
            <a:ext cx="7886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/>
              <a:t>Chemische Fachbegriffe: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Strukturformel </a:t>
            </a:r>
            <a:r>
              <a:rPr lang="de-DE" sz="3200" i="1" dirty="0"/>
              <a:t>(kein Lerninhalt!)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vereinfachte oder Halbstrukturformel </a:t>
            </a:r>
            <a:r>
              <a:rPr lang="de-DE" sz="3200" i="1" dirty="0"/>
              <a:t>(kein Lerninhalt!)</a:t>
            </a:r>
            <a:endParaRPr lang="de-DE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Summenformel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Summengleichung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Blackbox-Darstellung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Kohlenstoffdioxid </a:t>
            </a:r>
            <a:r>
              <a:rPr lang="de-DE" sz="3200" dirty="0">
                <a:solidFill>
                  <a:srgbClr val="FF0000"/>
                </a:solidFill>
              </a:rPr>
              <a:t>(nicht Kohlendioxid)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Phosphat: P im Kreis </a:t>
            </a:r>
            <a:r>
              <a:rPr lang="de-DE" sz="3200" dirty="0">
                <a:solidFill>
                  <a:srgbClr val="FF0000"/>
                </a:solidFill>
              </a:rPr>
              <a:t>(nicht Phosphor)</a:t>
            </a:r>
          </a:p>
        </p:txBody>
      </p:sp>
    </p:spTree>
    <p:extLst>
      <p:ext uri="{BB962C8B-B14F-4D97-AF65-F5344CB8AC3E}">
        <p14:creationId xmlns:p14="http://schemas.microsoft.com/office/powerpoint/2010/main" val="7067684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7585F20-CCEB-A2EE-760D-773BDC05D4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6" y="1809114"/>
            <a:ext cx="4830974" cy="305248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19356868-4E66-6F8D-64CB-C72D4E9458CD}"/>
              </a:ext>
            </a:extLst>
          </p:cNvPr>
          <p:cNvSpPr txBox="1"/>
          <p:nvPr/>
        </p:nvSpPr>
        <p:spPr>
          <a:xfrm>
            <a:off x="3081868" y="5366153"/>
            <a:ext cx="4715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Provokanter Einstieg</a:t>
            </a:r>
          </a:p>
        </p:txBody>
      </p:sp>
    </p:spTree>
    <p:extLst>
      <p:ext uri="{BB962C8B-B14F-4D97-AF65-F5344CB8AC3E}">
        <p14:creationId xmlns:p14="http://schemas.microsoft.com/office/powerpoint/2010/main" val="37136060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53DB66-106C-4A4C-26F1-036547D58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4" y="2482819"/>
            <a:ext cx="5027256" cy="75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Redoxreaktion</a:t>
            </a:r>
          </a:p>
        </p:txBody>
      </p:sp>
    </p:spTree>
    <p:extLst>
      <p:ext uri="{BB962C8B-B14F-4D97-AF65-F5344CB8AC3E}">
        <p14:creationId xmlns:p14="http://schemas.microsoft.com/office/powerpoint/2010/main" val="29164428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B53DB66-106C-4A4C-26F1-036547D58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4" y="2482819"/>
            <a:ext cx="5027256" cy="75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Redoxreaktion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F35980D-E25B-71CA-491E-2B1FD5CB9051}"/>
              </a:ext>
            </a:extLst>
          </p:cNvPr>
          <p:cNvSpPr txBox="1"/>
          <p:nvPr/>
        </p:nvSpPr>
        <p:spPr>
          <a:xfrm>
            <a:off x="812800" y="3505200"/>
            <a:ext cx="7702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Fertigkeiten zu Oxidationszahlen unbedingt evaluieren.</a:t>
            </a:r>
          </a:p>
          <a:p>
            <a:r>
              <a:rPr lang="de-DE" sz="2800" dirty="0"/>
              <a:t>Ggf. wiederholen bzw. neu einführen. </a:t>
            </a:r>
          </a:p>
          <a:p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7208628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6EF64-AC69-9949-E640-FB699821E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C636A7-EE05-B053-C934-EFE3230B2B6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677B274-D4D7-1635-4D41-C60E56292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604" y="2482819"/>
            <a:ext cx="5027256" cy="75935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4BBC716-C877-1B64-6ED2-CEDF4AEBBF31}"/>
              </a:ext>
            </a:extLst>
          </p:cNvPr>
          <p:cNvSpPr txBox="1"/>
          <p:nvPr/>
        </p:nvSpPr>
        <p:spPr>
          <a:xfrm>
            <a:off x="628650" y="1690689"/>
            <a:ext cx="7886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Redoxreaktion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4515765-4922-F84E-B317-C4969C418307}"/>
              </a:ext>
            </a:extLst>
          </p:cNvPr>
          <p:cNvSpPr txBox="1"/>
          <p:nvPr/>
        </p:nvSpPr>
        <p:spPr>
          <a:xfrm>
            <a:off x="812800" y="3505200"/>
            <a:ext cx="7702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Fertigkeiten zu Oxidationszahlen unbedingt evaluieren.</a:t>
            </a:r>
          </a:p>
          <a:p>
            <a:r>
              <a:rPr lang="de-DE" sz="2800" dirty="0"/>
              <a:t>Ggf. wiederholen bzw. neu einführen. </a:t>
            </a:r>
          </a:p>
          <a:p>
            <a:r>
              <a:rPr lang="de-DE" sz="2800" dirty="0"/>
              <a:t>Sie sind notwendig, aber kein Abiturprüfungsstoff.</a:t>
            </a:r>
          </a:p>
        </p:txBody>
      </p:sp>
    </p:spTree>
    <p:extLst>
      <p:ext uri="{BB962C8B-B14F-4D97-AF65-F5344CB8AC3E}">
        <p14:creationId xmlns:p14="http://schemas.microsoft.com/office/powerpoint/2010/main" val="8650581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Photosynthese als endotherme Reaktion</a:t>
            </a:r>
          </a:p>
          <a:p>
            <a:r>
              <a:rPr lang="de-DE" sz="2800" dirty="0"/>
              <a:t>(im LehrplanPLUS nicht genannt, aber wesentlich)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A5583EF-F097-E1E5-4B5F-9ED89DB98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2811369"/>
            <a:ext cx="5283200" cy="284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815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</p:txBody>
      </p:sp>
    </p:spTree>
    <p:extLst>
      <p:ext uri="{BB962C8B-B14F-4D97-AF65-F5344CB8AC3E}">
        <p14:creationId xmlns:p14="http://schemas.microsoft.com/office/powerpoint/2010/main" val="23352383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photoautotroph abgrenzen gegen </a:t>
            </a:r>
            <a:r>
              <a:rPr lang="de-DE" sz="2800" dirty="0" err="1"/>
              <a:t>chemoauto-troph</a:t>
            </a:r>
            <a:r>
              <a:rPr lang="de-DE" sz="2800" dirty="0"/>
              <a:t>, letzteres aber nicht ausführen</a:t>
            </a:r>
          </a:p>
        </p:txBody>
      </p:sp>
    </p:spTree>
    <p:extLst>
      <p:ext uri="{BB962C8B-B14F-4D97-AF65-F5344CB8AC3E}">
        <p14:creationId xmlns:p14="http://schemas.microsoft.com/office/powerpoint/2010/main" val="267484479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photoautotroph abgrenzen gegen </a:t>
            </a:r>
            <a:r>
              <a:rPr lang="de-DE" sz="2800" dirty="0" err="1"/>
              <a:t>chemoauto-troph</a:t>
            </a:r>
            <a:r>
              <a:rPr lang="de-DE" sz="2800" dirty="0"/>
              <a:t>, letzteres aber nicht ausführen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Assimilation: anorganisch wird organisch</a:t>
            </a:r>
          </a:p>
        </p:txBody>
      </p:sp>
    </p:spTree>
    <p:extLst>
      <p:ext uri="{BB962C8B-B14F-4D97-AF65-F5344CB8AC3E}">
        <p14:creationId xmlns:p14="http://schemas.microsoft.com/office/powerpoint/2010/main" val="47807874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„Assimilation durch photoautotrophe Organismen“: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autotroph / heterotroph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photoautotroph abgrenzen gegen </a:t>
            </a:r>
            <a:r>
              <a:rPr lang="de-DE" sz="2800" dirty="0" err="1"/>
              <a:t>chemoauto-troph</a:t>
            </a:r>
            <a:r>
              <a:rPr lang="de-DE" sz="2800" dirty="0"/>
              <a:t>, letzteres aber nicht ausführen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Assimilation: anorganisch wird organisch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7F04EA0-4837-6AB8-5E75-620808BA03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69" y="4498763"/>
            <a:ext cx="7289302" cy="1436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6187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Lehrkräfte</a:t>
            </a:r>
            <a:r>
              <a:rPr lang="de-DE" sz="3200" dirty="0"/>
              <a:t> nicht überlasten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Freude am neuen Kurs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de-DE" sz="3200" dirty="0"/>
              <a:t>ausführliche konkrete Hilfestellung durch Bereitstellung didaktisch-methodischer Skripten und Arbeitsmaterialien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inhaltlich</a:t>
            </a:r>
          </a:p>
          <a:p>
            <a:pPr marL="914400" lvl="1" indent="-457200">
              <a:buFont typeface="Symbol" panose="05050102010706020507" pitchFamily="18" charset="2"/>
              <a:buChar char="-"/>
            </a:pPr>
            <a:r>
              <a:rPr lang="de-DE" sz="3200" dirty="0"/>
              <a:t>	didaktisch-methodisch</a:t>
            </a:r>
          </a:p>
        </p:txBody>
      </p:sp>
    </p:spTree>
    <p:extLst>
      <p:ext uri="{BB962C8B-B14F-4D97-AF65-F5344CB8AC3E}">
        <p14:creationId xmlns:p14="http://schemas.microsoft.com/office/powerpoint/2010/main" val="2044904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Abhängigkeit von abiotischen Faktoren: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alle abiotischen Faktoren beisammen im Lehr-</a:t>
            </a:r>
            <a:r>
              <a:rPr lang="de-DE" sz="2800" dirty="0" err="1"/>
              <a:t>planPLUS</a:t>
            </a:r>
            <a:endParaRPr lang="de-DE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Graphen beschreiben und Typ benennen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Verlauf der Graphen begründen auf Teilchen-ebene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Auswirkungen in Natur und Landwirtschaft</a:t>
            </a:r>
          </a:p>
        </p:txBody>
      </p:sp>
    </p:spTree>
    <p:extLst>
      <p:ext uri="{BB962C8B-B14F-4D97-AF65-F5344CB8AC3E}">
        <p14:creationId xmlns:p14="http://schemas.microsoft.com/office/powerpoint/2010/main" val="11092008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Blattfarbstoffe: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Absorptions- und Wirkungsspektrum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Chromatographie von Kursteilnehmern durch-geführt</a:t>
            </a:r>
          </a:p>
        </p:txBody>
      </p:sp>
    </p:spTree>
    <p:extLst>
      <p:ext uri="{BB962C8B-B14F-4D97-AF65-F5344CB8AC3E}">
        <p14:creationId xmlns:p14="http://schemas.microsoft.com/office/powerpoint/2010/main" val="2465409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 Struktur-Funktions-Beziehungen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Blattanatomie mit Spaltöffnungen usw.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Sonnen- und Schattenblätter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Feinbau</a:t>
            </a:r>
            <a:r>
              <a:rPr lang="de-DE" sz="2800" dirty="0"/>
              <a:t> des Chloroplasten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Verdunstungsschutz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>
                <a:solidFill>
                  <a:srgbClr val="0000FF"/>
                </a:solidFill>
              </a:rPr>
              <a:t>im </a:t>
            </a:r>
            <a:r>
              <a:rPr lang="de-DE" sz="2800" dirty="0" err="1">
                <a:solidFill>
                  <a:srgbClr val="0000FF"/>
                </a:solidFill>
              </a:rPr>
              <a:t>eA</a:t>
            </a:r>
            <a:r>
              <a:rPr lang="de-DE" sz="2800" dirty="0">
                <a:solidFill>
                  <a:srgbClr val="0000FF"/>
                </a:solidFill>
              </a:rPr>
              <a:t>: Lichtsammel-Komplexe</a:t>
            </a:r>
          </a:p>
        </p:txBody>
      </p:sp>
    </p:spTree>
    <p:extLst>
      <p:ext uri="{BB962C8B-B14F-4D97-AF65-F5344CB8AC3E}">
        <p14:creationId xmlns:p14="http://schemas.microsoft.com/office/powerpoint/2010/main" val="257014219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Apparente und reelle Photosynthese-Rate </a:t>
            </a:r>
          </a:p>
          <a:p>
            <a:pPr>
              <a:spcBef>
                <a:spcPts val="1200"/>
              </a:spcBef>
            </a:pPr>
            <a:r>
              <a:rPr lang="de-DE" sz="2800" i="1" dirty="0"/>
              <a:t>	(steht zwar nicht im LehrplanPLUS, sollte aber 	eingeführt werden, ggf. mit anderen Begriffen wie 	z. B. Netto- bzw. Brutto-Photosynthese)</a:t>
            </a:r>
          </a:p>
        </p:txBody>
      </p:sp>
    </p:spTree>
    <p:extLst>
      <p:ext uri="{BB962C8B-B14F-4D97-AF65-F5344CB8AC3E}">
        <p14:creationId xmlns:p14="http://schemas.microsoft.com/office/powerpoint/2010/main" val="12716111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Apparente und reelle Photosynthese-Rate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Kompensationspunkte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41B29F0-97E6-B132-08C6-F61A39971C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417" y="3474540"/>
            <a:ext cx="4521958" cy="277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9327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/>
              <a:t>Angepasstheiten</a:t>
            </a:r>
            <a:r>
              <a:rPr lang="de-DE" sz="2800" b="1" dirty="0"/>
              <a:t>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Chloroplast: 3 Membransysteme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Zwischenmembranraum (1), Matrix = Stroma (2), Thylakoid-Innenraum (3)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E17390-9167-750D-B035-45470CE01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70" y="3814347"/>
            <a:ext cx="5027683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839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707623"/>
            <a:ext cx="78867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Zweigeteilte Photosynthese: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Steht als Formulierung nicht im LehrplanPLUS, wohl aber als Inhalt. Am besten hervorheben als eigenen (kurzen) Abschnitt.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2D3839-4DAE-2A2E-089C-784732C1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859688"/>
            <a:ext cx="8602133" cy="1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422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Zweigeteilte Photosynthese: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i="1" dirty="0"/>
              <a:t>Steht als Formulierung nicht im LehrplanPLUS, wohl aber als Inhalt. Am besten hervorheben als eigenen (kurzen) Abschnitt.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i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i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i="1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Dieses Schema </a:t>
            </a:r>
            <a:r>
              <a:rPr lang="de-DE" sz="2800" dirty="0" err="1"/>
              <a:t>muss</a:t>
            </a:r>
            <a:r>
              <a:rPr lang="de-DE" sz="2800" dirty="0"/>
              <a:t> völlig klar sein, bevor der Unterricht in die Details geht.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A2D3839-4DAE-2A2E-089C-784732C1D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3842754"/>
            <a:ext cx="8602133" cy="162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9247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Kurzzeitenergiespeicher: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ATP-ADP-System kurz wiederholen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NADPH</a:t>
            </a:r>
            <a:r>
              <a:rPr lang="de-DE" sz="2800" dirty="0"/>
              <a:t> einführen als </a:t>
            </a:r>
            <a:r>
              <a:rPr lang="de-DE" sz="2800" dirty="0" err="1"/>
              <a:t>Redox</a:t>
            </a:r>
            <a:r>
              <a:rPr lang="de-DE" sz="2800" dirty="0"/>
              <a:t>-Energiespeicher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de-DE" sz="2800" dirty="0"/>
          </a:p>
          <a:p>
            <a:pPr>
              <a:spcBef>
                <a:spcPts val="1200"/>
              </a:spcBef>
            </a:pPr>
            <a:r>
              <a:rPr lang="de-DE" sz="28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612243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Kurzzeitenergiespeicher: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bzw. </a:t>
            </a:r>
            <a:r>
              <a:rPr lang="de-DE" sz="2800" dirty="0" err="1"/>
              <a:t>NADPH</a:t>
            </a:r>
            <a:r>
              <a:rPr lang="de-DE" sz="2800" dirty="0"/>
              <a:t> sind </a:t>
            </a:r>
            <a:r>
              <a:rPr lang="de-DE" sz="2800" u="sng" dirty="0"/>
              <a:t>Stoffbezeichnungen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Ausgleichen in der chemischen Gleichung:</a:t>
            </a:r>
          </a:p>
          <a:p>
            <a:pPr>
              <a:spcBef>
                <a:spcPts val="30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 +  H</a:t>
            </a:r>
            <a:r>
              <a:rPr lang="de-DE" sz="2800" baseline="30000" dirty="0"/>
              <a:t>+</a:t>
            </a:r>
            <a:r>
              <a:rPr lang="de-DE" sz="2800" dirty="0"/>
              <a:t>  +  2 e</a:t>
            </a:r>
            <a:r>
              <a:rPr lang="de-DE" sz="2800" baseline="30000" dirty="0"/>
              <a:t>-</a:t>
            </a:r>
            <a:r>
              <a:rPr lang="de-DE" sz="2800" dirty="0"/>
              <a:t>					</a:t>
            </a:r>
            <a:r>
              <a:rPr lang="de-DE" sz="2800" dirty="0" err="1">
                <a:solidFill>
                  <a:srgbClr val="FF0000"/>
                </a:solidFill>
              </a:rPr>
              <a:t>NADPH</a:t>
            </a:r>
            <a:endParaRPr lang="de-DE" sz="2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2400" dirty="0">
                <a:solidFill>
                  <a:srgbClr val="FF0000"/>
                </a:solidFill>
              </a:rPr>
              <a:t>  </a:t>
            </a:r>
            <a:r>
              <a:rPr lang="de-DE" sz="2400" dirty="0"/>
              <a:t>energiearme								   energiereiche</a:t>
            </a:r>
          </a:p>
          <a:p>
            <a:r>
              <a:rPr lang="de-DE" sz="2400" dirty="0"/>
              <a:t>         Form										   Form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BF58A4B-DDF5-F8F7-157B-97B636735D45}"/>
              </a:ext>
            </a:extLst>
          </p:cNvPr>
          <p:cNvCxnSpPr/>
          <p:nvPr/>
        </p:nvCxnSpPr>
        <p:spPr>
          <a:xfrm>
            <a:off x="4555066" y="38692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1426E11-CA43-ABA6-5A40-D4D39CAF9D70}"/>
              </a:ext>
            </a:extLst>
          </p:cNvPr>
          <p:cNvCxnSpPr/>
          <p:nvPr/>
        </p:nvCxnSpPr>
        <p:spPr>
          <a:xfrm>
            <a:off x="4555063" y="40216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0889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</p:spPr>
        <p:txBody>
          <a:bodyPr/>
          <a:lstStyle/>
          <a:p>
            <a:pPr algn="ctr"/>
            <a:r>
              <a:rPr lang="de-DE" b="1" dirty="0"/>
              <a:t>Meine Intentionen: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490AD28-BAF3-4454-8F18-2A83439A6EEE}"/>
              </a:ext>
            </a:extLst>
          </p:cNvPr>
          <p:cNvSpPr txBox="1"/>
          <p:nvPr/>
        </p:nvSpPr>
        <p:spPr>
          <a:xfrm>
            <a:off x="628650" y="1907003"/>
            <a:ext cx="78867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b="1" dirty="0">
                <a:highlight>
                  <a:srgbClr val="00FF00"/>
                </a:highlight>
              </a:rPr>
              <a:t>Kursteilnehmer</a:t>
            </a:r>
            <a:r>
              <a:rPr lang="de-DE" sz="3200" dirty="0"/>
              <a:t> nicht überlasten, v. a. vor zu vielen Lerninhalten schützen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3200" dirty="0"/>
              <a:t>Nicht zu viel voraussetzen! Nicht-</a:t>
            </a:r>
            <a:r>
              <a:rPr lang="de-DE" sz="3200" dirty="0" err="1"/>
              <a:t>NTGler</a:t>
            </a:r>
            <a:r>
              <a:rPr lang="de-DE" sz="3200" dirty="0"/>
              <a:t> haben geringere Vorkenntnisse in Chemie!</a:t>
            </a:r>
          </a:p>
        </p:txBody>
      </p:sp>
    </p:spTree>
    <p:extLst>
      <p:ext uri="{BB962C8B-B14F-4D97-AF65-F5344CB8AC3E}">
        <p14:creationId xmlns:p14="http://schemas.microsoft.com/office/powerpoint/2010/main" val="156027864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A2A6A-5E2E-1138-E118-4FFCDBF84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C76923-84C0-41BA-4D7D-44EA53D5D76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96F8B56-8B38-D93C-50A7-AB566344A5A1}"/>
              </a:ext>
            </a:extLst>
          </p:cNvPr>
          <p:cNvSpPr txBox="1"/>
          <p:nvPr/>
        </p:nvSpPr>
        <p:spPr>
          <a:xfrm>
            <a:off x="628650" y="1690689"/>
            <a:ext cx="7886700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Kurzzeitenergiespeicher: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bzw. </a:t>
            </a:r>
            <a:r>
              <a:rPr lang="de-DE" sz="2800" dirty="0" err="1"/>
              <a:t>NADPH</a:t>
            </a:r>
            <a:r>
              <a:rPr lang="de-DE" sz="2800" dirty="0"/>
              <a:t> sind </a:t>
            </a:r>
            <a:r>
              <a:rPr lang="de-DE" sz="2800" u="sng" dirty="0"/>
              <a:t>Stoffbezeichnungen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	Ausgleichen in der chemischen Gleichung:</a:t>
            </a:r>
          </a:p>
          <a:p>
            <a:pPr>
              <a:spcBef>
                <a:spcPts val="3000"/>
              </a:spcBef>
            </a:pPr>
            <a:r>
              <a:rPr lang="de-DE" sz="2800" dirty="0"/>
              <a:t>	</a:t>
            </a: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 +  H</a:t>
            </a:r>
            <a:r>
              <a:rPr lang="de-DE" sz="2800" baseline="30000" dirty="0"/>
              <a:t>+</a:t>
            </a:r>
            <a:r>
              <a:rPr lang="de-DE" sz="2800" dirty="0"/>
              <a:t>  +  2 e</a:t>
            </a:r>
            <a:r>
              <a:rPr lang="de-DE" sz="2800" baseline="30000" dirty="0"/>
              <a:t>-</a:t>
            </a:r>
            <a:r>
              <a:rPr lang="de-DE" sz="2800" dirty="0"/>
              <a:t>					</a:t>
            </a:r>
            <a:r>
              <a:rPr lang="de-DE" sz="2800" dirty="0" err="1">
                <a:solidFill>
                  <a:srgbClr val="FF0000"/>
                </a:solidFill>
              </a:rPr>
              <a:t>NADPH</a:t>
            </a:r>
            <a:endParaRPr lang="de-DE" sz="2800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de-DE" sz="2400" dirty="0">
                <a:solidFill>
                  <a:srgbClr val="FF0000"/>
                </a:solidFill>
              </a:rPr>
              <a:t>  </a:t>
            </a:r>
            <a:r>
              <a:rPr lang="de-DE" sz="2400" dirty="0"/>
              <a:t>energiearme								   energiereiche</a:t>
            </a:r>
          </a:p>
          <a:p>
            <a:r>
              <a:rPr lang="de-DE" sz="2400" dirty="0"/>
              <a:t>         Form										   Form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930FCC82-F38A-4F37-8E83-BF7FA40B06F8}"/>
              </a:ext>
            </a:extLst>
          </p:cNvPr>
          <p:cNvCxnSpPr/>
          <p:nvPr/>
        </p:nvCxnSpPr>
        <p:spPr>
          <a:xfrm>
            <a:off x="4555066" y="38692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3942CAC-F7ED-0BA1-A4DF-FD56CB19891E}"/>
              </a:ext>
            </a:extLst>
          </p:cNvPr>
          <p:cNvCxnSpPr/>
          <p:nvPr/>
        </p:nvCxnSpPr>
        <p:spPr>
          <a:xfrm>
            <a:off x="4555063" y="4021670"/>
            <a:ext cx="1329266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4F83859C-186B-2017-488C-6C5696E27E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83" y="5125374"/>
            <a:ext cx="8445500" cy="618602"/>
          </a:xfrm>
          <a:prstGeom prst="rect">
            <a:avLst/>
          </a:prstGeom>
        </p:spPr>
      </p:pic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661BEA2D-D51C-E5E4-5B12-DF6D357B5D7C}"/>
              </a:ext>
            </a:extLst>
          </p:cNvPr>
          <p:cNvSpPr/>
          <p:nvPr/>
        </p:nvSpPr>
        <p:spPr>
          <a:xfrm rot="20675759">
            <a:off x="7007860" y="5648308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4873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Tracermethode</a:t>
            </a:r>
            <a:r>
              <a:rPr lang="de-DE" sz="2800" b="1" dirty="0">
                <a:solidFill>
                  <a:srgbClr val="0000FF"/>
                </a:solidFill>
              </a:rPr>
              <a:t>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6F68AD2-D73F-D230-60B7-F14D48B37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52" y="2754678"/>
            <a:ext cx="788709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CO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12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+ Lichtenergie           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O*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64C173A-28B5-9EF6-9E65-BF0B4D47AF85}"/>
              </a:ext>
            </a:extLst>
          </p:cNvPr>
          <p:cNvCxnSpPr/>
          <p:nvPr/>
        </p:nvCxnSpPr>
        <p:spPr>
          <a:xfrm>
            <a:off x="4673600" y="2946400"/>
            <a:ext cx="592667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CA6E7C03-4398-EAB4-D202-7DB2DCFFE9F0}"/>
              </a:ext>
            </a:extLst>
          </p:cNvPr>
          <p:cNvSpPr/>
          <p:nvPr/>
        </p:nvSpPr>
        <p:spPr>
          <a:xfrm>
            <a:off x="2545926" y="3225569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D8D4EFFC-6F34-7331-1F0E-C5A9D9A5DFE8}"/>
              </a:ext>
            </a:extLst>
          </p:cNvPr>
          <p:cNvSpPr/>
          <p:nvPr/>
        </p:nvSpPr>
        <p:spPr>
          <a:xfrm>
            <a:off x="6954518" y="3226958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8223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Tracermethode</a:t>
            </a:r>
            <a:r>
              <a:rPr lang="de-DE" sz="2800" b="1" dirty="0">
                <a:solidFill>
                  <a:srgbClr val="0000FF"/>
                </a:solidFill>
              </a:rPr>
              <a:t>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pPr>
              <a:spcBef>
                <a:spcPts val="1200"/>
              </a:spcBef>
            </a:pPr>
            <a:endParaRPr lang="de-DE" sz="2800" dirty="0"/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16F68AD2-D73F-D230-60B7-F14D48B37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52" y="2754678"/>
            <a:ext cx="7887096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CO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12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 + Lichtenergie           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O*</a:t>
            </a:r>
            <a:r>
              <a:rPr kumimoji="0" lang="de-DE" altLang="de-DE" sz="2000" b="0" i="0" u="none" strike="noStrike" cap="none" normalizeH="0" baseline="-3000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 6 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</a:t>
            </a:r>
            <a:r>
              <a:rPr kumimoji="0" lang="de-DE" altLang="de-DE" sz="2000" b="0" i="0" u="none" strike="noStrike" cap="none" normalizeH="0" baseline="-3000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de-DE" altLang="de-DE" sz="2000" b="0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64C173A-28B5-9EF6-9E65-BF0B4D47AF85}"/>
              </a:ext>
            </a:extLst>
          </p:cNvPr>
          <p:cNvCxnSpPr/>
          <p:nvPr/>
        </p:nvCxnSpPr>
        <p:spPr>
          <a:xfrm>
            <a:off x="4673600" y="2946400"/>
            <a:ext cx="592667" cy="0"/>
          </a:xfrm>
          <a:prstGeom prst="straightConnector1">
            <a:avLst/>
          </a:prstGeom>
          <a:ln w="2857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feil: nach oben 2">
            <a:extLst>
              <a:ext uri="{FF2B5EF4-FFF2-40B4-BE49-F238E27FC236}">
                <a16:creationId xmlns:a16="http://schemas.microsoft.com/office/drawing/2014/main" id="{CA6E7C03-4398-EAB4-D202-7DB2DCFFE9F0}"/>
              </a:ext>
            </a:extLst>
          </p:cNvPr>
          <p:cNvSpPr/>
          <p:nvPr/>
        </p:nvSpPr>
        <p:spPr>
          <a:xfrm>
            <a:off x="2545926" y="3225569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Pfeil: nach oben 3">
            <a:extLst>
              <a:ext uri="{FF2B5EF4-FFF2-40B4-BE49-F238E27FC236}">
                <a16:creationId xmlns:a16="http://schemas.microsoft.com/office/drawing/2014/main" id="{D8D4EFFC-6F34-7331-1F0E-C5A9D9A5DFE8}"/>
              </a:ext>
            </a:extLst>
          </p:cNvPr>
          <p:cNvSpPr/>
          <p:nvPr/>
        </p:nvSpPr>
        <p:spPr>
          <a:xfrm>
            <a:off x="6954518" y="3226958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B6591E4-7073-0710-C0CB-D00A49B83386}"/>
              </a:ext>
            </a:extLst>
          </p:cNvPr>
          <p:cNvSpPr txBox="1"/>
          <p:nvPr/>
        </p:nvSpPr>
        <p:spPr>
          <a:xfrm>
            <a:off x="829733" y="4114800"/>
            <a:ext cx="76856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rgbClr val="0000FF"/>
                </a:solidFill>
              </a:rPr>
              <a:t>„Kohlen(</a:t>
            </a:r>
            <a:r>
              <a:rPr lang="de-DE" sz="2800" dirty="0" err="1">
                <a:solidFill>
                  <a:srgbClr val="0000FF"/>
                </a:solidFill>
              </a:rPr>
              <a:t>stoff</a:t>
            </a:r>
            <a:r>
              <a:rPr lang="de-DE" sz="2800" dirty="0">
                <a:solidFill>
                  <a:srgbClr val="0000FF"/>
                </a:solidFill>
              </a:rPr>
              <a:t>)-Hydrat“ ist eigentlich falsch: Es wird nicht ein Wassermolekül an das Kohlenstoff-Atom des Kohlenstoffdioxids angehängt.</a:t>
            </a:r>
          </a:p>
        </p:txBody>
      </p:sp>
    </p:spTree>
    <p:extLst>
      <p:ext uri="{BB962C8B-B14F-4D97-AF65-F5344CB8AC3E}">
        <p14:creationId xmlns:p14="http://schemas.microsoft.com/office/powerpoint/2010/main" val="10636831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solidFill>
                  <a:srgbClr val="0000FF"/>
                </a:solidFill>
              </a:rPr>
              <a:t>Tracermethode</a:t>
            </a:r>
            <a:r>
              <a:rPr lang="de-DE" sz="2800" b="1" dirty="0">
                <a:solidFill>
                  <a:srgbClr val="0000FF"/>
                </a:solidFill>
              </a:rPr>
              <a:t> (nur </a:t>
            </a:r>
            <a:r>
              <a:rPr lang="de-DE" sz="2800" b="1" dirty="0" err="1">
                <a:solidFill>
                  <a:srgbClr val="0000FF"/>
                </a:solidFill>
              </a:rPr>
              <a:t>eA</a:t>
            </a:r>
            <a:r>
              <a:rPr lang="de-DE" sz="2800" b="1" dirty="0">
                <a:solidFill>
                  <a:srgbClr val="0000FF"/>
                </a:solidFill>
              </a:rPr>
              <a:t>-Kurs):</a:t>
            </a:r>
          </a:p>
          <a:p>
            <a:r>
              <a:rPr lang="de-DE" sz="2800" dirty="0">
                <a:solidFill>
                  <a:srgbClr val="0000FF"/>
                </a:solidFill>
              </a:rPr>
              <a:t>Ggf. im sehr interessierten Kurs bzw. zur Begabtenförderung den umgekehrten Versuch ansprechen, z. B. als Transfer-Aufgabe:</a:t>
            </a: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87AB046-6D50-E8B1-5AC7-94C566078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66" y="4038573"/>
            <a:ext cx="8390467" cy="652181"/>
          </a:xfrm>
          <a:prstGeom prst="rect">
            <a:avLst/>
          </a:prstGeom>
        </p:spPr>
      </p:pic>
      <p:sp>
        <p:nvSpPr>
          <p:cNvPr id="10" name="Pfeil: nach oben 9">
            <a:extLst>
              <a:ext uri="{FF2B5EF4-FFF2-40B4-BE49-F238E27FC236}">
                <a16:creationId xmlns:a16="http://schemas.microsoft.com/office/drawing/2014/main" id="{4687AB57-A951-12C2-8047-68BF13EF857C}"/>
              </a:ext>
            </a:extLst>
          </p:cNvPr>
          <p:cNvSpPr/>
          <p:nvPr/>
        </p:nvSpPr>
        <p:spPr>
          <a:xfrm>
            <a:off x="886459" y="4562533"/>
            <a:ext cx="262467" cy="53920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6799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Plural</a:t>
            </a:r>
          </a:p>
          <a:p>
            <a:r>
              <a:rPr lang="de-DE" sz="2800" dirty="0">
                <a:solidFill>
                  <a:srgbClr val="FF0000"/>
                </a:solidFill>
              </a:rPr>
              <a:t>Nicht: Lichtreaktion(en)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54275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pPr>
              <a:spcBef>
                <a:spcPts val="1200"/>
              </a:spcBef>
            </a:pPr>
            <a:r>
              <a:rPr lang="de-DE" sz="2800" dirty="0"/>
              <a:t>Plural</a:t>
            </a:r>
          </a:p>
          <a:p>
            <a:r>
              <a:rPr lang="de-DE" sz="2800" dirty="0">
                <a:solidFill>
                  <a:srgbClr val="FF0000"/>
                </a:solidFill>
              </a:rPr>
              <a:t>Nicht: Lichtreaktion(en)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Energetisches Modell (Zick-Zack-Schema) mit Energieinhalten </a:t>
            </a:r>
            <a:r>
              <a:rPr lang="de-DE" sz="2800" dirty="0">
                <a:solidFill>
                  <a:srgbClr val="FF0000"/>
                </a:solidFill>
              </a:rPr>
              <a:t>(nicht mit </a:t>
            </a:r>
            <a:r>
              <a:rPr lang="de-DE" sz="2800" dirty="0" err="1">
                <a:solidFill>
                  <a:srgbClr val="FF0000"/>
                </a:solidFill>
              </a:rPr>
              <a:t>Redox</a:t>
            </a:r>
            <a:r>
              <a:rPr lang="de-DE" sz="2800" dirty="0">
                <a:solidFill>
                  <a:srgbClr val="FF0000"/>
                </a:solidFill>
              </a:rPr>
              <a:t>-Potentialen)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u="sng" dirty="0"/>
              <a:t>problemorientierte</a:t>
            </a:r>
            <a:r>
              <a:rPr lang="de-DE" sz="2800" dirty="0"/>
              <a:t> Herangehensweise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2663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61463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I*) und gibt Elektron ab.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48774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I*) und gibt Elektron ab.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in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2385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73F76-54C2-44F4-9D85-30675A3FF96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pPr algn="ctr"/>
            <a:r>
              <a:rPr lang="de-DE" b="1"/>
              <a:t>1 Photosynthese</a:t>
            </a:r>
            <a:endParaRPr lang="de-DE" b="1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B8FEBA9-CC4F-827F-2143-D2A25504D661}"/>
              </a:ext>
            </a:extLst>
          </p:cNvPr>
          <p:cNvSpPr/>
          <p:nvPr/>
        </p:nvSpPr>
        <p:spPr>
          <a:xfrm>
            <a:off x="6578600" y="4656667"/>
            <a:ext cx="858520" cy="677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38D4554-5964-9F56-0A3F-3CB80B02259B}"/>
              </a:ext>
            </a:extLst>
          </p:cNvPr>
          <p:cNvSpPr txBox="1"/>
          <p:nvPr/>
        </p:nvSpPr>
        <p:spPr>
          <a:xfrm>
            <a:off x="628650" y="1690689"/>
            <a:ext cx="78867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/>
              <a:t>Lichtabhängige Reaktionen = Primärreaktionen:</a:t>
            </a:r>
          </a:p>
          <a:p>
            <a:r>
              <a:rPr lang="de-DE" sz="2800" dirty="0"/>
              <a:t>Energetisches Modell (Zick-Zack-Schema)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NADP</a:t>
            </a:r>
            <a:r>
              <a:rPr lang="de-DE" sz="2800" baseline="30000" dirty="0"/>
              <a:t>+</a:t>
            </a:r>
            <a:r>
              <a:rPr lang="de-DE" sz="2800" dirty="0"/>
              <a:t> nimmt Elektronen auf. Woher?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I*) und gibt Elektron ab.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/>
              <a:t>Elektronenlücke in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</a:t>
            </a:r>
            <a:r>
              <a:rPr lang="de-DE" sz="2800" dirty="0"/>
              <a:t>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de-DE" sz="2800" dirty="0" err="1"/>
              <a:t>Chl</a:t>
            </a:r>
            <a:r>
              <a:rPr lang="de-DE" sz="2800" dirty="0"/>
              <a:t> II absorbiert Photon, erlangt sehr hohen Energieinhalt (</a:t>
            </a:r>
            <a:r>
              <a:rPr lang="de-DE" sz="2800" dirty="0" err="1"/>
              <a:t>Chl</a:t>
            </a:r>
            <a:r>
              <a:rPr lang="de-DE" sz="2800" dirty="0"/>
              <a:t> II*) und gibt Elektron an </a:t>
            </a:r>
            <a:r>
              <a:rPr lang="de-DE" sz="2800" dirty="0" err="1"/>
              <a:t>Chl</a:t>
            </a:r>
            <a:r>
              <a:rPr lang="de-DE" sz="2800" dirty="0"/>
              <a:t> I</a:t>
            </a:r>
            <a:r>
              <a:rPr lang="de-DE" sz="2800" baseline="30000" dirty="0"/>
              <a:t>+ </a:t>
            </a:r>
            <a:r>
              <a:rPr lang="de-DE" sz="2800" dirty="0"/>
              <a:t>ab: Regeneration von </a:t>
            </a:r>
            <a:r>
              <a:rPr lang="de-DE" sz="2800" dirty="0" err="1"/>
              <a:t>Chl</a:t>
            </a:r>
            <a:r>
              <a:rPr lang="de-DE" sz="2800" dirty="0"/>
              <a:t> I.</a:t>
            </a:r>
          </a:p>
          <a:p>
            <a:pPr>
              <a:spcBef>
                <a:spcPts val="1200"/>
              </a:spcBef>
            </a:pPr>
            <a:endParaRPr lang="de-DE" sz="2800" dirty="0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BC0EFFD-C311-F301-72F6-CA55A6DB4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2636031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5941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6720</Words>
  <Application>Microsoft Office PowerPoint</Application>
  <PresentationFormat>Bildschirmpräsentation (4:3)</PresentationFormat>
  <Paragraphs>1398</Paragraphs>
  <Slides>271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271</vt:i4>
      </vt:variant>
    </vt:vector>
  </HeadingPairs>
  <TitlesOfParts>
    <vt:vector size="280" baseType="lpstr">
      <vt:lpstr>Arial</vt:lpstr>
      <vt:lpstr>Arial Narrow</vt:lpstr>
      <vt:lpstr>ArialMT</vt:lpstr>
      <vt:lpstr>Calibri</vt:lpstr>
      <vt:lpstr>Calibri Light</vt:lpstr>
      <vt:lpstr>Symbol</vt:lpstr>
      <vt:lpstr>Times New Roman</vt:lpstr>
      <vt:lpstr>Wingdings</vt:lpstr>
      <vt:lpstr>Office</vt:lpstr>
      <vt:lpstr>PowerPoint-Präsentation</vt:lpstr>
      <vt:lpstr>PowerPoint-Präsentation</vt:lpstr>
      <vt:lpstr>Zur Person</vt:lpstr>
      <vt:lpstr>LehrplanPLUS, Jahrgangsstufe 13</vt:lpstr>
      <vt:lpstr>LehrplanPLUS, Jahrgangsstufe 13</vt:lpstr>
      <vt:lpstr>LehrplanPLUS, Jahrgangsstufe 13</vt:lpstr>
      <vt:lpstr>Gliederung der Veranstaltung</vt:lpstr>
      <vt:lpstr>Meine Intentionen:</vt:lpstr>
      <vt:lpstr>Meine Intentionen:</vt:lpstr>
      <vt:lpstr>Meine Intentionen: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Medien</vt:lpstr>
      <vt:lpstr>Medien</vt:lpstr>
      <vt:lpstr>Medien</vt:lpstr>
      <vt:lpstr>Medien</vt:lpstr>
      <vt:lpstr>Medien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Leitlinien</vt:lpstr>
      <vt:lpstr>Abitur</vt:lpstr>
      <vt:lpstr>Abitur</vt:lpstr>
      <vt:lpstr>Abitur</vt:lpstr>
      <vt:lpstr>Situation in der 13. Jgst.</vt:lpstr>
      <vt:lpstr>Stoffwechsel / Ökologie allgemein</vt:lpstr>
      <vt:lpstr>Stoffwechsel / Ökologie allgemein</vt:lpstr>
      <vt:lpstr>Stoffwechsel / Ökologie allgemein</vt:lpstr>
      <vt:lpstr>Stoffwechsel / Ökologie allgemein</vt:lpstr>
      <vt:lpstr>Stoffwechsel / Ökologie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Stoffwechsel allgemein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1 Photosynthese</vt:lpstr>
      <vt:lpstr>PowerPoint-Präsentation</vt:lpstr>
      <vt:lpstr>PowerPoint-Präsentation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2 Umbau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PowerPoint-Präsentation</vt:lpstr>
      <vt:lpstr>PowerPoint-Präsentation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3 Abbau von Stoffen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Ökologie</vt:lpstr>
      <vt:lpstr>Ökologie</vt:lpstr>
      <vt:lpstr>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4 Ökologie</vt:lpstr>
      <vt:lpstr>PowerPoint-Präsentation</vt:lpstr>
      <vt:lpstr>PowerPoint-Präsentation</vt:lpstr>
      <vt:lpstr>… und wieder da:</vt:lpstr>
      <vt:lpstr>… und wieder da: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Nickl</dc:creator>
  <cp:lastModifiedBy>Thomas Nickl</cp:lastModifiedBy>
  <cp:revision>90</cp:revision>
  <dcterms:created xsi:type="dcterms:W3CDTF">2025-02-15T10:14:54Z</dcterms:created>
  <dcterms:modified xsi:type="dcterms:W3CDTF">2025-07-10T14:59:32Z</dcterms:modified>
</cp:coreProperties>
</file>