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420" r:id="rId2"/>
    <p:sldId id="1067" r:id="rId3"/>
    <p:sldId id="756" r:id="rId4"/>
    <p:sldId id="1065" r:id="rId5"/>
    <p:sldId id="821" r:id="rId6"/>
    <p:sldId id="839" r:id="rId7"/>
    <p:sldId id="853" r:id="rId8"/>
    <p:sldId id="1070" r:id="rId9"/>
    <p:sldId id="1071" r:id="rId10"/>
    <p:sldId id="1284" r:id="rId11"/>
    <p:sldId id="1075" r:id="rId12"/>
    <p:sldId id="1226" r:id="rId13"/>
    <p:sldId id="1076" r:id="rId14"/>
    <p:sldId id="1077" r:id="rId15"/>
    <p:sldId id="1078" r:id="rId16"/>
    <p:sldId id="863" r:id="rId17"/>
    <p:sldId id="1079" r:id="rId18"/>
    <p:sldId id="1239" r:id="rId19"/>
    <p:sldId id="1082" r:id="rId20"/>
    <p:sldId id="1080" r:id="rId21"/>
    <p:sldId id="854" r:id="rId22"/>
    <p:sldId id="1227" r:id="rId23"/>
    <p:sldId id="1228" r:id="rId24"/>
    <p:sldId id="1229" r:id="rId25"/>
    <p:sldId id="855" r:id="rId26"/>
    <p:sldId id="856" r:id="rId27"/>
    <p:sldId id="857" r:id="rId28"/>
    <p:sldId id="858" r:id="rId29"/>
    <p:sldId id="859" r:id="rId30"/>
    <p:sldId id="860" r:id="rId31"/>
    <p:sldId id="1081" r:id="rId32"/>
    <p:sldId id="1230" r:id="rId33"/>
    <p:sldId id="1063" r:id="rId34"/>
    <p:sldId id="875" r:id="rId35"/>
    <p:sldId id="1256" r:id="rId36"/>
    <p:sldId id="1287" r:id="rId37"/>
    <p:sldId id="1086" r:id="rId38"/>
    <p:sldId id="1091" r:id="rId39"/>
    <p:sldId id="1092" r:id="rId40"/>
    <p:sldId id="1093" r:id="rId41"/>
    <p:sldId id="1094" r:id="rId42"/>
    <p:sldId id="1096" r:id="rId43"/>
    <p:sldId id="1231" r:id="rId44"/>
    <p:sldId id="1237" r:id="rId45"/>
    <p:sldId id="1102" r:id="rId46"/>
    <p:sldId id="1241" r:id="rId47"/>
    <p:sldId id="1232" r:id="rId48"/>
    <p:sldId id="1100" r:id="rId49"/>
    <p:sldId id="1101" r:id="rId50"/>
    <p:sldId id="1233" r:id="rId51"/>
    <p:sldId id="1104" r:id="rId52"/>
    <p:sldId id="1234" r:id="rId53"/>
    <p:sldId id="1105" r:id="rId54"/>
    <p:sldId id="1106" r:id="rId55"/>
    <p:sldId id="1107" r:id="rId56"/>
    <p:sldId id="1108" r:id="rId57"/>
    <p:sldId id="1235" r:id="rId58"/>
    <p:sldId id="1109" r:id="rId59"/>
    <p:sldId id="1110" r:id="rId60"/>
    <p:sldId id="1111" r:id="rId61"/>
    <p:sldId id="1242" r:id="rId62"/>
    <p:sldId id="1112" r:id="rId63"/>
    <p:sldId id="1113" r:id="rId64"/>
    <p:sldId id="1114" r:id="rId65"/>
    <p:sldId id="1116" r:id="rId66"/>
    <p:sldId id="1285" r:id="rId67"/>
    <p:sldId id="1286" r:id="rId68"/>
    <p:sldId id="1117" r:id="rId69"/>
    <p:sldId id="1118" r:id="rId70"/>
    <p:sldId id="1119" r:id="rId71"/>
    <p:sldId id="1120" r:id="rId72"/>
    <p:sldId id="1264" r:id="rId73"/>
    <p:sldId id="1265" r:id="rId74"/>
    <p:sldId id="1266" r:id="rId75"/>
    <p:sldId id="1274" r:id="rId76"/>
    <p:sldId id="1126" r:id="rId77"/>
    <p:sldId id="1125" r:id="rId78"/>
    <p:sldId id="1127" r:id="rId79"/>
    <p:sldId id="1244" r:id="rId80"/>
    <p:sldId id="1128" r:id="rId81"/>
    <p:sldId id="1129" r:id="rId82"/>
    <p:sldId id="1245" r:id="rId83"/>
    <p:sldId id="1131" r:id="rId84"/>
    <p:sldId id="1132" r:id="rId85"/>
    <p:sldId id="1258" r:id="rId86"/>
    <p:sldId id="1260" r:id="rId87"/>
    <p:sldId id="1261" r:id="rId88"/>
    <p:sldId id="1259" r:id="rId89"/>
    <p:sldId id="1262" r:id="rId90"/>
    <p:sldId id="1268" r:id="rId91"/>
    <p:sldId id="1263" r:id="rId92"/>
    <p:sldId id="1133" r:id="rId93"/>
    <p:sldId id="1134" r:id="rId94"/>
    <p:sldId id="1223" r:id="rId95"/>
    <p:sldId id="1136" r:id="rId96"/>
    <p:sldId id="1248" r:id="rId97"/>
    <p:sldId id="1138" r:id="rId98"/>
    <p:sldId id="1139" r:id="rId99"/>
    <p:sldId id="1140" r:id="rId100"/>
    <p:sldId id="1141" r:id="rId101"/>
    <p:sldId id="1142" r:id="rId102"/>
    <p:sldId id="1270" r:id="rId103"/>
    <p:sldId id="1143" r:id="rId104"/>
    <p:sldId id="1144" r:id="rId105"/>
    <p:sldId id="1249" r:id="rId106"/>
    <p:sldId id="1147" r:id="rId107"/>
    <p:sldId id="1275" r:id="rId108"/>
    <p:sldId id="1271" r:id="rId109"/>
    <p:sldId id="1148" r:id="rId110"/>
    <p:sldId id="1149" r:id="rId111"/>
    <p:sldId id="1150" r:id="rId112"/>
    <p:sldId id="1151" r:id="rId113"/>
    <p:sldId id="1152" r:id="rId114"/>
    <p:sldId id="1153" r:id="rId115"/>
    <p:sldId id="1154" r:id="rId116"/>
    <p:sldId id="1156" r:id="rId117"/>
    <p:sldId id="1272" r:id="rId118"/>
    <p:sldId id="1155" r:id="rId119"/>
    <p:sldId id="1276" r:id="rId120"/>
    <p:sldId id="1159" r:id="rId121"/>
    <p:sldId id="1238" r:id="rId122"/>
    <p:sldId id="1160" r:id="rId123"/>
    <p:sldId id="1161" r:id="rId124"/>
    <p:sldId id="1162" r:id="rId125"/>
    <p:sldId id="1251" r:id="rId126"/>
    <p:sldId id="1163" r:id="rId127"/>
    <p:sldId id="1164" r:id="rId128"/>
    <p:sldId id="1165" r:id="rId129"/>
    <p:sldId id="1273" r:id="rId130"/>
    <p:sldId id="1166" r:id="rId131"/>
    <p:sldId id="1252" r:id="rId132"/>
    <p:sldId id="1167" r:id="rId133"/>
    <p:sldId id="1168" r:id="rId134"/>
    <p:sldId id="1169" r:id="rId135"/>
    <p:sldId id="1171" r:id="rId136"/>
    <p:sldId id="1172" r:id="rId137"/>
    <p:sldId id="1174" r:id="rId138"/>
    <p:sldId id="1173" r:id="rId139"/>
    <p:sldId id="1253" r:id="rId140"/>
    <p:sldId id="1175" r:id="rId141"/>
    <p:sldId id="1176" r:id="rId142"/>
    <p:sldId id="1177" r:id="rId143"/>
    <p:sldId id="1178" r:id="rId144"/>
    <p:sldId id="1254" r:id="rId145"/>
    <p:sldId id="1179" r:id="rId146"/>
    <p:sldId id="1180" r:id="rId147"/>
    <p:sldId id="1182" r:id="rId148"/>
    <p:sldId id="1277" r:id="rId149"/>
    <p:sldId id="1278" r:id="rId150"/>
    <p:sldId id="1279" r:id="rId151"/>
    <p:sldId id="1280" r:id="rId152"/>
    <p:sldId id="1281" r:id="rId153"/>
    <p:sldId id="1282" r:id="rId154"/>
    <p:sldId id="1183" r:id="rId155"/>
    <p:sldId id="1185" r:id="rId156"/>
    <p:sldId id="1186" r:id="rId157"/>
    <p:sldId id="1188" r:id="rId158"/>
    <p:sldId id="1190" r:id="rId159"/>
    <p:sldId id="1192" r:id="rId160"/>
    <p:sldId id="1193" r:id="rId161"/>
    <p:sldId id="1197" r:id="rId162"/>
    <p:sldId id="1198" r:id="rId1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FF9966"/>
    <a:srgbClr val="3399FF"/>
    <a:srgbClr val="0070C0"/>
    <a:srgbClr val="FFCC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1784073"/>
            <a:ext cx="77768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</a:t>
            </a:r>
          </a:p>
          <a:p>
            <a:pPr algn="ctr"/>
            <a:r>
              <a:rPr lang="de-DE" sz="4800" b="1" dirty="0"/>
              <a:t>Teil 1: Allgemeines und Neurobiologie</a:t>
            </a:r>
          </a:p>
          <a:p>
            <a:pPr algn="ctr"/>
            <a:endParaRPr lang="de-DE" sz="3200" b="1" dirty="0"/>
          </a:p>
          <a:p>
            <a:pPr algn="r"/>
            <a:r>
              <a:rPr lang="de-DE" sz="3600" b="1" dirty="0"/>
              <a:t>6. Oktober 2025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9ACA602-C0BF-34B0-4BFE-13172A360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54" y="242887"/>
            <a:ext cx="5381625" cy="6372225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F04B8C1-B734-F6DA-813D-788E2596FA7B}"/>
              </a:ext>
            </a:extLst>
          </p:cNvPr>
          <p:cNvSpPr/>
          <p:nvPr/>
        </p:nvSpPr>
        <p:spPr>
          <a:xfrm rot="1155700">
            <a:off x="1218406" y="474867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9164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zeitliche Summation</a:t>
            </a:r>
            <a:r>
              <a:rPr lang="de-DE" sz="2800" dirty="0"/>
              <a:t>: nacheinander am Axonhügel eintreffende Signale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F9E9BB-C81A-B907-C48A-2BFD13D74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83" y="4310696"/>
            <a:ext cx="2646150" cy="209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307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pPr>
              <a:spcBef>
                <a:spcPts val="1800"/>
              </a:spcBef>
            </a:pPr>
            <a:r>
              <a:rPr lang="de-DE" sz="2800" dirty="0"/>
              <a:t>Im LehrplanPLUS steht bei </a:t>
            </a:r>
            <a:r>
              <a:rPr lang="de-DE" sz="2800" u="sng" dirty="0"/>
              <a:t>Inhalten</a:t>
            </a:r>
            <a:r>
              <a:rPr lang="de-DE" sz="2800" dirty="0"/>
              <a:t> nur:</a:t>
            </a:r>
          </a:p>
          <a:p>
            <a:r>
              <a:rPr lang="de-DE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„</a:t>
            </a:r>
            <a:r>
              <a:rPr lang="de-DE" sz="2800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hemmenden chemischen Synapse</a:t>
            </a:r>
            <a:r>
              <a:rPr lang="de-DE" sz="2800" b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de-DE" sz="2800" dirty="0">
                <a:effectLst/>
                <a:ea typeface="Times New Roman" panose="02020603050405020304" pitchFamily="18" charset="0"/>
              </a:rPr>
              <a:t>Trotzdem kann es sinnvoll sein, ein konkretes Beispiel für eine Hemmung zu betrachten, denn bei den </a:t>
            </a:r>
            <a:r>
              <a:rPr lang="de-DE" sz="2800" u="sng" dirty="0">
                <a:effectLst/>
                <a:ea typeface="Times New Roman" panose="02020603050405020304" pitchFamily="18" charset="0"/>
              </a:rPr>
              <a:t>Kom-</a:t>
            </a:r>
            <a:r>
              <a:rPr lang="de-DE" sz="2800" u="sng" dirty="0" err="1">
                <a:effectLst/>
                <a:ea typeface="Times New Roman" panose="02020603050405020304" pitchFamily="18" charset="0"/>
              </a:rPr>
              <a:t>petenzen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steht:</a:t>
            </a:r>
          </a:p>
          <a:p>
            <a:r>
              <a:rPr lang="de-DE" sz="2800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Notwendigkeit von erregenden und hemmenden Synapsen für eine geregelte Signalüber­tragung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</a:t>
            </a:r>
            <a:endParaRPr lang="de-DE" sz="2800" b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742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a) Hemm-Neuronen beim Patellarsehnen-Reflex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E84440-00CF-C125-6B23-184DC179B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1" y="2857394"/>
            <a:ext cx="6707722" cy="298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4184C7D2-347F-CF1F-5CDC-573893D9DA64}"/>
              </a:ext>
            </a:extLst>
          </p:cNvPr>
          <p:cNvSpPr/>
          <p:nvPr/>
        </p:nvSpPr>
        <p:spPr>
          <a:xfrm rot="1259968">
            <a:off x="6307667" y="4252331"/>
            <a:ext cx="626534" cy="1947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7C2D91-D953-2D97-091F-1698EA1A376C}"/>
              </a:ext>
            </a:extLst>
          </p:cNvPr>
          <p:cNvSpPr txBox="1"/>
          <p:nvPr/>
        </p:nvSpPr>
        <p:spPr>
          <a:xfrm>
            <a:off x="2302933" y="5554133"/>
            <a:ext cx="58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Strecker-Muskel wird gereizt</a:t>
            </a:r>
          </a:p>
          <a:p>
            <a:r>
              <a:rPr lang="de-DE" sz="2800" dirty="0"/>
              <a:t>Beuger-Muskel wird blockiert</a:t>
            </a:r>
          </a:p>
        </p:txBody>
      </p:sp>
    </p:spTree>
    <p:extLst>
      <p:ext uri="{BB962C8B-B14F-4D97-AF65-F5344CB8AC3E}">
        <p14:creationId xmlns:p14="http://schemas.microsoft.com/office/powerpoint/2010/main" val="20158253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b) Kontrastverstärkung durch laterale Hemmung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0AB677-532A-CC54-D9DE-1F4266C65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" y="3283724"/>
            <a:ext cx="5236654" cy="18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AC3BCD-6C4F-7061-0E8C-D2D9FD954AF2}"/>
              </a:ext>
            </a:extLst>
          </p:cNvPr>
          <p:cNvSpPr txBox="1"/>
          <p:nvPr/>
        </p:nvSpPr>
        <p:spPr>
          <a:xfrm>
            <a:off x="6273800" y="2643545"/>
            <a:ext cx="224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Tastsinneszellen in der Haut mit </a:t>
            </a:r>
            <a:r>
              <a:rPr lang="de-DE" sz="2400" dirty="0" err="1"/>
              <a:t>Axonver-zweigungen</a:t>
            </a:r>
            <a:endParaRPr lang="de-DE" sz="2400" dirty="0"/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ableitende Neuronen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90B0C02-B7AC-E97B-7464-BDFB6C762616}"/>
              </a:ext>
            </a:extLst>
          </p:cNvPr>
          <p:cNvCxnSpPr/>
          <p:nvPr/>
        </p:nvCxnSpPr>
        <p:spPr>
          <a:xfrm flipV="1">
            <a:off x="5808133" y="3429000"/>
            <a:ext cx="753534" cy="397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DE42A85-B2DC-993E-90E4-5A514215E9BE}"/>
              </a:ext>
            </a:extLst>
          </p:cNvPr>
          <p:cNvCxnSpPr>
            <a:cxnSpLocks/>
          </p:cNvCxnSpPr>
          <p:nvPr/>
        </p:nvCxnSpPr>
        <p:spPr>
          <a:xfrm>
            <a:off x="5758984" y="4779789"/>
            <a:ext cx="802683" cy="156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7987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</p:spTree>
    <p:extLst>
      <p:ext uri="{BB962C8B-B14F-4D97-AF65-F5344CB8AC3E}">
        <p14:creationId xmlns:p14="http://schemas.microsoft.com/office/powerpoint/2010/main" val="29404540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Begriffsklärungen</a:t>
            </a:r>
            <a:r>
              <a:rPr lang="de-DE" sz="2800" dirty="0"/>
              <a:t> zuvor: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Nerv</a:t>
            </a:r>
            <a:r>
              <a:rPr lang="de-DE" sz="2800" dirty="0"/>
              <a:t>: Bündel aus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peripherer Nerv </a:t>
            </a:r>
            <a:r>
              <a:rPr lang="de-DE" sz="2800" dirty="0"/>
              <a:t>mit sensorischen und motorischen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Summenpotential</a:t>
            </a:r>
            <a:r>
              <a:rPr lang="de-DE" sz="2800" dirty="0"/>
              <a:t>: an der Oberfläche gemessene Potentiale aller darunter liegenden Axone</a:t>
            </a:r>
          </a:p>
        </p:txBody>
      </p:sp>
    </p:spTree>
    <p:extLst>
      <p:ext uri="{BB962C8B-B14F-4D97-AF65-F5344CB8AC3E}">
        <p14:creationId xmlns:p14="http://schemas.microsoft.com/office/powerpoint/2010/main" val="24272324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F183F1-35D6-C601-94AC-26460106025C}"/>
              </a:ext>
            </a:extLst>
          </p:cNvPr>
          <p:cNvSpPr txBox="1"/>
          <p:nvPr/>
        </p:nvSpPr>
        <p:spPr>
          <a:xfrm>
            <a:off x="628648" y="3539472"/>
            <a:ext cx="3318933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0779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C03C-F24D-7778-DFF2-2CF69F0B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0D12C-374B-89CD-189E-B9BA357639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E3BE6D5-1F4E-0DF5-366E-71ADBDF2CA76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7C17710-CBBE-5316-CB25-741A3652D9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B6120A-DCA9-3F34-9B4A-6024D01CE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ADA9B41-E13A-22BA-A5E5-56131CC2F394}"/>
              </a:ext>
            </a:extLst>
          </p:cNvPr>
          <p:cNvSpPr txBox="1"/>
          <p:nvPr/>
        </p:nvSpPr>
        <p:spPr>
          <a:xfrm>
            <a:off x="3920065" y="2627169"/>
            <a:ext cx="414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B372EA-35E7-EAA4-CBED-045FB622B6D3}"/>
              </a:ext>
            </a:extLst>
          </p:cNvPr>
          <p:cNvSpPr txBox="1"/>
          <p:nvPr/>
        </p:nvSpPr>
        <p:spPr>
          <a:xfrm>
            <a:off x="541867" y="4783667"/>
            <a:ext cx="3318933" cy="164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3876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/>
              <a:t>Signal ist </a:t>
            </a:r>
            <a:r>
              <a:rPr lang="de-DE" sz="2400" b="1" dirty="0"/>
              <a:t>verkleinert</a:t>
            </a:r>
            <a:r>
              <a:rPr lang="de-DE" sz="2400" dirty="0"/>
              <a:t>:</a:t>
            </a:r>
          </a:p>
          <a:p>
            <a:r>
              <a:rPr lang="de-DE" sz="2400" dirty="0"/>
              <a:t>einzelne Axone unterbrochen</a:t>
            </a:r>
          </a:p>
        </p:txBody>
      </p:sp>
    </p:spTree>
    <p:extLst>
      <p:ext uri="{BB962C8B-B14F-4D97-AF65-F5344CB8AC3E}">
        <p14:creationId xmlns:p14="http://schemas.microsoft.com/office/powerpoint/2010/main" val="14406413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 (10. Kl.)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E5C5A5-B582-E766-DDEB-2E86290CE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" y="2772305"/>
            <a:ext cx="4378295" cy="34591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F02D13-69F7-F928-67AA-EA44A7F440F1}"/>
              </a:ext>
            </a:extLst>
          </p:cNvPr>
          <p:cNvSpPr txBox="1"/>
          <p:nvPr/>
        </p:nvSpPr>
        <p:spPr>
          <a:xfrm>
            <a:off x="5444067" y="2878667"/>
            <a:ext cx="2995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neuen Begriffe stellen keine Lerninhalte dar, sondern dienen lediglich der Orientierung.</a:t>
            </a:r>
          </a:p>
        </p:txBody>
      </p:sp>
    </p:spTree>
    <p:extLst>
      <p:ext uri="{BB962C8B-B14F-4D97-AF65-F5344CB8AC3E}">
        <p14:creationId xmlns:p14="http://schemas.microsoft.com/office/powerpoint/2010/main" val="212044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167651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7EC7DA-A532-3460-AEF1-C3FA520FBA1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384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Zuordnung der Signale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711BD7-C237-3084-BE4C-CA7E8824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2802467"/>
            <a:ext cx="2201333" cy="3428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3C07927-DA52-45FD-0541-B6EEF59D8798}"/>
              </a:ext>
            </a:extLst>
          </p:cNvPr>
          <p:cNvSpPr/>
          <p:nvPr/>
        </p:nvSpPr>
        <p:spPr>
          <a:xfrm>
            <a:off x="965200" y="3412067"/>
            <a:ext cx="3801533" cy="816964"/>
          </a:xfrm>
          <a:custGeom>
            <a:avLst/>
            <a:gdLst>
              <a:gd name="connsiteX0" fmla="*/ 0 w 4106334"/>
              <a:gd name="connsiteY0" fmla="*/ 452897 h 816964"/>
              <a:gd name="connsiteX1" fmla="*/ 1532467 w 4106334"/>
              <a:gd name="connsiteY1" fmla="*/ 12630 h 816964"/>
              <a:gd name="connsiteX2" fmla="*/ 3462867 w 4106334"/>
              <a:gd name="connsiteY2" fmla="*/ 181964 h 816964"/>
              <a:gd name="connsiteX3" fmla="*/ 4106334 w 4106334"/>
              <a:gd name="connsiteY3" fmla="*/ 816964 h 8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334" h="816964">
                <a:moveTo>
                  <a:pt x="0" y="452897"/>
                </a:moveTo>
                <a:cubicBezTo>
                  <a:pt x="477661" y="255341"/>
                  <a:pt x="955323" y="57785"/>
                  <a:pt x="1532467" y="12630"/>
                </a:cubicBezTo>
                <a:cubicBezTo>
                  <a:pt x="2109611" y="-32525"/>
                  <a:pt x="3033889" y="47908"/>
                  <a:pt x="3462867" y="181964"/>
                </a:cubicBezTo>
                <a:cubicBezTo>
                  <a:pt x="3891845" y="316020"/>
                  <a:pt x="3999089" y="566492"/>
                  <a:pt x="4106334" y="816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C7751D5-36EF-2E06-5596-AEE84F9F83B2}"/>
              </a:ext>
            </a:extLst>
          </p:cNvPr>
          <p:cNvSpPr/>
          <p:nvPr/>
        </p:nvSpPr>
        <p:spPr>
          <a:xfrm>
            <a:off x="1744133" y="4961467"/>
            <a:ext cx="3886200" cy="684871"/>
          </a:xfrm>
          <a:custGeom>
            <a:avLst/>
            <a:gdLst>
              <a:gd name="connsiteX0" fmla="*/ 0 w 3886200"/>
              <a:gd name="connsiteY0" fmla="*/ 33866 h 684871"/>
              <a:gd name="connsiteX1" fmla="*/ 1007534 w 3886200"/>
              <a:gd name="connsiteY1" fmla="*/ 575733 h 684871"/>
              <a:gd name="connsiteX2" fmla="*/ 1896534 w 3886200"/>
              <a:gd name="connsiteY2" fmla="*/ 635000 h 684871"/>
              <a:gd name="connsiteX3" fmla="*/ 3886200 w 3886200"/>
              <a:gd name="connsiteY3" fmla="*/ 0 h 6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84871">
                <a:moveTo>
                  <a:pt x="0" y="33866"/>
                </a:moveTo>
                <a:cubicBezTo>
                  <a:pt x="345722" y="254705"/>
                  <a:pt x="691445" y="475544"/>
                  <a:pt x="1007534" y="575733"/>
                </a:cubicBezTo>
                <a:cubicBezTo>
                  <a:pt x="1323623" y="675922"/>
                  <a:pt x="1416756" y="730955"/>
                  <a:pt x="1896534" y="635000"/>
                </a:cubicBezTo>
                <a:cubicBezTo>
                  <a:pt x="2376312" y="539045"/>
                  <a:pt x="3131256" y="269522"/>
                  <a:pt x="388620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8958EA-7CE0-AECB-6B25-7D604C7F7DDC}"/>
              </a:ext>
            </a:extLst>
          </p:cNvPr>
          <p:cNvSpPr txBox="1"/>
          <p:nvPr/>
        </p:nvSpPr>
        <p:spPr>
          <a:xfrm>
            <a:off x="2139951" y="2651800"/>
            <a:ext cx="160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</a:rPr>
              <a:t>Sinusknoten: Vorhöfe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4DCEBD-6AE6-84EA-6101-A855967BE761}"/>
              </a:ext>
            </a:extLst>
          </p:cNvPr>
          <p:cNvSpPr txBox="1"/>
          <p:nvPr/>
        </p:nvSpPr>
        <p:spPr>
          <a:xfrm>
            <a:off x="2751667" y="5740400"/>
            <a:ext cx="16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00FF"/>
                </a:solidFill>
              </a:rPr>
              <a:t>His-Bündel:</a:t>
            </a:r>
          </a:p>
          <a:p>
            <a:pPr algn="ctr"/>
            <a:r>
              <a:rPr lang="de-DE" sz="2000" b="1" dirty="0">
                <a:solidFill>
                  <a:srgbClr val="0000FF"/>
                </a:solidFill>
              </a:rPr>
              <a:t>Kammern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2DE0A2-5EDE-F6FA-801C-AA469A4C7994}"/>
              </a:ext>
            </a:extLst>
          </p:cNvPr>
          <p:cNvSpPr txBox="1"/>
          <p:nvPr/>
        </p:nvSpPr>
        <p:spPr>
          <a:xfrm>
            <a:off x="6623049" y="2636211"/>
            <a:ext cx="191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50"/>
                </a:solidFill>
              </a:rPr>
              <a:t>Rückbildung der Erregung in den Kammern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8C26FD1-EA87-1548-2E9B-6AC1C91B84E3}"/>
              </a:ext>
            </a:extLst>
          </p:cNvPr>
          <p:cNvCxnSpPr/>
          <p:nvPr/>
        </p:nvCxnSpPr>
        <p:spPr>
          <a:xfrm flipV="1">
            <a:off x="7044267" y="3651874"/>
            <a:ext cx="535516" cy="5771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609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F76001-7577-0C71-24F7-46A4778C8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34315"/>
            <a:ext cx="3176270" cy="12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37A980-F5F4-3AE1-1A23-4E32A3663AEF}"/>
              </a:ext>
            </a:extLst>
          </p:cNvPr>
          <p:cNvSpPr txBox="1"/>
          <p:nvPr/>
        </p:nvSpPr>
        <p:spPr>
          <a:xfrm>
            <a:off x="628650" y="4385279"/>
            <a:ext cx="31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b="1" dirty="0"/>
              <a:t>P       R S             T</a:t>
            </a:r>
          </a:p>
        </p:txBody>
      </p:sp>
    </p:spTree>
    <p:extLst>
      <p:ext uri="{BB962C8B-B14F-4D97-AF65-F5344CB8AC3E}">
        <p14:creationId xmlns:p14="http://schemas.microsoft.com/office/powerpoint/2010/main" val="10639658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410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616EDB-B3D1-2C15-18B7-F57EA02F8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850"/>
            <a:ext cx="9144000" cy="21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020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Kompetenz-Training:</a:t>
            </a:r>
            <a:r>
              <a:rPr lang="de-DE" sz="2800" dirty="0"/>
              <a:t> Informationen aus Materialien auswählen, zuordnen, verarbeiten, darstellen, diskutieren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den medizinischen Nutzen dieser Diagnose-Instrumente erklären</a:t>
            </a:r>
          </a:p>
          <a:p>
            <a:endParaRPr lang="de-DE" sz="2800" b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33667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77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BF64EF-6D26-9FF5-25B3-315A3FF1F7DD}"/>
              </a:ext>
            </a:extLst>
          </p:cNvPr>
          <p:cNvSpPr txBox="1"/>
          <p:nvPr/>
        </p:nvSpPr>
        <p:spPr>
          <a:xfrm>
            <a:off x="702733" y="2434043"/>
            <a:ext cx="3378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AMPA</a:t>
            </a:r>
            <a:r>
              <a:rPr lang="de-DE" sz="2400" dirty="0"/>
              <a:t>-Rezeptoren (Typ 1) funktionieren wie bei der neuro-muskulären </a:t>
            </a:r>
            <a:r>
              <a:rPr lang="de-DE" sz="2400" dirty="0" err="1"/>
              <a:t>Synap</a:t>
            </a:r>
            <a:r>
              <a:rPr lang="de-DE" sz="2400" dirty="0"/>
              <a:t>-se (Öffnung der Natrium- und Kalium-Kanäle)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6BB2C-654D-2972-0A55-95462B6B8F0E}"/>
              </a:ext>
            </a:extLst>
          </p:cNvPr>
          <p:cNvSpPr txBox="1"/>
          <p:nvPr/>
        </p:nvSpPr>
        <p:spPr>
          <a:xfrm>
            <a:off x="5156200" y="5926667"/>
            <a:ext cx="524933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0868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79CFF5-F071-E965-BD34-D979068794A4}"/>
              </a:ext>
            </a:extLst>
          </p:cNvPr>
          <p:cNvSpPr txBox="1"/>
          <p:nvPr/>
        </p:nvSpPr>
        <p:spPr>
          <a:xfrm>
            <a:off x="558800" y="2391712"/>
            <a:ext cx="352213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MNDA</a:t>
            </a:r>
            <a:r>
              <a:rPr lang="de-DE" sz="2400" dirty="0"/>
              <a:t>-Rezeptoren (Typ 2) öffnen Calcium-Kanäle, aber erst nach mehrfacher Depolarisierung der post-synaptischen Membran: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reagieren nur auf </a:t>
            </a:r>
            <a:r>
              <a:rPr lang="de-DE" sz="2400" b="1" dirty="0"/>
              <a:t>wiederholtes</a:t>
            </a:r>
            <a:r>
              <a:rPr lang="de-DE" sz="2400" dirty="0"/>
              <a:t>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sorgen für </a:t>
            </a:r>
            <a:r>
              <a:rPr lang="de-DE" sz="2400" b="1" dirty="0"/>
              <a:t>Signal-Verstärkung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4F7EF9-9E6B-B126-386F-BB6BAE964108}"/>
              </a:ext>
            </a:extLst>
          </p:cNvPr>
          <p:cNvSpPr txBox="1"/>
          <p:nvPr/>
        </p:nvSpPr>
        <p:spPr>
          <a:xfrm>
            <a:off x="5926667" y="5887536"/>
            <a:ext cx="524933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6473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Prinzip:</a:t>
            </a:r>
          </a:p>
          <a:p>
            <a:r>
              <a:rPr lang="de-DE" sz="2800" dirty="0"/>
              <a:t>Eine Komponente reagiert erst nach mehrmaliger Reizung.</a:t>
            </a:r>
          </a:p>
          <a:p>
            <a:r>
              <a:rPr lang="de-DE" sz="2800" dirty="0"/>
              <a:t>Das ist ein </a:t>
            </a:r>
            <a:r>
              <a:rPr lang="de-DE" sz="2800" u="sng" dirty="0"/>
              <a:t>Lernvorgang</a:t>
            </a:r>
            <a:r>
              <a:rPr lang="de-DE" sz="2800" dirty="0"/>
              <a:t>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00116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F39DB-66B5-8528-29D1-F92D66663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81417-3C07-AC6B-D04D-160274C972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79171A-3301-5E00-9ACF-0A85DEC05BA9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2C72D1E-9FB3-0A8C-E239-3BB4ED3C29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58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219298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797AF8C-CAA0-8188-058F-EB29B8704F2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1243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2 Typen neuronaler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funktional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strukturell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676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Menge an ausgeschüttetem Transmitter pro Aktionspotential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Rezeptordichte auf </a:t>
            </a:r>
            <a:r>
              <a:rPr lang="de-DE" sz="2800" dirty="0" err="1"/>
              <a:t>postsynap-tischer</a:t>
            </a:r>
            <a:r>
              <a:rPr lang="de-DE" sz="2800" dirty="0"/>
              <a:t> Seite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691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synaptischen </a:t>
            </a:r>
            <a:r>
              <a:rPr lang="de-DE" sz="2800" u="sng" dirty="0"/>
              <a:t>Kontaktfläche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ganzer </a:t>
            </a:r>
            <a:r>
              <a:rPr lang="de-DE" sz="2800" u="sng" dirty="0"/>
              <a:t>Synapsen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Axonverzweigungen</a:t>
            </a:r>
            <a:endParaRPr lang="de-DE" sz="2800" u="sng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Dendritenverzweigungen</a:t>
            </a:r>
            <a:endParaRPr lang="de-DE" sz="2800" u="sng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649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Abbau ganzer </a:t>
            </a:r>
            <a:r>
              <a:rPr lang="de-DE" sz="2800" u="sng" dirty="0"/>
              <a:t>Nervenzellen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Neubildung von </a:t>
            </a:r>
            <a:r>
              <a:rPr lang="de-DE" sz="2800" u="sng" dirty="0"/>
              <a:t>Nervenzellen</a:t>
            </a:r>
            <a:r>
              <a:rPr lang="de-DE" sz="2800" dirty="0"/>
              <a:t> (nur in zwei Gehirnbereichen möglich)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Umbau ganzer </a:t>
            </a:r>
            <a:r>
              <a:rPr lang="de-DE" sz="2800" u="sng" dirty="0"/>
              <a:t>Gehirnbereiche</a:t>
            </a:r>
            <a:r>
              <a:rPr lang="de-DE" sz="2800" dirty="0"/>
              <a:t> bei Ausfall eines anderen Bereichs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5341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22652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Multiple Sklerose: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„</a:t>
            </a:r>
            <a:r>
              <a:rPr lang="de-DE" sz="2800" u="sng" dirty="0" err="1"/>
              <a:t>Entmarkung</a:t>
            </a:r>
            <a:r>
              <a:rPr lang="de-DE" sz="2800" dirty="0"/>
              <a:t>“ = Schäden an der Myelinscheide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 (nicht ganz geklärt): wohl Antikörper des eigenen Immunsystems (auch induziert durch das Epstein-Barr-Virus)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Linderung, Verzögerung,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94005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Parkinson-Krankheit: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</a:t>
            </a:r>
            <a:r>
              <a:rPr lang="de-DE" sz="2800" u="sng" dirty="0"/>
              <a:t>Apoptose</a:t>
            </a:r>
            <a:r>
              <a:rPr lang="de-DE" sz="2800" dirty="0"/>
              <a:t> von Nerven-zellen, dadurch Dopamin-Mangel; Ablagerungen von Proteinen (</a:t>
            </a:r>
            <a:r>
              <a:rPr lang="de-DE" sz="2800" u="sng" dirty="0"/>
              <a:t>Plaques</a:t>
            </a:r>
            <a:r>
              <a:rPr lang="de-DE" sz="2800" dirty="0"/>
              <a:t>), die dann nicht mehr funktionstüchtig sind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Ursachen: unklar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L-Dopa erhöht Dopamin-Menge,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94170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 weiteres Beispiel: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Alzheimer-Krankheit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Veitstanz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52678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9849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AA67FC-E859-7870-084D-B9B0B3E041AE}"/>
              </a:ext>
            </a:extLst>
          </p:cNvPr>
          <p:cNvSpPr txBox="1"/>
          <p:nvPr/>
        </p:nvSpPr>
        <p:spPr>
          <a:xfrm>
            <a:off x="2734887" y="5098058"/>
            <a:ext cx="5985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/>
              <a:t>MS: Myelinscheide defekt</a:t>
            </a:r>
          </a:p>
          <a:p>
            <a:pPr algn="r"/>
            <a:r>
              <a:rPr lang="de-DE" sz="2800" dirty="0"/>
              <a:t>Parkinson: Mangel an Transmitter</a:t>
            </a:r>
          </a:p>
        </p:txBody>
      </p:sp>
    </p:spTree>
    <p:extLst>
      <p:ext uri="{BB962C8B-B14F-4D97-AF65-F5344CB8AC3E}">
        <p14:creationId xmlns:p14="http://schemas.microsoft.com/office/powerpoint/2010/main" val="9556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27442" y="30650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3912ED-7FD3-DBE4-990F-9D6B4FDFA17F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0569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2494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r>
              <a:rPr lang="de-DE" sz="2800" u="sng" dirty="0"/>
              <a:t>8. Klasse</a:t>
            </a:r>
            <a:r>
              <a:rPr lang="de-DE" sz="2800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Zusammenwirken von Nerven- und Hormon-System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Stress</a:t>
            </a:r>
            <a:r>
              <a:rPr lang="de-DE" sz="2800" dirty="0"/>
              <a:t>-Bewältigung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</a:t>
            </a:r>
            <a:r>
              <a:rPr lang="de-DE" sz="2800" dirty="0" err="1"/>
              <a:t>Eustress</a:t>
            </a:r>
            <a:r>
              <a:rPr lang="de-DE" sz="2800" dirty="0"/>
              <a:t> und </a:t>
            </a:r>
            <a:r>
              <a:rPr lang="de-DE" sz="2800" dirty="0" err="1"/>
              <a:t>Distress</a:t>
            </a:r>
            <a:endParaRPr lang="de-DE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97614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40952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2 Systeme („Achsen“) mit Neuronen und Hormonen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etwas Neuro-Anatomie zu Beginn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(</a:t>
            </a:r>
            <a:r>
              <a:rPr lang="de-DE" sz="2800" dirty="0">
                <a:highlight>
                  <a:srgbClr val="FFFF00"/>
                </a:highlight>
              </a:rPr>
              <a:t>1 Stunde</a:t>
            </a:r>
            <a:r>
              <a:rPr lang="de-DE" sz="2800" dirty="0"/>
              <a:t>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01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B678D4-2E52-42BF-25AF-BDDD11917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62" y="3809712"/>
            <a:ext cx="4813275" cy="26371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668938B-1913-254C-DA54-2F7530FC0454}"/>
              </a:ext>
            </a:extLst>
          </p:cNvPr>
          <p:cNvSpPr txBox="1"/>
          <p:nvPr/>
        </p:nvSpPr>
        <p:spPr>
          <a:xfrm>
            <a:off x="1473199" y="4837331"/>
            <a:ext cx="16086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Hypothalamus</a:t>
            </a:r>
          </a:p>
          <a:p>
            <a:r>
              <a:rPr lang="de-DE" dirty="0"/>
              <a:t> Hypophyse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B2F99BF-F9A3-1845-941C-587C90FD2FD6}"/>
              </a:ext>
            </a:extLst>
          </p:cNvPr>
          <p:cNvCxnSpPr/>
          <p:nvPr/>
        </p:nvCxnSpPr>
        <p:spPr>
          <a:xfrm flipV="1">
            <a:off x="2675467" y="5257800"/>
            <a:ext cx="457200" cy="67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550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06AC81-F579-2B68-DD27-1F4684F26336}"/>
              </a:ext>
            </a:extLst>
          </p:cNvPr>
          <p:cNvSpPr txBox="1"/>
          <p:nvPr/>
        </p:nvSpPr>
        <p:spPr>
          <a:xfrm>
            <a:off x="628650" y="3894665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 err="1"/>
              <a:t>Sympathicus</a:t>
            </a:r>
            <a:r>
              <a:rPr lang="de-DE" sz="2800" dirty="0"/>
              <a:t> als Gegenspieler des </a:t>
            </a:r>
            <a:r>
              <a:rPr lang="de-DE" sz="2800" u="sng" dirty="0" err="1"/>
              <a:t>Parasymphaticus</a:t>
            </a:r>
            <a:r>
              <a:rPr lang="de-DE" sz="2800" dirty="0"/>
              <a:t> (peripheres Nervensystem)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Nebenniere</a:t>
            </a:r>
            <a:r>
              <a:rPr lang="de-DE" sz="2800" dirty="0"/>
              <a:t> als Hormondrüse</a:t>
            </a:r>
          </a:p>
        </p:txBody>
      </p:sp>
    </p:spTree>
    <p:extLst>
      <p:ext uri="{BB962C8B-B14F-4D97-AF65-F5344CB8AC3E}">
        <p14:creationId xmlns:p14="http://schemas.microsoft.com/office/powerpoint/2010/main" val="15946174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E18473-3295-C7EC-B570-825A61DC6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70" y="1988820"/>
            <a:ext cx="5182870" cy="4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lphaLcParenR"/>
            </a:pPr>
            <a:r>
              <a:rPr lang="de-DE" sz="2400" u="sng" dirty="0"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urzfristige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Hypo­thalamus-Sympa­thi­kus-Nebennieren-mark-Achse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669296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langfristige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	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080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langfristige 	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03C5BE3B-D443-6BD9-D3C9-DD3313426600}"/>
              </a:ext>
            </a:extLst>
          </p:cNvPr>
          <p:cNvSpPr/>
          <p:nvPr/>
        </p:nvSpPr>
        <p:spPr>
          <a:xfrm rot="1941975">
            <a:off x="7628568" y="4021667"/>
            <a:ext cx="380053" cy="8006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201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35493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/>
              <a:t>Wirkstoff: </a:t>
            </a:r>
            <a:r>
              <a:rPr lang="de-DE" sz="2800" u="sng" dirty="0"/>
              <a:t>Cortisol</a:t>
            </a:r>
            <a:r>
              <a:rPr lang="de-DE" sz="2800" dirty="0"/>
              <a:t> (ein Alkohol)</a:t>
            </a:r>
          </a:p>
          <a:p>
            <a:r>
              <a:rPr lang="de-DE" sz="2800" dirty="0"/>
              <a:t>Medikament: </a:t>
            </a:r>
            <a:r>
              <a:rPr lang="de-DE" sz="2800" u="sng" dirty="0"/>
              <a:t>Cortison</a:t>
            </a:r>
            <a:r>
              <a:rPr lang="de-DE" sz="2800" dirty="0"/>
              <a:t> (ein Keton, das im Gehirn zu Cortisol reduziert wird)</a:t>
            </a:r>
          </a:p>
        </p:txBody>
      </p:sp>
    </p:spTree>
    <p:extLst>
      <p:ext uri="{BB962C8B-B14F-4D97-AF65-F5344CB8AC3E}">
        <p14:creationId xmlns:p14="http://schemas.microsoft.com/office/powerpoint/2010/main" val="643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11346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1436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Regulation</a:t>
            </a:r>
            <a:r>
              <a:rPr lang="de-DE" sz="2800" dirty="0"/>
              <a:t> des Cortisol-Spiegels:</a:t>
            </a:r>
          </a:p>
          <a:p>
            <a:endParaRPr lang="de-DE" sz="2800" dirty="0"/>
          </a:p>
          <a:p>
            <a:r>
              <a:rPr lang="de-DE" sz="2800" dirty="0"/>
              <a:t>negative Rückkopp-</a:t>
            </a:r>
            <a:r>
              <a:rPr lang="de-DE" sz="2800" dirty="0" err="1"/>
              <a:t>lung</a:t>
            </a:r>
            <a:r>
              <a:rPr lang="de-DE" sz="2800" dirty="0"/>
              <a:t> im Regelkreis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76106F-5FAC-9C5F-C3AD-48B3C4AB8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75" y="1816735"/>
            <a:ext cx="6005302" cy="431313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9FE9FE9-4BCF-B9F0-C38B-432DAFB9960A}"/>
              </a:ext>
            </a:extLst>
          </p:cNvPr>
          <p:cNvSpPr/>
          <p:nvPr/>
        </p:nvSpPr>
        <p:spPr>
          <a:xfrm>
            <a:off x="8314263" y="2125134"/>
            <a:ext cx="177800" cy="30649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17B450-686E-B217-D59A-739C66A85B75}"/>
              </a:ext>
            </a:extLst>
          </p:cNvPr>
          <p:cNvSpPr/>
          <p:nvPr/>
        </p:nvSpPr>
        <p:spPr>
          <a:xfrm rot="16200000">
            <a:off x="7670532" y="1650735"/>
            <a:ext cx="178328" cy="11091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73235CE-4D1D-B6F1-DF2F-C4A0BC1B96A2}"/>
              </a:ext>
            </a:extLst>
          </p:cNvPr>
          <p:cNvSpPr/>
          <p:nvPr/>
        </p:nvSpPr>
        <p:spPr>
          <a:xfrm rot="16200000">
            <a:off x="7937230" y="3475302"/>
            <a:ext cx="178328" cy="59266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7D1A9A-DCEE-046A-35F8-A92BB3FE9C83}"/>
              </a:ext>
            </a:extLst>
          </p:cNvPr>
          <p:cNvSpPr/>
          <p:nvPr/>
        </p:nvSpPr>
        <p:spPr>
          <a:xfrm rot="16200000">
            <a:off x="8022159" y="4897444"/>
            <a:ext cx="186267" cy="41485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58882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r>
              <a:rPr lang="de-DE" sz="2800" dirty="0"/>
              <a:t>ggf. </a:t>
            </a:r>
            <a:r>
              <a:rPr lang="de-DE" sz="2800" dirty="0" err="1"/>
              <a:t>Wdh</a:t>
            </a:r>
            <a:r>
              <a:rPr lang="de-DE" sz="2800" dirty="0"/>
              <a:t>. aus der </a:t>
            </a:r>
          </a:p>
          <a:p>
            <a:r>
              <a:rPr lang="de-DE" sz="2800" dirty="0"/>
              <a:t>8. Klasse:</a:t>
            </a:r>
          </a:p>
          <a:p>
            <a:r>
              <a:rPr lang="de-DE" sz="2800" dirty="0"/>
              <a:t>Glukagon und Insulin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EFEC15-4960-1979-4D83-C4DB1E003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47" y="2118677"/>
            <a:ext cx="6179443" cy="37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118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AFE22-A962-7413-E07D-98B02072F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7" y="1919292"/>
            <a:ext cx="6044960" cy="26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50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4381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5. Klasse</a:t>
            </a:r>
            <a:r>
              <a:rPr lang="de-DE" sz="2800" dirty="0"/>
              <a:t>: Informations-Aufnahme, -verarbeitung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8. Klasse</a:t>
            </a:r>
            <a:r>
              <a:rPr lang="de-DE" sz="2800" dirty="0"/>
              <a:t>: </a:t>
            </a:r>
            <a:r>
              <a:rPr lang="de-DE" sz="2800" dirty="0">
                <a:effectLst/>
                <a:ea typeface="Calibri" panose="020F0502020204030204" pitchFamily="34" charset="0"/>
              </a:rPr>
              <a:t>Um­wandlung der Information des Lichts in elektrische Impulse in den Stäbchen und Zapfen</a:t>
            </a:r>
            <a:endParaRPr lang="de-DE" sz="2800" dirty="0"/>
          </a:p>
          <a:p>
            <a:endParaRPr lang="de-DE" sz="2800" b="1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9481056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Primäre Sinneszellen: </a:t>
            </a:r>
            <a:r>
              <a:rPr lang="de-DE" sz="2800" dirty="0"/>
              <a:t>z. B. Geruchs-Sinneszellen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2441871" y="3548416"/>
            <a:ext cx="306324" cy="270086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5176605" y="3624618"/>
            <a:ext cx="306324" cy="25484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1718733" y="51816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				Aktions-</a:t>
            </a:r>
          </a:p>
          <a:p>
            <a:r>
              <a:rPr lang="de-DE" sz="2400" dirty="0"/>
              <a:t> Potentiale 			 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EB83A7-7868-37B7-5CD6-7968B53FF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5" y="2602229"/>
            <a:ext cx="7403776" cy="20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723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85425"/>
            <a:ext cx="80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Sekundäre Sinneszellen: </a:t>
            </a:r>
            <a:r>
              <a:rPr lang="de-DE" sz="2800" dirty="0"/>
              <a:t>z. B. Geschmacks-Sinnes-zellen</a:t>
            </a:r>
            <a:endParaRPr lang="de-DE" sz="2800" b="1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3284304" y="4551718"/>
            <a:ext cx="306324" cy="1219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4732105" y="4399318"/>
            <a:ext cx="306324" cy="1523999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2633133" y="5302775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   </a:t>
            </a:r>
            <a:r>
              <a:rPr lang="de-DE" sz="2400" dirty="0">
                <a:solidFill>
                  <a:srgbClr val="0000FF"/>
                </a:solidFill>
              </a:rPr>
              <a:t>Graduierte    Aktions-</a:t>
            </a:r>
          </a:p>
          <a:p>
            <a:r>
              <a:rPr lang="de-DE" sz="2400" dirty="0"/>
              <a:t> Potentiale     </a:t>
            </a:r>
            <a:r>
              <a:rPr lang="de-DE" sz="2400" dirty="0">
                <a:solidFill>
                  <a:srgbClr val="0000FF"/>
                </a:solidFill>
              </a:rPr>
              <a:t>Potentiale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913D24-C13B-6EF1-6217-7BA74C360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" y="2796586"/>
            <a:ext cx="8058801" cy="1800815"/>
          </a:xfrm>
          <a:prstGeom prst="rect">
            <a:avLst/>
          </a:prstGeom>
        </p:spPr>
      </p:pic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9DE7F7A8-4FD5-AAC8-B134-57B7B6A57030}"/>
              </a:ext>
            </a:extLst>
          </p:cNvPr>
          <p:cNvSpPr/>
          <p:nvPr/>
        </p:nvSpPr>
        <p:spPr>
          <a:xfrm rot="5400000">
            <a:off x="6247638" y="4483986"/>
            <a:ext cx="306324" cy="1354665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23072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Sehsinneszellen:</a:t>
            </a:r>
          </a:p>
          <a:p>
            <a:r>
              <a:rPr lang="de-DE" sz="2800" dirty="0"/>
              <a:t>Stäbchen (Helligkeit), Zapfen (3 Typen, Farbe)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977112-600A-1092-973D-FB17E4295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47" y="3291152"/>
            <a:ext cx="6391506" cy="15009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B79AE6A-35C7-65A2-BA3A-A2C60B4BF9AA}"/>
              </a:ext>
            </a:extLst>
          </p:cNvPr>
          <p:cNvSpPr txBox="1"/>
          <p:nvPr/>
        </p:nvSpPr>
        <p:spPr>
          <a:xfrm>
            <a:off x="728132" y="4876801"/>
            <a:ext cx="778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Membranstapel								Zellkern</a:t>
            </a:r>
          </a:p>
          <a:p>
            <a:r>
              <a:rPr lang="de-DE" sz="2400" dirty="0"/>
              <a:t>(Discs) mit						          viele				     Axon</a:t>
            </a:r>
          </a:p>
          <a:p>
            <a:r>
              <a:rPr lang="de-DE" sz="2400" dirty="0"/>
              <a:t>Rhodopsin						Mitochondrien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EAC225-C852-334E-235C-4EA6777E26D6}"/>
              </a:ext>
            </a:extLst>
          </p:cNvPr>
          <p:cNvSpPr txBox="1"/>
          <p:nvPr/>
        </p:nvSpPr>
        <p:spPr>
          <a:xfrm>
            <a:off x="1934220" y="3160444"/>
            <a:ext cx="598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</a:rPr>
              <a:t>äußeres Segment			inneres Segment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9B0CC61-DF61-44FA-47AC-7CEABAFEFAC2}"/>
              </a:ext>
            </a:extLst>
          </p:cNvPr>
          <p:cNvCxnSpPr/>
          <p:nvPr/>
        </p:nvCxnSpPr>
        <p:spPr>
          <a:xfrm flipV="1">
            <a:off x="2277533" y="4284133"/>
            <a:ext cx="651934" cy="63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44ED4EA-4368-F7E3-0296-6EDBA37EB255}"/>
              </a:ext>
            </a:extLst>
          </p:cNvPr>
          <p:cNvCxnSpPr>
            <a:cxnSpLocks/>
          </p:cNvCxnSpPr>
          <p:nvPr/>
        </p:nvCxnSpPr>
        <p:spPr>
          <a:xfrm flipV="1">
            <a:off x="5435600" y="4351867"/>
            <a:ext cx="262467" cy="971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236524E-AF4F-0955-B83F-BF7796E00734}"/>
              </a:ext>
            </a:extLst>
          </p:cNvPr>
          <p:cNvCxnSpPr>
            <a:cxnSpLocks/>
          </p:cNvCxnSpPr>
          <p:nvPr/>
        </p:nvCxnSpPr>
        <p:spPr>
          <a:xfrm flipH="1" flipV="1">
            <a:off x="6764867" y="4351867"/>
            <a:ext cx="101600" cy="57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B1B8CBB-471D-AD5F-8689-1529543D222A}"/>
              </a:ext>
            </a:extLst>
          </p:cNvPr>
          <p:cNvCxnSpPr>
            <a:cxnSpLocks/>
          </p:cNvCxnSpPr>
          <p:nvPr/>
        </p:nvCxnSpPr>
        <p:spPr>
          <a:xfrm flipH="1" flipV="1">
            <a:off x="7425267" y="4191000"/>
            <a:ext cx="423333" cy="1132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3F0DA84-653B-B6F4-1603-599DA9BC081B}"/>
              </a:ext>
            </a:extLst>
          </p:cNvPr>
          <p:cNvSpPr txBox="1"/>
          <p:nvPr/>
        </p:nvSpPr>
        <p:spPr>
          <a:xfrm>
            <a:off x="7143543" y="5650911"/>
            <a:ext cx="155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/>
              <a:t>graduierte Potentiale</a:t>
            </a:r>
          </a:p>
        </p:txBody>
      </p:sp>
    </p:spTree>
    <p:extLst>
      <p:ext uri="{BB962C8B-B14F-4D97-AF65-F5344CB8AC3E}">
        <p14:creationId xmlns:p14="http://schemas.microsoft.com/office/powerpoint/2010/main" val="49652877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(Lichtsignal)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7445145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C2D21-468A-5B48-3AEC-06C510B9F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483D1-0C09-945E-3BB0-E38BF7E3C3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7F32112-6DEE-AF5B-C5CE-296C658A1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6C133A8-D799-6119-14D9-DD88BD3CBA06}"/>
              </a:ext>
            </a:extLst>
          </p:cNvPr>
          <p:cNvSpPr txBox="1"/>
          <p:nvPr/>
        </p:nvSpPr>
        <p:spPr>
          <a:xfrm>
            <a:off x="628650" y="1893892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16118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268189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6106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03090-D1A6-C8A0-4762-2B94943B4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97CB9-A139-3B48-BBF4-5EF4B7A962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18C811C-89F0-F378-F5D0-3E9AD8A9B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E6B429-B059-76CF-BD6D-02B400FF3CE7}"/>
              </a:ext>
            </a:extLst>
          </p:cNvPr>
          <p:cNvSpPr txBox="1"/>
          <p:nvPr/>
        </p:nvSpPr>
        <p:spPr>
          <a:xfrm>
            <a:off x="628650" y="1893892"/>
            <a:ext cx="7886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6893140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86C93-0867-9621-7852-2BC22ECA2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6E593-222D-E6EE-A4EA-6F9804B2BC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A2F7D48-1F4C-D1B3-E5AD-7D986D411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A7BA3D-FC27-AA37-56A9-8B655D0B878D}"/>
              </a:ext>
            </a:extLst>
          </p:cNvPr>
          <p:cNvSpPr txBox="1"/>
          <p:nvPr/>
        </p:nvSpPr>
        <p:spPr>
          <a:xfrm>
            <a:off x="628650" y="1893892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397986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2515-A5DC-060C-8BA5-90366426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876AA-E35C-E6D1-F94C-8B3A941A21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9E934FC-31DD-A253-96F6-8CE4ACBE7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44090D-1E60-9287-BC83-E8AA811F5CAB}"/>
              </a:ext>
            </a:extLst>
          </p:cNvPr>
          <p:cNvSpPr txBox="1"/>
          <p:nvPr/>
        </p:nvSpPr>
        <p:spPr>
          <a:xfrm>
            <a:off x="628650" y="1893892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Depolarisation</a:t>
            </a:r>
            <a:r>
              <a:rPr lang="de-DE" sz="2400" dirty="0"/>
              <a:t> am Dendriten der nachgeschalteten Nervenzelle (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8806988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430D2-45A1-E796-F3C1-8E7D131E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2337B-DD11-70AE-1195-F66BD398C1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1853432-387C-EE24-8E10-EDF74C608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198A13-8F4D-D35F-AFF9-60ADCA5408CF}"/>
              </a:ext>
            </a:extLst>
          </p:cNvPr>
          <p:cNvSpPr txBox="1"/>
          <p:nvPr/>
        </p:nvSpPr>
        <p:spPr>
          <a:xfrm>
            <a:off x="628650" y="1893892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Information in Form von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Photonen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Ausbildung einer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Depolarisation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am Dendriten der nachgeschalteten Nervenzelle (elektrisches Signal)</a:t>
            </a:r>
          </a:p>
          <a:p>
            <a:endParaRPr lang="de-DE" sz="28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64E2A2-9049-D35A-B5E9-817358D87823}"/>
              </a:ext>
            </a:extLst>
          </p:cNvPr>
          <p:cNvSpPr txBox="1"/>
          <p:nvPr/>
        </p:nvSpPr>
        <p:spPr>
          <a:xfrm>
            <a:off x="628650" y="2856964"/>
            <a:ext cx="7886700" cy="230832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621304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Rhodopsin</a:t>
            </a:r>
            <a:r>
              <a:rPr lang="de-DE" sz="2800" dirty="0"/>
              <a:t> aus Opsin (Protein) und Retinal (</a:t>
            </a:r>
            <a:r>
              <a:rPr lang="de-DE" sz="2800" dirty="0" err="1"/>
              <a:t>Chromo-phor</a:t>
            </a:r>
            <a:r>
              <a:rPr lang="de-DE" sz="2800" dirty="0"/>
              <a:t>)</a:t>
            </a:r>
          </a:p>
          <a:p>
            <a:endParaRPr lang="de-DE" sz="2800" dirty="0"/>
          </a:p>
          <a:p>
            <a:r>
              <a:rPr lang="de-DE" sz="2800" i="1" dirty="0"/>
              <a:t>Opsin nicht differenzieren in: </a:t>
            </a:r>
            <a:r>
              <a:rPr lang="de-DE" sz="2800" i="1" dirty="0" err="1"/>
              <a:t>Skotopsin</a:t>
            </a:r>
            <a:r>
              <a:rPr lang="de-DE" sz="2800" i="1" dirty="0"/>
              <a:t> (Stäbchen), </a:t>
            </a:r>
            <a:r>
              <a:rPr lang="de-DE" sz="2800" i="1" dirty="0" err="1"/>
              <a:t>Photopsin</a:t>
            </a:r>
            <a:r>
              <a:rPr lang="de-DE" sz="2800" i="1" dirty="0"/>
              <a:t> (Zapfen)</a:t>
            </a:r>
          </a:p>
        </p:txBody>
      </p:sp>
    </p:spTree>
    <p:extLst>
      <p:ext uri="{BB962C8B-B14F-4D97-AF65-F5344CB8AC3E}">
        <p14:creationId xmlns:p14="http://schemas.microsoft.com/office/powerpoint/2010/main" val="237425164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Rhodopsin</a:t>
            </a:r>
            <a:r>
              <a:rPr lang="de-DE" sz="2800" dirty="0"/>
              <a:t> aus Opsin (Protein) und Retinal (</a:t>
            </a:r>
            <a:r>
              <a:rPr lang="de-DE" sz="2800" dirty="0" err="1"/>
              <a:t>Chromo-phor</a:t>
            </a:r>
            <a:r>
              <a:rPr lang="de-DE" sz="2800" dirty="0"/>
              <a:t>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Veränderung der </a:t>
            </a:r>
            <a:r>
              <a:rPr lang="de-DE" sz="2800" u="sng" dirty="0"/>
              <a:t>Molekülgestalt</a:t>
            </a:r>
            <a:r>
              <a:rPr lang="de-DE" sz="2800" dirty="0"/>
              <a:t> durch die 	Absorption eines </a:t>
            </a:r>
            <a:r>
              <a:rPr lang="de-DE" sz="2800" u="sng" dirty="0"/>
              <a:t>Photons</a:t>
            </a:r>
            <a:r>
              <a:rPr lang="de-DE" sz="2800" dirty="0"/>
              <a:t> (dadurch makro-	</a:t>
            </a:r>
            <a:r>
              <a:rPr lang="de-DE" sz="2800" dirty="0" err="1"/>
              <a:t>skopische</a:t>
            </a:r>
            <a:r>
              <a:rPr lang="de-DE" sz="2800" dirty="0"/>
              <a:t> Veränderung von rötlich zu farblos: 	</a:t>
            </a:r>
            <a:r>
              <a:rPr lang="de-DE" sz="2800" i="1" dirty="0" err="1"/>
              <a:t>Bleeching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653541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Rhodopsin</a:t>
            </a:r>
            <a:r>
              <a:rPr lang="de-DE" sz="2800" dirty="0"/>
              <a:t> aus Opsin (Protein) und Retinal (</a:t>
            </a:r>
            <a:r>
              <a:rPr lang="de-DE" sz="2800" dirty="0" err="1"/>
              <a:t>Chromo-phor</a:t>
            </a:r>
            <a:r>
              <a:rPr lang="de-DE" sz="2800" dirty="0"/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E40B14-E5ED-2CAC-741F-3D4AF3A7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82090"/>
            <a:ext cx="7755467" cy="2193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675779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Diesen Gestaltwandel verstehen alle </a:t>
            </a:r>
          </a:p>
          <a:p>
            <a:pPr algn="ctr"/>
            <a:r>
              <a:rPr lang="de-DE" sz="2400" i="1" dirty="0"/>
              <a:t>Kursteilnehmer, auch Nicht-</a:t>
            </a:r>
            <a:r>
              <a:rPr lang="de-DE" sz="2400" i="1" dirty="0" err="1"/>
              <a:t>NTGler</a:t>
            </a:r>
            <a:r>
              <a:rPr lang="de-DE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86228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Hyperpolarisation des Membranpotentials 	(graduiertes Signal)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 	ggf.: Verstärkung des Signals </a:t>
            </a:r>
          </a:p>
          <a:p>
            <a:r>
              <a:rPr lang="de-DE" sz="2800" dirty="0"/>
              <a:t>	auf das 100-fache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</a:t>
            </a:r>
            <a:r>
              <a:rPr lang="de-DE" sz="2800" i="1" dirty="0">
                <a:solidFill>
                  <a:srgbClr val="FF0000"/>
                </a:solidFill>
              </a:rPr>
              <a:t>Keine Details zur Reaktions-</a:t>
            </a:r>
          </a:p>
          <a:p>
            <a:r>
              <a:rPr lang="de-DE" sz="2800" i="1" dirty="0">
                <a:solidFill>
                  <a:srgbClr val="FF0000"/>
                </a:solidFill>
              </a:rPr>
              <a:t>	Kaskade!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58FB48-4D84-BF6F-D563-D47A8C889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55923"/>
            <a:ext cx="2504343" cy="21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002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2"/>
            </a:pPr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	</a:t>
            </a:r>
          </a:p>
          <a:p>
            <a:r>
              <a:rPr lang="de-DE" sz="2800" i="1" dirty="0">
                <a:solidFill>
                  <a:srgbClr val="FF0000"/>
                </a:solidFill>
              </a:rPr>
              <a:t>Keine Besprechung des Ionen-Mechanismus, der zur </a:t>
            </a:r>
            <a:r>
              <a:rPr lang="de-DE" sz="2800" i="1" dirty="0" err="1">
                <a:solidFill>
                  <a:srgbClr val="FF0000"/>
                </a:solidFill>
              </a:rPr>
              <a:t>Hyperpolariation</a:t>
            </a:r>
            <a:r>
              <a:rPr lang="de-DE" sz="2800" i="1" dirty="0">
                <a:solidFill>
                  <a:srgbClr val="FF0000"/>
                </a:solidFill>
              </a:rPr>
              <a:t> führt, weil er zu untypisch und zu kompliziert ist. 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3157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endParaRPr lang="de-DE" sz="2800" dirty="0"/>
          </a:p>
          <a:p>
            <a:r>
              <a:rPr lang="de-DE" sz="2800" u="sng" dirty="0"/>
              <a:t>Blendung</a:t>
            </a:r>
            <a:r>
              <a:rPr lang="de-DE" sz="2800" dirty="0"/>
              <a:t>: Mehr Retinal wird durch Photonen in die gestreckte Form überführt, als nachgeliefert werden kann.</a:t>
            </a:r>
          </a:p>
          <a:p>
            <a:r>
              <a:rPr lang="de-DE" sz="2800" dirty="0"/>
              <a:t>(Piratenklappe)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550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b="1" dirty="0">
                <a:highlight>
                  <a:srgbClr val="FFFF00"/>
                </a:highlight>
                <a:latin typeface="Arial Narrow" panose="020B0606020202030204" pitchFamily="34" charset="0"/>
              </a:rPr>
              <a:t>ALP</a:t>
            </a:r>
            <a:r>
              <a:rPr lang="de-DE" sz="3200" dirty="0"/>
              <a:t>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067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8154A1-9AEF-915A-9EB3-D0D44A092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2" y="1882724"/>
            <a:ext cx="4048337" cy="46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8821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A3A678-7446-BAA4-52BF-37E1D5C7E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82" y="1860828"/>
            <a:ext cx="3756236" cy="44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FB0F3B-9042-7467-66B1-195456395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052">
            <a:off x="1209825" y="1885658"/>
            <a:ext cx="3239566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i="1" dirty="0"/>
              <a:t>(Auch nicht von bio-nickl!)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7A82A4-F624-B908-DCF5-712D29FF3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052">
            <a:off x="1209825" y="1885658"/>
            <a:ext cx="3239566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0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b="1" dirty="0">
                <a:solidFill>
                  <a:srgbClr val="0000FF"/>
                </a:solidFill>
              </a:rPr>
              <a:t>Zusätzliches eignet sich zur </a:t>
            </a:r>
            <a:r>
              <a:rPr lang="de-DE" sz="2800" b="1" dirty="0">
                <a:solidFill>
                  <a:srgbClr val="0000FF"/>
                </a:solidFill>
                <a:highlight>
                  <a:srgbClr val="FFFF00"/>
                </a:highlight>
              </a:rPr>
              <a:t>Begabten-Förderung</a:t>
            </a:r>
            <a:r>
              <a:rPr lang="de-DE" sz="2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FFA554-616D-61C9-5E24-060351F02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052">
            <a:off x="1209825" y="1885658"/>
            <a:ext cx="3239566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00E2-959D-7F6C-1E01-AE02F0D6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B8450-4A3F-BC73-92D5-244CCD6E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1EE8F028-1768-0D22-229D-F65FF124D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0E9A3F-6138-665F-1AB1-CD2E8532B34B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184209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b="1" dirty="0"/>
              <a:t>Erklärvideos</a:t>
            </a:r>
            <a:r>
              <a:rPr lang="de-DE" sz="2800" dirty="0"/>
              <a:t>: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Im Unterricht darauf eingehen, auch </a:t>
            </a:r>
            <a:r>
              <a:rPr lang="de-DE" sz="2800"/>
              <a:t>wenn Sie </a:t>
            </a:r>
            <a:r>
              <a:rPr lang="de-DE" sz="2800" dirty="0"/>
              <a:t>diese nicht als Unterrichts-Medien einsetzen, denn sie enthalten </a:t>
            </a:r>
            <a:r>
              <a:rPr lang="de-DE" sz="2800" b="1" dirty="0"/>
              <a:t>Unschärfen</a:t>
            </a:r>
            <a:r>
              <a:rPr lang="de-DE" sz="2800" dirty="0"/>
              <a:t> und </a:t>
            </a:r>
            <a:r>
              <a:rPr lang="de-DE" sz="2800" b="1" dirty="0"/>
              <a:t>Fehler</a:t>
            </a:r>
            <a:r>
              <a:rPr lang="de-DE" sz="2800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D393C6-88F7-E22C-C816-5AE248BB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095">
            <a:off x="702733" y="2218103"/>
            <a:ext cx="4453466" cy="31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</p:txBody>
      </p:sp>
    </p:spTree>
    <p:extLst>
      <p:ext uri="{BB962C8B-B14F-4D97-AF65-F5344CB8AC3E}">
        <p14:creationId xmlns:p14="http://schemas.microsoft.com/office/powerpoint/2010/main" val="102670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  <a:p>
            <a:pPr>
              <a:spcAft>
                <a:spcPts val="1200"/>
              </a:spcAft>
            </a:pPr>
            <a:r>
              <a:rPr lang="de-DE" sz="2800" i="1" dirty="0"/>
              <a:t>	</a:t>
            </a:r>
            <a:r>
              <a:rPr lang="de-DE" sz="2800" b="1" i="1" dirty="0">
                <a:solidFill>
                  <a:srgbClr val="FF0000"/>
                </a:solidFill>
              </a:rPr>
              <a:t>Nicht </a:t>
            </a:r>
            <a:r>
              <a:rPr lang="de-DE" sz="2800" b="1" i="1" dirty="0" err="1">
                <a:solidFill>
                  <a:srgbClr val="FF0000"/>
                </a:solidFill>
              </a:rPr>
              <a:t>stoffhubern</a:t>
            </a:r>
            <a:r>
              <a:rPr lang="de-DE" sz="28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602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592830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neuen Kurs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inhaltlich (viele neue Aspekte!)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didaktisch-methodisch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Berufsbilder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</p:spTree>
    <p:extLst>
      <p:ext uri="{BB962C8B-B14F-4D97-AF65-F5344CB8AC3E}">
        <p14:creationId xmlns:p14="http://schemas.microsoft.com/office/powerpoint/2010/main" val="245238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30E9D6-902C-2098-3064-E2B639496B78}"/>
              </a:ext>
            </a:extLst>
          </p:cNvPr>
          <p:cNvSpPr txBox="1"/>
          <p:nvPr/>
        </p:nvSpPr>
        <p:spPr>
          <a:xfrm>
            <a:off x="4587874" y="1982450"/>
            <a:ext cx="41243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i="1" dirty="0"/>
              <a:t>Faktenwissen</a:t>
            </a:r>
          </a:p>
          <a:p>
            <a:endParaRPr lang="de-DE" sz="4400" i="1" dirty="0"/>
          </a:p>
          <a:p>
            <a:r>
              <a:rPr lang="de-DE" sz="5400" i="1" dirty="0"/>
              <a:t>Erkenntnis / Verständnis</a:t>
            </a:r>
          </a:p>
        </p:txBody>
      </p:sp>
    </p:spTree>
    <p:extLst>
      <p:ext uri="{BB962C8B-B14F-4D97-AF65-F5344CB8AC3E}">
        <p14:creationId xmlns:p14="http://schemas.microsoft.com/office/powerpoint/2010/main" val="4288630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</a:t>
            </a:r>
            <a:r>
              <a:rPr lang="de-DE" sz="3200" b="1" dirty="0"/>
              <a:t>Arbeitsmaterial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4000" b="1" dirty="0">
                <a:solidFill>
                  <a:srgbClr val="FF3300"/>
                </a:solidFill>
              </a:rPr>
              <a:t>Das war noch nie so wichtig wie in der Kursphase nach LehrplanPLUS!</a:t>
            </a:r>
          </a:p>
          <a:p>
            <a:pPr algn="ctr">
              <a:spcBef>
                <a:spcPts val="1200"/>
              </a:spcBef>
            </a:pPr>
            <a:r>
              <a:rPr lang="de-DE" sz="3200" dirty="0">
                <a:solidFill>
                  <a:srgbClr val="FF3300"/>
                </a:solidFill>
              </a:rPr>
              <a:t>(v. a. wegen der Lernaufgaben)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13.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(ggf. beim Klimawandel)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</a:t>
            </a:r>
          </a:p>
        </p:txBody>
      </p:sp>
    </p:spTree>
    <p:extLst>
      <p:ext uri="{BB962C8B-B14F-4D97-AF65-F5344CB8AC3E}">
        <p14:creationId xmlns:p14="http://schemas.microsoft.com/office/powerpoint/2010/main" val="1968771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1BDE-CDFC-D2C7-7F44-73F99214A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DE53E-417F-A399-968F-A1E5C8CE3C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596977-F3DE-7B65-665A-9F2DC9C4FBF2}"/>
              </a:ext>
            </a:extLst>
          </p:cNvPr>
          <p:cNvSpPr txBox="1"/>
          <p:nvPr/>
        </p:nvSpPr>
        <p:spPr>
          <a:xfrm>
            <a:off x="628650" y="19192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de-DE" sz="3200" u="sng" dirty="0"/>
              <a:t>Sehr viele Aspekte </a:t>
            </a:r>
            <a:r>
              <a:rPr lang="de-DE" sz="3200" dirty="0"/>
              <a:t>stehen bei der Neuro-biologie im LehrplanPLUS: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Zeitplan unbedingt einhalten!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Lerninhalte („Prüfungsstoff“) nicht ausufern lassen!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Möglichst keine Lerninhalte ausweisen, die nicht im LehrplanPLUS stehen!</a:t>
            </a:r>
          </a:p>
        </p:txBody>
      </p:sp>
    </p:spTree>
    <p:extLst>
      <p:ext uri="{BB962C8B-B14F-4D97-AF65-F5344CB8AC3E}">
        <p14:creationId xmlns:p14="http://schemas.microsoft.com/office/powerpoint/2010/main" val="693521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/>
              <a:t>Unsichere Vorkenntnisse aus Chemie und Elektrophysik:</a:t>
            </a:r>
          </a:p>
          <a:p>
            <a:endParaRPr lang="de-DE" sz="3200" dirty="0"/>
          </a:p>
          <a:p>
            <a:r>
              <a:rPr lang="de-DE" sz="3200" dirty="0"/>
              <a:t>ggf. </a:t>
            </a:r>
            <a:r>
              <a:rPr lang="de-DE" sz="3200" u="sng" dirty="0"/>
              <a:t>Berührungsängste</a:t>
            </a:r>
            <a:r>
              <a:rPr lang="de-DE" sz="3200" dirty="0"/>
              <a:t> bei den Modellen für Ruhe- und Aktionspotential, Erregungsleitung, </a:t>
            </a:r>
            <a:r>
              <a:rPr lang="de-DE" sz="3200" dirty="0" err="1"/>
              <a:t>Synapsentätigkeit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50294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8468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Kursteilnehmer</a:t>
            </a:r>
            <a:r>
              <a:rPr lang="de-DE" sz="3200" dirty="0"/>
              <a:t> nicht überlasten, v. a. vor zu vielen Lerninhalten schützen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Nicht zu viel voraussetzen! Nicht-</a:t>
            </a:r>
            <a:r>
              <a:rPr lang="de-DE" sz="3200" dirty="0" err="1"/>
              <a:t>NTGler</a:t>
            </a:r>
            <a:r>
              <a:rPr lang="de-DE" sz="3200" dirty="0"/>
              <a:t> haben geringere Vorkenntnisse in Chemie!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Kurs, Motivation für die Studienwahl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ggf. Begabtenförderung</a:t>
            </a:r>
          </a:p>
        </p:txBody>
      </p:sp>
    </p:spTree>
    <p:extLst>
      <p:ext uri="{BB962C8B-B14F-4D97-AF65-F5344CB8AC3E}">
        <p14:creationId xmlns:p14="http://schemas.microsoft.com/office/powerpoint/2010/main" val="1560278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</p:txBody>
      </p:sp>
    </p:spTree>
    <p:extLst>
      <p:ext uri="{BB962C8B-B14F-4D97-AF65-F5344CB8AC3E}">
        <p14:creationId xmlns:p14="http://schemas.microsoft.com/office/powerpoint/2010/main" val="973814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Biologie: einzelne Aspekte zur Biomembran</a:t>
            </a:r>
          </a:p>
        </p:txBody>
      </p:sp>
    </p:spTree>
    <p:extLst>
      <p:ext uri="{BB962C8B-B14F-4D97-AF65-F5344CB8AC3E}">
        <p14:creationId xmlns:p14="http://schemas.microsoft.com/office/powerpoint/2010/main" val="1402037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solidFill>
                  <a:srgbClr val="FF0000"/>
                </a:solidFill>
              </a:rPr>
              <a:t>Nicht</a:t>
            </a:r>
            <a:r>
              <a:rPr lang="de-DE" sz="2800" dirty="0">
                <a:solidFill>
                  <a:srgbClr val="FF0000"/>
                </a:solidFill>
              </a:rPr>
              <a:t>: </a:t>
            </a:r>
            <a:r>
              <a:rPr lang="de-DE" sz="2800" dirty="0" err="1">
                <a:solidFill>
                  <a:srgbClr val="FF0000"/>
                </a:solidFill>
              </a:rPr>
              <a:t>Schwannsche</a:t>
            </a:r>
            <a:r>
              <a:rPr lang="de-DE" sz="2800" dirty="0">
                <a:solidFill>
                  <a:srgbClr val="FF0000"/>
                </a:solidFill>
              </a:rPr>
              <a:t> Zelle, </a:t>
            </a:r>
            <a:r>
              <a:rPr lang="de-DE" sz="2800" dirty="0" err="1">
                <a:solidFill>
                  <a:srgbClr val="FF0000"/>
                </a:solidFill>
              </a:rPr>
              <a:t>Ranvierscher</a:t>
            </a:r>
            <a:r>
              <a:rPr lang="de-DE" sz="2800" dirty="0">
                <a:solidFill>
                  <a:srgbClr val="FF0000"/>
                </a:solidFill>
              </a:rPr>
              <a:t> Schnürring, </a:t>
            </a:r>
            <a:r>
              <a:rPr lang="de-DE" sz="2800" dirty="0" err="1">
                <a:solidFill>
                  <a:srgbClr val="FF0000"/>
                </a:solidFill>
              </a:rPr>
              <a:t>Nissl</a:t>
            </a:r>
            <a:r>
              <a:rPr lang="de-DE" sz="2800" dirty="0">
                <a:solidFill>
                  <a:srgbClr val="FF0000"/>
                </a:solidFill>
              </a:rPr>
              <a:t>-Schollen</a:t>
            </a:r>
          </a:p>
        </p:txBody>
      </p:sp>
    </p:spTree>
    <p:extLst>
      <p:ext uri="{BB962C8B-B14F-4D97-AF65-F5344CB8AC3E}">
        <p14:creationId xmlns:p14="http://schemas.microsoft.com/office/powerpoint/2010/main" val="1779377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0000"/>
                </a:solidFill>
              </a:rPr>
              <a:t>Das Axon funktioniert nicht wie ein Kabel!</a:t>
            </a:r>
          </a:p>
        </p:txBody>
      </p:sp>
    </p:spTree>
    <p:extLst>
      <p:ext uri="{BB962C8B-B14F-4D97-AF65-F5344CB8AC3E}">
        <p14:creationId xmlns:p14="http://schemas.microsoft.com/office/powerpoint/2010/main" val="3390956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911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1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CBE0BB4-AE3D-69F6-30E0-62ED1824D0F1}"/>
              </a:ext>
            </a:extLst>
          </p:cNvPr>
          <p:cNvSpPr txBox="1"/>
          <p:nvPr/>
        </p:nvSpPr>
        <p:spPr>
          <a:xfrm rot="328159">
            <a:off x="745066" y="4474815"/>
            <a:ext cx="765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Nur</a:t>
            </a:r>
            <a:r>
              <a:rPr lang="de-DE" sz="2800" dirty="0"/>
              <a:t> </a:t>
            </a:r>
            <a:r>
              <a:rPr lang="de-DE" sz="2800" dirty="0" err="1"/>
              <a:t>NTG</a:t>
            </a:r>
            <a:r>
              <a:rPr lang="de-DE" sz="2800" dirty="0"/>
              <a:t>-Schüler kennen aus der Chemie die Fette!</a:t>
            </a:r>
          </a:p>
        </p:txBody>
      </p:sp>
    </p:spTree>
    <p:extLst>
      <p:ext uri="{BB962C8B-B14F-4D97-AF65-F5344CB8AC3E}">
        <p14:creationId xmlns:p14="http://schemas.microsoft.com/office/powerpoint/2010/main" val="12094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6275" y="5015284"/>
            <a:ext cx="791448" cy="17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377" y="2274259"/>
            <a:ext cx="791448" cy="17996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A1E97DD-760F-FC36-A91B-FE8439FF7A9A}"/>
              </a:ext>
            </a:extLst>
          </p:cNvPr>
          <p:cNvSpPr txBox="1"/>
          <p:nvPr/>
        </p:nvSpPr>
        <p:spPr>
          <a:xfrm>
            <a:off x="1303866" y="2912067"/>
            <a:ext cx="20634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unpolar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AA919C-3279-FAA1-8B4C-414EB5906993}"/>
              </a:ext>
            </a:extLst>
          </p:cNvPr>
          <p:cNvSpPr txBox="1"/>
          <p:nvPr/>
        </p:nvSpPr>
        <p:spPr>
          <a:xfrm>
            <a:off x="5546857" y="2912066"/>
            <a:ext cx="2063485" cy="523220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geladen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52BBB1-1D44-EF02-3DF6-280F6FBC50A3}"/>
              </a:ext>
            </a:extLst>
          </p:cNvPr>
          <p:cNvSpPr txBox="1"/>
          <p:nvPr/>
        </p:nvSpPr>
        <p:spPr>
          <a:xfrm>
            <a:off x="1378874" y="4098711"/>
            <a:ext cx="6526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 Begriffe lipophil (hydrophob), hydrophil (lipophob) und amphiphil sind Stoffeigen-</a:t>
            </a:r>
            <a:r>
              <a:rPr lang="de-DE" sz="2800" dirty="0" err="1"/>
              <a:t>schaften</a:t>
            </a:r>
            <a:r>
              <a:rPr lang="de-DE" sz="2800" dirty="0"/>
              <a:t> und gehören zur Stoffebene.</a:t>
            </a:r>
          </a:p>
        </p:txBody>
      </p:sp>
    </p:spTree>
    <p:extLst>
      <p:ext uri="{BB962C8B-B14F-4D97-AF65-F5344CB8AC3E}">
        <p14:creationId xmlns:p14="http://schemas.microsoft.com/office/powerpoint/2010/main" val="1744720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</p:txBody>
      </p:sp>
    </p:spTree>
    <p:extLst>
      <p:ext uri="{BB962C8B-B14F-4D97-AF65-F5344CB8AC3E}">
        <p14:creationId xmlns:p14="http://schemas.microsoft.com/office/powerpoint/2010/main" val="1377117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Nicht einfach voraussetzen!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00B050"/>
                </a:solidFill>
              </a:rPr>
              <a:t>Evaluieren und ggf. besprechen!</a:t>
            </a:r>
          </a:p>
        </p:txBody>
      </p:sp>
    </p:spTree>
    <p:extLst>
      <p:ext uri="{BB962C8B-B14F-4D97-AF65-F5344CB8AC3E}">
        <p14:creationId xmlns:p14="http://schemas.microsoft.com/office/powerpoint/2010/main" val="2098393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</p:spTree>
    <p:extLst>
      <p:ext uri="{BB962C8B-B14F-4D97-AF65-F5344CB8AC3E}">
        <p14:creationId xmlns:p14="http://schemas.microsoft.com/office/powerpoint/2010/main" val="1290884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2120B5-FC3A-F2BB-EC36-35542D5A80D8}"/>
              </a:ext>
            </a:extLst>
          </p:cNvPr>
          <p:cNvSpPr txBox="1"/>
          <p:nvPr/>
        </p:nvSpPr>
        <p:spPr>
          <a:xfrm>
            <a:off x="728133" y="5754707"/>
            <a:ext cx="746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Fachbegriff: </a:t>
            </a:r>
            <a:r>
              <a:rPr lang="de-DE" sz="2800" b="1" dirty="0"/>
              <a:t>osmotische Kraft </a:t>
            </a:r>
            <a:r>
              <a:rPr lang="de-DE" sz="2800" b="1" dirty="0" err="1"/>
              <a:t>F</a:t>
            </a:r>
            <a:r>
              <a:rPr lang="de-DE" sz="2800" b="1" baseline="-25000" dirty="0" err="1"/>
              <a:t>osm</a:t>
            </a:r>
            <a:endParaRPr lang="de-DE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85327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</p:spTree>
    <p:extLst>
      <p:ext uri="{BB962C8B-B14F-4D97-AF65-F5344CB8AC3E}">
        <p14:creationId xmlns:p14="http://schemas.microsoft.com/office/powerpoint/2010/main" val="1481966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71C83-5EF7-9631-913E-58EA81585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07" y="3212784"/>
            <a:ext cx="4534693" cy="272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3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</p:txBody>
      </p:sp>
    </p:spTree>
    <p:extLst>
      <p:ext uri="{BB962C8B-B14F-4D97-AF65-F5344CB8AC3E}">
        <p14:creationId xmlns:p14="http://schemas.microsoft.com/office/powerpoint/2010/main" val="1522702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aktiver Transport durch Tunnelproteine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48D9C3-B5BC-25AC-2C30-87180B0F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26" y="3557164"/>
            <a:ext cx="4488768" cy="274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8835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/>
              <a:t>Stofftransport durch eine Membran</a:t>
            </a:r>
          </a:p>
          <a:p>
            <a:pPr algn="ctr">
              <a:spcAft>
                <a:spcPts val="1200"/>
              </a:spcAft>
            </a:pPr>
            <a:r>
              <a:rPr lang="de-DE" sz="2800" b="1" dirty="0">
                <a:solidFill>
                  <a:srgbClr val="FF0000"/>
                </a:solidFill>
              </a:rPr>
              <a:t>Fachbegriffe, die nicht im LehrplanPLUS stehen: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Antiport und </a:t>
            </a:r>
            <a:r>
              <a:rPr lang="de-DE" sz="2800" dirty="0" err="1">
                <a:solidFill>
                  <a:srgbClr val="FF0000"/>
                </a:solidFill>
              </a:rPr>
              <a:t>Symport</a:t>
            </a:r>
            <a:endParaRPr lang="de-DE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Unterscheidung zwischen Kanalprotein und Carrier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primärer und sekundärer aktiver Transport</a:t>
            </a:r>
          </a:p>
        </p:txBody>
      </p:sp>
    </p:spTree>
    <p:extLst>
      <p:ext uri="{BB962C8B-B14F-4D97-AF65-F5344CB8AC3E}">
        <p14:creationId xmlns:p14="http://schemas.microsoft.com/office/powerpoint/2010/main" val="203806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ist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85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3EEFEE-CE67-8EA3-C67F-851CEEA4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2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754A1F-B6B9-4D43-408A-B8ACEA6B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3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8533D02-1F5F-7BF5-65F7-6F7D66170A98}"/>
              </a:ext>
            </a:extLst>
          </p:cNvPr>
          <p:cNvCxnSpPr>
            <a:cxnSpLocks/>
          </p:cNvCxnSpPr>
          <p:nvPr/>
        </p:nvCxnSpPr>
        <p:spPr>
          <a:xfrm flipV="1">
            <a:off x="6129867" y="4749800"/>
            <a:ext cx="1197184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1C0DD7B-158A-8DE4-949F-A0A5EF9B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AD2159-F24C-91D3-4A4A-0E4C75E4D9E6}"/>
              </a:ext>
            </a:extLst>
          </p:cNvPr>
          <p:cNvSpPr txBox="1"/>
          <p:nvPr/>
        </p:nvSpPr>
        <p:spPr>
          <a:xfrm>
            <a:off x="7281334" y="4265811"/>
            <a:ext cx="1422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„Meer-wasser“</a:t>
            </a:r>
          </a:p>
        </p:txBody>
      </p:sp>
    </p:spTree>
    <p:extLst>
      <p:ext uri="{BB962C8B-B14F-4D97-AF65-F5344CB8AC3E}">
        <p14:creationId xmlns:p14="http://schemas.microsoft.com/office/powerpoint/2010/main" val="1346185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Messung von Membranpotentialen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137299-9244-74E4-F669-ACCDA69C1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9" y="2414481"/>
            <a:ext cx="5327573" cy="247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ECB66EF-DCF2-D266-C7AA-1E758FABAD4A}"/>
              </a:ext>
            </a:extLst>
          </p:cNvPr>
          <p:cNvSpPr txBox="1"/>
          <p:nvPr/>
        </p:nvSpPr>
        <p:spPr>
          <a:xfrm>
            <a:off x="1799166" y="2341765"/>
            <a:ext cx="202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Mess</a:t>
            </a:r>
            <a:r>
              <a:rPr lang="de-DE" sz="2000" dirty="0"/>
              <a:t>- oder Ableit-Elektrode:</a:t>
            </a:r>
          </a:p>
        </p:txBody>
      </p:sp>
    </p:spTree>
    <p:extLst>
      <p:ext uri="{BB962C8B-B14F-4D97-AF65-F5344CB8AC3E}">
        <p14:creationId xmlns:p14="http://schemas.microsoft.com/office/powerpoint/2010/main" val="22425147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Ladungsdifferenz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Membranpotential</a:t>
            </a:r>
            <a:r>
              <a:rPr lang="de-DE" sz="2800" dirty="0"/>
              <a:t> = Ladungsdifferenz zwischen beiden Seiten einer Biomembran</a:t>
            </a:r>
          </a:p>
        </p:txBody>
      </p:sp>
    </p:spTree>
    <p:extLst>
      <p:ext uri="{BB962C8B-B14F-4D97-AF65-F5344CB8AC3E}">
        <p14:creationId xmlns:p14="http://schemas.microsoft.com/office/powerpoint/2010/main" val="26065925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C90AE-F91F-1867-DC0C-85DAB33E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315D6-D26C-A8F9-550F-0B7167738E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0B6816E-6DB7-225D-4F47-1110436B41D6}"/>
              </a:ext>
            </a:extLst>
          </p:cNvPr>
          <p:cNvSpPr txBox="1"/>
          <p:nvPr/>
        </p:nvSpPr>
        <p:spPr>
          <a:xfrm>
            <a:off x="635000" y="1727200"/>
            <a:ext cx="7890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Ladungsdifferenz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Membranpotential</a:t>
            </a:r>
            <a:r>
              <a:rPr lang="de-DE" sz="2800" dirty="0"/>
              <a:t> = Ladungsdifferenz zwischen beiden Seiten einer Biomembran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Ruhepotential</a:t>
            </a:r>
            <a:r>
              <a:rPr lang="de-DE" sz="2800" dirty="0"/>
              <a:t> am Neuron: - 70 mV innen gegen außen</a:t>
            </a:r>
          </a:p>
        </p:txBody>
      </p:sp>
    </p:spTree>
    <p:extLst>
      <p:ext uri="{BB962C8B-B14F-4D97-AF65-F5344CB8AC3E}">
        <p14:creationId xmlns:p14="http://schemas.microsoft.com/office/powerpoint/2010/main" val="13689479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0492-262A-BA34-1235-C9A45537C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349A-4889-241C-F351-5057C6468F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4282DAD-9BA9-33D0-3086-CB1A0CC00183}"/>
              </a:ext>
            </a:extLst>
          </p:cNvPr>
          <p:cNvSpPr txBox="1"/>
          <p:nvPr/>
        </p:nvSpPr>
        <p:spPr>
          <a:xfrm>
            <a:off x="635000" y="1727200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Ladungsdifferenz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Membranpotential</a:t>
            </a:r>
            <a:r>
              <a:rPr lang="de-DE" sz="2800" dirty="0"/>
              <a:t> = Ladungsdifferenz zwischen beiden Seiten einer Biomembran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Ruhepotential</a:t>
            </a:r>
            <a:r>
              <a:rPr lang="de-DE" sz="2800" dirty="0"/>
              <a:t> am Neuron: - 70 mV innen gegen außen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Aktionspotential</a:t>
            </a:r>
            <a:r>
              <a:rPr lang="de-DE" sz="2800" dirty="0"/>
              <a:t>: zeitlicher </a:t>
            </a:r>
            <a:r>
              <a:rPr lang="de-DE" sz="2800" u="sng" dirty="0"/>
              <a:t>Verlauf</a:t>
            </a:r>
            <a:r>
              <a:rPr lang="de-DE" sz="2800" dirty="0"/>
              <a:t> des Membran-Potentials mit Spitze bei + 30 mV</a:t>
            </a:r>
          </a:p>
        </p:txBody>
      </p:sp>
    </p:spTree>
    <p:extLst>
      <p:ext uri="{BB962C8B-B14F-4D97-AF65-F5344CB8AC3E}">
        <p14:creationId xmlns:p14="http://schemas.microsoft.com/office/powerpoint/2010/main" val="6616024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Ladungs-Unterschied</a:t>
            </a:r>
          </a:p>
        </p:txBody>
      </p:sp>
    </p:spTree>
    <p:extLst>
      <p:ext uri="{BB962C8B-B14F-4D97-AF65-F5344CB8AC3E}">
        <p14:creationId xmlns:p14="http://schemas.microsoft.com/office/powerpoint/2010/main" val="26584960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Ladungs-Unterschied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206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baseline="-250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Ladungs-Unterschied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baseline="-250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de-DE" sz="28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r>
              <a:rPr lang="de-DE" sz="2800" b="1" dirty="0">
                <a:cs typeface="Times New Roman" panose="02020603050405020304" pitchFamily="18" charset="0"/>
              </a:rPr>
              <a:t>RP: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GGW</a:t>
            </a:r>
            <a:r>
              <a:rPr lang="de-DE" sz="2800" dirty="0">
                <a:cs typeface="Times New Roman" panose="02020603050405020304" pitchFamily="18" charset="0"/>
              </a:rPr>
              <a:t> von osmotischer und </a:t>
            </a:r>
            <a:r>
              <a:rPr lang="de-DE" sz="2800" dirty="0" err="1">
                <a:cs typeface="Times New Roman" panose="02020603050405020304" pitchFamily="18" charset="0"/>
              </a:rPr>
              <a:t>elektrostat</a:t>
            </a:r>
            <a:r>
              <a:rPr lang="de-DE" sz="2800" dirty="0">
                <a:cs typeface="Times New Roman" panose="02020603050405020304" pitchFamily="18" charset="0"/>
              </a:rPr>
              <a:t>. Kraft</a:t>
            </a:r>
          </a:p>
          <a:p>
            <a:r>
              <a:rPr lang="de-DE" sz="2800" dirty="0">
                <a:cs typeface="Times New Roman" panose="02020603050405020304" pitchFamily="18" charset="0"/>
              </a:rPr>
              <a:t>(auf Kalium-Ionen)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62337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2612D5-8723-F366-4370-21EAA50D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2531558"/>
            <a:ext cx="7052733" cy="38920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86572C-3FAF-C238-BB51-8210AC4719C8}"/>
              </a:ext>
            </a:extLst>
          </p:cNvPr>
          <p:cNvSpPr txBox="1"/>
          <p:nvPr/>
        </p:nvSpPr>
        <p:spPr>
          <a:xfrm>
            <a:off x="628650" y="1690689"/>
            <a:ext cx="351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Hypothetischer Anfangszustand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D3B60B-7933-6660-93A7-9E44A6E0E9C4}"/>
              </a:ext>
            </a:extLst>
          </p:cNvPr>
          <p:cNvSpPr txBox="1"/>
          <p:nvPr/>
        </p:nvSpPr>
        <p:spPr>
          <a:xfrm>
            <a:off x="4893733" y="1680817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Gleichgewichts-Zustand</a:t>
            </a:r>
          </a:p>
        </p:txBody>
      </p:sp>
    </p:spTree>
    <p:extLst>
      <p:ext uri="{BB962C8B-B14F-4D97-AF65-F5344CB8AC3E}">
        <p14:creationId xmlns:p14="http://schemas.microsoft.com/office/powerpoint/2010/main" val="37976778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</p:spTree>
    <p:extLst>
      <p:ext uri="{BB962C8B-B14F-4D97-AF65-F5344CB8AC3E}">
        <p14:creationId xmlns:p14="http://schemas.microsoft.com/office/powerpoint/2010/main" val="9026605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0137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Ionenverhältnisse: Kräfte auf die Ionen, Öffnungs-phasen der Ionen-Kanäle, Ionen-Bewegungen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9154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6BCC-1195-58D8-7B40-0DD6AB97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3FF42-DEE3-6BDB-8358-9F315E06BF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5AE342-4C4D-2A4B-7012-B66E65B2AAAE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Ionenverhältnisse: Kräfte auf die Ionen, Öffnungs-phasen der Ionen-Kanäle, Ionen-Bewegungen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Mechanismus der Hyperpolarisierung weglassen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Repolarisierung</a:t>
            </a:r>
            <a:r>
              <a:rPr lang="de-DE" sz="2800" dirty="0"/>
              <a:t> durch </a:t>
            </a:r>
            <a:r>
              <a:rPr lang="de-DE" sz="2800"/>
              <a:t>die Natrium-Kalium-Pumpe 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3057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528D19-F1D4-80DD-794C-88A312C7B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4" y="2172737"/>
            <a:ext cx="6886104" cy="4320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9378D6-1FBE-FF17-F1C6-462D9CE453AC}"/>
              </a:ext>
            </a:extLst>
          </p:cNvPr>
          <p:cNvSpPr txBox="1"/>
          <p:nvPr/>
        </p:nvSpPr>
        <p:spPr>
          <a:xfrm>
            <a:off x="2429933" y="5274734"/>
            <a:ext cx="6485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Aktionspotential</a:t>
            </a:r>
            <a:r>
              <a:rPr lang="de-DE" sz="2800" dirty="0"/>
              <a:t>: Alles-oder-Nichts-Prinzip</a:t>
            </a:r>
          </a:p>
          <a:p>
            <a:r>
              <a:rPr lang="de-DE" sz="2800" u="sng" dirty="0"/>
              <a:t>Graduiertes Potential</a:t>
            </a:r>
          </a:p>
        </p:txBody>
      </p:sp>
    </p:spTree>
    <p:extLst>
      <p:ext uri="{BB962C8B-B14F-4D97-AF65-F5344CB8AC3E}">
        <p14:creationId xmlns:p14="http://schemas.microsoft.com/office/powerpoint/2010/main" val="17930028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Alles-oder-Nichts-Prinzip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Schwellenwert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Signalumwandlung von Amplituden- auf Frequenz-Modulation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Refraktärphasen (nicht zu kompliziert machen)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Computer: auch binär codiert, aber nicht frequenz-moduliert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0935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</p:spTree>
    <p:extLst>
      <p:ext uri="{BB962C8B-B14F-4D97-AF65-F5344CB8AC3E}">
        <p14:creationId xmlns:p14="http://schemas.microsoft.com/office/powerpoint/2010/main" val="22259341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Fachsprache:</a:t>
            </a:r>
          </a:p>
          <a:p>
            <a:r>
              <a:rPr lang="de-DE" sz="2800" dirty="0"/>
              <a:t>eigentlich Informationsleitung (Erregung kann ein Synonym für Aktionspotential sein)</a:t>
            </a:r>
          </a:p>
          <a:p>
            <a:r>
              <a:rPr lang="de-DE" sz="2800" dirty="0"/>
              <a:t>AP wird nicht weitergeleitet (bleibt am Schnürring)</a:t>
            </a:r>
          </a:p>
          <a:p>
            <a:endParaRPr lang="de-DE" sz="2800" dirty="0"/>
          </a:p>
          <a:p>
            <a:r>
              <a:rPr lang="de-DE" sz="2800" b="1" dirty="0"/>
              <a:t>Kosten-Nutzen-Betrachtung:</a:t>
            </a:r>
          </a:p>
          <a:p>
            <a:r>
              <a:rPr lang="de-DE" sz="2800" dirty="0"/>
              <a:t>myelinisiertes bzw. nicht myelinisiertes Axon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51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14F35E-2BEC-F63C-A955-4AFA5366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68"/>
            <a:ext cx="9144000" cy="631406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B7E0E5-8AA3-1257-058B-F6109436557D}"/>
              </a:ext>
            </a:extLst>
          </p:cNvPr>
          <p:cNvSpPr/>
          <p:nvPr/>
        </p:nvSpPr>
        <p:spPr>
          <a:xfrm rot="1155700">
            <a:off x="801627" y="55868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9015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821267" y="5621867"/>
            <a:ext cx="749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Erklärung über elektrisches Feld </a:t>
            </a:r>
          </a:p>
          <a:p>
            <a:pPr algn="ctr"/>
            <a:r>
              <a:rPr lang="de-DE" sz="2800" dirty="0"/>
              <a:t>oder durch </a:t>
            </a:r>
            <a:r>
              <a:rPr lang="de-DE" sz="2800" dirty="0" err="1"/>
              <a:t>Ausgleichsströmchen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14593B-29E1-7444-AC04-2B2EB08E4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74" y="1881885"/>
            <a:ext cx="6234852" cy="35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488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36882146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0" y="1690689"/>
            <a:ext cx="78761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LehrplanPLUS: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erregenden chemischen Synapse“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Prinzip der Stoffeinwirkung an der neuromuskulären Synapse</a:t>
            </a: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pPr>
              <a:spcBef>
                <a:spcPts val="2400"/>
              </a:spcBef>
            </a:pPr>
            <a:r>
              <a:rPr lang="de-D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Deshalb als Beispiel: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8803349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</p:spTree>
    <p:extLst>
      <p:ext uri="{BB962C8B-B14F-4D97-AF65-F5344CB8AC3E}">
        <p14:creationId xmlns:p14="http://schemas.microsoft.com/office/powerpoint/2010/main" val="20547013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highlight>
                  <a:srgbClr val="FF0000"/>
                </a:highlight>
              </a:rPr>
              <a:t> NEU: </a:t>
            </a:r>
            <a:r>
              <a:rPr lang="de-DE" sz="2800" b="1" dirty="0"/>
              <a:t> </a:t>
            </a:r>
            <a:r>
              <a:rPr lang="de-DE" sz="2800" dirty="0"/>
              <a:t>Endlich im Lehrplan gelandet!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Symptome und Schweregrade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diverse Ursachen, v. a. diskutieren:</a:t>
            </a:r>
          </a:p>
          <a:p>
            <a:r>
              <a:rPr lang="de-DE" sz="2800" dirty="0"/>
              <a:t>	-	</a:t>
            </a:r>
            <a:r>
              <a:rPr lang="de-DE" sz="2800" dirty="0" err="1"/>
              <a:t>Monoamin</a:t>
            </a:r>
            <a:r>
              <a:rPr lang="de-DE" sz="2800" dirty="0"/>
              <a:t>-Hypothese</a:t>
            </a:r>
          </a:p>
          <a:p>
            <a:r>
              <a:rPr lang="de-DE" sz="2800" dirty="0"/>
              <a:t>	-	Vulnerabilitäts-</a:t>
            </a:r>
            <a:r>
              <a:rPr lang="de-DE" sz="2800" dirty="0" err="1"/>
              <a:t>Stress</a:t>
            </a:r>
            <a:r>
              <a:rPr lang="de-DE" sz="2800" dirty="0"/>
              <a:t>-Modell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i="1" dirty="0"/>
              <a:t>2-3 Unterrichtsstunden</a:t>
            </a:r>
          </a:p>
        </p:txBody>
      </p:sp>
    </p:spTree>
    <p:extLst>
      <p:ext uri="{BB962C8B-B14F-4D97-AF65-F5344CB8AC3E}">
        <p14:creationId xmlns:p14="http://schemas.microsoft.com/office/powerpoint/2010/main" val="28579709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</p:txBody>
      </p:sp>
    </p:spTree>
    <p:extLst>
      <p:ext uri="{BB962C8B-B14F-4D97-AF65-F5344CB8AC3E}">
        <p14:creationId xmlns:p14="http://schemas.microsoft.com/office/powerpoint/2010/main" val="37750242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</p:txBody>
      </p:sp>
    </p:spTree>
    <p:extLst>
      <p:ext uri="{BB962C8B-B14F-4D97-AF65-F5344CB8AC3E}">
        <p14:creationId xmlns:p14="http://schemas.microsoft.com/office/powerpoint/2010/main" val="6052385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  <a:p>
            <a:r>
              <a:rPr lang="de-DE" sz="2800" u="sng" dirty="0"/>
              <a:t>Kritik</a:t>
            </a:r>
            <a:r>
              <a:rPr lang="de-DE" sz="2800" dirty="0"/>
              <a:t>:</a:t>
            </a:r>
          </a:p>
          <a:p>
            <a:r>
              <a:rPr lang="de-DE" sz="2800" dirty="0"/>
              <a:t>monokausales Modell; Konzentrations-Unterschiede zwischen Gesunden und Patienten nicht verifiziert</a:t>
            </a:r>
          </a:p>
        </p:txBody>
      </p:sp>
    </p:spTree>
    <p:extLst>
      <p:ext uri="{BB962C8B-B14F-4D97-AF65-F5344CB8AC3E}">
        <p14:creationId xmlns:p14="http://schemas.microsoft.com/office/powerpoint/2010/main" val="24614195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24521933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1DE7F9-FDFA-6E52-C2AC-0AC18748EB9A}"/>
              </a:ext>
            </a:extLst>
          </p:cNvPr>
          <p:cNvSpPr/>
          <p:nvPr/>
        </p:nvSpPr>
        <p:spPr>
          <a:xfrm>
            <a:off x="3843867" y="3007951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68DBDE-3CF8-8CB6-E1CB-910435CC9BD0}"/>
              </a:ext>
            </a:extLst>
          </p:cNvPr>
          <p:cNvSpPr/>
          <p:nvPr/>
        </p:nvSpPr>
        <p:spPr>
          <a:xfrm>
            <a:off x="3852333" y="4328752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6FAF7A-50B9-DB79-5DC7-5C33FEDF47E5}"/>
              </a:ext>
            </a:extLst>
          </p:cNvPr>
          <p:cNvSpPr/>
          <p:nvPr/>
        </p:nvSpPr>
        <p:spPr>
          <a:xfrm>
            <a:off x="3556000" y="4645110"/>
            <a:ext cx="20320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4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AFDB9D-05BD-807E-9593-49A354B3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91"/>
            <a:ext cx="9144000" cy="641881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9ED635C-00F0-C27B-B46C-E48EAAEC2AED}"/>
              </a:ext>
            </a:extLst>
          </p:cNvPr>
          <p:cNvSpPr/>
          <p:nvPr/>
        </p:nvSpPr>
        <p:spPr>
          <a:xfrm rot="1155700">
            <a:off x="2130894" y="24626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0341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17301323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multifaktorielles Modell, Schwellenwert</a:t>
            </a:r>
          </a:p>
        </p:txBody>
      </p:sp>
    </p:spTree>
    <p:extLst>
      <p:ext uri="{BB962C8B-B14F-4D97-AF65-F5344CB8AC3E}">
        <p14:creationId xmlns:p14="http://schemas.microsoft.com/office/powerpoint/2010/main" val="21691730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Komplexität des Krankheitsbildes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Akzeptanz als 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Therapie-Ansätze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soziale Aspekte: </a:t>
            </a:r>
          </a:p>
          <a:p>
            <a:r>
              <a:rPr lang="de-DE" sz="2800" dirty="0"/>
              <a:t>	-	Folgen für die Betroffenen</a:t>
            </a:r>
          </a:p>
          <a:p>
            <a:r>
              <a:rPr lang="de-DE" sz="2800" dirty="0"/>
              <a:t>	-	Umgang mit Betroffenen</a:t>
            </a:r>
          </a:p>
        </p:txBody>
      </p:sp>
    </p:spTree>
    <p:extLst>
      <p:ext uri="{BB962C8B-B14F-4D97-AF65-F5344CB8AC3E}">
        <p14:creationId xmlns:p14="http://schemas.microsoft.com/office/powerpoint/2010/main" val="655024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FD024D62-45E9-B8CE-2A09-79C5EFFD02D7}"/>
              </a:ext>
            </a:extLst>
          </p:cNvPr>
          <p:cNvSpPr/>
          <p:nvPr/>
        </p:nvSpPr>
        <p:spPr>
          <a:xfrm rot="20821252">
            <a:off x="567297" y="2185856"/>
            <a:ext cx="2362200" cy="1094069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nehme deine Erkrankung ernst.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5F2FC5E5-6FF3-1213-599B-00017245CEDE}"/>
              </a:ext>
            </a:extLst>
          </p:cNvPr>
          <p:cNvSpPr/>
          <p:nvPr/>
        </p:nvSpPr>
        <p:spPr>
          <a:xfrm rot="20821252">
            <a:off x="3247841" y="2077124"/>
            <a:ext cx="2362200" cy="10262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ist nicht deine Schuld!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8882F914-1448-E6A5-42D6-76C303932BB7}"/>
              </a:ext>
            </a:extLst>
          </p:cNvPr>
          <p:cNvSpPr/>
          <p:nvPr/>
        </p:nvSpPr>
        <p:spPr>
          <a:xfrm rot="1068796">
            <a:off x="6275552" y="2239185"/>
            <a:ext cx="2362200" cy="987410"/>
          </a:xfrm>
          <a:prstGeom prst="wedgeRoundRectCallout">
            <a:avLst>
              <a:gd name="adj1" fmla="val -45350"/>
              <a:gd name="adj2" fmla="val 9844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 mal in den Arm!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8D218542-06AF-C3BE-FFE6-CE9BDA1FEC19}"/>
              </a:ext>
            </a:extLst>
          </p:cNvPr>
          <p:cNvSpPr/>
          <p:nvPr/>
        </p:nvSpPr>
        <p:spPr>
          <a:xfrm rot="20821252">
            <a:off x="661917" y="4179292"/>
            <a:ext cx="1880965" cy="10893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bin für 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dich da!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E9B4CFB6-3E70-B143-72B2-F2C5B1447653}"/>
              </a:ext>
            </a:extLst>
          </p:cNvPr>
          <p:cNvSpPr/>
          <p:nvPr/>
        </p:nvSpPr>
        <p:spPr>
          <a:xfrm rot="989816">
            <a:off x="4099926" y="3775998"/>
            <a:ext cx="2643353" cy="1375504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Kann ich dich unterstützen? (z. B. zum Arzt begleiten)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11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6000" dirty="0"/>
          </a:p>
          <a:p>
            <a:pPr lvl="2"/>
            <a:endParaRPr lang="de-DE" sz="3600" dirty="0"/>
          </a:p>
          <a:p>
            <a:pPr algn="ctr"/>
            <a:endParaRPr lang="de-DE" sz="60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259"/>
            <a:ext cx="7886700" cy="132556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Ab jetzt nur noch </a:t>
            </a:r>
            <a:r>
              <a:rPr lang="de-DE" sz="5400" b="1" dirty="0" err="1">
                <a:solidFill>
                  <a:schemeClr val="bg1"/>
                </a:solidFill>
              </a:rPr>
              <a:t>eA</a:t>
            </a:r>
            <a:r>
              <a:rPr lang="de-DE" sz="5400" b="1" dirty="0">
                <a:solidFill>
                  <a:schemeClr val="bg1"/>
                </a:solidFill>
              </a:rPr>
              <a:t>-Kurs! </a:t>
            </a:r>
          </a:p>
        </p:txBody>
      </p:sp>
    </p:spTree>
    <p:extLst>
      <p:ext uri="{BB962C8B-B14F-4D97-AF65-F5344CB8AC3E}">
        <p14:creationId xmlns:p14="http://schemas.microsoft.com/office/powerpoint/2010/main" val="242175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</p:spTree>
    <p:extLst>
      <p:ext uri="{BB962C8B-B14F-4D97-AF65-F5344CB8AC3E}">
        <p14:creationId xmlns:p14="http://schemas.microsoft.com/office/powerpoint/2010/main" val="2568992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weitere Transmitter</a:t>
            </a:r>
          </a:p>
          <a:p>
            <a:endParaRPr lang="de-DE" sz="2000" dirty="0"/>
          </a:p>
          <a:p>
            <a:r>
              <a:rPr lang="de-DE" sz="2800" b="1" dirty="0"/>
              <a:t>Postsynaptische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EPSP</a:t>
            </a:r>
            <a:r>
              <a:rPr lang="de-DE" sz="2800" dirty="0"/>
              <a:t> und </a:t>
            </a:r>
            <a:r>
              <a:rPr lang="de-DE" sz="2800" dirty="0" err="1"/>
              <a:t>IPSP</a:t>
            </a:r>
            <a:r>
              <a:rPr lang="de-DE" sz="2800" dirty="0"/>
              <a:t>: graduierte Signale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Ionenmechanismen und Kräfte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15BFA2-C052-8BB0-EA64-14B6FAC7C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14" y="4540355"/>
            <a:ext cx="4615286" cy="1569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5089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BE24-0574-F4DF-DE32-7FE175A3A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B01115-6177-CC24-BFFF-FE1189E0B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3990656"/>
            <a:ext cx="5398138" cy="1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CAB8A3B-9C03-C3E8-500A-67911E9C2160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6644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BE24-0574-F4DF-DE32-7FE175A3A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B01115-6177-CC24-BFFF-FE1189E0B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3990656"/>
            <a:ext cx="5398138" cy="1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CAB8A3B-9C03-C3E8-500A-67911E9C2160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3606A5A-3609-73D0-205D-F1316BD5BD59}"/>
              </a:ext>
            </a:extLst>
          </p:cNvPr>
          <p:cNvSpPr/>
          <p:nvPr/>
        </p:nvSpPr>
        <p:spPr>
          <a:xfrm>
            <a:off x="1371599" y="3880359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6515C3-5489-2E92-91BF-20C3F096335C}"/>
              </a:ext>
            </a:extLst>
          </p:cNvPr>
          <p:cNvSpPr/>
          <p:nvPr/>
        </p:nvSpPr>
        <p:spPr>
          <a:xfrm>
            <a:off x="1676405" y="4083561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39D3373-A624-56CD-B352-C11ED615BCF4}"/>
              </a:ext>
            </a:extLst>
          </p:cNvPr>
          <p:cNvSpPr/>
          <p:nvPr/>
        </p:nvSpPr>
        <p:spPr>
          <a:xfrm>
            <a:off x="2091273" y="3888827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42AAACE-24F9-4D19-131C-68BCEE12BCC9}"/>
              </a:ext>
            </a:extLst>
          </p:cNvPr>
          <p:cNvSpPr/>
          <p:nvPr/>
        </p:nvSpPr>
        <p:spPr>
          <a:xfrm>
            <a:off x="3996273" y="5573694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FA62857-388C-4C9B-3842-C68877FBBD6C}"/>
              </a:ext>
            </a:extLst>
          </p:cNvPr>
          <p:cNvSpPr/>
          <p:nvPr/>
        </p:nvSpPr>
        <p:spPr>
          <a:xfrm>
            <a:off x="5876249" y="5573694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4CF3A-5612-0F88-1079-8CD9F8432BB3}"/>
              </a:ext>
            </a:extLst>
          </p:cNvPr>
          <p:cNvSpPr/>
          <p:nvPr/>
        </p:nvSpPr>
        <p:spPr>
          <a:xfrm>
            <a:off x="7708007" y="5573694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2699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</p:txBody>
      </p:sp>
    </p:spTree>
    <p:extLst>
      <p:ext uri="{BB962C8B-B14F-4D97-AF65-F5344CB8AC3E}">
        <p14:creationId xmlns:p14="http://schemas.microsoft.com/office/powerpoint/2010/main" val="225854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3467</Words>
  <Application>Microsoft Office PowerPoint</Application>
  <PresentationFormat>Bildschirmpräsentation (4:3)</PresentationFormat>
  <Paragraphs>690</Paragraphs>
  <Slides>162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162</vt:i4>
      </vt:variant>
    </vt:vector>
  </HeadingPairs>
  <TitlesOfParts>
    <vt:vector size="170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Zur Person</vt:lpstr>
      <vt:lpstr>Meine Intentionen:</vt:lpstr>
      <vt:lpstr>Meine Intentionen: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Medien</vt:lpstr>
      <vt:lpstr>Medien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Situation in der 13. Jgst.</vt:lpstr>
      <vt:lpstr>Neurobiologie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1 Bau einer Nervenzelle</vt:lpstr>
      <vt:lpstr>1 Bau einer Nervenzelle</vt:lpstr>
      <vt:lpstr>1 Bau einer Nervenzelle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4 Aktionspotential</vt:lpstr>
      <vt:lpstr> 4 Aktionspotential</vt:lpstr>
      <vt:lpstr> 4 Aktionspotential</vt:lpstr>
      <vt:lpstr> 4 Aktionspotential</vt:lpstr>
      <vt:lpstr> 4 Aktionspotential</vt:lpstr>
      <vt:lpstr> 4 Aktionspotential</vt:lpstr>
      <vt:lpstr> 5 Erregungsleitung im Axon</vt:lpstr>
      <vt:lpstr> 5 Erregungsleitung im Axon</vt:lpstr>
      <vt:lpstr> 5 Erregungsleitung im Axon</vt:lpstr>
      <vt:lpstr> 6 neuro-muskuläre Synapse</vt:lpstr>
      <vt:lpstr> 6 neuro-muskuläre Synapse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Ab jetzt nur noch eA-Kurs! 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11 Störungen d. neuron. Systems</vt:lpstr>
      <vt:lpstr> 11 Störungen d. neuron. Systems</vt:lpstr>
      <vt:lpstr> 11 Störungen d. neuron. Systems</vt:lpstr>
      <vt:lpstr> 11 Störungen d. neuron. Systems</vt:lpstr>
      <vt:lpstr> 11 Störungen d. neuron. Systems</vt:lpstr>
      <vt:lpstr> 11 Störungen d. neuron. Systems</vt:lpstr>
      <vt:lpstr> 12 Stress</vt:lpstr>
      <vt:lpstr> 12 Stress</vt:lpstr>
      <vt:lpstr> 12 Stress</vt:lpstr>
      <vt:lpstr> 12 Stress</vt:lpstr>
      <vt:lpstr> 12 Stress</vt:lpstr>
      <vt:lpstr> 12 Stress</vt:lpstr>
      <vt:lpstr> 12 Stress</vt:lpstr>
      <vt:lpstr> 12 Stress</vt:lpstr>
      <vt:lpstr> 13 Cortisol</vt:lpstr>
      <vt:lpstr> 13 Cortisol</vt:lpstr>
      <vt:lpstr> 13 Cortisol</vt:lpstr>
      <vt:lpstr> 13 Cortisol</vt:lpstr>
      <vt:lpstr> 13 Cortisol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15 Optische Phänomene</vt:lpstr>
      <vt:lpstr> 15 Optische Phänomene</vt:lpstr>
      <vt:lpstr> 15 Optische Phänomene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100</cp:revision>
  <dcterms:created xsi:type="dcterms:W3CDTF">2025-02-15T10:14:54Z</dcterms:created>
  <dcterms:modified xsi:type="dcterms:W3CDTF">2025-10-02T13:46:35Z</dcterms:modified>
</cp:coreProperties>
</file>