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843" r:id="rId2"/>
    <p:sldId id="420" r:id="rId3"/>
    <p:sldId id="1067" r:id="rId4"/>
    <p:sldId id="1069" r:id="rId5"/>
    <p:sldId id="1062" r:id="rId6"/>
    <p:sldId id="425" r:id="rId7"/>
    <p:sldId id="756" r:id="rId8"/>
    <p:sldId id="1065" r:id="rId9"/>
    <p:sldId id="444" r:id="rId10"/>
    <p:sldId id="821" r:id="rId11"/>
    <p:sldId id="839" r:id="rId12"/>
    <p:sldId id="853" r:id="rId13"/>
    <p:sldId id="1070" r:id="rId14"/>
    <p:sldId id="1071" r:id="rId15"/>
    <p:sldId id="1072" r:id="rId16"/>
    <p:sldId id="1274" r:id="rId17"/>
    <p:sldId id="1073" r:id="rId18"/>
    <p:sldId id="1074" r:id="rId19"/>
    <p:sldId id="1075" r:id="rId20"/>
    <p:sldId id="1226" r:id="rId21"/>
    <p:sldId id="1076" r:id="rId22"/>
    <p:sldId id="1077" r:id="rId23"/>
    <p:sldId id="1078" r:id="rId24"/>
    <p:sldId id="863" r:id="rId25"/>
    <p:sldId id="1079" r:id="rId26"/>
    <p:sldId id="1239" r:id="rId27"/>
    <p:sldId id="1082" r:id="rId28"/>
    <p:sldId id="1080" r:id="rId29"/>
    <p:sldId id="668" r:id="rId30"/>
    <p:sldId id="854" r:id="rId31"/>
    <p:sldId id="1227" r:id="rId32"/>
    <p:sldId id="1228" r:id="rId33"/>
    <p:sldId id="1229" r:id="rId34"/>
    <p:sldId id="855" r:id="rId35"/>
    <p:sldId id="856" r:id="rId36"/>
    <p:sldId id="857" r:id="rId37"/>
    <p:sldId id="858" r:id="rId38"/>
    <p:sldId id="859" r:id="rId39"/>
    <p:sldId id="860" r:id="rId40"/>
    <p:sldId id="1081" r:id="rId41"/>
    <p:sldId id="1230" r:id="rId42"/>
    <p:sldId id="1063" r:id="rId43"/>
    <p:sldId id="1257" r:id="rId44"/>
    <p:sldId id="875" r:id="rId45"/>
    <p:sldId id="1083" r:id="rId46"/>
    <p:sldId id="1084" r:id="rId47"/>
    <p:sldId id="1085" r:id="rId48"/>
    <p:sldId id="1256" r:id="rId49"/>
    <p:sldId id="1086" r:id="rId50"/>
    <p:sldId id="1087" r:id="rId51"/>
    <p:sldId id="1088" r:id="rId52"/>
    <p:sldId id="1089" r:id="rId53"/>
    <p:sldId id="1090" r:id="rId54"/>
    <p:sldId id="1091" r:id="rId55"/>
    <p:sldId id="1092" r:id="rId56"/>
    <p:sldId id="1093" r:id="rId57"/>
    <p:sldId id="1094" r:id="rId58"/>
    <p:sldId id="1096" r:id="rId59"/>
    <p:sldId id="1240" r:id="rId60"/>
    <p:sldId id="1231" r:id="rId61"/>
    <p:sldId id="1237" r:id="rId62"/>
    <p:sldId id="1097" r:id="rId63"/>
    <p:sldId id="1102" r:id="rId64"/>
    <p:sldId id="1241" r:id="rId65"/>
    <p:sldId id="1100" r:id="rId66"/>
    <p:sldId id="1101" r:id="rId67"/>
    <p:sldId id="1275" r:id="rId68"/>
    <p:sldId id="1103" r:id="rId69"/>
    <p:sldId id="1104" r:id="rId70"/>
    <p:sldId id="1234" r:id="rId71"/>
    <p:sldId id="1105" r:id="rId72"/>
    <p:sldId id="1106" r:id="rId73"/>
    <p:sldId id="1107" r:id="rId74"/>
    <p:sldId id="1108" r:id="rId75"/>
    <p:sldId id="1235" r:id="rId76"/>
    <p:sldId id="1109" r:id="rId77"/>
    <p:sldId id="1110" r:id="rId78"/>
    <p:sldId id="1111" r:id="rId79"/>
    <p:sldId id="1242" r:id="rId80"/>
    <p:sldId id="1112" r:id="rId81"/>
    <p:sldId id="1113" r:id="rId82"/>
    <p:sldId id="1114" r:id="rId83"/>
    <p:sldId id="1286" r:id="rId84"/>
    <p:sldId id="1287" r:id="rId85"/>
    <p:sldId id="1288" r:id="rId86"/>
    <p:sldId id="1117" r:id="rId87"/>
    <p:sldId id="1118" r:id="rId88"/>
    <p:sldId id="1119" r:id="rId89"/>
    <p:sldId id="1120" r:id="rId90"/>
    <p:sldId id="1121" r:id="rId91"/>
    <p:sldId id="1122" r:id="rId92"/>
    <p:sldId id="1123" r:id="rId93"/>
    <p:sldId id="1236" r:id="rId94"/>
    <p:sldId id="1264" r:id="rId95"/>
    <p:sldId id="1265" r:id="rId96"/>
    <p:sldId id="1266" r:id="rId97"/>
    <p:sldId id="1126" r:id="rId98"/>
    <p:sldId id="1125" r:id="rId99"/>
    <p:sldId id="1127" r:id="rId100"/>
    <p:sldId id="1244" r:id="rId101"/>
    <p:sldId id="1289" r:id="rId102"/>
    <p:sldId id="1129" r:id="rId103"/>
    <p:sldId id="1245" r:id="rId104"/>
    <p:sldId id="1267" r:id="rId105"/>
    <p:sldId id="1247" r:id="rId106"/>
    <p:sldId id="1246" r:id="rId107"/>
    <p:sldId id="1290" r:id="rId108"/>
    <p:sldId id="1131" r:id="rId109"/>
    <p:sldId id="1132" r:id="rId110"/>
    <p:sldId id="1258" r:id="rId111"/>
    <p:sldId id="1260" r:id="rId112"/>
    <p:sldId id="1261" r:id="rId113"/>
    <p:sldId id="1259" r:id="rId114"/>
    <p:sldId id="1262" r:id="rId115"/>
    <p:sldId id="1268" r:id="rId116"/>
    <p:sldId id="1263" r:id="rId117"/>
    <p:sldId id="1133" r:id="rId118"/>
    <p:sldId id="1134" r:id="rId119"/>
    <p:sldId id="1222" r:id="rId120"/>
    <p:sldId id="1223" r:id="rId121"/>
    <p:sldId id="1136" r:id="rId122"/>
    <p:sldId id="1248" r:id="rId123"/>
    <p:sldId id="1139" r:id="rId124"/>
    <p:sldId id="1291" r:id="rId125"/>
    <p:sldId id="1292" r:id="rId126"/>
    <p:sldId id="1140" r:id="rId127"/>
    <p:sldId id="1141" r:id="rId128"/>
    <p:sldId id="1269" r:id="rId129"/>
    <p:sldId id="1142" r:id="rId130"/>
    <p:sldId id="1270" r:id="rId131"/>
    <p:sldId id="1143" r:id="rId132"/>
    <p:sldId id="1144" r:id="rId133"/>
    <p:sldId id="1249" r:id="rId134"/>
    <p:sldId id="1295" r:id="rId135"/>
    <p:sldId id="1293" r:id="rId136"/>
    <p:sldId id="1271" r:id="rId137"/>
    <p:sldId id="1294" r:id="rId138"/>
    <p:sldId id="1148" r:id="rId139"/>
    <p:sldId id="1149" r:id="rId140"/>
    <p:sldId id="1150" r:id="rId141"/>
    <p:sldId id="1151" r:id="rId142"/>
    <p:sldId id="1152" r:id="rId143"/>
    <p:sldId id="1296" r:id="rId144"/>
    <p:sldId id="1153" r:id="rId145"/>
    <p:sldId id="1154" r:id="rId146"/>
    <p:sldId id="1156" r:id="rId147"/>
    <p:sldId id="1272" r:id="rId148"/>
    <p:sldId id="1155" r:id="rId149"/>
    <p:sldId id="1158" r:id="rId150"/>
    <p:sldId id="1297" r:id="rId151"/>
    <p:sldId id="1157" r:id="rId152"/>
    <p:sldId id="1159" r:id="rId153"/>
    <p:sldId id="1238" r:id="rId154"/>
    <p:sldId id="1160" r:id="rId155"/>
    <p:sldId id="1161" r:id="rId156"/>
    <p:sldId id="1162" r:id="rId157"/>
    <p:sldId id="1251" r:id="rId158"/>
    <p:sldId id="1163" r:id="rId159"/>
    <p:sldId id="1164" r:id="rId160"/>
    <p:sldId id="1165" r:id="rId161"/>
    <p:sldId id="1273" r:id="rId162"/>
    <p:sldId id="1224" r:id="rId163"/>
    <p:sldId id="1225" r:id="rId164"/>
    <p:sldId id="1166" r:id="rId165"/>
    <p:sldId id="1252" r:id="rId166"/>
    <p:sldId id="1167" r:id="rId167"/>
    <p:sldId id="1168" r:id="rId168"/>
    <p:sldId id="1169" r:id="rId169"/>
    <p:sldId id="1171" r:id="rId170"/>
    <p:sldId id="1172" r:id="rId171"/>
    <p:sldId id="1174" r:id="rId172"/>
    <p:sldId id="1173" r:id="rId173"/>
    <p:sldId id="1253" r:id="rId174"/>
    <p:sldId id="1175" r:id="rId175"/>
    <p:sldId id="1176" r:id="rId176"/>
    <p:sldId id="1177" r:id="rId177"/>
    <p:sldId id="1178" r:id="rId178"/>
    <p:sldId id="1254" r:id="rId179"/>
    <p:sldId id="1179" r:id="rId180"/>
    <p:sldId id="1180" r:id="rId181"/>
    <p:sldId id="1181" r:id="rId182"/>
    <p:sldId id="1182" r:id="rId183"/>
    <p:sldId id="1183" r:id="rId184"/>
    <p:sldId id="1184" r:id="rId185"/>
    <p:sldId id="1185" r:id="rId186"/>
    <p:sldId id="1186" r:id="rId187"/>
    <p:sldId id="1187" r:id="rId188"/>
    <p:sldId id="1188" r:id="rId189"/>
    <p:sldId id="1190" r:id="rId190"/>
    <p:sldId id="1189" r:id="rId191"/>
    <p:sldId id="1191" r:id="rId192"/>
    <p:sldId id="1192" r:id="rId193"/>
    <p:sldId id="1281" r:id="rId194"/>
    <p:sldId id="1298" r:id="rId195"/>
    <p:sldId id="1299" r:id="rId196"/>
    <p:sldId id="1300" r:id="rId197"/>
    <p:sldId id="1301" r:id="rId198"/>
    <p:sldId id="1282" r:id="rId199"/>
    <p:sldId id="1193" r:id="rId200"/>
    <p:sldId id="1255" r:id="rId201"/>
    <p:sldId id="1194" r:id="rId202"/>
    <p:sldId id="1197" r:id="rId203"/>
    <p:sldId id="1198" r:id="rId204"/>
    <p:sldId id="1210" r:id="rId205"/>
    <p:sldId id="1206" r:id="rId20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FF9966"/>
    <a:srgbClr val="3399FF"/>
    <a:srgbClr val="0070C0"/>
    <a:srgbClr val="FFCCFF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presProps" Target="pres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theme" Target="theme/theme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31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9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52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18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75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4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0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1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61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1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6E2D-460E-4EAC-9128-E08850F15B66}" type="datetimeFigureOut">
              <a:rPr lang="de-DE" smtClean="0"/>
              <a:t>17.10.2025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8443-E65A-4066-97DD-2926754F29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5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FA9A697-F7B9-A6CB-49BD-A3FE32095D10}"/>
              </a:ext>
            </a:extLst>
          </p:cNvPr>
          <p:cNvSpPr txBox="1"/>
          <p:nvPr/>
        </p:nvSpPr>
        <p:spPr>
          <a:xfrm>
            <a:off x="1171076" y="569495"/>
            <a:ext cx="71547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bitte </a:t>
            </a:r>
            <a:r>
              <a:rPr lang="de-DE" sz="4000" u="sng" dirty="0"/>
              <a:t>keine Begrüßungen </a:t>
            </a:r>
            <a:r>
              <a:rPr lang="de-DE" sz="4000" dirty="0"/>
              <a:t>über den Chat</a:t>
            </a:r>
          </a:p>
          <a:p>
            <a:pPr algn="ctr"/>
            <a:endParaRPr lang="de-DE" sz="4000" dirty="0"/>
          </a:p>
          <a:p>
            <a:pPr algn="ctr"/>
            <a:r>
              <a:rPr lang="de-DE" sz="4000" u="sng" dirty="0"/>
              <a:t>Kamera und Mikrophon </a:t>
            </a:r>
            <a:r>
              <a:rPr lang="de-DE" sz="4000" dirty="0"/>
              <a:t>bitte ausschalten</a:t>
            </a:r>
          </a:p>
          <a:p>
            <a:pPr algn="ctr"/>
            <a:endParaRPr lang="de-DE" sz="4000" dirty="0"/>
          </a:p>
          <a:p>
            <a:pPr algn="ctr"/>
            <a:r>
              <a:rPr lang="de-DE" sz="4000" u="sng" dirty="0"/>
              <a:t>Beiträge</a:t>
            </a:r>
            <a:r>
              <a:rPr lang="de-DE" sz="4000" dirty="0"/>
              <a:t> über die Chat-Funktion, z.B. in den Pausen, ggf. auch zwischendrin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8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Fachsprache:</a:t>
            </a:r>
          </a:p>
          <a:p>
            <a:r>
              <a:rPr lang="de-DE" sz="2800" dirty="0"/>
              <a:t>eigentlich Informationsleitung (Erregung kann ein Synonym für Aktionspotential sein)</a:t>
            </a:r>
          </a:p>
          <a:p>
            <a:r>
              <a:rPr lang="de-DE" sz="2800" dirty="0"/>
              <a:t>AP wird nicht weitergeleitet (bleibt am Schnürring)</a:t>
            </a:r>
          </a:p>
          <a:p>
            <a:endParaRPr lang="de-DE" sz="2800" dirty="0"/>
          </a:p>
          <a:p>
            <a:r>
              <a:rPr lang="de-DE" sz="2800" b="1" dirty="0"/>
              <a:t>Kosten-Nutzen-Betrachtung:</a:t>
            </a:r>
          </a:p>
          <a:p>
            <a:r>
              <a:rPr lang="de-DE" sz="2800" dirty="0"/>
              <a:t>myelinisiertes bzw. nicht myelinisiertes Axon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517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821267" y="5621867"/>
            <a:ext cx="749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Erklärung über elektrisches Feld </a:t>
            </a:r>
          </a:p>
          <a:p>
            <a:pPr algn="ctr"/>
            <a:r>
              <a:rPr lang="de-DE" sz="2800" dirty="0"/>
              <a:t>oder durch </a:t>
            </a:r>
            <a:r>
              <a:rPr lang="de-DE" sz="2800" dirty="0" err="1"/>
              <a:t>Ausgleichsströmchen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14593B-29E1-7444-AC04-2B2EB08E4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74" y="1881885"/>
            <a:ext cx="6234852" cy="35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517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</p:spTree>
    <p:extLst>
      <p:ext uri="{BB962C8B-B14F-4D97-AF65-F5344CB8AC3E}">
        <p14:creationId xmlns:p14="http://schemas.microsoft.com/office/powerpoint/2010/main" val="368821461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0" y="1690689"/>
            <a:ext cx="78761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LehrplanPLUS:</a:t>
            </a:r>
          </a:p>
          <a:p>
            <a:pPr algn="ctr">
              <a:spcBef>
                <a:spcPts val="2400"/>
              </a:spcBef>
            </a:pPr>
            <a:r>
              <a:rPr lang="de-DE" sz="2800" dirty="0">
                <a:latin typeface="Arial Narrow" panose="020B0606020202030204" pitchFamily="34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elektrochemische Vorgänge an einer erregenden chemischen Synapse“</a:t>
            </a:r>
          </a:p>
          <a:p>
            <a:pPr algn="ctr">
              <a:spcBef>
                <a:spcPts val="2400"/>
              </a:spcBef>
            </a:pPr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Prinzip der Stoffeinwirkung an der neuromuskulären Synapse</a:t>
            </a:r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</a:p>
          <a:p>
            <a:pPr>
              <a:spcBef>
                <a:spcPts val="2400"/>
              </a:spcBef>
            </a:pPr>
            <a:r>
              <a:rPr lang="de-D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Deshalb als Beispiel: neuro-muskuläre Synapse</a:t>
            </a:r>
          </a:p>
        </p:txBody>
      </p:sp>
    </p:spTree>
    <p:extLst>
      <p:ext uri="{BB962C8B-B14F-4D97-AF65-F5344CB8AC3E}">
        <p14:creationId xmlns:p14="http://schemas.microsoft.com/office/powerpoint/2010/main" val="8803349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6 neuro-muskuläre Synapse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0" y="1690689"/>
            <a:ext cx="78761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Bau der Synapse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Mechanismus der Signalübertragung an der Synapse (LehrplanPLUS: </a:t>
            </a:r>
            <a:r>
              <a:rPr lang="de-DE" sz="2800" dirty="0">
                <a:latin typeface="Arial Narrow" panose="020B0606020202030204" pitchFamily="34" charset="0"/>
              </a:rPr>
              <a:t>„</a:t>
            </a:r>
            <a:r>
              <a:rPr lang="de-DE" sz="2800" u="sng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Prinzip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der Erregungs-übertragung“</a:t>
            </a:r>
            <a:r>
              <a:rPr lang="de-D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nur „Transmitter“, im </a:t>
            </a:r>
            <a:r>
              <a:rPr lang="de-DE" sz="2800" dirty="0" err="1"/>
              <a:t>eA</a:t>
            </a:r>
            <a:r>
              <a:rPr lang="de-DE" sz="2800" dirty="0"/>
              <a:t>-Kurs auf jeden Fall Acetylcholin</a:t>
            </a:r>
          </a:p>
        </p:txBody>
      </p:sp>
    </p:spTree>
    <p:extLst>
      <p:ext uri="{BB962C8B-B14F-4D97-AF65-F5344CB8AC3E}">
        <p14:creationId xmlns:p14="http://schemas.microsoft.com/office/powerpoint/2010/main" val="254539100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7 Einflüsse auf Synapsen</a:t>
            </a:r>
          </a:p>
        </p:txBody>
      </p:sp>
    </p:spTree>
    <p:extLst>
      <p:ext uri="{BB962C8B-B14F-4D97-AF65-F5344CB8AC3E}">
        <p14:creationId xmlns:p14="http://schemas.microsoft.com/office/powerpoint/2010/main" val="23185582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7 Einflüsse auf Synapsen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Anwendung von Vorwissen: Kursteilnehmer nennen mögliche Angriffsorte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Unterscheidung: Atemlähmung durch Muskelkrampf bzw. -erschlaffung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Kosten-Nutzen-Betrachtung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Einsatz in der Medizin bzw. Suchtproblematik</a:t>
            </a:r>
          </a:p>
        </p:txBody>
      </p:sp>
    </p:spTree>
    <p:extLst>
      <p:ext uri="{BB962C8B-B14F-4D97-AF65-F5344CB8AC3E}">
        <p14:creationId xmlns:p14="http://schemas.microsoft.com/office/powerpoint/2010/main" val="104117143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03046-A80A-0CC6-6E37-9199C9BB8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91F39-FC4F-9B9D-9439-F3B3D25DE7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7 Einflüsse auf Synapsen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604B92-4C19-CED3-E814-2AEF3E718942}"/>
              </a:ext>
            </a:extLst>
          </p:cNvPr>
          <p:cNvSpPr txBox="1"/>
          <p:nvPr/>
        </p:nvSpPr>
        <p:spPr>
          <a:xfrm>
            <a:off x="639231" y="1876956"/>
            <a:ext cx="787611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Zwei, drei Beispiele genügen, um das Prinzip zu verstehen.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Konkrete Beispiele für Stoffe sind nicht Lerninhalt.</a:t>
            </a:r>
          </a:p>
        </p:txBody>
      </p:sp>
    </p:spTree>
    <p:extLst>
      <p:ext uri="{BB962C8B-B14F-4D97-AF65-F5344CB8AC3E}">
        <p14:creationId xmlns:p14="http://schemas.microsoft.com/office/powerpoint/2010/main" val="262137825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</p:spTree>
    <p:extLst>
      <p:ext uri="{BB962C8B-B14F-4D97-AF65-F5344CB8AC3E}">
        <p14:creationId xmlns:p14="http://schemas.microsoft.com/office/powerpoint/2010/main" val="20547013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b="1" dirty="0">
                <a:highlight>
                  <a:srgbClr val="FF0000"/>
                </a:highlight>
              </a:rPr>
              <a:t> NEU: </a:t>
            </a:r>
            <a:r>
              <a:rPr lang="de-DE" sz="2800" b="1" dirty="0"/>
              <a:t> </a:t>
            </a:r>
            <a:r>
              <a:rPr lang="de-DE" sz="2800" dirty="0"/>
              <a:t>Endlich im Lehrplan gelandet!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Symptome und Schweregrade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diverse Ursachen, v. a. diskutieren:</a:t>
            </a:r>
          </a:p>
          <a:p>
            <a:r>
              <a:rPr lang="de-DE" sz="2800" dirty="0"/>
              <a:t>	-	</a:t>
            </a:r>
            <a:r>
              <a:rPr lang="de-DE" sz="2800" dirty="0" err="1"/>
              <a:t>Monoamin</a:t>
            </a:r>
            <a:r>
              <a:rPr lang="de-DE" sz="2800" dirty="0"/>
              <a:t>-Hypothese</a:t>
            </a:r>
          </a:p>
          <a:p>
            <a:r>
              <a:rPr lang="de-DE" sz="2800" dirty="0"/>
              <a:t>	-	Vulnerabilitäts-</a:t>
            </a:r>
            <a:r>
              <a:rPr lang="de-DE" sz="2800" dirty="0" err="1"/>
              <a:t>Stress</a:t>
            </a:r>
            <a:r>
              <a:rPr lang="de-DE" sz="2800" dirty="0"/>
              <a:t>-Modell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i="1" dirty="0"/>
              <a:t>2-3 Unterrichtsstunden</a:t>
            </a:r>
          </a:p>
        </p:txBody>
      </p:sp>
    </p:spTree>
    <p:extLst>
      <p:ext uri="{BB962C8B-B14F-4D97-AF65-F5344CB8AC3E}">
        <p14:creationId xmlns:p14="http://schemas.microsoft.com/office/powerpoint/2010/main" val="2857970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287153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Hier ist diese Multimedia-Präsentation eingestellt.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</p:txBody>
      </p:sp>
    </p:spTree>
    <p:extLst>
      <p:ext uri="{BB962C8B-B14F-4D97-AF65-F5344CB8AC3E}">
        <p14:creationId xmlns:p14="http://schemas.microsoft.com/office/powerpoint/2010/main" val="37750242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</p:txBody>
      </p:sp>
    </p:spTree>
    <p:extLst>
      <p:ext uri="{BB962C8B-B14F-4D97-AF65-F5344CB8AC3E}">
        <p14:creationId xmlns:p14="http://schemas.microsoft.com/office/powerpoint/2010/main" val="6052385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/>
              <a:t>Monoamin</a:t>
            </a:r>
            <a:r>
              <a:rPr lang="de-DE" sz="2800" b="1" dirty="0"/>
              <a:t>-Hypothese: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Neurotransmitter Serotonin und Noradrenalin (mit 1 Aminogruppe) haben zu geringe Aktivität im Gehirn</a:t>
            </a:r>
          </a:p>
          <a:p>
            <a:r>
              <a:rPr lang="de-DE" sz="2800" u="sng" dirty="0"/>
              <a:t>Therapie</a:t>
            </a:r>
            <a:r>
              <a:rPr lang="de-DE" sz="2800" dirty="0"/>
              <a:t>: </a:t>
            </a:r>
          </a:p>
          <a:p>
            <a:pPr>
              <a:spcAft>
                <a:spcPts val="1800"/>
              </a:spcAft>
            </a:pPr>
            <a:r>
              <a:rPr lang="de-DE" sz="2800" dirty="0"/>
              <a:t>Erhöhung der Transmitter-Konzentration z. B. durch Gabe von Serotonin-Wiederaufnahme-Hemmer</a:t>
            </a:r>
          </a:p>
          <a:p>
            <a:r>
              <a:rPr lang="de-DE" sz="2800" u="sng" dirty="0"/>
              <a:t>Kritik</a:t>
            </a:r>
            <a:r>
              <a:rPr lang="de-DE" sz="2800" dirty="0"/>
              <a:t>:</a:t>
            </a:r>
          </a:p>
          <a:p>
            <a:r>
              <a:rPr lang="de-DE" sz="2800" dirty="0"/>
              <a:t>monokausales Modell; Konzentrations-Unterschiede zwischen Gesunden und Patienten nicht verifiziert</a:t>
            </a:r>
          </a:p>
        </p:txBody>
      </p:sp>
    </p:spTree>
    <p:extLst>
      <p:ext uri="{BB962C8B-B14F-4D97-AF65-F5344CB8AC3E}">
        <p14:creationId xmlns:p14="http://schemas.microsoft.com/office/powerpoint/2010/main" val="246141956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24521933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1DE7F9-FDFA-6E52-C2AC-0AC18748EB9A}"/>
              </a:ext>
            </a:extLst>
          </p:cNvPr>
          <p:cNvSpPr/>
          <p:nvPr/>
        </p:nvSpPr>
        <p:spPr>
          <a:xfrm>
            <a:off x="3843867" y="3007951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68DBDE-3CF8-8CB6-E1CB-910435CC9BD0}"/>
              </a:ext>
            </a:extLst>
          </p:cNvPr>
          <p:cNvSpPr/>
          <p:nvPr/>
        </p:nvSpPr>
        <p:spPr>
          <a:xfrm>
            <a:off x="3852333" y="4328752"/>
            <a:ext cx="12954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56FAF7A-50B9-DB79-5DC7-5C33FEDF47E5}"/>
              </a:ext>
            </a:extLst>
          </p:cNvPr>
          <p:cNvSpPr/>
          <p:nvPr/>
        </p:nvSpPr>
        <p:spPr>
          <a:xfrm>
            <a:off x="3556000" y="4645110"/>
            <a:ext cx="2032000" cy="11407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0475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</p:txBody>
      </p:sp>
    </p:spTree>
    <p:extLst>
      <p:ext uri="{BB962C8B-B14F-4D97-AF65-F5344CB8AC3E}">
        <p14:creationId xmlns:p14="http://schemas.microsoft.com/office/powerpoint/2010/main" val="17301323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E5DD7C-FF50-301F-CFAE-BD5DFA665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2" y="3007951"/>
            <a:ext cx="7399867" cy="2458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Vulnerabilitäts-</a:t>
            </a:r>
            <a:r>
              <a:rPr lang="de-DE" sz="2800" b="1" dirty="0" err="1"/>
              <a:t>Stress</a:t>
            </a:r>
            <a:r>
              <a:rPr lang="de-DE" sz="2800" b="1" dirty="0"/>
              <a:t>-Modell</a:t>
            </a:r>
          </a:p>
          <a:p>
            <a:r>
              <a:rPr lang="de-DE" sz="2800" dirty="0"/>
              <a:t>Vulnerabilität = Verletzlichkeit, höhere Anfälligkeit für Depression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multifaktorielles Modell, Schwellenwert</a:t>
            </a:r>
          </a:p>
        </p:txBody>
      </p:sp>
    </p:spTree>
    <p:extLst>
      <p:ext uri="{BB962C8B-B14F-4D97-AF65-F5344CB8AC3E}">
        <p14:creationId xmlns:p14="http://schemas.microsoft.com/office/powerpoint/2010/main" val="216917305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1F99C9-A1E3-E4D0-2187-C633609256FA}"/>
              </a:ext>
            </a:extLst>
          </p:cNvPr>
          <p:cNvSpPr txBox="1"/>
          <p:nvPr/>
        </p:nvSpPr>
        <p:spPr>
          <a:xfrm>
            <a:off x="639231" y="1876956"/>
            <a:ext cx="78761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Komplexität des Krankheitsbildes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Akzeptanz als 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Therapie-Ansätze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soziale Aspekte: </a:t>
            </a:r>
          </a:p>
          <a:p>
            <a:r>
              <a:rPr lang="de-DE" sz="2800" dirty="0"/>
              <a:t>	-	Folgen für die Betroffenen</a:t>
            </a:r>
          </a:p>
          <a:p>
            <a:r>
              <a:rPr lang="de-DE" sz="2800" dirty="0"/>
              <a:t>	-	Umgang mit Betroffenen</a:t>
            </a:r>
          </a:p>
        </p:txBody>
      </p:sp>
    </p:spTree>
    <p:extLst>
      <p:ext uri="{BB962C8B-B14F-4D97-AF65-F5344CB8AC3E}">
        <p14:creationId xmlns:p14="http://schemas.microsoft.com/office/powerpoint/2010/main" val="6550242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pPr algn="ctr"/>
            <a:r>
              <a:rPr lang="de-DE" b="1" dirty="0"/>
              <a:t> 8 Depression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FD024D62-45E9-B8CE-2A09-79C5EFFD02D7}"/>
              </a:ext>
            </a:extLst>
          </p:cNvPr>
          <p:cNvSpPr/>
          <p:nvPr/>
        </p:nvSpPr>
        <p:spPr>
          <a:xfrm rot="20821252">
            <a:off x="567297" y="2185856"/>
            <a:ext cx="2362200" cy="1094069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nehme deine Erkrankung ernst.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5F2FC5E5-6FF3-1213-599B-00017245CEDE}"/>
              </a:ext>
            </a:extLst>
          </p:cNvPr>
          <p:cNvSpPr/>
          <p:nvPr/>
        </p:nvSpPr>
        <p:spPr>
          <a:xfrm rot="20821252">
            <a:off x="3247841" y="2077124"/>
            <a:ext cx="2362200" cy="10262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ist nicht deine Schuld!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2" name="Sprechblase: rechteckig mit abgerundeten Ecken 11">
            <a:extLst>
              <a:ext uri="{FF2B5EF4-FFF2-40B4-BE49-F238E27FC236}">
                <a16:creationId xmlns:a16="http://schemas.microsoft.com/office/drawing/2014/main" id="{8882F914-1448-E6A5-42D6-76C303932BB7}"/>
              </a:ext>
            </a:extLst>
          </p:cNvPr>
          <p:cNvSpPr/>
          <p:nvPr/>
        </p:nvSpPr>
        <p:spPr>
          <a:xfrm rot="1068796">
            <a:off x="6275552" y="2239185"/>
            <a:ext cx="2362200" cy="987410"/>
          </a:xfrm>
          <a:prstGeom prst="wedgeRoundRectCallout">
            <a:avLst>
              <a:gd name="adj1" fmla="val -45350"/>
              <a:gd name="adj2" fmla="val 9844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Komm mal in den Arm!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8D218542-06AF-C3BE-FFE6-CE9BDA1FEC19}"/>
              </a:ext>
            </a:extLst>
          </p:cNvPr>
          <p:cNvSpPr/>
          <p:nvPr/>
        </p:nvSpPr>
        <p:spPr>
          <a:xfrm rot="20821252">
            <a:off x="661917" y="4179292"/>
            <a:ext cx="1880965" cy="1089316"/>
          </a:xfrm>
          <a:prstGeom prst="wedgeRoundRectCallout">
            <a:avLst>
              <a:gd name="adj1" fmla="val 39735"/>
              <a:gd name="adj2" fmla="val 117208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Ich bin für 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20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dich da!</a:t>
            </a:r>
            <a:endParaRPr lang="de-DE" sz="2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E9B4CFB6-3E70-B143-72B2-F2C5B1447653}"/>
              </a:ext>
            </a:extLst>
          </p:cNvPr>
          <p:cNvSpPr/>
          <p:nvPr/>
        </p:nvSpPr>
        <p:spPr>
          <a:xfrm rot="989816">
            <a:off x="4099926" y="3775998"/>
            <a:ext cx="2643353" cy="1375504"/>
          </a:xfrm>
          <a:prstGeom prst="wedgeRoundRectCallout">
            <a:avLst>
              <a:gd name="adj1" fmla="val -44756"/>
              <a:gd name="adj2" fmla="val 1102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Kann ich dich unterstützen? (z. B. zum Arzt begleiten)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9110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1:</a:t>
            </a:r>
          </a:p>
          <a:p>
            <a:pPr algn="ctr"/>
            <a:endParaRPr lang="de-DE" sz="6000" dirty="0"/>
          </a:p>
          <a:p>
            <a:pPr algn="ctr"/>
            <a:r>
              <a:rPr lang="de-DE" sz="6000" dirty="0"/>
              <a:t>Chat-Beiträge</a:t>
            </a:r>
          </a:p>
          <a:p>
            <a:pPr algn="ctr">
              <a:spcBef>
                <a:spcPts val="1800"/>
              </a:spcBef>
            </a:pPr>
            <a:endParaRPr lang="de-DE" sz="6000" b="1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804616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2:</a:t>
            </a:r>
          </a:p>
          <a:p>
            <a:pPr algn="ctr"/>
            <a:endParaRPr lang="de-DE" sz="6000" dirty="0"/>
          </a:p>
          <a:p>
            <a:pPr lvl="2"/>
            <a:endParaRPr lang="de-DE" sz="36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Verarbeitung neuronaler Signale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Neurophysiologische Verfahren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Zelluläre Prozesse des Lernens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Störungen des neuronalen Systems</a:t>
            </a:r>
          </a:p>
          <a:p>
            <a:pPr algn="ctr"/>
            <a:endParaRPr lang="de-DE" sz="6000" b="1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259"/>
            <a:ext cx="7886700" cy="1325563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Ab jetzt nur noch </a:t>
            </a:r>
            <a:r>
              <a:rPr lang="de-DE" sz="5400" b="1" dirty="0" err="1">
                <a:solidFill>
                  <a:schemeClr val="bg1"/>
                </a:solidFill>
              </a:rPr>
              <a:t>eA</a:t>
            </a:r>
            <a:r>
              <a:rPr lang="de-DE" sz="5400" b="1" dirty="0">
                <a:solidFill>
                  <a:schemeClr val="bg1"/>
                </a:solidFill>
              </a:rPr>
              <a:t>-Kurs! </a:t>
            </a:r>
          </a:p>
        </p:txBody>
      </p:sp>
    </p:spTree>
    <p:extLst>
      <p:ext uri="{BB962C8B-B14F-4D97-AF65-F5344CB8AC3E}">
        <p14:creationId xmlns:p14="http://schemas.microsoft.com/office/powerpoint/2010/main" val="2421751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</p:spTree>
    <p:extLst>
      <p:ext uri="{BB962C8B-B14F-4D97-AF65-F5344CB8AC3E}">
        <p14:creationId xmlns:p14="http://schemas.microsoft.com/office/powerpoint/2010/main" val="2568992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weitere Transmitter</a:t>
            </a:r>
          </a:p>
          <a:p>
            <a:endParaRPr lang="de-DE" sz="2000" dirty="0"/>
          </a:p>
          <a:p>
            <a:r>
              <a:rPr lang="de-DE" sz="2800" b="1" dirty="0"/>
              <a:t>Postsynaptische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/>
              <a:t>EPSP</a:t>
            </a:r>
            <a:r>
              <a:rPr lang="de-DE" sz="2800" dirty="0"/>
              <a:t> und </a:t>
            </a:r>
            <a:r>
              <a:rPr lang="de-DE" sz="2800" dirty="0" err="1"/>
              <a:t>IPSP</a:t>
            </a:r>
            <a:r>
              <a:rPr lang="de-DE" sz="2800" dirty="0"/>
              <a:t>: graduierte Signale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Ionenmechanismen und Kräfte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15BFA2-C052-8BB0-EA64-14B6FAC7C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14" y="4540355"/>
            <a:ext cx="4615286" cy="1569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50897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75BE24-0574-F4DF-DE32-7FE175A3A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CCAB8A3B-9C03-C3E8-500A-67911E9C2160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EBBE405-3B4C-FE8F-23A5-916C09FDA926}"/>
              </a:ext>
            </a:extLst>
          </p:cNvPr>
          <p:cNvSpPr txBox="1"/>
          <p:nvPr/>
        </p:nvSpPr>
        <p:spPr>
          <a:xfrm>
            <a:off x="4181302" y="3043968"/>
            <a:ext cx="335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Reiz an Synapse </a:t>
            </a:r>
            <a:r>
              <a:rPr lang="de-DE" sz="2800" dirty="0" err="1"/>
              <a:t>E3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5326999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CB83A-9918-13C4-1140-4997648BF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67F70-2A81-1A19-E796-3E3AF04D76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07885E8-6F3D-BA34-9A82-78089AFC5B79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E7AB98-34D3-AA23-72DA-5D05CC31A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2D0DE822-D30E-D16A-8888-035DBC473685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046CDCB-11C0-DFA2-6689-AD571B267309}"/>
              </a:ext>
            </a:extLst>
          </p:cNvPr>
          <p:cNvSpPr/>
          <p:nvPr/>
        </p:nvSpPr>
        <p:spPr>
          <a:xfrm>
            <a:off x="1371599" y="3880359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FAB242-DF66-6B31-56D4-8EB14E9CBCE1}"/>
              </a:ext>
            </a:extLst>
          </p:cNvPr>
          <p:cNvSpPr/>
          <p:nvPr/>
        </p:nvSpPr>
        <p:spPr>
          <a:xfrm>
            <a:off x="1676405" y="4083561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A4112AD-6FCE-DEEE-A604-59DFEA91DC86}"/>
              </a:ext>
            </a:extLst>
          </p:cNvPr>
          <p:cNvSpPr/>
          <p:nvPr/>
        </p:nvSpPr>
        <p:spPr>
          <a:xfrm>
            <a:off x="2091273" y="3888827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39A822-DE73-66CA-BED7-AABF77FC5128}"/>
              </a:ext>
            </a:extLst>
          </p:cNvPr>
          <p:cNvSpPr txBox="1"/>
          <p:nvPr/>
        </p:nvSpPr>
        <p:spPr>
          <a:xfrm>
            <a:off x="4181302" y="3043968"/>
            <a:ext cx="3358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Potentialmessung an drei Orten</a:t>
            </a:r>
          </a:p>
        </p:txBody>
      </p:sp>
    </p:spTree>
    <p:extLst>
      <p:ext uri="{BB962C8B-B14F-4D97-AF65-F5344CB8AC3E}">
        <p14:creationId xmlns:p14="http://schemas.microsoft.com/office/powerpoint/2010/main" val="441972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A5DEE-EDD2-9335-ED67-4C4B42DD1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410E8-8BCD-8BD6-E04A-8C7A9513E13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019AA4-B4DC-8BDE-70AC-3257F81237A8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7DD2E1-9F5E-18F9-C490-603D0232A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" y="2805769"/>
            <a:ext cx="2879725" cy="23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B67C76F-2BA1-02EE-1877-37CA52581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80" y="3990656"/>
            <a:ext cx="5398138" cy="1470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2067E281-3418-A38C-85AC-837BCBE7ACBA}"/>
              </a:ext>
            </a:extLst>
          </p:cNvPr>
          <p:cNvSpPr/>
          <p:nvPr/>
        </p:nvSpPr>
        <p:spPr>
          <a:xfrm rot="20081684">
            <a:off x="660397" y="3093360"/>
            <a:ext cx="354647" cy="55033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36119D1-87B9-1CFD-A1D8-67EADEB9B0BD}"/>
              </a:ext>
            </a:extLst>
          </p:cNvPr>
          <p:cNvSpPr/>
          <p:nvPr/>
        </p:nvSpPr>
        <p:spPr>
          <a:xfrm>
            <a:off x="1371599" y="3880359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1C103D-DCA3-11C0-423A-EF64CB97127E}"/>
              </a:ext>
            </a:extLst>
          </p:cNvPr>
          <p:cNvSpPr/>
          <p:nvPr/>
        </p:nvSpPr>
        <p:spPr>
          <a:xfrm>
            <a:off x="1676405" y="4083561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41560C2-FEA1-BDF5-78CA-3C75594BC9BB}"/>
              </a:ext>
            </a:extLst>
          </p:cNvPr>
          <p:cNvSpPr/>
          <p:nvPr/>
        </p:nvSpPr>
        <p:spPr>
          <a:xfrm>
            <a:off x="2091273" y="3888827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72B0D38-F9FA-4D1F-D581-F4FC59B6CF49}"/>
              </a:ext>
            </a:extLst>
          </p:cNvPr>
          <p:cNvSpPr/>
          <p:nvPr/>
        </p:nvSpPr>
        <p:spPr>
          <a:xfrm>
            <a:off x="3996273" y="5573694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CAFF86B-CF8D-B45D-9197-BCEF62CD364E}"/>
              </a:ext>
            </a:extLst>
          </p:cNvPr>
          <p:cNvSpPr/>
          <p:nvPr/>
        </p:nvSpPr>
        <p:spPr>
          <a:xfrm>
            <a:off x="5876249" y="5573694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F5AE5FE-A1E1-6B8B-F73B-D3C130D3F1A8}"/>
              </a:ext>
            </a:extLst>
          </p:cNvPr>
          <p:cNvSpPr/>
          <p:nvPr/>
        </p:nvSpPr>
        <p:spPr>
          <a:xfrm>
            <a:off x="7708007" y="5573694"/>
            <a:ext cx="180000" cy="180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71517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</p:txBody>
      </p:sp>
    </p:spTree>
    <p:extLst>
      <p:ext uri="{BB962C8B-B14F-4D97-AF65-F5344CB8AC3E}">
        <p14:creationId xmlns:p14="http://schemas.microsoft.com/office/powerpoint/2010/main" val="225854085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zeitliche Summation</a:t>
            </a:r>
            <a:r>
              <a:rPr lang="de-DE" sz="2800" dirty="0"/>
              <a:t>: nacheinander am Axonhügel eintreffende Signale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F9E9BB-C81A-B907-C48A-2BFD13D74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83" y="4310696"/>
            <a:ext cx="2646150" cy="2099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3076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Verrechnung postsynaptischer Signale: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 Ausbreitung des Signals mit Verlust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räumliche Summation</a:t>
            </a:r>
            <a:r>
              <a:rPr lang="de-DE" sz="2800" dirty="0"/>
              <a:t>: gleichzeitig am Axonhügel eintreffende Signale aus unterschiedlichen Orten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zeitliche Summation</a:t>
            </a:r>
            <a:r>
              <a:rPr lang="de-DE" sz="2800" dirty="0"/>
              <a:t>: nacheinander am Axonhügel eintreffende Signale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jeweils mit </a:t>
            </a:r>
            <a:r>
              <a:rPr lang="de-DE" sz="2800" dirty="0" err="1"/>
              <a:t>EPSPs</a:t>
            </a:r>
            <a:r>
              <a:rPr lang="de-DE" sz="2800" dirty="0"/>
              <a:t> und </a:t>
            </a:r>
            <a:r>
              <a:rPr lang="de-DE" sz="2800" dirty="0" err="1"/>
              <a:t>IPSPs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Übungsaufgaben dazu</a:t>
            </a:r>
          </a:p>
        </p:txBody>
      </p:sp>
    </p:spTree>
    <p:extLst>
      <p:ext uri="{BB962C8B-B14F-4D97-AF65-F5344CB8AC3E}">
        <p14:creationId xmlns:p14="http://schemas.microsoft.com/office/powerpoint/2010/main" val="347835793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pPr>
              <a:spcBef>
                <a:spcPts val="1800"/>
              </a:spcBef>
            </a:pPr>
            <a:r>
              <a:rPr lang="de-DE" sz="2800" dirty="0"/>
              <a:t>Im LehrplanPLUS steht bei Inhalten nur:</a:t>
            </a:r>
          </a:p>
          <a:p>
            <a:r>
              <a:rPr lang="de-DE" sz="2800" b="1" dirty="0">
                <a:latin typeface="Arial Narrow" panose="020B0606020202030204" pitchFamily="34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elektrochemische Vorgänge an einer hemmenden chemischen Synapse</a:t>
            </a: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“</a:t>
            </a:r>
          </a:p>
          <a:p>
            <a:endParaRPr lang="de-DE" sz="2800" b="1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de-DE" sz="2800" dirty="0">
                <a:effectLst/>
                <a:ea typeface="Times New Roman" panose="02020603050405020304" pitchFamily="18" charset="0"/>
              </a:rPr>
              <a:t>Trotzdem kann es sinnvoll sein, ein konkretes Beispiel für eine Hemmung zu betrachten, denn bei den Kom-</a:t>
            </a:r>
            <a:r>
              <a:rPr lang="de-DE" sz="2800" dirty="0" err="1">
                <a:effectLst/>
                <a:ea typeface="Times New Roman" panose="02020603050405020304" pitchFamily="18" charset="0"/>
              </a:rPr>
              <a:t>petenzen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 steht:</a:t>
            </a:r>
          </a:p>
          <a:p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„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Notwendigkeit von erregenden und hemmenden Synapsen für eine geregelte Signalüber­tragung“</a:t>
            </a:r>
            <a:r>
              <a:rPr lang="de-DE" sz="2800" dirty="0">
                <a:effectLst/>
                <a:ea typeface="Times New Roman" panose="02020603050405020304" pitchFamily="18" charset="0"/>
              </a:rPr>
              <a:t> </a:t>
            </a:r>
            <a:endParaRPr lang="de-DE" sz="2800" b="1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7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14F35E-2BEC-F63C-A955-4AFA5366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68"/>
            <a:ext cx="9144000" cy="6314064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5B7E0E5-8AA3-1257-058B-F6109436557D}"/>
              </a:ext>
            </a:extLst>
          </p:cNvPr>
          <p:cNvSpPr/>
          <p:nvPr/>
        </p:nvSpPr>
        <p:spPr>
          <a:xfrm rot="1155700">
            <a:off x="801627" y="55868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90152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r>
              <a:rPr lang="de-DE" sz="2800" dirty="0"/>
              <a:t>a) Hemm-Neuronen beim Patellarsehnen-Reflex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E84440-00CF-C125-6B23-184DC179B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81" y="2857394"/>
            <a:ext cx="6707722" cy="2984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4184C7D2-347F-CF1F-5CDC-573893D9DA64}"/>
              </a:ext>
            </a:extLst>
          </p:cNvPr>
          <p:cNvSpPr/>
          <p:nvPr/>
        </p:nvSpPr>
        <p:spPr>
          <a:xfrm rot="1259968">
            <a:off x="6307667" y="4252331"/>
            <a:ext cx="626534" cy="1947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7C2D91-D953-2D97-091F-1698EA1A376C}"/>
              </a:ext>
            </a:extLst>
          </p:cNvPr>
          <p:cNvSpPr txBox="1"/>
          <p:nvPr/>
        </p:nvSpPr>
        <p:spPr>
          <a:xfrm>
            <a:off x="2302933" y="5554133"/>
            <a:ext cx="58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Strecker-Muskel wird gereizt</a:t>
            </a:r>
          </a:p>
          <a:p>
            <a:r>
              <a:rPr lang="de-DE" sz="2800" dirty="0"/>
              <a:t>Beuger-Muskel wird blockiert</a:t>
            </a:r>
          </a:p>
        </p:txBody>
      </p:sp>
    </p:spTree>
    <p:extLst>
      <p:ext uri="{BB962C8B-B14F-4D97-AF65-F5344CB8AC3E}">
        <p14:creationId xmlns:p14="http://schemas.microsoft.com/office/powerpoint/2010/main" val="201582534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9 Verarbeitung neuronaler Signale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A3D44B-FE06-110E-041C-0A569BD4E8F3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Hemmung bei der Signalübertragung:</a:t>
            </a:r>
          </a:p>
          <a:p>
            <a:r>
              <a:rPr lang="de-DE" sz="2800" dirty="0"/>
              <a:t>b) Kontrastverstärkung durch laterale Hemmung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0AB677-532A-CC54-D9DE-1F4266C65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" y="3283724"/>
            <a:ext cx="5236654" cy="18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AC3BCD-6C4F-7061-0E8C-D2D9FD954AF2}"/>
              </a:ext>
            </a:extLst>
          </p:cNvPr>
          <p:cNvSpPr txBox="1"/>
          <p:nvPr/>
        </p:nvSpPr>
        <p:spPr>
          <a:xfrm>
            <a:off x="6273800" y="2643545"/>
            <a:ext cx="2241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Tastsinneszellen in der Haut mit </a:t>
            </a:r>
            <a:r>
              <a:rPr lang="de-DE" sz="2400" dirty="0" err="1"/>
              <a:t>Axonver-zweigungen</a:t>
            </a:r>
            <a:endParaRPr lang="de-DE" sz="2400" dirty="0"/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ableitende Neuronen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90B0C02-B7AC-E97B-7464-BDFB6C762616}"/>
              </a:ext>
            </a:extLst>
          </p:cNvPr>
          <p:cNvCxnSpPr/>
          <p:nvPr/>
        </p:nvCxnSpPr>
        <p:spPr>
          <a:xfrm flipV="1">
            <a:off x="5808133" y="3429000"/>
            <a:ext cx="753534" cy="3979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DE42A85-B2DC-993E-90E4-5A514215E9BE}"/>
              </a:ext>
            </a:extLst>
          </p:cNvPr>
          <p:cNvCxnSpPr>
            <a:cxnSpLocks/>
          </p:cNvCxnSpPr>
          <p:nvPr/>
        </p:nvCxnSpPr>
        <p:spPr>
          <a:xfrm>
            <a:off x="5758984" y="4779789"/>
            <a:ext cx="802683" cy="156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7987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</p:spTree>
    <p:extLst>
      <p:ext uri="{BB962C8B-B14F-4D97-AF65-F5344CB8AC3E}">
        <p14:creationId xmlns:p14="http://schemas.microsoft.com/office/powerpoint/2010/main" val="294045403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  <a:p>
            <a:pPr>
              <a:spcBef>
                <a:spcPts val="1200"/>
              </a:spcBef>
            </a:pPr>
            <a:r>
              <a:rPr lang="de-DE" sz="2800" u="sng" dirty="0"/>
              <a:t>Begriffsklärungen</a:t>
            </a:r>
            <a:r>
              <a:rPr lang="de-DE" sz="2800" dirty="0"/>
              <a:t> zuvor: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Nerv</a:t>
            </a:r>
            <a:r>
              <a:rPr lang="de-DE" sz="2800" dirty="0"/>
              <a:t>: Bündel aus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peripherer Nerv </a:t>
            </a:r>
            <a:r>
              <a:rPr lang="de-DE" sz="2800" dirty="0"/>
              <a:t>mit sensorischen und motorischen Axonen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Summenpotential</a:t>
            </a:r>
            <a:r>
              <a:rPr lang="de-DE" sz="2800" dirty="0"/>
              <a:t>: an der Oberfläche gemessene Potentiale aller darunter liegenden Axone</a:t>
            </a:r>
          </a:p>
        </p:txBody>
      </p:sp>
    </p:spTree>
    <p:extLst>
      <p:ext uri="{BB962C8B-B14F-4D97-AF65-F5344CB8AC3E}">
        <p14:creationId xmlns:p14="http://schemas.microsoft.com/office/powerpoint/2010/main" val="242723245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ED9F4-C960-52E7-15FC-3FCDF163E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813BA-3D9A-2710-82F9-184DFE41A2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92C414F-3155-B4A0-6115-534A26654741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C010B51-E4FE-0FB8-7521-6CF569D952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D146D9-7178-DF05-9316-61E86149B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161FD78-454D-2E7C-4CDF-00E018F28C77}"/>
              </a:ext>
            </a:extLst>
          </p:cNvPr>
          <p:cNvSpPr txBox="1"/>
          <p:nvPr/>
        </p:nvSpPr>
        <p:spPr>
          <a:xfrm>
            <a:off x="3920065" y="2627169"/>
            <a:ext cx="4140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6562C1-754B-AEDB-A03D-117902FF2A47}"/>
              </a:ext>
            </a:extLst>
          </p:cNvPr>
          <p:cNvSpPr txBox="1"/>
          <p:nvPr/>
        </p:nvSpPr>
        <p:spPr>
          <a:xfrm>
            <a:off x="541867" y="4783667"/>
            <a:ext cx="3318933" cy="164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55095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D2DD7-EC6A-DC53-6CB8-F54A6AD69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B9510-32B9-0C33-B724-5C79349ED0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1C9004-EDEA-DF2F-13A4-5D51B1275932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CFB592C-5621-47E5-F645-003A04D285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62F5AD-43C6-C724-8D41-D94B8A560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29FF314-4FC4-14FE-303C-1CBAF8370E9C}"/>
              </a:ext>
            </a:extLst>
          </p:cNvPr>
          <p:cNvSpPr txBox="1"/>
          <p:nvPr/>
        </p:nvSpPr>
        <p:spPr>
          <a:xfrm>
            <a:off x="3920065" y="2627169"/>
            <a:ext cx="4140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C9A90D-1586-8B50-FC9E-992C6076E638}"/>
              </a:ext>
            </a:extLst>
          </p:cNvPr>
          <p:cNvSpPr txBox="1"/>
          <p:nvPr/>
        </p:nvSpPr>
        <p:spPr>
          <a:xfrm>
            <a:off x="541867" y="4783667"/>
            <a:ext cx="3318933" cy="1642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27260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6B400D-3062-FB77-68A1-9081A38A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613187-C796-D413-5EC9-EC1D0B95ABCE}"/>
              </a:ext>
            </a:extLst>
          </p:cNvPr>
          <p:cNvSpPr txBox="1"/>
          <p:nvPr/>
        </p:nvSpPr>
        <p:spPr>
          <a:xfrm>
            <a:off x="3920065" y="2627169"/>
            <a:ext cx="4140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ist </a:t>
            </a:r>
            <a:r>
              <a:rPr lang="de-DE" sz="2400" b="1" dirty="0"/>
              <a:t>verkleinert</a:t>
            </a:r>
            <a:r>
              <a:rPr lang="de-DE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064130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8F966-6E39-A98A-E5BD-D5271B185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F4E05-1D13-D86B-B8E9-4B66338AB2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528C1F3-60A9-E80D-1420-A1A13E2751C0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2800" b="1" dirty="0"/>
              <a:t>Elektroneurographie (ENG)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E3AD9A8-4466-D034-B221-0F0D7A299D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3CEBEB-781A-1482-0CC5-5DEF5C63C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13909"/>
            <a:ext cx="3071283" cy="40513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A38B797-21F8-402E-AC0C-0B4B997683D7}"/>
              </a:ext>
            </a:extLst>
          </p:cNvPr>
          <p:cNvSpPr txBox="1"/>
          <p:nvPr/>
        </p:nvSpPr>
        <p:spPr>
          <a:xfrm>
            <a:off x="3920065" y="2627169"/>
            <a:ext cx="4140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gesunder Zustand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Signal kommt </a:t>
            </a:r>
            <a:r>
              <a:rPr lang="de-DE" sz="2400" b="1" dirty="0"/>
              <a:t>verzögert</a:t>
            </a:r>
            <a:r>
              <a:rPr lang="de-DE" sz="2400" dirty="0"/>
              <a:t>:</a:t>
            </a:r>
          </a:p>
          <a:p>
            <a:r>
              <a:rPr lang="de-DE" sz="2400" dirty="0"/>
              <a:t>Myelinscheiden geschädigt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/>
              <a:t>Signal ist </a:t>
            </a:r>
            <a:r>
              <a:rPr lang="de-DE" sz="2400" b="1" dirty="0"/>
              <a:t>verkleinert</a:t>
            </a:r>
            <a:r>
              <a:rPr lang="de-DE" sz="2400" dirty="0"/>
              <a:t>:</a:t>
            </a:r>
          </a:p>
          <a:p>
            <a:r>
              <a:rPr lang="de-DE" sz="2400" dirty="0"/>
              <a:t>einzelne Axone unterbrochen</a:t>
            </a:r>
          </a:p>
        </p:txBody>
      </p:sp>
    </p:spTree>
    <p:extLst>
      <p:ext uri="{BB962C8B-B14F-4D97-AF65-F5344CB8AC3E}">
        <p14:creationId xmlns:p14="http://schemas.microsoft.com/office/powerpoint/2010/main" val="145927631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 (10. Kl.)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E5C5A5-B582-E766-DDEB-2E86290CE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" y="2772305"/>
            <a:ext cx="4378295" cy="34591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F02D13-69F7-F928-67AA-EA44A7F440F1}"/>
              </a:ext>
            </a:extLst>
          </p:cNvPr>
          <p:cNvSpPr txBox="1"/>
          <p:nvPr/>
        </p:nvSpPr>
        <p:spPr>
          <a:xfrm>
            <a:off x="5444067" y="2878667"/>
            <a:ext cx="2995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Die neuen Begriffe stellen keine Lerninhalte dar, sondern dienen lediglich der Orientierung.</a:t>
            </a:r>
          </a:p>
        </p:txBody>
      </p:sp>
    </p:spTree>
    <p:extLst>
      <p:ext uri="{BB962C8B-B14F-4D97-AF65-F5344CB8AC3E}">
        <p14:creationId xmlns:p14="http://schemas.microsoft.com/office/powerpoint/2010/main" val="212044829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Zuordnung der Signale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711BD7-C237-3084-BE4C-CA7E8824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2802467"/>
            <a:ext cx="2201333" cy="3428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3C07927-DA52-45FD-0541-B6EEF59D8798}"/>
              </a:ext>
            </a:extLst>
          </p:cNvPr>
          <p:cNvSpPr/>
          <p:nvPr/>
        </p:nvSpPr>
        <p:spPr>
          <a:xfrm>
            <a:off x="965200" y="3412067"/>
            <a:ext cx="3801533" cy="816964"/>
          </a:xfrm>
          <a:custGeom>
            <a:avLst/>
            <a:gdLst>
              <a:gd name="connsiteX0" fmla="*/ 0 w 4106334"/>
              <a:gd name="connsiteY0" fmla="*/ 452897 h 816964"/>
              <a:gd name="connsiteX1" fmla="*/ 1532467 w 4106334"/>
              <a:gd name="connsiteY1" fmla="*/ 12630 h 816964"/>
              <a:gd name="connsiteX2" fmla="*/ 3462867 w 4106334"/>
              <a:gd name="connsiteY2" fmla="*/ 181964 h 816964"/>
              <a:gd name="connsiteX3" fmla="*/ 4106334 w 4106334"/>
              <a:gd name="connsiteY3" fmla="*/ 816964 h 81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334" h="816964">
                <a:moveTo>
                  <a:pt x="0" y="452897"/>
                </a:moveTo>
                <a:cubicBezTo>
                  <a:pt x="477661" y="255341"/>
                  <a:pt x="955323" y="57785"/>
                  <a:pt x="1532467" y="12630"/>
                </a:cubicBezTo>
                <a:cubicBezTo>
                  <a:pt x="2109611" y="-32525"/>
                  <a:pt x="3033889" y="47908"/>
                  <a:pt x="3462867" y="181964"/>
                </a:cubicBezTo>
                <a:cubicBezTo>
                  <a:pt x="3891845" y="316020"/>
                  <a:pt x="3999089" y="566492"/>
                  <a:pt x="4106334" y="81696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C7751D5-36EF-2E06-5596-AEE84F9F83B2}"/>
              </a:ext>
            </a:extLst>
          </p:cNvPr>
          <p:cNvSpPr/>
          <p:nvPr/>
        </p:nvSpPr>
        <p:spPr>
          <a:xfrm>
            <a:off x="1744133" y="4961467"/>
            <a:ext cx="3886200" cy="684871"/>
          </a:xfrm>
          <a:custGeom>
            <a:avLst/>
            <a:gdLst>
              <a:gd name="connsiteX0" fmla="*/ 0 w 3886200"/>
              <a:gd name="connsiteY0" fmla="*/ 33866 h 684871"/>
              <a:gd name="connsiteX1" fmla="*/ 1007534 w 3886200"/>
              <a:gd name="connsiteY1" fmla="*/ 575733 h 684871"/>
              <a:gd name="connsiteX2" fmla="*/ 1896534 w 3886200"/>
              <a:gd name="connsiteY2" fmla="*/ 635000 h 684871"/>
              <a:gd name="connsiteX3" fmla="*/ 3886200 w 3886200"/>
              <a:gd name="connsiteY3" fmla="*/ 0 h 68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684871">
                <a:moveTo>
                  <a:pt x="0" y="33866"/>
                </a:moveTo>
                <a:cubicBezTo>
                  <a:pt x="345722" y="254705"/>
                  <a:pt x="691445" y="475544"/>
                  <a:pt x="1007534" y="575733"/>
                </a:cubicBezTo>
                <a:cubicBezTo>
                  <a:pt x="1323623" y="675922"/>
                  <a:pt x="1416756" y="730955"/>
                  <a:pt x="1896534" y="635000"/>
                </a:cubicBezTo>
                <a:cubicBezTo>
                  <a:pt x="2376312" y="539045"/>
                  <a:pt x="3131256" y="269522"/>
                  <a:pt x="3886200" y="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B8958EA-7CE0-AECB-6B25-7D604C7F7DDC}"/>
              </a:ext>
            </a:extLst>
          </p:cNvPr>
          <p:cNvSpPr txBox="1"/>
          <p:nvPr/>
        </p:nvSpPr>
        <p:spPr>
          <a:xfrm>
            <a:off x="2139951" y="2651800"/>
            <a:ext cx="1608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FF0000"/>
                </a:solidFill>
              </a:rPr>
              <a:t>Sinusknoten: Vorhöfe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74DCEBD-6AE6-84EA-6101-A855967BE761}"/>
              </a:ext>
            </a:extLst>
          </p:cNvPr>
          <p:cNvSpPr txBox="1"/>
          <p:nvPr/>
        </p:nvSpPr>
        <p:spPr>
          <a:xfrm>
            <a:off x="2751667" y="5740400"/>
            <a:ext cx="16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00FF"/>
                </a:solidFill>
              </a:rPr>
              <a:t>His-Bündel:</a:t>
            </a:r>
          </a:p>
          <a:p>
            <a:pPr algn="ctr"/>
            <a:r>
              <a:rPr lang="de-DE" sz="2000" b="1" dirty="0">
                <a:solidFill>
                  <a:srgbClr val="0000FF"/>
                </a:solidFill>
              </a:rPr>
              <a:t>Kammern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2DE0A2-5EDE-F6FA-801C-AA469A4C7994}"/>
              </a:ext>
            </a:extLst>
          </p:cNvPr>
          <p:cNvSpPr txBox="1"/>
          <p:nvPr/>
        </p:nvSpPr>
        <p:spPr>
          <a:xfrm>
            <a:off x="6623049" y="2636211"/>
            <a:ext cx="191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B050"/>
                </a:solidFill>
              </a:rPr>
              <a:t>Rückbildung der Erregung in den Kammern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8C26FD1-EA87-1548-2E9B-6AC1C91B84E3}"/>
              </a:ext>
            </a:extLst>
          </p:cNvPr>
          <p:cNvCxnSpPr/>
          <p:nvPr/>
        </p:nvCxnSpPr>
        <p:spPr>
          <a:xfrm flipV="1">
            <a:off x="7044267" y="3651874"/>
            <a:ext cx="535516" cy="57715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6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AFDB9D-05BD-807E-9593-49A354B3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91"/>
            <a:ext cx="9144000" cy="641881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9ED635C-00F0-C27B-B46C-E48EAAEC2AED}"/>
              </a:ext>
            </a:extLst>
          </p:cNvPr>
          <p:cNvSpPr/>
          <p:nvPr/>
        </p:nvSpPr>
        <p:spPr>
          <a:xfrm rot="1155700">
            <a:off x="2130894" y="24626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0341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de-DE" sz="2800" b="1" dirty="0"/>
              <a:t>Elektrokardiographie (EKG)</a:t>
            </a:r>
          </a:p>
          <a:p>
            <a:r>
              <a:rPr lang="de-DE" sz="2800" dirty="0"/>
              <a:t>Erinnerung: Bau und Funktion des Herzens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1A2AEE5-EE66-9D17-88EF-544EB90C5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02467"/>
            <a:ext cx="3801533" cy="3165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F76001-7577-0C71-24F7-46A4778C8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934315"/>
            <a:ext cx="3176270" cy="12788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37A980-F5F4-3AE1-1A23-4E32A3663AEF}"/>
              </a:ext>
            </a:extLst>
          </p:cNvPr>
          <p:cNvSpPr txBox="1"/>
          <p:nvPr/>
        </p:nvSpPr>
        <p:spPr>
          <a:xfrm>
            <a:off x="628650" y="4385279"/>
            <a:ext cx="3172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b="1" dirty="0"/>
              <a:t>P       R S             T</a:t>
            </a:r>
          </a:p>
        </p:txBody>
      </p:sp>
    </p:spTree>
    <p:extLst>
      <p:ext uri="{BB962C8B-B14F-4D97-AF65-F5344CB8AC3E}">
        <p14:creationId xmlns:p14="http://schemas.microsoft.com/office/powerpoint/2010/main" val="106396585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4100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616EDB-B3D1-2C15-18B7-F57EA02F8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850"/>
            <a:ext cx="9144000" cy="21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0020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E8A07-5B66-8EC3-6533-E6C21C845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CA93C-B181-D5DC-57C1-208616E542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782AE5-A7D5-FD94-4965-394D452C37D7}"/>
              </a:ext>
            </a:extLst>
          </p:cNvPr>
          <p:cNvSpPr txBox="1"/>
          <p:nvPr/>
        </p:nvSpPr>
        <p:spPr>
          <a:xfrm>
            <a:off x="628650" y="16906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Lerninhalte dabei?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C7C5130-ECA9-5642-C503-DDCB7D8C7A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29C138-3E8E-DC8F-8773-C91C51BB1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850"/>
            <a:ext cx="9144000" cy="216429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7C5C404-F5AB-4FB6-B584-BF2780CB0CF4}"/>
              </a:ext>
            </a:extLst>
          </p:cNvPr>
          <p:cNvSpPr txBox="1"/>
          <p:nvPr/>
        </p:nvSpPr>
        <p:spPr>
          <a:xfrm>
            <a:off x="798022" y="4511149"/>
            <a:ext cx="7717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Zuordnung der EKG-Wellen zu den Herzphasen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Extrasystolen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Ausfall von Kontraktionen</a:t>
            </a:r>
          </a:p>
        </p:txBody>
      </p:sp>
    </p:spTree>
    <p:extLst>
      <p:ext uri="{BB962C8B-B14F-4D97-AF65-F5344CB8AC3E}">
        <p14:creationId xmlns:p14="http://schemas.microsoft.com/office/powerpoint/2010/main" val="354960084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10 Neurophysiologische Verfahren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/>
              <a:t>Kompetenz-Training:</a:t>
            </a:r>
            <a:r>
              <a:rPr lang="de-DE" sz="2800" dirty="0"/>
              <a:t> Informationen aus Materialien auswählen, zuordnen, verarbeiten, darstellen, diskutieren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den medizinischen Nutzen dieser Diagnose-Instrumente erklären </a:t>
            </a:r>
          </a:p>
          <a:p>
            <a:endParaRPr lang="de-DE" sz="2800" b="1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33667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771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BF64EF-6D26-9FF5-25B3-315A3FF1F7DD}"/>
              </a:ext>
            </a:extLst>
          </p:cNvPr>
          <p:cNvSpPr txBox="1"/>
          <p:nvPr/>
        </p:nvSpPr>
        <p:spPr>
          <a:xfrm>
            <a:off x="702733" y="2434043"/>
            <a:ext cx="33782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AMPA</a:t>
            </a:r>
            <a:r>
              <a:rPr lang="de-DE" sz="2400" dirty="0"/>
              <a:t>-Rezeptoren (Typ 1) funktionieren wie bei der neuro-muskulären </a:t>
            </a:r>
            <a:r>
              <a:rPr lang="de-DE" sz="2400" dirty="0" err="1"/>
              <a:t>Synap</a:t>
            </a:r>
            <a:r>
              <a:rPr lang="de-DE" sz="2400" dirty="0"/>
              <a:t>-se (Öffnung der Natrium- und Kalium-Kanäle)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16BB2C-654D-2972-0A55-95462B6B8F0E}"/>
              </a:ext>
            </a:extLst>
          </p:cNvPr>
          <p:cNvSpPr txBox="1"/>
          <p:nvPr/>
        </p:nvSpPr>
        <p:spPr>
          <a:xfrm>
            <a:off x="5156200" y="5926667"/>
            <a:ext cx="524933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08682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Neuro-neuronale Synapse: Vertiefung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7A394A-C455-69F6-F811-FD7E757CA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09" y="3183470"/>
            <a:ext cx="6498248" cy="3073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679CFF5-F071-E965-BD34-D979068794A4}"/>
              </a:ext>
            </a:extLst>
          </p:cNvPr>
          <p:cNvSpPr txBox="1"/>
          <p:nvPr/>
        </p:nvSpPr>
        <p:spPr>
          <a:xfrm>
            <a:off x="558800" y="2391712"/>
            <a:ext cx="352213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MNDA</a:t>
            </a:r>
            <a:r>
              <a:rPr lang="de-DE" sz="2400" dirty="0"/>
              <a:t>-Rezeptoren (Typ 2) öffnen Calcium-Kanäle, aber erst nach mehrfacher Depolarisierung der post-synaptischen Membran: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reagieren nur auf </a:t>
            </a:r>
            <a:r>
              <a:rPr lang="de-DE" sz="2400" b="1" dirty="0"/>
              <a:t>wiederholtes</a:t>
            </a:r>
            <a:r>
              <a:rPr lang="de-DE" sz="2400" dirty="0"/>
              <a:t>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sorgen für </a:t>
            </a:r>
            <a:r>
              <a:rPr lang="de-DE" sz="2400" b="1" dirty="0"/>
              <a:t>Signal-Verstärkung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4F7EF9-9E6B-B126-386F-BB6BAE964108}"/>
              </a:ext>
            </a:extLst>
          </p:cNvPr>
          <p:cNvSpPr txBox="1"/>
          <p:nvPr/>
        </p:nvSpPr>
        <p:spPr>
          <a:xfrm>
            <a:off x="5926667" y="5887536"/>
            <a:ext cx="524933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64739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Intensive Nutzung einer Synapse führt zu einer </a:t>
            </a:r>
            <a:r>
              <a:rPr lang="de-DE" sz="2800" u="sng" dirty="0"/>
              <a:t>Verstärkung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Geringe Nutzung einer Synapse führt zu einer </a:t>
            </a:r>
            <a:r>
              <a:rPr lang="de-DE" sz="2800" u="sng" dirty="0"/>
              <a:t>Abschwächung</a:t>
            </a:r>
            <a:r>
              <a:rPr lang="de-DE" sz="2800" dirty="0"/>
              <a:t> der postsynaptischen Reaktion.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00116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Intensive Nutzung einer Synapse führt zu einer </a:t>
            </a:r>
            <a:r>
              <a:rPr lang="de-DE" sz="2800" u="sng" dirty="0"/>
              <a:t>Verstärkung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Geringe Nutzung einer Synapse führt zu einer </a:t>
            </a:r>
            <a:r>
              <a:rPr lang="de-DE" sz="2800" u="sng" dirty="0"/>
              <a:t>Abschwächung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algn="ctr">
              <a:spcBef>
                <a:spcPts val="1200"/>
              </a:spcBef>
            </a:pPr>
            <a:r>
              <a:rPr lang="de-DE" sz="2800" dirty="0"/>
              <a:t>Diese Effekte machen den Lernvorgang aus.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65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1AFDB9D-05BD-807E-9593-49A354B3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91"/>
            <a:ext cx="9144000" cy="6418818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9ED635C-00F0-C27B-B46C-E48EAAEC2AED}"/>
              </a:ext>
            </a:extLst>
          </p:cNvPr>
          <p:cNvSpPr/>
          <p:nvPr/>
        </p:nvSpPr>
        <p:spPr>
          <a:xfrm rot="1155700">
            <a:off x="2130894" y="2462678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57C6B5D1-863E-5626-D2B0-68159FEFD0EA}"/>
              </a:ext>
            </a:extLst>
          </p:cNvPr>
          <p:cNvSpPr/>
          <p:nvPr/>
        </p:nvSpPr>
        <p:spPr>
          <a:xfrm rot="1155700">
            <a:off x="2054693" y="4782544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372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30108-1EDF-D7AC-E637-20E0ADEEB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5A16F-B6A3-FDCE-09B6-0203D35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F83AD99-7FB6-50CC-C082-3B8DDFD5A85B}"/>
              </a:ext>
            </a:extLst>
          </p:cNvPr>
          <p:cNvSpPr txBox="1"/>
          <p:nvPr/>
        </p:nvSpPr>
        <p:spPr>
          <a:xfrm>
            <a:off x="628650" y="191082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Intensive Nutzung einer Synapse führt zu einer </a:t>
            </a:r>
            <a:r>
              <a:rPr lang="de-DE" sz="2800" u="sng" dirty="0"/>
              <a:t>Verstärkung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Geringe Nutzung einer Synapse führt zu einer </a:t>
            </a:r>
            <a:r>
              <a:rPr lang="de-DE" sz="2800" u="sng" dirty="0"/>
              <a:t>Abschwächung</a:t>
            </a:r>
            <a:r>
              <a:rPr lang="de-DE" sz="2800" dirty="0"/>
              <a:t> der postsynaptischen Reaktion.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algn="ctr">
              <a:spcBef>
                <a:spcPts val="1200"/>
              </a:spcBef>
            </a:pPr>
            <a:r>
              <a:rPr lang="de-DE" sz="2800" dirty="0"/>
              <a:t>(Die deutschen Begriffe sind besser als deren Synonyme: Potenzierung und Depression.)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FB5C4EF3-A319-29E7-4CAB-08A15E8D83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84718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Zeiträume </a:t>
            </a:r>
            <a:r>
              <a:rPr lang="de-DE" sz="2800" dirty="0"/>
              <a:t>(fakultativ)</a:t>
            </a:r>
            <a:r>
              <a:rPr lang="de-DE" sz="2800" b="1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Kurzzeit-Reaktion</a:t>
            </a:r>
            <a:r>
              <a:rPr lang="de-DE" sz="2800" dirty="0"/>
              <a:t> hält Millisekunden bis Minuten an.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Langzeit-Reaktion</a:t>
            </a:r>
            <a:r>
              <a:rPr lang="de-DE" sz="2800" dirty="0"/>
              <a:t> hält viele Minuten bis einige Stunden, ggf. auch lebenslang an.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77897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2 Typen neuronaler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funktional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strukturell 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46767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Funktionale neuronale Plastizität: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Menge an ausgeschüttetem Transmitter pro Aktionspotential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Rezeptordichte auf </a:t>
            </a:r>
            <a:r>
              <a:rPr lang="de-DE" sz="2800" dirty="0" err="1"/>
              <a:t>postsynap-tischer</a:t>
            </a:r>
            <a:r>
              <a:rPr lang="de-DE" sz="2800" dirty="0"/>
              <a:t> Seite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6911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Strukturelle neuronale Plastizität:</a:t>
            </a:r>
          </a:p>
          <a:p>
            <a:r>
              <a:rPr lang="de-DE" sz="2800" i="1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Veränderung der synaptischen </a:t>
            </a:r>
            <a:r>
              <a:rPr lang="de-DE" sz="2800" u="sng" dirty="0"/>
              <a:t>Kontaktfläche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ganzer </a:t>
            </a:r>
            <a:r>
              <a:rPr lang="de-DE" sz="2800" u="sng" dirty="0"/>
              <a:t>Synapsen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Axonverzweigungen</a:t>
            </a:r>
            <a:endParaRPr lang="de-DE" sz="2800" u="sng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Auf- bzw. Abbau von </a:t>
            </a:r>
            <a:r>
              <a:rPr lang="de-DE" sz="2800" u="sng" dirty="0" err="1"/>
              <a:t>Dendritenverzweigungen</a:t>
            </a:r>
            <a:endParaRPr lang="de-DE" sz="2800" u="sng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6494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11 Zelluläre Prozesse des Lernens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Strukturelle neuronale Plastizität:</a:t>
            </a:r>
          </a:p>
          <a:p>
            <a:r>
              <a:rPr lang="de-DE" sz="2800" i="1" dirty="0"/>
              <a:t>erkennbar in Mikroskop, Elektronenmikroskop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Abbau ganzer </a:t>
            </a:r>
            <a:r>
              <a:rPr lang="de-DE" sz="2800" u="sng" dirty="0"/>
              <a:t>Nervenzellen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Neubildung von </a:t>
            </a:r>
            <a:r>
              <a:rPr lang="de-DE" sz="2800" u="sng" dirty="0"/>
              <a:t>Nervenzellen</a:t>
            </a:r>
            <a:r>
              <a:rPr lang="de-DE" sz="2800" dirty="0"/>
              <a:t> (nur in zwei Gehirnbereichen möglich)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Umbau ganzer </a:t>
            </a:r>
            <a:r>
              <a:rPr lang="de-DE" sz="2800" u="sng" dirty="0"/>
              <a:t>Gehirnbereiche</a:t>
            </a:r>
            <a:r>
              <a:rPr lang="de-DE" sz="2800" dirty="0"/>
              <a:t> bei Ausfall eines anderen Bereichs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05341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22652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Multiple Sklerose: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Häufigkeit, Krankheitsverlauf, Symptome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zelluläre Schädigungen: „</a:t>
            </a:r>
            <a:r>
              <a:rPr lang="de-DE" sz="2800" dirty="0" err="1"/>
              <a:t>Entmarkung</a:t>
            </a:r>
            <a:r>
              <a:rPr lang="de-DE" sz="2800" dirty="0"/>
              <a:t>“ = Schäden an der Myelinscheide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Ursachen (nicht ganz geklärt): wohl Antikörper des eigenen Immunsystems (auch induziert durch das Epstein-Barr-Virus)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Therapie: Linderung, Verzögerung, keine Heilung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94005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Parkinson-Krankheit: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Häufigkeit, Krankheitsverlauf, Symptome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zelluläre Schädigungen: Apoptose von Nerven-zellen, dadurch Dopamin-Mangel; Ablagerungen von Proteinen (Plaques), die dann nicht mehr funktionstüchtig sind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Ursachen: unklar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Therapie: L-Dopa erhöht Dopamin-Menge, keine Heilung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94170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Ein weiteres Beispiel: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Alzheimer-Krankheit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Veitstanz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52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41A33-54D5-C2EF-35BD-1FE59FCDA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70AE70E-0F1B-C975-2A93-0320393E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8" y="9415"/>
            <a:ext cx="8640670" cy="6383846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538B7FF7-2389-4A57-CC54-BCCD5536E515}"/>
              </a:ext>
            </a:extLst>
          </p:cNvPr>
          <p:cNvSpPr/>
          <p:nvPr/>
        </p:nvSpPr>
        <p:spPr>
          <a:xfrm rot="1155700">
            <a:off x="609665" y="170621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13794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Lernziele dabei: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A7023F-F95F-C2DE-C945-646FA510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54177"/>
            <a:ext cx="8661400" cy="24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9849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12 Störungen d. </a:t>
            </a:r>
            <a:r>
              <a:rPr lang="de-DE" b="1" dirty="0" err="1">
                <a:solidFill>
                  <a:srgbClr val="0000FF"/>
                </a:solidFill>
              </a:rPr>
              <a:t>neuron</a:t>
            </a:r>
            <a:r>
              <a:rPr lang="de-DE" b="1" dirty="0">
                <a:solidFill>
                  <a:srgbClr val="0000FF"/>
                </a:solidFill>
              </a:rPr>
              <a:t>. Systems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Lernziele dabei: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A7023F-F95F-C2DE-C945-646FA510E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54177"/>
            <a:ext cx="8661400" cy="24438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9AA67FC-E859-7870-084D-B9B0B3E041AE}"/>
              </a:ext>
            </a:extLst>
          </p:cNvPr>
          <p:cNvSpPr txBox="1"/>
          <p:nvPr/>
        </p:nvSpPr>
        <p:spPr>
          <a:xfrm>
            <a:off x="5046133" y="5098058"/>
            <a:ext cx="3674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Myelinscheide defekt</a:t>
            </a:r>
          </a:p>
          <a:p>
            <a:r>
              <a:rPr lang="de-DE" sz="2800" dirty="0"/>
              <a:t>Mangel an Transmitter</a:t>
            </a:r>
          </a:p>
        </p:txBody>
      </p:sp>
    </p:spTree>
    <p:extLst>
      <p:ext uri="{BB962C8B-B14F-4D97-AF65-F5344CB8AC3E}">
        <p14:creationId xmlns:p14="http://schemas.microsoft.com/office/powerpoint/2010/main" val="9556292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2:</a:t>
            </a:r>
          </a:p>
          <a:p>
            <a:pPr algn="ctr"/>
            <a:endParaRPr lang="de-DE" sz="6000" dirty="0"/>
          </a:p>
          <a:p>
            <a:pPr algn="ctr"/>
            <a:r>
              <a:rPr lang="de-DE" sz="6000" dirty="0"/>
              <a:t>Chat-Beiträge</a:t>
            </a:r>
          </a:p>
          <a:p>
            <a:pPr algn="ctr">
              <a:spcBef>
                <a:spcPts val="1800"/>
              </a:spcBef>
            </a:pPr>
            <a:endParaRPr lang="de-DE" sz="6000" b="1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87404408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3:</a:t>
            </a:r>
          </a:p>
          <a:p>
            <a:pPr algn="ctr"/>
            <a:endParaRPr lang="de-DE" sz="6000" dirty="0"/>
          </a:p>
          <a:p>
            <a:pPr lvl="2"/>
            <a:endParaRPr lang="de-DE" sz="36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 err="1">
                <a:solidFill>
                  <a:srgbClr val="0000FF"/>
                </a:solidFill>
              </a:rPr>
              <a:t>Stress</a:t>
            </a:r>
            <a:endParaRPr lang="de-DE" sz="3200" b="1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Cortisol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Sinneszellen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FF"/>
                </a:solidFill>
              </a:rPr>
              <a:t>Optische Phänomene</a:t>
            </a:r>
            <a:endParaRPr lang="de-DE" sz="6000" b="1" dirty="0">
              <a:solidFill>
                <a:srgbClr val="0000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4259"/>
            <a:ext cx="7886700" cy="1325563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Nur </a:t>
            </a:r>
            <a:r>
              <a:rPr lang="de-DE" sz="5400" b="1" dirty="0" err="1">
                <a:solidFill>
                  <a:schemeClr val="bg1"/>
                </a:solidFill>
              </a:rPr>
              <a:t>eA</a:t>
            </a:r>
            <a:r>
              <a:rPr lang="de-DE" sz="5400" b="1" dirty="0">
                <a:solidFill>
                  <a:schemeClr val="bg1"/>
                </a:solidFill>
              </a:rPr>
              <a:t>-Kurs! </a:t>
            </a:r>
          </a:p>
        </p:txBody>
      </p:sp>
    </p:spTree>
    <p:extLst>
      <p:ext uri="{BB962C8B-B14F-4D97-AF65-F5344CB8AC3E}">
        <p14:creationId xmlns:p14="http://schemas.microsoft.com/office/powerpoint/2010/main" val="115181086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32494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1910823"/>
            <a:ext cx="7886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r>
              <a:rPr lang="de-DE" sz="2800" u="sng" dirty="0"/>
              <a:t>8. Klasse</a:t>
            </a:r>
            <a:r>
              <a:rPr lang="de-DE" sz="2800" dirty="0"/>
              <a:t>: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Zusammenwirken von Nerven- und Hormon-System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Stress</a:t>
            </a:r>
            <a:r>
              <a:rPr lang="de-DE" sz="2800" dirty="0"/>
              <a:t>-Bewältigung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ggf. </a:t>
            </a:r>
            <a:r>
              <a:rPr lang="de-DE" sz="2800" dirty="0" err="1"/>
              <a:t>Eustress</a:t>
            </a:r>
            <a:r>
              <a:rPr lang="de-DE" sz="2800" dirty="0"/>
              <a:t> und </a:t>
            </a:r>
            <a:r>
              <a:rPr lang="de-DE" sz="2800" dirty="0" err="1"/>
              <a:t>Distress</a:t>
            </a:r>
            <a:endParaRPr lang="de-DE" sz="28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97614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8EA3DE-7D17-AC7D-968C-932302929DBB}"/>
              </a:ext>
            </a:extLst>
          </p:cNvPr>
          <p:cNvSpPr txBox="1"/>
          <p:nvPr/>
        </p:nvSpPr>
        <p:spPr>
          <a:xfrm>
            <a:off x="628650" y="4095223"/>
            <a:ext cx="78867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800" dirty="0"/>
              <a:t>2 Systeme („Achsen“) mit Neuronen und Hormonen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etwas Neuro-Anatomie zu Beginn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(</a:t>
            </a:r>
            <a:r>
              <a:rPr lang="de-DE" sz="2800" dirty="0">
                <a:highlight>
                  <a:srgbClr val="FFFF00"/>
                </a:highlight>
              </a:rPr>
              <a:t>1 Stunde</a:t>
            </a:r>
            <a:r>
              <a:rPr lang="de-DE" sz="2800" dirty="0"/>
              <a:t>)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015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B678D4-2E52-42BF-25AF-BDDD11917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62" y="3809712"/>
            <a:ext cx="4813275" cy="26371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668938B-1913-254C-DA54-2F7530FC0454}"/>
              </a:ext>
            </a:extLst>
          </p:cNvPr>
          <p:cNvSpPr txBox="1"/>
          <p:nvPr/>
        </p:nvSpPr>
        <p:spPr>
          <a:xfrm>
            <a:off x="1473199" y="4837331"/>
            <a:ext cx="160866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 Hypothalamus</a:t>
            </a:r>
          </a:p>
          <a:p>
            <a:r>
              <a:rPr lang="de-DE" dirty="0"/>
              <a:t> Hypophyse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B2F99BF-F9A3-1845-941C-587C90FD2FD6}"/>
              </a:ext>
            </a:extLst>
          </p:cNvPr>
          <p:cNvCxnSpPr/>
          <p:nvPr/>
        </p:nvCxnSpPr>
        <p:spPr>
          <a:xfrm flipV="1">
            <a:off x="2675467" y="5257800"/>
            <a:ext cx="457200" cy="67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5500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A98D30-DC56-D1A9-CABE-440014C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020"/>
            <a:ext cx="9144000" cy="196369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606AC81-F579-2B68-DD27-1F4684F26336}"/>
              </a:ext>
            </a:extLst>
          </p:cNvPr>
          <p:cNvSpPr txBox="1"/>
          <p:nvPr/>
        </p:nvSpPr>
        <p:spPr>
          <a:xfrm>
            <a:off x="628650" y="3894665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 err="1"/>
              <a:t>Sympathicus</a:t>
            </a:r>
            <a:r>
              <a:rPr lang="de-DE" sz="2800" dirty="0"/>
              <a:t> als Gegenspieler des </a:t>
            </a:r>
            <a:r>
              <a:rPr lang="de-DE" sz="2800" u="sng" dirty="0" err="1"/>
              <a:t>Parasymphaticus</a:t>
            </a:r>
            <a:r>
              <a:rPr lang="de-DE" sz="2800" dirty="0"/>
              <a:t> (peripheres Nervensystem)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Nebenniere</a:t>
            </a:r>
            <a:r>
              <a:rPr lang="de-DE" sz="2800" dirty="0"/>
              <a:t> als Hormondrüse</a:t>
            </a:r>
          </a:p>
        </p:txBody>
      </p:sp>
    </p:spTree>
    <p:extLst>
      <p:ext uri="{BB962C8B-B14F-4D97-AF65-F5344CB8AC3E}">
        <p14:creationId xmlns:p14="http://schemas.microsoft.com/office/powerpoint/2010/main" val="15946174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E18473-3295-C7EC-B570-825A61DC6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70" y="1988820"/>
            <a:ext cx="5182870" cy="41071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lphaLcParenR"/>
            </a:pPr>
            <a:r>
              <a:rPr lang="de-DE" sz="2400" u="sng" dirty="0"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de-DE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urzfristige</a:t>
            </a: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Hypo­thalamus-Sympa­thi­kus-Nebennieren-mark-Achse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4669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B5FA9E0-A43A-FEDA-6575-795C524A8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8" y="561272"/>
            <a:ext cx="8854521" cy="32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435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b)	</a:t>
            </a:r>
            <a:r>
              <a:rPr lang="de-DE" sz="2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langfristige</a:t>
            </a: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	Antwort:</a:t>
            </a:r>
          </a:p>
          <a:p>
            <a:r>
              <a:rPr lang="de-DE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Hypo­thalamus-Hypophysen-Nebennieren-rinde-Achse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C6DBF4-2FC2-BB0D-B5D4-0E01C32ED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2" y="1913469"/>
            <a:ext cx="5121165" cy="390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6080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13 </a:t>
            </a:r>
            <a:r>
              <a:rPr lang="de-DE" b="1" dirty="0" err="1">
                <a:solidFill>
                  <a:srgbClr val="0000FF"/>
                </a:solidFill>
              </a:rPr>
              <a:t>Stress</a:t>
            </a:r>
            <a:endParaRPr lang="de-DE" b="1" dirty="0">
              <a:solidFill>
                <a:srgbClr val="0000FF"/>
              </a:solidFill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94951B-F6B8-586D-4636-026E617D55D3}"/>
              </a:ext>
            </a:extLst>
          </p:cNvPr>
          <p:cNvSpPr txBox="1"/>
          <p:nvPr/>
        </p:nvSpPr>
        <p:spPr>
          <a:xfrm>
            <a:off x="628649" y="1845733"/>
            <a:ext cx="23854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b)	langfristige 	Antwort:</a:t>
            </a:r>
          </a:p>
          <a:p>
            <a:r>
              <a:rPr lang="de-DE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Hypo­thalamus-Hypophysen-Nebennieren-rinde-Achse </a:t>
            </a:r>
          </a:p>
          <a:p>
            <a:endParaRPr lang="de-DE" sz="2400" dirty="0">
              <a:cs typeface="Arial" panose="020B0604020202020204" pitchFamily="34" charset="0"/>
            </a:endParaRP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N</a:t>
            </a:r>
            <a:r>
              <a:rPr lang="de-DE" sz="2400" dirty="0">
                <a:cs typeface="Arial" panose="020B0604020202020204" pitchFamily="34" charset="0"/>
              </a:rPr>
              <a:t>ervenzellen</a:t>
            </a:r>
          </a:p>
          <a:p>
            <a:r>
              <a:rPr lang="de-DE" sz="2400" b="1" dirty="0">
                <a:highlight>
                  <a:srgbClr val="FFFF00"/>
                </a:highlight>
                <a:cs typeface="Arial" panose="020B0604020202020204" pitchFamily="34" charset="0"/>
              </a:rPr>
              <a:t>H</a:t>
            </a:r>
            <a:r>
              <a:rPr lang="de-DE" sz="2400" dirty="0">
                <a:cs typeface="Arial" panose="020B0604020202020204" pitchFamily="34" charset="0"/>
              </a:rPr>
              <a:t>ormone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C6DBF4-2FC2-BB0D-B5D4-0E01C32ED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2" y="1913469"/>
            <a:ext cx="5121165" cy="3903134"/>
          </a:xfrm>
          <a:prstGeom prst="rect">
            <a:avLst/>
          </a:prstGeom>
        </p:spPr>
      </p:pic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03C5BE3B-D443-6BD9-D3C9-DD3313426600}"/>
              </a:ext>
            </a:extLst>
          </p:cNvPr>
          <p:cNvSpPr/>
          <p:nvPr/>
        </p:nvSpPr>
        <p:spPr>
          <a:xfrm rot="1941975">
            <a:off x="7628568" y="4021667"/>
            <a:ext cx="380053" cy="8006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2014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35493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690689"/>
            <a:ext cx="788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/>
              <a:t>Wirkstoff: </a:t>
            </a:r>
            <a:r>
              <a:rPr lang="de-DE" sz="2800" u="sng" dirty="0"/>
              <a:t>Cortisol</a:t>
            </a:r>
            <a:r>
              <a:rPr lang="de-DE" sz="2800" dirty="0"/>
              <a:t> (ein Alkohol)</a:t>
            </a:r>
          </a:p>
          <a:p>
            <a:r>
              <a:rPr lang="de-DE" sz="2800" dirty="0"/>
              <a:t>Medikament: </a:t>
            </a:r>
            <a:r>
              <a:rPr lang="de-DE" sz="2800" u="sng" dirty="0"/>
              <a:t>Cortison</a:t>
            </a:r>
            <a:r>
              <a:rPr lang="de-DE" sz="2800" dirty="0"/>
              <a:t> (ein Keton, das im Gehirn zu Cortisol reduziert wird)</a:t>
            </a:r>
          </a:p>
        </p:txBody>
      </p:sp>
    </p:spTree>
    <p:extLst>
      <p:ext uri="{BB962C8B-B14F-4D97-AF65-F5344CB8AC3E}">
        <p14:creationId xmlns:p14="http://schemas.microsoft.com/office/powerpoint/2010/main" val="643232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Regulation</a:t>
            </a:r>
            <a:r>
              <a:rPr lang="de-DE" sz="2800" dirty="0"/>
              <a:t> des Cortisol-Spiegels:</a:t>
            </a:r>
          </a:p>
          <a:p>
            <a:endParaRPr lang="de-DE" sz="2800" dirty="0"/>
          </a:p>
          <a:p>
            <a:r>
              <a:rPr lang="de-DE" sz="2800" dirty="0"/>
              <a:t>negative Rückkopp-</a:t>
            </a:r>
            <a:r>
              <a:rPr lang="de-DE" sz="2800" dirty="0" err="1"/>
              <a:t>lung</a:t>
            </a:r>
            <a:r>
              <a:rPr lang="de-DE" sz="2800" dirty="0"/>
              <a:t> im Regelkreis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76106F-5FAC-9C5F-C3AD-48B3C4AB8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75" y="1816735"/>
            <a:ext cx="6005302" cy="431313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9FE9FE9-4BCF-B9F0-C38B-432DAFB9960A}"/>
              </a:ext>
            </a:extLst>
          </p:cNvPr>
          <p:cNvSpPr/>
          <p:nvPr/>
        </p:nvSpPr>
        <p:spPr>
          <a:xfrm>
            <a:off x="8314263" y="2125134"/>
            <a:ext cx="177800" cy="30649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17B450-686E-B217-D59A-739C66A85B75}"/>
              </a:ext>
            </a:extLst>
          </p:cNvPr>
          <p:cNvSpPr/>
          <p:nvPr/>
        </p:nvSpPr>
        <p:spPr>
          <a:xfrm rot="16200000">
            <a:off x="7670532" y="1650735"/>
            <a:ext cx="178328" cy="110913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73235CE-4D1D-B6F1-DF2F-C4A0BC1B96A2}"/>
              </a:ext>
            </a:extLst>
          </p:cNvPr>
          <p:cNvSpPr/>
          <p:nvPr/>
        </p:nvSpPr>
        <p:spPr>
          <a:xfrm rot="16200000">
            <a:off x="7937230" y="3475302"/>
            <a:ext cx="178328" cy="59266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17D1A9A-DCEE-046A-35F8-A92BB3FE9C83}"/>
              </a:ext>
            </a:extLst>
          </p:cNvPr>
          <p:cNvSpPr/>
          <p:nvPr/>
        </p:nvSpPr>
        <p:spPr>
          <a:xfrm rot="16200000">
            <a:off x="8022159" y="4897444"/>
            <a:ext cx="186267" cy="41485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58882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Cortisol und Blut-zucker-spiegel</a:t>
            </a:r>
          </a:p>
          <a:p>
            <a:endParaRPr lang="de-DE" sz="2800" b="1" dirty="0"/>
          </a:p>
          <a:p>
            <a:r>
              <a:rPr lang="de-DE" sz="2800" dirty="0"/>
              <a:t>ggf. </a:t>
            </a:r>
            <a:r>
              <a:rPr lang="de-DE" sz="2800" dirty="0" err="1"/>
              <a:t>Wdh</a:t>
            </a:r>
            <a:r>
              <a:rPr lang="de-DE" sz="2800" dirty="0"/>
              <a:t>. aus der </a:t>
            </a:r>
          </a:p>
          <a:p>
            <a:r>
              <a:rPr lang="de-DE" sz="2800" dirty="0"/>
              <a:t>8. Klasse:</a:t>
            </a:r>
          </a:p>
          <a:p>
            <a:r>
              <a:rPr lang="de-DE" sz="2800" dirty="0"/>
              <a:t>Glukagon und Insulin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EFEC15-4960-1979-4D83-C4DB1E003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47" y="2118677"/>
            <a:ext cx="6179443" cy="37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118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Cortisol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1894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Cortisol und Blut-zucker-spiegel</a:t>
            </a:r>
          </a:p>
          <a:p>
            <a:endParaRPr lang="de-DE" sz="2800" b="1" dirty="0"/>
          </a:p>
          <a:p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9AFE22-A962-7413-E07D-98B02072FF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7" y="1919292"/>
            <a:ext cx="6044960" cy="26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50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84381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Vorwissen: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5. Klasse</a:t>
            </a:r>
            <a:r>
              <a:rPr lang="de-DE" sz="2800" dirty="0"/>
              <a:t>: Informations-Aufnahme, -verarbeitung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u="sng" dirty="0"/>
              <a:t>8. Klasse</a:t>
            </a:r>
            <a:r>
              <a:rPr lang="de-DE" sz="2800" dirty="0"/>
              <a:t>: </a:t>
            </a:r>
            <a:r>
              <a:rPr lang="de-DE" sz="2800" dirty="0">
                <a:effectLst/>
                <a:ea typeface="Calibri" panose="020F0502020204030204" pitchFamily="34" charset="0"/>
              </a:rPr>
              <a:t>Um­wandlung der Information des Lichts in elektrische Impulse in den Stäbchen und Zapfen</a:t>
            </a:r>
            <a:endParaRPr lang="de-DE" sz="2800" dirty="0"/>
          </a:p>
          <a:p>
            <a:endParaRPr lang="de-DE" sz="2800" b="1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89481056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Primäre Sinneszellen: </a:t>
            </a:r>
            <a:r>
              <a:rPr lang="de-DE" sz="2800" dirty="0"/>
              <a:t>z. B. Geruchs-Sinneszellen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D679D7-95F5-87C5-C756-2172838599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7" y="2542057"/>
            <a:ext cx="7792683" cy="20786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2441871" y="3548416"/>
            <a:ext cx="306324" cy="270086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5176605" y="3624618"/>
            <a:ext cx="306324" cy="25484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1718733" y="5181600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				Aktions-</a:t>
            </a:r>
          </a:p>
          <a:p>
            <a:r>
              <a:rPr lang="de-DE" sz="2400" dirty="0"/>
              <a:t> Potentiale 			     Potentiale</a:t>
            </a:r>
          </a:p>
        </p:txBody>
      </p:sp>
    </p:spTree>
    <p:extLst>
      <p:ext uri="{BB962C8B-B14F-4D97-AF65-F5344CB8AC3E}">
        <p14:creationId xmlns:p14="http://schemas.microsoft.com/office/powerpoint/2010/main" val="231668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C273ED-B2B0-3DE5-2CFD-007F90DA3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" y="533400"/>
            <a:ext cx="8993514" cy="4148667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963EBB8A-56EF-C255-A479-80E8091E9F16}"/>
              </a:ext>
            </a:extLst>
          </p:cNvPr>
          <p:cNvSpPr/>
          <p:nvPr/>
        </p:nvSpPr>
        <p:spPr>
          <a:xfrm rot="6994896">
            <a:off x="6161024" y="1498879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40033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85425"/>
            <a:ext cx="808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Sekundäre Sinneszellen: </a:t>
            </a:r>
            <a:r>
              <a:rPr lang="de-DE" sz="2800" dirty="0"/>
              <a:t>z. B. Geschmacks-Sinnes-zellen</a:t>
            </a:r>
            <a:endParaRPr lang="de-DE" sz="2800" b="1" dirty="0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3284304" y="4551718"/>
            <a:ext cx="306324" cy="1219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AE240E98-6304-FEE2-6CC3-B40E3938CC69}"/>
              </a:ext>
            </a:extLst>
          </p:cNvPr>
          <p:cNvSpPr/>
          <p:nvPr/>
        </p:nvSpPr>
        <p:spPr>
          <a:xfrm rot="5400000">
            <a:off x="4732105" y="4399318"/>
            <a:ext cx="306324" cy="1523999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215254-CB32-2E78-D27D-E508213CCA4D}"/>
              </a:ext>
            </a:extLst>
          </p:cNvPr>
          <p:cNvSpPr txBox="1"/>
          <p:nvPr/>
        </p:nvSpPr>
        <p:spPr>
          <a:xfrm>
            <a:off x="2633133" y="5302775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   </a:t>
            </a:r>
            <a:r>
              <a:rPr lang="de-DE" sz="2400" dirty="0">
                <a:solidFill>
                  <a:srgbClr val="00B050"/>
                </a:solidFill>
              </a:rPr>
              <a:t>Graduierte    Aktions-</a:t>
            </a:r>
          </a:p>
          <a:p>
            <a:r>
              <a:rPr lang="de-DE" sz="2400" dirty="0"/>
              <a:t> Potentiale     </a:t>
            </a:r>
            <a:r>
              <a:rPr lang="de-DE" sz="2400" dirty="0">
                <a:solidFill>
                  <a:srgbClr val="00B050"/>
                </a:solidFill>
              </a:rPr>
              <a:t>Potentiale    Potentiale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913D24-C13B-6EF1-6217-7BA74C360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5" y="2796586"/>
            <a:ext cx="8058801" cy="1800815"/>
          </a:xfrm>
          <a:prstGeom prst="rect">
            <a:avLst/>
          </a:prstGeom>
        </p:spPr>
      </p:pic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9DE7F7A8-4FD5-AAC8-B134-57B7B6A57030}"/>
              </a:ext>
            </a:extLst>
          </p:cNvPr>
          <p:cNvSpPr/>
          <p:nvPr/>
        </p:nvSpPr>
        <p:spPr>
          <a:xfrm rot="5400000">
            <a:off x="6247638" y="4483986"/>
            <a:ext cx="306324" cy="1354665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ECD3FF-B1CF-FEF6-60C0-F10949134F26}"/>
              </a:ext>
            </a:extLst>
          </p:cNvPr>
          <p:cNvSpPr txBox="1"/>
          <p:nvPr/>
        </p:nvSpPr>
        <p:spPr>
          <a:xfrm>
            <a:off x="3907136" y="3007553"/>
            <a:ext cx="29758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Nachgeschaltete Nervenzelle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1C4AF9D-69CD-8E00-EFCD-575E8D3B2F8A}"/>
              </a:ext>
            </a:extLst>
          </p:cNvPr>
          <p:cNvSpPr txBox="1"/>
          <p:nvPr/>
        </p:nvSpPr>
        <p:spPr>
          <a:xfrm>
            <a:off x="4419600" y="4222865"/>
            <a:ext cx="29758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Dendriten     Axonhügel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827832-C04B-DD32-DC7F-D9C7F38026DE}"/>
              </a:ext>
            </a:extLst>
          </p:cNvPr>
          <p:cNvSpPr txBox="1"/>
          <p:nvPr/>
        </p:nvSpPr>
        <p:spPr>
          <a:xfrm>
            <a:off x="7362239" y="3488944"/>
            <a:ext cx="16113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Axon-verzweigungen</a:t>
            </a:r>
          </a:p>
        </p:txBody>
      </p:sp>
    </p:spTree>
    <p:extLst>
      <p:ext uri="{BB962C8B-B14F-4D97-AF65-F5344CB8AC3E}">
        <p14:creationId xmlns:p14="http://schemas.microsoft.com/office/powerpoint/2010/main" val="408523072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Muskelspindel: </a:t>
            </a:r>
            <a:r>
              <a:rPr lang="de-DE" sz="2800" dirty="0"/>
              <a:t>Sinnesnervenzelle </a:t>
            </a:r>
            <a:r>
              <a:rPr lang="de-DE" sz="2800" dirty="0">
                <a:highlight>
                  <a:srgbClr val="FFFF00"/>
                </a:highlight>
              </a:rPr>
              <a:t>(kein Lerninhalt!)</a:t>
            </a:r>
          </a:p>
          <a:p>
            <a:r>
              <a:rPr lang="de-DE" sz="2800" dirty="0"/>
              <a:t>Besser einstufen als primäre Sinneszelle.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8CDE5405-59DB-3F37-8FC8-3ECDE59BE72F}"/>
              </a:ext>
            </a:extLst>
          </p:cNvPr>
          <p:cNvSpPr/>
          <p:nvPr/>
        </p:nvSpPr>
        <p:spPr>
          <a:xfrm rot="5400000">
            <a:off x="2966804" y="3954825"/>
            <a:ext cx="306324" cy="25992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725A98-B97C-68EC-93B0-8FCADC54F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4" y="2975924"/>
            <a:ext cx="7555395" cy="2010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6B0EE6B9-5068-BC55-3E3D-644803D09887}"/>
              </a:ext>
            </a:extLst>
          </p:cNvPr>
          <p:cNvSpPr/>
          <p:nvPr/>
        </p:nvSpPr>
        <p:spPr>
          <a:xfrm rot="5400000">
            <a:off x="5527971" y="4069125"/>
            <a:ext cx="306324" cy="23706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B56F9BB-1A23-107B-FAB6-8326B5C3796C}"/>
              </a:ext>
            </a:extLst>
          </p:cNvPr>
          <p:cNvSpPr txBox="1"/>
          <p:nvPr/>
        </p:nvSpPr>
        <p:spPr>
          <a:xfrm>
            <a:off x="2302933" y="5522042"/>
            <a:ext cx="51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Graduierte				  Aktions-</a:t>
            </a:r>
          </a:p>
          <a:p>
            <a:r>
              <a:rPr lang="de-DE" sz="2400" dirty="0"/>
              <a:t> Potentiale 			Potentiale</a:t>
            </a:r>
          </a:p>
        </p:txBody>
      </p:sp>
    </p:spTree>
    <p:extLst>
      <p:ext uri="{BB962C8B-B14F-4D97-AF65-F5344CB8AC3E}">
        <p14:creationId xmlns:p14="http://schemas.microsoft.com/office/powerpoint/2010/main" val="37519335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Sehsinneszellen:</a:t>
            </a:r>
          </a:p>
          <a:p>
            <a:r>
              <a:rPr lang="de-DE" sz="2800" dirty="0"/>
              <a:t>Stäbchen (Helligkeit), Zapfen (3 Typen, Farbe)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977112-600A-1092-973D-FB17E4295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47" y="3291152"/>
            <a:ext cx="6391506" cy="15009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B79AE6A-35C7-65A2-BA3A-A2C60B4BF9AA}"/>
              </a:ext>
            </a:extLst>
          </p:cNvPr>
          <p:cNvSpPr txBox="1"/>
          <p:nvPr/>
        </p:nvSpPr>
        <p:spPr>
          <a:xfrm>
            <a:off x="728132" y="4876801"/>
            <a:ext cx="778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Membranstapel								Zellkern</a:t>
            </a:r>
          </a:p>
          <a:p>
            <a:r>
              <a:rPr lang="de-DE" sz="2400" dirty="0"/>
              <a:t>(Discs) mit						          viele				     Axon</a:t>
            </a:r>
          </a:p>
          <a:p>
            <a:r>
              <a:rPr lang="de-DE" sz="2400" dirty="0"/>
              <a:t>Rhodopsin						Mitochondrien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EAC225-C852-334E-235C-4EA6777E26D6}"/>
              </a:ext>
            </a:extLst>
          </p:cNvPr>
          <p:cNvSpPr txBox="1"/>
          <p:nvPr/>
        </p:nvSpPr>
        <p:spPr>
          <a:xfrm>
            <a:off x="1934220" y="3160444"/>
            <a:ext cx="598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B050"/>
                </a:solidFill>
              </a:rPr>
              <a:t>äußeres Segment			inneres Segment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9B0CC61-DF61-44FA-47AC-7CEABAFEFAC2}"/>
              </a:ext>
            </a:extLst>
          </p:cNvPr>
          <p:cNvCxnSpPr/>
          <p:nvPr/>
        </p:nvCxnSpPr>
        <p:spPr>
          <a:xfrm flipV="1">
            <a:off x="2277533" y="4284133"/>
            <a:ext cx="651934" cy="63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D44ED4EA-4368-F7E3-0296-6EDBA37EB255}"/>
              </a:ext>
            </a:extLst>
          </p:cNvPr>
          <p:cNvCxnSpPr>
            <a:cxnSpLocks/>
          </p:cNvCxnSpPr>
          <p:nvPr/>
        </p:nvCxnSpPr>
        <p:spPr>
          <a:xfrm flipV="1">
            <a:off x="5435600" y="4351867"/>
            <a:ext cx="262467" cy="9719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236524E-AF4F-0955-B83F-BF7796E00734}"/>
              </a:ext>
            </a:extLst>
          </p:cNvPr>
          <p:cNvCxnSpPr>
            <a:cxnSpLocks/>
          </p:cNvCxnSpPr>
          <p:nvPr/>
        </p:nvCxnSpPr>
        <p:spPr>
          <a:xfrm flipH="1" flipV="1">
            <a:off x="6764867" y="4351867"/>
            <a:ext cx="101600" cy="57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B1B8CBB-471D-AD5F-8689-1529543D222A}"/>
              </a:ext>
            </a:extLst>
          </p:cNvPr>
          <p:cNvCxnSpPr>
            <a:cxnSpLocks/>
          </p:cNvCxnSpPr>
          <p:nvPr/>
        </p:nvCxnSpPr>
        <p:spPr>
          <a:xfrm flipH="1" flipV="1">
            <a:off x="7425267" y="4191000"/>
            <a:ext cx="423333" cy="11328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3F0DA84-653B-B6F4-1603-599DA9BC081B}"/>
              </a:ext>
            </a:extLst>
          </p:cNvPr>
          <p:cNvSpPr txBox="1"/>
          <p:nvPr/>
        </p:nvSpPr>
        <p:spPr>
          <a:xfrm>
            <a:off x="7143543" y="5650911"/>
            <a:ext cx="155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/>
              <a:t>graduierte Potentiale</a:t>
            </a:r>
          </a:p>
        </p:txBody>
      </p:sp>
    </p:spTree>
    <p:extLst>
      <p:ext uri="{BB962C8B-B14F-4D97-AF65-F5344CB8AC3E}">
        <p14:creationId xmlns:p14="http://schemas.microsoft.com/office/powerpoint/2010/main" val="49652877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  <a:p>
            <a:endParaRPr lang="de-DE" sz="2800" dirty="0"/>
          </a:p>
          <a:p>
            <a:r>
              <a:rPr lang="de-DE" sz="2800" i="1" dirty="0"/>
              <a:t>Opsin </a:t>
            </a:r>
            <a:r>
              <a:rPr lang="de-DE" sz="2800" i="1" u="sng" dirty="0"/>
              <a:t>nicht</a:t>
            </a:r>
            <a:r>
              <a:rPr lang="de-DE" sz="2800" i="1" dirty="0"/>
              <a:t> differenzieren in: </a:t>
            </a:r>
            <a:r>
              <a:rPr lang="de-DE" sz="2800" i="1" dirty="0" err="1"/>
              <a:t>Skotopsin</a:t>
            </a:r>
            <a:r>
              <a:rPr lang="de-DE" sz="2800" i="1" dirty="0"/>
              <a:t> (Stäbchen), </a:t>
            </a:r>
            <a:r>
              <a:rPr lang="de-DE" sz="2800" i="1" dirty="0" err="1"/>
              <a:t>Photopsin</a:t>
            </a:r>
            <a:r>
              <a:rPr lang="de-DE" sz="2800" i="1" dirty="0"/>
              <a:t> (Zapfen)</a:t>
            </a:r>
          </a:p>
        </p:txBody>
      </p:sp>
    </p:spTree>
    <p:extLst>
      <p:ext uri="{BB962C8B-B14F-4D97-AF65-F5344CB8AC3E}">
        <p14:creationId xmlns:p14="http://schemas.microsoft.com/office/powerpoint/2010/main" val="237425164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EB252A-8B7F-F270-6596-02ED862E5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59" y="3366237"/>
            <a:ext cx="4403645" cy="22894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FD8C2AF-FE22-02EC-41C9-6D26F0E79846}"/>
              </a:ext>
            </a:extLst>
          </p:cNvPr>
          <p:cNvSpPr txBox="1"/>
          <p:nvPr/>
        </p:nvSpPr>
        <p:spPr>
          <a:xfrm>
            <a:off x="1021080" y="4455404"/>
            <a:ext cx="287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Absorption von Rhodopsin im Stäbchen</a:t>
            </a:r>
          </a:p>
        </p:txBody>
      </p:sp>
    </p:spTree>
    <p:extLst>
      <p:ext uri="{BB962C8B-B14F-4D97-AF65-F5344CB8AC3E}">
        <p14:creationId xmlns:p14="http://schemas.microsoft.com/office/powerpoint/2010/main" val="625651681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Veränderung der </a:t>
            </a:r>
            <a:r>
              <a:rPr lang="de-DE" sz="2800" u="sng" dirty="0"/>
              <a:t>Molekülgestalt</a:t>
            </a:r>
            <a:r>
              <a:rPr lang="de-DE" sz="2800" dirty="0"/>
              <a:t> durch die 	Absorption eines </a:t>
            </a:r>
            <a:r>
              <a:rPr lang="de-DE" sz="2800" u="sng" dirty="0"/>
              <a:t>Photons</a:t>
            </a:r>
            <a:r>
              <a:rPr lang="de-DE" sz="2800" dirty="0"/>
              <a:t> (dadurch makro-	</a:t>
            </a:r>
            <a:r>
              <a:rPr lang="de-DE" sz="2800" dirty="0" err="1"/>
              <a:t>skopische</a:t>
            </a:r>
            <a:r>
              <a:rPr lang="de-DE" sz="2800" dirty="0"/>
              <a:t> Veränderung von rötlich zu farblos: 	</a:t>
            </a:r>
            <a:r>
              <a:rPr lang="de-DE" sz="2800" i="1" dirty="0" err="1"/>
              <a:t>Bleeching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653541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E40B14-E5ED-2CAC-741F-3D4AF3A7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82090"/>
            <a:ext cx="7755467" cy="21936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863600" y="5675779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Diesen Gestaltwandel verstehen alle </a:t>
            </a:r>
          </a:p>
          <a:p>
            <a:pPr algn="ctr"/>
            <a:r>
              <a:rPr lang="de-DE" sz="2400" i="1" dirty="0"/>
              <a:t>Kursteilnehmer, auch Nicht-</a:t>
            </a:r>
            <a:r>
              <a:rPr lang="de-DE" sz="2400" i="1" dirty="0" err="1"/>
              <a:t>NTGler</a:t>
            </a:r>
            <a:r>
              <a:rPr lang="de-DE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86228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9389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/>
            </a:pPr>
            <a:r>
              <a:rPr lang="de-DE" sz="2800" u="sng" dirty="0"/>
              <a:t>Rhodopsin</a:t>
            </a:r>
            <a:r>
              <a:rPr lang="de-DE" sz="2800" dirty="0"/>
              <a:t> aus Opsin (Protein) und Retinal (Chromophor)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F2D9EED-BE8F-8EA6-9656-3CFC65DC6E3E}"/>
              </a:ext>
            </a:extLst>
          </p:cNvPr>
          <p:cNvSpPr txBox="1"/>
          <p:nvPr/>
        </p:nvSpPr>
        <p:spPr>
          <a:xfrm>
            <a:off x="863600" y="5675779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/>
              <a:t>Diese Namen können nur </a:t>
            </a:r>
            <a:r>
              <a:rPr lang="de-DE" sz="2400" i="1" dirty="0" err="1"/>
              <a:t>NTGler</a:t>
            </a:r>
            <a:r>
              <a:rPr lang="de-DE" sz="2400" i="1" dirty="0"/>
              <a:t> herleiten</a:t>
            </a:r>
          </a:p>
          <a:p>
            <a:pPr algn="ctr"/>
            <a:r>
              <a:rPr lang="de-DE" sz="2400" i="1" dirty="0"/>
              <a:t>(10. Klasse Chemie; nicht im </a:t>
            </a:r>
            <a:r>
              <a:rPr lang="de-DE" sz="2400" i="1" dirty="0" err="1"/>
              <a:t>gA</a:t>
            </a:r>
            <a:r>
              <a:rPr lang="de-DE" sz="2400" i="1" dirty="0"/>
              <a:t>-Kurs Chemie).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37583E-D0D2-6FB2-1008-D12DE5E2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45590"/>
            <a:ext cx="7713133" cy="22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407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2"/>
            </a:pPr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Hyperpolarisation des Membranpotentials 	(graduiertes Signal)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 	ggf.: Verstärkung des Signals </a:t>
            </a:r>
          </a:p>
          <a:p>
            <a:r>
              <a:rPr lang="de-DE" sz="2800" dirty="0"/>
              <a:t>	auf das 100-fache</a:t>
            </a:r>
          </a:p>
          <a:p>
            <a:r>
              <a:rPr lang="de-DE" sz="2800" dirty="0"/>
              <a:t>	</a:t>
            </a:r>
          </a:p>
          <a:p>
            <a:r>
              <a:rPr lang="de-DE" sz="2800" dirty="0"/>
              <a:t>	</a:t>
            </a:r>
            <a:r>
              <a:rPr lang="de-DE" sz="2800" i="1" dirty="0"/>
              <a:t>Keine Details zur Reaktions-</a:t>
            </a:r>
          </a:p>
          <a:p>
            <a:r>
              <a:rPr lang="de-DE" sz="2800" i="1" dirty="0"/>
              <a:t>	Kaskade!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58FB48-4D84-BF6F-D563-D47A8C889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55923"/>
            <a:ext cx="2504343" cy="21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002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2"/>
            </a:pPr>
            <a:r>
              <a:rPr lang="de-DE" sz="2800" u="sng" dirty="0"/>
              <a:t>Hyperpolarisation</a:t>
            </a:r>
            <a:r>
              <a:rPr lang="de-DE" sz="2800" dirty="0"/>
              <a:t>: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	</a:t>
            </a:r>
          </a:p>
          <a:p>
            <a:r>
              <a:rPr lang="de-DE" sz="2800" i="1" dirty="0"/>
              <a:t>Keine Besprechung des Ionen-Mechanismus, der zur </a:t>
            </a:r>
            <a:r>
              <a:rPr lang="de-DE" sz="2800" i="1" dirty="0" err="1"/>
              <a:t>Hyperpolariation</a:t>
            </a:r>
            <a:r>
              <a:rPr lang="de-DE" sz="2800" i="1" dirty="0"/>
              <a:t> führt, weil er zu untypisch und zu kompliziert ist.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6683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167651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7EC7DA-A532-3460-AEF1-C3FA520FBA1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384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3"/>
            </a:pPr>
            <a:r>
              <a:rPr lang="de-DE" sz="2800" dirty="0"/>
              <a:t>Hemmung der Ausschüttung von </a:t>
            </a:r>
            <a:r>
              <a:rPr lang="de-DE" sz="2800" u="sng" dirty="0"/>
              <a:t>Neurotrans-</a:t>
            </a:r>
            <a:r>
              <a:rPr lang="de-DE" sz="2800" u="sng" dirty="0" err="1"/>
              <a:t>mitter</a:t>
            </a:r>
            <a:r>
              <a:rPr lang="de-DE" sz="2800" dirty="0"/>
              <a:t> (Glutamat, kein Lerninhalt)</a:t>
            </a:r>
          </a:p>
          <a:p>
            <a:pPr marL="514350" indent="-514350">
              <a:buAutoNum type="alphaLcParenR" startAt="3"/>
            </a:pPr>
            <a:endParaRPr lang="de-DE" sz="2800" dirty="0"/>
          </a:p>
          <a:p>
            <a:pPr marL="514350" indent="-514350">
              <a:buAutoNum type="alphaLcParenR" startAt="3"/>
            </a:pPr>
            <a:r>
              <a:rPr lang="de-DE" sz="2800" u="sng" dirty="0"/>
              <a:t>Depolarisation</a:t>
            </a:r>
            <a:r>
              <a:rPr lang="de-DE" sz="2800" dirty="0"/>
              <a:t> auf der postsynaptischen Seite</a:t>
            </a:r>
          </a:p>
          <a:p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039568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514350" indent="-514350">
              <a:buAutoNum type="alphaLcParenR" startAt="5"/>
            </a:pPr>
            <a:r>
              <a:rPr lang="de-DE" sz="2800" u="sng" dirty="0"/>
              <a:t>Regeneration:</a:t>
            </a:r>
            <a:r>
              <a:rPr lang="de-DE" sz="2800" dirty="0"/>
              <a:t> Umwandlung der gestreckten Form von Retinal in die geknickte Form in den Zellen der benachbarten Pigmentschicht</a:t>
            </a:r>
          </a:p>
          <a:p>
            <a:endParaRPr lang="de-DE" sz="2800" dirty="0"/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029316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15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endParaRPr lang="de-DE" sz="2800" dirty="0"/>
          </a:p>
          <a:p>
            <a:r>
              <a:rPr lang="de-DE" sz="2800" u="sng" dirty="0"/>
              <a:t>Blendung</a:t>
            </a:r>
            <a:r>
              <a:rPr lang="de-DE" sz="2800" dirty="0"/>
              <a:t>: Mehr Retinal wird durch Photonen in die gestreckte Form überführt, als nachgeliefert werden kann.</a:t>
            </a:r>
          </a:p>
          <a:p>
            <a:r>
              <a:rPr lang="de-DE" sz="2800" dirty="0"/>
              <a:t>(Piratenklappe)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550913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2515-A5DC-060C-8BA5-90366426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876AA-E35C-E6D1-F94C-8B3A941A21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9E934FC-31DD-A253-96F6-8CE4ACBE7F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44090D-1E60-9287-BC83-E8AA811F5CAB}"/>
              </a:ext>
            </a:extLst>
          </p:cNvPr>
          <p:cNvSpPr txBox="1"/>
          <p:nvPr/>
        </p:nvSpPr>
        <p:spPr>
          <a:xfrm>
            <a:off x="628650" y="1893892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78806988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D9B10-8AFC-635F-53BD-051383AF9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81AB2-6E69-94AF-C7B8-A773A501C2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8374759-045D-C2ED-3592-ECEFC1659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7AF010-86AC-5E51-5ED3-BD3A9B78D2B8}"/>
              </a:ext>
            </a:extLst>
          </p:cNvPr>
          <p:cNvSpPr txBox="1"/>
          <p:nvPr/>
        </p:nvSpPr>
        <p:spPr>
          <a:xfrm>
            <a:off x="628650" y="1893892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46451851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DEE3-5DEB-7CBB-B309-3FE376039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7309A-CA56-4BEF-D9D6-DA0A80A180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09DF17A-3680-27E5-6B70-C1FDE7BE48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88721F-CEA1-CF3C-0D2D-AC93D93169D2}"/>
              </a:ext>
            </a:extLst>
          </p:cNvPr>
          <p:cNvSpPr txBox="1"/>
          <p:nvPr/>
        </p:nvSpPr>
        <p:spPr>
          <a:xfrm>
            <a:off x="628650" y="1893892"/>
            <a:ext cx="7886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13499907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2CAA1-D2BD-474A-7F88-7B407CBD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E2643-85A6-54BA-73E6-8732272C1D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A5C32EE-5131-D636-050A-8D2EDE3452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3BB0F6-C6F1-352C-CD56-D9F78E481575}"/>
              </a:ext>
            </a:extLst>
          </p:cNvPr>
          <p:cNvSpPr txBox="1"/>
          <p:nvPr/>
        </p:nvSpPr>
        <p:spPr>
          <a:xfrm>
            <a:off x="628650" y="1893892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Hemmung der 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39003328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CF0C6-9F28-0A8F-C403-5AB2F8D59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C4772-5D70-237E-4804-CFE2906CB4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AE8107EE-EB79-2889-6CED-47731E358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B6EEB3D-A405-5B5A-C600-3165378615D4}"/>
              </a:ext>
            </a:extLst>
          </p:cNvPr>
          <p:cNvSpPr txBox="1"/>
          <p:nvPr/>
        </p:nvSpPr>
        <p:spPr>
          <a:xfrm>
            <a:off x="628650" y="1893892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Information in Form von </a:t>
            </a:r>
            <a:r>
              <a:rPr lang="de-DE" sz="2400" u="sng" dirty="0"/>
              <a:t>Photonen</a:t>
            </a:r>
            <a:r>
              <a:rPr lang="de-DE" sz="2400" dirty="0"/>
              <a:t> (</a:t>
            </a:r>
            <a:r>
              <a:rPr lang="de-DE" sz="2400" dirty="0">
                <a:highlight>
                  <a:srgbClr val="FFFF00"/>
                </a:highlight>
              </a:rPr>
              <a:t>Lichtsignal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Hemmung der 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Depolarisation</a:t>
            </a:r>
            <a:r>
              <a:rPr lang="de-DE" sz="2400" dirty="0"/>
              <a:t> am Dendriten der nachgeschalteten Nervenzelle (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2759051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430D2-45A1-E796-F3C1-8E7D131E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2337B-DD11-70AE-1195-F66BD398C1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14 Sinneszellen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1853432-387C-EE24-8E10-EDF74C6082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198A13-8F4D-D35F-AFF9-60ADCA5408CF}"/>
              </a:ext>
            </a:extLst>
          </p:cNvPr>
          <p:cNvSpPr txBox="1"/>
          <p:nvPr/>
        </p:nvSpPr>
        <p:spPr>
          <a:xfrm>
            <a:off x="628650" y="1893892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Signaltransduktion (-übermittlung) im Auge: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Information in Form von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Photonen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(Lichtsignal)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Ausbildung einer </a:t>
            </a:r>
            <a:r>
              <a:rPr lang="de-DE" sz="2400" u="sng" dirty="0">
                <a:solidFill>
                  <a:schemeClr val="bg1">
                    <a:lumMod val="65000"/>
                  </a:schemeClr>
                </a:solidFill>
              </a:rPr>
              <a:t>Depolarisation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 am Dendriten der nachgeschalteten Nervenzelle (elektrisches Signal)</a:t>
            </a:r>
          </a:p>
          <a:p>
            <a:endParaRPr lang="de-DE" sz="28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64E2A2-9049-D35A-B5E9-817358D87823}"/>
              </a:ext>
            </a:extLst>
          </p:cNvPr>
          <p:cNvSpPr txBox="1"/>
          <p:nvPr/>
        </p:nvSpPr>
        <p:spPr>
          <a:xfrm>
            <a:off x="628650" y="2856964"/>
            <a:ext cx="7886700" cy="230832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Änderung der Gestalt (</a:t>
            </a:r>
            <a:r>
              <a:rPr lang="de-DE" sz="2400" dirty="0" err="1"/>
              <a:t>Konformation</a:t>
            </a:r>
            <a:r>
              <a:rPr lang="de-DE" sz="2400" dirty="0"/>
              <a:t>) von </a:t>
            </a:r>
            <a:r>
              <a:rPr lang="de-DE" sz="2400" u="sng" dirty="0"/>
              <a:t>Retinal</a:t>
            </a:r>
            <a:r>
              <a:rPr lang="de-DE" sz="2400" dirty="0"/>
              <a:t> durch Absorption eines Photons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Ausbildung einer </a:t>
            </a:r>
            <a:r>
              <a:rPr lang="de-DE" sz="2400" u="sng" dirty="0"/>
              <a:t>Hyperpolarisation</a:t>
            </a:r>
            <a:r>
              <a:rPr lang="de-DE" sz="2400" dirty="0"/>
              <a:t> an der Membran der Seh-Sinneszelle (Rezeptor-Potential: </a:t>
            </a:r>
            <a:r>
              <a:rPr lang="de-DE" sz="2400" dirty="0">
                <a:highlight>
                  <a:srgbClr val="FFFF00"/>
                </a:highlight>
              </a:rPr>
              <a:t>elektrisches Signal</a:t>
            </a:r>
            <a:r>
              <a:rPr lang="de-DE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/>
              <a:t>Hemmung der Ausschüttung des </a:t>
            </a:r>
            <a:r>
              <a:rPr lang="de-DE" sz="2400" u="sng" dirty="0"/>
              <a:t>Neurotransmitters</a:t>
            </a:r>
            <a:r>
              <a:rPr lang="de-DE" sz="2400" dirty="0"/>
              <a:t> an der Synapse (</a:t>
            </a:r>
            <a:r>
              <a:rPr lang="de-DE" sz="2400" dirty="0">
                <a:highlight>
                  <a:srgbClr val="FFFF00"/>
                </a:highlight>
              </a:rPr>
              <a:t>chemisches Signal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6213041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7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 </a:t>
            </a:r>
          </a:p>
          <a:p>
            <a:pPr algn="ctr"/>
            <a:r>
              <a:rPr lang="de-DE" sz="4800" b="1" dirty="0"/>
              <a:t>Kompetenzorientiertes Arbeiten in der 13. </a:t>
            </a:r>
            <a:r>
              <a:rPr lang="de-DE" sz="4800" b="1" dirty="0" err="1"/>
              <a:t>Jgst</a:t>
            </a:r>
            <a:r>
              <a:rPr lang="de-DE" sz="4800" b="1" dirty="0"/>
              <a:t>. Teil I:</a:t>
            </a:r>
          </a:p>
          <a:p>
            <a:pPr algn="ctr"/>
            <a:r>
              <a:rPr lang="de-DE" sz="4800" b="1" dirty="0"/>
              <a:t>Neurobiologie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17./20. Oktober 2025 -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02042" y="219298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797AF8C-CAA0-8188-058F-EB29B8704F26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11243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Zeitliches Auflösungsvermögen:</a:t>
            </a:r>
          </a:p>
          <a:p>
            <a:endParaRPr lang="de-DE" sz="2800" dirty="0"/>
          </a:p>
          <a:p>
            <a:r>
              <a:rPr lang="de-DE" sz="2800" dirty="0"/>
              <a:t>Die Kursteilnehmer kennen räumliche Auflösung (Pixel).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Zeitliche Auflösung: Anzahl der Bilder pro Sekunde, die noch einzeln wahrgenommen werden.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8670727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Zeitliches Auflösungsvermögen:</a:t>
            </a:r>
          </a:p>
          <a:p>
            <a:endParaRPr lang="de-DE" sz="2800" dirty="0"/>
          </a:p>
          <a:p>
            <a:r>
              <a:rPr lang="de-DE" sz="2800" dirty="0"/>
              <a:t>Die Kursteilnehmer kennen räumliche Auflösung (Pixel).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Zeitliche Auflösung: Anzahl der Bilder pro Sekunde, die noch einzeln wahrgenommen werden.</a:t>
            </a:r>
          </a:p>
          <a:p>
            <a:pPr>
              <a:spcBef>
                <a:spcPts val="1200"/>
              </a:spcBef>
            </a:pPr>
            <a:r>
              <a:rPr lang="de-DE" sz="2800" u="sng" dirty="0"/>
              <a:t>Erkenntnisgewinnungs-Kompetenz</a:t>
            </a:r>
            <a:r>
              <a:rPr lang="de-DE" sz="2800" dirty="0"/>
              <a:t>: Wie kann die zeitliche Auflösung gemessen werden? (Versuch mit Stroboskop)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5158102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Nachbilder:</a:t>
            </a:r>
            <a:r>
              <a:rPr lang="de-DE" sz="2800" dirty="0"/>
              <a:t>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8154A1-9AEF-915A-9EB3-D0D44A092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2" y="1882724"/>
            <a:ext cx="4048337" cy="462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8821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</a:t>
            </a:r>
            <a:r>
              <a:rPr lang="de-DE" b="1" dirty="0">
                <a:solidFill>
                  <a:srgbClr val="0000FF"/>
                </a:solidFill>
              </a:rPr>
              <a:t>16 Optische Phänomene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CC2B6CF-5E4E-1923-9336-B6843C32C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D044582-9D1C-E386-AC5D-9867DE7F8444}"/>
              </a:ext>
            </a:extLst>
          </p:cNvPr>
          <p:cNvSpPr txBox="1"/>
          <p:nvPr/>
        </p:nvSpPr>
        <p:spPr>
          <a:xfrm>
            <a:off x="628650" y="1860828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Nachbilder:</a:t>
            </a:r>
            <a:r>
              <a:rPr lang="de-DE" sz="2800" dirty="0"/>
              <a:t>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A3A678-7446-BAA4-52BF-37E1D5C7E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82" y="1860828"/>
            <a:ext cx="3756236" cy="44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15454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600"/>
          </a:xfrm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… </a:t>
            </a:r>
            <a:r>
              <a:rPr lang="de-DE" b="1"/>
              <a:t>und wieder da: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91FC12-3823-EDE9-3FA2-1E7ADADF86BA}"/>
              </a:ext>
            </a:extLst>
          </p:cNvPr>
          <p:cNvSpPr txBox="1"/>
          <p:nvPr/>
        </p:nvSpPr>
        <p:spPr>
          <a:xfrm>
            <a:off x="628650" y="2038742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Der </a:t>
            </a:r>
            <a:r>
              <a:rPr lang="de-DE" sz="3600" b="1" dirty="0"/>
              <a:t>Karl-von-Frisch-Preis</a:t>
            </a:r>
            <a:r>
              <a:rPr lang="de-DE" sz="3600" dirty="0"/>
              <a:t> des </a:t>
            </a:r>
            <a:r>
              <a:rPr lang="de-DE" sz="3600" dirty="0" err="1"/>
              <a:t>vbio</a:t>
            </a:r>
            <a:r>
              <a:rPr lang="de-DE" sz="3600" dirty="0"/>
              <a:t> </a:t>
            </a:r>
          </a:p>
          <a:p>
            <a:pPr algn="ctr"/>
            <a:r>
              <a:rPr lang="de-DE" sz="3600" dirty="0"/>
              <a:t>für hervorragende Persönlichkeiten </a:t>
            </a:r>
          </a:p>
          <a:p>
            <a:pPr algn="ctr"/>
            <a:r>
              <a:rPr lang="de-DE" sz="3600" dirty="0"/>
              <a:t>im Abschlusskurs!</a:t>
            </a:r>
          </a:p>
          <a:p>
            <a:pPr algn="ctr"/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17791599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6655FD7-7FC9-43CF-968B-B8A5CF36A542}"/>
              </a:ext>
            </a:extLst>
          </p:cNvPr>
          <p:cNvSpPr txBox="1"/>
          <p:nvPr/>
        </p:nvSpPr>
        <p:spPr>
          <a:xfrm>
            <a:off x="1227221" y="2606290"/>
            <a:ext cx="641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Teilnahme-Bescheinigungen</a:t>
            </a:r>
          </a:p>
          <a:p>
            <a:pPr algn="ctr"/>
            <a:r>
              <a:rPr lang="de-DE" sz="2800" dirty="0"/>
              <a:t>ggf. </a:t>
            </a:r>
            <a:r>
              <a:rPr lang="de-DE" sz="2800"/>
              <a:t>weitere </a:t>
            </a:r>
            <a:r>
              <a:rPr lang="de-DE" sz="2800" u="sng" dirty="0"/>
              <a:t>Chat-Beiträge</a:t>
            </a:r>
            <a:endParaRPr lang="de-DE" sz="2800" dirty="0"/>
          </a:p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AC2178-D364-40EC-BB1A-101C31D97144}"/>
              </a:ext>
            </a:extLst>
          </p:cNvPr>
          <p:cNvSpPr txBox="1"/>
          <p:nvPr/>
        </p:nvSpPr>
        <p:spPr>
          <a:xfrm>
            <a:off x="633412" y="578480"/>
            <a:ext cx="7729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Danke für Ihre Aufmerksamkeit und Geduld!</a:t>
            </a:r>
          </a:p>
        </p:txBody>
      </p:sp>
    </p:spTree>
    <p:extLst>
      <p:ext uri="{BB962C8B-B14F-4D97-AF65-F5344CB8AC3E}">
        <p14:creationId xmlns:p14="http://schemas.microsoft.com/office/powerpoint/2010/main" val="482718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F8AE8A-34B3-95D3-7643-39385963B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68" y="0"/>
            <a:ext cx="5128461" cy="685800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75026368-DE72-3CAD-4EBE-B5E7B0965254}"/>
              </a:ext>
            </a:extLst>
          </p:cNvPr>
          <p:cNvSpPr/>
          <p:nvPr/>
        </p:nvSpPr>
        <p:spPr>
          <a:xfrm>
            <a:off x="1727442" y="30650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93912ED-7FD3-DBE4-990F-9D6B4FDFA17F}"/>
              </a:ext>
            </a:extLst>
          </p:cNvPr>
          <p:cNvSpPr/>
          <p:nvPr/>
        </p:nvSpPr>
        <p:spPr>
          <a:xfrm>
            <a:off x="2693568" y="6468533"/>
            <a:ext cx="5239699" cy="389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505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1134649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414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178C3D-0A44-E82E-6889-198335D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41" y="320939"/>
            <a:ext cx="6064942" cy="6216121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EFADC84-D896-D13D-8584-CE530AF97633}"/>
              </a:ext>
            </a:extLst>
          </p:cNvPr>
          <p:cNvSpPr/>
          <p:nvPr/>
        </p:nvSpPr>
        <p:spPr>
          <a:xfrm>
            <a:off x="1122717" y="268189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61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b="1" dirty="0">
                <a:highlight>
                  <a:srgbClr val="FFFF00"/>
                </a:highlight>
                <a:latin typeface="Arial Narrow" panose="020B0606020202030204" pitchFamily="34" charset="0"/>
              </a:rPr>
              <a:t>ALP</a:t>
            </a:r>
            <a:r>
              <a:rPr lang="de-DE" sz="3200" dirty="0"/>
              <a:t>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7BAC07-1D21-85ED-3173-C3EDAF7B0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587">
            <a:off x="1070203" y="1773817"/>
            <a:ext cx="3360482" cy="45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68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i="1" dirty="0"/>
              <a:t>(Auch nicht von bio-nickl!)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C233B4-A621-30F8-4AC0-00DFBC973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587">
            <a:off x="1070203" y="1773817"/>
            <a:ext cx="3360482" cy="45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0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dirty="0"/>
              <a:t>Weise Beschränkung auf die Aspekte im LehrplanPLUS. 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Lassen Sie sich nicht von den Büchern verführen!</a:t>
            </a:r>
          </a:p>
          <a:p>
            <a:pPr algn="r">
              <a:spcAft>
                <a:spcPts val="1200"/>
              </a:spcAft>
            </a:pPr>
            <a:r>
              <a:rPr lang="de-DE" sz="2800" b="1" dirty="0">
                <a:solidFill>
                  <a:srgbClr val="0000FF"/>
                </a:solidFill>
              </a:rPr>
              <a:t>Zusätzliches eignet sich zur </a:t>
            </a:r>
            <a:r>
              <a:rPr lang="de-DE" sz="2800" b="1" dirty="0">
                <a:solidFill>
                  <a:srgbClr val="0000FF"/>
                </a:solidFill>
                <a:highlight>
                  <a:srgbClr val="FFFF00"/>
                </a:highlight>
              </a:rPr>
              <a:t>Begabten-Förderung</a:t>
            </a:r>
            <a:r>
              <a:rPr lang="de-DE" sz="28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930554-775F-A3A6-7D94-E73432053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587">
            <a:off x="1070203" y="1773817"/>
            <a:ext cx="3360482" cy="45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22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5076733" y="1928702"/>
            <a:ext cx="35030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de-DE" sz="2800" b="1" dirty="0"/>
              <a:t>Erklärvideos</a:t>
            </a:r>
            <a:r>
              <a:rPr lang="de-DE" sz="2800" dirty="0"/>
              <a:t>:</a:t>
            </a:r>
          </a:p>
          <a:p>
            <a:pPr algn="r">
              <a:spcAft>
                <a:spcPts val="1200"/>
              </a:spcAft>
            </a:pPr>
            <a:r>
              <a:rPr lang="de-DE" sz="2800" dirty="0"/>
              <a:t>Im Unterricht darauf eingehen, auch </a:t>
            </a:r>
            <a:r>
              <a:rPr lang="de-DE" sz="2800"/>
              <a:t>wenn Sie </a:t>
            </a:r>
            <a:r>
              <a:rPr lang="de-DE" sz="2800" dirty="0"/>
              <a:t>diese nicht als Unterrichts-Medien einsetzen, denn sie enthalten </a:t>
            </a:r>
            <a:r>
              <a:rPr lang="de-DE" sz="2800" b="1" dirty="0"/>
              <a:t>Unschärfen</a:t>
            </a:r>
            <a:r>
              <a:rPr lang="de-DE" sz="2800" dirty="0"/>
              <a:t> und </a:t>
            </a:r>
            <a:r>
              <a:rPr lang="de-DE" sz="2800" b="1" dirty="0"/>
              <a:t>Fehler</a:t>
            </a:r>
            <a:r>
              <a:rPr lang="de-DE" sz="2800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D393C6-88F7-E22C-C816-5AE248BB3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095">
            <a:off x="702733" y="2218103"/>
            <a:ext cx="4453466" cy="31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4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FDB2E8-D6D9-0FC4-A166-BAD5E33F4488}"/>
              </a:ext>
            </a:extLst>
          </p:cNvPr>
          <p:cNvSpPr txBox="1"/>
          <p:nvPr/>
        </p:nvSpPr>
        <p:spPr>
          <a:xfrm>
            <a:off x="980072" y="1973179"/>
            <a:ext cx="7376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Mein Vortrag und meine Skripten zielen auf den Normalbetrieb ab (ohne Corona).</a:t>
            </a:r>
          </a:p>
          <a:p>
            <a:endParaRPr lang="de-DE" sz="2800" dirty="0"/>
          </a:p>
          <a:p>
            <a:r>
              <a:rPr lang="de-DE" sz="2800" dirty="0"/>
              <a:t>Vermutlich müssen Sie also Abstriche machen.</a:t>
            </a:r>
          </a:p>
          <a:p>
            <a:endParaRPr lang="de-DE" sz="2800" dirty="0"/>
          </a:p>
          <a:p>
            <a:r>
              <a:rPr lang="de-DE" sz="2800" dirty="0"/>
              <a:t>Deshalb ist </a:t>
            </a:r>
            <a:r>
              <a:rPr lang="de-DE" sz="2800" u="sng" dirty="0"/>
              <a:t>Evaluation</a:t>
            </a:r>
            <a:r>
              <a:rPr lang="de-DE" sz="2800" dirty="0"/>
              <a:t>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00E2-959D-7F6C-1E01-AE02F0D6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B8450-4A3F-BC73-92D5-244CCD6E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1EE8F028-1768-0D22-229D-F65FF124D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0E9A3F-6138-665F-1AB1-CD2E8532B34B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1842098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endParaRPr lang="de-DE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8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</p:txBody>
      </p:sp>
    </p:spTree>
    <p:extLst>
      <p:ext uri="{BB962C8B-B14F-4D97-AF65-F5344CB8AC3E}">
        <p14:creationId xmlns:p14="http://schemas.microsoft.com/office/powerpoint/2010/main" val="1026707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Fragen stellen und beantworten, nicht 	so sehr Fakten lernen.</a:t>
            </a:r>
          </a:p>
          <a:p>
            <a:pPr>
              <a:spcAft>
                <a:spcPts val="1200"/>
              </a:spcAft>
            </a:pPr>
            <a:r>
              <a:rPr lang="de-DE" sz="2800" b="1" i="1" dirty="0"/>
              <a:t>	</a:t>
            </a:r>
            <a:r>
              <a:rPr lang="de-DE" sz="2800" i="1" dirty="0"/>
              <a:t>Vorwissen anwenden im neuen Kontext 	(kumulatives Arbeiten).</a:t>
            </a:r>
          </a:p>
          <a:p>
            <a:pPr>
              <a:spcAft>
                <a:spcPts val="1200"/>
              </a:spcAft>
            </a:pPr>
            <a:r>
              <a:rPr lang="de-DE" sz="2800" i="1" dirty="0"/>
              <a:t>	</a:t>
            </a:r>
            <a:r>
              <a:rPr lang="de-DE" sz="2800" b="1" i="1" dirty="0">
                <a:solidFill>
                  <a:srgbClr val="FF0000"/>
                </a:solidFill>
              </a:rPr>
              <a:t>Nicht </a:t>
            </a:r>
            <a:r>
              <a:rPr lang="de-DE" sz="2800" b="1" i="1" dirty="0" err="1">
                <a:solidFill>
                  <a:srgbClr val="FF0000"/>
                </a:solidFill>
              </a:rPr>
              <a:t>stoffhubern</a:t>
            </a:r>
            <a:r>
              <a:rPr lang="de-DE" sz="2800" b="1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6024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</p:txBody>
      </p:sp>
    </p:spTree>
    <p:extLst>
      <p:ext uri="{BB962C8B-B14F-4D97-AF65-F5344CB8AC3E}">
        <p14:creationId xmlns:p14="http://schemas.microsoft.com/office/powerpoint/2010/main" val="59283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NTG / Nicht-NTG: Vorwissen beachten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Berufsbilder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D3833-E477-B34A-069A-3D786240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A7EA0-AB28-64E1-1A29-4EF6EFB6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013EA0-1074-003C-BBC8-3FD61245D2AE}"/>
              </a:ext>
            </a:extLst>
          </p:cNvPr>
          <p:cNvSpPr txBox="1"/>
          <p:nvPr/>
        </p:nvSpPr>
        <p:spPr>
          <a:xfrm>
            <a:off x="1405309" y="1403829"/>
            <a:ext cx="789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bio-nickl</a:t>
            </a:r>
            <a:r>
              <a:rPr lang="de-DE" sz="3200" b="1" dirty="0"/>
              <a:t>: </a:t>
            </a:r>
            <a:r>
              <a:rPr lang="de-DE" sz="3200" dirty="0"/>
              <a:t>1 Didaktik-Skript für beide Kurse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b="1" dirty="0">
                <a:highlight>
                  <a:srgbClr val="00FF00"/>
                </a:highlight>
              </a:rPr>
              <a:t>Buchner</a:t>
            </a:r>
            <a:r>
              <a:rPr lang="de-DE" sz="3200" dirty="0">
                <a:highlight>
                  <a:srgbClr val="00FF00"/>
                </a:highlight>
              </a:rPr>
              <a:t>-Buch</a:t>
            </a:r>
            <a:r>
              <a:rPr lang="de-DE" sz="3200" dirty="0"/>
              <a:t>: 1 Buch für beide Kurse</a:t>
            </a:r>
          </a:p>
          <a:p>
            <a:r>
              <a:rPr lang="de-DE" sz="3200" dirty="0"/>
              <a:t>Symbol für </a:t>
            </a:r>
            <a:r>
              <a:rPr lang="de-DE" sz="3200" dirty="0" err="1"/>
              <a:t>eA</a:t>
            </a:r>
            <a:r>
              <a:rPr lang="de-DE" sz="3200" dirty="0"/>
              <a:t>-Kurs: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4186DF-E20A-B65D-6755-92F9D59B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5750" y="5355533"/>
            <a:ext cx="1299104" cy="7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97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</p:spTree>
    <p:extLst>
      <p:ext uri="{BB962C8B-B14F-4D97-AF65-F5344CB8AC3E}">
        <p14:creationId xmlns:p14="http://schemas.microsoft.com/office/powerpoint/2010/main" val="2452382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678391" y="1982450"/>
            <a:ext cx="3909484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5400" b="1" dirty="0"/>
              <a:t>WENIGER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IST </a:t>
            </a:r>
          </a:p>
          <a:p>
            <a:pPr algn="ctr">
              <a:spcAft>
                <a:spcPts val="1200"/>
              </a:spcAft>
            </a:pPr>
            <a:r>
              <a:rPr lang="de-DE" sz="5400" b="1" dirty="0"/>
              <a:t>MEHR!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30E9D6-902C-2098-3064-E2B639496B78}"/>
              </a:ext>
            </a:extLst>
          </p:cNvPr>
          <p:cNvSpPr txBox="1"/>
          <p:nvPr/>
        </p:nvSpPr>
        <p:spPr>
          <a:xfrm>
            <a:off x="4587874" y="1982450"/>
            <a:ext cx="412432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i="1" dirty="0"/>
              <a:t>Faktenwissen</a:t>
            </a:r>
          </a:p>
          <a:p>
            <a:endParaRPr lang="de-DE" sz="4400" i="1" dirty="0"/>
          </a:p>
          <a:p>
            <a:r>
              <a:rPr lang="de-DE" sz="5400" i="1" dirty="0"/>
              <a:t>Erkenntnis / Verständnis</a:t>
            </a:r>
          </a:p>
        </p:txBody>
      </p:sp>
    </p:spTree>
    <p:extLst>
      <p:ext uri="{BB962C8B-B14F-4D97-AF65-F5344CB8AC3E}">
        <p14:creationId xmlns:p14="http://schemas.microsoft.com/office/powerpoint/2010/main" val="4288630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</a:t>
            </a:r>
            <a:r>
              <a:rPr lang="de-DE" sz="3200" b="1" dirty="0"/>
              <a:t>Arbeitsmaterial</a:t>
            </a:r>
            <a:r>
              <a:rPr lang="de-DE" sz="3200" dirty="0"/>
              <a:t>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4000" b="1" dirty="0">
                <a:solidFill>
                  <a:srgbClr val="FF3300"/>
                </a:solidFill>
              </a:rPr>
              <a:t>Das war noch nie so wichtig wie in der Kursphase nach LehrplanPLUS!</a:t>
            </a:r>
          </a:p>
          <a:p>
            <a:pPr algn="ctr">
              <a:spcBef>
                <a:spcPts val="1200"/>
              </a:spcBef>
            </a:pPr>
            <a:r>
              <a:rPr lang="de-DE" sz="3200" dirty="0">
                <a:solidFill>
                  <a:srgbClr val="FF3300"/>
                </a:solidFill>
              </a:rPr>
              <a:t>(v. a. wegen der Lernaufgaben)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2D452E-234E-7031-141B-9AF2E00DA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68" y="2295774"/>
            <a:ext cx="5038264" cy="351540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55B1635-5652-47E3-2D5B-C465887B55CD}"/>
              </a:ext>
            </a:extLst>
          </p:cNvPr>
          <p:cNvSpPr txBox="1"/>
          <p:nvPr/>
        </p:nvSpPr>
        <p:spPr>
          <a:xfrm>
            <a:off x="628650" y="1690689"/>
            <a:ext cx="3469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Anagramm:</a:t>
            </a:r>
          </a:p>
        </p:txBody>
      </p:sp>
    </p:spTree>
    <p:extLst>
      <p:ext uri="{BB962C8B-B14F-4D97-AF65-F5344CB8AC3E}">
        <p14:creationId xmlns:p14="http://schemas.microsoft.com/office/powerpoint/2010/main" val="2334560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13.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(lange her, Corona)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(ggf. beim Klimawandel)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kontinuierliche Übung mit Aufgaben</a:t>
            </a:r>
          </a:p>
        </p:txBody>
      </p:sp>
    </p:spTree>
    <p:extLst>
      <p:ext uri="{BB962C8B-B14F-4D97-AF65-F5344CB8AC3E}">
        <p14:creationId xmlns:p14="http://schemas.microsoft.com/office/powerpoint/2010/main" val="862786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Einige Formulierungen im LehrplanPLUS sind deutlich konkreter als im </a:t>
            </a:r>
            <a:r>
              <a:rPr lang="de-DE" sz="3200" dirty="0" err="1"/>
              <a:t>G8</a:t>
            </a:r>
            <a:r>
              <a:rPr lang="de-DE" sz="3200" dirty="0"/>
              <a:t>-Lehrplan.</a:t>
            </a:r>
          </a:p>
        </p:txBody>
      </p:sp>
    </p:spTree>
    <p:extLst>
      <p:ext uri="{BB962C8B-B14F-4D97-AF65-F5344CB8AC3E}">
        <p14:creationId xmlns:p14="http://schemas.microsoft.com/office/powerpoint/2010/main" val="14106374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Einige Formulierungen im LehrplanPLUS sind deutlich konkreter als im </a:t>
            </a:r>
            <a:r>
              <a:rPr lang="de-DE" sz="3200" dirty="0" err="1"/>
              <a:t>G8</a:t>
            </a:r>
            <a:r>
              <a:rPr lang="de-DE" sz="3200" dirty="0"/>
              <a:t>-Lehrplan.</a:t>
            </a:r>
          </a:p>
          <a:p>
            <a:endParaRPr lang="de-DE" sz="3200" dirty="0"/>
          </a:p>
          <a:p>
            <a:r>
              <a:rPr lang="de-DE" sz="3200" dirty="0"/>
              <a:t>Neue Themenfelder wie Potentialmessungen, Depression …</a:t>
            </a:r>
          </a:p>
        </p:txBody>
      </p:sp>
    </p:spTree>
    <p:extLst>
      <p:ext uri="{BB962C8B-B14F-4D97-AF65-F5344CB8AC3E}">
        <p14:creationId xmlns:p14="http://schemas.microsoft.com/office/powerpoint/2010/main" val="33923388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Einige Formulierungen im LehrplanPLUS sind deutlich konkreter als im </a:t>
            </a:r>
            <a:r>
              <a:rPr lang="de-DE" sz="3200" dirty="0" err="1"/>
              <a:t>G8</a:t>
            </a:r>
            <a:r>
              <a:rPr lang="de-DE" sz="3200" dirty="0"/>
              <a:t>-Lehrplan.</a:t>
            </a:r>
          </a:p>
          <a:p>
            <a:endParaRPr lang="de-DE" sz="3200" dirty="0"/>
          </a:p>
          <a:p>
            <a:r>
              <a:rPr lang="de-DE" sz="3200" dirty="0"/>
              <a:t>Neue Themenfelder wie Potentialmessungen, Depression …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… und viele zusätzliche Aspekte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-Kurs.</a:t>
            </a:r>
          </a:p>
        </p:txBody>
      </p:sp>
    </p:spTree>
    <p:extLst>
      <p:ext uri="{BB962C8B-B14F-4D97-AF65-F5344CB8AC3E}">
        <p14:creationId xmlns:p14="http://schemas.microsoft.com/office/powerpoint/2010/main" val="724399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9192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de-DE" sz="3200" dirty="0"/>
              <a:t>Sehr viele Aspekte stehen bei der Neuro-biologie im LehrplanPLUS: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Zeitplan unbedingt einhalten!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Lerninhalte („Prüfungsstoff“) nicht ausufern lassen!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Möglichst keine Lerninhalte ausweisen, die nicht im LehrplanPLUS stehen!</a:t>
            </a:r>
          </a:p>
        </p:txBody>
      </p:sp>
    </p:spTree>
    <p:extLst>
      <p:ext uri="{BB962C8B-B14F-4D97-AF65-F5344CB8AC3E}">
        <p14:creationId xmlns:p14="http://schemas.microsoft.com/office/powerpoint/2010/main" val="1968771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r>
              <a:rPr lang="de-DE" sz="3200" dirty="0"/>
              <a:t>Unsichere Vorkenntnisse aus Chemie und Elektrophysik:</a:t>
            </a:r>
          </a:p>
          <a:p>
            <a:endParaRPr lang="de-DE" sz="3200" dirty="0"/>
          </a:p>
          <a:p>
            <a:r>
              <a:rPr lang="de-DE" sz="3200" dirty="0"/>
              <a:t>ggf. Berührungsängste bei den Modellen für Ruhe- und Aktionspotential, Erregungsleitung, </a:t>
            </a:r>
            <a:r>
              <a:rPr lang="de-DE" sz="3200" dirty="0" err="1"/>
              <a:t>Synapsentätigkeit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5029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z. T. 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Behandlungstiefe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dringend notwendig: klare Trennung von Lerninhalten und bloßem Material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ethische Bewertungen</a:t>
            </a:r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226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</p:txBody>
      </p:sp>
    </p:spTree>
    <p:extLst>
      <p:ext uri="{BB962C8B-B14F-4D97-AF65-F5344CB8AC3E}">
        <p14:creationId xmlns:p14="http://schemas.microsoft.com/office/powerpoint/2010/main" val="1182562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fast alles auf Teilchen-Ebene (abstrakt)</a:t>
            </a:r>
          </a:p>
        </p:txBody>
      </p:sp>
    </p:spTree>
    <p:extLst>
      <p:ext uri="{BB962C8B-B14F-4D97-AF65-F5344CB8AC3E}">
        <p14:creationId xmlns:p14="http://schemas.microsoft.com/office/powerpoint/2010/main" val="2942107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fast alles auf Teilchen-Ebene (abstrakt)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Festlegung der echten Lerninhalte nicht immer einfach (zusammen mit dem Kurs festlegen)</a:t>
            </a:r>
          </a:p>
        </p:txBody>
      </p:sp>
    </p:spTree>
    <p:extLst>
      <p:ext uri="{BB962C8B-B14F-4D97-AF65-F5344CB8AC3E}">
        <p14:creationId xmlns:p14="http://schemas.microsoft.com/office/powerpoint/2010/main" val="2582786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Neurobiologie:</a:t>
            </a:r>
          </a:p>
          <a:p>
            <a:r>
              <a:rPr lang="de-DE" sz="3200" dirty="0"/>
              <a:t>inhaltlich erheblich größere </a:t>
            </a:r>
            <a:r>
              <a:rPr lang="de-DE" sz="3200" dirty="0" err="1"/>
              <a:t>Herausforde</a:t>
            </a:r>
            <a:r>
              <a:rPr lang="de-DE" sz="3200" dirty="0"/>
              <a:t>-rungen an Lehrkräfte und Kursteilnehmer als Stoffwechsel-Biologie oder Ökologie!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Fitmachen für das Abitur: „Könnte das dran kommen?“ Gefragt ist </a:t>
            </a:r>
            <a:r>
              <a:rPr lang="de-DE" sz="3200" u="sng" dirty="0"/>
              <a:t>Basiswissen</a:t>
            </a:r>
            <a:r>
              <a:rPr lang="de-DE" sz="3200" dirty="0"/>
              <a:t> und vor allem </a:t>
            </a:r>
            <a:r>
              <a:rPr lang="de-DE" sz="3200" u="sng" dirty="0"/>
              <a:t>Umgang mit unbekanntem Material</a:t>
            </a:r>
            <a:r>
              <a:rPr lang="de-DE" sz="3200" dirty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499258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</p:txBody>
      </p:sp>
    </p:spTree>
    <p:extLst>
      <p:ext uri="{BB962C8B-B14F-4D97-AF65-F5344CB8AC3E}">
        <p14:creationId xmlns:p14="http://schemas.microsoft.com/office/powerpoint/2010/main" val="26720128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84683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Bindungen; hydrophil, hydrophob, lipophil, amphiphil</a:t>
            </a:r>
          </a:p>
        </p:txBody>
      </p:sp>
    </p:spTree>
    <p:extLst>
      <p:ext uri="{BB962C8B-B14F-4D97-AF65-F5344CB8AC3E}">
        <p14:creationId xmlns:p14="http://schemas.microsoft.com/office/powerpoint/2010/main" val="9738144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Neurobiologie allgemein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Vorwissen: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8. Klasse: Bau Nervenzelle, Funktion Synapse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Chemie (8./9.): Kation, Anion; K</a:t>
            </a:r>
            <a:r>
              <a:rPr lang="de-DE" sz="3200" baseline="30000" dirty="0"/>
              <a:t>+</a:t>
            </a:r>
            <a:r>
              <a:rPr lang="de-DE" sz="3200" dirty="0"/>
              <a:t> / Na</a:t>
            </a:r>
            <a:r>
              <a:rPr lang="de-DE" sz="3200" baseline="30000" dirty="0"/>
              <a:t>+</a:t>
            </a:r>
            <a:r>
              <a:rPr lang="de-DE" sz="3200" dirty="0"/>
              <a:t> / Cl</a:t>
            </a:r>
            <a:r>
              <a:rPr lang="de-DE" sz="3200" baseline="30000" dirty="0"/>
              <a:t>-</a:t>
            </a:r>
            <a:endParaRPr lang="de-DE" sz="3200" dirty="0"/>
          </a:p>
          <a:p>
            <a:pPr>
              <a:spcBef>
                <a:spcPts val="1200"/>
              </a:spcBef>
            </a:pPr>
            <a:r>
              <a:rPr lang="de-DE" sz="3200" dirty="0"/>
              <a:t>Chemie (9./10.): Polarität von kovalenten Bindungen; hydrophil, hydrophob, lipophil, amphiphil</a:t>
            </a:r>
          </a:p>
          <a:p>
            <a:pPr>
              <a:spcBef>
                <a:spcPts val="1200"/>
              </a:spcBef>
            </a:pPr>
            <a:r>
              <a:rPr lang="de-DE" sz="3200" dirty="0"/>
              <a:t>Biologie: einzelne Aspekte zur Biomembran</a:t>
            </a:r>
          </a:p>
        </p:txBody>
      </p:sp>
    </p:spTree>
    <p:extLst>
      <p:ext uri="{BB962C8B-B14F-4D97-AF65-F5344CB8AC3E}">
        <p14:creationId xmlns:p14="http://schemas.microsoft.com/office/powerpoint/2010/main" val="14020370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4567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</p:spTree>
    <p:extLst>
      <p:ext uri="{BB962C8B-B14F-4D97-AF65-F5344CB8AC3E}">
        <p14:creationId xmlns:p14="http://schemas.microsoft.com/office/powerpoint/2010/main" val="291144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b="1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Allgemeine Aspekte in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Q13</a:t>
            </a:r>
            <a:endParaRPr lang="de-DE" sz="2400" dirty="0">
              <a:effectLst/>
              <a:ea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Neurobiologie: gemeinsame Themen von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	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gA</a:t>
            </a:r>
            <a:r>
              <a:rPr lang="de-DE" sz="2400" dirty="0">
                <a:effectLst/>
                <a:ea typeface="Calibri" panose="020F0502020204030204" pitchFamily="34" charset="0"/>
              </a:rPr>
              <a:t>- und </a:t>
            </a:r>
            <a:r>
              <a:rPr lang="de-DE" sz="2400" dirty="0" err="1">
                <a:effectLst/>
                <a:ea typeface="Calibri" panose="020F0502020204030204" pitchFamily="34" charset="0"/>
              </a:rPr>
              <a:t>eA</a:t>
            </a:r>
            <a:r>
              <a:rPr lang="de-DE" sz="2400" dirty="0">
                <a:effectLst/>
                <a:ea typeface="Calibri" panose="020F0502020204030204" pitchFamily="34" charset="0"/>
              </a:rPr>
              <a:t>-Kurs: </a:t>
            </a:r>
            <a:r>
              <a:rPr lang="de-DE" sz="2400" dirty="0"/>
              <a:t>Kapitel 1-8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/>
              <a:t>		  </a:t>
            </a: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Pause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	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Neuro-Themen nur </a:t>
            </a:r>
            <a:r>
              <a:rPr lang="de-DE" sz="2400" dirty="0" err="1">
                <a:solidFill>
                  <a:srgbClr val="0000FF"/>
                </a:solidFill>
                <a:ea typeface="Calibri" panose="020F0502020204030204" pitchFamily="34" charset="0"/>
              </a:rPr>
              <a:t>eA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-Kurs: </a:t>
            </a:r>
            <a:r>
              <a:rPr lang="de-DE" sz="24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Kapitel 9-12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		Pause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	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 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Neuro-Themen nur </a:t>
            </a:r>
            <a:r>
              <a:rPr lang="de-DE" sz="2400" dirty="0" err="1">
                <a:solidFill>
                  <a:srgbClr val="0000FF"/>
                </a:solidFill>
                <a:ea typeface="Calibri" panose="020F0502020204030204" pitchFamily="34" charset="0"/>
              </a:rPr>
              <a:t>eA</a:t>
            </a:r>
            <a:r>
              <a:rPr lang="de-DE" sz="2400" dirty="0">
                <a:solidFill>
                  <a:srgbClr val="0000FF"/>
                </a:solidFill>
                <a:ea typeface="Calibri" panose="020F0502020204030204" pitchFamily="34" charset="0"/>
              </a:rPr>
              <a:t>-Kurs: </a:t>
            </a:r>
            <a:r>
              <a:rPr lang="de-DE" sz="24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Kapitel 13-16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	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>
                <a:solidFill>
                  <a:srgbClr val="FF0000"/>
                </a:solidFill>
              </a:rPr>
              <a:t>Nicht</a:t>
            </a:r>
            <a:r>
              <a:rPr lang="de-DE" sz="2800" dirty="0">
                <a:solidFill>
                  <a:srgbClr val="FF0000"/>
                </a:solidFill>
              </a:rPr>
              <a:t>: </a:t>
            </a:r>
            <a:r>
              <a:rPr lang="de-DE" sz="2800" dirty="0" err="1">
                <a:solidFill>
                  <a:srgbClr val="FF0000"/>
                </a:solidFill>
              </a:rPr>
              <a:t>Schwannsche</a:t>
            </a:r>
            <a:r>
              <a:rPr lang="de-DE" sz="2800" dirty="0">
                <a:solidFill>
                  <a:srgbClr val="FF0000"/>
                </a:solidFill>
              </a:rPr>
              <a:t> Zelle, </a:t>
            </a:r>
            <a:r>
              <a:rPr lang="de-DE" sz="2800" dirty="0" err="1">
                <a:solidFill>
                  <a:srgbClr val="FF0000"/>
                </a:solidFill>
              </a:rPr>
              <a:t>Ranvierscher</a:t>
            </a:r>
            <a:r>
              <a:rPr lang="de-DE" sz="2800" dirty="0">
                <a:solidFill>
                  <a:srgbClr val="FF0000"/>
                </a:solidFill>
              </a:rPr>
              <a:t> Schnürring, </a:t>
            </a:r>
            <a:r>
              <a:rPr lang="de-DE" sz="2800" dirty="0" err="1">
                <a:solidFill>
                  <a:srgbClr val="FF0000"/>
                </a:solidFill>
              </a:rPr>
              <a:t>Nissl</a:t>
            </a:r>
            <a:r>
              <a:rPr lang="de-DE" sz="2800" dirty="0">
                <a:solidFill>
                  <a:srgbClr val="FF0000"/>
                </a:solidFill>
              </a:rPr>
              <a:t>-Schollen</a:t>
            </a:r>
          </a:p>
        </p:txBody>
      </p:sp>
    </p:spTree>
    <p:extLst>
      <p:ext uri="{BB962C8B-B14F-4D97-AF65-F5344CB8AC3E}">
        <p14:creationId xmlns:p14="http://schemas.microsoft.com/office/powerpoint/2010/main" val="1779377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DBD3C9-7829-F832-72CB-C6E6A2BC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613660"/>
            <a:ext cx="5730240" cy="284988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7F6A1B-48EA-77FD-D283-273276286948}"/>
              </a:ext>
            </a:extLst>
          </p:cNvPr>
          <p:cNvCxnSpPr/>
          <p:nvPr/>
        </p:nvCxnSpPr>
        <p:spPr>
          <a:xfrm>
            <a:off x="2650067" y="2531533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2A60FDD-0401-FB77-D6C0-F209987D5A90}"/>
              </a:ext>
            </a:extLst>
          </p:cNvPr>
          <p:cNvCxnSpPr/>
          <p:nvPr/>
        </p:nvCxnSpPr>
        <p:spPr>
          <a:xfrm>
            <a:off x="4626187" y="2596726"/>
            <a:ext cx="643466" cy="12361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E5DB0BE-5BB9-DA2E-6E64-2FE95129391C}"/>
              </a:ext>
            </a:extLst>
          </p:cNvPr>
          <p:cNvCxnSpPr>
            <a:cxnSpLocks/>
          </p:cNvCxnSpPr>
          <p:nvPr/>
        </p:nvCxnSpPr>
        <p:spPr>
          <a:xfrm flipH="1">
            <a:off x="7357533" y="3149600"/>
            <a:ext cx="638387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0985F50-239B-4AA9-A64A-726AC58C39F5}"/>
              </a:ext>
            </a:extLst>
          </p:cNvPr>
          <p:cNvCxnSpPr>
            <a:cxnSpLocks/>
          </p:cNvCxnSpPr>
          <p:nvPr/>
        </p:nvCxnSpPr>
        <p:spPr>
          <a:xfrm flipH="1" flipV="1">
            <a:off x="6212840" y="3964940"/>
            <a:ext cx="360468" cy="3416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B3180670-FBFC-448D-C719-204C0D79B6B7}"/>
              </a:ext>
            </a:extLst>
          </p:cNvPr>
          <p:cNvCxnSpPr>
            <a:cxnSpLocks/>
          </p:cNvCxnSpPr>
          <p:nvPr/>
        </p:nvCxnSpPr>
        <p:spPr>
          <a:xfrm flipV="1">
            <a:off x="4947920" y="3832860"/>
            <a:ext cx="775547" cy="1630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18C8D38F-4968-067D-0DCA-1BB8123D3203}"/>
              </a:ext>
            </a:extLst>
          </p:cNvPr>
          <p:cNvCxnSpPr>
            <a:cxnSpLocks/>
          </p:cNvCxnSpPr>
          <p:nvPr/>
        </p:nvCxnSpPr>
        <p:spPr>
          <a:xfrm flipV="1">
            <a:off x="1447800" y="4783667"/>
            <a:ext cx="1320800" cy="550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6AFD86B-A5F0-A211-C797-C9519E70099A}"/>
              </a:ext>
            </a:extLst>
          </p:cNvPr>
          <p:cNvSpPr txBox="1"/>
          <p:nvPr/>
        </p:nvSpPr>
        <p:spPr>
          <a:xfrm>
            <a:off x="694267" y="1998133"/>
            <a:ext cx="7821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Soma			der/das Axon     die Axon-</a:t>
            </a:r>
          </a:p>
          <a:p>
            <a:pPr algn="r"/>
            <a:r>
              <a:rPr lang="de-DE" sz="3600" dirty="0" err="1"/>
              <a:t>verzweigung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r>
              <a:rPr lang="de-DE" sz="3600" dirty="0"/>
              <a:t>											die Hüllzelle</a:t>
            </a:r>
          </a:p>
          <a:p>
            <a:r>
              <a:rPr lang="de-DE" sz="3600" dirty="0"/>
              <a:t>der									  </a:t>
            </a:r>
            <a:r>
              <a:rPr lang="de-DE" sz="2800" dirty="0"/>
              <a:t>(die Myelinscheide)</a:t>
            </a:r>
          </a:p>
          <a:p>
            <a:r>
              <a:rPr lang="de-DE" sz="3600" dirty="0"/>
              <a:t>Dendrit			der Schnürring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73E2EB5-EBE9-42C8-6EBA-B502F9E6B2C4}"/>
              </a:ext>
            </a:extLst>
          </p:cNvPr>
          <p:cNvSpPr txBox="1"/>
          <p:nvPr/>
        </p:nvSpPr>
        <p:spPr>
          <a:xfrm>
            <a:off x="694267" y="5901267"/>
            <a:ext cx="806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0000"/>
                </a:solidFill>
              </a:rPr>
              <a:t>Das Axon funktioniert nicht wie ein Kabel!</a:t>
            </a:r>
          </a:p>
        </p:txBody>
      </p:sp>
    </p:spTree>
    <p:extLst>
      <p:ext uri="{BB962C8B-B14F-4D97-AF65-F5344CB8AC3E}">
        <p14:creationId xmlns:p14="http://schemas.microsoft.com/office/powerpoint/2010/main" val="33909563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1 Bau einer Nervenzelle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1ED11CB-6B12-49E2-F35A-FFF8AFDE7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4" y="1902248"/>
            <a:ext cx="4531360" cy="41819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F6FF4F6-94A3-8390-010B-538B1A9DF40A}"/>
              </a:ext>
            </a:extLst>
          </p:cNvPr>
          <p:cNvSpPr txBox="1"/>
          <p:nvPr/>
        </p:nvSpPr>
        <p:spPr>
          <a:xfrm>
            <a:off x="5878618" y="4344514"/>
            <a:ext cx="225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Myelinscheide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A6178FE-5ED2-0D27-F5A8-ADE838E4E4EB}"/>
              </a:ext>
            </a:extLst>
          </p:cNvPr>
          <p:cNvCxnSpPr>
            <a:cxnSpLocks/>
          </p:cNvCxnSpPr>
          <p:nvPr/>
        </p:nvCxnSpPr>
        <p:spPr>
          <a:xfrm flipH="1">
            <a:off x="5130800" y="4634616"/>
            <a:ext cx="747818" cy="30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518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9115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16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1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053C23A-0233-9925-5C72-3CB314DC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2233130"/>
            <a:ext cx="6480000" cy="1560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EA51A43-B40C-A701-FE02-55825CD2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4" y="3874907"/>
            <a:ext cx="6480000" cy="15635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6275" y="5015284"/>
            <a:ext cx="791448" cy="17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54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DD1A2C-76BB-0285-796B-88B7DCC24662}"/>
              </a:ext>
            </a:extLst>
          </p:cNvPr>
          <p:cNvSpPr txBox="1"/>
          <p:nvPr/>
        </p:nvSpPr>
        <p:spPr>
          <a:xfrm>
            <a:off x="628650" y="1690689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Phospholipide</a:t>
            </a:r>
            <a:r>
              <a:rPr lang="de-DE" sz="2200" dirty="0"/>
              <a:t>: Didaktische Reduktion zusammen mit dem Kurs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22A2CA-FEB9-C216-6015-986DB0B9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377" y="2274259"/>
            <a:ext cx="791448" cy="179969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A1E97DD-760F-FC36-A91B-FE8439FF7A9A}"/>
              </a:ext>
            </a:extLst>
          </p:cNvPr>
          <p:cNvSpPr txBox="1"/>
          <p:nvPr/>
        </p:nvSpPr>
        <p:spPr>
          <a:xfrm>
            <a:off x="1303866" y="2912067"/>
            <a:ext cx="20634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unpolar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7AA919C-3279-FAA1-8B4C-414EB5906993}"/>
              </a:ext>
            </a:extLst>
          </p:cNvPr>
          <p:cNvSpPr txBox="1"/>
          <p:nvPr/>
        </p:nvSpPr>
        <p:spPr>
          <a:xfrm>
            <a:off x="5546857" y="2912066"/>
            <a:ext cx="2063485" cy="523220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geladen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52BBB1-1D44-EF02-3DF6-280F6FBC50A3}"/>
              </a:ext>
            </a:extLst>
          </p:cNvPr>
          <p:cNvSpPr txBox="1"/>
          <p:nvPr/>
        </p:nvSpPr>
        <p:spPr>
          <a:xfrm>
            <a:off x="1378874" y="4098711"/>
            <a:ext cx="6526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 Begriffe lipophil (hydrophob), hydrophil (lipophob) und amphiphil sind Stoffeigen-</a:t>
            </a:r>
            <a:r>
              <a:rPr lang="de-DE" sz="2800" dirty="0" err="1"/>
              <a:t>schaften</a:t>
            </a:r>
            <a:r>
              <a:rPr lang="de-DE" sz="2800" dirty="0"/>
              <a:t> und gehören zur Stoffebene.</a:t>
            </a:r>
          </a:p>
        </p:txBody>
      </p:sp>
    </p:spTree>
    <p:extLst>
      <p:ext uri="{BB962C8B-B14F-4D97-AF65-F5344CB8AC3E}">
        <p14:creationId xmlns:p14="http://schemas.microsoft.com/office/powerpoint/2010/main" val="3004140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B10267-4486-0210-C3D3-65669A154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8172"/>
            <a:ext cx="7658842" cy="2184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E3FB097-E1F1-500A-2333-EBDA71BB84CB}"/>
              </a:ext>
            </a:extLst>
          </p:cNvPr>
          <p:cNvSpPr txBox="1"/>
          <p:nvPr/>
        </p:nvSpPr>
        <p:spPr>
          <a:xfrm>
            <a:off x="795867" y="4191000"/>
            <a:ext cx="756073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Zellmembran (Beispiel für Biomembran) mit angelagertem, eingelagertem und integralen Proteinen</a:t>
            </a:r>
          </a:p>
          <a:p>
            <a:pPr>
              <a:spcBef>
                <a:spcPts val="1200"/>
              </a:spcBef>
            </a:pPr>
            <a:r>
              <a:rPr lang="de-DE" sz="2800" dirty="0"/>
              <a:t>Glykoprotein steht nicht im LehrplanPLUS</a:t>
            </a:r>
          </a:p>
        </p:txBody>
      </p:sp>
    </p:spTree>
    <p:extLst>
      <p:ext uri="{BB962C8B-B14F-4D97-AF65-F5344CB8AC3E}">
        <p14:creationId xmlns:p14="http://schemas.microsoft.com/office/powerpoint/2010/main" val="42179127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</p:txBody>
      </p:sp>
    </p:spTree>
    <p:extLst>
      <p:ext uri="{BB962C8B-B14F-4D97-AF65-F5344CB8AC3E}">
        <p14:creationId xmlns:p14="http://schemas.microsoft.com/office/powerpoint/2010/main" val="137711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neuen Kurs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inhaltlich (viele neue Aspekte!)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3200" dirty="0"/>
              <a:t>	didaktisch-methodisch</a:t>
            </a:r>
          </a:p>
        </p:txBody>
      </p:sp>
    </p:spTree>
    <p:extLst>
      <p:ext uri="{BB962C8B-B14F-4D97-AF65-F5344CB8AC3E}">
        <p14:creationId xmlns:p14="http://schemas.microsoft.com/office/powerpoint/2010/main" val="2044904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540B13-FA9E-9EBC-9565-7C8BC781F079}"/>
              </a:ext>
            </a:extLst>
          </p:cNvPr>
          <p:cNvSpPr txBox="1"/>
          <p:nvPr/>
        </p:nvSpPr>
        <p:spPr>
          <a:xfrm>
            <a:off x="628650" y="1778000"/>
            <a:ext cx="7981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Diffusion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Osmose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Konzentrations-Gefälle (-Gradient)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selektive Permeabilität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FF0000"/>
                </a:solidFill>
              </a:rPr>
              <a:t>Nicht einfach voraussetzen!</a:t>
            </a:r>
          </a:p>
          <a:p>
            <a:pPr algn="ctr"/>
            <a:endParaRPr lang="de-DE" sz="2800" b="1" dirty="0"/>
          </a:p>
          <a:p>
            <a:pPr algn="ctr"/>
            <a:r>
              <a:rPr lang="de-DE" sz="2800" b="1" dirty="0">
                <a:solidFill>
                  <a:srgbClr val="00B050"/>
                </a:solidFill>
              </a:rPr>
              <a:t>Evaluieren und ggf. besprechen!</a:t>
            </a:r>
          </a:p>
        </p:txBody>
      </p:sp>
    </p:spTree>
    <p:extLst>
      <p:ext uri="{BB962C8B-B14F-4D97-AF65-F5344CB8AC3E}">
        <p14:creationId xmlns:p14="http://schemas.microsoft.com/office/powerpoint/2010/main" val="20983931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</p:spTree>
    <p:extLst>
      <p:ext uri="{BB962C8B-B14F-4D97-AF65-F5344CB8AC3E}">
        <p14:creationId xmlns:p14="http://schemas.microsoft.com/office/powerpoint/2010/main" val="12908845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EED0C7-2177-ED6C-570C-264BCF5B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20265"/>
            <a:ext cx="7569200" cy="29364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95CC957-54CA-AEB8-9738-59EEAE837511}"/>
              </a:ext>
            </a:extLst>
          </p:cNvPr>
          <p:cNvSpPr txBox="1"/>
          <p:nvPr/>
        </p:nvSpPr>
        <p:spPr>
          <a:xfrm>
            <a:off x="7366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Hypothetischer</a:t>
            </a:r>
          </a:p>
          <a:p>
            <a:pPr algn="ctr"/>
            <a:r>
              <a:rPr lang="de-DE" sz="2800" dirty="0"/>
              <a:t>Anfangszustand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40F466-AE98-641E-BB0A-1B4B73CEEE28}"/>
              </a:ext>
            </a:extLst>
          </p:cNvPr>
          <p:cNvSpPr txBox="1"/>
          <p:nvPr/>
        </p:nvSpPr>
        <p:spPr>
          <a:xfrm>
            <a:off x="5041900" y="4656667"/>
            <a:ext cx="307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Gleichgewichts-</a:t>
            </a:r>
          </a:p>
          <a:p>
            <a:pPr algn="ctr"/>
            <a:r>
              <a:rPr lang="de-DE" sz="2800" dirty="0"/>
              <a:t>zustand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92120B5-FC3A-F2BB-EC36-35542D5A80D8}"/>
              </a:ext>
            </a:extLst>
          </p:cNvPr>
          <p:cNvSpPr txBox="1"/>
          <p:nvPr/>
        </p:nvSpPr>
        <p:spPr>
          <a:xfrm>
            <a:off x="728133" y="5754707"/>
            <a:ext cx="746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Fachbegriff: </a:t>
            </a:r>
            <a:r>
              <a:rPr lang="de-DE" sz="2800" b="1" dirty="0"/>
              <a:t>osmotische Kraft </a:t>
            </a:r>
            <a:r>
              <a:rPr lang="de-DE" sz="2800" b="1" dirty="0" err="1"/>
              <a:t>F</a:t>
            </a:r>
            <a:r>
              <a:rPr lang="de-DE" sz="2800" b="1" baseline="-25000" dirty="0" err="1"/>
              <a:t>osm</a:t>
            </a:r>
            <a:endParaRPr lang="de-DE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5853271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</p:txBody>
      </p:sp>
    </p:spTree>
    <p:extLst>
      <p:ext uri="{BB962C8B-B14F-4D97-AF65-F5344CB8AC3E}">
        <p14:creationId xmlns:p14="http://schemas.microsoft.com/office/powerpoint/2010/main" val="14819663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FC71C83-5EF7-9631-913E-58EA81585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07" y="3212784"/>
            <a:ext cx="4534693" cy="272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38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</p:txBody>
      </p:sp>
    </p:spTree>
    <p:extLst>
      <p:ext uri="{BB962C8B-B14F-4D97-AF65-F5344CB8AC3E}">
        <p14:creationId xmlns:p14="http://schemas.microsoft.com/office/powerpoint/2010/main" val="15227022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Stofftransport durch eine Membran: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freie Diffusion (klein, ungeladen)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passiver Transport durch Tunnelproteine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aktiver Transport durch Tunnelproteine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48D9C3-B5BC-25AC-2C30-87180B0F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26" y="3557164"/>
            <a:ext cx="4488768" cy="274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8835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2 Biomembran, Stofftransport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226ED5-3A35-3581-6E09-9EFE8D7765B7}"/>
              </a:ext>
            </a:extLst>
          </p:cNvPr>
          <p:cNvSpPr txBox="1"/>
          <p:nvPr/>
        </p:nvSpPr>
        <p:spPr>
          <a:xfrm>
            <a:off x="628650" y="1690689"/>
            <a:ext cx="78867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/>
              <a:t>Stofftransport durch eine Membran</a:t>
            </a:r>
          </a:p>
          <a:p>
            <a:pPr algn="ctr">
              <a:spcAft>
                <a:spcPts val="1200"/>
              </a:spcAft>
            </a:pPr>
            <a:r>
              <a:rPr lang="de-DE" sz="2800" b="1" dirty="0">
                <a:solidFill>
                  <a:srgbClr val="FF0000"/>
                </a:solidFill>
              </a:rPr>
              <a:t>Fachbegriffe, die nicht im LehrplanPLUS stehen: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Antiport und </a:t>
            </a:r>
            <a:r>
              <a:rPr lang="de-DE" sz="2800" dirty="0" err="1">
                <a:solidFill>
                  <a:srgbClr val="FF0000"/>
                </a:solidFill>
              </a:rPr>
              <a:t>Symport</a:t>
            </a:r>
            <a:endParaRPr lang="de-DE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Unterscheidung zwischen Kanalprotein und Carrier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FF0000"/>
                </a:solidFill>
              </a:rPr>
              <a:t>primärer und sekundärer aktiver Transport</a:t>
            </a:r>
          </a:p>
        </p:txBody>
      </p:sp>
    </p:spTree>
    <p:extLst>
      <p:ext uri="{BB962C8B-B14F-4D97-AF65-F5344CB8AC3E}">
        <p14:creationId xmlns:p14="http://schemas.microsoft.com/office/powerpoint/2010/main" val="20380630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857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3EEFEE-CE67-8EA3-C67F-851CEEA42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8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>
                <a:highlight>
                  <a:srgbClr val="00FF00"/>
                </a:highlight>
              </a:rPr>
              <a:t>Kursteilnehmer</a:t>
            </a:r>
            <a:r>
              <a:rPr lang="de-DE" sz="3200" dirty="0"/>
              <a:t> nicht überlasten, v. a. vor zu vielen Lerninhalten schützen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Nicht zu viel voraussetzen! Nicht-</a:t>
            </a:r>
            <a:r>
              <a:rPr lang="de-DE" sz="3200" dirty="0" err="1"/>
              <a:t>NTGler</a:t>
            </a:r>
            <a:r>
              <a:rPr lang="de-DE" sz="3200" dirty="0"/>
              <a:t> haben geringere Vorkenntnisse in Chemie!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Kompetenzen der Kursteilnehmer stärken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Freude am Kurs, Motivation für die Studienwahl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ggf. Begabtenförderung</a:t>
            </a:r>
          </a:p>
        </p:txBody>
      </p:sp>
    </p:spTree>
    <p:extLst>
      <p:ext uri="{BB962C8B-B14F-4D97-AF65-F5344CB8AC3E}">
        <p14:creationId xmlns:p14="http://schemas.microsoft.com/office/powerpoint/2010/main" val="15602786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B8FEBA9-CC4F-827F-2143-D2A25504D661}"/>
              </a:ext>
            </a:extLst>
          </p:cNvPr>
          <p:cNvSpPr/>
          <p:nvPr/>
        </p:nvSpPr>
        <p:spPr>
          <a:xfrm>
            <a:off x="6578600" y="4656667"/>
            <a:ext cx="858520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754A1F-B6B9-4D43-408A-B8ACEA6B5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939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Didaktische Reduktion gemeinsam mit dem Kurs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0D1EC3F-E98B-C762-9C65-C17DA17CE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497645"/>
            <a:ext cx="6162925" cy="167270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8533D02-1F5F-7BF5-65F7-6F7D66170A98}"/>
              </a:ext>
            </a:extLst>
          </p:cNvPr>
          <p:cNvCxnSpPr>
            <a:cxnSpLocks/>
          </p:cNvCxnSpPr>
          <p:nvPr/>
        </p:nvCxnSpPr>
        <p:spPr>
          <a:xfrm flipV="1">
            <a:off x="6129867" y="4749800"/>
            <a:ext cx="1197184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1C0DD7B-158A-8DE4-949F-A0A5EF9B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707"/>
            <a:ext cx="9144000" cy="21745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AD2159-F24C-91D3-4A4A-0E4C75E4D9E6}"/>
              </a:ext>
            </a:extLst>
          </p:cNvPr>
          <p:cNvSpPr txBox="1"/>
          <p:nvPr/>
        </p:nvSpPr>
        <p:spPr>
          <a:xfrm>
            <a:off x="7281334" y="4265811"/>
            <a:ext cx="14224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„Meer-wasser“</a:t>
            </a:r>
          </a:p>
        </p:txBody>
      </p:sp>
    </p:spTree>
    <p:extLst>
      <p:ext uri="{BB962C8B-B14F-4D97-AF65-F5344CB8AC3E}">
        <p14:creationId xmlns:p14="http://schemas.microsoft.com/office/powerpoint/2010/main" val="13461851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Messung von Membranpotentialen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137299-9244-74E4-F669-ACCDA69C18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79" y="2414481"/>
            <a:ext cx="5327573" cy="24792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ECB66EF-DCF2-D266-C7AA-1E758FABAD4A}"/>
              </a:ext>
            </a:extLst>
          </p:cNvPr>
          <p:cNvSpPr txBox="1"/>
          <p:nvPr/>
        </p:nvSpPr>
        <p:spPr>
          <a:xfrm>
            <a:off x="1799166" y="2341765"/>
            <a:ext cx="202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/>
              <a:t>Mess</a:t>
            </a:r>
            <a:r>
              <a:rPr lang="de-DE" sz="2000" dirty="0"/>
              <a:t>- oder Ableit-Elektrode:</a:t>
            </a:r>
          </a:p>
        </p:txBody>
      </p:sp>
    </p:spTree>
    <p:extLst>
      <p:ext uri="{BB962C8B-B14F-4D97-AF65-F5344CB8AC3E}">
        <p14:creationId xmlns:p14="http://schemas.microsoft.com/office/powerpoint/2010/main" val="22425147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0492-262A-BA34-1235-C9A45537C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349A-4889-241C-F351-5057C6468F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4282DAD-9BA9-33D0-3086-CB1A0CC00183}"/>
              </a:ext>
            </a:extLst>
          </p:cNvPr>
          <p:cNvSpPr txBox="1"/>
          <p:nvPr/>
        </p:nvSpPr>
        <p:spPr>
          <a:xfrm>
            <a:off x="635000" y="1727200"/>
            <a:ext cx="7890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Ladungsdifferenz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Membranpotential</a:t>
            </a:r>
            <a:r>
              <a:rPr lang="de-DE" sz="2800" dirty="0"/>
              <a:t> = Ladungsdifferenz zwischen beiden Seiten einer Biomembran</a:t>
            </a:r>
          </a:p>
        </p:txBody>
      </p:sp>
    </p:spTree>
    <p:extLst>
      <p:ext uri="{BB962C8B-B14F-4D97-AF65-F5344CB8AC3E}">
        <p14:creationId xmlns:p14="http://schemas.microsoft.com/office/powerpoint/2010/main" val="6616024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1FC3B-DA6D-306F-78E9-CF4B671A1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3937C-16D9-0658-D77D-32A2FD6A00B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BB0F4F-7867-4EEF-BCAA-5CABDDC25E0C}"/>
              </a:ext>
            </a:extLst>
          </p:cNvPr>
          <p:cNvSpPr txBox="1"/>
          <p:nvPr/>
        </p:nvSpPr>
        <p:spPr>
          <a:xfrm>
            <a:off x="635000" y="1727200"/>
            <a:ext cx="7890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Ladungsdifferenz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Membranpotential</a:t>
            </a:r>
            <a:r>
              <a:rPr lang="de-DE" sz="2800" dirty="0"/>
              <a:t> = Ladungsdifferenz zwischen beiden Seiten einer Biomembran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Ruhepotential</a:t>
            </a:r>
            <a:r>
              <a:rPr lang="de-DE" sz="2800" dirty="0"/>
              <a:t> am Neuron: - 70 mV innen gegen außen</a:t>
            </a:r>
          </a:p>
        </p:txBody>
      </p:sp>
    </p:spTree>
    <p:extLst>
      <p:ext uri="{BB962C8B-B14F-4D97-AF65-F5344CB8AC3E}">
        <p14:creationId xmlns:p14="http://schemas.microsoft.com/office/powerpoint/2010/main" val="32803573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5366D-5942-0DF6-5B2D-B4BF8943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699B3-3081-6B70-EEF0-459A30AEBA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75529C-7E82-1234-4016-0835D622275B}"/>
              </a:ext>
            </a:extLst>
          </p:cNvPr>
          <p:cNvSpPr txBox="1"/>
          <p:nvPr/>
        </p:nvSpPr>
        <p:spPr>
          <a:xfrm>
            <a:off x="635000" y="1727200"/>
            <a:ext cx="7890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Begriff Potential: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Ladungsdifferenz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Membranpotential</a:t>
            </a:r>
            <a:r>
              <a:rPr lang="de-DE" sz="2800" dirty="0"/>
              <a:t> = Ladungsdifferenz zwischen beiden Seiten einer Biomembran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Ruhepotential</a:t>
            </a:r>
            <a:r>
              <a:rPr lang="de-DE" sz="2800" dirty="0"/>
              <a:t> am Neuron: - 70 mV innen gegen außen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u="sng" dirty="0"/>
              <a:t>Aktionspotential</a:t>
            </a:r>
            <a:r>
              <a:rPr lang="de-DE" sz="2800" dirty="0"/>
              <a:t>: zeitlicher </a:t>
            </a:r>
            <a:r>
              <a:rPr lang="de-DE" sz="2800" u="sng" dirty="0"/>
              <a:t>Verlauf</a:t>
            </a:r>
            <a:r>
              <a:rPr lang="de-DE" sz="2800" dirty="0"/>
              <a:t> des Membran-Potentials mit Spitze bei + 30 mV</a:t>
            </a:r>
          </a:p>
        </p:txBody>
      </p:sp>
    </p:spTree>
    <p:extLst>
      <p:ext uri="{BB962C8B-B14F-4D97-AF65-F5344CB8AC3E}">
        <p14:creationId xmlns:p14="http://schemas.microsoft.com/office/powerpoint/2010/main" val="1773174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endParaRPr lang="de-DE" sz="2800" dirty="0"/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Ladungs-Unterschied</a:t>
            </a:r>
          </a:p>
        </p:txBody>
      </p:sp>
    </p:spTree>
    <p:extLst>
      <p:ext uri="{BB962C8B-B14F-4D97-AF65-F5344CB8AC3E}">
        <p14:creationId xmlns:p14="http://schemas.microsoft.com/office/powerpoint/2010/main" val="26584960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</a:t>
            </a:r>
            <a:r>
              <a:rPr lang="de-DE" sz="2800"/>
              <a:t>, Ladungs-Unterschied</a:t>
            </a:r>
            <a:endParaRPr lang="de-DE" sz="2800" dirty="0"/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20643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123729-79EE-0902-C24A-952754372B83}"/>
              </a:ext>
            </a:extLst>
          </p:cNvPr>
          <p:cNvSpPr txBox="1"/>
          <p:nvPr/>
        </p:nvSpPr>
        <p:spPr>
          <a:xfrm>
            <a:off x="635000" y="1727200"/>
            <a:ext cx="78909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Ursachen des Ruhepotentials: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Konzentrations-Gradient, -Gefälle, -Unterschied (chemischer Gradient)</a:t>
            </a:r>
          </a:p>
          <a:p>
            <a:r>
              <a:rPr lang="de-DE" sz="2800" dirty="0"/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</a:rPr>
              <a:t>osmotische Kraft </a:t>
            </a:r>
            <a:r>
              <a:rPr lang="de-DE" sz="2800" dirty="0" err="1">
                <a:highlight>
                  <a:srgbClr val="FFFF00"/>
                </a:highlight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</a:rPr>
              <a:t>osm</a:t>
            </a:r>
            <a:endParaRPr lang="de-DE" sz="2800" baseline="-25000" dirty="0">
              <a:highlight>
                <a:srgbClr val="FFFF00"/>
              </a:highlight>
            </a:endParaRPr>
          </a:p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elektrostatischer bzw. elektrischer Gradient, Ladungs-Unterschied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de-DE" sz="2800" dirty="0">
                <a:highlight>
                  <a:srgbClr val="FFFF00"/>
                </a:highlight>
                <a:cs typeface="Times New Roman" panose="02020603050405020304" pitchFamily="18" charset="0"/>
              </a:rPr>
              <a:t>elektrostatische Kraft </a:t>
            </a:r>
            <a:r>
              <a:rPr lang="de-DE" sz="28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F</a:t>
            </a:r>
            <a:r>
              <a:rPr lang="de-DE" sz="2800" baseline="-25000" dirty="0" err="1">
                <a:highlight>
                  <a:srgbClr val="FFFF00"/>
                </a:highlight>
                <a:cs typeface="Times New Roman" panose="02020603050405020304" pitchFamily="18" charset="0"/>
              </a:rPr>
              <a:t>el</a:t>
            </a:r>
            <a:endParaRPr lang="de-DE" sz="2800" baseline="-250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endParaRPr lang="de-DE" sz="28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r>
              <a:rPr lang="de-DE" sz="2800" b="1" dirty="0">
                <a:cs typeface="Times New Roman" panose="02020603050405020304" pitchFamily="18" charset="0"/>
              </a:rPr>
              <a:t>RP:</a:t>
            </a:r>
            <a:r>
              <a:rPr lang="de-DE" sz="2800" dirty="0"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cs typeface="Times New Roman" panose="02020603050405020304" pitchFamily="18" charset="0"/>
              </a:rPr>
              <a:t>GGW</a:t>
            </a:r>
            <a:r>
              <a:rPr lang="de-DE" sz="2800" dirty="0">
                <a:cs typeface="Times New Roman" panose="02020603050405020304" pitchFamily="18" charset="0"/>
              </a:rPr>
              <a:t> von osmotischer und </a:t>
            </a:r>
            <a:r>
              <a:rPr lang="de-DE" sz="2800" dirty="0" err="1">
                <a:cs typeface="Times New Roman" panose="02020603050405020304" pitchFamily="18" charset="0"/>
              </a:rPr>
              <a:t>elektrostat</a:t>
            </a:r>
            <a:r>
              <a:rPr lang="de-DE" sz="2800" dirty="0">
                <a:cs typeface="Times New Roman" panose="02020603050405020304" pitchFamily="18" charset="0"/>
              </a:rPr>
              <a:t>. Kraft</a:t>
            </a:r>
          </a:p>
          <a:p>
            <a:r>
              <a:rPr lang="de-DE" sz="2800" dirty="0">
                <a:cs typeface="Times New Roman" panose="02020603050405020304" pitchFamily="18" charset="0"/>
              </a:rPr>
              <a:t>(auf Kalium-Ionen)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62337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2612D5-8723-F366-4370-21EAA50D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2531558"/>
            <a:ext cx="7052733" cy="389202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D86572C-3FAF-C238-BB51-8210AC4719C8}"/>
              </a:ext>
            </a:extLst>
          </p:cNvPr>
          <p:cNvSpPr txBox="1"/>
          <p:nvPr/>
        </p:nvSpPr>
        <p:spPr>
          <a:xfrm>
            <a:off x="628650" y="1690689"/>
            <a:ext cx="351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Hypothetischer Anfangszustand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D3B60B-7933-6660-93A7-9E44A6E0E9C4}"/>
              </a:ext>
            </a:extLst>
          </p:cNvPr>
          <p:cNvSpPr txBox="1"/>
          <p:nvPr/>
        </p:nvSpPr>
        <p:spPr>
          <a:xfrm>
            <a:off x="4893733" y="1680817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Gleichgewichts-Zustand</a:t>
            </a:r>
          </a:p>
        </p:txBody>
      </p:sp>
    </p:spTree>
    <p:extLst>
      <p:ext uri="{BB962C8B-B14F-4D97-AF65-F5344CB8AC3E}">
        <p14:creationId xmlns:p14="http://schemas.microsoft.com/office/powerpoint/2010/main" val="379767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1:</a:t>
            </a:r>
          </a:p>
          <a:p>
            <a:pPr>
              <a:spcBef>
                <a:spcPts val="1800"/>
              </a:spcBef>
            </a:pPr>
            <a:r>
              <a:rPr lang="de-DE" sz="5400" b="1" dirty="0" err="1"/>
              <a:t>Allgem</a:t>
            </a:r>
            <a:r>
              <a:rPr lang="de-DE" sz="5400" b="1" dirty="0"/>
              <a:t>. Aspekte (13.)</a:t>
            </a:r>
          </a:p>
          <a:p>
            <a:pPr>
              <a:spcBef>
                <a:spcPts val="1800"/>
              </a:spcBef>
            </a:pPr>
            <a:r>
              <a:rPr lang="de-DE" sz="5400" b="1" dirty="0"/>
              <a:t>Gemeinsame Themen im </a:t>
            </a:r>
            <a:r>
              <a:rPr lang="de-DE" sz="5400" b="1" dirty="0" err="1"/>
              <a:t>gA</a:t>
            </a:r>
            <a:r>
              <a:rPr lang="de-DE" sz="5400" b="1" dirty="0"/>
              <a:t>- und </a:t>
            </a:r>
            <a:r>
              <a:rPr lang="de-DE" sz="5400" b="1" dirty="0" err="1"/>
              <a:t>eA</a:t>
            </a:r>
            <a:r>
              <a:rPr lang="de-DE" sz="5400" b="1" dirty="0"/>
              <a:t>-Kurs:</a:t>
            </a:r>
          </a:p>
          <a:p>
            <a:pPr marL="766800" lvl="2" indent="-571500">
              <a:buFont typeface="Arial" panose="020B0604020202020204" pitchFamily="34" charset="0"/>
              <a:buChar char="•"/>
            </a:pPr>
            <a:r>
              <a:rPr lang="de-DE" sz="3600" dirty="0"/>
              <a:t>Bau und Funktion der Nervenzelle</a:t>
            </a:r>
          </a:p>
          <a:p>
            <a:pPr marL="766800" lvl="2" indent="-571500">
              <a:buFont typeface="Arial" panose="020B0604020202020204" pitchFamily="34" charset="0"/>
              <a:buChar char="•"/>
            </a:pPr>
            <a:r>
              <a:rPr lang="de-DE" sz="3600" dirty="0"/>
              <a:t>Depression</a:t>
            </a:r>
            <a:endParaRPr lang="de-DE" sz="6000" b="1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4495348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15BD7-120E-00C0-D656-5861DC746542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Aufrechterhaltung des Ruhepotentials:</a:t>
            </a:r>
          </a:p>
          <a:p>
            <a:endParaRPr lang="de-DE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Leckstrom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Kräfte auf die Natrium-Ionen (Anwendung)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Auswirkung: vorläufig nur „Verringerung des Betrags beim Ruhepotential“ (noch kein Über-schreiten der Schwelle)</a:t>
            </a:r>
          </a:p>
          <a:p>
            <a:pPr>
              <a:spcAft>
                <a:spcPts val="1200"/>
              </a:spcAft>
            </a:pPr>
            <a:r>
              <a:rPr lang="de-DE" sz="2800" dirty="0"/>
              <a:t>	</a:t>
            </a:r>
            <a:r>
              <a:rPr lang="de-DE" sz="2800" dirty="0">
                <a:solidFill>
                  <a:srgbClr val="FF0000"/>
                </a:solidFill>
              </a:rPr>
              <a:t>nicht: „positiveres Ruhepotential“!</a:t>
            </a:r>
          </a:p>
        </p:txBody>
      </p:sp>
    </p:spTree>
    <p:extLst>
      <p:ext uri="{BB962C8B-B14F-4D97-AF65-F5344CB8AC3E}">
        <p14:creationId xmlns:p14="http://schemas.microsoft.com/office/powerpoint/2010/main" val="209829088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b="1"/>
              <a:t> 3 Ruhepotential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615BD7-120E-00C0-D656-5861DC746542}"/>
              </a:ext>
            </a:extLst>
          </p:cNvPr>
          <p:cNvSpPr txBox="1"/>
          <p:nvPr/>
        </p:nvSpPr>
        <p:spPr>
          <a:xfrm>
            <a:off x="628650" y="1690689"/>
            <a:ext cx="78867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Aufrechterhaltung des Ruhepotentials:</a:t>
            </a:r>
          </a:p>
          <a:p>
            <a:endParaRPr lang="de-DE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Leckstrom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Kräfte auf die Natrium-Ionen (Anwendung)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Auswirkung: vorläufig nur „Verringerung des Betrags beim Ruhepotential“ (noch kein Über-schreiten der Schwelle)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dirty="0"/>
              <a:t>Lösung des Problems: aktiver Transport von Natrium-Ionen nach außen (Natrium-Kalium-Pumpe)</a:t>
            </a:r>
          </a:p>
        </p:txBody>
      </p:sp>
    </p:spTree>
    <p:extLst>
      <p:ext uri="{BB962C8B-B14F-4D97-AF65-F5344CB8AC3E}">
        <p14:creationId xmlns:p14="http://schemas.microsoft.com/office/powerpoint/2010/main" val="34124389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 3 Ruhepotential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81B5B1-EC4C-65E1-586E-E47EC3213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26"/>
            <a:ext cx="3943350" cy="5934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36017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b="1" dirty="0"/>
              <a:t> 3 Ruhepotential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81B5B1-EC4C-65E1-586E-E47EC3213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26"/>
            <a:ext cx="3943350" cy="5934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590CDF1-6BBA-9B61-D40B-F4F79E7BFE2C}"/>
              </a:ext>
            </a:extLst>
          </p:cNvPr>
          <p:cNvSpPr txBox="1"/>
          <p:nvPr/>
        </p:nvSpPr>
        <p:spPr>
          <a:xfrm>
            <a:off x="628650" y="1820333"/>
            <a:ext cx="3943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Permanent offene (A) sowie verschließbare </a:t>
            </a:r>
          </a:p>
          <a:p>
            <a:r>
              <a:rPr lang="de-DE" sz="2800" dirty="0"/>
              <a:t>(B und C) Ionen-Kanäle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614575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</p:spTree>
    <p:extLst>
      <p:ext uri="{BB962C8B-B14F-4D97-AF65-F5344CB8AC3E}">
        <p14:creationId xmlns:p14="http://schemas.microsoft.com/office/powerpoint/2010/main" val="9026605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0137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Verlauf des Aktionspotentials </a:t>
            </a:r>
            <a:r>
              <a:rPr lang="de-DE" sz="2800" i="1" dirty="0"/>
              <a:t>(auch wenn‘s im LehrplanPLUS erst an 2. Stelle steht)</a:t>
            </a:r>
            <a:endParaRPr lang="de-DE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Beschränkung auf Kalium- und Natrium-Ionen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Fachbegriff: spannungsgesteuerter Ionen-Kanal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Ionenverhältnisse: Kräfte auf die Ionen, Öffnungs-phasen der Ionen-Kanäle, Ionen-Bewegungen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Mechanismus der Hyperpolarisierung weglassen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err="1"/>
              <a:t>Repolarisierung</a:t>
            </a:r>
            <a:r>
              <a:rPr lang="de-DE" sz="2800" dirty="0"/>
              <a:t> durch die Natrium-Kalium-Pumpe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9154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528D19-F1D4-80DD-794C-88A312C7B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4" y="2172737"/>
            <a:ext cx="6886104" cy="4320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09378D6-1FBE-FF17-F1C6-462D9CE453AC}"/>
              </a:ext>
            </a:extLst>
          </p:cNvPr>
          <p:cNvSpPr txBox="1"/>
          <p:nvPr/>
        </p:nvSpPr>
        <p:spPr>
          <a:xfrm>
            <a:off x="2429933" y="5274734"/>
            <a:ext cx="6485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Aktionspotential: Alles-oder-Nichts-Prinzip</a:t>
            </a:r>
          </a:p>
          <a:p>
            <a:r>
              <a:rPr lang="de-DE" sz="2800" dirty="0"/>
              <a:t>Graduiertes Potential</a:t>
            </a:r>
          </a:p>
        </p:txBody>
      </p:sp>
    </p:spTree>
    <p:extLst>
      <p:ext uri="{BB962C8B-B14F-4D97-AF65-F5344CB8AC3E}">
        <p14:creationId xmlns:p14="http://schemas.microsoft.com/office/powerpoint/2010/main" val="17930028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pPr algn="ctr"/>
            <a:r>
              <a:rPr lang="de-DE" b="1" dirty="0"/>
              <a:t> 4 Aktionspotential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B5B63F5-BACD-0D38-BFCE-208126F328D3}"/>
              </a:ext>
            </a:extLst>
          </p:cNvPr>
          <p:cNvSpPr txBox="1"/>
          <p:nvPr/>
        </p:nvSpPr>
        <p:spPr>
          <a:xfrm>
            <a:off x="651933" y="1684867"/>
            <a:ext cx="787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Codierung: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Alles-oder-Nichts-Prinzip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Schwellenwert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Signalumwandlung von Amplituden- auf Frequenz-Modulation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Refraktärphasen (nicht zu kompliziert machen)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i="1" dirty="0"/>
              <a:t>Computer: auch binär codiert, aber nicht frequenz-moduliert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60935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 dirty="0"/>
              <a:t> 5 Erregungsleitung im Axon</a:t>
            </a:r>
          </a:p>
        </p:txBody>
      </p:sp>
    </p:spTree>
    <p:extLst>
      <p:ext uri="{BB962C8B-B14F-4D97-AF65-F5344CB8AC3E}">
        <p14:creationId xmlns:p14="http://schemas.microsoft.com/office/powerpoint/2010/main" val="222593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4607</Words>
  <Application>Microsoft Office PowerPoint</Application>
  <PresentationFormat>Bildschirmpräsentation (4:3)</PresentationFormat>
  <Paragraphs>900</Paragraphs>
  <Slides>205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205</vt:i4>
      </vt:variant>
    </vt:vector>
  </HeadingPairs>
  <TitlesOfParts>
    <vt:vector size="213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Zur Person</vt:lpstr>
      <vt:lpstr>LehrplanPLUS, Jahrgangsstufe 13</vt:lpstr>
      <vt:lpstr>LehrplanPLUS, Jahrgangsstufe 13</vt:lpstr>
      <vt:lpstr>Gliederung der Veranstaltung</vt:lpstr>
      <vt:lpstr>Meine Intentionen:</vt:lpstr>
      <vt:lpstr>Meine Intentionen: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Medien</vt:lpstr>
      <vt:lpstr>Medien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Situation in der 13. Jgst.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Neurobiologie allgemein</vt:lpstr>
      <vt:lpstr>1 Bau einer Nervenzelle</vt:lpstr>
      <vt:lpstr>1 Bau einer Nervenzelle</vt:lpstr>
      <vt:lpstr>1 Bau einer Nervenzelle</vt:lpstr>
      <vt:lpstr>1 Bau einer Nervenzelle</vt:lpstr>
      <vt:lpstr>1 Bau einer Nervenzelle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2 Biomembran, Stofftransport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3 Ruhepotential</vt:lpstr>
      <vt:lpstr> 4 Aktionspotential</vt:lpstr>
      <vt:lpstr> 4 Aktionspotential</vt:lpstr>
      <vt:lpstr> 4 Aktionspotential</vt:lpstr>
      <vt:lpstr> 4 Aktionspotential</vt:lpstr>
      <vt:lpstr> 4 Aktionspotential</vt:lpstr>
      <vt:lpstr> 5 Erregungsleitung im Axon</vt:lpstr>
      <vt:lpstr> 5 Erregungsleitung im Axon</vt:lpstr>
      <vt:lpstr> 5 Erregungsleitung im Axon</vt:lpstr>
      <vt:lpstr> 6 neuro-muskuläre Synapse</vt:lpstr>
      <vt:lpstr> 6 neuro-muskuläre Synapse</vt:lpstr>
      <vt:lpstr> 6 neuro-muskuläre Synapse</vt:lpstr>
      <vt:lpstr> 7 Einflüsse auf Synapsen</vt:lpstr>
      <vt:lpstr> 7 Einflüsse auf Synapsen</vt:lpstr>
      <vt:lpstr> 7 Einflüsse auf Synapsen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 8 Depression</vt:lpstr>
      <vt:lpstr>PowerPoint-Präsentation</vt:lpstr>
      <vt:lpstr>Ab jetzt nur noch eA-Kurs! 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9 Verarbeitung neuronaler Signale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10 Neurophysiologische Verfahren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11 Zelluläre Prozesse des Lernens</vt:lpstr>
      <vt:lpstr> 12 Störungen d. neuron. Systems</vt:lpstr>
      <vt:lpstr> 12 Störungen d. neuron. Systems</vt:lpstr>
      <vt:lpstr> 12 Störungen d. neuron. Systems</vt:lpstr>
      <vt:lpstr> 12 Störungen d. neuron. Systems</vt:lpstr>
      <vt:lpstr> 12 Störungen d. neuron. Systems</vt:lpstr>
      <vt:lpstr> 12 Störungen d. neuron. Systems</vt:lpstr>
      <vt:lpstr>PowerPoint-Präsentation</vt:lpstr>
      <vt:lpstr>Nur eA-Kurs! </vt:lpstr>
      <vt:lpstr> 13 Stress</vt:lpstr>
      <vt:lpstr> 13 Stress</vt:lpstr>
      <vt:lpstr> 13 Stress</vt:lpstr>
      <vt:lpstr> 13 Stress</vt:lpstr>
      <vt:lpstr> 13 Stress</vt:lpstr>
      <vt:lpstr> 13 Stress</vt:lpstr>
      <vt:lpstr> 13 Stress</vt:lpstr>
      <vt:lpstr> 13 Stress</vt:lpstr>
      <vt:lpstr> 14 Cortisol</vt:lpstr>
      <vt:lpstr> 14 Cortisol</vt:lpstr>
      <vt:lpstr> 14 Cortisol</vt:lpstr>
      <vt:lpstr> 14 Cortisol</vt:lpstr>
      <vt:lpstr> 14 Cortisol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15 Sinneszellen</vt:lpstr>
      <vt:lpstr> 14 Sinneszellen</vt:lpstr>
      <vt:lpstr> 14 Sinneszellen</vt:lpstr>
      <vt:lpstr> 14 Sinneszellen</vt:lpstr>
      <vt:lpstr> 14 Sinneszellen</vt:lpstr>
      <vt:lpstr> 14 Sinneszellen</vt:lpstr>
      <vt:lpstr> 14 Sinneszellen</vt:lpstr>
      <vt:lpstr> 16 Optische Phänomene</vt:lpstr>
      <vt:lpstr> 16 Optische Phänomene</vt:lpstr>
      <vt:lpstr> 16 Optische Phänomene</vt:lpstr>
      <vt:lpstr> 16 Optische Phänomene</vt:lpstr>
      <vt:lpstr> 16 Optische Phänomene</vt:lpstr>
      <vt:lpstr>… und wieder da: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Nickl</dc:creator>
  <cp:lastModifiedBy>Thomas Nickl</cp:lastModifiedBy>
  <cp:revision>99</cp:revision>
  <dcterms:created xsi:type="dcterms:W3CDTF">2025-02-15T10:14:54Z</dcterms:created>
  <dcterms:modified xsi:type="dcterms:W3CDTF">2025-10-17T10:09:18Z</dcterms:modified>
</cp:coreProperties>
</file>