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420" r:id="rId2"/>
    <p:sldId id="1091" r:id="rId3"/>
    <p:sldId id="1387" r:id="rId4"/>
    <p:sldId id="1388" r:id="rId5"/>
    <p:sldId id="1261" r:id="rId6"/>
    <p:sldId id="1262" r:id="rId7"/>
    <p:sldId id="1389" r:id="rId8"/>
    <p:sldId id="1390" r:id="rId9"/>
    <p:sldId id="1391" r:id="rId10"/>
    <p:sldId id="1263" r:id="rId11"/>
    <p:sldId id="1392" r:id="rId12"/>
    <p:sldId id="1393" r:id="rId13"/>
    <p:sldId id="1264" r:id="rId14"/>
    <p:sldId id="1395" r:id="rId15"/>
    <p:sldId id="1396" r:id="rId16"/>
    <p:sldId id="1096" r:id="rId17"/>
    <p:sldId id="1265" r:id="rId18"/>
    <p:sldId id="1266" r:id="rId19"/>
    <p:sldId id="1269" r:id="rId20"/>
    <p:sldId id="1403" r:id="rId21"/>
    <p:sldId id="1454" r:id="rId22"/>
    <p:sldId id="1402" r:id="rId23"/>
    <p:sldId id="1270" r:id="rId24"/>
    <p:sldId id="1397" r:id="rId25"/>
    <p:sldId id="1398" r:id="rId26"/>
    <p:sldId id="1382" r:id="rId27"/>
    <p:sldId id="1274" r:id="rId28"/>
    <p:sldId id="1399" r:id="rId29"/>
    <p:sldId id="1275" r:id="rId30"/>
    <p:sldId id="1276" r:id="rId31"/>
    <p:sldId id="1400" r:id="rId32"/>
    <p:sldId id="1277" r:id="rId33"/>
    <p:sldId id="1401" r:id="rId34"/>
    <p:sldId id="1278" r:id="rId35"/>
    <p:sldId id="1405" r:id="rId36"/>
    <p:sldId id="1279" r:id="rId37"/>
    <p:sldId id="1495" r:id="rId38"/>
    <p:sldId id="1496" r:id="rId39"/>
    <p:sldId id="1497" r:id="rId40"/>
    <p:sldId id="1280" r:id="rId41"/>
    <p:sldId id="1498" r:id="rId42"/>
    <p:sldId id="1408" r:id="rId43"/>
    <p:sldId id="1409" r:id="rId44"/>
    <p:sldId id="1410" r:id="rId45"/>
    <p:sldId id="1411" r:id="rId46"/>
    <p:sldId id="1499" r:id="rId47"/>
    <p:sldId id="1282" r:id="rId48"/>
    <p:sldId id="1283" r:id="rId49"/>
    <p:sldId id="1284" r:id="rId50"/>
    <p:sldId id="1285" r:id="rId51"/>
    <p:sldId id="1413" r:id="rId52"/>
    <p:sldId id="1286" r:id="rId53"/>
    <p:sldId id="1288" r:id="rId54"/>
    <p:sldId id="1289" r:id="rId55"/>
    <p:sldId id="1415" r:id="rId56"/>
    <p:sldId id="1457" r:id="rId57"/>
    <p:sldId id="1291" r:id="rId58"/>
    <p:sldId id="1417" r:id="rId59"/>
    <p:sldId id="1293" r:id="rId60"/>
    <p:sldId id="1493" r:id="rId61"/>
    <p:sldId id="1494" r:id="rId62"/>
    <p:sldId id="1419" r:id="rId63"/>
    <p:sldId id="1296" r:id="rId64"/>
    <p:sldId id="1297" r:id="rId65"/>
    <p:sldId id="1299" r:id="rId66"/>
    <p:sldId id="1300" r:id="rId67"/>
    <p:sldId id="1420" r:id="rId68"/>
    <p:sldId id="1298" r:id="rId69"/>
    <p:sldId id="1421" r:id="rId70"/>
    <p:sldId id="1422" r:id="rId71"/>
    <p:sldId id="1423" r:id="rId72"/>
    <p:sldId id="1301" r:id="rId73"/>
    <p:sldId id="1302" r:id="rId74"/>
    <p:sldId id="1303" r:id="rId75"/>
    <p:sldId id="1424" r:id="rId76"/>
    <p:sldId id="1304" r:id="rId77"/>
    <p:sldId id="1305" r:id="rId78"/>
    <p:sldId id="1306" r:id="rId79"/>
    <p:sldId id="1425" r:id="rId80"/>
    <p:sldId id="1310" r:id="rId81"/>
    <p:sldId id="1311" r:id="rId82"/>
    <p:sldId id="1312" r:id="rId83"/>
    <p:sldId id="1315" r:id="rId84"/>
    <p:sldId id="1316" r:id="rId85"/>
    <p:sldId id="1426" r:id="rId86"/>
    <p:sldId id="1317" r:id="rId87"/>
    <p:sldId id="1500" r:id="rId88"/>
    <p:sldId id="1502" r:id="rId89"/>
    <p:sldId id="1501" r:id="rId90"/>
    <p:sldId id="1318" r:id="rId91"/>
    <p:sldId id="1319" r:id="rId92"/>
    <p:sldId id="1320" r:id="rId93"/>
    <p:sldId id="1321" r:id="rId94"/>
    <p:sldId id="1491" r:id="rId95"/>
    <p:sldId id="1322" r:id="rId96"/>
    <p:sldId id="1364" r:id="rId97"/>
    <p:sldId id="1323" r:id="rId98"/>
    <p:sldId id="1428" r:id="rId99"/>
    <p:sldId id="1324" r:id="rId100"/>
    <p:sldId id="1458" r:id="rId101"/>
    <p:sldId id="1325" r:id="rId102"/>
    <p:sldId id="1459" r:id="rId103"/>
    <p:sldId id="1329" r:id="rId104"/>
    <p:sldId id="1331" r:id="rId105"/>
    <p:sldId id="1430" r:id="rId106"/>
    <p:sldId id="1333" r:id="rId107"/>
    <p:sldId id="1433" r:id="rId108"/>
    <p:sldId id="1336" r:id="rId109"/>
    <p:sldId id="1338" r:id="rId110"/>
    <p:sldId id="1435" r:id="rId111"/>
    <p:sldId id="1341" r:id="rId112"/>
    <p:sldId id="1460" r:id="rId113"/>
    <p:sldId id="1503" r:id="rId114"/>
    <p:sldId id="1347" r:id="rId115"/>
    <p:sldId id="1463" r:id="rId116"/>
    <p:sldId id="1461" r:id="rId117"/>
    <p:sldId id="1438" r:id="rId118"/>
    <p:sldId id="1351" r:id="rId119"/>
    <p:sldId id="1352" r:id="rId120"/>
    <p:sldId id="1462" r:id="rId121"/>
    <p:sldId id="1357" r:id="rId122"/>
    <p:sldId id="1358" r:id="rId123"/>
    <p:sldId id="1360" r:id="rId124"/>
    <p:sldId id="1361" r:id="rId125"/>
    <p:sldId id="1504" r:id="rId126"/>
    <p:sldId id="1362" r:id="rId127"/>
    <p:sldId id="1441" r:id="rId128"/>
    <p:sldId id="1465" r:id="rId129"/>
    <p:sldId id="1466" r:id="rId130"/>
    <p:sldId id="1468" r:id="rId131"/>
    <p:sldId id="1469" r:id="rId132"/>
    <p:sldId id="1470" r:id="rId133"/>
    <p:sldId id="1472" r:id="rId134"/>
    <p:sldId id="1365" r:id="rId135"/>
    <p:sldId id="1442" r:id="rId136"/>
    <p:sldId id="1367" r:id="rId137"/>
    <p:sldId id="1477" r:id="rId138"/>
    <p:sldId id="1369" r:id="rId139"/>
    <p:sldId id="1370" r:id="rId140"/>
    <p:sldId id="1484" r:id="rId141"/>
    <p:sldId id="1485" r:id="rId142"/>
    <p:sldId id="1371" r:id="rId143"/>
    <p:sldId id="1373" r:id="rId144"/>
    <p:sldId id="1479" r:id="rId145"/>
    <p:sldId id="1480" r:id="rId146"/>
    <p:sldId id="1481" r:id="rId147"/>
    <p:sldId id="1446" r:id="rId148"/>
    <p:sldId id="1473" r:id="rId149"/>
    <p:sldId id="1482" r:id="rId150"/>
    <p:sldId id="1375" r:id="rId151"/>
    <p:sldId id="1447" r:id="rId152"/>
    <p:sldId id="1483" r:id="rId153"/>
    <p:sldId id="1478" r:id="rId154"/>
    <p:sldId id="1376" r:id="rId155"/>
    <p:sldId id="1488" r:id="rId156"/>
    <p:sldId id="1451" r:id="rId157"/>
    <p:sldId id="1448" r:id="rId158"/>
    <p:sldId id="1449" r:id="rId159"/>
    <p:sldId id="1377" r:id="rId160"/>
    <p:sldId id="1489" r:id="rId161"/>
    <p:sldId id="1378" r:id="rId162"/>
    <p:sldId id="1379" r:id="rId163"/>
    <p:sldId id="1380" r:id="rId164"/>
    <p:sldId id="1210" r:id="rId165"/>
    <p:sldId id="1505" r:id="rId1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FF"/>
    <a:srgbClr val="0000CC"/>
    <a:srgbClr val="FFCCFF"/>
    <a:srgbClr val="FF9966"/>
    <a:srgbClr val="3399FF"/>
    <a:srgbClr val="0070C0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7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tableStyles" Target="tableStyle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31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90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52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18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78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75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54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80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1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61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10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6E2D-460E-4EAC-9128-E08850F15B66}" type="datetimeFigureOut">
              <a:rPr lang="de-DE" smtClean="0"/>
              <a:t>03.10.2025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75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DA8AAF4-6E96-81EF-5AD7-55FB25180F92}"/>
              </a:ext>
            </a:extLst>
          </p:cNvPr>
          <p:cNvSpPr txBox="1"/>
          <p:nvPr/>
        </p:nvSpPr>
        <p:spPr>
          <a:xfrm>
            <a:off x="755576" y="1438973"/>
            <a:ext cx="777686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 </a:t>
            </a:r>
          </a:p>
          <a:p>
            <a:pPr algn="ctr"/>
            <a:r>
              <a:rPr lang="de-DE" sz="4800" b="1" dirty="0"/>
              <a:t>Kompetenzorientiertes Arbeiten in der 13. </a:t>
            </a:r>
            <a:r>
              <a:rPr lang="de-DE" sz="4800" b="1" dirty="0" err="1"/>
              <a:t>Jgst</a:t>
            </a:r>
            <a:r>
              <a:rPr lang="de-DE" sz="4800" b="1" dirty="0"/>
              <a:t>. </a:t>
            </a:r>
          </a:p>
          <a:p>
            <a:pPr algn="ctr"/>
            <a:r>
              <a:rPr lang="de-DE" sz="4800" b="1" dirty="0"/>
              <a:t>Teil 2: Stoffwechselbiologie und Ökologie</a:t>
            </a:r>
            <a:endParaRPr lang="de-DE" sz="3200" b="1" dirty="0"/>
          </a:p>
          <a:p>
            <a:pPr algn="r"/>
            <a:r>
              <a:rPr lang="de-DE" sz="3600" b="1" dirty="0"/>
              <a:t>6. Oktober 2025</a:t>
            </a:r>
            <a:endParaRPr lang="de-DE" sz="3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Fachsprache:</a:t>
            </a:r>
          </a:p>
          <a:p>
            <a:r>
              <a:rPr lang="de-DE" sz="3200" dirty="0"/>
              <a:t>Energie-Bereitstellung, Energie-Umwandlung, Energie-Einsatz</a:t>
            </a:r>
          </a:p>
          <a:p>
            <a:r>
              <a:rPr lang="de-DE" sz="3200" dirty="0"/>
              <a:t>Energie-Entwertung (ungenutzte Wärme)</a:t>
            </a:r>
          </a:p>
          <a:p>
            <a:endParaRPr lang="de-DE" sz="3200" dirty="0"/>
          </a:p>
          <a:p>
            <a:endParaRPr lang="de-D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5394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167E0-4ED2-C5B7-AF97-1B9F99BD0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4B180-4A81-6446-8C5E-A04E2B9394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30C8F7A-22A2-5825-D642-FFDD34F084BD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E6819F2-2B07-8666-9173-F8C82247551C}"/>
              </a:ext>
            </a:extLst>
          </p:cNvPr>
          <p:cNvSpPr txBox="1"/>
          <p:nvPr/>
        </p:nvSpPr>
        <p:spPr>
          <a:xfrm>
            <a:off x="628649" y="1690689"/>
            <a:ext cx="84222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Glykolyse: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Kurzzeit-Energiespeicher NADH vorstellen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Summengleichung: Oxidation der Kohlenstoffatome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39735A-F96F-A362-526B-231A7F47C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429000"/>
            <a:ext cx="8051800" cy="225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9369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2190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Glykolyse: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Kurzzeit-Energiespeicher NADH vorstellen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Summengleichung: Oxidation der Kohlenstoffatome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Pyruvat = Anion der Brenztraubensäure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10E16C-5164-16D7-2526-1C6EA4FD9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429000"/>
            <a:ext cx="8051800" cy="225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4390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1EF65-E557-DE26-D132-566DCFBC9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AD4F9-721A-E1B8-7D6F-A6F4798A8A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5737812-4F1C-35B0-546C-316815CD4FB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11B5E8-AC7D-CEBE-7300-7909E3D1AB75}"/>
              </a:ext>
            </a:extLst>
          </p:cNvPr>
          <p:cNvSpPr txBox="1"/>
          <p:nvPr/>
        </p:nvSpPr>
        <p:spPr>
          <a:xfrm>
            <a:off x="628650" y="1690689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Glykolyse: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ISB: LIS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5C3285-205D-60B2-F340-EF198F07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6" y="2755641"/>
            <a:ext cx="9144000" cy="33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6599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Glykolyse: </a:t>
            </a:r>
            <a:r>
              <a:rPr lang="de-DE" sz="2800" dirty="0"/>
              <a:t>problemorientierter Unterricht</a:t>
            </a:r>
            <a:endParaRPr lang="de-DE" sz="2800" b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/>
              <a:t>2 Probleme:</a:t>
            </a:r>
          </a:p>
          <a:p>
            <a:pPr marL="914400" lvl="1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2800" dirty="0">
                <a:highlight>
                  <a:srgbClr val="00FFFF"/>
                </a:highlight>
              </a:rPr>
              <a:t>(1) NAD</a:t>
            </a:r>
            <a:r>
              <a:rPr lang="de-DE" sz="2800" baseline="30000" dirty="0">
                <a:highlight>
                  <a:srgbClr val="00FFFF"/>
                </a:highlight>
              </a:rPr>
              <a:t>+</a:t>
            </a:r>
            <a:r>
              <a:rPr lang="de-DE" sz="2800" dirty="0">
                <a:highlight>
                  <a:srgbClr val="00FFFF"/>
                </a:highlight>
              </a:rPr>
              <a:t> </a:t>
            </a:r>
            <a:r>
              <a:rPr lang="de-DE" sz="2800" dirty="0" err="1">
                <a:highlight>
                  <a:srgbClr val="00FFFF"/>
                </a:highlight>
              </a:rPr>
              <a:t>muss</a:t>
            </a:r>
            <a:r>
              <a:rPr lang="de-DE" sz="2800" dirty="0">
                <a:highlight>
                  <a:srgbClr val="00FFFF"/>
                </a:highlight>
              </a:rPr>
              <a:t> regeneriert werden</a:t>
            </a:r>
          </a:p>
          <a:p>
            <a:pPr marL="914400" lvl="1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2800" dirty="0">
                <a:highlight>
                  <a:srgbClr val="FF00FF"/>
                </a:highlight>
              </a:rPr>
              <a:t>(2) Energie in 2 von 3 Produkten nicht nutzbar</a:t>
            </a:r>
          </a:p>
          <a:p>
            <a:pPr lvl="1">
              <a:spcBef>
                <a:spcPts val="1200"/>
              </a:spcBef>
            </a:pPr>
            <a:r>
              <a:rPr lang="de-DE" sz="2800" dirty="0"/>
              <a:t>	(nämlich in NADH und in BTS)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3587912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Gärung: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Gärungen lösen </a:t>
            </a:r>
            <a:r>
              <a:rPr lang="de-DE" sz="2800" dirty="0">
                <a:highlight>
                  <a:srgbClr val="00FFFF"/>
                </a:highlight>
              </a:rPr>
              <a:t>Problem 1</a:t>
            </a:r>
            <a:r>
              <a:rPr lang="de-DE" sz="2800" dirty="0"/>
              <a:t> (Regeneration von NAD</a:t>
            </a:r>
            <a:r>
              <a:rPr lang="de-DE" sz="2800" baseline="30000" dirty="0"/>
              <a:t>+</a:t>
            </a:r>
            <a:r>
              <a:rPr lang="de-DE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256195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Gärung: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Gärungen lösen </a:t>
            </a:r>
            <a:r>
              <a:rPr lang="de-DE" sz="2800" dirty="0">
                <a:highlight>
                  <a:srgbClr val="00FFFF"/>
                </a:highlight>
              </a:rPr>
              <a:t>Problem 1</a:t>
            </a:r>
            <a:r>
              <a:rPr lang="de-DE" sz="2800" dirty="0"/>
              <a:t> (Regeneration von NAD</a:t>
            </a:r>
            <a:r>
              <a:rPr lang="de-DE" sz="2800" baseline="30000" dirty="0"/>
              <a:t>+</a:t>
            </a:r>
            <a:r>
              <a:rPr lang="de-DE" sz="2800" dirty="0"/>
              <a:t>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Gärungen lösen nicht </a:t>
            </a:r>
            <a:r>
              <a:rPr lang="de-DE" sz="2800" dirty="0">
                <a:highlight>
                  <a:srgbClr val="FF00FF"/>
                </a:highlight>
              </a:rPr>
              <a:t>Problem 2</a:t>
            </a:r>
            <a:r>
              <a:rPr lang="de-DE" sz="2800" dirty="0"/>
              <a:t> (höhere Aus-beute an nutzbarer Energie)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4596417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Gärung: </a:t>
            </a:r>
            <a:r>
              <a:rPr lang="de-DE" sz="2800" dirty="0"/>
              <a:t>Milchsäure-Gärung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 algn="ctr">
              <a:spcBef>
                <a:spcPts val="1200"/>
              </a:spcBef>
            </a:pPr>
            <a:r>
              <a:rPr lang="de-DE" sz="2800" dirty="0"/>
              <a:t>Doppelblackbox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9B8524-A37C-DB55-059F-4F196FD5F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2310290"/>
            <a:ext cx="7645400" cy="20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2736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Gärung: </a:t>
            </a:r>
            <a:r>
              <a:rPr lang="de-DE" sz="2800" dirty="0"/>
              <a:t>Milchsäure-Gärung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u="sng" dirty="0"/>
              <a:t>Bezeichnungsvorschlag</a:t>
            </a:r>
            <a:r>
              <a:rPr lang="de-DE" sz="2800" dirty="0"/>
              <a:t>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Milchsäure-Gärung als Gesamtreaktion aus Glykolyse und Milchsäure-Synthese.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9B8524-A37C-DB55-059F-4F196FD5F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2310290"/>
            <a:ext cx="7645400" cy="20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2714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01581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 (Zellatmung):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Konkrete Nennung der vier Stoffwechselabschnitte im LehrplanPLUS: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Glykolyse (Zytoplasma)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Oxidative Decarboxylierung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Tricarbonsäurezyklus</a:t>
            </a:r>
            <a:r>
              <a:rPr lang="de-DE" sz="2800" dirty="0"/>
              <a:t>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Atmungskette (Mitochondrium)</a:t>
            </a:r>
          </a:p>
        </p:txBody>
      </p:sp>
    </p:spTree>
    <p:extLst>
      <p:ext uri="{BB962C8B-B14F-4D97-AF65-F5344CB8AC3E}">
        <p14:creationId xmlns:p14="http://schemas.microsoft.com/office/powerpoint/2010/main" val="320298911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0158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 (Zellatmung):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Konkrete Nennung der vier Stoffwechselabschnitte im LehrplanPLUS: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Glykolyse (Zytoplasma)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Oxidative Decarboxylierung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Tricarbonsäurezyklus</a:t>
            </a:r>
            <a:r>
              <a:rPr lang="de-DE" sz="2800" dirty="0"/>
              <a:t>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Atmungskette (Mitochondrium) </a:t>
            </a:r>
          </a:p>
          <a:p>
            <a:pPr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Also keine Zwischenschritte innerhalb dieser Stoffwechselabschnitte, keine chemischen Formeln</a:t>
            </a:r>
          </a:p>
        </p:txBody>
      </p:sp>
    </p:spTree>
    <p:extLst>
      <p:ext uri="{BB962C8B-B14F-4D97-AF65-F5344CB8AC3E}">
        <p14:creationId xmlns:p14="http://schemas.microsoft.com/office/powerpoint/2010/main" val="210100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Fachsprache:</a:t>
            </a:r>
          </a:p>
          <a:p>
            <a:r>
              <a:rPr lang="de-DE" sz="3200" dirty="0"/>
              <a:t>Energie-Bereitstellung, Energie-Umwandlung, Energie-Einsatz</a:t>
            </a:r>
          </a:p>
          <a:p>
            <a:r>
              <a:rPr lang="de-DE" sz="3200" dirty="0"/>
              <a:t>Energie-Entwertung (ungenutzte Wärme)</a:t>
            </a:r>
          </a:p>
          <a:p>
            <a:endParaRPr lang="de-DE" sz="3200" dirty="0"/>
          </a:p>
          <a:p>
            <a:r>
              <a:rPr lang="de-DE" sz="3200" b="1" dirty="0">
                <a:solidFill>
                  <a:srgbClr val="FF0000"/>
                </a:solidFill>
              </a:rPr>
              <a:t>Falsch</a:t>
            </a:r>
            <a:r>
              <a:rPr lang="de-DE" sz="3200" dirty="0">
                <a:solidFill>
                  <a:srgbClr val="FF0000"/>
                </a:solidFill>
              </a:rPr>
              <a:t>: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„Energie-Verbrauch“, „Energie-Erzeugung“</a:t>
            </a:r>
          </a:p>
          <a:p>
            <a:r>
              <a:rPr lang="de-DE" sz="3200" dirty="0">
                <a:solidFill>
                  <a:srgbClr val="FF0000"/>
                </a:solidFill>
              </a:rPr>
              <a:t>(Kurs als Korrektiv einbinden!)</a:t>
            </a:r>
          </a:p>
          <a:p>
            <a:endParaRPr lang="de-DE" sz="3200" dirty="0">
              <a:solidFill>
                <a:srgbClr val="FF0000"/>
              </a:solidFill>
            </a:endParaRPr>
          </a:p>
          <a:p>
            <a:endParaRPr lang="de-D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5554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0158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 (Zellatmung):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Konkrete Nennung der vier Stoffwechselabschnitte im LehrplanPLUS: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Glykolyse (Zytoplasma)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Oxidative Decarboxylierung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Tricarbonsäurezyklus</a:t>
            </a:r>
            <a:r>
              <a:rPr lang="de-DE" sz="2800" dirty="0"/>
              <a:t>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Atmungskette (Mitochondrium) </a:t>
            </a:r>
          </a:p>
          <a:p>
            <a:pPr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i="1" dirty="0"/>
              <a:t>Kompetenzen: </a:t>
            </a:r>
            <a:r>
              <a:rPr lang="de-DE" sz="2800" i="1" dirty="0" err="1"/>
              <a:t>SuS</a:t>
            </a:r>
            <a:r>
              <a:rPr lang="de-DE" sz="2800" i="1" dirty="0"/>
              <a:t> „</a:t>
            </a:r>
            <a:r>
              <a:rPr lang="de-DE" sz="28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beschreiben </a:t>
            </a:r>
            <a:r>
              <a:rPr lang="de-DE" sz="2800" i="1" u="sng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im Überblick </a:t>
            </a:r>
            <a:r>
              <a:rPr lang="de-DE" sz="28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den aeroben Abbauweg von Glucose zu Kohlen­stoff­dioxid“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154323635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0158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Oxidative Decarboxylierung von BTS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400" dirty="0">
                <a:highlight>
                  <a:srgbClr val="00FFFF"/>
                </a:highlight>
              </a:rPr>
              <a:t>Problem 1</a:t>
            </a:r>
            <a:r>
              <a:rPr lang="de-DE" sz="2400" dirty="0"/>
              <a:t> wird verschärft: Noch mehr NADH entsteht.</a:t>
            </a:r>
          </a:p>
          <a:p>
            <a:pPr>
              <a:spcBef>
                <a:spcPts val="1200"/>
              </a:spcBef>
            </a:pPr>
            <a:r>
              <a:rPr lang="de-DE" sz="2400" dirty="0">
                <a:highlight>
                  <a:srgbClr val="FF00FF"/>
                </a:highlight>
              </a:rPr>
              <a:t>Problem 2 </a:t>
            </a:r>
            <a:r>
              <a:rPr lang="de-DE" sz="2400" dirty="0"/>
              <a:t>wird nicht gelöst: Essigsäure enthält noch viel Energie.</a:t>
            </a: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15129E6-1FB6-379F-D567-80963CBA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1" y="2512343"/>
            <a:ext cx="8015817" cy="138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8321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9FD27-2C3E-3A5B-562E-A18C3BDA9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D3E10-CCC8-5DCF-5D17-2C0F9DB922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85F5B9F-CB94-C0FC-BAB2-B4F1FB6BD444}"/>
              </a:ext>
            </a:extLst>
          </p:cNvPr>
          <p:cNvSpPr txBox="1"/>
          <p:nvPr/>
        </p:nvSpPr>
        <p:spPr>
          <a:xfrm>
            <a:off x="666750" y="1690689"/>
            <a:ext cx="80158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Oxidative Decarboxylierung von BTS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ISB: LIS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44AC7F9-2E07-03D9-266D-17D71D068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510"/>
            <a:ext cx="9144000" cy="22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2123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BBDB9-D71B-EDA7-9E69-1C3E452DF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5ED91-BBFC-E64B-C562-7873E15030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AD28F1F-FA1F-476E-2C9E-281A2E68B6F7}"/>
              </a:ext>
            </a:extLst>
          </p:cNvPr>
          <p:cNvSpPr txBox="1"/>
          <p:nvPr/>
        </p:nvSpPr>
        <p:spPr>
          <a:xfrm>
            <a:off x="666750" y="1690689"/>
            <a:ext cx="80158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Oxidative Decarboxylierung von BTS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ISB: LIS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E18AA94-2874-894D-F7BF-1986CF37A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510"/>
            <a:ext cx="9144000" cy="227180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B51EC5B-D758-7456-FC2B-D45428FD7C1C}"/>
              </a:ext>
            </a:extLst>
          </p:cNvPr>
          <p:cNvSpPr txBox="1"/>
          <p:nvPr/>
        </p:nvSpPr>
        <p:spPr>
          <a:xfrm>
            <a:off x="798791" y="5295207"/>
            <a:ext cx="7716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Schwacher Kurs: „(aktivierte) Essigsäure“</a:t>
            </a:r>
          </a:p>
          <a:p>
            <a:r>
              <a:rPr lang="de-DE" sz="2800" dirty="0"/>
              <a:t>Ansonsten: „Acetyl-</a:t>
            </a:r>
            <a:r>
              <a:rPr lang="de-DE" sz="2800" dirty="0" err="1"/>
              <a:t>CoA</a:t>
            </a:r>
            <a:r>
              <a:rPr lang="de-DE" sz="2800" dirty="0"/>
              <a:t>“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270D4875-7E5B-99EB-FAE6-18DC67062A1C}"/>
              </a:ext>
            </a:extLst>
          </p:cNvPr>
          <p:cNvCxnSpPr>
            <a:cxnSpLocks/>
          </p:cNvCxnSpPr>
          <p:nvPr/>
        </p:nvCxnSpPr>
        <p:spPr>
          <a:xfrm flipH="1">
            <a:off x="4674658" y="3075709"/>
            <a:ext cx="1144251" cy="1579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BE7FABB9-951A-3C0C-69C4-307330D6C9E0}"/>
              </a:ext>
            </a:extLst>
          </p:cNvPr>
          <p:cNvCxnSpPr>
            <a:cxnSpLocks/>
          </p:cNvCxnSpPr>
          <p:nvPr/>
        </p:nvCxnSpPr>
        <p:spPr>
          <a:xfrm flipH="1">
            <a:off x="3413626" y="4561767"/>
            <a:ext cx="1158374" cy="1413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44752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92150" y="1690689"/>
            <a:ext cx="80158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</a:t>
            </a:r>
            <a:r>
              <a:rPr lang="de-DE" sz="2800" b="1" dirty="0" err="1"/>
              <a:t>Trikarbonsäure</a:t>
            </a:r>
            <a:r>
              <a:rPr lang="de-DE" sz="2800" b="1" dirty="0"/>
              <a:t>-Zyklus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3115193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AF11D-6216-63BA-21FF-73CB26B9E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04D4B-F968-197D-C496-5A217592E5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FCEA74B-A2E3-B664-31DA-79354F6F7EE6}"/>
              </a:ext>
            </a:extLst>
          </p:cNvPr>
          <p:cNvSpPr txBox="1"/>
          <p:nvPr/>
        </p:nvSpPr>
        <p:spPr>
          <a:xfrm>
            <a:off x="692150" y="1690689"/>
            <a:ext cx="80158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</a:t>
            </a:r>
            <a:r>
              <a:rPr lang="de-DE" sz="2800" b="1" dirty="0" err="1"/>
              <a:t>Trikarbonsäure</a:t>
            </a:r>
            <a:r>
              <a:rPr lang="de-DE" sz="2800" b="1" dirty="0"/>
              <a:t>-Zyklus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D67224-C216-F1D7-51EC-20C807737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79" y="2146511"/>
            <a:ext cx="4526173" cy="420441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90D6EC2-26B6-3A2B-39DE-7B96B73360FD}"/>
              </a:ext>
            </a:extLst>
          </p:cNvPr>
          <p:cNvSpPr txBox="1"/>
          <p:nvPr/>
        </p:nvSpPr>
        <p:spPr>
          <a:xfrm>
            <a:off x="5731933" y="2319867"/>
            <a:ext cx="27834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Die Namen der Stoffe sind keine Lerninhalte.</a:t>
            </a:r>
          </a:p>
          <a:p>
            <a:endParaRPr lang="de-DE" sz="2400" dirty="0"/>
          </a:p>
          <a:p>
            <a:r>
              <a:rPr lang="de-DE" sz="2400" dirty="0"/>
              <a:t>Diese Skizze geht deutlich über die Anforderung des LehrplanPLUS hinaus!</a:t>
            </a:r>
          </a:p>
        </p:txBody>
      </p:sp>
    </p:spTree>
    <p:extLst>
      <p:ext uri="{BB962C8B-B14F-4D97-AF65-F5344CB8AC3E}">
        <p14:creationId xmlns:p14="http://schemas.microsoft.com/office/powerpoint/2010/main" val="176321641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1F8FF-ACE8-DDF5-BF5E-B610CD8F8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50C13-D8AB-7803-3526-1AAC47CCB9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6A081A5-1D8E-00C4-C3FB-18B199A07011}"/>
              </a:ext>
            </a:extLst>
          </p:cNvPr>
          <p:cNvSpPr txBox="1"/>
          <p:nvPr/>
        </p:nvSpPr>
        <p:spPr>
          <a:xfrm>
            <a:off x="692150" y="1690689"/>
            <a:ext cx="80158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</a:t>
            </a:r>
            <a:r>
              <a:rPr lang="de-DE" sz="2800" b="1" dirty="0" err="1"/>
              <a:t>Trikarbonsäure</a:t>
            </a:r>
            <a:r>
              <a:rPr lang="de-DE" sz="2800" b="1" dirty="0"/>
              <a:t>-Zyklus</a:t>
            </a:r>
          </a:p>
          <a:p>
            <a:r>
              <a:rPr lang="de-DE" sz="2800" dirty="0"/>
              <a:t>ISB: LIS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802000-9D55-BDD0-3DD2-7C2BF3CFA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2577629"/>
            <a:ext cx="7744883" cy="38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6475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92150" y="1690689"/>
            <a:ext cx="80158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Atmungskette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Regeneration von NAD</a:t>
            </a:r>
            <a:r>
              <a:rPr lang="de-DE" sz="2800" baseline="30000" dirty="0"/>
              <a:t>+</a:t>
            </a:r>
            <a:r>
              <a:rPr lang="de-DE" sz="2800" dirty="0"/>
              <a:t> und FAD: </a:t>
            </a:r>
          </a:p>
          <a:p>
            <a:pPr>
              <a:spcAft>
                <a:spcPts val="1200"/>
              </a:spcAft>
            </a:pPr>
            <a:r>
              <a:rPr lang="de-DE" sz="2800" dirty="0"/>
              <a:t>	Lösung von </a:t>
            </a:r>
            <a:r>
              <a:rPr lang="de-DE" sz="2800" dirty="0">
                <a:highlight>
                  <a:srgbClr val="00FFFF"/>
                </a:highlight>
              </a:rPr>
              <a:t>Problem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unter Gewinnung von ATP (Energieäquivalenten):</a:t>
            </a:r>
          </a:p>
          <a:p>
            <a:r>
              <a:rPr lang="de-DE" sz="2800" dirty="0"/>
              <a:t>	Lösung von </a:t>
            </a:r>
            <a:r>
              <a:rPr lang="de-DE" sz="2800" dirty="0">
                <a:highlight>
                  <a:srgbClr val="FF00FF"/>
                </a:highlight>
              </a:rPr>
              <a:t>Problem 2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65557265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92150" y="1690689"/>
            <a:ext cx="801581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Atmungskette </a:t>
            </a:r>
            <a:r>
              <a:rPr lang="de-DE" sz="2800" b="1" dirty="0">
                <a:highlight>
                  <a:srgbClr val="FFFF00"/>
                </a:highlight>
              </a:rPr>
              <a:t>NADH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Keine stöchiometrische Beziehung zwischen NADH und ATP. Neuer Konsens: 2,5 ATP pro NADH.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2D9620-53C8-B29B-D4E7-75A240D24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3" y="2285403"/>
            <a:ext cx="6747933" cy="22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7364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92150" y="1690689"/>
            <a:ext cx="801581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Atmungskette </a:t>
            </a:r>
            <a:r>
              <a:rPr lang="de-DE" sz="2800" b="1" dirty="0" err="1">
                <a:highlight>
                  <a:srgbClr val="00FF00"/>
                </a:highlight>
              </a:rPr>
              <a:t>FADH</a:t>
            </a:r>
            <a:r>
              <a:rPr lang="de-DE" sz="2800" b="1" baseline="-25000" dirty="0" err="1">
                <a:highlight>
                  <a:srgbClr val="00FF00"/>
                </a:highlight>
              </a:rPr>
              <a:t>2</a:t>
            </a:r>
            <a:endParaRPr lang="de-DE" sz="2800" b="1" baseline="-25000" dirty="0">
              <a:highlight>
                <a:srgbClr val="00FF00"/>
              </a:highlight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Keine stöchiometrische Beziehung zwischen </a:t>
            </a:r>
            <a:r>
              <a:rPr lang="de-DE" sz="2800" dirty="0" err="1"/>
              <a:t>FADH</a:t>
            </a:r>
            <a:r>
              <a:rPr lang="de-DE" sz="2800" baseline="-25000" dirty="0" err="1"/>
              <a:t>2</a:t>
            </a:r>
            <a:r>
              <a:rPr lang="de-DE" sz="2800" dirty="0"/>
              <a:t> und ATP. Neuer Konsens: 1,5 ATP pro </a:t>
            </a:r>
            <a:r>
              <a:rPr lang="de-DE" sz="2800" dirty="0" err="1"/>
              <a:t>FADH</a:t>
            </a:r>
            <a:r>
              <a:rPr lang="de-DE" sz="2800" baseline="-25000" dirty="0" err="1"/>
              <a:t>2</a:t>
            </a:r>
            <a:r>
              <a:rPr lang="de-DE" sz="2800" dirty="0"/>
              <a:t>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D5A8AF4-139E-C3C8-625D-2C23C241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66" y="2260868"/>
            <a:ext cx="6383867" cy="233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43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Fachsprache:</a:t>
            </a:r>
          </a:p>
          <a:p>
            <a:r>
              <a:rPr lang="de-DE" sz="3200" dirty="0"/>
              <a:t>Energie-Bereitstellung, Energie-Umwandlung, Energie-Einsatz</a:t>
            </a:r>
          </a:p>
          <a:p>
            <a:r>
              <a:rPr lang="de-DE" sz="3200" dirty="0"/>
              <a:t>Energie-Entwertung (ungenutzte Wärme)</a:t>
            </a:r>
          </a:p>
          <a:p>
            <a:endParaRPr lang="de-DE" sz="3200" dirty="0"/>
          </a:p>
          <a:p>
            <a:r>
              <a:rPr lang="de-DE" sz="3200" b="1" dirty="0">
                <a:solidFill>
                  <a:srgbClr val="FF0000"/>
                </a:solidFill>
              </a:rPr>
              <a:t>Falsch</a:t>
            </a:r>
            <a:r>
              <a:rPr lang="de-DE" sz="3200" dirty="0">
                <a:solidFill>
                  <a:srgbClr val="FF0000"/>
                </a:solidFill>
              </a:rPr>
              <a:t>: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„Energie-Verbrauch“, „Energie-Erzeugung“</a:t>
            </a:r>
          </a:p>
          <a:p>
            <a:r>
              <a:rPr lang="de-DE" sz="3200" dirty="0">
                <a:solidFill>
                  <a:srgbClr val="FF0000"/>
                </a:solidFill>
              </a:rPr>
              <a:t>(Kurs als Korrektiv einbinden!)</a:t>
            </a:r>
          </a:p>
          <a:p>
            <a:endParaRPr lang="de-DE" sz="3200" dirty="0">
              <a:solidFill>
                <a:srgbClr val="FF0000"/>
              </a:solidFill>
            </a:endParaRPr>
          </a:p>
          <a:p>
            <a:r>
              <a:rPr lang="de-DE" sz="3200" dirty="0"/>
              <a:t>Aber: </a:t>
            </a:r>
            <a:r>
              <a:rPr lang="de-DE" sz="3200" b="1" dirty="0"/>
              <a:t>ATP</a:t>
            </a:r>
            <a:r>
              <a:rPr lang="de-DE" sz="3200" dirty="0"/>
              <a:t> wird hergestellt und verbraucht</a:t>
            </a:r>
            <a:endParaRPr lang="de-D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1833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A2AB4-EA08-5CD5-FABE-11D2194B3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AE5A9-8E9D-D528-CAFB-3BFFA65DDDF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8AE83A9-A71C-AA46-C56A-AA971F6D1C49}"/>
              </a:ext>
            </a:extLst>
          </p:cNvPr>
          <p:cNvSpPr txBox="1"/>
          <p:nvPr/>
        </p:nvSpPr>
        <p:spPr>
          <a:xfrm>
            <a:off x="692150" y="1690689"/>
            <a:ext cx="8015817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Atmungskette 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ISB: LIS</a:t>
            </a:r>
          </a:p>
          <a:p>
            <a:pPr>
              <a:spcBef>
                <a:spcPts val="1200"/>
              </a:spcBef>
            </a:pPr>
            <a:endParaRPr lang="de-DE" sz="2800" b="1" baseline="-250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404E79-D7DB-C14B-5A14-82BBB6C96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2888616"/>
            <a:ext cx="9017000" cy="196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4401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00FF"/>
                </a:solidFill>
              </a:rPr>
              <a:t>Aerober Abbau: </a:t>
            </a:r>
          </a:p>
          <a:p>
            <a:r>
              <a:rPr lang="de-DE" sz="2800" dirty="0">
                <a:solidFill>
                  <a:srgbClr val="0000FF"/>
                </a:solidFill>
              </a:rPr>
              <a:t>Energetisches Modell Atmungskette (nur </a:t>
            </a:r>
            <a:r>
              <a:rPr lang="de-DE" sz="2800" dirty="0" err="1">
                <a:solidFill>
                  <a:srgbClr val="0000FF"/>
                </a:solidFill>
              </a:rPr>
              <a:t>eA</a:t>
            </a:r>
            <a:r>
              <a:rPr lang="de-DE" sz="2800" dirty="0">
                <a:solidFill>
                  <a:srgbClr val="0000FF"/>
                </a:solidFill>
              </a:rPr>
              <a:t>-Kurs)</a:t>
            </a: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r>
              <a:rPr lang="de-DE" sz="2800" dirty="0">
                <a:solidFill>
                  <a:srgbClr val="0000FF"/>
                </a:solidFill>
              </a:rPr>
              <a:t>Ubichinon (Q):	Elektronen und Protonen</a:t>
            </a:r>
          </a:p>
          <a:p>
            <a:r>
              <a:rPr lang="de-DE" sz="2800" dirty="0" err="1">
                <a:solidFill>
                  <a:srgbClr val="0000FF"/>
                </a:solidFill>
              </a:rPr>
              <a:t>Cytochrom</a:t>
            </a:r>
            <a:r>
              <a:rPr lang="de-DE" sz="2800" dirty="0">
                <a:solidFill>
                  <a:srgbClr val="0000FF"/>
                </a:solidFill>
              </a:rPr>
              <a:t> c: 	nur Elektronen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761158-8390-C0C5-3AAD-9963E1379F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14" y="2874434"/>
            <a:ext cx="6027486" cy="21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2196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00FF"/>
                </a:solidFill>
              </a:rPr>
              <a:t>Aerober Abbau: </a:t>
            </a:r>
          </a:p>
          <a:p>
            <a:r>
              <a:rPr lang="de-DE" sz="2800" dirty="0">
                <a:solidFill>
                  <a:srgbClr val="0000FF"/>
                </a:solidFill>
              </a:rPr>
              <a:t>Energetisches Modell Atmungskette (nur </a:t>
            </a:r>
            <a:r>
              <a:rPr lang="de-DE" sz="2800" dirty="0" err="1">
                <a:solidFill>
                  <a:srgbClr val="0000FF"/>
                </a:solidFill>
              </a:rPr>
              <a:t>eA</a:t>
            </a:r>
            <a:r>
              <a:rPr lang="de-DE" sz="2800" dirty="0">
                <a:solidFill>
                  <a:srgbClr val="0000FF"/>
                </a:solidFill>
              </a:rPr>
              <a:t>-Kurs)</a:t>
            </a: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632F61-0DAE-4023-204E-2E2DEDE79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7" y="2655829"/>
            <a:ext cx="5360656" cy="353943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906F635-91A5-3D0A-E221-9F2F16284F2E}"/>
              </a:ext>
            </a:extLst>
          </p:cNvPr>
          <p:cNvSpPr txBox="1"/>
          <p:nvPr/>
        </p:nvSpPr>
        <p:spPr>
          <a:xfrm>
            <a:off x="6502401" y="4425544"/>
            <a:ext cx="233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Energieinhalt, nicht </a:t>
            </a:r>
            <a:r>
              <a:rPr lang="de-DE" sz="2400" dirty="0" err="1"/>
              <a:t>Redox</a:t>
            </a:r>
            <a:r>
              <a:rPr lang="de-DE" sz="2400" dirty="0"/>
              <a:t>-potentiale</a:t>
            </a:r>
          </a:p>
        </p:txBody>
      </p:sp>
    </p:spTree>
    <p:extLst>
      <p:ext uri="{BB962C8B-B14F-4D97-AF65-F5344CB8AC3E}">
        <p14:creationId xmlns:p14="http://schemas.microsoft.com/office/powerpoint/2010/main" val="118768589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β-Oxidation </a:t>
            </a:r>
            <a:r>
              <a:rPr lang="de-DE" sz="28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von Fettsäuren</a:t>
            </a:r>
            <a:r>
              <a:rPr lang="de-DE" sz="2800" b="1" dirty="0"/>
              <a:t>: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nur </a:t>
            </a:r>
            <a:r>
              <a:rPr lang="de-DE" sz="2800" dirty="0" err="1">
                <a:solidFill>
                  <a:srgbClr val="0000FF"/>
                </a:solidFill>
              </a:rPr>
              <a:t>eA</a:t>
            </a:r>
            <a:r>
              <a:rPr lang="de-DE" sz="2800" dirty="0">
                <a:solidFill>
                  <a:srgbClr val="0000FF"/>
                </a:solidFill>
              </a:rPr>
              <a:t>-Kurs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etwa so wie im alten Leistungskurs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mit Bilanzen</a:t>
            </a:r>
          </a:p>
          <a:p>
            <a:endParaRPr lang="de-DE" sz="2800" dirty="0"/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4229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</p:spTree>
    <p:extLst>
      <p:ext uri="{BB962C8B-B14F-4D97-AF65-F5344CB8AC3E}">
        <p14:creationId xmlns:p14="http://schemas.microsoft.com/office/powerpoint/2010/main" val="289289180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DF091-8861-F2AB-F2B3-D2757A0C9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9768E-89ED-77D9-41B1-9B8AC61AE8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F826C72-A549-3294-AFD7-54CE634D57A7}"/>
              </a:ext>
            </a:extLst>
          </p:cNvPr>
          <p:cNvSpPr txBox="1"/>
          <p:nvPr/>
        </p:nvSpPr>
        <p:spPr>
          <a:xfrm>
            <a:off x="764771" y="2493818"/>
            <a:ext cx="7750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FF0000"/>
                </a:solidFill>
                <a:cs typeface="Arial" panose="020B0604020202020204" pitchFamily="34" charset="0"/>
              </a:rPr>
              <a:t>Große Gefahr, </a:t>
            </a:r>
            <a:r>
              <a:rPr lang="de-DE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dass</a:t>
            </a:r>
            <a:r>
              <a:rPr lang="de-DE" sz="3200" b="1" dirty="0">
                <a:solidFill>
                  <a:srgbClr val="FF0000"/>
                </a:solidFill>
                <a:cs typeface="Arial" panose="020B0604020202020204" pitchFamily="34" charset="0"/>
              </a:rPr>
              <a:t> die Kursteilnehmer jedes besprochene Beispiel auswendig lernen!</a:t>
            </a:r>
          </a:p>
          <a:p>
            <a:pPr algn="ctr"/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6076267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Abschnitt 1 „</a:t>
            </a:r>
            <a:r>
              <a:rPr lang="de-DE" sz="2800" u="sng" dirty="0">
                <a:cs typeface="Arial" panose="020B0604020202020204" pitchFamily="34" charset="0"/>
              </a:rPr>
              <a:t>Dynamische Prozesse</a:t>
            </a:r>
            <a:r>
              <a:rPr lang="de-DE" sz="2800" dirty="0">
                <a:cs typeface="Arial" panose="020B0604020202020204" pitchFamily="34" charset="0"/>
              </a:rPr>
              <a:t>“ ist gut umsetzbar. Entspricht weitgehend dem </a:t>
            </a:r>
            <a:r>
              <a:rPr lang="de-DE" sz="2800" dirty="0" err="1">
                <a:cs typeface="Arial" panose="020B0604020202020204" pitchFamily="34" charset="0"/>
              </a:rPr>
              <a:t>G8</a:t>
            </a:r>
            <a:r>
              <a:rPr lang="de-DE" sz="2800" dirty="0">
                <a:cs typeface="Arial" panose="020B0604020202020204" pitchFamily="34" charset="0"/>
              </a:rPr>
              <a:t>-Lehrplan.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099FAF9-631D-0285-D4D5-396CECC7E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47" y="2831494"/>
            <a:ext cx="2395105" cy="21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2386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Abschnitt 1 „</a:t>
            </a:r>
            <a:r>
              <a:rPr lang="de-DE" sz="2800" u="sng" dirty="0">
                <a:cs typeface="Arial" panose="020B0604020202020204" pitchFamily="34" charset="0"/>
              </a:rPr>
              <a:t>Dynamische Prozesse</a:t>
            </a:r>
            <a:r>
              <a:rPr lang="de-DE" sz="2800" dirty="0">
                <a:cs typeface="Arial" panose="020B0604020202020204" pitchFamily="34" charset="0"/>
              </a:rPr>
              <a:t>“ ist gut umsetzbar. Entspricht weitgehend dem </a:t>
            </a:r>
            <a:r>
              <a:rPr lang="de-DE" sz="2800" dirty="0" err="1">
                <a:cs typeface="Arial" panose="020B0604020202020204" pitchFamily="34" charset="0"/>
              </a:rPr>
              <a:t>G8</a:t>
            </a:r>
            <a:r>
              <a:rPr lang="de-DE" sz="2800" dirty="0">
                <a:cs typeface="Arial" panose="020B0604020202020204" pitchFamily="34" charset="0"/>
              </a:rPr>
              <a:t>-Lehrplan.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Neu ist nur die Einbeziehung von </a:t>
            </a:r>
            <a:r>
              <a:rPr lang="de-DE" sz="2800" u="sng" dirty="0">
                <a:cs typeface="Arial" panose="020B0604020202020204" pitchFamily="34" charset="0"/>
              </a:rPr>
              <a:t>Laborversuchen</a:t>
            </a:r>
            <a:r>
              <a:rPr lang="de-DE" sz="2800" dirty="0">
                <a:cs typeface="Arial" panose="020B0604020202020204" pitchFamily="34" charset="0"/>
              </a:rPr>
              <a:t> (aus der Literatur bzw. selbst erhobene Daten). 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z. B. Temperatur-Orgel, unterschiedliche Boden-feuchte usw.</a:t>
            </a:r>
          </a:p>
        </p:txBody>
      </p:sp>
    </p:spTree>
    <p:extLst>
      <p:ext uri="{BB962C8B-B14F-4D97-AF65-F5344CB8AC3E}">
        <p14:creationId xmlns:p14="http://schemas.microsoft.com/office/powerpoint/2010/main" val="154733174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1AA64-9B9D-4AC6-131E-0ED0EED06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BB8BE-2F47-02D4-E31B-775EC9480C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15B9E6C-CD66-E270-8DF5-DAB92EE5CDDA}"/>
              </a:ext>
            </a:extLst>
          </p:cNvPr>
          <p:cNvSpPr txBox="1"/>
          <p:nvPr/>
        </p:nvSpPr>
        <p:spPr>
          <a:xfrm>
            <a:off x="726017" y="1690689"/>
            <a:ext cx="80158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Abschnitt 1 „</a:t>
            </a:r>
            <a:r>
              <a:rPr lang="de-DE" sz="2800" u="sng" dirty="0">
                <a:cs typeface="Arial" panose="020B0604020202020204" pitchFamily="34" charset="0"/>
              </a:rPr>
              <a:t>Dynamische Prozesse</a:t>
            </a:r>
            <a:r>
              <a:rPr lang="de-DE" sz="2800" dirty="0">
                <a:cs typeface="Arial" panose="020B0604020202020204" pitchFamily="34" charset="0"/>
              </a:rPr>
              <a:t>“ ist gut umsetzbar. Entspricht weitgehend dem </a:t>
            </a:r>
            <a:r>
              <a:rPr lang="de-DE" sz="2800" dirty="0" err="1">
                <a:cs typeface="Arial" panose="020B0604020202020204" pitchFamily="34" charset="0"/>
              </a:rPr>
              <a:t>G8</a:t>
            </a:r>
            <a:r>
              <a:rPr lang="de-DE" sz="2800" dirty="0">
                <a:cs typeface="Arial" panose="020B0604020202020204" pitchFamily="34" charset="0"/>
              </a:rPr>
              <a:t>-Lehrplan.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Neu ist nur die Einbeziehung von </a:t>
            </a:r>
            <a:r>
              <a:rPr lang="de-DE" sz="2800" u="sng" dirty="0">
                <a:cs typeface="Arial" panose="020B0604020202020204" pitchFamily="34" charset="0"/>
              </a:rPr>
              <a:t>Laborversuchen</a:t>
            </a:r>
            <a:r>
              <a:rPr lang="de-DE" sz="2800" dirty="0">
                <a:cs typeface="Arial" panose="020B0604020202020204" pitchFamily="34" charset="0"/>
              </a:rPr>
              <a:t> (aus der Literatur bzw. selbst erhobene Daten). </a:t>
            </a:r>
          </a:p>
          <a:p>
            <a:r>
              <a:rPr lang="de-DE" sz="2800" dirty="0">
                <a:solidFill>
                  <a:srgbClr val="FF0000"/>
                </a:solidFill>
                <a:cs typeface="Arial" panose="020B0604020202020204" pitchFamily="34" charset="0"/>
              </a:rPr>
              <a:t>Allen- und Bergmann-Regel stehen </a:t>
            </a:r>
            <a:r>
              <a:rPr lang="de-DE" sz="2800" u="sng" dirty="0">
                <a:solidFill>
                  <a:srgbClr val="FF0000"/>
                </a:solidFill>
                <a:cs typeface="Arial" panose="020B0604020202020204" pitchFamily="34" charset="0"/>
              </a:rPr>
              <a:t>nicht</a:t>
            </a:r>
            <a:r>
              <a:rPr lang="de-DE" sz="2800" dirty="0">
                <a:solidFill>
                  <a:srgbClr val="FF0000"/>
                </a:solidFill>
                <a:cs typeface="Arial" panose="020B0604020202020204" pitchFamily="34" charset="0"/>
              </a:rPr>
              <a:t> im Lehrplan-PLUS, ebensowenig Ökogramme. </a:t>
            </a: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Beides kann ggf. aber im </a:t>
            </a:r>
            <a:r>
              <a:rPr lang="de-DE" sz="2800" dirty="0" err="1">
                <a:solidFill>
                  <a:srgbClr val="0000FF"/>
                </a:solidFill>
                <a:cs typeface="Arial" panose="020B0604020202020204" pitchFamily="34" charset="0"/>
              </a:rPr>
              <a:t>eA</a:t>
            </a: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-Kurs zusätzlich angesprochen werden.</a:t>
            </a:r>
          </a:p>
        </p:txBody>
      </p:sp>
    </p:spTree>
    <p:extLst>
      <p:ext uri="{BB962C8B-B14F-4D97-AF65-F5344CB8AC3E}">
        <p14:creationId xmlns:p14="http://schemas.microsoft.com/office/powerpoint/2010/main" val="7673748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6640F-AEE3-0959-1381-9F667C114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39D01-E87A-9928-EC8D-3B13431FA4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E7E714C-06F9-2023-7747-30D61C94785E}"/>
              </a:ext>
            </a:extLst>
          </p:cNvPr>
          <p:cNvSpPr txBox="1"/>
          <p:nvPr/>
        </p:nvSpPr>
        <p:spPr>
          <a:xfrm>
            <a:off x="628650" y="1637217"/>
            <a:ext cx="801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1  Dynamische Prozesse: Toleranzkurve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99B782-2CA7-4521-ED37-06CFE52D6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00450"/>
            <a:ext cx="4830549" cy="36618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44A64EE-A040-8187-9CD8-13AF3C823986}"/>
              </a:ext>
            </a:extLst>
          </p:cNvPr>
          <p:cNvSpPr txBox="1"/>
          <p:nvPr/>
        </p:nvSpPr>
        <p:spPr>
          <a:xfrm>
            <a:off x="5702967" y="2300450"/>
            <a:ext cx="33126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>
                <a:highlight>
                  <a:srgbClr val="FFFF00"/>
                </a:highlight>
              </a:rPr>
              <a:t>LehrplanPLUS: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Maximum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Optimum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„ökologische Potenz“*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27678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Unterschiede zum Vorgänger-Lehrplan: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getrennte Betrachtung von Elektronen </a:t>
            </a: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de-DE" sz="3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de-DE" sz="3200" dirty="0"/>
              <a:t> und Protonen H</a:t>
            </a:r>
            <a:r>
              <a:rPr lang="de-DE" sz="3200" baseline="30000" dirty="0"/>
              <a:t>+</a:t>
            </a:r>
            <a:r>
              <a:rPr lang="de-DE" sz="3200" dirty="0"/>
              <a:t>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(nicht mehr „Wasserstoff“ bzw. 	„Reduktions-Äquivalente“: [H])</a:t>
            </a:r>
          </a:p>
        </p:txBody>
      </p:sp>
    </p:spTree>
    <p:extLst>
      <p:ext uri="{BB962C8B-B14F-4D97-AF65-F5344CB8AC3E}">
        <p14:creationId xmlns:p14="http://schemas.microsoft.com/office/powerpoint/2010/main" val="382525214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D78C1-6026-332B-5EF2-3A604BFED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FE468-CDA3-6B3D-223F-FD16C82A74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30D80A-2682-8F71-3242-C382A5047EE7}"/>
              </a:ext>
            </a:extLst>
          </p:cNvPr>
          <p:cNvSpPr txBox="1"/>
          <p:nvPr/>
        </p:nvSpPr>
        <p:spPr>
          <a:xfrm>
            <a:off x="628650" y="1637217"/>
            <a:ext cx="801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1  Dynamische Prozesse: Toleranzkurve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1C480A-D178-F702-4287-5985AE30B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00450"/>
            <a:ext cx="4830549" cy="36618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A3B1FCD-B09E-52F4-D0DB-7B065D8644E2}"/>
              </a:ext>
            </a:extLst>
          </p:cNvPr>
          <p:cNvSpPr txBox="1"/>
          <p:nvPr/>
        </p:nvSpPr>
        <p:spPr>
          <a:xfrm>
            <a:off x="5702967" y="2300450"/>
            <a:ext cx="33126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>
                <a:highlight>
                  <a:srgbClr val="FFFF00"/>
                </a:highlight>
              </a:rPr>
              <a:t>LehrplanPLUS: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Maximum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Optimum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„ökologische Potenz“*</a:t>
            </a:r>
          </a:p>
          <a:p>
            <a:endParaRPr lang="de-DE" sz="2400" dirty="0"/>
          </a:p>
          <a:p>
            <a:r>
              <a:rPr lang="de-DE" sz="2400" dirty="0">
                <a:highlight>
                  <a:srgbClr val="00FF00"/>
                </a:highlight>
              </a:rPr>
              <a:t>auch: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Toleranzbereich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Pessimum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physiologische Potenz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Präferenzbereich</a:t>
            </a:r>
          </a:p>
        </p:txBody>
      </p:sp>
    </p:spTree>
    <p:extLst>
      <p:ext uri="{BB962C8B-B14F-4D97-AF65-F5344CB8AC3E}">
        <p14:creationId xmlns:p14="http://schemas.microsoft.com/office/powerpoint/2010/main" val="151444442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754DE-560E-A27D-5B3F-9EE11EBB2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E72C9-F6D7-BCAC-A1C1-AED289374C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16D59B8-1E1A-9CCE-B2B6-3439C75B69F4}"/>
              </a:ext>
            </a:extLst>
          </p:cNvPr>
          <p:cNvSpPr txBox="1"/>
          <p:nvPr/>
        </p:nvSpPr>
        <p:spPr>
          <a:xfrm>
            <a:off x="628650" y="1637217"/>
            <a:ext cx="8015817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AutoNum type="arabicPlain"/>
            </a:pPr>
            <a:r>
              <a:rPr lang="de-DE" sz="2800" dirty="0">
                <a:cs typeface="Arial" panose="020B0604020202020204" pitchFamily="34" charset="0"/>
              </a:rPr>
              <a:t>Dynamische Prozesse: Toleranzkurve</a:t>
            </a:r>
          </a:p>
          <a:p>
            <a:pPr marL="514350" indent="-514350">
              <a:spcAft>
                <a:spcPts val="1200"/>
              </a:spcAft>
              <a:buAutoNum type="arabicPlain"/>
            </a:pPr>
            <a:endParaRPr lang="de-DE" sz="2800" dirty="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800" b="1" dirty="0">
                <a:cs typeface="Arial" panose="020B0604020202020204" pitchFamily="34" charset="0"/>
              </a:rPr>
              <a:t>physiologische Potenz:</a:t>
            </a:r>
          </a:p>
          <a:p>
            <a:pPr>
              <a:spcAft>
                <a:spcPts val="3000"/>
              </a:spcAft>
            </a:pPr>
            <a:r>
              <a:rPr lang="de-DE" sz="2800" dirty="0">
                <a:cs typeface="Arial" panose="020B0604020202020204" pitchFamily="34" charset="0"/>
              </a:rPr>
              <a:t>Bereich des aktiven Lebens </a:t>
            </a:r>
            <a:r>
              <a:rPr lang="de-DE" sz="2800" u="sng" dirty="0">
                <a:cs typeface="Arial" panose="020B0604020202020204" pitchFamily="34" charset="0"/>
              </a:rPr>
              <a:t>ohne </a:t>
            </a:r>
            <a:r>
              <a:rPr lang="de-DE" sz="2800" u="sng" dirty="0" err="1">
                <a:cs typeface="Arial" panose="020B0604020202020204" pitchFamily="34" charset="0"/>
              </a:rPr>
              <a:t>Einfluss</a:t>
            </a:r>
            <a:r>
              <a:rPr lang="de-DE" sz="2800" u="sng" dirty="0">
                <a:cs typeface="Arial" panose="020B0604020202020204" pitchFamily="34" charset="0"/>
              </a:rPr>
              <a:t> </a:t>
            </a:r>
            <a:r>
              <a:rPr lang="de-DE" sz="2800" dirty="0">
                <a:cs typeface="Arial" panose="020B0604020202020204" pitchFamily="34" charset="0"/>
              </a:rPr>
              <a:t>weiterer biotischer Faktoren (Labor)</a:t>
            </a:r>
          </a:p>
          <a:p>
            <a:pPr>
              <a:spcAft>
                <a:spcPts val="1200"/>
              </a:spcAft>
            </a:pPr>
            <a:r>
              <a:rPr lang="de-DE" sz="2800" b="1" dirty="0">
                <a:cs typeface="Arial" panose="020B0604020202020204" pitchFamily="34" charset="0"/>
              </a:rPr>
              <a:t>ökologische Potenz: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tatsächlicher Lebensbereich </a:t>
            </a:r>
            <a:r>
              <a:rPr lang="de-DE" sz="2800" u="sng" dirty="0">
                <a:cs typeface="Arial" panose="020B0604020202020204" pitchFamily="34" charset="0"/>
              </a:rPr>
              <a:t>unter </a:t>
            </a:r>
            <a:r>
              <a:rPr lang="de-DE" sz="2800" u="sng" dirty="0" err="1">
                <a:cs typeface="Arial" panose="020B0604020202020204" pitchFamily="34" charset="0"/>
              </a:rPr>
              <a:t>Einfluss</a:t>
            </a:r>
            <a:r>
              <a:rPr lang="de-DE" sz="2800" u="sng" dirty="0">
                <a:cs typeface="Arial" panose="020B0604020202020204" pitchFamily="34" charset="0"/>
              </a:rPr>
              <a:t> </a:t>
            </a:r>
            <a:r>
              <a:rPr lang="de-DE" sz="2800" dirty="0">
                <a:cs typeface="Arial" panose="020B0604020202020204" pitchFamily="34" charset="0"/>
              </a:rPr>
              <a:t>biotischer Faktoren (v. a. Konkurrenz)</a:t>
            </a:r>
          </a:p>
        </p:txBody>
      </p:sp>
    </p:spTree>
    <p:extLst>
      <p:ext uri="{BB962C8B-B14F-4D97-AF65-F5344CB8AC3E}">
        <p14:creationId xmlns:p14="http://schemas.microsoft.com/office/powerpoint/2010/main" val="281904998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2ABDA-DC34-8676-AE50-B459FA27B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609C3-3835-670A-335E-1AFEF9269C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9A62C63-6480-3358-A405-ECAA0B19B459}"/>
              </a:ext>
            </a:extLst>
          </p:cNvPr>
          <p:cNvSpPr txBox="1"/>
          <p:nvPr/>
        </p:nvSpPr>
        <p:spPr>
          <a:xfrm>
            <a:off x="628650" y="1637217"/>
            <a:ext cx="8015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AutoNum type="arabicPlain"/>
            </a:pPr>
            <a:r>
              <a:rPr lang="de-DE" sz="2800" dirty="0">
                <a:cs typeface="Arial" panose="020B0604020202020204" pitchFamily="34" charset="0"/>
              </a:rPr>
              <a:t>Dynamische Prozesse: </a:t>
            </a: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Ökogramme (fakultativ)</a:t>
            </a:r>
          </a:p>
          <a:p>
            <a:pPr marL="514350" indent="-514350">
              <a:spcAft>
                <a:spcPts val="1200"/>
              </a:spcAft>
              <a:buAutoNum type="arabicPlain"/>
            </a:pPr>
            <a:endParaRPr lang="de-DE" sz="2800" dirty="0"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2DA481D-7667-38A9-6B40-9D845549E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7" y="2247976"/>
            <a:ext cx="5499782" cy="2530208"/>
          </a:xfrm>
          <a:prstGeom prst="rect">
            <a:avLst/>
          </a:prstGeom>
        </p:spPr>
      </p:pic>
      <p:sp>
        <p:nvSpPr>
          <p:cNvPr id="5" name="Textfeld 58">
            <a:extLst>
              <a:ext uri="{FF2B5EF4-FFF2-40B4-BE49-F238E27FC236}">
                <a16:creationId xmlns:a16="http://schemas.microsoft.com/office/drawing/2014/main" id="{3D938AC5-8A91-79E0-59D8-C9A2B00860A1}"/>
              </a:ext>
            </a:extLst>
          </p:cNvPr>
          <p:cNvSpPr txBox="1"/>
          <p:nvPr/>
        </p:nvSpPr>
        <p:spPr>
          <a:xfrm>
            <a:off x="6118313" y="2247976"/>
            <a:ext cx="2648230" cy="23396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Pessimum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0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physiologische </a:t>
            </a:r>
            <a:r>
              <a:rPr lang="de-DE" sz="2000" kern="100" dirty="0">
                <a:latin typeface="Arial Narrow" panose="020B0606020202030204" pitchFamily="34" charset="0"/>
                <a:ea typeface="Calibri" panose="020F0502020204030204" pitchFamily="34" charset="0"/>
              </a:rPr>
              <a:t>Potenz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0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Optimum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0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Präferendum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0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tatsächliche Verbreitung (ökologische </a:t>
            </a:r>
            <a:r>
              <a:rPr lang="de-DE" sz="2000" kern="100" dirty="0">
                <a:latin typeface="Arial Narrow" panose="020B0606020202030204" pitchFamily="34" charset="0"/>
                <a:ea typeface="Calibri" panose="020F0502020204030204" pitchFamily="34" charset="0"/>
              </a:rPr>
              <a:t>Potenz</a:t>
            </a:r>
            <a:r>
              <a:rPr lang="de-DE" sz="20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)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2AFC1FC-6F8C-058A-0BBB-9FD6A2EFAC76}"/>
              </a:ext>
            </a:extLst>
          </p:cNvPr>
          <p:cNvCxnSpPr>
            <a:cxnSpLocks/>
          </p:cNvCxnSpPr>
          <p:nvPr/>
        </p:nvCxnSpPr>
        <p:spPr>
          <a:xfrm flipV="1">
            <a:off x="5502442" y="2437950"/>
            <a:ext cx="641684" cy="168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69409B9-B921-F1EE-7B14-103A9EB5215B}"/>
              </a:ext>
            </a:extLst>
          </p:cNvPr>
          <p:cNvCxnSpPr>
            <a:cxnSpLocks/>
          </p:cNvCxnSpPr>
          <p:nvPr/>
        </p:nvCxnSpPr>
        <p:spPr>
          <a:xfrm flipV="1">
            <a:off x="5597446" y="2879108"/>
            <a:ext cx="546680" cy="1302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1E0899D-0031-6678-DBBB-57BF806FB323}"/>
              </a:ext>
            </a:extLst>
          </p:cNvPr>
          <p:cNvCxnSpPr>
            <a:cxnSpLocks/>
          </p:cNvCxnSpPr>
          <p:nvPr/>
        </p:nvCxnSpPr>
        <p:spPr>
          <a:xfrm flipV="1">
            <a:off x="4690110" y="3199950"/>
            <a:ext cx="1454016" cy="195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A28C297-6052-6D00-CE7B-47FC9714FAAE}"/>
              </a:ext>
            </a:extLst>
          </p:cNvPr>
          <p:cNvCxnSpPr>
            <a:cxnSpLocks/>
          </p:cNvCxnSpPr>
          <p:nvPr/>
        </p:nvCxnSpPr>
        <p:spPr>
          <a:xfrm flipV="1">
            <a:off x="5270768" y="3586480"/>
            <a:ext cx="873358" cy="102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00CF91D-9D6A-412C-3A52-BD90A398F3DE}"/>
              </a:ext>
            </a:extLst>
          </p:cNvPr>
          <p:cNvCxnSpPr>
            <a:cxnSpLocks/>
          </p:cNvCxnSpPr>
          <p:nvPr/>
        </p:nvCxnSpPr>
        <p:spPr>
          <a:xfrm>
            <a:off x="5597446" y="3961297"/>
            <a:ext cx="546680" cy="31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2E9C3A5-4E48-5BF4-6F5F-BB9FAE95332B}"/>
              </a:ext>
            </a:extLst>
          </p:cNvPr>
          <p:cNvCxnSpPr/>
          <p:nvPr/>
        </p:nvCxnSpPr>
        <p:spPr>
          <a:xfrm flipV="1">
            <a:off x="3112168" y="4876350"/>
            <a:ext cx="0" cy="12913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56F5A05-50C5-F501-EB5B-9FA4A56BE430}"/>
              </a:ext>
            </a:extLst>
          </p:cNvPr>
          <p:cNvCxnSpPr/>
          <p:nvPr/>
        </p:nvCxnSpPr>
        <p:spPr>
          <a:xfrm>
            <a:off x="3112168" y="6167740"/>
            <a:ext cx="19491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28AEC114-B66D-633D-A645-E5721652C3DE}"/>
              </a:ext>
            </a:extLst>
          </p:cNvPr>
          <p:cNvSpPr txBox="1"/>
          <p:nvPr/>
        </p:nvSpPr>
        <p:spPr>
          <a:xfrm>
            <a:off x="1351553" y="5060380"/>
            <a:ext cx="1684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Bodenfeuchte</a:t>
            </a:r>
          </a:p>
          <a:p>
            <a:pPr algn="r"/>
            <a:r>
              <a:rPr lang="de-DE" dirty="0"/>
              <a:t>1 = trocken</a:t>
            </a:r>
          </a:p>
          <a:p>
            <a:pPr algn="r"/>
            <a:r>
              <a:rPr lang="de-DE" dirty="0"/>
              <a:t>10 = feucht</a:t>
            </a:r>
          </a:p>
          <a:p>
            <a:pPr algn="r"/>
            <a:r>
              <a:rPr lang="de-DE" dirty="0"/>
              <a:t>11 = Wasser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567B9A0-14F4-0071-EA6B-FF603481F237}"/>
              </a:ext>
            </a:extLst>
          </p:cNvPr>
          <p:cNvSpPr txBox="1"/>
          <p:nvPr/>
        </p:nvSpPr>
        <p:spPr>
          <a:xfrm>
            <a:off x="5166494" y="5268493"/>
            <a:ext cx="2710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Säuregrad</a:t>
            </a:r>
          </a:p>
          <a:p>
            <a:r>
              <a:rPr lang="de-DE" dirty="0"/>
              <a:t>I = stark sauer</a:t>
            </a:r>
          </a:p>
          <a:p>
            <a:r>
              <a:rPr lang="de-DE" dirty="0"/>
              <a:t>VI = alkalisch</a:t>
            </a:r>
          </a:p>
        </p:txBody>
      </p:sp>
    </p:spTree>
    <p:extLst>
      <p:ext uri="{BB962C8B-B14F-4D97-AF65-F5344CB8AC3E}">
        <p14:creationId xmlns:p14="http://schemas.microsoft.com/office/powerpoint/2010/main" val="418229225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F2226-343B-DD6F-9925-148B9B882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DB38D-3F4C-0C72-B7EB-11122B4611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E03F302-B015-57FF-C356-04206FCE0C60}"/>
              </a:ext>
            </a:extLst>
          </p:cNvPr>
          <p:cNvSpPr txBox="1"/>
          <p:nvPr/>
        </p:nvSpPr>
        <p:spPr>
          <a:xfrm>
            <a:off x="628650" y="1637217"/>
            <a:ext cx="80158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AutoNum type="arabicPlain"/>
            </a:pPr>
            <a:r>
              <a:rPr lang="de-DE" sz="2800" dirty="0">
                <a:cs typeface="Arial" panose="020B0604020202020204" pitchFamily="34" charset="0"/>
              </a:rPr>
              <a:t>Dynamische Prozesse: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K- und r-Strategie</a:t>
            </a:r>
          </a:p>
          <a:p>
            <a:r>
              <a:rPr lang="de-DE" sz="2800" dirty="0">
                <a:solidFill>
                  <a:srgbClr val="FF0000"/>
                </a:solidFill>
                <a:cs typeface="Arial" panose="020B0604020202020204" pitchFamily="34" charset="0"/>
              </a:rPr>
              <a:t>Nicht: Strategen!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solidFill>
                  <a:srgbClr val="FF0000"/>
                </a:solidFill>
                <a:cs typeface="Arial" panose="020B0604020202020204" pitchFamily="34" charset="0"/>
              </a:rPr>
              <a:t>Denn eine Art ist weder 100 % das eine oder das andere.</a:t>
            </a:r>
          </a:p>
          <a:p>
            <a:pPr marL="514350" indent="-514350">
              <a:spcAft>
                <a:spcPts val="1200"/>
              </a:spcAft>
              <a:buAutoNum type="arabicPlain"/>
            </a:pPr>
            <a:endParaRPr lang="de-DE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5594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cs typeface="Arial" panose="020B0604020202020204" pitchFamily="34" charset="0"/>
              </a:rPr>
              <a:t>Abschnitte 2 „</a:t>
            </a:r>
            <a:r>
              <a:rPr lang="de-DE" sz="2800" u="sng" dirty="0">
                <a:cs typeface="Arial" panose="020B0604020202020204" pitchFamily="34" charset="0"/>
              </a:rPr>
              <a:t>Anthropogene Einflüsse</a:t>
            </a:r>
            <a:r>
              <a:rPr lang="de-DE" sz="2800" dirty="0">
                <a:cs typeface="Arial" panose="020B0604020202020204" pitchFamily="34" charset="0"/>
              </a:rPr>
              <a:t>“ und 3 „</a:t>
            </a:r>
            <a:r>
              <a:rPr lang="de-DE" sz="2800" u="sng" dirty="0">
                <a:cs typeface="Arial" panose="020B0604020202020204" pitchFamily="34" charset="0"/>
              </a:rPr>
              <a:t>Bio-sphäre</a:t>
            </a:r>
            <a:r>
              <a:rPr lang="de-DE" sz="2800" dirty="0">
                <a:cs typeface="Arial" panose="020B0604020202020204" pitchFamily="34" charset="0"/>
              </a:rPr>
              <a:t>“ sind im Gegensatz zu Abschnitt 1 teilweise ziemlich </a:t>
            </a:r>
            <a:r>
              <a:rPr lang="de-DE" sz="2800" dirty="0">
                <a:highlight>
                  <a:srgbClr val="FFCCFF"/>
                </a:highlight>
                <a:cs typeface="Arial" panose="020B0604020202020204" pitchFamily="34" charset="0"/>
              </a:rPr>
              <a:t>redundant</a:t>
            </a:r>
            <a:r>
              <a:rPr lang="de-DE" sz="2800" dirty="0">
                <a:cs typeface="Arial" panose="020B0604020202020204" pitchFamily="34" charset="0"/>
              </a:rPr>
              <a:t> und lassen </a:t>
            </a:r>
            <a:r>
              <a:rPr lang="de-DE" sz="2800" dirty="0">
                <a:highlight>
                  <a:srgbClr val="FFCCFF"/>
                </a:highlight>
                <a:cs typeface="Arial" panose="020B0604020202020204" pitchFamily="34" charset="0"/>
              </a:rPr>
              <a:t>keinen Roten Faden </a:t>
            </a:r>
            <a:r>
              <a:rPr lang="de-DE" sz="2800" dirty="0">
                <a:cs typeface="Arial" panose="020B0604020202020204" pitchFamily="34" charset="0"/>
              </a:rPr>
              <a:t>erkennen.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AE65357-4E9C-E28B-B34A-9C790D84B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92000" y="3298078"/>
            <a:ext cx="2160000" cy="20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5594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dirty="0">
                <a:cs typeface="Arial" panose="020B0604020202020204" pitchFamily="34" charset="0"/>
              </a:rPr>
              <a:t>Abschnitte 2 „</a:t>
            </a:r>
            <a:r>
              <a:rPr lang="de-DE" sz="2800" u="sng" dirty="0">
                <a:cs typeface="Arial" panose="020B0604020202020204" pitchFamily="34" charset="0"/>
              </a:rPr>
              <a:t>Anthropogene Einflüsse</a:t>
            </a:r>
            <a:r>
              <a:rPr lang="de-DE" sz="2800" dirty="0">
                <a:cs typeface="Arial" panose="020B0604020202020204" pitchFamily="34" charset="0"/>
              </a:rPr>
              <a:t>“ und 3 „</a:t>
            </a:r>
            <a:r>
              <a:rPr lang="de-DE" sz="2800" u="sng" dirty="0">
                <a:cs typeface="Arial" panose="020B0604020202020204" pitchFamily="34" charset="0"/>
              </a:rPr>
              <a:t>Bio-sphäre</a:t>
            </a:r>
            <a:r>
              <a:rPr lang="de-DE" sz="2800" dirty="0">
                <a:cs typeface="Arial" panose="020B0604020202020204" pitchFamily="34" charset="0"/>
              </a:rPr>
              <a:t>“ sind im Gegensatz zu Abschnitt 1 teilweise ziemlich redundant und lassen keinen Roten Faden erkennen.</a:t>
            </a:r>
          </a:p>
          <a:p>
            <a:pPr>
              <a:spcBef>
                <a:spcPts val="1200"/>
              </a:spcBef>
            </a:pPr>
            <a:r>
              <a:rPr lang="de-DE" sz="2800" dirty="0">
                <a:cs typeface="Arial" panose="020B0604020202020204" pitchFamily="34" charset="0"/>
              </a:rPr>
              <a:t>Sehr viel Unterrichtszeit, gemessen am begrenzten Inhalt: viel Zeit für </a:t>
            </a:r>
            <a:r>
              <a:rPr lang="de-DE" sz="2800" u="sng" dirty="0">
                <a:highlight>
                  <a:srgbClr val="00FF00"/>
                </a:highlight>
                <a:cs typeface="Arial" panose="020B0604020202020204" pitchFamily="34" charset="0"/>
              </a:rPr>
              <a:t>Kompetenz-Training</a:t>
            </a:r>
            <a:r>
              <a:rPr lang="de-DE" sz="2800" dirty="0">
                <a:cs typeface="Arial" panose="020B0604020202020204" pitchFamily="34" charset="0"/>
              </a:rPr>
              <a:t> (auch Bear-</a:t>
            </a:r>
            <a:r>
              <a:rPr lang="de-DE" sz="2800" dirty="0" err="1">
                <a:cs typeface="Arial" panose="020B0604020202020204" pitchFamily="34" charset="0"/>
              </a:rPr>
              <a:t>beiten</a:t>
            </a:r>
            <a:r>
              <a:rPr lang="de-DE" sz="2800" dirty="0">
                <a:cs typeface="Arial" panose="020B0604020202020204" pitchFamily="34" charset="0"/>
              </a:rPr>
              <a:t> von Übungsaufgaben)</a:t>
            </a: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94D61C-99B2-74D1-DE69-570DFA004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40" y="4583768"/>
            <a:ext cx="1730087" cy="15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6790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2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Anthropogene Einflüsse auf Ökosysteme und </a:t>
            </a:r>
          </a:p>
          <a:p>
            <a:r>
              <a:rPr lang="de-DE" sz="2800" b="1" kern="100" dirty="0">
                <a:ea typeface="Calibri" panose="020F0502020204030204" pitchFamily="34" charset="0"/>
              </a:rPr>
              <a:t>	</a:t>
            </a:r>
            <a:r>
              <a:rPr lang="de-DE" sz="2800" b="1" kern="100" dirty="0">
                <a:effectLst/>
                <a:ea typeface="Calibri" panose="020F0502020204030204" pitchFamily="34" charset="0"/>
              </a:rPr>
              <a:t>der Wert der Bio</a:t>
            </a:r>
            <a:r>
              <a:rPr lang="de-DE" sz="2800" b="1" dirty="0">
                <a:effectLst/>
                <a:ea typeface="Calibri" panose="020F0502020204030204" pitchFamily="34" charset="0"/>
              </a:rPr>
              <a:t>diversität </a:t>
            </a:r>
          </a:p>
        </p:txBody>
      </p:sp>
    </p:spTree>
    <p:extLst>
      <p:ext uri="{BB962C8B-B14F-4D97-AF65-F5344CB8AC3E}">
        <p14:creationId xmlns:p14="http://schemas.microsoft.com/office/powerpoint/2010/main" val="93552325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2200-203A-2B84-8E40-81D93B44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B97D043-4F93-A853-E48D-D27C633CD074}"/>
              </a:ext>
            </a:extLst>
          </p:cNvPr>
          <p:cNvSpPr txBox="1"/>
          <p:nvPr/>
        </p:nvSpPr>
        <p:spPr>
          <a:xfrm>
            <a:off x="628650" y="1188931"/>
            <a:ext cx="801581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cs typeface="Arial" panose="020B0604020202020204" pitchFamily="34" charset="0"/>
              </a:rPr>
              <a:t>2 Anthropogene Einflüsse:</a:t>
            </a:r>
          </a:p>
          <a:p>
            <a:pPr>
              <a:spcBef>
                <a:spcPts val="1200"/>
              </a:spcBef>
            </a:pPr>
            <a:endParaRPr lang="de-DE" sz="2800" b="1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DE" sz="2800" b="1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DE" sz="2800" b="1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DE" sz="2800" b="1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DE" sz="1200" b="1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Biodiversität (Definition, Bedeutung)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Ökosystemleistungen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Ökonomische Kosten am Beispiel </a:t>
            </a:r>
            <a:r>
              <a:rPr lang="de-DE" sz="2400" b="1" dirty="0">
                <a:highlight>
                  <a:srgbClr val="00FF00"/>
                </a:highlight>
                <a:cs typeface="Arial" panose="020B0604020202020204" pitchFamily="34" charset="0"/>
              </a:rPr>
              <a:t>Treibhauseffekt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Weiteres Beispiel (Abholzung von tropischem Regenwald)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Geldwert von Ökosystemen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Erhalt der Biodiversität (Management)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45EDEE-5F89-42F8-56E7-37DAB9513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327"/>
            <a:ext cx="9144000" cy="27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1312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800" dirty="0"/>
              <a:t>Begriff „</a:t>
            </a:r>
            <a:r>
              <a:rPr lang="de-DE" sz="2800" u="sng" dirty="0"/>
              <a:t>Biodiversität</a:t>
            </a:r>
            <a:r>
              <a:rPr lang="de-DE" sz="2800" dirty="0"/>
              <a:t>“: 3 Ebenen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Vielfalt der </a:t>
            </a:r>
            <a:r>
              <a:rPr lang="de-DE" sz="2800" b="1" dirty="0"/>
              <a:t>Allele</a:t>
            </a:r>
            <a:r>
              <a:rPr lang="de-DE" sz="2800" dirty="0"/>
              <a:t> innerhalb einer Population (Genpool)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Vielfalt der </a:t>
            </a:r>
            <a:r>
              <a:rPr lang="de-DE" sz="2800" b="1" dirty="0"/>
              <a:t>Arten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Vielfalt der </a:t>
            </a:r>
            <a:r>
              <a:rPr lang="de-DE" sz="2800" b="1" dirty="0"/>
              <a:t>Lebensräume</a:t>
            </a:r>
          </a:p>
        </p:txBody>
      </p:sp>
    </p:spTree>
    <p:extLst>
      <p:ext uri="{BB962C8B-B14F-4D97-AF65-F5344CB8AC3E}">
        <p14:creationId xmlns:p14="http://schemas.microsoft.com/office/powerpoint/2010/main" val="135228913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800" dirty="0"/>
              <a:t>Begriff „</a:t>
            </a:r>
            <a:r>
              <a:rPr lang="de-DE" sz="2800" u="sng" dirty="0"/>
              <a:t>Ökosystem-Leistungen</a:t>
            </a:r>
            <a:r>
              <a:rPr lang="de-DE" sz="2800" dirty="0"/>
              <a:t>“: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bereitstellend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unterstützend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regulierend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kulturell </a:t>
            </a:r>
          </a:p>
          <a:p>
            <a:pPr>
              <a:spcBef>
                <a:spcPts val="1200"/>
              </a:spcBef>
            </a:pPr>
            <a:r>
              <a:rPr lang="de-DE" sz="2800" i="1" dirty="0"/>
              <a:t>nicht immer klar zuzuordnen, wesentlich ist die Argumentation der Kursteilnehmer</a:t>
            </a:r>
          </a:p>
        </p:txBody>
      </p:sp>
    </p:spTree>
    <p:extLst>
      <p:ext uri="{BB962C8B-B14F-4D97-AF65-F5344CB8AC3E}">
        <p14:creationId xmlns:p14="http://schemas.microsoft.com/office/powerpoint/2010/main" val="2873113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Unterschiede zum Vorgänger-Lehrplan: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neue Schreibweise: </a:t>
            </a:r>
            <a:r>
              <a:rPr lang="de-DE" sz="3200" dirty="0" err="1"/>
              <a:t>NADPH</a:t>
            </a:r>
            <a:r>
              <a:rPr lang="de-DE" sz="3200" dirty="0"/>
              <a:t> und (später) NADH als </a:t>
            </a:r>
            <a:r>
              <a:rPr lang="de-DE" sz="3200" u="sng" dirty="0"/>
              <a:t>Stoffbezeichnung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r>
              <a:rPr lang="de-DE" sz="3200" dirty="0"/>
              <a:t>	</a:t>
            </a: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>
                <a:solidFill>
                  <a:srgbClr val="FF0000"/>
                </a:solidFill>
              </a:rPr>
              <a:t>: </a:t>
            </a:r>
            <a:r>
              <a:rPr lang="de-DE" sz="3200" dirty="0" err="1">
                <a:solidFill>
                  <a:srgbClr val="FF0000"/>
                </a:solidFill>
              </a:rPr>
              <a:t>NADPH</a:t>
            </a:r>
            <a:r>
              <a:rPr lang="de-DE" sz="3200" dirty="0">
                <a:solidFill>
                  <a:srgbClr val="FF0000"/>
                </a:solidFill>
              </a:rPr>
              <a:t>, H</a:t>
            </a:r>
            <a:r>
              <a:rPr lang="de-DE" sz="3200" baseline="30000" dirty="0">
                <a:solidFill>
                  <a:srgbClr val="FF0000"/>
                </a:solidFill>
              </a:rPr>
              <a:t>+</a:t>
            </a:r>
            <a:r>
              <a:rPr lang="de-DE" sz="3200" dirty="0">
                <a:solidFill>
                  <a:srgbClr val="FF0000"/>
                </a:solidFill>
              </a:rPr>
              <a:t> oder </a:t>
            </a:r>
            <a:r>
              <a:rPr lang="de-DE" sz="3200" dirty="0" err="1">
                <a:solidFill>
                  <a:srgbClr val="FF0000"/>
                </a:solidFill>
              </a:rPr>
              <a:t>NADPH</a:t>
            </a:r>
            <a:r>
              <a:rPr lang="de-DE" sz="3200" dirty="0">
                <a:solidFill>
                  <a:srgbClr val="FF0000"/>
                </a:solidFill>
              </a:rPr>
              <a:t>/H</a:t>
            </a:r>
            <a:r>
              <a:rPr lang="de-DE" sz="3200" baseline="30000" dirty="0">
                <a:solidFill>
                  <a:srgbClr val="FF0000"/>
                </a:solidFill>
              </a:rPr>
              <a:t>+ </a:t>
            </a:r>
            <a:r>
              <a:rPr lang="de-DE" sz="3200" dirty="0">
                <a:solidFill>
                  <a:srgbClr val="FF0000"/>
                </a:solidFill>
              </a:rPr>
              <a:t>oder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  <a:r>
              <a:rPr lang="de-DE" sz="3200" dirty="0" err="1">
                <a:solidFill>
                  <a:srgbClr val="FF0000"/>
                </a:solidFill>
              </a:rPr>
              <a:t>NADPH</a:t>
            </a:r>
            <a:r>
              <a:rPr lang="de-DE" sz="3200" dirty="0">
                <a:solidFill>
                  <a:srgbClr val="FF0000"/>
                </a:solidFill>
              </a:rPr>
              <a:t> + H</a:t>
            </a:r>
            <a:r>
              <a:rPr lang="de-DE" sz="3200" baseline="30000" dirty="0">
                <a:solidFill>
                  <a:srgbClr val="FF0000"/>
                </a:solidFill>
              </a:rPr>
              <a:t>+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  <a:r>
              <a:rPr lang="de-DE" sz="3200" i="1" dirty="0">
                <a:solidFill>
                  <a:srgbClr val="FF0000"/>
                </a:solidFill>
              </a:rPr>
              <a:t>(Komma und Schrägstrich sind keine 	chemischen Symbole; das einzelne Proton 	schwimmt als Oxonium-Ion frei herum)</a:t>
            </a:r>
          </a:p>
        </p:txBody>
      </p:sp>
    </p:spTree>
    <p:extLst>
      <p:ext uri="{BB962C8B-B14F-4D97-AF65-F5344CB8AC3E}">
        <p14:creationId xmlns:p14="http://schemas.microsoft.com/office/powerpoint/2010/main" val="100244108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DEBD0-1012-32E0-5D59-C1C6368E9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C67B8-AE2F-7521-6044-07814AD5D8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F0B56CF-AECC-2FED-8631-E8D68A91BC76}"/>
              </a:ext>
            </a:extLst>
          </p:cNvPr>
          <p:cNvSpPr txBox="1"/>
          <p:nvPr/>
        </p:nvSpPr>
        <p:spPr>
          <a:xfrm>
            <a:off x="726017" y="1690689"/>
            <a:ext cx="778933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Monetarisierung</a:t>
            </a:r>
          </a:p>
          <a:p>
            <a:endParaRPr lang="de-DE" sz="2800" b="1" dirty="0">
              <a:cs typeface="Arial" panose="020B0604020202020204" pitchFamily="34" charset="0"/>
            </a:endParaRPr>
          </a:p>
          <a:p>
            <a:r>
              <a:rPr lang="de-DE" sz="2800" dirty="0">
                <a:cs typeface="Arial" panose="020B0604020202020204" pitchFamily="34" charset="0"/>
              </a:rPr>
              <a:t>Ökosystemleistungen werden mit Geldwert belegt, z. B.: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Holzpreise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Wasserpfennig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Ökopunkte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CO</a:t>
            </a:r>
            <a:r>
              <a:rPr lang="de-DE" sz="2800" baseline="-25000" dirty="0">
                <a:cs typeface="Arial" panose="020B0604020202020204" pitchFamily="34" charset="0"/>
              </a:rPr>
              <a:t>2</a:t>
            </a:r>
            <a:r>
              <a:rPr lang="de-DE" sz="2800" dirty="0">
                <a:cs typeface="Arial" panose="020B0604020202020204" pitchFamily="34" charset="0"/>
              </a:rPr>
              <a:t>-Abgabe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Emissionshandel</a:t>
            </a:r>
          </a:p>
          <a:p>
            <a:pPr>
              <a:spcBef>
                <a:spcPts val="1200"/>
              </a:spcBef>
            </a:pP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161866854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3D0A2-E146-9D15-2C32-B712D931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F608E-C7F3-1BF5-A40E-3C64D24F12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031718B-F635-EFAD-B17C-7A3ABF353147}"/>
              </a:ext>
            </a:extLst>
          </p:cNvPr>
          <p:cNvSpPr txBox="1"/>
          <p:nvPr/>
        </p:nvSpPr>
        <p:spPr>
          <a:xfrm>
            <a:off x="726017" y="1690689"/>
            <a:ext cx="778933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Monetarisierung</a:t>
            </a:r>
          </a:p>
          <a:p>
            <a:pPr>
              <a:spcBef>
                <a:spcPts val="600"/>
              </a:spcBef>
            </a:pPr>
            <a:r>
              <a:rPr lang="de-DE" sz="2800" u="sng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Pro:</a:t>
            </a:r>
            <a:endParaRPr lang="de-DE" sz="2800" kern="1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Entscheidungshilfe in Wirtschaft und Politik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Anschaulichkeit durch Geldbetrag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höhere Wertschätzung von Ökosystemleistungen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besserer Vergleich von Ökosystemleistung und technischer Lösung beim selben Prob­lem</a:t>
            </a:r>
          </a:p>
          <a:p>
            <a:pPr>
              <a:spcBef>
                <a:spcPts val="600"/>
              </a:spcBef>
            </a:pPr>
            <a:r>
              <a:rPr lang="de-DE" sz="2800" u="sng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Contra</a:t>
            </a:r>
            <a:r>
              <a:rPr lang="de-DE" sz="2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de-DE" sz="2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Vernachlässigung anderer Aspekte wie Recht auf Leben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problematische Festlegung des Geldwerts einer Ökosystem-leistung</a:t>
            </a:r>
            <a:endParaRPr lang="de-DE" sz="3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2295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800" u="sng" dirty="0"/>
              <a:t>Ökonomischer Wert von Ökosystem-Leistungen</a:t>
            </a:r>
            <a:r>
              <a:rPr lang="de-DE" sz="2800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Beispiel: am besten </a:t>
            </a:r>
            <a:r>
              <a:rPr lang="de-DE" sz="2800" b="1" dirty="0"/>
              <a:t>Treibhauseffekt</a:t>
            </a:r>
            <a:r>
              <a:rPr lang="de-DE" sz="2800" dirty="0"/>
              <a:t> als </a:t>
            </a:r>
            <a:r>
              <a:rPr lang="de-DE" sz="2800" b="1" dirty="0">
                <a:highlight>
                  <a:srgbClr val="00FF00"/>
                </a:highlight>
              </a:rPr>
              <a:t>Schwerpunkt</a:t>
            </a:r>
            <a:r>
              <a:rPr lang="de-DE" sz="2800" dirty="0"/>
              <a:t> mit ca. 4 Unterrichtsstunden </a:t>
            </a:r>
          </a:p>
          <a:p>
            <a:r>
              <a:rPr lang="de-DE" sz="2800" dirty="0"/>
              <a:t>	(hohe Motivation)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3700427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800" u="sng" dirty="0"/>
              <a:t>Ökonomischer Wert von Ökosystem-Leistungen</a:t>
            </a:r>
            <a:r>
              <a:rPr lang="de-DE" sz="2800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Beispiel: am besten </a:t>
            </a:r>
            <a:r>
              <a:rPr lang="de-DE" sz="2800" b="1" dirty="0"/>
              <a:t>Treibhauseffekt</a:t>
            </a:r>
            <a:r>
              <a:rPr lang="de-DE" sz="2800" dirty="0"/>
              <a:t> als </a:t>
            </a:r>
            <a:r>
              <a:rPr lang="de-DE" sz="2800" b="1" dirty="0"/>
              <a:t>Schwerpunkt</a:t>
            </a:r>
            <a:r>
              <a:rPr lang="de-DE" sz="2800" dirty="0"/>
              <a:t> mit ca. 4 Unterrichtsstunden </a:t>
            </a:r>
          </a:p>
          <a:p>
            <a:r>
              <a:rPr lang="de-DE" sz="2800" dirty="0"/>
              <a:t>	(hohe Motivation)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Medien-Kompetenz bei Daten zum Treibhaus-effekt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86531195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BAAD5-EA30-8F1D-8B1E-0772A3005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8BB9A-87EA-AA04-0BC0-6819ED23608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6660600-122D-FBFA-F536-7550F34C54F9}"/>
              </a:ext>
            </a:extLst>
          </p:cNvPr>
          <p:cNvSpPr txBox="1"/>
          <p:nvPr/>
        </p:nvSpPr>
        <p:spPr>
          <a:xfrm>
            <a:off x="726017" y="1690689"/>
            <a:ext cx="778933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Treibhauseffekt</a:t>
            </a:r>
          </a:p>
          <a:p>
            <a:endParaRPr lang="de-DE" sz="2800" b="1" dirty="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800" u="sng" dirty="0">
                <a:cs typeface="Arial" panose="020B0604020202020204" pitchFamily="34" charset="0"/>
              </a:rPr>
              <a:t>Vertiefte Betrachtung</a:t>
            </a:r>
            <a:r>
              <a:rPr lang="de-DE" sz="2800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Mechanismus des Treibhauseffekts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Zusammenhang Treibhausgase und globale Temperatur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Datenerhebung und -darstellung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Medienkritik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Maßnahmen: Quellen und Senken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7004080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5E78E-D629-2D2F-7451-9D39E2FCF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F4017-EF3E-6407-4CAF-4292A25A2E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B1DCAE7-8039-6AA9-4B52-294AF2E75BDB}"/>
              </a:ext>
            </a:extLst>
          </p:cNvPr>
          <p:cNvSpPr txBox="1"/>
          <p:nvPr/>
        </p:nvSpPr>
        <p:spPr>
          <a:xfrm>
            <a:off x="726017" y="1690689"/>
            <a:ext cx="778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Treibhauseffekt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0563BE-D447-BCBE-9BDE-B1F6C828F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34" y="2340686"/>
            <a:ext cx="5171332" cy="314348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386E9EF-437B-5736-77E0-A5F28B75C875}"/>
              </a:ext>
            </a:extLst>
          </p:cNvPr>
          <p:cNvSpPr txBox="1"/>
          <p:nvPr/>
        </p:nvSpPr>
        <p:spPr>
          <a:xfrm>
            <a:off x="786063" y="5620528"/>
            <a:ext cx="7419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Entwicklung der </a:t>
            </a:r>
            <a:r>
              <a:rPr lang="de-DE" sz="2800" b="1" dirty="0"/>
              <a:t>CO</a:t>
            </a:r>
            <a:r>
              <a:rPr lang="de-DE" sz="2800" b="1" baseline="-25000" dirty="0"/>
              <a:t>2</a:t>
            </a:r>
            <a:r>
              <a:rPr lang="de-DE" sz="2800" b="1" dirty="0"/>
              <a:t>-Konzentration</a:t>
            </a:r>
            <a:r>
              <a:rPr lang="de-DE" sz="2800" dirty="0"/>
              <a:t> seit der Eiszeit</a:t>
            </a:r>
          </a:p>
        </p:txBody>
      </p:sp>
    </p:spTree>
    <p:extLst>
      <p:ext uri="{BB962C8B-B14F-4D97-AF65-F5344CB8AC3E}">
        <p14:creationId xmlns:p14="http://schemas.microsoft.com/office/powerpoint/2010/main" val="186556258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F922D-2908-E619-B441-04FF1E4CD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A8E90-B90F-C25A-79CB-20B8903303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40C09B-7E7D-DA88-03E7-57080DF8A960}"/>
              </a:ext>
            </a:extLst>
          </p:cNvPr>
          <p:cNvSpPr txBox="1"/>
          <p:nvPr/>
        </p:nvSpPr>
        <p:spPr>
          <a:xfrm>
            <a:off x="726017" y="1690689"/>
            <a:ext cx="778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Treibhauseffekt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5C35806-BAC1-939B-0ED8-89E331C33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34" y="2340686"/>
            <a:ext cx="5171332" cy="314348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89B09BF-2894-E47B-F118-C277499F7228}"/>
              </a:ext>
            </a:extLst>
          </p:cNvPr>
          <p:cNvSpPr txBox="1"/>
          <p:nvPr/>
        </p:nvSpPr>
        <p:spPr>
          <a:xfrm>
            <a:off x="786063" y="5620528"/>
            <a:ext cx="7419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Datenerhebung</a:t>
            </a:r>
            <a:r>
              <a:rPr lang="de-DE" sz="2800" dirty="0"/>
              <a:t>: Mauna Loa seit 1958 direkt; Eisbohrkerne in der Antarktis (Luftblasen)</a:t>
            </a:r>
          </a:p>
        </p:txBody>
      </p:sp>
    </p:spTree>
    <p:extLst>
      <p:ext uri="{BB962C8B-B14F-4D97-AF65-F5344CB8AC3E}">
        <p14:creationId xmlns:p14="http://schemas.microsoft.com/office/powerpoint/2010/main" val="319941426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46820E-3C8C-66D7-AF3B-0D0334D81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5" y="2774738"/>
            <a:ext cx="4931705" cy="37181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A83A36D-5D4E-F1F2-5CD1-D577668B8230}"/>
              </a:ext>
            </a:extLst>
          </p:cNvPr>
          <p:cNvSpPr txBox="1"/>
          <p:nvPr/>
        </p:nvSpPr>
        <p:spPr>
          <a:xfrm>
            <a:off x="5903890" y="2703498"/>
            <a:ext cx="26114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/>
              <a:t>Datenerhebung zur </a:t>
            </a:r>
            <a:r>
              <a:rPr lang="de-DE" sz="2400" b="1" dirty="0"/>
              <a:t>Lufttemperatur</a:t>
            </a:r>
            <a:r>
              <a:rPr lang="de-DE" sz="2400" dirty="0"/>
              <a:t>:</a:t>
            </a:r>
          </a:p>
          <a:p>
            <a:r>
              <a:rPr lang="de-DE" sz="2400" dirty="0"/>
              <a:t>oberflächennah,</a:t>
            </a:r>
          </a:p>
          <a:p>
            <a:r>
              <a:rPr lang="de-DE" sz="2400" dirty="0"/>
              <a:t>viele </a:t>
            </a:r>
            <a:r>
              <a:rPr lang="de-DE" sz="2400" dirty="0" err="1"/>
              <a:t>Messpunkte</a:t>
            </a:r>
            <a:endParaRPr lang="de-DE" sz="2400" dirty="0"/>
          </a:p>
          <a:p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390332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386B8-BC59-9D8E-ECFB-1BF727BDA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227ED-C058-8714-0486-FB5DA26E23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5716C7C-C31A-306D-3BFD-D18C4106659A}"/>
              </a:ext>
            </a:extLst>
          </p:cNvPr>
          <p:cNvSpPr txBox="1"/>
          <p:nvPr/>
        </p:nvSpPr>
        <p:spPr>
          <a:xfrm>
            <a:off x="726017" y="1690689"/>
            <a:ext cx="778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D3CC98-B1F5-D4BD-83CA-B33307B93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5" y="2774738"/>
            <a:ext cx="4931705" cy="37181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75A32E-4F1E-1250-ED72-6F0232A93801}"/>
              </a:ext>
            </a:extLst>
          </p:cNvPr>
          <p:cNvSpPr txBox="1"/>
          <p:nvPr/>
        </p:nvSpPr>
        <p:spPr>
          <a:xfrm>
            <a:off x="5903890" y="2703498"/>
            <a:ext cx="26114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/>
              <a:t>Datenerhebung zur </a:t>
            </a:r>
            <a:r>
              <a:rPr lang="de-DE" sz="2400" b="1" dirty="0"/>
              <a:t>Lufttemperatur</a:t>
            </a:r>
            <a:r>
              <a:rPr lang="de-DE" sz="2400" dirty="0"/>
              <a:t>:</a:t>
            </a:r>
          </a:p>
          <a:p>
            <a:r>
              <a:rPr lang="de-DE" sz="2400" dirty="0"/>
              <a:t>oberflächennah,</a:t>
            </a:r>
          </a:p>
          <a:p>
            <a:r>
              <a:rPr lang="de-DE" sz="2400" dirty="0"/>
              <a:t>viele </a:t>
            </a:r>
            <a:r>
              <a:rPr lang="de-DE" sz="2400" dirty="0" err="1"/>
              <a:t>Messpunkte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Kurvenglättung</a:t>
            </a:r>
          </a:p>
          <a:p>
            <a:r>
              <a:rPr lang="de-DE" sz="2400" dirty="0"/>
              <a:t>(Trend)</a:t>
            </a:r>
          </a:p>
          <a:p>
            <a:endParaRPr lang="de-DE" sz="2400" dirty="0"/>
          </a:p>
          <a:p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A3596C11-7DA4-DCDB-BAEF-852DCA4A0D7D}"/>
              </a:ext>
            </a:extLst>
          </p:cNvPr>
          <p:cNvCxnSpPr/>
          <p:nvPr/>
        </p:nvCxnSpPr>
        <p:spPr>
          <a:xfrm>
            <a:off x="5029200" y="4630189"/>
            <a:ext cx="874690" cy="3075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54701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1BEC5-4F2D-D13B-B25E-6D6C6E61F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8BE9B-E25E-51EF-65B4-B3A098192D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66B339-EA16-66B8-8FEB-060AA4336468}"/>
              </a:ext>
            </a:extLst>
          </p:cNvPr>
          <p:cNvSpPr txBox="1"/>
          <p:nvPr/>
        </p:nvSpPr>
        <p:spPr>
          <a:xfrm>
            <a:off x="726017" y="1690689"/>
            <a:ext cx="778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Treibhauseffekt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466245E-68BC-4F6F-24A9-C3B4111FE2E5}"/>
              </a:ext>
            </a:extLst>
          </p:cNvPr>
          <p:cNvSpPr txBox="1"/>
          <p:nvPr/>
        </p:nvSpPr>
        <p:spPr>
          <a:xfrm>
            <a:off x="342399" y="2237874"/>
            <a:ext cx="29357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>
                <a:highlight>
                  <a:srgbClr val="00FF00"/>
                </a:highlight>
              </a:rPr>
              <a:t>Korrelation</a:t>
            </a:r>
            <a:r>
              <a:rPr lang="de-DE" sz="2800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highlight>
                  <a:srgbClr val="FFCCFF"/>
                </a:highlight>
              </a:rPr>
              <a:t>CO</a:t>
            </a:r>
            <a:r>
              <a:rPr lang="de-DE" sz="2800" baseline="-25000" dirty="0">
                <a:highlight>
                  <a:srgbClr val="FFCCFF"/>
                </a:highlight>
              </a:rPr>
              <a:t>2</a:t>
            </a:r>
            <a:r>
              <a:rPr lang="de-DE" sz="2800" dirty="0">
                <a:highlight>
                  <a:srgbClr val="FFCCFF"/>
                </a:highlight>
              </a:rPr>
              <a:t>-Konz.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Globale Luft-temperatur (Bodennähe)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Sonnenflecken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422457-130D-4C0D-4B3F-B2A2AE9D0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53" y="2146668"/>
            <a:ext cx="5449554" cy="4173922"/>
          </a:xfrm>
          <a:prstGeom prst="rect">
            <a:avLst/>
          </a:prstGeom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0F9B23A3-96C6-3B97-32C2-A447D7052179}"/>
              </a:ext>
            </a:extLst>
          </p:cNvPr>
          <p:cNvSpPr/>
          <p:nvPr/>
        </p:nvSpPr>
        <p:spPr>
          <a:xfrm>
            <a:off x="3582785" y="3183775"/>
            <a:ext cx="4256117" cy="2219498"/>
          </a:xfrm>
          <a:custGeom>
            <a:avLst/>
            <a:gdLst>
              <a:gd name="connsiteX0" fmla="*/ 0 w 4256117"/>
              <a:gd name="connsiteY0" fmla="*/ 2219498 h 2219498"/>
              <a:gd name="connsiteX1" fmla="*/ 798022 w 4256117"/>
              <a:gd name="connsiteY1" fmla="*/ 2128058 h 2219498"/>
              <a:gd name="connsiteX2" fmla="*/ 1529542 w 4256117"/>
              <a:gd name="connsiteY2" fmla="*/ 1961803 h 2219498"/>
              <a:gd name="connsiteX3" fmla="*/ 2103120 w 4256117"/>
              <a:gd name="connsiteY3" fmla="*/ 1870363 h 2219498"/>
              <a:gd name="connsiteX4" fmla="*/ 2626822 w 4256117"/>
              <a:gd name="connsiteY4" fmla="*/ 1687483 h 2219498"/>
              <a:gd name="connsiteX5" fmla="*/ 2992582 w 4256117"/>
              <a:gd name="connsiteY5" fmla="*/ 1429789 h 2219498"/>
              <a:gd name="connsiteX6" fmla="*/ 3283528 w 4256117"/>
              <a:gd name="connsiteY6" fmla="*/ 1122218 h 2219498"/>
              <a:gd name="connsiteX7" fmla="*/ 3649288 w 4256117"/>
              <a:gd name="connsiteY7" fmla="*/ 781396 h 2219498"/>
              <a:gd name="connsiteX8" fmla="*/ 3906982 w 4256117"/>
              <a:gd name="connsiteY8" fmla="*/ 440574 h 2219498"/>
              <a:gd name="connsiteX9" fmla="*/ 4256117 w 4256117"/>
              <a:gd name="connsiteY9" fmla="*/ 0 h 221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6117" h="2219498">
                <a:moveTo>
                  <a:pt x="0" y="2219498"/>
                </a:moveTo>
                <a:cubicBezTo>
                  <a:pt x="271549" y="2195252"/>
                  <a:pt x="543098" y="2171007"/>
                  <a:pt x="798022" y="2128058"/>
                </a:cubicBezTo>
                <a:cubicBezTo>
                  <a:pt x="1052946" y="2085109"/>
                  <a:pt x="1312026" y="2004752"/>
                  <a:pt x="1529542" y="1961803"/>
                </a:cubicBezTo>
                <a:cubicBezTo>
                  <a:pt x="1747058" y="1918854"/>
                  <a:pt x="1920240" y="1916083"/>
                  <a:pt x="2103120" y="1870363"/>
                </a:cubicBezTo>
                <a:cubicBezTo>
                  <a:pt x="2286000" y="1824643"/>
                  <a:pt x="2478578" y="1760912"/>
                  <a:pt x="2626822" y="1687483"/>
                </a:cubicBezTo>
                <a:cubicBezTo>
                  <a:pt x="2775066" y="1614054"/>
                  <a:pt x="2883131" y="1524000"/>
                  <a:pt x="2992582" y="1429789"/>
                </a:cubicBezTo>
                <a:cubicBezTo>
                  <a:pt x="3102033" y="1335578"/>
                  <a:pt x="3174077" y="1230284"/>
                  <a:pt x="3283528" y="1122218"/>
                </a:cubicBezTo>
                <a:cubicBezTo>
                  <a:pt x="3392979" y="1014152"/>
                  <a:pt x="3545379" y="895003"/>
                  <a:pt x="3649288" y="781396"/>
                </a:cubicBezTo>
                <a:cubicBezTo>
                  <a:pt x="3753197" y="667789"/>
                  <a:pt x="3805844" y="570807"/>
                  <a:pt x="3906982" y="440574"/>
                </a:cubicBezTo>
                <a:cubicBezTo>
                  <a:pt x="4008120" y="310341"/>
                  <a:pt x="4132118" y="155170"/>
                  <a:pt x="4256117" y="0"/>
                </a:cubicBezTo>
              </a:path>
            </a:pathLst>
          </a:custGeom>
          <a:noFill/>
          <a:ln w="76200">
            <a:solidFill>
              <a:srgbClr val="FF66FF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683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Unterschiede zum Vorgänger-Lehrplan: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neue Schreibweise: </a:t>
            </a:r>
            <a:r>
              <a:rPr lang="de-DE" sz="3200" dirty="0" err="1"/>
              <a:t>NADPH</a:t>
            </a:r>
            <a:r>
              <a:rPr lang="de-DE" sz="3200" dirty="0"/>
              <a:t> und (später) NADH als </a:t>
            </a:r>
            <a:r>
              <a:rPr lang="de-DE" sz="3200" u="sng" dirty="0"/>
              <a:t>Stoffbezeichnung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In einer </a:t>
            </a:r>
            <a:r>
              <a:rPr lang="de-DE" sz="3200" u="sng" dirty="0"/>
              <a:t>stöchiometrischen Darstellung </a:t>
            </a:r>
            <a:r>
              <a:rPr lang="de-DE" sz="3200" dirty="0" err="1"/>
              <a:t>muss</a:t>
            </a:r>
            <a:r>
              <a:rPr lang="de-DE" sz="3200" dirty="0"/>
              <a:t> das freie Oxonium-Ion als Proton geschrieben werden.</a:t>
            </a:r>
          </a:p>
          <a:p>
            <a:r>
              <a:rPr lang="de-DE" sz="3200" dirty="0"/>
              <a:t>	</a:t>
            </a:r>
            <a:endParaRPr lang="de-DE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6819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83A36D-5D4E-F1F2-5CD1-D577668B8230}"/>
              </a:ext>
            </a:extLst>
          </p:cNvPr>
          <p:cNvSpPr txBox="1"/>
          <p:nvPr/>
        </p:nvSpPr>
        <p:spPr>
          <a:xfrm>
            <a:off x="5910240" y="2633066"/>
            <a:ext cx="2611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Aus dem Blog eines Klima-Leugners:</a:t>
            </a:r>
          </a:p>
          <a:p>
            <a:endParaRPr lang="de-DE" sz="2400" dirty="0"/>
          </a:p>
          <a:p>
            <a:r>
              <a:rPr lang="de-DE" sz="2400" dirty="0"/>
              <a:t>Keine Korrelation zwischen globaler Temperatur und Kohlenstoffdioxid-Konzentration?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7182AF-67A3-4F6B-30E5-105C82EC5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7" y="2633066"/>
            <a:ext cx="5205596" cy="2878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1328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83A36D-5D4E-F1F2-5CD1-D577668B8230}"/>
              </a:ext>
            </a:extLst>
          </p:cNvPr>
          <p:cNvSpPr txBox="1"/>
          <p:nvPr/>
        </p:nvSpPr>
        <p:spPr>
          <a:xfrm>
            <a:off x="5910240" y="2633066"/>
            <a:ext cx="26114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Aus dem Blog eines Klima-Leugners: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Temperatur in großer Höhe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zu wenig Kurvenglättung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7182AF-67A3-4F6B-30E5-105C82EC5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7" y="2633066"/>
            <a:ext cx="5205596" cy="2878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58230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5DF17-732C-B601-A801-42D30E415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06CB8-D80E-67DF-BFA4-1B677CD884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9216C0-302B-2DB1-2442-2AD40093E096}"/>
              </a:ext>
            </a:extLst>
          </p:cNvPr>
          <p:cNvSpPr txBox="1"/>
          <p:nvPr/>
        </p:nvSpPr>
        <p:spPr>
          <a:xfrm>
            <a:off x="726017" y="1690689"/>
            <a:ext cx="77893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800" u="sng" dirty="0">
                <a:cs typeface="Arial" panose="020B0604020202020204" pitchFamily="34" charset="0"/>
              </a:rPr>
              <a:t>Maßnahmen</a:t>
            </a:r>
            <a:r>
              <a:rPr lang="de-DE" sz="2800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nachhaltige Nutzung von Ressourcen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Abkehr von fossilen Energieträgern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Förderung von CO</a:t>
            </a:r>
            <a:r>
              <a:rPr lang="de-DE" sz="2800" baseline="-25000" dirty="0">
                <a:cs typeface="Arial" panose="020B0604020202020204" pitchFamily="34" charset="0"/>
              </a:rPr>
              <a:t>2</a:t>
            </a:r>
            <a:r>
              <a:rPr lang="de-DE" sz="2800" dirty="0">
                <a:cs typeface="Arial" panose="020B0604020202020204" pitchFamily="34" charset="0"/>
              </a:rPr>
              <a:t>-Senken (Wald, Moor)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usw.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535480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2736C-34D6-D562-7BE8-A043D460D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C417E-A122-FCFD-D52C-91EF2689500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D78882F-45A9-4F0F-6801-BCD9AF09FBC8}"/>
              </a:ext>
            </a:extLst>
          </p:cNvPr>
          <p:cNvSpPr txBox="1"/>
          <p:nvPr/>
        </p:nvSpPr>
        <p:spPr>
          <a:xfrm>
            <a:off x="726017" y="1690689"/>
            <a:ext cx="778933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</a:t>
            </a:r>
          </a:p>
          <a:p>
            <a:endParaRPr lang="de-DE" sz="2800" b="1" kern="100" dirty="0">
              <a:cs typeface="Arial" panose="020B0604020202020204" pitchFamily="34" charset="0"/>
            </a:endParaRPr>
          </a:p>
          <a:p>
            <a:r>
              <a:rPr lang="de-DE" sz="2800" b="1" dirty="0">
                <a:cs typeface="Arial" panose="020B0604020202020204" pitchFamily="34" charset="0"/>
              </a:rPr>
              <a:t>Ökosystem-Management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Beispiel Nationalpark mit Kern- und Randzone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>
                <a:cs typeface="Arial" panose="020B0604020202020204" pitchFamily="34" charset="0"/>
              </a:rPr>
              <a:t>Prozess</a:t>
            </a:r>
            <a:r>
              <a:rPr lang="de-DE" sz="2800" dirty="0">
                <a:cs typeface="Arial" panose="020B0604020202020204" pitchFamily="34" charset="0"/>
              </a:rPr>
              <a:t>-Schutz: ungestörte Entwicklung (nur Natur bzw. menschengestützt)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Renaturierung</a:t>
            </a:r>
          </a:p>
          <a:p>
            <a:endParaRPr lang="de-DE" sz="2800" b="1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3084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3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Ökologie der Biosphäre</a:t>
            </a:r>
          </a:p>
        </p:txBody>
      </p:sp>
    </p:spTree>
    <p:extLst>
      <p:ext uri="{BB962C8B-B14F-4D97-AF65-F5344CB8AC3E}">
        <p14:creationId xmlns:p14="http://schemas.microsoft.com/office/powerpoint/2010/main" val="387559180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96685-CEC4-75EC-FE46-D07C239B1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F2790-CAD8-E4E2-BDDC-7F246DAA9A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0BA9CC-9EE4-68EC-A0C9-4BA497791285}"/>
              </a:ext>
            </a:extLst>
          </p:cNvPr>
          <p:cNvSpPr txBox="1"/>
          <p:nvPr/>
        </p:nvSpPr>
        <p:spPr>
          <a:xfrm>
            <a:off x="726017" y="1690689"/>
            <a:ext cx="778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3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Ökologie der Biosphäre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DDDE3E-936E-5B5F-337E-135DC0C30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6" y="2213909"/>
            <a:ext cx="8644467" cy="25065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3589672-3BEF-5A36-E23F-AC2638EEC115}"/>
              </a:ext>
            </a:extLst>
          </p:cNvPr>
          <p:cNvSpPr txBox="1"/>
          <p:nvPr/>
        </p:nvSpPr>
        <p:spPr>
          <a:xfrm>
            <a:off x="729916" y="4720502"/>
            <a:ext cx="7914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</a:rPr>
              <a:t>Schon wieder globales Klima (besser bei Maßnahmen bezüglich des Klimawandels integrieren).</a:t>
            </a:r>
          </a:p>
        </p:txBody>
      </p:sp>
    </p:spTree>
    <p:extLst>
      <p:ext uri="{BB962C8B-B14F-4D97-AF65-F5344CB8AC3E}">
        <p14:creationId xmlns:p14="http://schemas.microsoft.com/office/powerpoint/2010/main" val="96207529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3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Ökologie der Biosphäre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Wechselwirkungen von Biomen (nur </a:t>
            </a:r>
            <a:r>
              <a:rPr lang="de-DE" sz="2800" b="1" dirty="0" err="1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eA</a:t>
            </a:r>
            <a:r>
              <a:rPr lang="de-DE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-Kurs)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>
                <a:solidFill>
                  <a:srgbClr val="0000FF"/>
                </a:solidFill>
                <a:ea typeface="Calibri" panose="020F0502020204030204" pitchFamily="34" charset="0"/>
              </a:rPr>
              <a:t>Biom</a:t>
            </a:r>
            <a:r>
              <a:rPr lang="de-DE" sz="2800" dirty="0">
                <a:solidFill>
                  <a:srgbClr val="0000FF"/>
                </a:solidFill>
                <a:ea typeface="Calibri" panose="020F0502020204030204" pitchFamily="34" charset="0"/>
              </a:rPr>
              <a:t> = Großökosystem wie tropischer Regenwald, Savanne, Tundra</a:t>
            </a:r>
          </a:p>
        </p:txBody>
      </p:sp>
    </p:spTree>
    <p:extLst>
      <p:ext uri="{BB962C8B-B14F-4D97-AF65-F5344CB8AC3E}">
        <p14:creationId xmlns:p14="http://schemas.microsoft.com/office/powerpoint/2010/main" val="429242139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3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Ökologie der Biosphäre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Wechselwirkungen von Biomen (nur </a:t>
            </a:r>
            <a:r>
              <a:rPr lang="de-DE" sz="2800" b="1" dirty="0" err="1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eA</a:t>
            </a:r>
            <a:r>
              <a:rPr lang="de-DE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-Kurs)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>
                <a:solidFill>
                  <a:srgbClr val="0000FF"/>
                </a:solidFill>
                <a:ea typeface="Calibri" panose="020F0502020204030204" pitchFamily="34" charset="0"/>
              </a:rPr>
              <a:t>Biom</a:t>
            </a:r>
            <a:r>
              <a:rPr lang="de-DE" sz="2800" dirty="0">
                <a:solidFill>
                  <a:srgbClr val="0000FF"/>
                </a:solidFill>
                <a:ea typeface="Calibri" panose="020F0502020204030204" pitchFamily="34" charset="0"/>
              </a:rPr>
              <a:t> = Großökosystem wie tropischer Regenwald, Savanne, Tundra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>
                <a:solidFill>
                  <a:srgbClr val="0000FF"/>
                </a:solidFill>
                <a:ea typeface="Calibri" panose="020F0502020204030204" pitchFamily="34" charset="0"/>
              </a:rPr>
              <a:t>Einfluss</a:t>
            </a:r>
            <a:r>
              <a:rPr lang="de-DE" sz="2800" dirty="0">
                <a:solidFill>
                  <a:srgbClr val="0000FF"/>
                </a:solidFill>
                <a:ea typeface="Calibri" panose="020F0502020204030204" pitchFamily="34" charset="0"/>
              </a:rPr>
              <a:t> von Biomen auf das Klima (z. B. Nieder-schlag, Kohlenstoffdioxid-Senke, Evaporation)</a:t>
            </a:r>
          </a:p>
        </p:txBody>
      </p:sp>
    </p:spTree>
    <p:extLst>
      <p:ext uri="{BB962C8B-B14F-4D97-AF65-F5344CB8AC3E}">
        <p14:creationId xmlns:p14="http://schemas.microsoft.com/office/powerpoint/2010/main" val="173209244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3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Ökologie der Biosphäre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Wechselwirkungen von Biomen (nur </a:t>
            </a:r>
            <a:r>
              <a:rPr lang="de-DE" sz="2800" b="1" dirty="0" err="1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eA</a:t>
            </a:r>
            <a:r>
              <a:rPr lang="de-DE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-Kurs)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>
                <a:solidFill>
                  <a:srgbClr val="0000FF"/>
                </a:solidFill>
                <a:ea typeface="Calibri" panose="020F0502020204030204" pitchFamily="34" charset="0"/>
              </a:rPr>
              <a:t>Biom</a:t>
            </a:r>
            <a:r>
              <a:rPr lang="de-DE" sz="2800" dirty="0">
                <a:solidFill>
                  <a:srgbClr val="0000FF"/>
                </a:solidFill>
                <a:ea typeface="Calibri" panose="020F0502020204030204" pitchFamily="34" charset="0"/>
              </a:rPr>
              <a:t> = Großökosystem wie tropischer Regenwald, Savanne, Tundra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>
                <a:solidFill>
                  <a:srgbClr val="0000FF"/>
                </a:solidFill>
                <a:ea typeface="Calibri" panose="020F0502020204030204" pitchFamily="34" charset="0"/>
              </a:rPr>
              <a:t>Einfluss</a:t>
            </a:r>
            <a:r>
              <a:rPr lang="de-DE" sz="2800" dirty="0">
                <a:solidFill>
                  <a:srgbClr val="0000FF"/>
                </a:solidFill>
                <a:ea typeface="Calibri" panose="020F0502020204030204" pitchFamily="34" charset="0"/>
              </a:rPr>
              <a:t> von Biomen auf das Klima (z. B. Nieder-schlag, Kohlenstoffdioxid-Senke, Evaporation)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>
                <a:solidFill>
                  <a:srgbClr val="0000FF"/>
                </a:solidFill>
                <a:ea typeface="Calibri" panose="020F0502020204030204" pitchFamily="34" charset="0"/>
              </a:rPr>
              <a:t>Einfluss</a:t>
            </a:r>
            <a:r>
              <a:rPr lang="de-DE" sz="2800" dirty="0">
                <a:solidFill>
                  <a:srgbClr val="0000FF"/>
                </a:solidFill>
                <a:ea typeface="Calibri" panose="020F0502020204030204" pitchFamily="34" charset="0"/>
              </a:rPr>
              <a:t> von Biomen auf die Biodiversität: Nieten- und Passagier-Hypothese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1422356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3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Ökologie der Biosphäre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Anthropogene Einflüsse auf die Biosphäre (nur </a:t>
            </a:r>
            <a:r>
              <a:rPr lang="de-DE" sz="2800" b="1" dirty="0" err="1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eA</a:t>
            </a:r>
            <a:r>
              <a:rPr lang="de-DE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  <a:ea typeface="Calibri" panose="020F0502020204030204" pitchFamily="34" charset="0"/>
              </a:rPr>
              <a:t>hormonartig wirkende Substanzen in der Umwelt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  <a:ea typeface="Calibri" panose="020F0502020204030204" pitchFamily="34" charset="0"/>
              </a:rPr>
              <a:t>Mikroplastik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  <a:ea typeface="Calibri" panose="020F0502020204030204" pitchFamily="34" charset="0"/>
              </a:rPr>
              <a:t>invasive Arten (bereits im Abschnitt 1)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23312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1 Photosynthese</a:t>
            </a:r>
          </a:p>
        </p:txBody>
      </p:sp>
    </p:spTree>
    <p:extLst>
      <p:ext uri="{BB962C8B-B14F-4D97-AF65-F5344CB8AC3E}">
        <p14:creationId xmlns:p14="http://schemas.microsoft.com/office/powerpoint/2010/main" val="249645677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35D49-D4EB-379E-A494-7E63B925B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FBDCF-A695-2427-3C1B-54088B658FC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7C2541C-F303-41DC-9EA5-AFFF00410D33}"/>
              </a:ext>
            </a:extLst>
          </p:cNvPr>
          <p:cNvSpPr txBox="1"/>
          <p:nvPr/>
        </p:nvSpPr>
        <p:spPr>
          <a:xfrm>
            <a:off x="726017" y="1690689"/>
            <a:ext cx="778933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3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Ökologie der Biosphäre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00FF"/>
                </a:solidFill>
                <a:cs typeface="Arial" panose="020B0604020202020204" pitchFamily="34" charset="0"/>
              </a:rPr>
              <a:t>Auswirkung von Veränderungen in Ökosystemen auf die Biodiversität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Klimawandel verändert </a:t>
            </a:r>
            <a:r>
              <a:rPr lang="de-DE" sz="2800" b="1" dirty="0">
                <a:solidFill>
                  <a:srgbClr val="0000FF"/>
                </a:solidFill>
                <a:cs typeface="Arial" panose="020B0604020202020204" pitchFamily="34" charset="0"/>
              </a:rPr>
              <a:t>Lebensverhältnisse</a:t>
            </a: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 für viele Arten (Nahrungsmangel, Temperatur, neue Rückzugsgebiete)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direkte Zerstörung von </a:t>
            </a:r>
            <a:r>
              <a:rPr lang="de-DE" sz="2800" b="1" dirty="0">
                <a:solidFill>
                  <a:srgbClr val="0000FF"/>
                </a:solidFill>
                <a:cs typeface="Arial" panose="020B0604020202020204" pitchFamily="34" charset="0"/>
              </a:rPr>
              <a:t>Lebensraum</a:t>
            </a: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00FF"/>
                </a:solidFill>
                <a:cs typeface="Arial" panose="020B0604020202020204" pitchFamily="34" charset="0"/>
              </a:rPr>
              <a:t>chemische</a:t>
            </a: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 Veränderungen (z. B. Pestizide)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übermäßige Entnahme von </a:t>
            </a:r>
            <a:r>
              <a:rPr lang="de-DE" sz="2800" b="1" dirty="0">
                <a:solidFill>
                  <a:srgbClr val="0000FF"/>
                </a:solidFill>
                <a:cs typeface="Arial" panose="020B0604020202020204" pitchFamily="34" charset="0"/>
              </a:rPr>
              <a:t>Wasser</a:t>
            </a:r>
          </a:p>
        </p:txBody>
      </p:sp>
    </p:spTree>
    <p:extLst>
      <p:ext uri="{BB962C8B-B14F-4D97-AF65-F5344CB8AC3E}">
        <p14:creationId xmlns:p14="http://schemas.microsoft.com/office/powerpoint/2010/main" val="244551447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3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Ökologie der Biosphäre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effectLst/>
                <a:ea typeface="Calibri" panose="020F0502020204030204" pitchFamily="34" charset="0"/>
              </a:rPr>
              <a:t>Zusammenwirken unterschiedlicher Disziplinen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ea typeface="Calibri" panose="020F0502020204030204" pitchFamily="34" charset="0"/>
              </a:rPr>
              <a:t>Berufsbilder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ea typeface="Calibri" panose="020F0502020204030204" pitchFamily="34" charset="0"/>
              </a:rPr>
              <a:t>Kooperation mit anderen Fachbereichen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ea typeface="Calibri" panose="020F0502020204030204" pitchFamily="34" charset="0"/>
              </a:rPr>
              <a:t>Interessens-Konflikte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3645145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3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Ökologie der Biosphäre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effectLst/>
                <a:ea typeface="Calibri" panose="020F0502020204030204" pitchFamily="34" charset="0"/>
              </a:rPr>
              <a:t>Ethische Bewertung unterschiedlicher Handlungs-optionen</a:t>
            </a:r>
          </a:p>
          <a:p>
            <a:pPr>
              <a:spcBef>
                <a:spcPts val="1200"/>
              </a:spcBef>
            </a:pPr>
            <a:r>
              <a:rPr lang="de-DE" sz="2800" dirty="0">
                <a:ea typeface="Times New Roman" panose="02020603050405020304" pitchFamily="18" charset="0"/>
                <a:cs typeface="Arial" panose="020B0604020202020204" pitchFamily="34" charset="0"/>
              </a:rPr>
              <a:t>Am besten nicht isoliert behandeln, sondern weiter vorne in die Beispiele integrieren.</a:t>
            </a:r>
            <a:endParaRPr lang="de-DE" sz="2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DE" sz="2800" b="1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0119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2661535" y="1902238"/>
            <a:ext cx="4722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Hinweise:</a:t>
            </a:r>
          </a:p>
        </p:txBody>
      </p:sp>
    </p:spTree>
    <p:extLst>
      <p:ext uri="{BB962C8B-B14F-4D97-AF65-F5344CB8AC3E}">
        <p14:creationId xmlns:p14="http://schemas.microsoft.com/office/powerpoint/2010/main" val="35420093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… </a:t>
            </a:r>
            <a:r>
              <a:rPr lang="de-DE" b="1"/>
              <a:t>und wieder da: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91FC12-3823-EDE9-3FA2-1E7ADADF86BA}"/>
              </a:ext>
            </a:extLst>
          </p:cNvPr>
          <p:cNvSpPr txBox="1"/>
          <p:nvPr/>
        </p:nvSpPr>
        <p:spPr>
          <a:xfrm>
            <a:off x="628650" y="2038742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Der </a:t>
            </a:r>
            <a:r>
              <a:rPr lang="de-DE" sz="3600" b="1" dirty="0"/>
              <a:t>Karl-von-Frisch-Preis</a:t>
            </a:r>
            <a:r>
              <a:rPr lang="de-DE" sz="3600" dirty="0"/>
              <a:t> des </a:t>
            </a:r>
            <a:r>
              <a:rPr lang="de-DE" sz="3600" dirty="0" err="1"/>
              <a:t>vbio</a:t>
            </a:r>
            <a:r>
              <a:rPr lang="de-DE" sz="3600" dirty="0"/>
              <a:t> </a:t>
            </a:r>
          </a:p>
          <a:p>
            <a:pPr algn="ctr"/>
            <a:r>
              <a:rPr lang="de-DE" sz="3600" dirty="0"/>
              <a:t>für hervorragende Persönlichkeiten </a:t>
            </a:r>
          </a:p>
          <a:p>
            <a:pPr algn="ctr"/>
            <a:r>
              <a:rPr lang="de-DE" sz="3600" dirty="0"/>
              <a:t>im Abschlusskurs!</a:t>
            </a:r>
          </a:p>
          <a:p>
            <a:pPr algn="ctr"/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91779159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32B48-F5D1-CC11-9CDE-D69B6216B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70A5A-A241-F814-7D0B-E4A81AAC8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082194" cy="9396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de-DE" b="1" dirty="0"/>
              <a:t>online Fortbildungen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32B223-9A82-C78A-28C6-AF54FC930FED}"/>
              </a:ext>
            </a:extLst>
          </p:cNvPr>
          <p:cNvSpPr txBox="1"/>
          <p:nvPr/>
        </p:nvSpPr>
        <p:spPr>
          <a:xfrm>
            <a:off x="628650" y="1681294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/>
              <a:t>Q12</a:t>
            </a:r>
            <a:r>
              <a:rPr lang="de-DE" sz="3600" b="1" dirty="0"/>
              <a:t> Genetik</a:t>
            </a:r>
          </a:p>
          <a:p>
            <a:r>
              <a:rPr lang="de-DE" sz="3600" dirty="0"/>
              <a:t>Freitag, 10.10., 9:00-13:00 h</a:t>
            </a:r>
          </a:p>
          <a:p>
            <a:r>
              <a:rPr lang="de-DE" sz="3600" dirty="0"/>
              <a:t>Montag, 13.10., 16:30-19:00 h</a:t>
            </a:r>
          </a:p>
          <a:p>
            <a:endParaRPr lang="de-DE" sz="3600" dirty="0"/>
          </a:p>
          <a:p>
            <a:r>
              <a:rPr lang="de-DE" sz="3600" b="1" dirty="0" err="1"/>
              <a:t>Q13</a:t>
            </a:r>
            <a:r>
              <a:rPr lang="de-DE" sz="3600" b="1" dirty="0"/>
              <a:t> Neurobiologie</a:t>
            </a:r>
          </a:p>
          <a:p>
            <a:r>
              <a:rPr lang="de-DE" sz="3600" dirty="0"/>
              <a:t>Freitag, 17.10., 9:00-13:00 h</a:t>
            </a:r>
          </a:p>
          <a:p>
            <a:r>
              <a:rPr lang="de-DE" sz="3600" dirty="0"/>
              <a:t>Montag, 20.10., 16:30-19:00 h</a:t>
            </a:r>
          </a:p>
          <a:p>
            <a:endParaRPr lang="de-DE" sz="3600" dirty="0"/>
          </a:p>
        </p:txBody>
      </p:sp>
      <p:pic>
        <p:nvPicPr>
          <p:cNvPr id="4" name="Picture 2" descr="Bildergebnis für vbio">
            <a:extLst>
              <a:ext uri="{FF2B5EF4-FFF2-40B4-BE49-F238E27FC236}">
                <a16:creationId xmlns:a16="http://schemas.microsoft.com/office/drawing/2014/main" id="{39324635-7C2D-23BC-C019-A67E19C85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781">
            <a:off x="6053543" y="600096"/>
            <a:ext cx="2398620" cy="184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393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A89976D-D547-6043-4442-CED6BC69A8A6}"/>
              </a:ext>
            </a:extLst>
          </p:cNvPr>
          <p:cNvSpPr txBox="1"/>
          <p:nvPr/>
        </p:nvSpPr>
        <p:spPr>
          <a:xfrm>
            <a:off x="628649" y="1690689"/>
            <a:ext cx="804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Unterschiede zum Vorgänger-Lehrplan: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Hill-Reaktion entfällt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Tracer-Methode nur noch 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(Herkunft von O</a:t>
            </a:r>
            <a:r>
              <a:rPr lang="de-DE" sz="3200" baseline="-25000" dirty="0">
                <a:solidFill>
                  <a:srgbClr val="0000FF"/>
                </a:solidFill>
              </a:rPr>
              <a:t>2</a:t>
            </a:r>
            <a:r>
              <a:rPr lang="de-DE" sz="3200" dirty="0">
                <a:solidFill>
                  <a:srgbClr val="0000FF"/>
                </a:solidFill>
              </a:rPr>
              <a:t>; </a:t>
            </a:r>
            <a:r>
              <a:rPr lang="de-DE" sz="3200" dirty="0">
                <a:solidFill>
                  <a:srgbClr val="FF0000"/>
                </a:solidFill>
              </a:rPr>
              <a:t>nicht im Citratzyklus</a:t>
            </a:r>
            <a:r>
              <a:rPr lang="de-DE" sz="3200" dirty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/>
              <a:t>Angepasstheiten</a:t>
            </a:r>
            <a:r>
              <a:rPr lang="de-DE" sz="3200" dirty="0"/>
              <a:t> an die Photosynthese</a:t>
            </a:r>
          </a:p>
        </p:txBody>
      </p:sp>
    </p:spTree>
    <p:extLst>
      <p:ext uri="{BB962C8B-B14F-4D97-AF65-F5344CB8AC3E}">
        <p14:creationId xmlns:p14="http://schemas.microsoft.com/office/powerpoint/2010/main" val="237617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A89976D-D547-6043-4442-CED6BC69A8A6}"/>
              </a:ext>
            </a:extLst>
          </p:cNvPr>
          <p:cNvSpPr txBox="1"/>
          <p:nvPr/>
        </p:nvSpPr>
        <p:spPr>
          <a:xfrm>
            <a:off x="628650" y="1690689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Stoff- und Energieumwandlung bei der Photosynthese (6. Klasse)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ADP-ATP-System (10. Klasse)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FF0000"/>
                </a:solidFill>
              </a:rPr>
              <a:t>Kohlenhydrate, Fette, sekundäre Pflanzen-stoffe, Farbstoffe: nur im </a:t>
            </a:r>
            <a:r>
              <a:rPr lang="de-DE" sz="3200" dirty="0" err="1">
                <a:solidFill>
                  <a:srgbClr val="FF0000"/>
                </a:solidFill>
              </a:rPr>
              <a:t>NTG</a:t>
            </a:r>
            <a:r>
              <a:rPr lang="de-DE" sz="3200" dirty="0">
                <a:solidFill>
                  <a:srgbClr val="FF0000"/>
                </a:solidFill>
              </a:rPr>
              <a:t> (11. Klasse)!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Photon, Welle-Teilchen-Dualismus (Physik, 11. Klasse)</a:t>
            </a:r>
          </a:p>
        </p:txBody>
      </p:sp>
    </p:spTree>
    <p:extLst>
      <p:ext uri="{BB962C8B-B14F-4D97-AF65-F5344CB8AC3E}">
        <p14:creationId xmlns:p14="http://schemas.microsoft.com/office/powerpoint/2010/main" val="171260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53DB66-106C-4A4C-26F1-036547D58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04" y="2482819"/>
            <a:ext cx="5027256" cy="7593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Photosynthese als </a:t>
            </a:r>
            <a:r>
              <a:rPr lang="de-DE" sz="2800" dirty="0">
                <a:highlight>
                  <a:srgbClr val="FFFF00"/>
                </a:highlight>
              </a:rPr>
              <a:t>Redoxreaktion</a:t>
            </a:r>
          </a:p>
        </p:txBody>
      </p:sp>
    </p:spTree>
    <p:extLst>
      <p:ext uri="{BB962C8B-B14F-4D97-AF65-F5344CB8AC3E}">
        <p14:creationId xmlns:p14="http://schemas.microsoft.com/office/powerpoint/2010/main" val="291644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 in Chemie:</a:t>
            </a:r>
          </a:p>
          <a:p>
            <a:r>
              <a:rPr lang="de-DE" sz="3200" dirty="0"/>
              <a:t>Biochemie arbeitet mit </a:t>
            </a:r>
            <a:r>
              <a:rPr lang="de-DE" sz="3200" u="sng" dirty="0"/>
              <a:t>chemischen Formeln</a:t>
            </a:r>
            <a:r>
              <a:rPr lang="de-DE" sz="3200" dirty="0"/>
              <a:t>.</a:t>
            </a:r>
          </a:p>
          <a:p>
            <a:r>
              <a:rPr lang="de-DE" sz="3200" dirty="0"/>
              <a:t>Vorwissen sehr unterschiedlich:</a:t>
            </a:r>
          </a:p>
          <a:p>
            <a:endParaRPr lang="de-DE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Nicht-</a:t>
            </a:r>
            <a:r>
              <a:rPr lang="de-DE" sz="3200" dirty="0" err="1"/>
              <a:t>NTGler</a:t>
            </a:r>
            <a:r>
              <a:rPr lang="de-DE" sz="3200" dirty="0"/>
              <a:t> bzw. </a:t>
            </a:r>
            <a:r>
              <a:rPr lang="de-DE" sz="3200" dirty="0" err="1"/>
              <a:t>NTGler</a:t>
            </a:r>
            <a:r>
              <a:rPr lang="de-DE" sz="3200" dirty="0"/>
              <a:t> (v. a. 11. Klasse: Lebensmittelchemie)</a:t>
            </a:r>
          </a:p>
        </p:txBody>
      </p:sp>
    </p:spTree>
    <p:extLst>
      <p:ext uri="{BB962C8B-B14F-4D97-AF65-F5344CB8AC3E}">
        <p14:creationId xmlns:p14="http://schemas.microsoft.com/office/powerpoint/2010/main" val="2672012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53DB66-106C-4A4C-26F1-036547D58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04" y="2482819"/>
            <a:ext cx="5027256" cy="7593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Photosynthese als </a:t>
            </a:r>
            <a:r>
              <a:rPr lang="de-DE" sz="2800" dirty="0">
                <a:highlight>
                  <a:srgbClr val="FFFF00"/>
                </a:highlight>
              </a:rPr>
              <a:t>Redoxreaktion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35980D-E25B-71CA-491E-2B1FD5CB9051}"/>
              </a:ext>
            </a:extLst>
          </p:cNvPr>
          <p:cNvSpPr txBox="1"/>
          <p:nvPr/>
        </p:nvSpPr>
        <p:spPr>
          <a:xfrm>
            <a:off x="812800" y="3505200"/>
            <a:ext cx="7702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Fertigkeiten zu Oxidationszahlen unbedingt evaluieren.</a:t>
            </a:r>
          </a:p>
          <a:p>
            <a:r>
              <a:rPr lang="de-DE" sz="2800" dirty="0"/>
              <a:t>Ggf. wiederholen bzw. kurz neu einführen. 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20862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6EF64-AC69-9949-E640-FB699821E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636A7-EE05-B053-C934-EFE3230B2B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77B274-D4D7-1635-4D41-C60E56292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04" y="2482819"/>
            <a:ext cx="5027256" cy="7593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4BBC716-C877-1B64-6ED2-CEDF4AEBBF31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Photosynthese als </a:t>
            </a:r>
            <a:r>
              <a:rPr lang="de-DE" sz="2800" dirty="0">
                <a:highlight>
                  <a:srgbClr val="FFFF00"/>
                </a:highlight>
              </a:rPr>
              <a:t>Redoxreaktion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4515765-4922-F84E-B317-C4969C418307}"/>
              </a:ext>
            </a:extLst>
          </p:cNvPr>
          <p:cNvSpPr txBox="1"/>
          <p:nvPr/>
        </p:nvSpPr>
        <p:spPr>
          <a:xfrm>
            <a:off x="812800" y="3505200"/>
            <a:ext cx="7702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Fertigkeiten zu Oxidationszahlen unbedingt evaluieren.</a:t>
            </a:r>
          </a:p>
          <a:p>
            <a:r>
              <a:rPr lang="de-DE" sz="2800" dirty="0"/>
              <a:t>Ggf. wiederholen bzw. kurz neu einführen. </a:t>
            </a:r>
          </a:p>
          <a:p>
            <a:r>
              <a:rPr lang="de-DE" sz="2800" dirty="0"/>
              <a:t>Sie sind notwendig, aber kein Abiturprüfungsstoff.</a:t>
            </a:r>
          </a:p>
        </p:txBody>
      </p:sp>
    </p:spTree>
    <p:extLst>
      <p:ext uri="{BB962C8B-B14F-4D97-AF65-F5344CB8AC3E}">
        <p14:creationId xmlns:p14="http://schemas.microsoft.com/office/powerpoint/2010/main" val="865058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Photosynthese als </a:t>
            </a:r>
            <a:r>
              <a:rPr lang="de-DE" sz="2800" dirty="0">
                <a:highlight>
                  <a:srgbClr val="FFFF00"/>
                </a:highlight>
              </a:rPr>
              <a:t>endotherme Reaktion</a:t>
            </a:r>
          </a:p>
          <a:p>
            <a:r>
              <a:rPr lang="de-DE" sz="2800" dirty="0"/>
              <a:t>(im LehrplanPLUS nicht genannt, aber wesentlich)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A5583EF-F097-E1E5-4B5F-9ED89DB98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811369"/>
            <a:ext cx="5283200" cy="284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81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„Assimilation durch photoautotrophe Organismen“: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autotroph / heterotroph wiederholen</a:t>
            </a:r>
          </a:p>
        </p:txBody>
      </p:sp>
    </p:spTree>
    <p:extLst>
      <p:ext uri="{BB962C8B-B14F-4D97-AF65-F5344CB8AC3E}">
        <p14:creationId xmlns:p14="http://schemas.microsoft.com/office/powerpoint/2010/main" val="2335238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„Assimilation durch photoautotrophe Organismen“: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autotroph / heterotroph wiederholen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photoautotroph abgrenzen gegen </a:t>
            </a:r>
            <a:r>
              <a:rPr lang="de-DE" sz="2800" dirty="0" err="1"/>
              <a:t>chemoauto-troph</a:t>
            </a:r>
            <a:r>
              <a:rPr lang="de-DE" sz="2800" dirty="0"/>
              <a:t>, letzteres aber nicht ausführen</a:t>
            </a:r>
          </a:p>
        </p:txBody>
      </p:sp>
    </p:spTree>
    <p:extLst>
      <p:ext uri="{BB962C8B-B14F-4D97-AF65-F5344CB8AC3E}">
        <p14:creationId xmlns:p14="http://schemas.microsoft.com/office/powerpoint/2010/main" val="2674844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„Assimilation durch photoautotrophe Organismen“: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autotroph / heterotroph wiederholen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photoautotroph abgrenzen gegen </a:t>
            </a:r>
            <a:r>
              <a:rPr lang="de-DE" sz="2800" dirty="0" err="1"/>
              <a:t>chemoauto-troph</a:t>
            </a:r>
            <a:r>
              <a:rPr lang="de-DE" sz="2800" dirty="0"/>
              <a:t>, letzteres aber nicht ausführen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Assimilation: anorganisch wird organisch</a:t>
            </a:r>
          </a:p>
        </p:txBody>
      </p:sp>
    </p:spTree>
    <p:extLst>
      <p:ext uri="{BB962C8B-B14F-4D97-AF65-F5344CB8AC3E}">
        <p14:creationId xmlns:p14="http://schemas.microsoft.com/office/powerpoint/2010/main" val="478078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„Assimilation durch photoautotrophe Organismen“: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autotroph / heterotroph wiederholen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photoautotroph abgrenzen gegen </a:t>
            </a:r>
            <a:r>
              <a:rPr lang="de-DE" sz="2800" dirty="0" err="1"/>
              <a:t>chemoauto-troph</a:t>
            </a:r>
            <a:r>
              <a:rPr lang="de-DE" sz="2800" dirty="0"/>
              <a:t>, letzteres aber nicht ausführen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Assimilation: anorganisch wird organisch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7F04EA0-4837-6AB8-5E75-620808BA0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9" y="4498763"/>
            <a:ext cx="7289302" cy="1436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618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Angepasstheiten</a:t>
            </a:r>
            <a:r>
              <a:rPr lang="de-DE" sz="2800" b="1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Apparente und reelle Photosynthese-Rate </a:t>
            </a:r>
          </a:p>
          <a:p>
            <a:pPr>
              <a:spcBef>
                <a:spcPts val="1200"/>
              </a:spcBef>
            </a:pPr>
            <a:r>
              <a:rPr lang="de-DE" sz="2800" i="1" dirty="0"/>
              <a:t>	(steht zwar nicht im LehrplanPLUS, sollte aber 	eingeführt werden, ggf. mit anderen Begriffen wie 	z. B. Netto- bzw. Brutto-Photosynthese)</a:t>
            </a:r>
          </a:p>
        </p:txBody>
      </p:sp>
    </p:spTree>
    <p:extLst>
      <p:ext uri="{BB962C8B-B14F-4D97-AF65-F5344CB8AC3E}">
        <p14:creationId xmlns:p14="http://schemas.microsoft.com/office/powerpoint/2010/main" val="1271611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Angepasstheiten</a:t>
            </a:r>
            <a:r>
              <a:rPr lang="de-DE" sz="2800" b="1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Apparente und reelle Photosynthese-Rate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Kompensationspunkte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41B29F0-97E6-B132-08C6-F61A39971C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17" y="3474540"/>
            <a:ext cx="4521958" cy="27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93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Angepasstheiten</a:t>
            </a:r>
            <a:r>
              <a:rPr lang="de-DE" sz="2800" b="1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Chloroplast: 3 Membransysteme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Zwischenmembranraum (1), Matrix = Stroma (2), Thylakoid-Innenraum (3)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CE17390-9167-750D-B035-45470CE01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70" y="3814347"/>
            <a:ext cx="5027683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8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 in Chemie:</a:t>
            </a:r>
          </a:p>
          <a:p>
            <a:r>
              <a:rPr lang="de-DE" sz="3200" dirty="0"/>
              <a:t>Biochemie arbeitet mit </a:t>
            </a:r>
            <a:r>
              <a:rPr lang="de-DE" sz="3200" u="sng" dirty="0"/>
              <a:t>chemischen Formeln</a:t>
            </a:r>
            <a:r>
              <a:rPr lang="de-DE" sz="3200" dirty="0"/>
              <a:t>.</a:t>
            </a:r>
          </a:p>
          <a:p>
            <a:r>
              <a:rPr lang="de-DE" sz="3200" dirty="0"/>
              <a:t>Vorwissen sehr unterschiedlich:</a:t>
            </a:r>
          </a:p>
          <a:p>
            <a:endParaRPr lang="de-DE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Nicht-</a:t>
            </a:r>
            <a:r>
              <a:rPr lang="de-DE" sz="3200" dirty="0" err="1"/>
              <a:t>NTGler</a:t>
            </a:r>
            <a:r>
              <a:rPr lang="de-DE" sz="3200" dirty="0"/>
              <a:t> bzw. </a:t>
            </a:r>
            <a:r>
              <a:rPr lang="de-DE" sz="3200" dirty="0" err="1"/>
              <a:t>NTGler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Kursteilnehmer mit bzw. ohne Chemiekurs</a:t>
            </a:r>
          </a:p>
        </p:txBody>
      </p:sp>
    </p:spTree>
    <p:extLst>
      <p:ext uri="{BB962C8B-B14F-4D97-AF65-F5344CB8AC3E}">
        <p14:creationId xmlns:p14="http://schemas.microsoft.com/office/powerpoint/2010/main" val="989504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707623"/>
            <a:ext cx="78867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Zweigeteilte Photosynthese: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i="1" dirty="0"/>
              <a:t>Steht als Formulierung nicht im LehrplanPLUS, wohl aber als Inhalt. Am besten hervorheben als eigenen (kurzen) Abschnitt.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2D3839-4DAE-2A2E-089C-784732C1D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859688"/>
            <a:ext cx="8602133" cy="16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42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Zweigeteilte Photosynthese: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i="1" dirty="0"/>
              <a:t>Steht als Formulierung nicht im LehrplanPLUS, wohl aber als Inhalt. Am besten hervorheben als eigenen (kurzen) Abschnitt.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i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i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i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Dieses Schema </a:t>
            </a:r>
            <a:r>
              <a:rPr lang="de-DE" sz="2800" dirty="0" err="1"/>
              <a:t>muss</a:t>
            </a:r>
            <a:r>
              <a:rPr lang="de-DE" sz="2800" dirty="0"/>
              <a:t> völlig klar sein, bevor der Unterricht in die Details geht.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2D3839-4DAE-2A2E-089C-784732C1D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842754"/>
            <a:ext cx="8602133" cy="16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92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Kurzzeitenergiespeicher: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ATP-ADP-System kurz wiederholen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NADPH</a:t>
            </a:r>
            <a:r>
              <a:rPr lang="de-DE" sz="2800" dirty="0"/>
              <a:t> einführen als </a:t>
            </a:r>
            <a:r>
              <a:rPr lang="de-DE" sz="2800" dirty="0" err="1"/>
              <a:t>Redox</a:t>
            </a:r>
            <a:r>
              <a:rPr lang="de-DE" sz="2800" dirty="0"/>
              <a:t>-Energiespeicher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61224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Kurzzeitenergiespeicher: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bzw. </a:t>
            </a:r>
            <a:r>
              <a:rPr lang="de-DE" sz="2800" dirty="0" err="1"/>
              <a:t>NADPH</a:t>
            </a:r>
            <a:r>
              <a:rPr lang="de-DE" sz="2800" dirty="0"/>
              <a:t> sind </a:t>
            </a:r>
            <a:r>
              <a:rPr lang="de-DE" sz="2800" u="sng" dirty="0"/>
              <a:t>Stoffbezeichnungen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Ausgleichen in der chemischen Gleichung:</a:t>
            </a:r>
          </a:p>
          <a:p>
            <a:pPr>
              <a:spcBef>
                <a:spcPts val="3000"/>
              </a:spcBef>
            </a:pPr>
            <a:r>
              <a:rPr lang="de-DE" sz="2800" dirty="0"/>
              <a:t>	</a:t>
            </a: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 +  H</a:t>
            </a:r>
            <a:r>
              <a:rPr lang="de-DE" sz="2800" baseline="30000" dirty="0"/>
              <a:t>+</a:t>
            </a:r>
            <a:r>
              <a:rPr lang="de-DE" sz="2800" dirty="0"/>
              <a:t>  +  2 e</a:t>
            </a:r>
            <a:r>
              <a:rPr lang="de-DE" sz="2800" baseline="30000" dirty="0"/>
              <a:t>-</a:t>
            </a:r>
            <a:r>
              <a:rPr lang="de-DE" sz="2800" dirty="0"/>
              <a:t>					</a:t>
            </a:r>
            <a:r>
              <a:rPr lang="de-DE" sz="2800" dirty="0" err="1">
                <a:solidFill>
                  <a:srgbClr val="FF0000"/>
                </a:solidFill>
              </a:rPr>
              <a:t>NADPH</a:t>
            </a:r>
            <a:endParaRPr lang="de-DE" sz="2800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de-DE" sz="2400" dirty="0">
                <a:solidFill>
                  <a:srgbClr val="FF0000"/>
                </a:solidFill>
              </a:rPr>
              <a:t>  </a:t>
            </a:r>
            <a:r>
              <a:rPr lang="de-DE" sz="2400" dirty="0"/>
              <a:t>energiearme								   energiereiche</a:t>
            </a:r>
          </a:p>
          <a:p>
            <a:r>
              <a:rPr lang="de-DE" sz="2400" dirty="0"/>
              <a:t>         Form										   Form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0BF58A4B-DDF5-F8F7-157B-97B636735D45}"/>
              </a:ext>
            </a:extLst>
          </p:cNvPr>
          <p:cNvCxnSpPr/>
          <p:nvPr/>
        </p:nvCxnSpPr>
        <p:spPr>
          <a:xfrm>
            <a:off x="4555066" y="3869270"/>
            <a:ext cx="13292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1426E11-CA43-ABA6-5A40-D4D39CAF9D70}"/>
              </a:ext>
            </a:extLst>
          </p:cNvPr>
          <p:cNvCxnSpPr/>
          <p:nvPr/>
        </p:nvCxnSpPr>
        <p:spPr>
          <a:xfrm>
            <a:off x="4555063" y="4021670"/>
            <a:ext cx="132926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feil: nach oben 2">
            <a:extLst>
              <a:ext uri="{FF2B5EF4-FFF2-40B4-BE49-F238E27FC236}">
                <a16:creationId xmlns:a16="http://schemas.microsoft.com/office/drawing/2014/main" id="{4B6B3D86-6080-234F-C866-A6FF757A4A97}"/>
              </a:ext>
            </a:extLst>
          </p:cNvPr>
          <p:cNvSpPr/>
          <p:nvPr/>
        </p:nvSpPr>
        <p:spPr>
          <a:xfrm rot="20675759">
            <a:off x="2771141" y="4249347"/>
            <a:ext cx="262467" cy="53920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889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Tracermethode</a:t>
            </a:r>
            <a:r>
              <a:rPr lang="de-DE" sz="2800" b="1" dirty="0">
                <a:solidFill>
                  <a:srgbClr val="0000FF"/>
                </a:solidFill>
              </a:rPr>
              <a:t>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6F68AD2-D73F-D230-60B7-F14D48B37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52" y="2754678"/>
            <a:ext cx="788709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CO</a:t>
            </a:r>
            <a:r>
              <a:rPr kumimoji="0" lang="de-DE" altLang="de-DE" sz="2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  12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kumimoji="0" lang="de-DE" altLang="de-DE" sz="2000" b="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+ Lichtenergie           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de-DE" altLang="de-DE" sz="2000" b="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kumimoji="0" lang="de-DE" altLang="de-DE" sz="2000" b="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kumimoji="0" lang="de-DE" altLang="de-DE" sz="2000" b="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  6 O*</a:t>
            </a:r>
            <a:r>
              <a:rPr kumimoji="0" lang="de-DE" altLang="de-DE" sz="2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  6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kumimoji="0" lang="de-DE" altLang="de-DE" sz="2000" b="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64C173A-28B5-9EF6-9E65-BF0B4D47AF85}"/>
              </a:ext>
            </a:extLst>
          </p:cNvPr>
          <p:cNvCxnSpPr/>
          <p:nvPr/>
        </p:nvCxnSpPr>
        <p:spPr>
          <a:xfrm>
            <a:off x="4673600" y="2946400"/>
            <a:ext cx="592667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feil: nach oben 2">
            <a:extLst>
              <a:ext uri="{FF2B5EF4-FFF2-40B4-BE49-F238E27FC236}">
                <a16:creationId xmlns:a16="http://schemas.microsoft.com/office/drawing/2014/main" id="{CA6E7C03-4398-EAB4-D202-7DB2DCFFE9F0}"/>
              </a:ext>
            </a:extLst>
          </p:cNvPr>
          <p:cNvSpPr/>
          <p:nvPr/>
        </p:nvSpPr>
        <p:spPr>
          <a:xfrm>
            <a:off x="2545926" y="3225569"/>
            <a:ext cx="262467" cy="53920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: nach oben 3">
            <a:extLst>
              <a:ext uri="{FF2B5EF4-FFF2-40B4-BE49-F238E27FC236}">
                <a16:creationId xmlns:a16="http://schemas.microsoft.com/office/drawing/2014/main" id="{D8D4EFFC-6F34-7331-1F0E-C5A9D9A5DFE8}"/>
              </a:ext>
            </a:extLst>
          </p:cNvPr>
          <p:cNvSpPr/>
          <p:nvPr/>
        </p:nvSpPr>
        <p:spPr>
          <a:xfrm>
            <a:off x="6954518" y="3226958"/>
            <a:ext cx="262467" cy="53920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22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Tracermethode</a:t>
            </a:r>
            <a:r>
              <a:rPr lang="de-DE" sz="2800" b="1" dirty="0">
                <a:solidFill>
                  <a:srgbClr val="0000FF"/>
                </a:solidFill>
              </a:rPr>
              <a:t>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6F68AD2-D73F-D230-60B7-F14D48B37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52" y="2754678"/>
            <a:ext cx="788709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CO</a:t>
            </a:r>
            <a:r>
              <a:rPr kumimoji="0" lang="de-DE" altLang="de-DE" sz="2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  12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kumimoji="0" lang="de-DE" altLang="de-DE" sz="2000" b="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+ Lichtenergie           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de-DE" altLang="de-DE" sz="2000" b="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kumimoji="0" lang="de-DE" altLang="de-DE" sz="2000" b="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kumimoji="0" lang="de-DE" altLang="de-DE" sz="2000" b="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  6 O*</a:t>
            </a:r>
            <a:r>
              <a:rPr kumimoji="0" lang="de-DE" altLang="de-DE" sz="2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  6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kumimoji="0" lang="de-DE" altLang="de-DE" sz="2000" b="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64C173A-28B5-9EF6-9E65-BF0B4D47AF85}"/>
              </a:ext>
            </a:extLst>
          </p:cNvPr>
          <p:cNvCxnSpPr/>
          <p:nvPr/>
        </p:nvCxnSpPr>
        <p:spPr>
          <a:xfrm>
            <a:off x="4673600" y="2946400"/>
            <a:ext cx="592667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feil: nach oben 2">
            <a:extLst>
              <a:ext uri="{FF2B5EF4-FFF2-40B4-BE49-F238E27FC236}">
                <a16:creationId xmlns:a16="http://schemas.microsoft.com/office/drawing/2014/main" id="{CA6E7C03-4398-EAB4-D202-7DB2DCFFE9F0}"/>
              </a:ext>
            </a:extLst>
          </p:cNvPr>
          <p:cNvSpPr/>
          <p:nvPr/>
        </p:nvSpPr>
        <p:spPr>
          <a:xfrm>
            <a:off x="2545926" y="3225569"/>
            <a:ext cx="262467" cy="53920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: nach oben 3">
            <a:extLst>
              <a:ext uri="{FF2B5EF4-FFF2-40B4-BE49-F238E27FC236}">
                <a16:creationId xmlns:a16="http://schemas.microsoft.com/office/drawing/2014/main" id="{D8D4EFFC-6F34-7331-1F0E-C5A9D9A5DFE8}"/>
              </a:ext>
            </a:extLst>
          </p:cNvPr>
          <p:cNvSpPr/>
          <p:nvPr/>
        </p:nvSpPr>
        <p:spPr>
          <a:xfrm>
            <a:off x="6954518" y="3226958"/>
            <a:ext cx="262467" cy="53920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6591E4-7073-0710-C0CB-D00A49B83386}"/>
              </a:ext>
            </a:extLst>
          </p:cNvPr>
          <p:cNvSpPr txBox="1"/>
          <p:nvPr/>
        </p:nvSpPr>
        <p:spPr>
          <a:xfrm>
            <a:off x="829733" y="4114800"/>
            <a:ext cx="7685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</a:rPr>
              <a:t>„Kohlen(</a:t>
            </a:r>
            <a:r>
              <a:rPr lang="de-DE" sz="2800" dirty="0" err="1">
                <a:solidFill>
                  <a:srgbClr val="0000FF"/>
                </a:solidFill>
              </a:rPr>
              <a:t>stoff</a:t>
            </a:r>
            <a:r>
              <a:rPr lang="de-DE" sz="2800" dirty="0">
                <a:solidFill>
                  <a:srgbClr val="0000FF"/>
                </a:solidFill>
              </a:rPr>
              <a:t>)-Hydrat“ ist eigentlich falsch: Es wird nicht ein Wassermolekül an das Kohlenstoff-Atom des Kohlenstoffdioxids angehängt.</a:t>
            </a:r>
          </a:p>
        </p:txBody>
      </p:sp>
    </p:spTree>
    <p:extLst>
      <p:ext uri="{BB962C8B-B14F-4D97-AF65-F5344CB8AC3E}">
        <p14:creationId xmlns:p14="http://schemas.microsoft.com/office/powerpoint/2010/main" val="1063683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Plural</a:t>
            </a:r>
          </a:p>
          <a:p>
            <a:r>
              <a:rPr lang="de-DE" sz="2800" dirty="0">
                <a:solidFill>
                  <a:srgbClr val="FF0000"/>
                </a:solidFill>
              </a:rPr>
              <a:t>Nicht: Lichtreaktion(en)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427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70D95-F50A-7242-FBE2-E758F2922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76AC1-67D9-46A3-4F80-63C3A0EC97A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4688AC1-6B56-A51A-BE69-8E0386579206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3012EE1-68D3-1662-45ED-47D8E2C68DA9}"/>
              </a:ext>
            </a:extLst>
          </p:cNvPr>
          <p:cNvSpPr txBox="1"/>
          <p:nvPr/>
        </p:nvSpPr>
        <p:spPr>
          <a:xfrm>
            <a:off x="628650" y="1690689"/>
            <a:ext cx="788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Darstellung als Blackbox: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2254112-2218-BCBB-5119-286E73BD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C492A19-887F-F11E-9D91-699F6EC2D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60" y="2712579"/>
            <a:ext cx="6081880" cy="24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66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B89D3-1980-2878-F619-3ECD0968A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82548-BDB9-61D0-E3D1-EF1DAF0FE4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DB2800B-74CE-3849-923A-848B00E3F86E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C37B8B5-A48F-BC86-25F7-52A167631374}"/>
              </a:ext>
            </a:extLst>
          </p:cNvPr>
          <p:cNvSpPr txBox="1"/>
          <p:nvPr/>
        </p:nvSpPr>
        <p:spPr>
          <a:xfrm>
            <a:off x="628650" y="1690689"/>
            <a:ext cx="788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Darstellung als Blackbox: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73D41D3-6781-C5C1-B946-E661B6FAD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6B87F6-10FD-B693-5785-FE3227DE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60" y="2712579"/>
            <a:ext cx="6081880" cy="246108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11EDEBC-447C-CACD-8339-3B7A832BE171}"/>
              </a:ext>
            </a:extLst>
          </p:cNvPr>
          <p:cNvSpPr txBox="1"/>
          <p:nvPr/>
        </p:nvSpPr>
        <p:spPr>
          <a:xfrm>
            <a:off x="781396" y="5411585"/>
            <a:ext cx="7589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Zunächst ohne Koeffizienten.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In einem 2. Schritt Koeffizienten einfügen.</a:t>
            </a:r>
          </a:p>
        </p:txBody>
      </p:sp>
    </p:spTree>
    <p:extLst>
      <p:ext uri="{BB962C8B-B14F-4D97-AF65-F5344CB8AC3E}">
        <p14:creationId xmlns:p14="http://schemas.microsoft.com/office/powerpoint/2010/main" val="4125744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4079D-086F-34C7-6D95-7EA584B5C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ABF6F-5A2D-3353-380F-42F6295D7F3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A9875C-3E97-714F-27D5-B4E71078CC44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6C19190-E585-D1A4-11F0-309CEBCD2678}"/>
              </a:ext>
            </a:extLst>
          </p:cNvPr>
          <p:cNvSpPr txBox="1"/>
          <p:nvPr/>
        </p:nvSpPr>
        <p:spPr>
          <a:xfrm>
            <a:off x="628650" y="1690689"/>
            <a:ext cx="788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Darstellung als Summengleichung: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69BCF46-07D1-3337-C4C2-BBFA00A4E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5E837DE-D021-961C-9102-4224DFAC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016252"/>
            <a:ext cx="8515350" cy="58779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79EC109-FA34-C1FD-D522-260224D1B6BB}"/>
              </a:ext>
            </a:extLst>
          </p:cNvPr>
          <p:cNvSpPr txBox="1"/>
          <p:nvPr/>
        </p:nvSpPr>
        <p:spPr>
          <a:xfrm>
            <a:off x="739833" y="4217750"/>
            <a:ext cx="777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Entwickelt aus der Blackbox mit Koeffizienten.</a:t>
            </a:r>
          </a:p>
        </p:txBody>
      </p:sp>
    </p:spTree>
    <p:extLst>
      <p:ext uri="{BB962C8B-B14F-4D97-AF65-F5344CB8AC3E}">
        <p14:creationId xmlns:p14="http://schemas.microsoft.com/office/powerpoint/2010/main" val="327478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 in Chemie:</a:t>
            </a:r>
          </a:p>
          <a:p>
            <a:r>
              <a:rPr lang="de-DE" sz="3200" dirty="0"/>
              <a:t>Biochemie arbeitet mit </a:t>
            </a:r>
            <a:r>
              <a:rPr lang="de-DE" sz="3200" u="sng" dirty="0"/>
              <a:t>chemischen Formeln</a:t>
            </a:r>
            <a:r>
              <a:rPr lang="de-DE" sz="3200" dirty="0"/>
              <a:t>.</a:t>
            </a:r>
          </a:p>
          <a:p>
            <a:r>
              <a:rPr lang="de-DE" sz="3200" dirty="0"/>
              <a:t>Vorwissen sehr unterschiedlich:</a:t>
            </a:r>
          </a:p>
          <a:p>
            <a:endParaRPr lang="de-DE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Nicht-</a:t>
            </a:r>
            <a:r>
              <a:rPr lang="de-DE" sz="3200" dirty="0" err="1"/>
              <a:t>NTGler</a:t>
            </a:r>
            <a:r>
              <a:rPr lang="de-DE" sz="3200" dirty="0"/>
              <a:t> bzw. </a:t>
            </a:r>
            <a:r>
              <a:rPr lang="de-DE" sz="3200" dirty="0" err="1"/>
              <a:t>NTGler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Kursteilnehmer mit bzw. ohne Chemiekurs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persönliche Einstellung zur Chemie</a:t>
            </a:r>
          </a:p>
        </p:txBody>
      </p:sp>
    </p:spTree>
    <p:extLst>
      <p:ext uri="{BB962C8B-B14F-4D97-AF65-F5344CB8AC3E}">
        <p14:creationId xmlns:p14="http://schemas.microsoft.com/office/powerpoint/2010/main" val="975510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mit Energieinhalten </a:t>
            </a:r>
            <a:r>
              <a:rPr lang="de-DE" sz="2800" dirty="0">
                <a:solidFill>
                  <a:srgbClr val="FF0000"/>
                </a:solidFill>
              </a:rPr>
              <a:t>(nicht mit </a:t>
            </a:r>
            <a:r>
              <a:rPr lang="de-DE" sz="2800" dirty="0" err="1">
                <a:solidFill>
                  <a:srgbClr val="FF0000"/>
                </a:solidFill>
              </a:rPr>
              <a:t>Redox</a:t>
            </a:r>
            <a:r>
              <a:rPr lang="de-DE" sz="2800" dirty="0">
                <a:solidFill>
                  <a:srgbClr val="FF0000"/>
                </a:solidFill>
              </a:rPr>
              <a:t>-Potentialen)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problemorientierte</a:t>
            </a:r>
            <a:r>
              <a:rPr lang="de-DE" sz="2800" dirty="0"/>
              <a:t> Herangehensweise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6146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3E962-0620-71C9-CB2F-347694DD8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EB2FC-53F5-F9CE-9521-065F6900B52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C965936-E98E-AB69-9D22-C4490D11F737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784C39A-597F-9CAC-C9A9-A2F61530D2F3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nimmt Elektronen auf. Woher?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2BD4047-B697-ACE9-143E-06F239E67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362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nimmt Elektronen auf. Woher?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Chl</a:t>
            </a:r>
            <a:r>
              <a:rPr lang="de-DE" sz="2800" dirty="0"/>
              <a:t> I absorbiert Photon, erlangt sehr hohen Energieinhalt (</a:t>
            </a:r>
            <a:r>
              <a:rPr lang="de-DE" sz="2800" dirty="0" err="1"/>
              <a:t>Chl</a:t>
            </a:r>
            <a:r>
              <a:rPr lang="de-DE" sz="2800" dirty="0"/>
              <a:t> I*) und gibt Elektron ab.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8774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nimmt Elektronen auf. Woher?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Chl</a:t>
            </a:r>
            <a:r>
              <a:rPr lang="de-DE" sz="2800" dirty="0"/>
              <a:t> I absorbiert Photon, erlangt sehr hohen Energieinhalt (</a:t>
            </a:r>
            <a:r>
              <a:rPr lang="de-DE" sz="2800" dirty="0" err="1"/>
              <a:t>Chl</a:t>
            </a:r>
            <a:r>
              <a:rPr lang="de-DE" sz="2800" dirty="0"/>
              <a:t> I*) und gibt Elektron ab.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Elektronenlücke in </a:t>
            </a:r>
            <a:r>
              <a:rPr lang="de-DE" sz="2800" dirty="0" err="1"/>
              <a:t>Chl</a:t>
            </a:r>
            <a:r>
              <a:rPr lang="de-DE" sz="2800" dirty="0"/>
              <a:t> I</a:t>
            </a:r>
            <a:r>
              <a:rPr lang="de-DE" sz="2800" baseline="30000" dirty="0"/>
              <a:t>+</a:t>
            </a:r>
            <a:r>
              <a:rPr lang="de-DE" sz="2800" dirty="0"/>
              <a:t>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2385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nimmt Elektronen auf. Woher?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Chl</a:t>
            </a:r>
            <a:r>
              <a:rPr lang="de-DE" sz="2800" dirty="0"/>
              <a:t> I absorbiert Photon, erlangt sehr hohen Energieinhalt (</a:t>
            </a:r>
            <a:r>
              <a:rPr lang="de-DE" sz="2800" dirty="0" err="1"/>
              <a:t>Chl</a:t>
            </a:r>
            <a:r>
              <a:rPr lang="de-DE" sz="2800" dirty="0"/>
              <a:t> I*) und gibt Elektron ab.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Elektronenlücke in </a:t>
            </a:r>
            <a:r>
              <a:rPr lang="de-DE" sz="2800" dirty="0" err="1"/>
              <a:t>Chl</a:t>
            </a:r>
            <a:r>
              <a:rPr lang="de-DE" sz="2800" dirty="0"/>
              <a:t> I</a:t>
            </a:r>
            <a:r>
              <a:rPr lang="de-DE" sz="2800" baseline="30000" dirty="0"/>
              <a:t>+</a:t>
            </a:r>
            <a:r>
              <a:rPr lang="de-DE" sz="2800" dirty="0"/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Chl</a:t>
            </a:r>
            <a:r>
              <a:rPr lang="de-DE" sz="2800" dirty="0"/>
              <a:t> II absorbiert Photon, erlangt sehr hohen Energieinhalt (</a:t>
            </a:r>
            <a:r>
              <a:rPr lang="de-DE" sz="2800" dirty="0" err="1"/>
              <a:t>Chl</a:t>
            </a:r>
            <a:r>
              <a:rPr lang="de-DE" sz="2800" dirty="0"/>
              <a:t> II*) und gibt Elektron an </a:t>
            </a:r>
            <a:r>
              <a:rPr lang="de-DE" sz="2800" dirty="0" err="1"/>
              <a:t>Chl</a:t>
            </a:r>
            <a:r>
              <a:rPr lang="de-DE" sz="2800" dirty="0"/>
              <a:t> I</a:t>
            </a:r>
            <a:r>
              <a:rPr lang="de-DE" sz="2800" baseline="30000" dirty="0"/>
              <a:t>+ </a:t>
            </a:r>
            <a:r>
              <a:rPr lang="de-DE" sz="2800" dirty="0"/>
              <a:t>ab: Regeneration von </a:t>
            </a:r>
            <a:r>
              <a:rPr lang="de-DE" sz="2800" dirty="0" err="1"/>
              <a:t>Chl</a:t>
            </a:r>
            <a:r>
              <a:rPr lang="de-DE" sz="2800" dirty="0"/>
              <a:t> I.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941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Elektronenlücke bei </a:t>
            </a:r>
            <a:r>
              <a:rPr lang="de-DE" sz="2800" dirty="0" err="1"/>
              <a:t>Chl</a:t>
            </a:r>
            <a:r>
              <a:rPr lang="de-DE" sz="2800" dirty="0"/>
              <a:t> II</a:t>
            </a:r>
            <a:r>
              <a:rPr lang="de-DE" sz="2800" baseline="30000" dirty="0"/>
              <a:t>+</a:t>
            </a:r>
            <a:r>
              <a:rPr lang="de-DE" sz="2800" dirty="0"/>
              <a:t>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0681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B047E-5C8F-59A2-F72D-5ACCA82FD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9F83FF-1A87-3D95-EBC6-8DAC3C7695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3DF962A-2FD3-3AFF-4DF4-B5AC294C4917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032FD7-698D-7B3B-221C-671AB0D6B456}"/>
              </a:ext>
            </a:extLst>
          </p:cNvPr>
          <p:cNvSpPr txBox="1"/>
          <p:nvPr/>
        </p:nvSpPr>
        <p:spPr>
          <a:xfrm>
            <a:off x="628650" y="1690689"/>
            <a:ext cx="78867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Elektronenlücke bei </a:t>
            </a:r>
            <a:r>
              <a:rPr lang="de-DE" sz="2800" dirty="0" err="1"/>
              <a:t>Chl</a:t>
            </a:r>
            <a:r>
              <a:rPr lang="de-DE" sz="2800" dirty="0"/>
              <a:t> II</a:t>
            </a:r>
            <a:r>
              <a:rPr lang="de-DE" sz="2800" baseline="30000" dirty="0"/>
              <a:t>+</a:t>
            </a:r>
            <a:r>
              <a:rPr lang="de-DE" sz="2800" dirty="0"/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So tiefer Energieinhalt bei </a:t>
            </a:r>
            <a:r>
              <a:rPr lang="de-DE" sz="2800" dirty="0" err="1"/>
              <a:t>Chl</a:t>
            </a:r>
            <a:r>
              <a:rPr lang="de-DE" sz="2800" dirty="0"/>
              <a:t> II</a:t>
            </a:r>
            <a:r>
              <a:rPr lang="de-DE" sz="2800" baseline="30000" dirty="0"/>
              <a:t>+</a:t>
            </a:r>
            <a:r>
              <a:rPr lang="de-DE" sz="2800" dirty="0"/>
              <a:t>, </a:t>
            </a:r>
            <a:r>
              <a:rPr lang="de-DE" sz="2800" dirty="0" err="1"/>
              <a:t>dass</a:t>
            </a:r>
            <a:r>
              <a:rPr lang="de-DE" sz="2800" dirty="0"/>
              <a:t> es sogar Wasser ein Elektron entreißen kann (extrem seltene Verhältnisse): Regeneration von </a:t>
            </a:r>
            <a:r>
              <a:rPr lang="de-DE" sz="2800" dirty="0" err="1"/>
              <a:t>Chl</a:t>
            </a:r>
            <a:r>
              <a:rPr lang="de-DE" sz="2800" dirty="0"/>
              <a:t> II.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6AF2274-BC42-27E6-23BD-0173B4C7A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8608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 err="1"/>
              <a:t>Chemiosmotisches</a:t>
            </a:r>
            <a:r>
              <a:rPr lang="de-DE" sz="2800" dirty="0"/>
              <a:t> Modell der ATP-Bildung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F209FBC-CF19-E986-784B-171700812056}"/>
              </a:ext>
            </a:extLst>
          </p:cNvPr>
          <p:cNvSpPr txBox="1"/>
          <p:nvPr/>
        </p:nvSpPr>
        <p:spPr>
          <a:xfrm>
            <a:off x="795867" y="5748867"/>
            <a:ext cx="7719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Zwischenträger der Elektronen zwar betrachten, </a:t>
            </a:r>
          </a:p>
          <a:p>
            <a:pPr algn="ctr"/>
            <a:r>
              <a:rPr lang="de-DE" sz="2400" dirty="0"/>
              <a:t>sie sind aber kein Lerninhalt.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8930B45-D5AD-09D4-BACA-275E0CB33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4" y="2700640"/>
            <a:ext cx="6731000" cy="304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607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 err="1"/>
              <a:t>Chemiosmotisches</a:t>
            </a:r>
            <a:r>
              <a:rPr lang="de-DE" sz="2800" dirty="0"/>
              <a:t> Modell der ATP-Bildung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F209FBC-CF19-E986-784B-171700812056}"/>
              </a:ext>
            </a:extLst>
          </p:cNvPr>
          <p:cNvSpPr txBox="1"/>
          <p:nvPr/>
        </p:nvSpPr>
        <p:spPr>
          <a:xfrm>
            <a:off x="795867" y="5748867"/>
            <a:ext cx="7719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Aufbau eines Protonen-Gradienten (Begriffe klären).</a:t>
            </a:r>
          </a:p>
          <a:p>
            <a:pPr algn="ctr"/>
            <a:r>
              <a:rPr lang="de-DE" sz="2400" dirty="0"/>
              <a:t>Bezug zum pH-Wert herstellen.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8930B45-D5AD-09D4-BACA-275E0CB33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4" y="2700640"/>
            <a:ext cx="6731000" cy="304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04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b="1" dirty="0">
                <a:solidFill>
                  <a:srgbClr val="0000FF"/>
                </a:solidFill>
              </a:rPr>
              <a:t>Zyklischer Elektronentransport </a:t>
            </a:r>
            <a:r>
              <a:rPr lang="de-DE" sz="2800" dirty="0">
                <a:solidFill>
                  <a:srgbClr val="0000FF"/>
                </a:solidFill>
              </a:rPr>
              <a:t>(nur </a:t>
            </a:r>
            <a:r>
              <a:rPr lang="de-DE" sz="2800" dirty="0" err="1">
                <a:solidFill>
                  <a:srgbClr val="0000FF"/>
                </a:solidFill>
              </a:rPr>
              <a:t>eA</a:t>
            </a:r>
            <a:r>
              <a:rPr lang="de-DE" sz="2800" dirty="0">
                <a:solidFill>
                  <a:srgbClr val="0000FF"/>
                </a:solidFill>
              </a:rPr>
              <a:t>-Kurs):</a:t>
            </a:r>
          </a:p>
          <a:p>
            <a:pPr>
              <a:spcBef>
                <a:spcPts val="1200"/>
              </a:spcBef>
            </a:pPr>
            <a:r>
              <a:rPr lang="de-DE" sz="2800" dirty="0">
                <a:solidFill>
                  <a:srgbClr val="0000FF"/>
                </a:solidFill>
              </a:rPr>
              <a:t>baut Protonen-Gradienten auf, ohne </a:t>
            </a:r>
            <a:r>
              <a:rPr lang="de-DE" sz="2800" dirty="0" err="1">
                <a:solidFill>
                  <a:srgbClr val="0000FF"/>
                </a:solidFill>
              </a:rPr>
              <a:t>dass</a:t>
            </a:r>
            <a:r>
              <a:rPr lang="de-DE" sz="2800" dirty="0">
                <a:solidFill>
                  <a:srgbClr val="0000FF"/>
                </a:solidFill>
              </a:rPr>
              <a:t> </a:t>
            </a:r>
            <a:r>
              <a:rPr lang="de-DE" sz="2800" dirty="0" err="1">
                <a:solidFill>
                  <a:srgbClr val="0000FF"/>
                </a:solidFill>
              </a:rPr>
              <a:t>NADPH</a:t>
            </a:r>
            <a:r>
              <a:rPr lang="de-DE" sz="2800" dirty="0">
                <a:solidFill>
                  <a:srgbClr val="0000FF"/>
                </a:solidFill>
              </a:rPr>
              <a:t> gebildet wird, dient also der Synthese von </a:t>
            </a:r>
            <a:r>
              <a:rPr lang="de-DE" sz="2800" dirty="0" err="1">
                <a:solidFill>
                  <a:srgbClr val="0000FF"/>
                </a:solidFill>
              </a:rPr>
              <a:t>zusätz-lichem</a:t>
            </a:r>
            <a:r>
              <a:rPr lang="de-DE" sz="2800" dirty="0">
                <a:solidFill>
                  <a:srgbClr val="0000FF"/>
                </a:solidFill>
              </a:rPr>
              <a:t> ATP.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46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 in Chemie:</a:t>
            </a:r>
          </a:p>
          <a:p>
            <a:r>
              <a:rPr lang="de-DE" sz="3200" dirty="0"/>
              <a:t>Biochemie arbeitet mit </a:t>
            </a:r>
            <a:r>
              <a:rPr lang="de-DE" sz="3200" u="sng" dirty="0"/>
              <a:t>chemischen Formeln</a:t>
            </a:r>
            <a:r>
              <a:rPr lang="de-DE" sz="3200" dirty="0"/>
              <a:t>.</a:t>
            </a:r>
          </a:p>
          <a:p>
            <a:r>
              <a:rPr lang="de-DE" sz="3200" dirty="0"/>
              <a:t>Vorwissen sehr unterschiedlich:</a:t>
            </a:r>
          </a:p>
          <a:p>
            <a:endParaRPr lang="de-DE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Nicht-</a:t>
            </a:r>
            <a:r>
              <a:rPr lang="de-DE" sz="3200" dirty="0" err="1"/>
              <a:t>NTGler</a:t>
            </a:r>
            <a:r>
              <a:rPr lang="de-DE" sz="3200" dirty="0"/>
              <a:t> bzw. </a:t>
            </a:r>
            <a:r>
              <a:rPr lang="de-DE" sz="3200" dirty="0" err="1"/>
              <a:t>NTGler</a:t>
            </a:r>
            <a:r>
              <a:rPr lang="de-DE" sz="3200" dirty="0"/>
              <a:t>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Kursteilnehmer mit bzw. ohne Chemiekurs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persönliche Einstellung zur Chemie</a:t>
            </a:r>
          </a:p>
          <a:p>
            <a:pPr algn="ctr">
              <a:spcAft>
                <a:spcPts val="1200"/>
              </a:spcAft>
            </a:pPr>
            <a:r>
              <a:rPr lang="de-DE" sz="3200" dirty="0">
                <a:solidFill>
                  <a:srgbClr val="FF0000"/>
                </a:solidFill>
              </a:rPr>
              <a:t>Nicht von guten Einzelbeiträgen auf die übrigen Kursteilnehmer schließen!</a:t>
            </a:r>
          </a:p>
        </p:txBody>
      </p:sp>
    </p:spTree>
    <p:extLst>
      <p:ext uri="{BB962C8B-B14F-4D97-AF65-F5344CB8AC3E}">
        <p14:creationId xmlns:p14="http://schemas.microsoft.com/office/powerpoint/2010/main" val="25850659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Lichtunabhängige Reaktionen = Sekundärreaktionen = Calvin-Zyklus</a:t>
            </a:r>
          </a:p>
          <a:p>
            <a:endParaRPr lang="de-DE" sz="2800" dirty="0"/>
          </a:p>
          <a:p>
            <a:r>
              <a:rPr lang="de-DE" sz="2800" dirty="0"/>
              <a:t>Plural, </a:t>
            </a:r>
            <a:r>
              <a:rPr lang="de-DE" sz="2800" dirty="0">
                <a:solidFill>
                  <a:srgbClr val="FF0000"/>
                </a:solidFill>
              </a:rPr>
              <a:t>nicht Dunkelreaktion(en)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4276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Lichtunabhängige Reaktionen = Sekundärreaktionen = Calvin-Zyklus</a:t>
            </a:r>
          </a:p>
          <a:p>
            <a:endParaRPr lang="de-DE" sz="2800" dirty="0"/>
          </a:p>
          <a:p>
            <a:r>
              <a:rPr lang="de-DE" sz="2800" dirty="0"/>
              <a:t>Plural, </a:t>
            </a:r>
            <a:r>
              <a:rPr lang="de-DE" sz="2800" dirty="0">
                <a:solidFill>
                  <a:srgbClr val="FF0000"/>
                </a:solidFill>
              </a:rPr>
              <a:t>nicht Dunkelreaktion(en)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4 Phasen des Calvin-Zyklus (mit ihren Aufgaben)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keine</a:t>
            </a:r>
            <a:r>
              <a:rPr lang="de-DE" sz="2800" dirty="0"/>
              <a:t> Betrachtung der einzelnen Reaktionen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515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Lichtunabhängige Reaktionen = Calvin-Zyklus: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39CBD0-0701-ED02-F94E-D0D0A877E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33" y="2349473"/>
            <a:ext cx="5477933" cy="399182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CC0A9E1-0E77-0F08-3EE6-CF5E61073502}"/>
              </a:ext>
            </a:extLst>
          </p:cNvPr>
          <p:cNvSpPr txBox="1"/>
          <p:nvPr/>
        </p:nvSpPr>
        <p:spPr>
          <a:xfrm>
            <a:off x="5291667" y="2548467"/>
            <a:ext cx="292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Fixierungs-Phase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8235E0-EE01-2319-C3F8-AA8CF5C0EA6B}"/>
              </a:ext>
            </a:extLst>
          </p:cNvPr>
          <p:cNvSpPr txBox="1"/>
          <p:nvPr/>
        </p:nvSpPr>
        <p:spPr>
          <a:xfrm>
            <a:off x="5537200" y="5334000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Reduktions-Phase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EA95C46-1089-4D0B-6FE9-CD4295C4706D}"/>
              </a:ext>
            </a:extLst>
          </p:cNvPr>
          <p:cNvSpPr txBox="1"/>
          <p:nvPr/>
        </p:nvSpPr>
        <p:spPr>
          <a:xfrm>
            <a:off x="749299" y="3266972"/>
            <a:ext cx="166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0000FF"/>
                </a:solidFill>
              </a:rPr>
              <a:t>Regenerations-Phase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4747648-A423-6FA3-D4C0-B1EB9BEB762B}"/>
              </a:ext>
            </a:extLst>
          </p:cNvPr>
          <p:cNvSpPr txBox="1"/>
          <p:nvPr/>
        </p:nvSpPr>
        <p:spPr>
          <a:xfrm>
            <a:off x="872912" y="5883281"/>
            <a:ext cx="166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0000FF"/>
                </a:solidFill>
              </a:rPr>
              <a:t>Bildung von Glukose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30088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Zusammenführung: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1C93876-A59D-3D6B-3C11-72E852552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2336720"/>
            <a:ext cx="8009467" cy="231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060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>
                <a:solidFill>
                  <a:srgbClr val="0000FF"/>
                </a:solidFill>
              </a:rPr>
              <a:t>Strukturformeln</a:t>
            </a:r>
            <a:r>
              <a:rPr lang="de-DE" sz="2800" dirty="0">
                <a:solidFill>
                  <a:srgbClr val="0000FF"/>
                </a:solidFill>
              </a:rPr>
              <a:t> können betrachtet werden, sind aber kein Lerninhalt (z. B. können Gleichungen in Strukturformeln vorgegeben werden, welche von den Kursteilnehmern erläutert werden)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Begriffe </a:t>
            </a:r>
            <a:r>
              <a:rPr lang="de-DE" sz="2800" dirty="0" err="1">
                <a:solidFill>
                  <a:srgbClr val="0000FF"/>
                </a:solidFill>
              </a:rPr>
              <a:t>C3</a:t>
            </a:r>
            <a:r>
              <a:rPr lang="de-DE" sz="2800" dirty="0">
                <a:solidFill>
                  <a:srgbClr val="0000FF"/>
                </a:solidFill>
              </a:rPr>
              <a:t>- und </a:t>
            </a:r>
            <a:r>
              <a:rPr lang="de-DE" sz="2800" dirty="0" err="1">
                <a:solidFill>
                  <a:srgbClr val="0000FF"/>
                </a:solidFill>
              </a:rPr>
              <a:t>C4</a:t>
            </a:r>
            <a:r>
              <a:rPr lang="de-DE" sz="2800" dirty="0">
                <a:solidFill>
                  <a:srgbClr val="0000FF"/>
                </a:solidFill>
              </a:rPr>
              <a:t>-Pflanzen erklären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9096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Strukturformeln können betrachtet werden, sind aber kein Lerninhalt (z. B. können Gleichungen in Strukturformeln vorgegeben werden, welche von den Kursteilnehmern erläutert werden)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Begriffe </a:t>
            </a:r>
            <a:r>
              <a:rPr lang="de-DE" sz="2800" dirty="0" err="1">
                <a:solidFill>
                  <a:srgbClr val="0000FF"/>
                </a:solidFill>
              </a:rPr>
              <a:t>C3</a:t>
            </a:r>
            <a:r>
              <a:rPr lang="de-DE" sz="2800" dirty="0">
                <a:solidFill>
                  <a:srgbClr val="0000FF"/>
                </a:solidFill>
              </a:rPr>
              <a:t>- und </a:t>
            </a:r>
            <a:r>
              <a:rPr lang="de-DE" sz="2800" dirty="0" err="1">
                <a:solidFill>
                  <a:srgbClr val="0000FF"/>
                </a:solidFill>
              </a:rPr>
              <a:t>C4</a:t>
            </a:r>
            <a:r>
              <a:rPr lang="de-DE" sz="2800" dirty="0">
                <a:solidFill>
                  <a:srgbClr val="0000FF"/>
                </a:solidFill>
              </a:rPr>
              <a:t>-Pflanzen erklären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Bei bio-nickl sehr ausführlich, aber bitte nicht im Unterricht!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keine Vertiefungen wie CAM-Pflanzen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9844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7330C-B77E-C567-7721-8B10B278F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1EFE5F-CD54-250A-50D4-85E146498F7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25E9FDF-BD20-7F78-1AE2-7F59E50F7CE8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391E982-18EB-3EB5-F7A6-C5F34099A930}"/>
              </a:ext>
            </a:extLst>
          </p:cNvPr>
          <p:cNvSpPr txBox="1"/>
          <p:nvPr/>
        </p:nvSpPr>
        <p:spPr>
          <a:xfrm>
            <a:off x="628650" y="1690689"/>
            <a:ext cx="78867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Vorfixierung von Kohlenstoffdioxid </a:t>
            </a:r>
            <a:r>
              <a:rPr lang="de-DE" sz="2800" u="sng" dirty="0">
                <a:solidFill>
                  <a:srgbClr val="0000FF"/>
                </a:solidFill>
              </a:rPr>
              <a:t>im einen Zelltyp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Freisetzung und Assimilation von Kohlenstoffdioxid </a:t>
            </a:r>
            <a:r>
              <a:rPr lang="de-DE" sz="2800" u="sng" dirty="0">
                <a:solidFill>
                  <a:srgbClr val="0000FF"/>
                </a:solidFill>
              </a:rPr>
              <a:t>im anderen Zelltyp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Regeneration des Akzeptor-Moleküls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12C55FE-31EF-8E00-F2B2-680FEB750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9234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F324FA33-2C7D-0529-8236-558F4032C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4" y="2004176"/>
            <a:ext cx="8495607" cy="43158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858F821-D79C-5526-CD6C-139CCF95553C}"/>
              </a:ext>
            </a:extLst>
          </p:cNvPr>
          <p:cNvSpPr/>
          <p:nvPr/>
        </p:nvSpPr>
        <p:spPr>
          <a:xfrm>
            <a:off x="957404" y="3756735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84B60F-16F8-CFD9-B83C-B532B1CCBC94}"/>
              </a:ext>
            </a:extLst>
          </p:cNvPr>
          <p:cNvSpPr/>
          <p:nvPr/>
        </p:nvSpPr>
        <p:spPr>
          <a:xfrm>
            <a:off x="2538687" y="300961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9A91570-D199-9B89-EAC3-B87BBE9FFB71}"/>
              </a:ext>
            </a:extLst>
          </p:cNvPr>
          <p:cNvSpPr/>
          <p:nvPr/>
        </p:nvSpPr>
        <p:spPr>
          <a:xfrm>
            <a:off x="2538687" y="5511850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A9B7924-FDEB-039D-1011-A1DE5FAB94AA}"/>
              </a:ext>
            </a:extLst>
          </p:cNvPr>
          <p:cNvSpPr/>
          <p:nvPr/>
        </p:nvSpPr>
        <p:spPr>
          <a:xfrm>
            <a:off x="5230609" y="4599061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6163950-DA51-10FB-52B5-F7C3B269FD99}"/>
              </a:ext>
            </a:extLst>
          </p:cNvPr>
          <p:cNvSpPr/>
          <p:nvPr/>
        </p:nvSpPr>
        <p:spPr>
          <a:xfrm>
            <a:off x="8203700" y="3936735"/>
            <a:ext cx="180000" cy="180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r>
              <a:rPr lang="de-DE" sz="2800" dirty="0">
                <a:solidFill>
                  <a:srgbClr val="0000FF"/>
                </a:solidFill>
              </a:rPr>
              <a:t>Stoffnamen als Lerninhalte?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188843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r>
              <a:rPr lang="de-DE" sz="2800" dirty="0">
                <a:solidFill>
                  <a:srgbClr val="0000FF"/>
                </a:solidFill>
              </a:rPr>
              <a:t>Vergleich der Photosynthese-Raten bei </a:t>
            </a:r>
            <a:r>
              <a:rPr lang="de-DE" sz="2800" dirty="0" err="1">
                <a:solidFill>
                  <a:srgbClr val="0000FF"/>
                </a:solidFill>
              </a:rPr>
              <a:t>C3</a:t>
            </a:r>
            <a:r>
              <a:rPr lang="de-DE" sz="2800" dirty="0">
                <a:solidFill>
                  <a:srgbClr val="0000FF"/>
                </a:solidFill>
              </a:rPr>
              <a:t>- und </a:t>
            </a:r>
            <a:r>
              <a:rPr lang="de-DE" sz="2800" dirty="0" err="1">
                <a:solidFill>
                  <a:srgbClr val="0000FF"/>
                </a:solidFill>
              </a:rPr>
              <a:t>C4</a:t>
            </a:r>
            <a:r>
              <a:rPr lang="de-DE" sz="2800" dirty="0">
                <a:solidFill>
                  <a:srgbClr val="0000FF"/>
                </a:solidFill>
              </a:rPr>
              <a:t>-Pflanzen</a:t>
            </a:r>
          </a:p>
          <a:p>
            <a:endParaRPr lang="de-DE" sz="2800" dirty="0">
              <a:solidFill>
                <a:srgbClr val="0000FF"/>
              </a:solidFill>
            </a:endParaRPr>
          </a:p>
          <a:p>
            <a:r>
              <a:rPr lang="de-DE" sz="2800" dirty="0">
                <a:solidFill>
                  <a:srgbClr val="FF0000"/>
                </a:solidFill>
              </a:rPr>
              <a:t>aber ohne Photorespiration </a:t>
            </a:r>
            <a:r>
              <a:rPr lang="de-DE" sz="2800" dirty="0">
                <a:solidFill>
                  <a:srgbClr val="0000FF"/>
                </a:solidFill>
              </a:rPr>
              <a:t>(</a:t>
            </a:r>
            <a:r>
              <a:rPr lang="de-DE" sz="2800" dirty="0" err="1">
                <a:solidFill>
                  <a:srgbClr val="0000FF"/>
                </a:solidFill>
              </a:rPr>
              <a:t>RuBisCO</a:t>
            </a:r>
            <a:r>
              <a:rPr lang="de-DE" sz="2800" dirty="0">
                <a:solidFill>
                  <a:srgbClr val="0000FF"/>
                </a:solidFill>
              </a:rPr>
              <a:t> bindet Sauer-stoff stärker als Kohlenstoffdioxid; dieses Problem entfällt bei PEP als Akzeptor)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7576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11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Klarheit: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Lernbereich 3 „Stoffwechselphysiologie der Zelle“ ist insgesamt gut strukturiert.</a:t>
            </a:r>
          </a:p>
        </p:txBody>
      </p:sp>
    </p:spTree>
    <p:extLst>
      <p:ext uri="{BB962C8B-B14F-4D97-AF65-F5344CB8AC3E}">
        <p14:creationId xmlns:p14="http://schemas.microsoft.com/office/powerpoint/2010/main" val="41781613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C6063-06F2-7293-C520-95DD5C67A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A210E-F8CF-0BF1-B720-2E78772592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15A72BE-F210-E658-73AB-AEB7191C9B20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DEDDC7D-11AF-A80C-00DE-CB788DA1EB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86" y="2061103"/>
            <a:ext cx="7808134" cy="22351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6DBE4E9-352F-04CD-300A-7621188046CB}"/>
              </a:ext>
            </a:extLst>
          </p:cNvPr>
          <p:cNvSpPr txBox="1"/>
          <p:nvPr/>
        </p:nvSpPr>
        <p:spPr>
          <a:xfrm>
            <a:off x="628650" y="429630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Umbau in der Pflanze</a:t>
            </a:r>
          </a:p>
          <a:p>
            <a:pPr algn="ctr"/>
            <a:endParaRPr lang="de-DE" sz="2800" dirty="0"/>
          </a:p>
          <a:p>
            <a:pPr algn="ctr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618342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A3E1C-B97E-6764-54BE-FED34DF77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6655F-3539-CF53-30DD-6AECF51AB0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EEE09DA-B805-574D-EB34-B186CA93309A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A1F2A5C-7C7B-6E3A-9AF8-992984D53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86" y="2061103"/>
            <a:ext cx="7808134" cy="22351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E96BD12-4BA1-EF54-4798-FF76C6D2CDE4}"/>
              </a:ext>
            </a:extLst>
          </p:cNvPr>
          <p:cNvSpPr txBox="1"/>
          <p:nvPr/>
        </p:nvSpPr>
        <p:spPr>
          <a:xfrm>
            <a:off x="628650" y="4296302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Umbau in der Pflanze</a:t>
            </a:r>
          </a:p>
          <a:p>
            <a:pPr algn="ctr"/>
            <a:endParaRPr lang="de-DE" sz="2800" dirty="0"/>
          </a:p>
          <a:p>
            <a:pPr algn="ctr"/>
            <a:r>
              <a:rPr lang="de-DE" sz="2800" dirty="0"/>
              <a:t>Hier die nötigen Lücken bei Nicht-</a:t>
            </a:r>
            <a:r>
              <a:rPr lang="de-DE" sz="2800" dirty="0" err="1"/>
              <a:t>NTGlern</a:t>
            </a:r>
            <a:r>
              <a:rPr lang="de-DE" sz="2800" dirty="0"/>
              <a:t> schließen, soweit das für den Biologiekurs nötig ist.</a:t>
            </a:r>
          </a:p>
          <a:p>
            <a:pPr algn="ctr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6476990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nachwachsende Rohstoffe </a:t>
            </a:r>
            <a:r>
              <a:rPr lang="de-DE" sz="2800" dirty="0"/>
              <a:t>(kurz, denn die bilden in der Ökologie einen Schwerpunkt)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>
                <a:solidFill>
                  <a:srgbClr val="0000FF"/>
                </a:solidFill>
              </a:rPr>
              <a:t>sekundäre Pflanzenstoffe </a:t>
            </a:r>
            <a:r>
              <a:rPr lang="de-DE" sz="2800" dirty="0">
                <a:solidFill>
                  <a:srgbClr val="0000FF"/>
                </a:solidFill>
              </a:rPr>
              <a:t>(nur </a:t>
            </a:r>
            <a:r>
              <a:rPr lang="de-DE" sz="2800" dirty="0" err="1">
                <a:solidFill>
                  <a:srgbClr val="0000FF"/>
                </a:solidFill>
              </a:rPr>
              <a:t>eA</a:t>
            </a:r>
            <a:r>
              <a:rPr lang="de-DE" sz="2800" dirty="0">
                <a:solidFill>
                  <a:srgbClr val="0000FF"/>
                </a:solidFill>
              </a:rPr>
              <a:t>-Kurs): Nahrungsergänzungsmittel und die Werbung dazu diskutieren, wenige Beispiele </a:t>
            </a:r>
            <a:r>
              <a:rPr lang="de-DE" sz="2800" dirty="0">
                <a:solidFill>
                  <a:srgbClr val="FF0000"/>
                </a:solidFill>
              </a:rPr>
              <a:t>(keine Formeln bringen)</a:t>
            </a:r>
          </a:p>
        </p:txBody>
      </p:sp>
    </p:spTree>
    <p:extLst>
      <p:ext uri="{BB962C8B-B14F-4D97-AF65-F5344CB8AC3E}">
        <p14:creationId xmlns:p14="http://schemas.microsoft.com/office/powerpoint/2010/main" val="1987029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r>
              <a:rPr lang="de-DE" sz="2800" u="sng" dirty="0"/>
              <a:t>Kompetenzen</a:t>
            </a:r>
            <a:r>
              <a:rPr lang="de-DE" sz="2800" dirty="0"/>
              <a:t>:</a:t>
            </a:r>
          </a:p>
          <a:p>
            <a:r>
              <a:rPr lang="de-DE" sz="2800" dirty="0"/>
              <a:t>Im Fokus steht der Aspekt der Regulation.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5564C6-4FED-1162-6305-2174C5FAE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2108200"/>
            <a:ext cx="8432800" cy="2265686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63DF6BD-FA23-5A27-78CB-22E97EFA57F2}"/>
              </a:ext>
            </a:extLst>
          </p:cNvPr>
          <p:cNvCxnSpPr/>
          <p:nvPr/>
        </p:nvCxnSpPr>
        <p:spPr>
          <a:xfrm flipV="1">
            <a:off x="6043353" y="3283527"/>
            <a:ext cx="939338" cy="17872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0897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5564C6-4FED-1162-6305-2174C5FAE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2108200"/>
            <a:ext cx="8432800" cy="226568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5085505-5E5B-91AA-94AB-A1E3EF0DB23C}"/>
              </a:ext>
            </a:extLst>
          </p:cNvPr>
          <p:cNvSpPr txBox="1"/>
          <p:nvPr/>
        </p:nvSpPr>
        <p:spPr>
          <a:xfrm>
            <a:off x="846667" y="4461933"/>
            <a:ext cx="7668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Inhalte</a:t>
            </a:r>
            <a:r>
              <a:rPr lang="de-DE" sz="2800" dirty="0"/>
              <a:t>: </a:t>
            </a:r>
          </a:p>
          <a:p>
            <a:r>
              <a:rPr lang="de-DE" sz="2800" dirty="0"/>
              <a:t>Sieht logisch aus, aber der Teufel steckt im Detail.</a:t>
            </a:r>
          </a:p>
        </p:txBody>
      </p:sp>
    </p:spTree>
    <p:extLst>
      <p:ext uri="{BB962C8B-B14F-4D97-AF65-F5344CB8AC3E}">
        <p14:creationId xmlns:p14="http://schemas.microsoft.com/office/powerpoint/2010/main" val="32953596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5564C6-4FED-1162-6305-2174C5FAE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2108200"/>
            <a:ext cx="8432800" cy="226568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5085505-5E5B-91AA-94AB-A1E3EF0DB23C}"/>
              </a:ext>
            </a:extLst>
          </p:cNvPr>
          <p:cNvSpPr txBox="1"/>
          <p:nvPr/>
        </p:nvSpPr>
        <p:spPr>
          <a:xfrm>
            <a:off x="846667" y="4461933"/>
            <a:ext cx="76686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Inhalte</a:t>
            </a:r>
            <a:r>
              <a:rPr lang="de-DE" sz="2800" dirty="0"/>
              <a:t>: </a:t>
            </a:r>
          </a:p>
          <a:p>
            <a:r>
              <a:rPr lang="de-DE" sz="2800" dirty="0"/>
              <a:t>Um </a:t>
            </a:r>
            <a:r>
              <a:rPr lang="de-DE" sz="2800" u="sng" dirty="0"/>
              <a:t>Regulation</a:t>
            </a:r>
            <a:r>
              <a:rPr lang="de-DE" sz="2800" dirty="0"/>
              <a:t> geht es im gesamten Abschnitt, und überall wird mit dem </a:t>
            </a:r>
            <a:r>
              <a:rPr lang="de-DE" sz="2800" u="sng" dirty="0"/>
              <a:t>Schlüssel-</a:t>
            </a:r>
            <a:r>
              <a:rPr lang="de-DE" sz="2800" u="sng" dirty="0" err="1"/>
              <a:t>Schloss</a:t>
            </a:r>
            <a:r>
              <a:rPr lang="de-DE" sz="2800" u="sng" dirty="0"/>
              <a:t>-Modell</a:t>
            </a:r>
            <a:r>
              <a:rPr lang="de-DE" sz="2800" dirty="0"/>
              <a:t> erklärt =&gt; nur 2 Unterpunkte, nicht 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C46D41F-1C37-147F-0CF3-EA97DF30DC8A}"/>
              </a:ext>
            </a:extLst>
          </p:cNvPr>
          <p:cNvSpPr txBox="1"/>
          <p:nvPr/>
        </p:nvSpPr>
        <p:spPr>
          <a:xfrm>
            <a:off x="533400" y="2531533"/>
            <a:ext cx="1083733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45932C0-F5EF-A6C8-1FDC-08055B765DCE}"/>
              </a:ext>
            </a:extLst>
          </p:cNvPr>
          <p:cNvSpPr txBox="1"/>
          <p:nvPr/>
        </p:nvSpPr>
        <p:spPr>
          <a:xfrm>
            <a:off x="533399" y="3901353"/>
            <a:ext cx="2472268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93692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5564C6-4FED-1162-6305-2174C5FAE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2108200"/>
            <a:ext cx="8432800" cy="226568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5085505-5E5B-91AA-94AB-A1E3EF0DB23C}"/>
              </a:ext>
            </a:extLst>
          </p:cNvPr>
          <p:cNvSpPr txBox="1"/>
          <p:nvPr/>
        </p:nvSpPr>
        <p:spPr>
          <a:xfrm>
            <a:off x="829733" y="4461933"/>
            <a:ext cx="7685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Nichtkompetitive Hemmung ist nicht gleich allosterische Hemmung!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C93AAE-406D-25A7-95F9-886F88BE4C99}"/>
              </a:ext>
            </a:extLst>
          </p:cNvPr>
          <p:cNvSpPr txBox="1"/>
          <p:nvPr/>
        </p:nvSpPr>
        <p:spPr>
          <a:xfrm>
            <a:off x="3962399" y="3109231"/>
            <a:ext cx="541868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B100F7-3877-D629-9587-AF0FFBEE9D12}"/>
              </a:ext>
            </a:extLst>
          </p:cNvPr>
          <p:cNvSpPr txBox="1"/>
          <p:nvPr/>
        </p:nvSpPr>
        <p:spPr>
          <a:xfrm>
            <a:off x="558799" y="3354806"/>
            <a:ext cx="948268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56823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5564C6-4FED-1162-6305-2174C5FAE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2108200"/>
            <a:ext cx="8432800" cy="226568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5085505-5E5B-91AA-94AB-A1E3EF0DB23C}"/>
              </a:ext>
            </a:extLst>
          </p:cNvPr>
          <p:cNvSpPr txBox="1"/>
          <p:nvPr/>
        </p:nvSpPr>
        <p:spPr>
          <a:xfrm>
            <a:off x="829733" y="4461933"/>
            <a:ext cx="7685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Inaktivierung ist auch eine Art von reversibler Hemmung.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Aktivierung und Inaktivierung als Gegensatzpaar.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Nicht eindeutig klar, was gemeint ist!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B100F7-3877-D629-9587-AF0FFBEE9D12}"/>
              </a:ext>
            </a:extLst>
          </p:cNvPr>
          <p:cNvSpPr txBox="1"/>
          <p:nvPr/>
        </p:nvSpPr>
        <p:spPr>
          <a:xfrm>
            <a:off x="541868" y="3617273"/>
            <a:ext cx="2692400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98362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FF0000"/>
                </a:solidFill>
              </a:rPr>
              <a:t>Das alles gehört nicht in den Kurs:</a:t>
            </a:r>
          </a:p>
        </p:txBody>
      </p:sp>
    </p:spTree>
    <p:extLst>
      <p:ext uri="{BB962C8B-B14F-4D97-AF65-F5344CB8AC3E}">
        <p14:creationId xmlns:p14="http://schemas.microsoft.com/office/powerpoint/2010/main" val="8641252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FF0000"/>
                </a:solidFill>
              </a:rPr>
              <a:t>Das alles gehört nicht in den Kurs: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weitere Hemmungstypen wie allosterische Hem-</a:t>
            </a:r>
            <a:r>
              <a:rPr lang="de-DE" sz="2800" dirty="0" err="1">
                <a:solidFill>
                  <a:srgbClr val="FF0000"/>
                </a:solidFill>
              </a:rPr>
              <a:t>mung</a:t>
            </a:r>
            <a:r>
              <a:rPr lang="de-DE" sz="2800" dirty="0">
                <a:solidFill>
                  <a:srgbClr val="FF0000"/>
                </a:solidFill>
              </a:rPr>
              <a:t>, Hemmung durch </a:t>
            </a:r>
            <a:r>
              <a:rPr lang="de-DE" sz="2800" dirty="0" err="1">
                <a:solidFill>
                  <a:srgbClr val="FF0000"/>
                </a:solidFill>
              </a:rPr>
              <a:t>Substratüberschuss</a:t>
            </a:r>
            <a:r>
              <a:rPr lang="de-DE" sz="2800" dirty="0">
                <a:solidFill>
                  <a:srgbClr val="FF0000"/>
                </a:solidFill>
              </a:rPr>
              <a:t> usw.</a:t>
            </a:r>
          </a:p>
        </p:txBody>
      </p:sp>
    </p:spTree>
    <p:extLst>
      <p:ext uri="{BB962C8B-B14F-4D97-AF65-F5344CB8AC3E}">
        <p14:creationId xmlns:p14="http://schemas.microsoft.com/office/powerpoint/2010/main" val="179610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Klarheit: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Lernbereich 3 „Stoffwechselphysiologie der Zelle“ ist insgesamt gut strukturiert.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Aber alles auf </a:t>
            </a:r>
            <a:r>
              <a:rPr lang="de-DE" sz="3200" u="sng" dirty="0"/>
              <a:t>Teilchen-Ebene</a:t>
            </a:r>
            <a:r>
              <a:rPr lang="de-DE" sz="3200" dirty="0"/>
              <a:t> und damit sehr abstrakt.</a:t>
            </a:r>
          </a:p>
        </p:txBody>
      </p:sp>
    </p:spTree>
    <p:extLst>
      <p:ext uri="{BB962C8B-B14F-4D97-AF65-F5344CB8AC3E}">
        <p14:creationId xmlns:p14="http://schemas.microsoft.com/office/powerpoint/2010/main" val="40397811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FF0000"/>
                </a:solidFill>
              </a:rPr>
              <a:t>Das alles gehört nicht in den Kurs: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weitere Hemmungstypen wie allosterische Hem-</a:t>
            </a:r>
            <a:r>
              <a:rPr lang="de-DE" sz="2800" dirty="0" err="1">
                <a:solidFill>
                  <a:srgbClr val="FF0000"/>
                </a:solidFill>
              </a:rPr>
              <a:t>mung</a:t>
            </a:r>
            <a:r>
              <a:rPr lang="de-DE" sz="2800" dirty="0">
                <a:solidFill>
                  <a:srgbClr val="FF0000"/>
                </a:solidFill>
              </a:rPr>
              <a:t>, Hemmung durch </a:t>
            </a:r>
            <a:r>
              <a:rPr lang="de-DE" sz="2800" dirty="0" err="1">
                <a:solidFill>
                  <a:srgbClr val="FF0000"/>
                </a:solidFill>
              </a:rPr>
              <a:t>Substratüberschuss</a:t>
            </a:r>
            <a:r>
              <a:rPr lang="de-DE" sz="2800" dirty="0">
                <a:solidFill>
                  <a:srgbClr val="FF0000"/>
                </a:solidFill>
              </a:rPr>
              <a:t> usw.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mathematische Beschreibung durch die Michaelis-Menten-Gleichung, die Michaelis-Konstante oder genaue Betrachtung des </a:t>
            </a:r>
            <a:r>
              <a:rPr lang="de-DE" sz="2800" dirty="0" err="1">
                <a:solidFill>
                  <a:srgbClr val="FF0000"/>
                </a:solidFill>
              </a:rPr>
              <a:t>Lineweaver</a:t>
            </a:r>
            <a:r>
              <a:rPr lang="de-DE" sz="2800" dirty="0">
                <a:solidFill>
                  <a:srgbClr val="FF0000"/>
                </a:solidFill>
              </a:rPr>
              <a:t>-Burke-Diagramms</a:t>
            </a:r>
          </a:p>
        </p:txBody>
      </p:sp>
    </p:spTree>
    <p:extLst>
      <p:ext uri="{BB962C8B-B14F-4D97-AF65-F5344CB8AC3E}">
        <p14:creationId xmlns:p14="http://schemas.microsoft.com/office/powerpoint/2010/main" val="11828740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FF0000"/>
                </a:solidFill>
              </a:rPr>
              <a:t>Das alles gehört nicht in den Kurs: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weitere Hemmungstypen wie allosterische Hem-</a:t>
            </a:r>
            <a:r>
              <a:rPr lang="de-DE" sz="2800" dirty="0" err="1">
                <a:solidFill>
                  <a:srgbClr val="FF0000"/>
                </a:solidFill>
              </a:rPr>
              <a:t>mung</a:t>
            </a:r>
            <a:r>
              <a:rPr lang="de-DE" sz="2800" dirty="0">
                <a:solidFill>
                  <a:srgbClr val="FF0000"/>
                </a:solidFill>
              </a:rPr>
              <a:t>, Hemmung durch </a:t>
            </a:r>
            <a:r>
              <a:rPr lang="de-DE" sz="2800" dirty="0" err="1">
                <a:solidFill>
                  <a:srgbClr val="FF0000"/>
                </a:solidFill>
              </a:rPr>
              <a:t>Substratüberschuss</a:t>
            </a:r>
            <a:r>
              <a:rPr lang="de-DE" sz="2800" dirty="0">
                <a:solidFill>
                  <a:srgbClr val="FF0000"/>
                </a:solidFill>
              </a:rPr>
              <a:t> usw.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mathematische Beschreibung durch die Michaelis-Menten-Gleichung, die Michaelis-Konstante oder genaue Betrachtung des </a:t>
            </a:r>
            <a:r>
              <a:rPr lang="de-DE" sz="2800" dirty="0" err="1">
                <a:solidFill>
                  <a:srgbClr val="FF0000"/>
                </a:solidFill>
              </a:rPr>
              <a:t>Lineweaver</a:t>
            </a:r>
            <a:r>
              <a:rPr lang="de-DE" sz="2800" dirty="0">
                <a:solidFill>
                  <a:srgbClr val="FF0000"/>
                </a:solidFill>
              </a:rPr>
              <a:t>-Burke-Diagramms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Cofaktoren wie Metall-Ionen oder Coenzyme</a:t>
            </a:r>
          </a:p>
        </p:txBody>
      </p:sp>
    </p:spTree>
    <p:extLst>
      <p:ext uri="{BB962C8B-B14F-4D97-AF65-F5344CB8AC3E}">
        <p14:creationId xmlns:p14="http://schemas.microsoft.com/office/powerpoint/2010/main" val="2505023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B050"/>
                </a:solidFill>
              </a:rPr>
              <a:t>Das gehört in den Kurs: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>
                <a:solidFill>
                  <a:srgbClr val="00B050"/>
                </a:solidFill>
              </a:rPr>
              <a:t>Schülerexperimente</a:t>
            </a:r>
            <a:r>
              <a:rPr lang="de-DE" sz="2800" dirty="0">
                <a:solidFill>
                  <a:srgbClr val="00B050"/>
                </a:solidFill>
              </a:rPr>
              <a:t> mit Enzymen (vgl. ALP-Ordner Kapitel 11), auch im </a:t>
            </a:r>
            <a:r>
              <a:rPr lang="de-DE" sz="2800" dirty="0" err="1">
                <a:solidFill>
                  <a:srgbClr val="00B050"/>
                </a:solidFill>
              </a:rPr>
              <a:t>gA</a:t>
            </a:r>
            <a:r>
              <a:rPr lang="de-DE" sz="2800" dirty="0">
                <a:solidFill>
                  <a:srgbClr val="00B050"/>
                </a:solidFill>
              </a:rPr>
              <a:t>-Kurs</a:t>
            </a:r>
          </a:p>
          <a:p>
            <a:pPr>
              <a:spcBef>
                <a:spcPts val="1200"/>
              </a:spcBef>
            </a:pPr>
            <a:r>
              <a:rPr lang="de-DE" sz="2800" dirty="0">
                <a:solidFill>
                  <a:srgbClr val="00B050"/>
                </a:solidFill>
              </a:rPr>
              <a:t>	Wenn in der 10. Klasse mit Amylase </a:t>
            </a:r>
            <a:r>
              <a:rPr lang="de-DE" sz="2800" dirty="0" err="1">
                <a:solidFill>
                  <a:srgbClr val="00B050"/>
                </a:solidFill>
              </a:rPr>
              <a:t>experimen</a:t>
            </a:r>
            <a:r>
              <a:rPr lang="de-DE" sz="2800" dirty="0">
                <a:solidFill>
                  <a:srgbClr val="00B050"/>
                </a:solidFill>
              </a:rPr>
              <a:t>-	</a:t>
            </a:r>
            <a:r>
              <a:rPr lang="de-DE" sz="2800" dirty="0" err="1">
                <a:solidFill>
                  <a:srgbClr val="00B050"/>
                </a:solidFill>
              </a:rPr>
              <a:t>tiert</a:t>
            </a:r>
            <a:r>
              <a:rPr lang="de-DE" sz="2800" dirty="0">
                <a:solidFill>
                  <a:srgbClr val="00B050"/>
                </a:solidFill>
              </a:rPr>
              <a:t> wurde, dann jetzt mit Urease und Katalase.</a:t>
            </a:r>
          </a:p>
        </p:txBody>
      </p:sp>
    </p:spTree>
    <p:extLst>
      <p:ext uri="{BB962C8B-B14F-4D97-AF65-F5344CB8AC3E}">
        <p14:creationId xmlns:p14="http://schemas.microsoft.com/office/powerpoint/2010/main" val="7193061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Notwendigkeit der Regulation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Vergleich von Enzym und anorganischem Katalysator (fakultativ, aber sinnvoll)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2 Varianten von Hemm-Mechanismen im LehrplanPLUS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57614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00"/>
                </a:highlight>
              </a:rPr>
              <a:t>Kompetitive Hemmung</a:t>
            </a:r>
          </a:p>
        </p:txBody>
      </p:sp>
    </p:spTree>
    <p:extLst>
      <p:ext uri="{BB962C8B-B14F-4D97-AF65-F5344CB8AC3E}">
        <p14:creationId xmlns:p14="http://schemas.microsoft.com/office/powerpoint/2010/main" val="33443291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00"/>
                </a:highlight>
              </a:rPr>
              <a:t>Kompetitive Hemmung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B6787E8-36E6-3A09-EF69-74B68830C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37" y="2876760"/>
            <a:ext cx="6037683" cy="2846705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835A6AAE-650D-B7FC-56FA-99056E7FDCD0}"/>
              </a:ext>
            </a:extLst>
          </p:cNvPr>
          <p:cNvCxnSpPr/>
          <p:nvPr/>
        </p:nvCxnSpPr>
        <p:spPr>
          <a:xfrm>
            <a:off x="1138844" y="3807229"/>
            <a:ext cx="1064029" cy="849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0903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00"/>
                </a:highlight>
              </a:rPr>
              <a:t>Kompetitive Hemmung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72CF67C-FDA9-D10E-008E-5A12A872B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22" y="2746396"/>
            <a:ext cx="6365455" cy="359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405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00"/>
                </a:highlight>
              </a:rPr>
              <a:t>Kompetitive Hemmung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40700A-2C6D-6941-F580-992BD3DA2710}"/>
              </a:ext>
            </a:extLst>
          </p:cNvPr>
          <p:cNvSpPr txBox="1"/>
          <p:nvPr/>
        </p:nvSpPr>
        <p:spPr>
          <a:xfrm>
            <a:off x="985520" y="5116789"/>
            <a:ext cx="7294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Beispiel</a:t>
            </a:r>
            <a:r>
              <a:rPr lang="de-DE" sz="2800" dirty="0"/>
              <a:t>: Urease</a:t>
            </a:r>
          </a:p>
          <a:p>
            <a:r>
              <a:rPr lang="de-DE" sz="2800" dirty="0"/>
              <a:t>Auch Nicht-</a:t>
            </a:r>
            <a:r>
              <a:rPr lang="de-DE" sz="2800" dirty="0" err="1"/>
              <a:t>NTGler</a:t>
            </a:r>
            <a:r>
              <a:rPr lang="de-DE" sz="2800" dirty="0"/>
              <a:t> können diese Halbstruktur-formeln problemlos vergleichen.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FACA32-C289-294B-EE1A-07BB75005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8" y="2813560"/>
            <a:ext cx="7784043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502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</p:txBody>
      </p:sp>
    </p:spTree>
    <p:extLst>
      <p:ext uri="{BB962C8B-B14F-4D97-AF65-F5344CB8AC3E}">
        <p14:creationId xmlns:p14="http://schemas.microsoft.com/office/powerpoint/2010/main" val="2090971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zwei Bindungsstellen am Enzym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Substrat und Hemmstoff haben keine strukturelle Ähnlichkeit</a:t>
            </a:r>
          </a:p>
        </p:txBody>
      </p:sp>
    </p:spTree>
    <p:extLst>
      <p:ext uri="{BB962C8B-B14F-4D97-AF65-F5344CB8AC3E}">
        <p14:creationId xmlns:p14="http://schemas.microsoft.com/office/powerpoint/2010/main" val="178787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Klarheit: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Lernbereich 3 „Stoffwechselphysiologie der Zelle“ ist insgesamt gut strukturiert.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Aber alles auf </a:t>
            </a:r>
            <a:r>
              <a:rPr lang="de-DE" sz="3200" u="sng" dirty="0"/>
              <a:t>Teilchen-Ebene</a:t>
            </a:r>
            <a:r>
              <a:rPr lang="de-DE" sz="3200" dirty="0"/>
              <a:t> und damit sehr abstrakt.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Umsichtiger Umgang mit </a:t>
            </a:r>
            <a:r>
              <a:rPr lang="de-DE" sz="3200" u="sng" dirty="0"/>
              <a:t>Lernaufgaben</a:t>
            </a:r>
            <a:r>
              <a:rPr lang="de-DE" sz="3200" dirty="0"/>
              <a:t>: </a:t>
            </a:r>
          </a:p>
          <a:p>
            <a:r>
              <a:rPr lang="de-DE" sz="3200" dirty="0"/>
              <a:t>	-   nicht arbeitsteilig</a:t>
            </a:r>
          </a:p>
          <a:p>
            <a:r>
              <a:rPr lang="de-DE" sz="3200" dirty="0"/>
              <a:t>	-   im Unterricht danach aufarbeiten</a:t>
            </a:r>
          </a:p>
        </p:txBody>
      </p:sp>
    </p:spTree>
    <p:extLst>
      <p:ext uri="{BB962C8B-B14F-4D97-AF65-F5344CB8AC3E}">
        <p14:creationId xmlns:p14="http://schemas.microsoft.com/office/powerpoint/2010/main" val="27091511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F217B5-9E9A-3A6E-9F9C-3984A1703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8" y="2875492"/>
            <a:ext cx="2800985" cy="21907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F6BEEB7-9138-606A-DF4A-35BE6E1211F1}"/>
              </a:ext>
            </a:extLst>
          </p:cNvPr>
          <p:cNvSpPr txBox="1"/>
          <p:nvPr/>
        </p:nvSpPr>
        <p:spPr>
          <a:xfrm>
            <a:off x="453708" y="5334000"/>
            <a:ext cx="833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ungehemmte				</a:t>
            </a:r>
          </a:p>
          <a:p>
            <a:r>
              <a:rPr lang="de-DE" dirty="0"/>
              <a:t>    Reaktion			</a:t>
            </a:r>
          </a:p>
        </p:txBody>
      </p:sp>
    </p:spTree>
    <p:extLst>
      <p:ext uri="{BB962C8B-B14F-4D97-AF65-F5344CB8AC3E}">
        <p14:creationId xmlns:p14="http://schemas.microsoft.com/office/powerpoint/2010/main" val="14980251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F217B5-9E9A-3A6E-9F9C-3984A1703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8" y="2875492"/>
            <a:ext cx="2800985" cy="21907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B33B2E0-AC64-488F-1FBD-587D8B9B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2914093"/>
            <a:ext cx="1511300" cy="229044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F6BEEB7-9138-606A-DF4A-35BE6E1211F1}"/>
              </a:ext>
            </a:extLst>
          </p:cNvPr>
          <p:cNvSpPr txBox="1"/>
          <p:nvPr/>
        </p:nvSpPr>
        <p:spPr>
          <a:xfrm>
            <a:off x="453708" y="5334000"/>
            <a:ext cx="833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ungehemmte				nicht-kompetitiver Hemm-		</a:t>
            </a:r>
          </a:p>
          <a:p>
            <a:r>
              <a:rPr lang="de-DE" dirty="0"/>
              <a:t>    Reaktion			   </a:t>
            </a:r>
            <a:r>
              <a:rPr lang="de-DE" dirty="0" err="1"/>
              <a:t>stoff</a:t>
            </a:r>
            <a:r>
              <a:rPr lang="de-DE" dirty="0"/>
              <a:t> verändert aktives Zentrum</a:t>
            </a:r>
          </a:p>
        </p:txBody>
      </p:sp>
    </p:spTree>
    <p:extLst>
      <p:ext uri="{BB962C8B-B14F-4D97-AF65-F5344CB8AC3E}">
        <p14:creationId xmlns:p14="http://schemas.microsoft.com/office/powerpoint/2010/main" val="30340361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F217B5-9E9A-3A6E-9F9C-3984A1703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8" y="2875492"/>
            <a:ext cx="2800985" cy="21907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B33B2E0-AC64-488F-1FBD-587D8B9B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2914093"/>
            <a:ext cx="1511300" cy="22904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CAD5DD6-E9EB-E312-5DAB-E32F186658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42" y="2851362"/>
            <a:ext cx="2990850" cy="180530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F6BEEB7-9138-606A-DF4A-35BE6E1211F1}"/>
              </a:ext>
            </a:extLst>
          </p:cNvPr>
          <p:cNvSpPr txBox="1"/>
          <p:nvPr/>
        </p:nvSpPr>
        <p:spPr>
          <a:xfrm>
            <a:off x="453708" y="5334000"/>
            <a:ext cx="833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ungehemmte				nicht-kompetitiver Hemm-		Substrat bindet, wird</a:t>
            </a:r>
          </a:p>
          <a:p>
            <a:r>
              <a:rPr lang="de-DE" dirty="0"/>
              <a:t>    Reaktion			   </a:t>
            </a:r>
            <a:r>
              <a:rPr lang="de-DE" dirty="0" err="1"/>
              <a:t>stoff</a:t>
            </a:r>
            <a:r>
              <a:rPr lang="de-DE" dirty="0"/>
              <a:t> verändert aktives Zentrum           aber nicht umgesetzt</a:t>
            </a:r>
          </a:p>
        </p:txBody>
      </p:sp>
    </p:spTree>
    <p:extLst>
      <p:ext uri="{BB962C8B-B14F-4D97-AF65-F5344CB8AC3E}">
        <p14:creationId xmlns:p14="http://schemas.microsoft.com/office/powerpoint/2010/main" val="29841520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24EA469-876D-DB27-4275-170BDF38E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36" y="2912188"/>
            <a:ext cx="5528395" cy="3192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8436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r>
              <a:rPr lang="de-DE" sz="4800" dirty="0" err="1"/>
              <a:t>H</a:t>
            </a:r>
            <a:r>
              <a:rPr lang="de-DE" sz="4800" baseline="-25000" dirty="0" err="1"/>
              <a:t>2</a:t>
            </a:r>
            <a:r>
              <a:rPr lang="de-DE" sz="4800" dirty="0" err="1"/>
              <a:t>O</a:t>
            </a:r>
            <a:r>
              <a:rPr lang="de-DE" sz="4800" baseline="-25000" dirty="0" err="1"/>
              <a:t>2</a:t>
            </a:r>
            <a:endParaRPr lang="de-DE" sz="4800" baseline="-25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8681391-9E80-A96A-49DC-CE8D3216238B}"/>
              </a:ext>
            </a:extLst>
          </p:cNvPr>
          <p:cNvSpPr txBox="1"/>
          <p:nvPr/>
        </p:nvSpPr>
        <p:spPr>
          <a:xfrm>
            <a:off x="985520" y="5116789"/>
            <a:ext cx="7294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Beispiel</a:t>
            </a:r>
            <a:r>
              <a:rPr lang="de-DE" sz="2800" dirty="0"/>
              <a:t>: Katalase</a:t>
            </a:r>
          </a:p>
          <a:p>
            <a:r>
              <a:rPr lang="de-DE" sz="2800" dirty="0"/>
              <a:t>Auch Nicht-</a:t>
            </a:r>
            <a:r>
              <a:rPr lang="de-DE" sz="2800" dirty="0" err="1"/>
              <a:t>NTGler</a:t>
            </a:r>
            <a:r>
              <a:rPr lang="de-DE" sz="2800" dirty="0"/>
              <a:t> können diese Formeln problemlos vergleichen.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54349E0-86D8-6C26-7DA8-79D59B8B9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32" y="2773675"/>
            <a:ext cx="4326467" cy="19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846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/>
              <a:t>Vergleich </a:t>
            </a:r>
            <a:r>
              <a:rPr lang="de-DE" sz="2800" b="1" dirty="0">
                <a:highlight>
                  <a:srgbClr val="00FF00"/>
                </a:highlight>
              </a:rPr>
              <a:t>kompetitiver</a:t>
            </a:r>
            <a:r>
              <a:rPr lang="de-DE" sz="2800" b="1" dirty="0"/>
              <a:t> und </a:t>
            </a:r>
            <a:r>
              <a:rPr lang="de-DE" sz="2800" b="1" dirty="0">
                <a:highlight>
                  <a:srgbClr val="00FFFF"/>
                </a:highlight>
              </a:rPr>
              <a:t>nicht-kompetitiver</a:t>
            </a:r>
            <a:r>
              <a:rPr lang="de-DE" sz="2800" b="1" dirty="0"/>
              <a:t> Hemmung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Struktur von Substrat und Hemmstoff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Erklärung der Hemmung auf Teilchenebene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v</a:t>
            </a:r>
            <a:r>
              <a:rPr lang="de-DE" sz="2800" baseline="-25000" dirty="0" err="1"/>
              <a:t>max</a:t>
            </a:r>
            <a:r>
              <a:rPr lang="de-DE" sz="2800" dirty="0"/>
              <a:t> in den Graphen (mit Erklärung, aber ohne Michaeliskonstante)</a:t>
            </a:r>
            <a:endParaRPr lang="de-DE" sz="4800" baseline="-25000" dirty="0"/>
          </a:p>
        </p:txBody>
      </p:sp>
    </p:spTree>
    <p:extLst>
      <p:ext uri="{BB962C8B-B14F-4D97-AF65-F5344CB8AC3E}">
        <p14:creationId xmlns:p14="http://schemas.microsoft.com/office/powerpoint/2010/main" val="27667900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  <a:p>
            <a:endParaRPr lang="de-DE" sz="2800" b="1" dirty="0"/>
          </a:p>
          <a:p>
            <a:r>
              <a:rPr lang="de-DE" sz="2800" dirty="0"/>
              <a:t>Nicht unbedingt eindeutig zu interpretieren!</a:t>
            </a:r>
          </a:p>
          <a:p>
            <a:r>
              <a:rPr lang="de-DE" sz="2800" dirty="0"/>
              <a:t>Hier mein Vorschlag:</a:t>
            </a:r>
          </a:p>
        </p:txBody>
      </p:sp>
    </p:spTree>
    <p:extLst>
      <p:ext uri="{BB962C8B-B14F-4D97-AF65-F5344CB8AC3E}">
        <p14:creationId xmlns:p14="http://schemas.microsoft.com/office/powerpoint/2010/main" val="190971429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BB506-539B-6E1A-B50E-E6BD10E54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79462-C085-626B-FF6F-06E3EBC986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F236D15-672D-5F6E-F511-1547974E3955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4FB246A-6B0E-AC11-09A1-9C06A5DD21D3}"/>
              </a:ext>
            </a:extLst>
          </p:cNvPr>
          <p:cNvSpPr txBox="1"/>
          <p:nvPr/>
        </p:nvSpPr>
        <p:spPr>
          <a:xfrm>
            <a:off x="628650" y="1690689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Besondere Enzyme mit zwei Bindungsstellen, die in zwei Formen vorkommen: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aktive Form</a:t>
            </a:r>
            <a:r>
              <a:rPr lang="de-DE" sz="2800" dirty="0"/>
              <a:t>: </a:t>
            </a:r>
            <a:r>
              <a:rPr lang="de-DE" sz="2800" b="1" dirty="0"/>
              <a:t>Substrat</a:t>
            </a:r>
            <a:r>
              <a:rPr lang="de-DE" sz="2800" dirty="0"/>
              <a:t> kann gebunden und umgesetzt werden. </a:t>
            </a:r>
            <a:r>
              <a:rPr lang="de-DE" sz="2800" b="1" dirty="0"/>
              <a:t>Aktivator</a:t>
            </a:r>
            <a:r>
              <a:rPr lang="de-DE" sz="2800" dirty="0"/>
              <a:t> kann gebunden werden und stabilisiert die aktive Form. </a:t>
            </a:r>
          </a:p>
        </p:txBody>
      </p:sp>
    </p:spTree>
    <p:extLst>
      <p:ext uri="{BB962C8B-B14F-4D97-AF65-F5344CB8AC3E}">
        <p14:creationId xmlns:p14="http://schemas.microsoft.com/office/powerpoint/2010/main" val="27013600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CDEFE-0F73-E3DE-F3C6-E7C0F6E1C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53E78-0483-FF8D-D240-0163C28926D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2D78CE8-48A4-C8D4-D589-62EF9533E4FF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DCFFFBF-59FB-615A-5D80-77EFC63C557E}"/>
              </a:ext>
            </a:extLst>
          </p:cNvPr>
          <p:cNvSpPr txBox="1"/>
          <p:nvPr/>
        </p:nvSpPr>
        <p:spPr>
          <a:xfrm>
            <a:off x="628650" y="1690689"/>
            <a:ext cx="78867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Besondere Enzyme mit zwei Bindungsstellen, die in zwei Formen vorkommen: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aktive Form</a:t>
            </a:r>
            <a:r>
              <a:rPr lang="de-DE" sz="2800" dirty="0"/>
              <a:t>: </a:t>
            </a:r>
            <a:r>
              <a:rPr lang="de-DE" sz="2800" b="1" dirty="0"/>
              <a:t>Substrat</a:t>
            </a:r>
            <a:r>
              <a:rPr lang="de-DE" sz="2800" dirty="0"/>
              <a:t> kann gebunden und umgesetzt werden. </a:t>
            </a:r>
            <a:r>
              <a:rPr lang="de-DE" sz="2800" b="1" dirty="0"/>
              <a:t>Aktivator</a:t>
            </a:r>
            <a:r>
              <a:rPr lang="de-DE" sz="2800" dirty="0"/>
              <a:t> kann gebunden werden und stabilisiert die aktive Form.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inaktive Form</a:t>
            </a:r>
            <a:r>
              <a:rPr lang="de-DE" sz="2800" dirty="0"/>
              <a:t>: </a:t>
            </a:r>
            <a:r>
              <a:rPr lang="de-DE" sz="2800" b="1" dirty="0"/>
              <a:t>Substrat</a:t>
            </a:r>
            <a:r>
              <a:rPr lang="de-DE" sz="2800" dirty="0"/>
              <a:t> wird nicht gebunden. </a:t>
            </a:r>
            <a:r>
              <a:rPr lang="de-DE" sz="2800" b="1" dirty="0"/>
              <a:t>Inhibitor</a:t>
            </a:r>
            <a:r>
              <a:rPr lang="de-DE" sz="2800" dirty="0"/>
              <a:t> kann gebunden werden und stabilisiert die inaktive Form. 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62098621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29382-58E8-A47E-3F36-DA7BAB68B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C5997-8FA6-CA0F-F10F-3BF6439745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FF58921-B707-CA55-E0BA-AE590403B8AC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0A2F4C-37CA-A120-7747-ACD70143637E}"/>
              </a:ext>
            </a:extLst>
          </p:cNvPr>
          <p:cNvSpPr txBox="1"/>
          <p:nvPr/>
        </p:nvSpPr>
        <p:spPr>
          <a:xfrm>
            <a:off x="628650" y="1690689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  <a:p>
            <a:endParaRPr lang="de-DE" sz="2800" b="1" dirty="0">
              <a:highlight>
                <a:srgbClr val="FFFF00"/>
              </a:highlight>
            </a:endParaRPr>
          </a:p>
          <a:p>
            <a:r>
              <a:rPr lang="de-DE" sz="2800" dirty="0"/>
              <a:t>Oberbegriff </a:t>
            </a:r>
            <a:r>
              <a:rPr lang="de-DE" sz="2800" u="sng" dirty="0"/>
              <a:t>Effektor</a:t>
            </a:r>
            <a:r>
              <a:rPr lang="de-DE" sz="2800" dirty="0"/>
              <a:t> </a:t>
            </a:r>
            <a:r>
              <a:rPr lang="de-DE" sz="2800" dirty="0" err="1"/>
              <a:t>umfasst</a:t>
            </a:r>
            <a:r>
              <a:rPr lang="de-DE" sz="2800" dirty="0"/>
              <a:t> Aktivator und Inhibitor.</a:t>
            </a:r>
          </a:p>
        </p:txBody>
      </p:sp>
    </p:spTree>
    <p:extLst>
      <p:ext uri="{BB962C8B-B14F-4D97-AF65-F5344CB8AC3E}">
        <p14:creationId xmlns:p14="http://schemas.microsoft.com/office/powerpoint/2010/main" val="289751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Klarheit: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Lernbereich 3 „Stoffwechselphysiologie der Zelle“ ist insgesamt gut strukturiert.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Aber alles auf </a:t>
            </a:r>
            <a:r>
              <a:rPr lang="de-DE" sz="3200" u="sng" dirty="0"/>
              <a:t>Teilchen-Ebene</a:t>
            </a:r>
            <a:r>
              <a:rPr lang="de-DE" sz="3200" dirty="0"/>
              <a:t> und damit sehr abstrakt.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Umsichtiger Umgang mit </a:t>
            </a:r>
            <a:r>
              <a:rPr lang="de-DE" sz="3200" u="sng" dirty="0"/>
              <a:t>Lernaufgaben</a:t>
            </a:r>
            <a:r>
              <a:rPr lang="de-DE" sz="3200" dirty="0"/>
              <a:t>: </a:t>
            </a:r>
          </a:p>
          <a:p>
            <a:r>
              <a:rPr lang="de-DE" sz="3200" dirty="0"/>
              <a:t>	-   nicht arbeitsteilig</a:t>
            </a:r>
          </a:p>
          <a:p>
            <a:r>
              <a:rPr lang="de-DE" sz="3200" dirty="0"/>
              <a:t>	-   im Unterricht danach aufarbeiten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/>
              <a:t>Verstehen statt Auswendiglernen</a:t>
            </a:r>
          </a:p>
        </p:txBody>
      </p:sp>
    </p:spTree>
    <p:extLst>
      <p:ext uri="{BB962C8B-B14F-4D97-AF65-F5344CB8AC3E}">
        <p14:creationId xmlns:p14="http://schemas.microsoft.com/office/powerpoint/2010/main" val="765778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C14934-387A-65A8-BF73-0B8B73962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66" y="2644796"/>
            <a:ext cx="5240867" cy="2184946"/>
          </a:xfrm>
          <a:prstGeom prst="rect">
            <a:avLst/>
          </a:prstGeom>
        </p:spPr>
      </p:pic>
      <p:sp>
        <p:nvSpPr>
          <p:cNvPr id="6" name="Textfeld 13">
            <a:extLst>
              <a:ext uri="{FF2B5EF4-FFF2-40B4-BE49-F238E27FC236}">
                <a16:creationId xmlns:a16="http://schemas.microsoft.com/office/drawing/2014/main" id="{6B891C4E-766E-1782-5E03-0D5A198EFE2D}"/>
              </a:ext>
            </a:extLst>
          </p:cNvPr>
          <p:cNvSpPr txBox="1"/>
          <p:nvPr/>
        </p:nvSpPr>
        <p:spPr>
          <a:xfrm>
            <a:off x="1773765" y="4879867"/>
            <a:ext cx="5939366" cy="5748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inaktive Form			              aktive Form</a:t>
            </a:r>
            <a:endParaRPr lang="de-DE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7D405F-2EC2-07B8-A31F-76173F70F340}"/>
              </a:ext>
            </a:extLst>
          </p:cNvPr>
          <p:cNvSpPr txBox="1"/>
          <p:nvPr/>
        </p:nvSpPr>
        <p:spPr>
          <a:xfrm>
            <a:off x="812800" y="5630333"/>
            <a:ext cx="756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S</a:t>
            </a:r>
            <a:r>
              <a:rPr lang="de-DE" sz="2400" dirty="0"/>
              <a:t>: Bindungsstelle für das Substrat</a:t>
            </a:r>
          </a:p>
          <a:p>
            <a:pPr algn="ctr"/>
            <a:r>
              <a:rPr lang="de-DE" sz="2400" b="1" dirty="0"/>
              <a:t>E</a:t>
            </a:r>
            <a:r>
              <a:rPr lang="de-DE" sz="2400" dirty="0"/>
              <a:t>: Bindungsstelle für den Effektor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8F46680-B22C-F2B2-A92F-5176B4DD7463}"/>
              </a:ext>
            </a:extLst>
          </p:cNvPr>
          <p:cNvSpPr txBox="1"/>
          <p:nvPr/>
        </p:nvSpPr>
        <p:spPr>
          <a:xfrm>
            <a:off x="1526111" y="3160768"/>
            <a:ext cx="614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(S)							  S</a:t>
            </a:r>
          </a:p>
          <a:p>
            <a:r>
              <a:rPr lang="de-DE" sz="4000" b="1" dirty="0"/>
              <a:t>               E                                E</a:t>
            </a:r>
          </a:p>
        </p:txBody>
      </p:sp>
    </p:spTree>
    <p:extLst>
      <p:ext uri="{BB962C8B-B14F-4D97-AF65-F5344CB8AC3E}">
        <p14:creationId xmlns:p14="http://schemas.microsoft.com/office/powerpoint/2010/main" val="194637846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8831D7-A0E3-9DAD-85DE-2DE1E44DC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20" y="2781722"/>
            <a:ext cx="4208905" cy="158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424BA31-F320-265B-E6A1-AD44DB2B0D4A}"/>
              </a:ext>
            </a:extLst>
          </p:cNvPr>
          <p:cNvSpPr txBox="1"/>
          <p:nvPr/>
        </p:nvSpPr>
        <p:spPr>
          <a:xfrm>
            <a:off x="5308600" y="2783176"/>
            <a:ext cx="3206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Der </a:t>
            </a:r>
            <a:r>
              <a:rPr lang="de-DE" sz="2800" b="1" dirty="0"/>
              <a:t>Aktivator</a:t>
            </a:r>
            <a:r>
              <a:rPr lang="de-DE" sz="2800" dirty="0"/>
              <a:t> </a:t>
            </a:r>
            <a:r>
              <a:rPr lang="de-DE" sz="2800" dirty="0" err="1"/>
              <a:t>stabi-lisiert</a:t>
            </a:r>
            <a:r>
              <a:rPr lang="de-DE" sz="2800" dirty="0"/>
              <a:t> die aktive Form des Enzyms.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669906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8831D7-A0E3-9DAD-85DE-2DE1E44DC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20" y="2781722"/>
            <a:ext cx="4208905" cy="158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A7AD933-2716-F6E4-8FED-309B69BAA5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" y="4505724"/>
            <a:ext cx="3766460" cy="158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424BA31-F320-265B-E6A1-AD44DB2B0D4A}"/>
              </a:ext>
            </a:extLst>
          </p:cNvPr>
          <p:cNvSpPr txBox="1"/>
          <p:nvPr/>
        </p:nvSpPr>
        <p:spPr>
          <a:xfrm>
            <a:off x="5308600" y="2783176"/>
            <a:ext cx="32067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Der </a:t>
            </a:r>
            <a:r>
              <a:rPr lang="de-DE" sz="2800" b="1" dirty="0"/>
              <a:t>Aktivator</a:t>
            </a:r>
            <a:r>
              <a:rPr lang="de-DE" sz="2800" dirty="0"/>
              <a:t> </a:t>
            </a:r>
            <a:r>
              <a:rPr lang="de-DE" sz="2800" dirty="0" err="1"/>
              <a:t>stabi-lisiert</a:t>
            </a:r>
            <a:r>
              <a:rPr lang="de-DE" sz="2800" dirty="0"/>
              <a:t> die aktive Form des Enzyms.</a:t>
            </a:r>
          </a:p>
          <a:p>
            <a:endParaRPr lang="de-DE" sz="2800" dirty="0"/>
          </a:p>
          <a:p>
            <a:r>
              <a:rPr lang="de-DE" sz="2800" dirty="0"/>
              <a:t>Der </a:t>
            </a:r>
            <a:r>
              <a:rPr lang="de-DE" sz="2800" b="1" dirty="0"/>
              <a:t>Inhibitor</a:t>
            </a:r>
            <a:r>
              <a:rPr lang="de-DE" sz="2800" dirty="0"/>
              <a:t> </a:t>
            </a:r>
            <a:r>
              <a:rPr lang="de-DE" sz="2800" dirty="0" err="1"/>
              <a:t>stabi-lisiert</a:t>
            </a:r>
            <a:r>
              <a:rPr lang="de-DE" sz="2800" dirty="0"/>
              <a:t> die inaktive Form des Enzyms.</a:t>
            </a:r>
          </a:p>
        </p:txBody>
      </p:sp>
    </p:spTree>
    <p:extLst>
      <p:ext uri="{BB962C8B-B14F-4D97-AF65-F5344CB8AC3E}">
        <p14:creationId xmlns:p14="http://schemas.microsoft.com/office/powerpoint/2010/main" val="12154460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  <a:p>
            <a:endParaRPr lang="de-DE" sz="2800" b="1" dirty="0"/>
          </a:p>
          <a:p>
            <a:r>
              <a:rPr lang="de-DE" sz="2800" dirty="0"/>
              <a:t>Beispiel: </a:t>
            </a:r>
            <a:r>
              <a:rPr lang="de-DE" sz="2800" dirty="0" err="1"/>
              <a:t>Phosphofruktokinase</a:t>
            </a:r>
            <a:endParaRPr lang="de-DE" sz="2800" dirty="0"/>
          </a:p>
          <a:p>
            <a:endParaRPr lang="de-DE" sz="2800" dirty="0"/>
          </a:p>
          <a:p>
            <a:r>
              <a:rPr lang="de-DE" sz="2800" i="1" dirty="0"/>
              <a:t>Hintergrundwissen: Dieses Enzym besitzt weitere Bindungsstellen für Effektoren und ist ein Tetramer.</a:t>
            </a:r>
          </a:p>
        </p:txBody>
      </p:sp>
    </p:spTree>
    <p:extLst>
      <p:ext uri="{BB962C8B-B14F-4D97-AF65-F5344CB8AC3E}">
        <p14:creationId xmlns:p14="http://schemas.microsoft.com/office/powerpoint/2010/main" val="13305008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26BFA-5AFE-37AE-7C7B-B846E7744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23B5C-C65D-1FF1-528C-D6B896C52D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CA98A95-8B13-770A-7C3D-E267841D6C72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F23100-EEA1-FBC8-9C92-A5E2497ACE89}"/>
              </a:ext>
            </a:extLst>
          </p:cNvPr>
          <p:cNvSpPr txBox="1"/>
          <p:nvPr/>
        </p:nvSpPr>
        <p:spPr>
          <a:xfrm>
            <a:off x="628650" y="1690689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  <a:p>
            <a:endParaRPr lang="de-DE" sz="2800" b="1" dirty="0"/>
          </a:p>
          <a:p>
            <a:r>
              <a:rPr lang="de-DE" sz="2800" dirty="0"/>
              <a:t>Fakultativ, </a:t>
            </a:r>
            <a:r>
              <a:rPr lang="de-DE" sz="2800" dirty="0">
                <a:solidFill>
                  <a:srgbClr val="0000FF"/>
                </a:solidFill>
              </a:rPr>
              <a:t>v. a. im interessierten </a:t>
            </a:r>
            <a:r>
              <a:rPr lang="de-DE" sz="2800" dirty="0" err="1">
                <a:solidFill>
                  <a:srgbClr val="0000FF"/>
                </a:solidFill>
              </a:rPr>
              <a:t>eA</a:t>
            </a:r>
            <a:r>
              <a:rPr lang="de-DE" sz="2800" dirty="0">
                <a:solidFill>
                  <a:srgbClr val="0000FF"/>
                </a:solidFill>
              </a:rPr>
              <a:t>-Kurs</a:t>
            </a:r>
            <a:r>
              <a:rPr lang="de-DE" sz="2800" dirty="0"/>
              <a:t>:</a:t>
            </a:r>
          </a:p>
          <a:p>
            <a:r>
              <a:rPr lang="de-DE" sz="2800" dirty="0"/>
              <a:t>Endprodukt-Hemmung (Regelkreis)</a:t>
            </a:r>
          </a:p>
          <a:p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25156727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64324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Unterschiede zum Vorgänger-Lehrplan: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Stoffbezeichnungen</a:t>
            </a:r>
            <a:r>
              <a:rPr lang="de-DE" sz="2800" dirty="0"/>
              <a:t> NAD</a:t>
            </a:r>
            <a:r>
              <a:rPr lang="de-DE" sz="2800" baseline="30000" dirty="0"/>
              <a:t>+</a:t>
            </a:r>
            <a:r>
              <a:rPr lang="de-DE" sz="2800" dirty="0"/>
              <a:t> und NADH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/>
              <a:t>NEU</a:t>
            </a:r>
            <a:r>
              <a:rPr lang="de-DE" sz="2800" dirty="0"/>
              <a:t>: </a:t>
            </a:r>
            <a:r>
              <a:rPr lang="de-DE" sz="2800" dirty="0" err="1"/>
              <a:t>Feinbau</a:t>
            </a:r>
            <a:r>
              <a:rPr lang="de-DE" sz="2800" dirty="0"/>
              <a:t> von Chloroplast und Mitochondrium im Vergleich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β-Oxidation im </a:t>
            </a:r>
            <a:r>
              <a:rPr lang="de-DE" sz="2800" dirty="0" err="1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eA</a:t>
            </a:r>
            <a:r>
              <a:rPr lang="de-DE" sz="28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-Kurs (wie im ganz alten Leistungskurs)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0000FF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de-DE" sz="2800" dirty="0"/>
              <a:t>Insgesamt weitgehend wie im </a:t>
            </a:r>
            <a:r>
              <a:rPr lang="de-DE" sz="2800" dirty="0" err="1"/>
              <a:t>G8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6479553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Hinweise: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ggf. zwei Stunden mehr als empfohlen (von der Ökologie nehmen)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>
                <a:solidFill>
                  <a:srgbClr val="0000FF"/>
                </a:solidFill>
              </a:rPr>
              <a:t>eA</a:t>
            </a:r>
            <a:r>
              <a:rPr lang="de-DE" sz="2800" dirty="0">
                <a:solidFill>
                  <a:srgbClr val="0000FF"/>
                </a:solidFill>
              </a:rPr>
              <a:t>-Kurs hat 4 Stunden mehr als </a:t>
            </a:r>
            <a:r>
              <a:rPr lang="de-DE" sz="2800" dirty="0" err="1">
                <a:solidFill>
                  <a:srgbClr val="0000FF"/>
                </a:solidFill>
              </a:rPr>
              <a:t>gA</a:t>
            </a:r>
            <a:r>
              <a:rPr lang="de-DE" sz="2800" dirty="0">
                <a:solidFill>
                  <a:srgbClr val="0000FF"/>
                </a:solidFill>
              </a:rPr>
              <a:t>-Kurs, aber wenige Inhalte mehr: Kompetenztraining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5071262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Hinweise: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ggf. zwei Stunden mehr als empfohlen (von der Ökologie nehmen)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>
                <a:solidFill>
                  <a:srgbClr val="0000FF"/>
                </a:solidFill>
              </a:rPr>
              <a:t>eA</a:t>
            </a:r>
            <a:r>
              <a:rPr lang="de-DE" sz="2800" dirty="0">
                <a:solidFill>
                  <a:srgbClr val="0000FF"/>
                </a:solidFill>
              </a:rPr>
              <a:t>-Kurs hat 4 Stunden mehr als </a:t>
            </a:r>
            <a:r>
              <a:rPr lang="de-DE" sz="2800" dirty="0" err="1">
                <a:solidFill>
                  <a:srgbClr val="0000FF"/>
                </a:solidFill>
              </a:rPr>
              <a:t>gA</a:t>
            </a:r>
            <a:r>
              <a:rPr lang="de-DE" sz="2800" dirty="0">
                <a:solidFill>
                  <a:srgbClr val="0000FF"/>
                </a:solidFill>
              </a:rPr>
              <a:t>-Kurs, aber wenige Inhalte mehr: Kompetenztraining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wesentlich: </a:t>
            </a:r>
            <a:r>
              <a:rPr lang="de-DE" sz="2800" u="sng" dirty="0"/>
              <a:t>Verständnis</a:t>
            </a:r>
            <a:r>
              <a:rPr lang="de-DE" sz="2800" dirty="0"/>
              <a:t> der Abbauvorgänge mit Bildung von ATP und NADH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keine Teilreaktionen, keine chemischen Formeln </a:t>
            </a:r>
            <a:r>
              <a:rPr lang="de-DE" sz="2800" dirty="0"/>
              <a:t>(sondern ggf. C-Körper-Schema)</a:t>
            </a:r>
          </a:p>
        </p:txBody>
      </p:sp>
    </p:spTree>
    <p:extLst>
      <p:ext uri="{BB962C8B-B14F-4D97-AF65-F5344CB8AC3E}">
        <p14:creationId xmlns:p14="http://schemas.microsoft.com/office/powerpoint/2010/main" val="406872245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42221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Glykolyse: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Kurzzeit-Energiespeicher NADH vorstellen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86205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4303</Words>
  <Application>Microsoft Office PowerPoint</Application>
  <PresentationFormat>Bildschirmpräsentation (4:3)</PresentationFormat>
  <Paragraphs>890</Paragraphs>
  <Slides>165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165</vt:i4>
      </vt:variant>
    </vt:vector>
  </HeadingPairs>
  <TitlesOfParts>
    <vt:vector size="172" baseType="lpstr">
      <vt:lpstr>Arial</vt:lpstr>
      <vt:lpstr>Arial Narrow</vt:lpstr>
      <vt:lpstr>Calibri</vt:lpstr>
      <vt:lpstr>Calibri Light</vt:lpstr>
      <vt:lpstr>Symbol</vt:lpstr>
      <vt:lpstr>Times New Roman</vt:lpstr>
      <vt:lpstr>Office</vt:lpstr>
      <vt:lpstr>PowerPoint-Präsentation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PowerPoint-Präsentation</vt:lpstr>
      <vt:lpstr>… und wieder da:</vt:lpstr>
      <vt:lpstr>online Fortbildungen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Nickl</dc:creator>
  <cp:lastModifiedBy>Thomas Nickl</cp:lastModifiedBy>
  <cp:revision>106</cp:revision>
  <dcterms:created xsi:type="dcterms:W3CDTF">2025-02-15T10:14:54Z</dcterms:created>
  <dcterms:modified xsi:type="dcterms:W3CDTF">2025-10-03T10:21:48Z</dcterms:modified>
</cp:coreProperties>
</file>