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1232" r:id="rId5"/>
    <p:sldId id="1100" r:id="rId6"/>
    <p:sldId id="1101" r:id="rId7"/>
    <p:sldId id="1233" r:id="rId8"/>
    <p:sldId id="1103" r:id="rId9"/>
    <p:sldId id="1242" r:id="rId10"/>
    <p:sldId id="1105" r:id="rId11"/>
    <p:sldId id="1106" r:id="rId12"/>
    <p:sldId id="1109" r:id="rId13"/>
    <p:sldId id="1110" r:id="rId14"/>
    <p:sldId id="1118" r:id="rId15"/>
    <p:sldId id="1502" r:id="rId16"/>
    <p:sldId id="1119" r:id="rId17"/>
    <p:sldId id="1120" r:id="rId18"/>
    <p:sldId id="1126" r:id="rId19"/>
    <p:sldId id="1243" r:id="rId20"/>
    <p:sldId id="1261" r:id="rId21"/>
    <p:sldId id="1264" r:id="rId22"/>
    <p:sldId id="1263" r:id="rId23"/>
    <p:sldId id="1134" r:id="rId24"/>
    <p:sldId id="1146" r:id="rId25"/>
    <p:sldId id="1251" r:id="rId26"/>
    <p:sldId id="1421" r:id="rId27"/>
    <p:sldId id="1422" r:id="rId28"/>
    <p:sldId id="1423" r:id="rId29"/>
    <p:sldId id="1252" r:id="rId30"/>
    <p:sldId id="1424" r:id="rId31"/>
    <p:sldId id="1150" r:id="rId32"/>
    <p:sldId id="1156" r:id="rId33"/>
    <p:sldId id="1272" r:id="rId34"/>
    <p:sldId id="1179" r:id="rId35"/>
    <p:sldId id="1425" r:id="rId36"/>
    <p:sldId id="1180" r:id="rId37"/>
    <p:sldId id="1426" r:id="rId38"/>
    <p:sldId id="1186" r:id="rId39"/>
    <p:sldId id="1187" r:id="rId40"/>
    <p:sldId id="1281" r:id="rId41"/>
    <p:sldId id="1427" r:id="rId42"/>
    <p:sldId id="1428" r:id="rId43"/>
    <p:sldId id="1429" r:id="rId44"/>
    <p:sldId id="1430" r:id="rId45"/>
    <p:sldId id="1282" r:id="rId46"/>
    <p:sldId id="1431" r:id="rId47"/>
    <p:sldId id="1360" r:id="rId48"/>
    <p:sldId id="1433" r:id="rId49"/>
    <p:sldId id="1434" r:id="rId50"/>
    <p:sldId id="1361" r:id="rId51"/>
    <p:sldId id="1359" r:id="rId52"/>
    <p:sldId id="1363" r:id="rId53"/>
    <p:sldId id="1362" r:id="rId54"/>
    <p:sldId id="1364" r:id="rId55"/>
    <p:sldId id="1365" r:id="rId56"/>
    <p:sldId id="1432" r:id="rId57"/>
    <p:sldId id="1366" r:id="rId58"/>
    <p:sldId id="1367" r:id="rId59"/>
    <p:sldId id="1368" r:id="rId60"/>
    <p:sldId id="1257" r:id="rId61"/>
    <p:sldId id="1350" r:id="rId62"/>
    <p:sldId id="1369" r:id="rId63"/>
    <p:sldId id="1283" r:id="rId64"/>
    <p:sldId id="1372" r:id="rId65"/>
    <p:sldId id="1371" r:id="rId66"/>
    <p:sldId id="1286" r:id="rId67"/>
    <p:sldId id="1437" r:id="rId68"/>
    <p:sldId id="1436" r:id="rId69"/>
    <p:sldId id="1438" r:id="rId70"/>
    <p:sldId id="1373" r:id="rId71"/>
    <p:sldId id="1439" r:id="rId72"/>
    <p:sldId id="1443" r:id="rId73"/>
    <p:sldId id="1296" r:id="rId74"/>
    <p:sldId id="1503" r:id="rId75"/>
    <p:sldId id="1444" r:id="rId76"/>
    <p:sldId id="1301" r:id="rId77"/>
    <p:sldId id="1445" r:id="rId78"/>
    <p:sldId id="1447" r:id="rId79"/>
    <p:sldId id="1446" r:id="rId80"/>
    <p:sldId id="1319" r:id="rId81"/>
    <p:sldId id="1320" r:id="rId82"/>
    <p:sldId id="1504" r:id="rId83"/>
    <p:sldId id="1459" r:id="rId84"/>
    <p:sldId id="1258" r:id="rId85"/>
    <p:sldId id="1440" r:id="rId86"/>
    <p:sldId id="1441" r:id="rId87"/>
    <p:sldId id="1505" r:id="rId88"/>
    <p:sldId id="1385" r:id="rId89"/>
    <p:sldId id="1386" r:id="rId90"/>
    <p:sldId id="1506" r:id="rId91"/>
    <p:sldId id="1460" r:id="rId92"/>
    <p:sldId id="1341" r:id="rId93"/>
    <p:sldId id="1461" r:id="rId94"/>
    <p:sldId id="1463" r:id="rId95"/>
    <p:sldId id="1462" r:id="rId96"/>
    <p:sldId id="1351" r:id="rId97"/>
    <p:sldId id="1352" r:id="rId98"/>
    <p:sldId id="1464" r:id="rId99"/>
    <p:sldId id="1465" r:id="rId100"/>
    <p:sldId id="1466" r:id="rId101"/>
    <p:sldId id="1467" r:id="rId102"/>
    <p:sldId id="1507" r:id="rId103"/>
    <p:sldId id="1508" r:id="rId104"/>
    <p:sldId id="1470" r:id="rId105"/>
    <p:sldId id="1442" r:id="rId106"/>
    <p:sldId id="1471" r:id="rId107"/>
    <p:sldId id="1477" r:id="rId108"/>
    <p:sldId id="1478" r:id="rId109"/>
    <p:sldId id="1479" r:id="rId110"/>
    <p:sldId id="1370" r:id="rId111"/>
    <p:sldId id="1480" r:id="rId112"/>
    <p:sldId id="1481" r:id="rId113"/>
    <p:sldId id="1482" r:id="rId114"/>
    <p:sldId id="1483" r:id="rId115"/>
    <p:sldId id="1484" r:id="rId116"/>
    <p:sldId id="1473" r:id="rId117"/>
    <p:sldId id="1474" r:id="rId118"/>
    <p:sldId id="1485" r:id="rId119"/>
    <p:sldId id="1375" r:id="rId120"/>
    <p:sldId id="1486" r:id="rId121"/>
    <p:sldId id="1487" r:id="rId122"/>
    <p:sldId id="1449" r:id="rId123"/>
    <p:sldId id="1495" r:id="rId124"/>
    <p:sldId id="1500" r:id="rId125"/>
    <p:sldId id="1499" r:id="rId126"/>
    <p:sldId id="1496" r:id="rId127"/>
    <p:sldId id="1497" r:id="rId128"/>
    <p:sldId id="1498" r:id="rId129"/>
    <p:sldId id="1501" r:id="rId1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66CCFF"/>
    <a:srgbClr val="CC0099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3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FB5F-EEA9-4FD4-838D-FDA94C0C4C12}" type="datetimeFigureOut">
              <a:rPr lang="de-DE" smtClean="0"/>
              <a:t>12.12.2025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894-E7F9-41DE-AA89-27E12F5A5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30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FB5F-EEA9-4FD4-838D-FDA94C0C4C12}" type="datetimeFigureOut">
              <a:rPr lang="de-DE" smtClean="0"/>
              <a:t>12.12.2025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894-E7F9-41DE-AA89-27E12F5A5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977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FB5F-EEA9-4FD4-838D-FDA94C0C4C12}" type="datetimeFigureOut">
              <a:rPr lang="de-DE" smtClean="0"/>
              <a:t>12.12.2025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894-E7F9-41DE-AA89-27E12F5A5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45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FB5F-EEA9-4FD4-838D-FDA94C0C4C12}" type="datetimeFigureOut">
              <a:rPr lang="de-DE" smtClean="0"/>
              <a:t>12.12.2025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894-E7F9-41DE-AA89-27E12F5A5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75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FB5F-EEA9-4FD4-838D-FDA94C0C4C12}" type="datetimeFigureOut">
              <a:rPr lang="de-DE" smtClean="0"/>
              <a:t>12.12.2025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894-E7F9-41DE-AA89-27E12F5A5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82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FB5F-EEA9-4FD4-838D-FDA94C0C4C12}" type="datetimeFigureOut">
              <a:rPr lang="de-DE" smtClean="0"/>
              <a:t>12.12.2025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894-E7F9-41DE-AA89-27E12F5A5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19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FB5F-EEA9-4FD4-838D-FDA94C0C4C12}" type="datetimeFigureOut">
              <a:rPr lang="de-DE" smtClean="0"/>
              <a:t>12.12.2025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894-E7F9-41DE-AA89-27E12F5A5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78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FB5F-EEA9-4FD4-838D-FDA94C0C4C12}" type="datetimeFigureOut">
              <a:rPr lang="de-DE" smtClean="0"/>
              <a:t>12.12.2025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894-E7F9-41DE-AA89-27E12F5A5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65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FB5F-EEA9-4FD4-838D-FDA94C0C4C12}" type="datetimeFigureOut">
              <a:rPr lang="de-DE" smtClean="0"/>
              <a:t>12.12.2025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894-E7F9-41DE-AA89-27E12F5A5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64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FB5F-EEA9-4FD4-838D-FDA94C0C4C12}" type="datetimeFigureOut">
              <a:rPr lang="de-DE" smtClean="0"/>
              <a:t>12.12.2025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894-E7F9-41DE-AA89-27E12F5A5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59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FB5F-EEA9-4FD4-838D-FDA94C0C4C12}" type="datetimeFigureOut">
              <a:rPr lang="de-DE" smtClean="0"/>
              <a:t>12.12.2025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894-E7F9-41DE-AA89-27E12F5A5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655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EFB5F-EEA9-4FD4-838D-FDA94C0C4C12}" type="datetimeFigureOut">
              <a:rPr lang="de-DE" smtClean="0"/>
              <a:t>12.12.2025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1F894-E7F9-41DE-AA89-27E12F5A5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45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-nickl.de/" TargetMode="External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86C4-558C-4A6D-7354-B1AEEDC5E4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sz="8900" b="1" dirty="0"/>
              <a:t>Fachleitertagung</a:t>
            </a:r>
            <a:br>
              <a:rPr lang="de-DE" sz="8900" b="1" dirty="0"/>
            </a:br>
            <a:r>
              <a:rPr lang="de-DE" sz="8900" b="1" dirty="0"/>
              <a:t>Biologie Schwaben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C854C9-7D3B-54C8-6D18-1A5753338A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e-DE" sz="6000" b="1">
                <a:highlight>
                  <a:srgbClr val="FFFF00"/>
                </a:highlight>
              </a:rPr>
              <a:t>Jahrgangsstufe 13</a:t>
            </a:r>
            <a:endParaRPr lang="de-DE" sz="6000" b="1" dirty="0">
              <a:highlight>
                <a:srgbClr val="FFFF00"/>
              </a:highlight>
            </a:endParaRPr>
          </a:p>
          <a:p>
            <a:r>
              <a:rPr lang="de-DE" sz="3600" dirty="0"/>
              <a:t>Thomas Nickl</a:t>
            </a:r>
          </a:p>
          <a:p>
            <a:r>
              <a:rPr lang="de-DE" sz="3600" dirty="0"/>
              <a:t>5. Dezember 2025</a:t>
            </a:r>
          </a:p>
        </p:txBody>
      </p:sp>
    </p:spTree>
    <p:extLst>
      <p:ext uri="{BB962C8B-B14F-4D97-AF65-F5344CB8AC3E}">
        <p14:creationId xmlns:p14="http://schemas.microsoft.com/office/powerpoint/2010/main" val="38379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EED0C7-2177-ED6C-570C-264BCF5B2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20265"/>
            <a:ext cx="7569200" cy="293640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95CC957-54CA-AEB8-9738-59EEAE837511}"/>
              </a:ext>
            </a:extLst>
          </p:cNvPr>
          <p:cNvSpPr txBox="1"/>
          <p:nvPr/>
        </p:nvSpPr>
        <p:spPr>
          <a:xfrm>
            <a:off x="736600" y="4656667"/>
            <a:ext cx="307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Hypothetischer</a:t>
            </a:r>
          </a:p>
          <a:p>
            <a:pPr algn="ctr"/>
            <a:r>
              <a:rPr lang="de-DE" sz="2800" dirty="0"/>
              <a:t>Anfangszustand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340F466-AE98-641E-BB0A-1B4B73CEEE28}"/>
              </a:ext>
            </a:extLst>
          </p:cNvPr>
          <p:cNvSpPr txBox="1"/>
          <p:nvPr/>
        </p:nvSpPr>
        <p:spPr>
          <a:xfrm>
            <a:off x="5041900" y="4656667"/>
            <a:ext cx="307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Gleichgewichts-</a:t>
            </a:r>
          </a:p>
          <a:p>
            <a:pPr algn="ctr"/>
            <a:r>
              <a:rPr lang="de-DE" sz="2800" dirty="0"/>
              <a:t>zustand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A3F52DD-2056-1850-353C-77F6E0885405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5632"/>
          </a:xfrm>
          <a:prstGeom prst="rect">
            <a:avLst/>
          </a:prstGeom>
          <a:solidFill>
            <a:srgbClr val="66CCFF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/>
              <a:t>Neurobiologie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29088455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5C643-BCBD-0232-A4BE-E4ABA51D1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F8A4E092-4F2E-2E61-5A09-10522AC36565}"/>
              </a:ext>
            </a:extLst>
          </p:cNvPr>
          <p:cNvSpPr txBox="1"/>
          <p:nvPr/>
        </p:nvSpPr>
        <p:spPr>
          <a:xfrm>
            <a:off x="628650" y="1323043"/>
            <a:ext cx="801581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Abschnitt 1 „</a:t>
            </a:r>
            <a:r>
              <a:rPr lang="de-DE" sz="2800" u="sng" dirty="0">
                <a:cs typeface="Arial" panose="020B0604020202020204" pitchFamily="34" charset="0"/>
              </a:rPr>
              <a:t>Dynamische Prozesse</a:t>
            </a:r>
            <a:r>
              <a:rPr lang="de-DE" sz="2800" dirty="0">
                <a:cs typeface="Arial" panose="020B0604020202020204" pitchFamily="34" charset="0"/>
              </a:rPr>
              <a:t>“ ist gut umsetzbar; entspricht weitgehend dem </a:t>
            </a:r>
            <a:r>
              <a:rPr lang="de-DE" sz="2800" dirty="0" err="1">
                <a:cs typeface="Arial" panose="020B0604020202020204" pitchFamily="34" charset="0"/>
              </a:rPr>
              <a:t>G8</a:t>
            </a:r>
            <a:r>
              <a:rPr lang="de-DE" sz="2800" dirty="0">
                <a:cs typeface="Arial" panose="020B0604020202020204" pitchFamily="34" charset="0"/>
              </a:rPr>
              <a:t>-Lehrplan.</a:t>
            </a:r>
          </a:p>
          <a:p>
            <a:pPr>
              <a:spcAft>
                <a:spcPts val="1200"/>
              </a:spcAft>
            </a:pPr>
            <a:endParaRPr lang="de-DE" sz="2800" dirty="0"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de-DE" sz="2800" dirty="0">
                <a:solidFill>
                  <a:srgbClr val="FF0000"/>
                </a:solidFill>
                <a:cs typeface="Arial" panose="020B0604020202020204" pitchFamily="34" charset="0"/>
              </a:rPr>
              <a:t>Allen- und Bergmann-Regel stehen </a:t>
            </a:r>
            <a:r>
              <a:rPr lang="de-DE" sz="2800" u="sng" dirty="0">
                <a:solidFill>
                  <a:srgbClr val="FF0000"/>
                </a:solidFill>
                <a:cs typeface="Arial" panose="020B0604020202020204" pitchFamily="34" charset="0"/>
              </a:rPr>
              <a:t>nicht</a:t>
            </a:r>
            <a:r>
              <a:rPr lang="de-DE" sz="2800" dirty="0">
                <a:solidFill>
                  <a:srgbClr val="FF0000"/>
                </a:solidFill>
                <a:cs typeface="Arial" panose="020B0604020202020204" pitchFamily="34" charset="0"/>
              </a:rPr>
              <a:t> im Lehrplan-PLUS, ebensowenig Ökogramme. </a:t>
            </a:r>
            <a:r>
              <a:rPr lang="de-DE" sz="2800" dirty="0">
                <a:solidFill>
                  <a:srgbClr val="0000FF"/>
                </a:solidFill>
                <a:cs typeface="Arial" panose="020B0604020202020204" pitchFamily="34" charset="0"/>
              </a:rPr>
              <a:t>Beides kann ggf. aber im </a:t>
            </a:r>
            <a:r>
              <a:rPr lang="de-DE" sz="2800" dirty="0" err="1">
                <a:solidFill>
                  <a:srgbClr val="0000FF"/>
                </a:solidFill>
                <a:cs typeface="Arial" panose="020B0604020202020204" pitchFamily="34" charset="0"/>
              </a:rPr>
              <a:t>eA</a:t>
            </a:r>
            <a:r>
              <a:rPr lang="de-DE" sz="2800" dirty="0">
                <a:solidFill>
                  <a:srgbClr val="0000FF"/>
                </a:solidFill>
                <a:cs typeface="Arial" panose="020B0604020202020204" pitchFamily="34" charset="0"/>
              </a:rPr>
              <a:t>-Kurs zusätzlich angesprochen werden.</a:t>
            </a:r>
          </a:p>
          <a:p>
            <a:pPr>
              <a:spcAft>
                <a:spcPts val="1200"/>
              </a:spcAft>
            </a:pPr>
            <a:endParaRPr lang="de-DE" sz="2800" dirty="0"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62539C7-54F7-D2E8-0893-5CE4FBF1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Ökologie</a:t>
            </a:r>
          </a:p>
        </p:txBody>
      </p:sp>
    </p:spTree>
    <p:extLst>
      <p:ext uri="{BB962C8B-B14F-4D97-AF65-F5344CB8AC3E}">
        <p14:creationId xmlns:p14="http://schemas.microsoft.com/office/powerpoint/2010/main" val="359135676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79174-9C96-5A9F-9113-7E2058DED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EA51708D-4866-E24D-D27D-F36A445A7EA3}"/>
              </a:ext>
            </a:extLst>
          </p:cNvPr>
          <p:cNvSpPr txBox="1"/>
          <p:nvPr/>
        </p:nvSpPr>
        <p:spPr>
          <a:xfrm>
            <a:off x="628650" y="1323043"/>
            <a:ext cx="801581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rgbClr val="FF0000"/>
                </a:solidFill>
                <a:cs typeface="Arial" panose="020B0604020202020204" pitchFamily="34" charset="0"/>
              </a:rPr>
              <a:t>Große Gefahr, </a:t>
            </a:r>
            <a:r>
              <a:rPr lang="de-DE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dass</a:t>
            </a:r>
            <a:r>
              <a:rPr lang="de-DE" sz="4400" b="1" dirty="0">
                <a:solidFill>
                  <a:srgbClr val="FF0000"/>
                </a:solidFill>
                <a:cs typeface="Arial" panose="020B0604020202020204" pitchFamily="34" charset="0"/>
              </a:rPr>
              <a:t> Kursteilnehmer jedes besprochene Beispiel </a:t>
            </a:r>
          </a:p>
          <a:p>
            <a:pPr algn="ctr">
              <a:spcAft>
                <a:spcPts val="1200"/>
              </a:spcAft>
            </a:pPr>
            <a:r>
              <a:rPr lang="de-DE" sz="4400" b="1" dirty="0">
                <a:solidFill>
                  <a:srgbClr val="FF0000"/>
                </a:solidFill>
                <a:cs typeface="Arial" panose="020B0604020202020204" pitchFamily="34" charset="0"/>
              </a:rPr>
              <a:t>auswendig lernen!</a:t>
            </a:r>
          </a:p>
          <a:p>
            <a:pPr>
              <a:spcAft>
                <a:spcPts val="1200"/>
              </a:spcAft>
            </a:pPr>
            <a:endParaRPr lang="de-DE" sz="2800" dirty="0"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CBBDE64-8170-A994-628D-A06EEF721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Ökologie</a:t>
            </a:r>
          </a:p>
        </p:txBody>
      </p:sp>
    </p:spTree>
    <p:extLst>
      <p:ext uri="{BB962C8B-B14F-4D97-AF65-F5344CB8AC3E}">
        <p14:creationId xmlns:p14="http://schemas.microsoft.com/office/powerpoint/2010/main" val="351125739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599E4-9BFF-3DA4-9D0B-C63D02EFD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A5EDC18-DF4E-A9D6-5B6B-115DB88D3E8B}"/>
              </a:ext>
            </a:extLst>
          </p:cNvPr>
          <p:cNvSpPr txBox="1"/>
          <p:nvPr/>
        </p:nvSpPr>
        <p:spPr>
          <a:xfrm>
            <a:off x="628650" y="1081036"/>
            <a:ext cx="801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1  Dynamische Prozesse: Toleranzkurve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D9F8CBB-75FE-DA91-1F11-1DE4C6D05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44269"/>
            <a:ext cx="4830549" cy="366186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1467EA6-D621-C04C-39A2-B47F43CFC47D}"/>
              </a:ext>
            </a:extLst>
          </p:cNvPr>
          <p:cNvSpPr txBox="1"/>
          <p:nvPr/>
        </p:nvSpPr>
        <p:spPr>
          <a:xfrm>
            <a:off x="5702967" y="1744269"/>
            <a:ext cx="33126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dirty="0">
                <a:highlight>
                  <a:srgbClr val="FFFF00"/>
                </a:highlight>
              </a:rPr>
              <a:t>LehrplanPLUS: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Minimum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Maximum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Optimum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ökologische Potenz*</a:t>
            </a:r>
          </a:p>
          <a:p>
            <a:endParaRPr lang="de-DE" sz="2400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BD1F23F-F949-C251-2267-3C1C7749A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Ökologie</a:t>
            </a:r>
          </a:p>
        </p:txBody>
      </p:sp>
    </p:spTree>
    <p:extLst>
      <p:ext uri="{BB962C8B-B14F-4D97-AF65-F5344CB8AC3E}">
        <p14:creationId xmlns:p14="http://schemas.microsoft.com/office/powerpoint/2010/main" val="225102826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ADC64-14F0-DB3F-9257-31DF032BA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2B3CA6A-84B6-CAE9-5BDA-26C629B692D2}"/>
              </a:ext>
            </a:extLst>
          </p:cNvPr>
          <p:cNvSpPr txBox="1"/>
          <p:nvPr/>
        </p:nvSpPr>
        <p:spPr>
          <a:xfrm>
            <a:off x="628650" y="1081036"/>
            <a:ext cx="801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1  Dynamische Prozesse: Toleranzkurve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C110E0D-8441-DC06-E514-E4E477F8B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44269"/>
            <a:ext cx="4830549" cy="366186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FC0F4CF-09CF-91C5-0E9E-2DE09A06EEDA}"/>
              </a:ext>
            </a:extLst>
          </p:cNvPr>
          <p:cNvSpPr txBox="1"/>
          <p:nvPr/>
        </p:nvSpPr>
        <p:spPr>
          <a:xfrm>
            <a:off x="5702967" y="1744269"/>
            <a:ext cx="331269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dirty="0">
                <a:highlight>
                  <a:srgbClr val="FFFF00"/>
                </a:highlight>
              </a:rPr>
              <a:t>LehrplanPLUS: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Minimum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Maximum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Optimum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ökologische Potenz*</a:t>
            </a:r>
          </a:p>
          <a:p>
            <a:endParaRPr lang="de-DE" sz="2400" dirty="0"/>
          </a:p>
          <a:p>
            <a:r>
              <a:rPr lang="de-DE" sz="2400" dirty="0">
                <a:highlight>
                  <a:srgbClr val="00FF00"/>
                </a:highlight>
              </a:rPr>
              <a:t>auch: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Toleranzbereich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Pessimum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physiologische Potenz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Präferenzbereich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2EE9D64F-2450-BA1C-2046-7C8FFCA54B53}"/>
              </a:ext>
            </a:extLst>
          </p:cNvPr>
          <p:cNvCxnSpPr/>
          <p:nvPr/>
        </p:nvCxnSpPr>
        <p:spPr>
          <a:xfrm flipV="1">
            <a:off x="6134793" y="3425617"/>
            <a:ext cx="2380557" cy="3075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>
            <a:extLst>
              <a:ext uri="{FF2B5EF4-FFF2-40B4-BE49-F238E27FC236}">
                <a16:creationId xmlns:a16="http://schemas.microsoft.com/office/drawing/2014/main" id="{008B5027-82FF-A74D-0515-80A4A80F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Ökologie</a:t>
            </a:r>
          </a:p>
        </p:txBody>
      </p:sp>
    </p:spTree>
    <p:extLst>
      <p:ext uri="{BB962C8B-B14F-4D97-AF65-F5344CB8AC3E}">
        <p14:creationId xmlns:p14="http://schemas.microsoft.com/office/powerpoint/2010/main" val="153339901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754DE-560E-A27D-5B3F-9EE11EBB2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C16D59B8-1E1A-9CCE-B2B6-3439C75B69F4}"/>
              </a:ext>
            </a:extLst>
          </p:cNvPr>
          <p:cNvSpPr txBox="1"/>
          <p:nvPr/>
        </p:nvSpPr>
        <p:spPr>
          <a:xfrm>
            <a:off x="628650" y="1128170"/>
            <a:ext cx="8015817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1  Dynamische Prozesse: Toleranzkurve</a:t>
            </a:r>
          </a:p>
          <a:p>
            <a:pPr>
              <a:spcAft>
                <a:spcPts val="1200"/>
              </a:spcAft>
            </a:pPr>
            <a:endParaRPr lang="de-DE" dirty="0"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de-DE" sz="2800" b="1" dirty="0">
                <a:cs typeface="Arial" panose="020B0604020202020204" pitchFamily="34" charset="0"/>
              </a:rPr>
              <a:t>physiologische Potenz:</a:t>
            </a:r>
          </a:p>
          <a:p>
            <a:pPr>
              <a:spcAft>
                <a:spcPts val="3000"/>
              </a:spcAft>
            </a:pPr>
            <a:r>
              <a:rPr lang="de-DE" sz="2800" dirty="0">
                <a:cs typeface="Arial" panose="020B0604020202020204" pitchFamily="34" charset="0"/>
              </a:rPr>
              <a:t>Bereich des aktiven Lebens </a:t>
            </a:r>
            <a:r>
              <a:rPr lang="de-DE" sz="2800" u="sng" dirty="0">
                <a:cs typeface="Arial" panose="020B0604020202020204" pitchFamily="34" charset="0"/>
              </a:rPr>
              <a:t>ohne </a:t>
            </a:r>
            <a:r>
              <a:rPr lang="de-DE" sz="2800" u="sng" dirty="0" err="1">
                <a:cs typeface="Arial" panose="020B0604020202020204" pitchFamily="34" charset="0"/>
              </a:rPr>
              <a:t>Einfluss</a:t>
            </a:r>
            <a:r>
              <a:rPr lang="de-DE" sz="2800" u="sng" dirty="0">
                <a:cs typeface="Arial" panose="020B0604020202020204" pitchFamily="34" charset="0"/>
              </a:rPr>
              <a:t> </a:t>
            </a:r>
            <a:r>
              <a:rPr lang="de-DE" sz="2800" dirty="0">
                <a:cs typeface="Arial" panose="020B0604020202020204" pitchFamily="34" charset="0"/>
              </a:rPr>
              <a:t>weiterer biotischer Faktoren (Labor)</a:t>
            </a:r>
          </a:p>
          <a:p>
            <a:pPr>
              <a:spcAft>
                <a:spcPts val="1200"/>
              </a:spcAft>
            </a:pPr>
            <a:r>
              <a:rPr lang="de-DE" sz="2800" b="1" dirty="0">
                <a:cs typeface="Arial" panose="020B0604020202020204" pitchFamily="34" charset="0"/>
              </a:rPr>
              <a:t>ökologische Potenz:</a:t>
            </a:r>
          </a:p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tatsächlicher Lebensbereich </a:t>
            </a:r>
            <a:r>
              <a:rPr lang="de-DE" sz="2800" u="sng" dirty="0">
                <a:cs typeface="Arial" panose="020B0604020202020204" pitchFamily="34" charset="0"/>
              </a:rPr>
              <a:t>unter </a:t>
            </a:r>
            <a:r>
              <a:rPr lang="de-DE" sz="2800" u="sng" dirty="0" err="1">
                <a:cs typeface="Arial" panose="020B0604020202020204" pitchFamily="34" charset="0"/>
              </a:rPr>
              <a:t>Einfluss</a:t>
            </a:r>
            <a:r>
              <a:rPr lang="de-DE" sz="2800" u="sng" dirty="0">
                <a:cs typeface="Arial" panose="020B0604020202020204" pitchFamily="34" charset="0"/>
              </a:rPr>
              <a:t> </a:t>
            </a:r>
            <a:r>
              <a:rPr lang="de-DE" sz="2800" dirty="0">
                <a:cs typeface="Arial" panose="020B0604020202020204" pitchFamily="34" charset="0"/>
              </a:rPr>
              <a:t>biotischer Faktoren (v. a. Konkurrenz)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8C483C4-977D-5E6E-88FF-E9C5D1DBE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Ökologie</a:t>
            </a:r>
          </a:p>
        </p:txBody>
      </p:sp>
    </p:spTree>
    <p:extLst>
      <p:ext uri="{BB962C8B-B14F-4D97-AF65-F5344CB8AC3E}">
        <p14:creationId xmlns:p14="http://schemas.microsoft.com/office/powerpoint/2010/main" val="281904998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801581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cs typeface="Arial" panose="020B0604020202020204" pitchFamily="34" charset="0"/>
              </a:rPr>
              <a:t>Abschnitte 2 „</a:t>
            </a:r>
            <a:r>
              <a:rPr lang="de-DE" sz="2800" u="sng" dirty="0">
                <a:cs typeface="Arial" panose="020B0604020202020204" pitchFamily="34" charset="0"/>
              </a:rPr>
              <a:t>Anthropogene Einflüsse</a:t>
            </a:r>
            <a:r>
              <a:rPr lang="de-DE" sz="2800" dirty="0">
                <a:cs typeface="Arial" panose="020B0604020202020204" pitchFamily="34" charset="0"/>
              </a:rPr>
              <a:t>“ und 3 „</a:t>
            </a:r>
            <a:r>
              <a:rPr lang="de-DE" sz="2800" u="sng" dirty="0">
                <a:cs typeface="Arial" panose="020B0604020202020204" pitchFamily="34" charset="0"/>
              </a:rPr>
              <a:t>Bio-sphäre</a:t>
            </a:r>
            <a:r>
              <a:rPr lang="de-DE" sz="2800" dirty="0">
                <a:cs typeface="Arial" panose="020B0604020202020204" pitchFamily="34" charset="0"/>
              </a:rPr>
              <a:t>“ sind teilweise ziemlich </a:t>
            </a:r>
            <a:r>
              <a:rPr lang="de-DE" sz="2800" dirty="0">
                <a:solidFill>
                  <a:srgbClr val="FF0000"/>
                </a:solidFill>
                <a:cs typeface="Arial" panose="020B0604020202020204" pitchFamily="34" charset="0"/>
              </a:rPr>
              <a:t>redundant</a:t>
            </a:r>
            <a:r>
              <a:rPr lang="de-DE" sz="2800" dirty="0">
                <a:cs typeface="Arial" panose="020B0604020202020204" pitchFamily="34" charset="0"/>
              </a:rPr>
              <a:t> und lassen </a:t>
            </a:r>
            <a:r>
              <a:rPr lang="de-DE" sz="2800" dirty="0">
                <a:solidFill>
                  <a:srgbClr val="FF0000"/>
                </a:solidFill>
                <a:cs typeface="Arial" panose="020B0604020202020204" pitchFamily="34" charset="0"/>
              </a:rPr>
              <a:t>keinen Roten Faden </a:t>
            </a:r>
            <a:r>
              <a:rPr lang="de-DE" sz="2800" dirty="0">
                <a:cs typeface="Arial" panose="020B0604020202020204" pitchFamily="34" charset="0"/>
              </a:rPr>
              <a:t>erkennen.</a:t>
            </a:r>
          </a:p>
          <a:p>
            <a:endParaRPr lang="de-DE" sz="2800" dirty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sz="2800" dirty="0">
                <a:cs typeface="Arial" panose="020B0604020202020204" pitchFamily="34" charset="0"/>
              </a:rPr>
              <a:t>Sehr viel Unterrichtszeit, gemessen am begrenzten Inhalt: </a:t>
            </a:r>
            <a:r>
              <a:rPr lang="de-DE" sz="2800" dirty="0">
                <a:solidFill>
                  <a:srgbClr val="00B050"/>
                </a:solidFill>
                <a:cs typeface="Arial" panose="020B0604020202020204" pitchFamily="34" charset="0"/>
              </a:rPr>
              <a:t>viel Zeit für </a:t>
            </a:r>
            <a:r>
              <a:rPr lang="de-DE" sz="2800" u="sng" dirty="0">
                <a:solidFill>
                  <a:srgbClr val="00B050"/>
                </a:solidFill>
                <a:cs typeface="Arial" panose="020B0604020202020204" pitchFamily="34" charset="0"/>
              </a:rPr>
              <a:t>Kompetenz-Training</a:t>
            </a:r>
            <a:r>
              <a:rPr lang="de-DE" sz="28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de-DE" sz="2800" dirty="0">
                <a:cs typeface="Arial" panose="020B0604020202020204" pitchFamily="34" charset="0"/>
              </a:rPr>
              <a:t>(auch Bearbeiten von Übungsaufgaben)</a:t>
            </a:r>
            <a:endParaRPr lang="de-DE" sz="28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1501FDF-BF9D-E06E-294B-DB87F0740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Ökologie</a:t>
            </a:r>
          </a:p>
        </p:txBody>
      </p:sp>
    </p:spTree>
    <p:extLst>
      <p:ext uri="{BB962C8B-B14F-4D97-AF65-F5344CB8AC3E}">
        <p14:creationId xmlns:p14="http://schemas.microsoft.com/office/powerpoint/2010/main" val="112186790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8015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2"/>
            </a:pPr>
            <a:r>
              <a:rPr lang="de-DE" sz="2800" b="1" kern="100" dirty="0">
                <a:effectLst/>
                <a:ea typeface="Calibri" panose="020F0502020204030204" pitchFamily="34" charset="0"/>
              </a:rPr>
              <a:t>Anthropogene Einflüsse auf Ökosysteme und </a:t>
            </a:r>
          </a:p>
          <a:p>
            <a:r>
              <a:rPr lang="de-DE" sz="2800" b="1" kern="100" dirty="0">
                <a:ea typeface="Calibri" panose="020F0502020204030204" pitchFamily="34" charset="0"/>
              </a:rPr>
              <a:t>	</a:t>
            </a:r>
            <a:r>
              <a:rPr lang="de-DE" sz="2800" b="1" kern="100" dirty="0">
                <a:effectLst/>
                <a:ea typeface="Calibri" panose="020F0502020204030204" pitchFamily="34" charset="0"/>
              </a:rPr>
              <a:t>der Wert der Bio</a:t>
            </a:r>
            <a:r>
              <a:rPr lang="de-DE" sz="2800" b="1" dirty="0">
                <a:effectLst/>
                <a:ea typeface="Calibri" panose="020F0502020204030204" pitchFamily="34" charset="0"/>
              </a:rPr>
              <a:t>diversität 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E3646BF-9D8D-CC34-2272-BC85B1120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Ökologie</a:t>
            </a:r>
          </a:p>
        </p:txBody>
      </p:sp>
    </p:spTree>
    <p:extLst>
      <p:ext uri="{BB962C8B-B14F-4D97-AF65-F5344CB8AC3E}">
        <p14:creationId xmlns:p14="http://schemas.microsoft.com/office/powerpoint/2010/main" val="93552325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82200-203A-2B84-8E40-81D93B44F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Ökologie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B97D043-4F93-A853-E48D-D27C633CD074}"/>
              </a:ext>
            </a:extLst>
          </p:cNvPr>
          <p:cNvSpPr txBox="1"/>
          <p:nvPr/>
        </p:nvSpPr>
        <p:spPr>
          <a:xfrm>
            <a:off x="628650" y="1085234"/>
            <a:ext cx="801581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cs typeface="Arial" panose="020B0604020202020204" pitchFamily="34" charset="0"/>
              </a:rPr>
              <a:t>2 Anthropogene Einflüsse:</a:t>
            </a:r>
          </a:p>
          <a:p>
            <a:pPr>
              <a:spcBef>
                <a:spcPts val="1200"/>
              </a:spcBef>
            </a:pPr>
            <a:endParaRPr lang="de-DE" sz="2800" b="1" dirty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de-DE" sz="2800" b="1" dirty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de-DE" sz="2800" b="1" dirty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de-DE" sz="2800" b="1" dirty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de-DE" sz="1200" b="1" dirty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de-DE" sz="1200" b="1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Abfolge ändern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allgemeines Kompetenztraining integrieren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400" dirty="0"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845EDEE-5F89-42F8-56E7-37DAB9513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327"/>
            <a:ext cx="9144000" cy="279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1312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7749B-E070-BE5A-97F0-92864533A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996665-0124-C9A4-F2EA-404F8478A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Ökologie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B5D05C4-743F-EDDC-BF5C-F365C6B53D78}"/>
              </a:ext>
            </a:extLst>
          </p:cNvPr>
          <p:cNvSpPr txBox="1"/>
          <p:nvPr/>
        </p:nvSpPr>
        <p:spPr>
          <a:xfrm>
            <a:off x="628650" y="1085234"/>
            <a:ext cx="801581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cs typeface="Arial" panose="020B0604020202020204" pitchFamily="34" charset="0"/>
              </a:rPr>
              <a:t>2 Anthropogene Einflüsse:</a:t>
            </a:r>
          </a:p>
          <a:p>
            <a:pPr>
              <a:spcBef>
                <a:spcPts val="1200"/>
              </a:spcBef>
            </a:pPr>
            <a:endParaRPr lang="de-DE" sz="2800" b="1" dirty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de-DE" sz="2800" b="1" dirty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de-DE" sz="2800" b="1" dirty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de-DE" sz="2800" b="1" dirty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de-DE" sz="1200" b="1" dirty="0"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cs typeface="Arial" panose="020B0604020202020204" pitchFamily="34" charset="0"/>
              </a:rPr>
              <a:t>Biodiversität (Definition, Bedeutung)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cs typeface="Arial" panose="020B0604020202020204" pitchFamily="34" charset="0"/>
              </a:rPr>
              <a:t>Ökosystemleistungen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cs typeface="Arial" panose="020B0604020202020204" pitchFamily="34" charset="0"/>
              </a:rPr>
              <a:t>Ökonomische Kosten am Beispiel Treibhauseffekt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cs typeface="Arial" panose="020B0604020202020204" pitchFamily="34" charset="0"/>
              </a:rPr>
              <a:t>Weiteres Beispiel (Abholzung von tropischem Regenwald)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cs typeface="Arial" panose="020B0604020202020204" pitchFamily="34" charset="0"/>
              </a:rPr>
              <a:t>Geldwert von Ökosystemen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cs typeface="Arial" panose="020B0604020202020204" pitchFamily="34" charset="0"/>
              </a:rPr>
              <a:t>Erhalt der Biodiversität (Management)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C62000-52AF-25FA-E208-978E8037F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327"/>
            <a:ext cx="9144000" cy="2797450"/>
          </a:xfrm>
          <a:prstGeom prst="rect">
            <a:avLst/>
          </a:prstGeom>
        </p:spPr>
      </p:pic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8E12E21B-B446-792B-9BCF-57743D31DBB4}"/>
              </a:ext>
            </a:extLst>
          </p:cNvPr>
          <p:cNvSpPr/>
          <p:nvPr/>
        </p:nvSpPr>
        <p:spPr>
          <a:xfrm rot="20532173">
            <a:off x="1055643" y="2457353"/>
            <a:ext cx="371954" cy="1943293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09706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sz="2800" dirty="0"/>
              <a:t>Begriff </a:t>
            </a:r>
            <a:r>
              <a:rPr lang="de-DE" sz="2800" b="1" dirty="0">
                <a:highlight>
                  <a:srgbClr val="00FF00"/>
                </a:highlight>
              </a:rPr>
              <a:t>„</a:t>
            </a:r>
            <a:r>
              <a:rPr lang="de-DE" sz="2800" b="1" u="sng" dirty="0">
                <a:highlight>
                  <a:srgbClr val="00FF00"/>
                </a:highlight>
              </a:rPr>
              <a:t>Biodiversität</a:t>
            </a:r>
            <a:r>
              <a:rPr lang="de-DE" sz="2800" b="1" dirty="0">
                <a:highlight>
                  <a:srgbClr val="00FF00"/>
                </a:highlight>
              </a:rPr>
              <a:t>“</a:t>
            </a:r>
            <a:r>
              <a:rPr lang="de-DE" sz="2800" b="1" dirty="0"/>
              <a:t> </a:t>
            </a:r>
            <a:r>
              <a:rPr lang="de-DE" sz="2800" dirty="0"/>
              <a:t>auf</a:t>
            </a:r>
            <a:r>
              <a:rPr lang="de-DE" sz="2800" b="1" dirty="0"/>
              <a:t> </a:t>
            </a:r>
            <a:r>
              <a:rPr lang="de-DE" sz="2800" dirty="0"/>
              <a:t>3 Ebenen: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Vielfalt der </a:t>
            </a:r>
            <a:r>
              <a:rPr lang="de-DE" sz="2800" b="1" dirty="0"/>
              <a:t>Allele</a:t>
            </a:r>
            <a:r>
              <a:rPr lang="de-DE" sz="2800" dirty="0"/>
              <a:t> innerhalb einer Population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Vielfalt der </a:t>
            </a:r>
            <a:r>
              <a:rPr lang="de-DE" sz="2800" b="1" dirty="0"/>
              <a:t>Arten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Vielfalt der </a:t>
            </a:r>
            <a:r>
              <a:rPr lang="de-DE" sz="2800" b="1" dirty="0"/>
              <a:t>Lebensräume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CE0E1D4-64D7-291D-ACED-4CFE1C6E5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Ökologie</a:t>
            </a:r>
          </a:p>
        </p:txBody>
      </p:sp>
    </p:spTree>
    <p:extLst>
      <p:ext uri="{BB962C8B-B14F-4D97-AF65-F5344CB8AC3E}">
        <p14:creationId xmlns:p14="http://schemas.microsoft.com/office/powerpoint/2010/main" val="1352289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EED0C7-2177-ED6C-570C-264BCF5B2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20265"/>
            <a:ext cx="7569200" cy="293640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95CC957-54CA-AEB8-9738-59EEAE837511}"/>
              </a:ext>
            </a:extLst>
          </p:cNvPr>
          <p:cNvSpPr txBox="1"/>
          <p:nvPr/>
        </p:nvSpPr>
        <p:spPr>
          <a:xfrm>
            <a:off x="736600" y="4656667"/>
            <a:ext cx="307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Hypothetischer</a:t>
            </a:r>
          </a:p>
          <a:p>
            <a:pPr algn="ctr"/>
            <a:r>
              <a:rPr lang="de-DE" sz="2800" dirty="0"/>
              <a:t>Anfangszustand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340F466-AE98-641E-BB0A-1B4B73CEEE28}"/>
              </a:ext>
            </a:extLst>
          </p:cNvPr>
          <p:cNvSpPr txBox="1"/>
          <p:nvPr/>
        </p:nvSpPr>
        <p:spPr>
          <a:xfrm>
            <a:off x="5041900" y="4656667"/>
            <a:ext cx="307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Gleichgewichts-</a:t>
            </a:r>
          </a:p>
          <a:p>
            <a:pPr algn="ctr"/>
            <a:r>
              <a:rPr lang="de-DE" sz="2800" dirty="0"/>
              <a:t>zustand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92120B5-FC3A-F2BB-EC36-35542D5A80D8}"/>
              </a:ext>
            </a:extLst>
          </p:cNvPr>
          <p:cNvSpPr txBox="1"/>
          <p:nvPr/>
        </p:nvSpPr>
        <p:spPr>
          <a:xfrm>
            <a:off x="728133" y="5754707"/>
            <a:ext cx="746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Fachbegriff: </a:t>
            </a:r>
            <a:r>
              <a:rPr lang="de-DE" sz="2800" b="1" dirty="0"/>
              <a:t>osmotische Kraft </a:t>
            </a:r>
            <a:r>
              <a:rPr lang="de-DE" sz="2800" b="1" dirty="0" err="1"/>
              <a:t>F</a:t>
            </a:r>
            <a:r>
              <a:rPr lang="de-DE" sz="2800" b="1" baseline="-25000" dirty="0" err="1"/>
              <a:t>osm</a:t>
            </a:r>
            <a:endParaRPr lang="de-DE" sz="2800" b="1" baseline="-250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596907-2CB4-E346-35B8-67A7A76013D2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5632"/>
          </a:xfrm>
          <a:prstGeom prst="rect">
            <a:avLst/>
          </a:prstGeom>
          <a:solidFill>
            <a:srgbClr val="66CCFF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/>
              <a:t>Neurobiologie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58532713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sz="2800" dirty="0"/>
              <a:t>Begriff </a:t>
            </a:r>
            <a:r>
              <a:rPr lang="de-DE" sz="2800" dirty="0">
                <a:highlight>
                  <a:srgbClr val="00FF00"/>
                </a:highlight>
              </a:rPr>
              <a:t>„</a:t>
            </a:r>
            <a:r>
              <a:rPr lang="de-DE" sz="2800" b="1" u="sng" dirty="0">
                <a:highlight>
                  <a:srgbClr val="00FF00"/>
                </a:highlight>
              </a:rPr>
              <a:t>Ökosystem-Leistungen</a:t>
            </a:r>
            <a:r>
              <a:rPr lang="de-DE" sz="2800" dirty="0">
                <a:highlight>
                  <a:srgbClr val="00FF00"/>
                </a:highlight>
              </a:rPr>
              <a:t>“</a:t>
            </a:r>
            <a:r>
              <a:rPr lang="de-DE" sz="2800" b="1" dirty="0"/>
              <a:t>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bereitstellend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unterstützend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regulierend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kulturell </a:t>
            </a:r>
          </a:p>
          <a:p>
            <a:pPr>
              <a:spcBef>
                <a:spcPts val="1200"/>
              </a:spcBef>
            </a:pPr>
            <a:r>
              <a:rPr lang="de-DE" sz="2800" i="1" dirty="0"/>
              <a:t>nicht immer klar zuzuordnen, wesentlich ist die Argumentation der Kursteilnehmer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66E6BED-E019-36DE-294E-4BE046890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Ökologie</a:t>
            </a:r>
          </a:p>
        </p:txBody>
      </p:sp>
    </p:spTree>
    <p:extLst>
      <p:ext uri="{BB962C8B-B14F-4D97-AF65-F5344CB8AC3E}">
        <p14:creationId xmlns:p14="http://schemas.microsoft.com/office/powerpoint/2010/main" val="287311320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sz="2800" b="1" dirty="0">
                <a:highlight>
                  <a:srgbClr val="00FF00"/>
                </a:highlight>
              </a:rPr>
              <a:t>Ökonomischer Wert von Ökosystem-Leistungen: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Beispiel: am besten </a:t>
            </a:r>
            <a:r>
              <a:rPr lang="de-DE" sz="2800" b="1" dirty="0"/>
              <a:t>Treibhauseffekt als Schwerpunkt</a:t>
            </a:r>
            <a:r>
              <a:rPr lang="de-DE" sz="2800" dirty="0"/>
              <a:t> mit ca. 4 Unterrichtsstunden </a:t>
            </a:r>
          </a:p>
          <a:p>
            <a:r>
              <a:rPr lang="de-DE" sz="2800" dirty="0"/>
              <a:t>	(hohe Motivation)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Kommunikations-Kompetenz bei Daten zum Treibhauseffekt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CEDB7FE-A850-6DA1-A666-E87DAC4C2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Ökologie</a:t>
            </a:r>
          </a:p>
        </p:txBody>
      </p:sp>
    </p:spTree>
    <p:extLst>
      <p:ext uri="{BB962C8B-B14F-4D97-AF65-F5344CB8AC3E}">
        <p14:creationId xmlns:p14="http://schemas.microsoft.com/office/powerpoint/2010/main" val="386531195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BAAD5-EA30-8F1D-8B1E-0772A3005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76660600-122D-FBFA-F536-7550F34C54F9}"/>
              </a:ext>
            </a:extLst>
          </p:cNvPr>
          <p:cNvSpPr txBox="1"/>
          <p:nvPr/>
        </p:nvSpPr>
        <p:spPr>
          <a:xfrm>
            <a:off x="726017" y="1690689"/>
            <a:ext cx="778933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</a:t>
            </a:r>
            <a:r>
              <a:rPr lang="de-DE" sz="2800" b="1" dirty="0">
                <a:cs typeface="Arial" panose="020B0604020202020204" pitchFamily="34" charset="0"/>
              </a:rPr>
              <a:t>Treibhauseffekt </a:t>
            </a:r>
            <a:r>
              <a:rPr lang="de-DE" sz="2800" dirty="0">
                <a:cs typeface="Arial" panose="020B0604020202020204" pitchFamily="34" charset="0"/>
              </a:rPr>
              <a:t>(4 Std.)</a:t>
            </a:r>
          </a:p>
          <a:p>
            <a:endParaRPr lang="de-DE" sz="2800" b="1" dirty="0"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de-DE" sz="2800" u="sng" dirty="0">
                <a:cs typeface="Arial" panose="020B0604020202020204" pitchFamily="34" charset="0"/>
              </a:rPr>
              <a:t>Vertiefte Betrachtung</a:t>
            </a:r>
            <a:r>
              <a:rPr lang="de-DE" sz="2800" dirty="0"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Mechanismus des Treibhauseffekts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Zusammenhang Treibhausgase und globale Temperatur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Datenerhebung und -darstellung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Medienkritik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Maßnahmen: Quellen und Senken</a:t>
            </a:r>
            <a:endParaRPr lang="de-DE" sz="28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B3E58D2-45B1-F53C-0048-5EFF6B8D6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Ökologie</a:t>
            </a:r>
          </a:p>
        </p:txBody>
      </p:sp>
    </p:spTree>
    <p:extLst>
      <p:ext uri="{BB962C8B-B14F-4D97-AF65-F5344CB8AC3E}">
        <p14:creationId xmlns:p14="http://schemas.microsoft.com/office/powerpoint/2010/main" val="247004080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5E78E-D629-2D2F-7451-9D39E2FCF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1B1DCAE7-8039-6AA9-4B52-294AF2E75BDB}"/>
              </a:ext>
            </a:extLst>
          </p:cNvPr>
          <p:cNvSpPr txBox="1"/>
          <p:nvPr/>
        </p:nvSpPr>
        <p:spPr>
          <a:xfrm>
            <a:off x="726017" y="1690689"/>
            <a:ext cx="778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</a:t>
            </a:r>
            <a:r>
              <a:rPr lang="de-DE" sz="2800" b="1" dirty="0">
                <a:cs typeface="Arial" panose="020B0604020202020204" pitchFamily="34" charset="0"/>
              </a:rPr>
              <a:t>Treibhauseffekt </a:t>
            </a:r>
            <a:r>
              <a:rPr lang="de-DE" sz="2800" dirty="0">
                <a:cs typeface="Arial" panose="020B0604020202020204" pitchFamily="34" charset="0"/>
              </a:rPr>
              <a:t>(4 Std.)</a:t>
            </a:r>
            <a:endParaRPr lang="de-DE" sz="2800" b="1" dirty="0"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90563BE-D447-BCBE-9BDE-B1F6C828F7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34" y="2340686"/>
            <a:ext cx="5171332" cy="314348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386E9EF-437B-5736-77E0-A5F28B75C875}"/>
              </a:ext>
            </a:extLst>
          </p:cNvPr>
          <p:cNvSpPr txBox="1"/>
          <p:nvPr/>
        </p:nvSpPr>
        <p:spPr>
          <a:xfrm>
            <a:off x="786063" y="5620528"/>
            <a:ext cx="7419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Entwicklung der </a:t>
            </a:r>
            <a:r>
              <a:rPr lang="de-DE" sz="2800" dirty="0">
                <a:highlight>
                  <a:srgbClr val="FFCCFF"/>
                </a:highlight>
              </a:rPr>
              <a:t>CO</a:t>
            </a:r>
            <a:r>
              <a:rPr lang="de-DE" sz="2800" baseline="-25000" dirty="0">
                <a:highlight>
                  <a:srgbClr val="FFCCFF"/>
                </a:highlight>
              </a:rPr>
              <a:t>2</a:t>
            </a:r>
            <a:r>
              <a:rPr lang="de-DE" sz="2800" dirty="0">
                <a:highlight>
                  <a:srgbClr val="FFCCFF"/>
                </a:highlight>
              </a:rPr>
              <a:t>-Konzentration</a:t>
            </a:r>
            <a:r>
              <a:rPr lang="de-DE" sz="2800" dirty="0"/>
              <a:t> seit der Eiszeit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BFE7DFD-09D5-E57A-DD37-8801F9CE1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Ökologie</a:t>
            </a:r>
          </a:p>
        </p:txBody>
      </p:sp>
    </p:spTree>
    <p:extLst>
      <p:ext uri="{BB962C8B-B14F-4D97-AF65-F5344CB8AC3E}">
        <p14:creationId xmlns:p14="http://schemas.microsoft.com/office/powerpoint/2010/main" val="186556258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F922D-2908-E619-B441-04FF1E4CD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5C40C09B-7E7D-DA88-03E7-57080DF8A960}"/>
              </a:ext>
            </a:extLst>
          </p:cNvPr>
          <p:cNvSpPr txBox="1"/>
          <p:nvPr/>
        </p:nvSpPr>
        <p:spPr>
          <a:xfrm>
            <a:off x="726017" y="1690689"/>
            <a:ext cx="778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</a:t>
            </a:r>
            <a:r>
              <a:rPr lang="de-DE" sz="2800" b="1" dirty="0">
                <a:cs typeface="Arial" panose="020B0604020202020204" pitchFamily="34" charset="0"/>
              </a:rPr>
              <a:t>Treibhauseffekt </a:t>
            </a:r>
            <a:r>
              <a:rPr lang="de-DE" sz="2800" dirty="0">
                <a:cs typeface="Arial" panose="020B0604020202020204" pitchFamily="34" charset="0"/>
              </a:rPr>
              <a:t>(4 Std.)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5C35806-BAC1-939B-0ED8-89E331C33E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34" y="2340686"/>
            <a:ext cx="5171332" cy="314348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89B09BF-2894-E47B-F118-C277499F7228}"/>
              </a:ext>
            </a:extLst>
          </p:cNvPr>
          <p:cNvSpPr txBox="1"/>
          <p:nvPr/>
        </p:nvSpPr>
        <p:spPr>
          <a:xfrm>
            <a:off x="786063" y="5620528"/>
            <a:ext cx="7419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/>
              <a:t>Datenerhebung</a:t>
            </a:r>
            <a:r>
              <a:rPr lang="de-DE" sz="2800" dirty="0"/>
              <a:t>: Mauna Loa seit 1958 direkt; Eisbohrkerne in der Antarktis (Luftblasen)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85CD868-97FC-A797-3A31-26BB20772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Ökologie</a:t>
            </a:r>
          </a:p>
        </p:txBody>
      </p:sp>
    </p:spTree>
    <p:extLst>
      <p:ext uri="{BB962C8B-B14F-4D97-AF65-F5344CB8AC3E}">
        <p14:creationId xmlns:p14="http://schemas.microsoft.com/office/powerpoint/2010/main" val="319941426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Treibhauseffekt </a:t>
            </a:r>
            <a:r>
              <a:rPr lang="de-DE" sz="2800" dirty="0">
                <a:cs typeface="Arial" panose="020B0604020202020204" pitchFamily="34" charset="0"/>
              </a:rPr>
              <a:t>(4 Std.)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246820E-3C8C-66D7-AF3B-0D0334D81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85" y="2774738"/>
            <a:ext cx="4931705" cy="37181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A83A36D-5D4E-F1F2-5CD1-D577668B8230}"/>
              </a:ext>
            </a:extLst>
          </p:cNvPr>
          <p:cNvSpPr txBox="1"/>
          <p:nvPr/>
        </p:nvSpPr>
        <p:spPr>
          <a:xfrm>
            <a:off x="5903890" y="2703498"/>
            <a:ext cx="26114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/>
              <a:t>Datenerhebung zur </a:t>
            </a:r>
            <a:r>
              <a:rPr lang="de-DE" sz="2400" dirty="0">
                <a:highlight>
                  <a:srgbClr val="FFFF00"/>
                </a:highlight>
              </a:rPr>
              <a:t>Lufttemperatur</a:t>
            </a:r>
            <a:r>
              <a:rPr lang="de-DE" sz="2400" dirty="0"/>
              <a:t>:</a:t>
            </a:r>
          </a:p>
          <a:p>
            <a:r>
              <a:rPr lang="de-DE" sz="2400" dirty="0"/>
              <a:t>oberflächennah,</a:t>
            </a:r>
          </a:p>
          <a:p>
            <a:r>
              <a:rPr lang="de-DE" sz="2400" dirty="0"/>
              <a:t>viele </a:t>
            </a:r>
            <a:r>
              <a:rPr lang="de-DE" sz="2400" dirty="0" err="1"/>
              <a:t>Messpunkte</a:t>
            </a:r>
            <a:endParaRPr lang="de-DE" sz="2400" dirty="0"/>
          </a:p>
          <a:p>
            <a:endParaRPr lang="de-DE" sz="2400" dirty="0"/>
          </a:p>
          <a:p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F6886F2-C3B5-BBC2-5101-3833ECB8B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Ökologie</a:t>
            </a:r>
          </a:p>
        </p:txBody>
      </p:sp>
    </p:spTree>
    <p:extLst>
      <p:ext uri="{BB962C8B-B14F-4D97-AF65-F5344CB8AC3E}">
        <p14:creationId xmlns:p14="http://schemas.microsoft.com/office/powerpoint/2010/main" val="245390332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386B8-BC59-9D8E-ECFB-1BF727BDA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5716C7C-C31A-306D-3BFD-D18C4106659A}"/>
              </a:ext>
            </a:extLst>
          </p:cNvPr>
          <p:cNvSpPr txBox="1"/>
          <p:nvPr/>
        </p:nvSpPr>
        <p:spPr>
          <a:xfrm>
            <a:off x="726017" y="1690689"/>
            <a:ext cx="7789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Treibhauseffekt </a:t>
            </a:r>
            <a:r>
              <a:rPr lang="de-DE" sz="2800" dirty="0">
                <a:cs typeface="Arial" panose="020B0604020202020204" pitchFamily="34" charset="0"/>
              </a:rPr>
              <a:t>(4 Std.)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4D3CC98-B1F5-D4BD-83CA-B33307B93D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85" y="2774738"/>
            <a:ext cx="4931705" cy="37181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875A32E-4F1E-1250-ED72-6F0232A93801}"/>
              </a:ext>
            </a:extLst>
          </p:cNvPr>
          <p:cNvSpPr txBox="1"/>
          <p:nvPr/>
        </p:nvSpPr>
        <p:spPr>
          <a:xfrm>
            <a:off x="5903890" y="2703498"/>
            <a:ext cx="26114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/>
              <a:t>Datenerhebung zur </a:t>
            </a:r>
            <a:r>
              <a:rPr lang="de-DE" sz="2400" dirty="0">
                <a:highlight>
                  <a:srgbClr val="FFFF00"/>
                </a:highlight>
              </a:rPr>
              <a:t>Lufttemperatur</a:t>
            </a:r>
            <a:r>
              <a:rPr lang="de-DE" sz="2400" dirty="0"/>
              <a:t>:</a:t>
            </a:r>
          </a:p>
          <a:p>
            <a:r>
              <a:rPr lang="de-DE" sz="2400" dirty="0"/>
              <a:t>oberflächennah,</a:t>
            </a:r>
          </a:p>
          <a:p>
            <a:r>
              <a:rPr lang="de-DE" sz="2400" dirty="0"/>
              <a:t>viele </a:t>
            </a:r>
            <a:r>
              <a:rPr lang="de-DE" sz="2400" dirty="0" err="1"/>
              <a:t>Messpunkte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Kurvenglättung</a:t>
            </a:r>
          </a:p>
          <a:p>
            <a:endParaRPr lang="de-DE" sz="2400" dirty="0"/>
          </a:p>
          <a:p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23E4143-09C3-B80A-669F-3B46862C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Ökologie</a:t>
            </a:r>
          </a:p>
        </p:txBody>
      </p:sp>
    </p:spTree>
    <p:extLst>
      <p:ext uri="{BB962C8B-B14F-4D97-AF65-F5344CB8AC3E}">
        <p14:creationId xmlns:p14="http://schemas.microsoft.com/office/powerpoint/2010/main" val="310954701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885F4-68DD-E488-A751-959BD76BB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ACD3CD3-8FE0-120A-4C6E-422AC05D7666}"/>
              </a:ext>
            </a:extLst>
          </p:cNvPr>
          <p:cNvSpPr txBox="1"/>
          <p:nvPr/>
        </p:nvSpPr>
        <p:spPr>
          <a:xfrm>
            <a:off x="726017" y="1690689"/>
            <a:ext cx="7789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Treibhauseffekt </a:t>
            </a:r>
            <a:r>
              <a:rPr lang="de-DE" sz="2800" dirty="0">
                <a:cs typeface="Arial" panose="020B0604020202020204" pitchFamily="34" charset="0"/>
              </a:rPr>
              <a:t>(4 Std.)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2560AE3-DADF-AAB0-C4C7-CEFCF4F3CA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85" y="2774738"/>
            <a:ext cx="4931705" cy="37181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A7E8C42-AAB8-1293-C362-7A5189F2D188}"/>
              </a:ext>
            </a:extLst>
          </p:cNvPr>
          <p:cNvSpPr txBox="1"/>
          <p:nvPr/>
        </p:nvSpPr>
        <p:spPr>
          <a:xfrm>
            <a:off x="5903890" y="2703498"/>
            <a:ext cx="261146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/>
              <a:t>Datenerhebung zur </a:t>
            </a:r>
            <a:r>
              <a:rPr lang="de-DE" sz="2400" dirty="0">
                <a:highlight>
                  <a:srgbClr val="FFFF00"/>
                </a:highlight>
              </a:rPr>
              <a:t>Lufttemperatur</a:t>
            </a:r>
            <a:r>
              <a:rPr lang="de-DE" sz="2400" dirty="0"/>
              <a:t>:</a:t>
            </a:r>
          </a:p>
          <a:p>
            <a:r>
              <a:rPr lang="de-DE" sz="2400" dirty="0"/>
              <a:t>oberflächennah,</a:t>
            </a:r>
          </a:p>
          <a:p>
            <a:r>
              <a:rPr lang="de-DE" sz="2400" dirty="0"/>
              <a:t>viele </a:t>
            </a:r>
            <a:r>
              <a:rPr lang="de-DE" sz="2400" dirty="0" err="1"/>
              <a:t>Messpunkte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Kurvenglättung</a:t>
            </a:r>
          </a:p>
          <a:p>
            <a:endParaRPr lang="de-DE" sz="2400" dirty="0"/>
          </a:p>
          <a:p>
            <a:r>
              <a:rPr lang="de-DE" sz="2400" dirty="0"/>
              <a:t>Herausrechnen des anthropogenen Anteils</a:t>
            </a:r>
          </a:p>
          <a:p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393057F-3CF2-793C-B9DA-E7F650C19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Ökologie</a:t>
            </a:r>
          </a:p>
        </p:txBody>
      </p:sp>
    </p:spTree>
    <p:extLst>
      <p:ext uri="{BB962C8B-B14F-4D97-AF65-F5344CB8AC3E}">
        <p14:creationId xmlns:p14="http://schemas.microsoft.com/office/powerpoint/2010/main" val="106430720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1BEC5-4F2D-D13B-B25E-6D6C6E61F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7B66B339-EA16-66B8-8FEB-060AA4336468}"/>
              </a:ext>
            </a:extLst>
          </p:cNvPr>
          <p:cNvSpPr txBox="1"/>
          <p:nvPr/>
        </p:nvSpPr>
        <p:spPr>
          <a:xfrm>
            <a:off x="726017" y="1690689"/>
            <a:ext cx="778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</a:t>
            </a:r>
            <a:r>
              <a:rPr lang="de-DE" sz="2800" b="1" dirty="0">
                <a:cs typeface="Arial" panose="020B0604020202020204" pitchFamily="34" charset="0"/>
              </a:rPr>
              <a:t>Treibhauseffekt </a:t>
            </a:r>
            <a:r>
              <a:rPr lang="de-DE" sz="2800" dirty="0">
                <a:cs typeface="Arial" panose="020B0604020202020204" pitchFamily="34" charset="0"/>
              </a:rPr>
              <a:t>(4 Std.)</a:t>
            </a:r>
            <a:endParaRPr lang="de-DE" sz="2800" b="1" dirty="0"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466245E-68BC-4F6F-24A9-C3B4111FE2E5}"/>
              </a:ext>
            </a:extLst>
          </p:cNvPr>
          <p:cNvSpPr txBox="1"/>
          <p:nvPr/>
        </p:nvSpPr>
        <p:spPr>
          <a:xfrm>
            <a:off x="342399" y="2237874"/>
            <a:ext cx="29357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>
                <a:highlight>
                  <a:srgbClr val="00FF00"/>
                </a:highlight>
              </a:rPr>
              <a:t>Korrelation</a:t>
            </a:r>
            <a:r>
              <a:rPr lang="de-DE" sz="2800" dirty="0"/>
              <a:t>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highlight>
                  <a:srgbClr val="FFCCFF"/>
                </a:highlight>
              </a:rPr>
              <a:t>CO</a:t>
            </a:r>
            <a:r>
              <a:rPr lang="de-DE" sz="2800" baseline="-25000" dirty="0">
                <a:highlight>
                  <a:srgbClr val="FFCCFF"/>
                </a:highlight>
              </a:rPr>
              <a:t>2</a:t>
            </a:r>
            <a:r>
              <a:rPr lang="de-DE" sz="2800" dirty="0">
                <a:highlight>
                  <a:srgbClr val="FFCCFF"/>
                </a:highlight>
              </a:rPr>
              <a:t>-Konz.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highlight>
                  <a:srgbClr val="FFFF00"/>
                </a:highlight>
              </a:rPr>
              <a:t>Globale Luft-temperatur </a:t>
            </a:r>
            <a:r>
              <a:rPr lang="de-DE" sz="2800" dirty="0"/>
              <a:t>(Bodennähe)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Sonnenflecken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0422457-130D-4C0D-4B3F-B2A2AE9D03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53" y="2146668"/>
            <a:ext cx="5449554" cy="4173922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ABC3188-76E4-F203-6BF1-B26AB9C3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Ökologie</a:t>
            </a:r>
          </a:p>
        </p:txBody>
      </p:sp>
    </p:spTree>
    <p:extLst>
      <p:ext uri="{BB962C8B-B14F-4D97-AF65-F5344CB8AC3E}">
        <p14:creationId xmlns:p14="http://schemas.microsoft.com/office/powerpoint/2010/main" val="263368334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Treibhauseffekt </a:t>
            </a:r>
            <a:r>
              <a:rPr lang="de-DE" sz="2800" dirty="0">
                <a:cs typeface="Arial" panose="020B0604020202020204" pitchFamily="34" charset="0"/>
              </a:rPr>
              <a:t>(4 Std.)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A83A36D-5D4E-F1F2-5CD1-D577668B8230}"/>
              </a:ext>
            </a:extLst>
          </p:cNvPr>
          <p:cNvSpPr txBox="1"/>
          <p:nvPr/>
        </p:nvSpPr>
        <p:spPr>
          <a:xfrm>
            <a:off x="5910240" y="2633066"/>
            <a:ext cx="26114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Aus dem Blog eines Klima-Leugners:</a:t>
            </a:r>
          </a:p>
          <a:p>
            <a:endParaRPr lang="de-DE" sz="2400" dirty="0"/>
          </a:p>
          <a:p>
            <a:r>
              <a:rPr lang="de-DE" sz="2400" dirty="0"/>
              <a:t>Keine Korrelation zwischen globaler Temperatur und Kohlenstoffdioxid-Konzentration?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D7182AF-67A3-4F6B-30E5-105C82EC5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17" y="2633066"/>
            <a:ext cx="5205596" cy="28787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3C32B0D7-7658-E4CD-ED05-CCFD1A4E7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Ökologie</a:t>
            </a:r>
          </a:p>
        </p:txBody>
      </p:sp>
    </p:spTree>
    <p:extLst>
      <p:ext uri="{BB962C8B-B14F-4D97-AF65-F5344CB8AC3E}">
        <p14:creationId xmlns:p14="http://schemas.microsoft.com/office/powerpoint/2010/main" val="111913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226ED5-3A35-3581-6E09-9EFE8D7765B7}"/>
              </a:ext>
            </a:extLst>
          </p:cNvPr>
          <p:cNvSpPr txBox="1"/>
          <p:nvPr/>
        </p:nvSpPr>
        <p:spPr>
          <a:xfrm>
            <a:off x="628650" y="1200495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Stofftransport durch eine Membran: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freie Diffusion (klein, ungeladen)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passiver Transport durch Tunnelproteine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aktiver Transport durch Tunnelproteine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048D9C3-B5BC-25AC-2C30-87180B0F7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43" y="3123351"/>
            <a:ext cx="4488768" cy="2742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94B9504-BBC3-66B7-E7D3-6D75DB7DE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948" y="3144891"/>
            <a:ext cx="4534693" cy="27204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15A0253-CA4B-3512-C24F-D5516B3DCCD8}"/>
              </a:ext>
            </a:extLst>
          </p:cNvPr>
          <p:cNvSpPr txBox="1"/>
          <p:nvPr/>
        </p:nvSpPr>
        <p:spPr>
          <a:xfrm>
            <a:off x="-221667" y="3157782"/>
            <a:ext cx="85078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              </a:t>
            </a:r>
            <a:r>
              <a:rPr lang="de-DE" sz="2400" dirty="0">
                <a:highlight>
                  <a:srgbClr val="FFFF00"/>
                </a:highlight>
              </a:rPr>
              <a:t>passiver Transport</a:t>
            </a:r>
            <a:r>
              <a:rPr lang="de-DE" sz="2400" dirty="0"/>
              <a:t>			       </a:t>
            </a:r>
            <a:r>
              <a:rPr lang="de-DE" sz="2400" dirty="0">
                <a:highlight>
                  <a:srgbClr val="FFFF00"/>
                </a:highlight>
              </a:rPr>
              <a:t>aktiver Transport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27866BE5-3234-ABDE-548E-BF2128C2621C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5632"/>
          </a:xfrm>
          <a:prstGeom prst="rect">
            <a:avLst/>
          </a:prstGeom>
          <a:solidFill>
            <a:srgbClr val="66CCFF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/>
              <a:t>Neurobiologie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58488359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Treibhauseffekt </a:t>
            </a:r>
            <a:r>
              <a:rPr lang="de-DE" sz="2800" dirty="0">
                <a:cs typeface="Arial" panose="020B0604020202020204" pitchFamily="34" charset="0"/>
              </a:rPr>
              <a:t>(4 Std.)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A83A36D-5D4E-F1F2-5CD1-D577668B8230}"/>
              </a:ext>
            </a:extLst>
          </p:cNvPr>
          <p:cNvSpPr txBox="1"/>
          <p:nvPr/>
        </p:nvSpPr>
        <p:spPr>
          <a:xfrm>
            <a:off x="5910240" y="2633066"/>
            <a:ext cx="26114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Aus dem Blog eines Klima-Leugners: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Temperatur in großer Höhe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zu wenig Kurvenglättung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D7182AF-67A3-4F6B-30E5-105C82EC5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17" y="2633066"/>
            <a:ext cx="5205596" cy="28787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3B3B4B5A-B137-6400-EB64-547DD30F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Ökologie</a:t>
            </a:r>
          </a:p>
        </p:txBody>
      </p:sp>
    </p:spTree>
    <p:extLst>
      <p:ext uri="{BB962C8B-B14F-4D97-AF65-F5344CB8AC3E}">
        <p14:creationId xmlns:p14="http://schemas.microsoft.com/office/powerpoint/2010/main" val="276558230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5DF17-732C-B601-A801-42D30E415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9D9216C0-302B-2DB1-2442-2AD40093E096}"/>
              </a:ext>
            </a:extLst>
          </p:cNvPr>
          <p:cNvSpPr txBox="1"/>
          <p:nvPr/>
        </p:nvSpPr>
        <p:spPr>
          <a:xfrm>
            <a:off x="726017" y="1690689"/>
            <a:ext cx="77893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Treibhauseffekt </a:t>
            </a:r>
            <a:r>
              <a:rPr lang="de-DE" sz="2800" dirty="0">
                <a:cs typeface="Arial" panose="020B0604020202020204" pitchFamily="34" charset="0"/>
              </a:rPr>
              <a:t>(4 Std.)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sz="2800" u="sng" dirty="0">
                <a:cs typeface="Arial" panose="020B0604020202020204" pitchFamily="34" charset="0"/>
              </a:rPr>
              <a:t>Maßnahmen</a:t>
            </a:r>
            <a:r>
              <a:rPr lang="de-DE" sz="2800" dirty="0"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nachhaltige Nutzung von Ressourcen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Abkehr von fossilen Energieträgern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Förderung von CO</a:t>
            </a:r>
            <a:r>
              <a:rPr lang="de-DE" sz="2800" baseline="-25000" dirty="0">
                <a:cs typeface="Arial" panose="020B0604020202020204" pitchFamily="34" charset="0"/>
              </a:rPr>
              <a:t>2</a:t>
            </a:r>
            <a:r>
              <a:rPr lang="de-DE" sz="2800" dirty="0">
                <a:cs typeface="Arial" panose="020B0604020202020204" pitchFamily="34" charset="0"/>
              </a:rPr>
              <a:t>-Senken (Wald, Moor)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usw.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09CDC16-B701-5B12-50D3-C34C2958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Ökologie</a:t>
            </a:r>
          </a:p>
        </p:txBody>
      </p:sp>
    </p:spTree>
    <p:extLst>
      <p:ext uri="{BB962C8B-B14F-4D97-AF65-F5344CB8AC3E}">
        <p14:creationId xmlns:p14="http://schemas.microsoft.com/office/powerpoint/2010/main" val="25535480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3"/>
            </a:pPr>
            <a:r>
              <a:rPr lang="de-DE" sz="2800" b="1" kern="100" dirty="0">
                <a:effectLst/>
                <a:ea typeface="Calibri" panose="020F0502020204030204" pitchFamily="34" charset="0"/>
              </a:rPr>
              <a:t>Ökologie der Biosphäre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Wechselwirkungen von Biomen (nur </a:t>
            </a:r>
            <a:r>
              <a:rPr lang="de-DE" sz="2800" b="1" dirty="0" err="1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eA</a:t>
            </a:r>
            <a:r>
              <a:rPr lang="de-DE" sz="2800" b="1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-Kurs)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>
                <a:solidFill>
                  <a:srgbClr val="0000FF"/>
                </a:solidFill>
                <a:ea typeface="Calibri" panose="020F0502020204030204" pitchFamily="34" charset="0"/>
              </a:rPr>
              <a:t>Biom</a:t>
            </a:r>
            <a:r>
              <a:rPr lang="de-DE" sz="2800" dirty="0">
                <a:solidFill>
                  <a:srgbClr val="0000FF"/>
                </a:solidFill>
                <a:ea typeface="Calibri" panose="020F0502020204030204" pitchFamily="34" charset="0"/>
              </a:rPr>
              <a:t> = Großökosystem wie tropischer Regenwald, Savanne, Tundra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>
                <a:solidFill>
                  <a:srgbClr val="0000FF"/>
                </a:solidFill>
                <a:ea typeface="Calibri" panose="020F0502020204030204" pitchFamily="34" charset="0"/>
              </a:rPr>
              <a:t>Einfluss</a:t>
            </a:r>
            <a:r>
              <a:rPr lang="de-DE" sz="2800" dirty="0">
                <a:solidFill>
                  <a:srgbClr val="0000FF"/>
                </a:solidFill>
                <a:ea typeface="Calibri" panose="020F0502020204030204" pitchFamily="34" charset="0"/>
              </a:rPr>
              <a:t> von Biomen auf das Klima (z. B. Nieder-schlag, Kohlenstoffdioxid-Senke, Evaporation)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>
                <a:solidFill>
                  <a:srgbClr val="0000FF"/>
                </a:solidFill>
                <a:ea typeface="Calibri" panose="020F0502020204030204" pitchFamily="34" charset="0"/>
              </a:rPr>
              <a:t>Einfluss</a:t>
            </a:r>
            <a:r>
              <a:rPr lang="de-DE" sz="2800" dirty="0">
                <a:solidFill>
                  <a:srgbClr val="0000FF"/>
                </a:solidFill>
                <a:ea typeface="Calibri" panose="020F0502020204030204" pitchFamily="34" charset="0"/>
              </a:rPr>
              <a:t> von Biomen auf die Biodiversität: Nieten- und Passagier-Hypothese</a:t>
            </a:r>
            <a:endParaRPr lang="de-DE" sz="28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6BFE26A-1DDD-7D9A-88A6-1858339BE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Ökologie</a:t>
            </a:r>
          </a:p>
        </p:txBody>
      </p:sp>
    </p:spTree>
    <p:extLst>
      <p:ext uri="{BB962C8B-B14F-4D97-AF65-F5344CB8AC3E}">
        <p14:creationId xmlns:p14="http://schemas.microsoft.com/office/powerpoint/2010/main" val="371422356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D2863-E259-5A9C-E176-99C482947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76648F0-85DF-F677-3FD1-BFA01D8A2B1A}"/>
              </a:ext>
            </a:extLst>
          </p:cNvPr>
          <p:cNvSpPr txBox="1"/>
          <p:nvPr/>
        </p:nvSpPr>
        <p:spPr>
          <a:xfrm>
            <a:off x="628650" y="1690689"/>
            <a:ext cx="788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2026 erstes Abitur nach LehrplanPLUS</a:t>
            </a:r>
          </a:p>
          <a:p>
            <a:endParaRPr lang="de-DE" sz="3200" dirty="0"/>
          </a:p>
          <a:p>
            <a:r>
              <a:rPr lang="de-DE" sz="3200" dirty="0"/>
              <a:t>50 % der Aufgaben aus dem bundesdeutschen Pool (incl. Lösungsvorschlägen)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6DC3AD3-8ACF-BE46-C769-BF4F3630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Abitur</a:t>
            </a:r>
          </a:p>
        </p:txBody>
      </p:sp>
    </p:spTree>
    <p:extLst>
      <p:ext uri="{BB962C8B-B14F-4D97-AF65-F5344CB8AC3E}">
        <p14:creationId xmlns:p14="http://schemas.microsoft.com/office/powerpoint/2010/main" val="146992020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EA77E-9B7D-5731-5A17-DAFE42B53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0D68DFA-63D2-E907-CF41-7CF0A9016FAA}"/>
              </a:ext>
            </a:extLst>
          </p:cNvPr>
          <p:cNvSpPr txBox="1"/>
          <p:nvPr/>
        </p:nvSpPr>
        <p:spPr>
          <a:xfrm>
            <a:off x="628650" y="1690689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2026 erstes Abitur nach LehrplanPLUS</a:t>
            </a:r>
          </a:p>
          <a:p>
            <a:endParaRPr lang="de-DE" sz="3200" dirty="0"/>
          </a:p>
          <a:p>
            <a:r>
              <a:rPr lang="de-DE" sz="3200" dirty="0"/>
              <a:t>50 % der Aufgaben aus dem bundesdeutschen Pool (incl. Lösungsvorschlägen)</a:t>
            </a:r>
          </a:p>
          <a:p>
            <a:endParaRPr lang="de-DE" sz="3200" dirty="0"/>
          </a:p>
          <a:p>
            <a:r>
              <a:rPr lang="de-DE" sz="3200" dirty="0"/>
              <a:t>In den Materialien dort stehen mehr Infor-</a:t>
            </a:r>
            <a:r>
              <a:rPr lang="de-DE" sz="3200" dirty="0" err="1"/>
              <a:t>mationen</a:t>
            </a:r>
            <a:r>
              <a:rPr lang="de-DE" sz="3200" dirty="0"/>
              <a:t> als in Bayern üblich.</a:t>
            </a:r>
          </a:p>
          <a:p>
            <a:r>
              <a:rPr lang="de-DE" sz="3200" dirty="0">
                <a:solidFill>
                  <a:srgbClr val="FF0000"/>
                </a:solidFill>
              </a:rPr>
              <a:t>=&gt;  	Es nützt nichts, mehr Aspekte zu lernen, 		als im LehrplanPLUS stehen!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F83CBCF-5D7C-BDD1-6F8A-31E6198B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Abitur</a:t>
            </a:r>
          </a:p>
        </p:txBody>
      </p:sp>
    </p:spTree>
    <p:extLst>
      <p:ext uri="{BB962C8B-B14F-4D97-AF65-F5344CB8AC3E}">
        <p14:creationId xmlns:p14="http://schemas.microsoft.com/office/powerpoint/2010/main" val="316348675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A1E5A-392B-B904-7DC6-14E6AA79B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8812D2B-B825-7713-A1C2-9C6EB2DC0B93}"/>
              </a:ext>
            </a:extLst>
          </p:cNvPr>
          <p:cNvSpPr txBox="1"/>
          <p:nvPr/>
        </p:nvSpPr>
        <p:spPr>
          <a:xfrm>
            <a:off x="628650" y="1690689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schriftliches Abitur in Biologie als Risiko für Kursteilnehmer im zweistelligen Bereich:</a:t>
            </a:r>
          </a:p>
          <a:p>
            <a:endParaRPr lang="de-DE" sz="3200" dirty="0"/>
          </a:p>
          <a:p>
            <a:r>
              <a:rPr lang="de-DE" sz="3200" dirty="0"/>
              <a:t>	„Überlernen“: Zu viel Detailwissen blockiert 	die Sicht auf die Aufgabenstellung.</a:t>
            </a:r>
          </a:p>
          <a:p>
            <a:endParaRPr lang="de-DE" sz="3200" dirty="0"/>
          </a:p>
          <a:p>
            <a:r>
              <a:rPr lang="de-DE" sz="3200" dirty="0"/>
              <a:t>	Keine Erfahrung mit dem LehrplanPLUS-	Abitur, keine perfekte Vorbereitung </a:t>
            </a:r>
            <a:r>
              <a:rPr lang="de-DE" sz="3200" dirty="0" err="1"/>
              <a:t>mög</a:t>
            </a:r>
            <a:r>
              <a:rPr lang="de-DE" sz="3200" dirty="0"/>
              <a:t>-	</a:t>
            </a:r>
            <a:r>
              <a:rPr lang="de-DE" sz="3200" dirty="0" err="1"/>
              <a:t>lich</a:t>
            </a:r>
            <a:r>
              <a:rPr lang="de-DE" sz="3200" dirty="0"/>
              <a:t>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8CEF93B-BF20-CB2D-E4FC-86DF7F8E8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Abitur</a:t>
            </a:r>
          </a:p>
        </p:txBody>
      </p:sp>
    </p:spTree>
    <p:extLst>
      <p:ext uri="{BB962C8B-B14F-4D97-AF65-F5344CB8AC3E}">
        <p14:creationId xmlns:p14="http://schemas.microsoft.com/office/powerpoint/2010/main" val="137284210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C0781-0509-71D0-A00A-79AA2D724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9829264-5E07-268C-F373-55690E93C2D7}"/>
              </a:ext>
            </a:extLst>
          </p:cNvPr>
          <p:cNvSpPr txBox="1"/>
          <p:nvPr/>
        </p:nvSpPr>
        <p:spPr>
          <a:xfrm>
            <a:off x="628650" y="1690689"/>
            <a:ext cx="78867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schriftliches Abitur in Biologie als Risiko für Kursteilnehmer im zweistelligen Bereich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Zeitmanagement zuvor festlegen und üben: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	30 Minuten für die Abwahl einer Aufgabe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	70/</a:t>
            </a:r>
            <a:r>
              <a:rPr lang="de-DE" sz="3200" dirty="0">
                <a:solidFill>
                  <a:srgbClr val="0000FF"/>
                </a:solidFill>
              </a:rPr>
              <a:t>80</a:t>
            </a:r>
            <a:r>
              <a:rPr lang="de-DE" sz="3200" dirty="0"/>
              <a:t>	Minuten für Aufgabe 1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	75/</a:t>
            </a:r>
            <a:r>
              <a:rPr lang="de-DE" sz="3200" dirty="0">
                <a:solidFill>
                  <a:srgbClr val="0000FF"/>
                </a:solidFill>
              </a:rPr>
              <a:t>90</a:t>
            </a:r>
            <a:r>
              <a:rPr lang="de-DE" sz="3200" dirty="0"/>
              <a:t>	Minuten für Aufgabe 2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	80/</a:t>
            </a:r>
            <a:r>
              <a:rPr lang="de-DE" sz="3200" dirty="0">
                <a:solidFill>
                  <a:srgbClr val="0000FF"/>
                </a:solidFill>
              </a:rPr>
              <a:t>100</a:t>
            </a:r>
            <a:r>
              <a:rPr lang="de-DE" sz="3200" dirty="0"/>
              <a:t>	Minuten für Aufgabe 3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4026814-F706-7673-97B5-79DD81CC8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Abitur</a:t>
            </a:r>
          </a:p>
        </p:txBody>
      </p:sp>
    </p:spTree>
    <p:extLst>
      <p:ext uri="{BB962C8B-B14F-4D97-AF65-F5344CB8AC3E}">
        <p14:creationId xmlns:p14="http://schemas.microsoft.com/office/powerpoint/2010/main" val="58480026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E05B4-5A16-7237-500B-3EF4391E4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F5A3160-D1E9-416A-53ED-12860E4C35DD}"/>
              </a:ext>
            </a:extLst>
          </p:cNvPr>
          <p:cNvSpPr txBox="1"/>
          <p:nvPr/>
        </p:nvSpPr>
        <p:spPr>
          <a:xfrm>
            <a:off x="628650" y="1690689"/>
            <a:ext cx="78867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schriftliches Abitur in Biologie als Risiko für Kursteilnehmer im zweistelligen Bereich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Zeitmanagement zuvor festlegen und üben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intensive Vorbereitung auf Bearbeitungs-Techniken für die materialgestützten Aufgabenformate (und </a:t>
            </a:r>
            <a:r>
              <a:rPr lang="de-DE" sz="3200" u="sng" dirty="0"/>
              <a:t>nicht</a:t>
            </a:r>
            <a:r>
              <a:rPr lang="de-DE" sz="3200" dirty="0"/>
              <a:t> auf mögliche Inhalte außerhalb des LehrplanPLUS)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46189A0-28AA-2D94-2B25-93CF5C754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Abitur</a:t>
            </a:r>
          </a:p>
        </p:txBody>
      </p:sp>
    </p:spTree>
    <p:extLst>
      <p:ext uri="{BB962C8B-B14F-4D97-AF65-F5344CB8AC3E}">
        <p14:creationId xmlns:p14="http://schemas.microsoft.com/office/powerpoint/2010/main" val="143269964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DD13A-753B-5EFD-0FF2-AAADE011A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9EB1F008-183E-E42D-3D18-91DFE3554825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200" dirty="0"/>
              <a:t>Skript zum Abitur mit Übungsaufgaben auf der Webseite:</a:t>
            </a:r>
          </a:p>
          <a:p>
            <a:pPr algn="ctr">
              <a:spcBef>
                <a:spcPts val="1200"/>
              </a:spcBef>
            </a:pPr>
            <a:r>
              <a:rPr lang="de-DE" sz="3200" dirty="0"/>
              <a:t> </a:t>
            </a:r>
            <a:r>
              <a:rPr lang="de-DE" sz="32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www.bio-nickl.de</a:t>
            </a:r>
            <a:r>
              <a:rPr lang="de-DE" sz="3200" dirty="0"/>
              <a:t> </a:t>
            </a:r>
          </a:p>
          <a:p>
            <a:pPr algn="ctr">
              <a:spcBef>
                <a:spcPts val="1200"/>
              </a:spcBef>
            </a:pPr>
            <a:endParaRPr lang="de-DE" sz="3200" dirty="0"/>
          </a:p>
          <a:p>
            <a:pPr>
              <a:spcBef>
                <a:spcPts val="1200"/>
              </a:spcBef>
            </a:pPr>
            <a:r>
              <a:rPr lang="de-DE" sz="3200" dirty="0"/>
              <a:t>(auch für Kursteilnehmer)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F16CB86-6C2B-3920-2A95-DAD305C6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Abitur</a:t>
            </a:r>
          </a:p>
        </p:txBody>
      </p:sp>
    </p:spTree>
    <p:extLst>
      <p:ext uri="{BB962C8B-B14F-4D97-AF65-F5344CB8AC3E}">
        <p14:creationId xmlns:p14="http://schemas.microsoft.com/office/powerpoint/2010/main" val="258767012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50E2658-B118-50A9-2A30-95ABC5A097F2}"/>
              </a:ext>
            </a:extLst>
          </p:cNvPr>
          <p:cNvSpPr txBox="1"/>
          <p:nvPr/>
        </p:nvSpPr>
        <p:spPr>
          <a:xfrm>
            <a:off x="1121789" y="527901"/>
            <a:ext cx="69004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/>
              <a:t>Vielen Dank für Ihre Aufmerksamkeit!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5A1FDF3-A122-A617-DF8A-3EE96A07A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482" y="2527988"/>
            <a:ext cx="5147035" cy="372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28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226ED5-3A35-3581-6E09-9EFE8D7765B7}"/>
              </a:ext>
            </a:extLst>
          </p:cNvPr>
          <p:cNvSpPr txBox="1"/>
          <p:nvPr/>
        </p:nvSpPr>
        <p:spPr>
          <a:xfrm>
            <a:off x="628650" y="1341968"/>
            <a:ext cx="78867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b="1" dirty="0"/>
              <a:t>Stofftransport durch eine Membran</a:t>
            </a:r>
          </a:p>
          <a:p>
            <a:pPr algn="ctr">
              <a:spcAft>
                <a:spcPts val="1200"/>
              </a:spcAft>
            </a:pPr>
            <a:r>
              <a:rPr lang="de-DE" sz="2800" b="1" dirty="0">
                <a:solidFill>
                  <a:srgbClr val="FF0000"/>
                </a:solidFill>
              </a:rPr>
              <a:t>Fachbegriffe, die nicht im LehrplanPLUS stehen: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Antiport und </a:t>
            </a:r>
            <a:r>
              <a:rPr lang="de-DE" sz="2800" dirty="0" err="1">
                <a:solidFill>
                  <a:srgbClr val="FF0000"/>
                </a:solidFill>
              </a:rPr>
              <a:t>Symport</a:t>
            </a:r>
            <a:endParaRPr lang="de-DE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Unterscheidung zwischen Kanalprotein und Carrier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primärer und sekundärer aktiver Transport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12991B9-B2AF-2EB9-E806-CBF22932A178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5632"/>
          </a:xfrm>
          <a:prstGeom prst="rect">
            <a:avLst/>
          </a:prstGeom>
          <a:solidFill>
            <a:srgbClr val="66CCFF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/>
              <a:t>Neurobiologie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038063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28650" y="1302994"/>
            <a:ext cx="78909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Ursachen des Ruhepotentials: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Konzentrations-Gradient, -Gefälle, -Unterschied (chemischer Gradient)</a:t>
            </a:r>
          </a:p>
          <a:p>
            <a:r>
              <a:rPr lang="de-DE" sz="2800" dirty="0"/>
              <a:t>	</a:t>
            </a:r>
          </a:p>
          <a:p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elektrostatischer bzw. elektrischer Gradient, Spannungs-Unterschied</a:t>
            </a: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de-DE" sz="2800" dirty="0">
              <a:highlight>
                <a:srgbClr val="FFFF00"/>
              </a:highlight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A43A93E-4977-2772-37F6-37FA4A38838F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5632"/>
          </a:xfrm>
          <a:prstGeom prst="rect">
            <a:avLst/>
          </a:prstGeom>
          <a:solidFill>
            <a:srgbClr val="66CCFF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/>
              <a:t>Neurobiologie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892064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CCF23-7948-DCCE-2D69-7A4480025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71D8DFDD-704F-F4F2-787F-E86ABD6CBF64}"/>
              </a:ext>
            </a:extLst>
          </p:cNvPr>
          <p:cNvSpPr txBox="1"/>
          <p:nvPr/>
        </p:nvSpPr>
        <p:spPr>
          <a:xfrm>
            <a:off x="628650" y="1302994"/>
            <a:ext cx="78909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Ursachen des Ruhepotentials: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Konzentrations-Gradient, -Gefälle, -Unterschied (chemischer Gradient)</a:t>
            </a:r>
          </a:p>
          <a:p>
            <a:r>
              <a:rPr lang="de-DE" sz="2800" dirty="0"/>
              <a:t>	</a:t>
            </a:r>
            <a:r>
              <a:rPr lang="de-D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de-DE" sz="2800" dirty="0">
                <a:highlight>
                  <a:srgbClr val="FFFF00"/>
                </a:highlight>
              </a:rPr>
              <a:t>osmotische Kraft </a:t>
            </a:r>
            <a:r>
              <a:rPr lang="de-DE" sz="2800" dirty="0" err="1">
                <a:highlight>
                  <a:srgbClr val="FFFF00"/>
                </a:highlight>
              </a:rPr>
              <a:t>F</a:t>
            </a:r>
            <a:r>
              <a:rPr lang="de-DE" sz="2800" baseline="-25000" dirty="0" err="1">
                <a:highlight>
                  <a:srgbClr val="FFFF00"/>
                </a:highlight>
              </a:rPr>
              <a:t>osm</a:t>
            </a:r>
            <a:endParaRPr lang="de-DE" sz="2800" dirty="0">
              <a:highlight>
                <a:srgbClr val="FFFF00"/>
              </a:highlight>
            </a:endParaRPr>
          </a:p>
          <a:p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elektrostatischer bzw. elektrischer Gradient, Spannungs-Unterschied</a:t>
            </a: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de-DE" sz="2800" dirty="0">
                <a:highlight>
                  <a:srgbClr val="FFFF00"/>
                </a:highlight>
                <a:cs typeface="Times New Roman" panose="02020603050405020304" pitchFamily="18" charset="0"/>
              </a:rPr>
              <a:t>elektrostatische Kraft </a:t>
            </a:r>
            <a:r>
              <a:rPr lang="de-DE" sz="2800" dirty="0" err="1">
                <a:highlight>
                  <a:srgbClr val="FFFF00"/>
                </a:highlight>
                <a:cs typeface="Times New Roman" panose="02020603050405020304" pitchFamily="18" charset="0"/>
              </a:rPr>
              <a:t>F</a:t>
            </a:r>
            <a:r>
              <a:rPr lang="de-DE" sz="2800" baseline="-25000" dirty="0" err="1">
                <a:highlight>
                  <a:srgbClr val="FFFF00"/>
                </a:highlight>
                <a:cs typeface="Times New Roman" panose="02020603050405020304" pitchFamily="18" charset="0"/>
              </a:rPr>
              <a:t>el</a:t>
            </a:r>
            <a:endParaRPr lang="de-DE" sz="2800" dirty="0">
              <a:highlight>
                <a:srgbClr val="FFFF00"/>
              </a:highlight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4D7F611-D4C3-A4A1-CBC5-571C25FC938A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5632"/>
          </a:xfrm>
          <a:prstGeom prst="rect">
            <a:avLst/>
          </a:prstGeom>
          <a:solidFill>
            <a:srgbClr val="66CCFF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/>
              <a:t>Neurobiologie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049802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24417" y="1255859"/>
            <a:ext cx="78909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Ursachen des Ruhepotentials: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Konzentrations-Gradient, -Gefälle, -Unterschied (chemischer Gradient)</a:t>
            </a:r>
          </a:p>
          <a:p>
            <a:r>
              <a:rPr lang="de-DE" sz="2800" dirty="0"/>
              <a:t>	</a:t>
            </a:r>
            <a:r>
              <a:rPr lang="de-D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de-DE" sz="2800" dirty="0">
                <a:highlight>
                  <a:srgbClr val="FFFF00"/>
                </a:highlight>
              </a:rPr>
              <a:t>osmotische Kraft </a:t>
            </a:r>
            <a:r>
              <a:rPr lang="de-DE" sz="2800" dirty="0" err="1">
                <a:highlight>
                  <a:srgbClr val="FFFF00"/>
                </a:highlight>
              </a:rPr>
              <a:t>F</a:t>
            </a:r>
            <a:r>
              <a:rPr lang="de-DE" sz="2800" baseline="-25000" dirty="0" err="1">
                <a:highlight>
                  <a:srgbClr val="FFFF00"/>
                </a:highlight>
              </a:rPr>
              <a:t>osm</a:t>
            </a:r>
            <a:endParaRPr lang="de-DE" sz="2800" baseline="-25000" dirty="0">
              <a:highlight>
                <a:srgbClr val="FFFF00"/>
              </a:highlight>
            </a:endParaRPr>
          </a:p>
          <a:p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elektrostatischer bzw. elektrischer Gradient, Spannungs-Unterschied</a:t>
            </a: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de-DE" sz="2800" dirty="0">
                <a:highlight>
                  <a:srgbClr val="FFFF00"/>
                </a:highlight>
                <a:cs typeface="Times New Roman" panose="02020603050405020304" pitchFamily="18" charset="0"/>
              </a:rPr>
              <a:t>elektrostatische Kraft </a:t>
            </a:r>
            <a:r>
              <a:rPr lang="de-DE" sz="2800" dirty="0" err="1">
                <a:highlight>
                  <a:srgbClr val="FFFF00"/>
                </a:highlight>
                <a:cs typeface="Times New Roman" panose="02020603050405020304" pitchFamily="18" charset="0"/>
              </a:rPr>
              <a:t>F</a:t>
            </a:r>
            <a:r>
              <a:rPr lang="de-DE" sz="2800" baseline="-25000" dirty="0" err="1">
                <a:highlight>
                  <a:srgbClr val="FFFF00"/>
                </a:highlight>
                <a:cs typeface="Times New Roman" panose="02020603050405020304" pitchFamily="18" charset="0"/>
              </a:rPr>
              <a:t>el</a:t>
            </a:r>
            <a:endParaRPr lang="de-DE" sz="2800" baseline="-25000" dirty="0"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endParaRPr lang="de-DE" sz="2800" dirty="0"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r>
              <a:rPr lang="de-DE" sz="2800" b="1" dirty="0">
                <a:cs typeface="Times New Roman" panose="02020603050405020304" pitchFamily="18" charset="0"/>
              </a:rPr>
              <a:t>RP:</a:t>
            </a:r>
            <a:r>
              <a:rPr lang="de-DE" sz="2800" dirty="0"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cs typeface="Times New Roman" panose="02020603050405020304" pitchFamily="18" charset="0"/>
              </a:rPr>
              <a:t>GGW</a:t>
            </a:r>
            <a:r>
              <a:rPr lang="de-DE" sz="2800" dirty="0">
                <a:cs typeface="Times New Roman" panose="02020603050405020304" pitchFamily="18" charset="0"/>
              </a:rPr>
              <a:t> von osmotischer und </a:t>
            </a:r>
            <a:r>
              <a:rPr lang="de-DE" sz="2800" dirty="0" err="1">
                <a:cs typeface="Times New Roman" panose="02020603050405020304" pitchFamily="18" charset="0"/>
              </a:rPr>
              <a:t>elektrostat</a:t>
            </a:r>
            <a:r>
              <a:rPr lang="de-DE" sz="2800" dirty="0">
                <a:cs typeface="Times New Roman" panose="02020603050405020304" pitchFamily="18" charset="0"/>
              </a:rPr>
              <a:t>. Kraft</a:t>
            </a:r>
          </a:p>
          <a:p>
            <a:r>
              <a:rPr lang="de-DE" sz="2800" dirty="0">
                <a:cs typeface="Times New Roman" panose="02020603050405020304" pitchFamily="18" charset="0"/>
              </a:rPr>
              <a:t>(auf Kalium-Ionen)</a:t>
            </a:r>
            <a:endParaRPr lang="de-DE" sz="2800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AA0666C-D636-1981-A738-50396C0AEAA4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5632"/>
          </a:xfrm>
          <a:prstGeom prst="rect">
            <a:avLst/>
          </a:prstGeom>
          <a:solidFill>
            <a:srgbClr val="66CCFF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/>
              <a:t>Neurobiologie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06233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82612D5-8723-F366-4370-21EAA50DA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7" y="2050791"/>
            <a:ext cx="7052733" cy="389202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D86572C-3FAF-C238-BB51-8210AC4719C8}"/>
              </a:ext>
            </a:extLst>
          </p:cNvPr>
          <p:cNvSpPr txBox="1"/>
          <p:nvPr/>
        </p:nvSpPr>
        <p:spPr>
          <a:xfrm>
            <a:off x="628650" y="1209922"/>
            <a:ext cx="3511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Hypothetischer Anfangszustand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DD3B60B-7933-6660-93A7-9E44A6E0E9C4}"/>
              </a:ext>
            </a:extLst>
          </p:cNvPr>
          <p:cNvSpPr txBox="1"/>
          <p:nvPr/>
        </p:nvSpPr>
        <p:spPr>
          <a:xfrm>
            <a:off x="4893733" y="1200050"/>
            <a:ext cx="294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Gleichgewichts-Zustand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ABEAC16-3F71-D2FA-A272-8D7AB6846720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5632"/>
          </a:xfrm>
          <a:prstGeom prst="rect">
            <a:avLst/>
          </a:prstGeom>
          <a:solidFill>
            <a:srgbClr val="66CCFF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/>
              <a:t>Neurobiologie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797677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9B5B63F5-BACD-0D38-BFCE-208126F328D3}"/>
              </a:ext>
            </a:extLst>
          </p:cNvPr>
          <p:cNvSpPr txBox="1"/>
          <p:nvPr/>
        </p:nvSpPr>
        <p:spPr>
          <a:xfrm>
            <a:off x="651933" y="1251234"/>
            <a:ext cx="787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Codierung: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C528D19-F1D4-80DD-794C-88A312C7B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14" y="1739104"/>
            <a:ext cx="6886104" cy="43201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09378D6-1FBE-FF17-F1C6-462D9CE453AC}"/>
              </a:ext>
            </a:extLst>
          </p:cNvPr>
          <p:cNvSpPr txBox="1"/>
          <p:nvPr/>
        </p:nvSpPr>
        <p:spPr>
          <a:xfrm>
            <a:off x="2429933" y="4973075"/>
            <a:ext cx="6485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Aktionspotential</a:t>
            </a:r>
            <a:r>
              <a:rPr lang="de-DE" sz="2800" dirty="0"/>
              <a:t>: Alles-oder-Nichts-Prinzip</a:t>
            </a:r>
          </a:p>
          <a:p>
            <a:r>
              <a:rPr lang="de-DE" sz="2800" b="1" dirty="0"/>
              <a:t>Graduiertes Potential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E4142A9C-DD5A-32A5-9AA2-0EA65FC71DD0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5632"/>
          </a:xfrm>
          <a:prstGeom prst="rect">
            <a:avLst/>
          </a:prstGeom>
          <a:solidFill>
            <a:srgbClr val="66CCFF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/>
              <a:t>Neurobiologie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793002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11C6B24-034E-1649-4CB8-13C7128BA92A}"/>
              </a:ext>
            </a:extLst>
          </p:cNvPr>
          <p:cNvSpPr txBox="1"/>
          <p:nvPr/>
        </p:nvSpPr>
        <p:spPr>
          <a:xfrm>
            <a:off x="923827" y="1272618"/>
            <a:ext cx="72963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B050"/>
                </a:solidFill>
              </a:rPr>
              <a:t>Ionen-Mechanismen bei: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B050"/>
                </a:solidFill>
              </a:rPr>
              <a:t>Ruhepotential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B050"/>
                </a:solidFill>
              </a:rPr>
              <a:t>Aktionspotential (Depolarisierung, Ladungsumkehr, </a:t>
            </a:r>
            <a:r>
              <a:rPr lang="de-DE" sz="2800" dirty="0" err="1">
                <a:solidFill>
                  <a:srgbClr val="00B050"/>
                </a:solidFill>
              </a:rPr>
              <a:t>Repolarisierung</a:t>
            </a:r>
            <a:r>
              <a:rPr lang="de-DE" sz="2800" dirty="0">
                <a:solidFill>
                  <a:srgbClr val="00B050"/>
                </a:solidFill>
              </a:rPr>
              <a:t>, </a:t>
            </a:r>
            <a:r>
              <a:rPr lang="de-DE" sz="2800" dirty="0">
                <a:solidFill>
                  <a:srgbClr val="FF0000"/>
                </a:solidFill>
              </a:rPr>
              <a:t>aber nicht: Hyperpolarisierung</a:t>
            </a:r>
            <a:r>
              <a:rPr lang="de-DE" sz="2800" dirty="0">
                <a:solidFill>
                  <a:srgbClr val="00B050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B050"/>
                </a:solidFill>
              </a:rPr>
              <a:t>neuro-muskuläre Synapse (bis zum post-synaptischen Natrium-Ionen-Kanal)</a:t>
            </a:r>
          </a:p>
          <a:p>
            <a:endParaRPr lang="de-DE" sz="2800" dirty="0"/>
          </a:p>
          <a:p>
            <a:r>
              <a:rPr lang="de-DE" sz="2800" b="1" dirty="0">
                <a:solidFill>
                  <a:srgbClr val="FF0000"/>
                </a:solidFill>
              </a:rPr>
              <a:t>kein Mechanismus bei: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hemmende neuro-neuronale Synapse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Sinneszellen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9B681E-4484-F17B-3095-72266394027A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5632"/>
          </a:xfrm>
          <a:prstGeom prst="rect">
            <a:avLst/>
          </a:prstGeom>
          <a:solidFill>
            <a:srgbClr val="66CCFF"/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/>
              <a:t>Neurobiologie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663070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0ADFCD77-54DB-4FAC-7C03-2152A7A16A08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5632"/>
          </a:xfrm>
          <a:prstGeom prst="rect">
            <a:avLst/>
          </a:prstGeom>
          <a:solidFill>
            <a:srgbClr val="66CCFF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/>
              <a:t>Neurobiologie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199510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Depression:</a:t>
            </a:r>
          </a:p>
          <a:p>
            <a:endParaRPr lang="de-DE" sz="2800" dirty="0"/>
          </a:p>
          <a:p>
            <a:pPr algn="ctr"/>
            <a:r>
              <a:rPr lang="de-DE" sz="3600" dirty="0"/>
              <a:t>Modell-Diskussion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CB504C0-AD90-A0CC-1C36-19B10457CDB9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5632"/>
          </a:xfrm>
          <a:prstGeom prst="rect">
            <a:avLst/>
          </a:prstGeom>
          <a:solidFill>
            <a:srgbClr val="66CCFF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/>
              <a:t>Neurobiologie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461419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95278-1C13-9349-C971-93A5861C9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E5CE85A-4A60-AE89-3A27-861E299D624F}"/>
              </a:ext>
            </a:extLst>
          </p:cNvPr>
          <p:cNvSpPr txBox="1"/>
          <p:nvPr/>
        </p:nvSpPr>
        <p:spPr>
          <a:xfrm>
            <a:off x="639231" y="1118740"/>
            <a:ext cx="787611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Monoamin</a:t>
            </a:r>
            <a:r>
              <a:rPr lang="de-DE" sz="2800" b="1" dirty="0"/>
              <a:t>-Hypothese: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Neurotransmitter Serotonin und Noradrenalin (mit 1 Aminogruppe) haben zu geringe Aktivität im Gehirn</a:t>
            </a:r>
          </a:p>
          <a:p>
            <a:r>
              <a:rPr lang="de-DE" sz="2800" u="sng" dirty="0"/>
              <a:t>Therapie</a:t>
            </a:r>
            <a:r>
              <a:rPr lang="de-DE" sz="2800" dirty="0"/>
              <a:t>: 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Erhöhung der Transmitter-Konzentration z. B. durch Gabe von Serotonin-Wiederaufnahme-Hemmer</a:t>
            </a:r>
          </a:p>
          <a:p>
            <a:r>
              <a:rPr lang="de-DE" sz="2800" u="sng" dirty="0"/>
              <a:t>Kritik</a:t>
            </a:r>
            <a:r>
              <a:rPr lang="de-DE" sz="2800" dirty="0"/>
              <a:t>:</a:t>
            </a:r>
          </a:p>
          <a:p>
            <a:r>
              <a:rPr lang="de-DE" sz="2800" dirty="0"/>
              <a:t>monokausales Modell; Konzentrations-Unterschiede zwischen Gesunden und Patienten nicht verifiziert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FF00573-B5BA-7969-E8DA-E3024BD14FFC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5632"/>
          </a:xfrm>
          <a:prstGeom prst="rect">
            <a:avLst/>
          </a:prstGeom>
          <a:solidFill>
            <a:srgbClr val="66CCFF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/>
              <a:t>Neurobiologie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73436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4E5DD7C-FF50-301F-CFAE-BD5DFA665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2" y="2602596"/>
            <a:ext cx="7399867" cy="2458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228397"/>
            <a:ext cx="787611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Vulnerabilitäts-</a:t>
            </a:r>
            <a:r>
              <a:rPr lang="de-DE" sz="2800" b="1" dirty="0" err="1"/>
              <a:t>Stress</a:t>
            </a:r>
            <a:r>
              <a:rPr lang="de-DE" sz="2800" b="1" dirty="0"/>
              <a:t>-Modell</a:t>
            </a:r>
          </a:p>
          <a:p>
            <a:r>
              <a:rPr lang="de-DE" sz="2800" dirty="0"/>
              <a:t>Vulnerabilität = Verletzlichkeit, höhere Anfälligkeit für Depression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pPr>
              <a:spcBef>
                <a:spcPts val="1200"/>
              </a:spcBef>
            </a:pPr>
            <a:r>
              <a:rPr lang="de-DE" sz="2800" dirty="0"/>
              <a:t>multifaktorielles Modell, Schwellenwert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D58ECFB-EE21-F152-F0B7-C8E56130BEE0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5632"/>
          </a:xfrm>
          <a:prstGeom prst="rect">
            <a:avLst/>
          </a:prstGeom>
          <a:solidFill>
            <a:srgbClr val="66CCFF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/>
              <a:t>Neurobiologie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169173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rechblase: rechteckig mit abgerundeten Ecken 9">
            <a:extLst>
              <a:ext uri="{FF2B5EF4-FFF2-40B4-BE49-F238E27FC236}">
                <a16:creationId xmlns:a16="http://schemas.microsoft.com/office/drawing/2014/main" id="{FD024D62-45E9-B8CE-2A09-79C5EFFD02D7}"/>
              </a:ext>
            </a:extLst>
          </p:cNvPr>
          <p:cNvSpPr/>
          <p:nvPr/>
        </p:nvSpPr>
        <p:spPr>
          <a:xfrm rot="20821252">
            <a:off x="567297" y="1639101"/>
            <a:ext cx="2362200" cy="1094069"/>
          </a:xfrm>
          <a:prstGeom prst="wedgeRoundRectCallout">
            <a:avLst>
              <a:gd name="adj1" fmla="val -44756"/>
              <a:gd name="adj2" fmla="val 110266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Ich nehme deine Erkrankung ernst.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1" name="Sprechblase: rechteckig mit abgerundeten Ecken 10">
            <a:extLst>
              <a:ext uri="{FF2B5EF4-FFF2-40B4-BE49-F238E27FC236}">
                <a16:creationId xmlns:a16="http://schemas.microsoft.com/office/drawing/2014/main" id="{5F2FC5E5-6FF3-1213-599B-00017245CEDE}"/>
              </a:ext>
            </a:extLst>
          </p:cNvPr>
          <p:cNvSpPr/>
          <p:nvPr/>
        </p:nvSpPr>
        <p:spPr>
          <a:xfrm rot="20821252">
            <a:off x="3247841" y="1530369"/>
            <a:ext cx="2362200" cy="1026216"/>
          </a:xfrm>
          <a:prstGeom prst="wedgeRoundRectCallout">
            <a:avLst>
              <a:gd name="adj1" fmla="val 39735"/>
              <a:gd name="adj2" fmla="val 11720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 ist nicht deine Schuld!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2" name="Sprechblase: rechteckig mit abgerundeten Ecken 11">
            <a:extLst>
              <a:ext uri="{FF2B5EF4-FFF2-40B4-BE49-F238E27FC236}">
                <a16:creationId xmlns:a16="http://schemas.microsoft.com/office/drawing/2014/main" id="{8882F914-1448-E6A5-42D6-76C303932BB7}"/>
              </a:ext>
            </a:extLst>
          </p:cNvPr>
          <p:cNvSpPr/>
          <p:nvPr/>
        </p:nvSpPr>
        <p:spPr>
          <a:xfrm rot="1068796">
            <a:off x="6275552" y="1692430"/>
            <a:ext cx="2362200" cy="987410"/>
          </a:xfrm>
          <a:prstGeom prst="wedgeRoundRectCallout">
            <a:avLst>
              <a:gd name="adj1" fmla="val -45350"/>
              <a:gd name="adj2" fmla="val 9844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Komm mal in den Arm!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3" name="Sprechblase: rechteckig mit abgerundeten Ecken 12">
            <a:extLst>
              <a:ext uri="{FF2B5EF4-FFF2-40B4-BE49-F238E27FC236}">
                <a16:creationId xmlns:a16="http://schemas.microsoft.com/office/drawing/2014/main" id="{8D218542-06AF-C3BE-FFE6-CE9BDA1FEC19}"/>
              </a:ext>
            </a:extLst>
          </p:cNvPr>
          <p:cNvSpPr/>
          <p:nvPr/>
        </p:nvSpPr>
        <p:spPr>
          <a:xfrm rot="20821252">
            <a:off x="661917" y="3632537"/>
            <a:ext cx="1880965" cy="1089316"/>
          </a:xfrm>
          <a:prstGeom prst="wedgeRoundRectCallout">
            <a:avLst>
              <a:gd name="adj1" fmla="val 39735"/>
              <a:gd name="adj2" fmla="val 117208"/>
              <a:gd name="adj3" fmla="val 16667"/>
            </a:avLst>
          </a:prstGeom>
          <a:solidFill>
            <a:srgbClr val="FF99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Ich bin für </a:t>
            </a:r>
            <a:endParaRPr lang="de-DE" sz="20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dich da!</a:t>
            </a:r>
            <a:endParaRPr lang="de-DE" sz="20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Sprechblase: rechteckig mit abgerundeten Ecken 13">
            <a:extLst>
              <a:ext uri="{FF2B5EF4-FFF2-40B4-BE49-F238E27FC236}">
                <a16:creationId xmlns:a16="http://schemas.microsoft.com/office/drawing/2014/main" id="{E9B4CFB6-3E70-B143-72B2-F2C5B1447653}"/>
              </a:ext>
            </a:extLst>
          </p:cNvPr>
          <p:cNvSpPr/>
          <p:nvPr/>
        </p:nvSpPr>
        <p:spPr>
          <a:xfrm rot="989816">
            <a:off x="4099926" y="3229243"/>
            <a:ext cx="2643353" cy="1375504"/>
          </a:xfrm>
          <a:prstGeom prst="wedgeRoundRectCallout">
            <a:avLst>
              <a:gd name="adj1" fmla="val -44756"/>
              <a:gd name="adj2" fmla="val 11026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Kann ich dich unterstützen? (z. B. zum Arzt begleiten)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8AE03E6-DCA7-7206-CCDD-F369CD70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66CCFF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Neurobiologie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603426C-7DEC-3A90-E489-5896356812E2}"/>
              </a:ext>
            </a:extLst>
          </p:cNvPr>
          <p:cNvSpPr txBox="1"/>
          <p:nvPr/>
        </p:nvSpPr>
        <p:spPr>
          <a:xfrm>
            <a:off x="933254" y="5439266"/>
            <a:ext cx="7513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„Umgang mit Betroffenen (Stigmatisierung)“</a:t>
            </a:r>
          </a:p>
        </p:txBody>
      </p:sp>
    </p:spTree>
    <p:extLst>
      <p:ext uri="{BB962C8B-B14F-4D97-AF65-F5344CB8AC3E}">
        <p14:creationId xmlns:p14="http://schemas.microsoft.com/office/powerpoint/2010/main" val="1124691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225471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2800" b="1" dirty="0">
                <a:solidFill>
                  <a:srgbClr val="0000FF"/>
                </a:solidFill>
              </a:rPr>
              <a:t> Elektroneurographie (ENG)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D323449-97F9-517B-C20C-5158FF2B2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76" y="1833457"/>
            <a:ext cx="4938448" cy="371828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9AC4448-0779-806C-346C-ADDA351DF15E}"/>
              </a:ext>
            </a:extLst>
          </p:cNvPr>
          <p:cNvSpPr txBox="1"/>
          <p:nvPr/>
        </p:nvSpPr>
        <p:spPr>
          <a:xfrm>
            <a:off x="1947333" y="5664649"/>
            <a:ext cx="495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[Webseite der Apothekenrundschau]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4BBC43F-D517-6ED4-751E-0870C40F040A}"/>
              </a:ext>
            </a:extLst>
          </p:cNvPr>
          <p:cNvSpPr txBox="1"/>
          <p:nvPr/>
        </p:nvSpPr>
        <p:spPr>
          <a:xfrm>
            <a:off x="372533" y="3763375"/>
            <a:ext cx="157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Reiz-Elektrode?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23A60A4-5C59-FCEE-9527-67053850D207}"/>
              </a:ext>
            </a:extLst>
          </p:cNvPr>
          <p:cNvSpPr txBox="1"/>
          <p:nvPr/>
        </p:nvSpPr>
        <p:spPr>
          <a:xfrm>
            <a:off x="7079323" y="1870549"/>
            <a:ext cx="17864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Ableit- / </a:t>
            </a:r>
            <a:r>
              <a:rPr lang="de-DE" sz="2400" dirty="0" err="1"/>
              <a:t>Mess</a:t>
            </a:r>
            <a:r>
              <a:rPr lang="de-DE" sz="2400" dirty="0"/>
              <a:t>-Elektroden</a:t>
            </a:r>
          </a:p>
          <a:p>
            <a:endParaRPr lang="de-DE" sz="2400" dirty="0"/>
          </a:p>
          <a:p>
            <a:r>
              <a:rPr lang="de-DE" sz="2400" dirty="0"/>
              <a:t>Erdungs-Elektroden?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F7F52591-C33B-8666-0D33-D82BAC8BCC65}"/>
              </a:ext>
            </a:extLst>
          </p:cNvPr>
          <p:cNvCxnSpPr>
            <a:cxnSpLocks/>
          </p:cNvCxnSpPr>
          <p:nvPr/>
        </p:nvCxnSpPr>
        <p:spPr>
          <a:xfrm flipV="1">
            <a:off x="5410200" y="2371115"/>
            <a:ext cx="1680632" cy="2646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BBCFA06D-DC49-882E-4B10-701E6DB95880}"/>
              </a:ext>
            </a:extLst>
          </p:cNvPr>
          <p:cNvCxnSpPr>
            <a:cxnSpLocks/>
          </p:cNvCxnSpPr>
          <p:nvPr/>
        </p:nvCxnSpPr>
        <p:spPr>
          <a:xfrm flipV="1">
            <a:off x="4419600" y="2503457"/>
            <a:ext cx="2671232" cy="7143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75908654-2F0F-58D9-FDD4-01197CB7EAD4}"/>
              </a:ext>
            </a:extLst>
          </p:cNvPr>
          <p:cNvCxnSpPr>
            <a:cxnSpLocks/>
          </p:cNvCxnSpPr>
          <p:nvPr/>
        </p:nvCxnSpPr>
        <p:spPr>
          <a:xfrm>
            <a:off x="5960533" y="3692599"/>
            <a:ext cx="1130299" cy="345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FB32F3FA-C486-1940-F41D-3E8500492D90}"/>
              </a:ext>
            </a:extLst>
          </p:cNvPr>
          <p:cNvCxnSpPr>
            <a:cxnSpLocks/>
          </p:cNvCxnSpPr>
          <p:nvPr/>
        </p:nvCxnSpPr>
        <p:spPr>
          <a:xfrm flipV="1">
            <a:off x="1289977" y="3522582"/>
            <a:ext cx="1275423" cy="5425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>
            <a:extLst>
              <a:ext uri="{FF2B5EF4-FFF2-40B4-BE49-F238E27FC236}">
                <a16:creationId xmlns:a16="http://schemas.microsoft.com/office/drawing/2014/main" id="{8AF90561-8FDB-ECD5-6920-7E35C170B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66CCFF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Neurobiologie im </a:t>
            </a:r>
            <a:r>
              <a:rPr lang="de-DE" b="1" dirty="0" err="1"/>
              <a:t>eA</a:t>
            </a:r>
            <a:r>
              <a:rPr lang="de-DE" b="1" dirty="0"/>
              <a:t>-Kurs</a:t>
            </a:r>
          </a:p>
        </p:txBody>
      </p:sp>
    </p:spTree>
    <p:extLst>
      <p:ext uri="{BB962C8B-B14F-4D97-AF65-F5344CB8AC3E}">
        <p14:creationId xmlns:p14="http://schemas.microsoft.com/office/powerpoint/2010/main" val="2602114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8E6BD64-5F4B-7643-1204-8AE3C1DF018F}"/>
              </a:ext>
            </a:extLst>
          </p:cNvPr>
          <p:cNvSpPr txBox="1"/>
          <p:nvPr/>
        </p:nvSpPr>
        <p:spPr>
          <a:xfrm>
            <a:off x="508333" y="1050759"/>
            <a:ext cx="810627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00FF"/>
                </a:solidFill>
              </a:rPr>
              <a:t>a) Elektroneurographie (ENG) </a:t>
            </a:r>
          </a:p>
          <a:p>
            <a:endParaRPr lang="de-DE" sz="3200" b="1" u="sng" dirty="0"/>
          </a:p>
          <a:p>
            <a:endParaRPr lang="de-DE" sz="3200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1194508-9160-B2B8-C456-9DECD2ADEC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55852"/>
            <a:ext cx="3071283" cy="40513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19D1F6B-73C1-9E4C-FEFF-6CAE0852B83A}"/>
              </a:ext>
            </a:extLst>
          </p:cNvPr>
          <p:cNvSpPr txBox="1"/>
          <p:nvPr/>
        </p:nvSpPr>
        <p:spPr>
          <a:xfrm>
            <a:off x="3920066" y="2169112"/>
            <a:ext cx="4595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FF"/>
                </a:solidFill>
              </a:rPr>
              <a:t>gesunder Zustand</a:t>
            </a:r>
          </a:p>
          <a:p>
            <a:endParaRPr lang="de-DE" sz="4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28919CB-E933-76C1-D353-93097AB10D0E}"/>
              </a:ext>
            </a:extLst>
          </p:cNvPr>
          <p:cNvSpPr/>
          <p:nvPr/>
        </p:nvSpPr>
        <p:spPr>
          <a:xfrm>
            <a:off x="508333" y="3023937"/>
            <a:ext cx="3411733" cy="3023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43BAF16-30F9-F553-86A1-52B4AD7A5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66CCFF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Neurobiologie im </a:t>
            </a:r>
            <a:r>
              <a:rPr lang="de-DE" b="1" dirty="0" err="1"/>
              <a:t>eA</a:t>
            </a:r>
            <a:r>
              <a:rPr lang="de-DE" b="1" dirty="0"/>
              <a:t>-Kurs</a:t>
            </a:r>
          </a:p>
        </p:txBody>
      </p:sp>
    </p:spTree>
    <p:extLst>
      <p:ext uri="{BB962C8B-B14F-4D97-AF65-F5344CB8AC3E}">
        <p14:creationId xmlns:p14="http://schemas.microsoft.com/office/powerpoint/2010/main" val="4080720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C7982-2B10-F96F-FD0B-9D1027465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A3BE10D-12F2-3A97-6A10-23D1581BC77C}"/>
              </a:ext>
            </a:extLst>
          </p:cNvPr>
          <p:cNvSpPr txBox="1"/>
          <p:nvPr/>
        </p:nvSpPr>
        <p:spPr>
          <a:xfrm>
            <a:off x="508333" y="1050759"/>
            <a:ext cx="810627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00FF"/>
                </a:solidFill>
              </a:rPr>
              <a:t>a) Elektroneurographie (ENG) </a:t>
            </a:r>
          </a:p>
          <a:p>
            <a:endParaRPr lang="de-DE" sz="3200" b="1" u="sng" dirty="0"/>
          </a:p>
          <a:p>
            <a:endParaRPr lang="de-DE" sz="3200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C2C55CD-61C6-F04B-F65C-8D8C127794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55852"/>
            <a:ext cx="3071283" cy="40513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C367601-EE4C-C0A1-2EAD-B95945A8F87B}"/>
              </a:ext>
            </a:extLst>
          </p:cNvPr>
          <p:cNvSpPr txBox="1"/>
          <p:nvPr/>
        </p:nvSpPr>
        <p:spPr>
          <a:xfrm>
            <a:off x="3920066" y="2169112"/>
            <a:ext cx="45952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FF"/>
                </a:solidFill>
              </a:rPr>
              <a:t>gesunder Zustand</a:t>
            </a:r>
          </a:p>
          <a:p>
            <a:endParaRPr lang="de-DE" sz="4400" dirty="0">
              <a:solidFill>
                <a:srgbClr val="0000FF"/>
              </a:solidFill>
            </a:endParaRPr>
          </a:p>
          <a:p>
            <a:r>
              <a:rPr lang="de-DE" sz="2800" dirty="0"/>
              <a:t>Beschreibung?</a:t>
            </a:r>
          </a:p>
          <a:p>
            <a:r>
              <a:rPr lang="de-DE" sz="2800" dirty="0"/>
              <a:t>Erklärung?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0A56254-DF9C-DF64-E25E-5D830BF8180E}"/>
              </a:ext>
            </a:extLst>
          </p:cNvPr>
          <p:cNvSpPr/>
          <p:nvPr/>
        </p:nvSpPr>
        <p:spPr>
          <a:xfrm>
            <a:off x="508333" y="4307305"/>
            <a:ext cx="3411733" cy="1740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9D12F5B-A1D5-35E2-E5D1-41E406605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66CCFF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Neurobiologie im </a:t>
            </a:r>
            <a:r>
              <a:rPr lang="de-DE" b="1" dirty="0" err="1"/>
              <a:t>eA</a:t>
            </a:r>
            <a:r>
              <a:rPr lang="de-DE" b="1" dirty="0"/>
              <a:t>-Kurs</a:t>
            </a:r>
          </a:p>
        </p:txBody>
      </p:sp>
    </p:spTree>
    <p:extLst>
      <p:ext uri="{BB962C8B-B14F-4D97-AF65-F5344CB8AC3E}">
        <p14:creationId xmlns:p14="http://schemas.microsoft.com/office/powerpoint/2010/main" val="430932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383AA-0B71-72C4-EE0A-AEEA61774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328236F-DFF2-BAAF-845C-538A82544CA2}"/>
              </a:ext>
            </a:extLst>
          </p:cNvPr>
          <p:cNvSpPr txBox="1"/>
          <p:nvPr/>
        </p:nvSpPr>
        <p:spPr>
          <a:xfrm>
            <a:off x="508333" y="1050759"/>
            <a:ext cx="810627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00FF"/>
                </a:solidFill>
              </a:rPr>
              <a:t>a) Elektroneurographie (ENG) </a:t>
            </a:r>
          </a:p>
          <a:p>
            <a:endParaRPr lang="de-DE" sz="3200" b="1" u="sng" dirty="0"/>
          </a:p>
          <a:p>
            <a:endParaRPr lang="de-DE" sz="3200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5D9D3F9-F71C-DF35-DE47-15A22BA97B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55852"/>
            <a:ext cx="3071283" cy="40513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7152D54-F522-0F2F-14DE-384716D5CCC7}"/>
              </a:ext>
            </a:extLst>
          </p:cNvPr>
          <p:cNvSpPr txBox="1"/>
          <p:nvPr/>
        </p:nvSpPr>
        <p:spPr>
          <a:xfrm>
            <a:off x="3920066" y="2169112"/>
            <a:ext cx="45952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FF"/>
                </a:solidFill>
              </a:rPr>
              <a:t>gesunder Zustand</a:t>
            </a:r>
          </a:p>
          <a:p>
            <a:endParaRPr lang="de-DE" sz="4400" dirty="0">
              <a:solidFill>
                <a:srgbClr val="0000FF"/>
              </a:solidFill>
            </a:endParaRPr>
          </a:p>
          <a:p>
            <a:r>
              <a:rPr lang="de-DE" sz="2800" dirty="0">
                <a:solidFill>
                  <a:srgbClr val="0000FF"/>
                </a:solidFill>
              </a:rPr>
              <a:t>Signal kommt verzögert:</a:t>
            </a:r>
          </a:p>
          <a:p>
            <a:r>
              <a:rPr lang="de-DE" sz="2800" dirty="0">
                <a:solidFill>
                  <a:srgbClr val="0000FF"/>
                </a:solidFill>
              </a:rPr>
              <a:t>Myelinscheiden geschädigt</a:t>
            </a:r>
          </a:p>
          <a:p>
            <a:endParaRPr lang="de-DE" sz="2800" dirty="0">
              <a:solidFill>
                <a:srgbClr val="0000FF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5B94BF3-C83C-7A2B-9576-03ED0884B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66CCFF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Neurobiologie im </a:t>
            </a:r>
            <a:r>
              <a:rPr lang="de-DE" b="1" dirty="0" err="1"/>
              <a:t>eA</a:t>
            </a:r>
            <a:r>
              <a:rPr lang="de-DE" b="1" dirty="0"/>
              <a:t>-Kurs</a:t>
            </a:r>
          </a:p>
        </p:txBody>
      </p:sp>
    </p:spTree>
    <p:extLst>
      <p:ext uri="{BB962C8B-B14F-4D97-AF65-F5344CB8AC3E}">
        <p14:creationId xmlns:p14="http://schemas.microsoft.com/office/powerpoint/2010/main" val="3849500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12890-FDFB-5DF5-6EBA-4C32FFEE0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5FAE444-DC28-A15F-1802-FB4AAECFE448}"/>
              </a:ext>
            </a:extLst>
          </p:cNvPr>
          <p:cNvSpPr txBox="1"/>
          <p:nvPr/>
        </p:nvSpPr>
        <p:spPr>
          <a:xfrm>
            <a:off x="508333" y="1050759"/>
            <a:ext cx="810627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00FF"/>
                </a:solidFill>
              </a:rPr>
              <a:t>a) Elektroneurographie (ENG) </a:t>
            </a:r>
          </a:p>
          <a:p>
            <a:endParaRPr lang="de-DE" sz="3200" b="1" u="sng" dirty="0"/>
          </a:p>
          <a:p>
            <a:endParaRPr lang="de-DE" sz="3200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E944BF7-D6C4-E30B-8DD3-4B12994AF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55852"/>
            <a:ext cx="3071283" cy="40513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7FD8156-5908-8161-A35B-4A694115E95C}"/>
              </a:ext>
            </a:extLst>
          </p:cNvPr>
          <p:cNvSpPr txBox="1"/>
          <p:nvPr/>
        </p:nvSpPr>
        <p:spPr>
          <a:xfrm>
            <a:off x="3920066" y="2169112"/>
            <a:ext cx="459528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FF"/>
                </a:solidFill>
              </a:rPr>
              <a:t>gesunder Zustand</a:t>
            </a:r>
          </a:p>
          <a:p>
            <a:endParaRPr lang="de-DE" sz="4400" dirty="0">
              <a:solidFill>
                <a:srgbClr val="0000FF"/>
              </a:solidFill>
            </a:endParaRPr>
          </a:p>
          <a:p>
            <a:r>
              <a:rPr lang="de-DE" sz="2800" dirty="0">
                <a:solidFill>
                  <a:srgbClr val="0000FF"/>
                </a:solidFill>
              </a:rPr>
              <a:t>Signal kommt verzögert:</a:t>
            </a:r>
          </a:p>
          <a:p>
            <a:r>
              <a:rPr lang="de-DE" sz="2800" dirty="0">
                <a:solidFill>
                  <a:srgbClr val="0000FF"/>
                </a:solidFill>
              </a:rPr>
              <a:t>Myelinscheiden geschädigt</a:t>
            </a:r>
          </a:p>
          <a:p>
            <a:endParaRPr lang="de-DE" sz="2800" dirty="0">
              <a:solidFill>
                <a:srgbClr val="0000FF"/>
              </a:solidFill>
            </a:endParaRPr>
          </a:p>
          <a:p>
            <a:r>
              <a:rPr lang="de-DE" sz="2800" dirty="0">
                <a:solidFill>
                  <a:srgbClr val="0000FF"/>
                </a:solidFill>
              </a:rPr>
              <a:t>Signal verkleinert:</a:t>
            </a:r>
          </a:p>
          <a:p>
            <a:r>
              <a:rPr lang="de-DE" sz="2800" dirty="0">
                <a:solidFill>
                  <a:srgbClr val="0000FF"/>
                </a:solidFill>
              </a:rPr>
              <a:t>einzelne Axone unterbrochen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1E53B95-2D18-4100-A05D-B328200C6DAE}"/>
              </a:ext>
            </a:extLst>
          </p:cNvPr>
          <p:cNvSpPr txBox="1"/>
          <p:nvPr/>
        </p:nvSpPr>
        <p:spPr>
          <a:xfrm>
            <a:off x="778042" y="5807241"/>
            <a:ext cx="7737308" cy="95410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0000FF"/>
                </a:solidFill>
              </a:rPr>
              <a:t>Kursteilnehmer können die Signale anhand ihres Vorwissens interpretieren.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F7667D8-7A91-C6D4-005A-D8268392C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66CCFF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Neurobiologie im </a:t>
            </a:r>
            <a:r>
              <a:rPr lang="de-DE" b="1" dirty="0" err="1"/>
              <a:t>eA</a:t>
            </a:r>
            <a:r>
              <a:rPr lang="de-DE" b="1" dirty="0"/>
              <a:t>-Kurs</a:t>
            </a:r>
          </a:p>
        </p:txBody>
      </p:sp>
    </p:spTree>
    <p:extLst>
      <p:ext uri="{BB962C8B-B14F-4D97-AF65-F5344CB8AC3E}">
        <p14:creationId xmlns:p14="http://schemas.microsoft.com/office/powerpoint/2010/main" val="3632125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 startAt="2"/>
            </a:pPr>
            <a:r>
              <a:rPr lang="de-DE" sz="2800" b="1" dirty="0">
                <a:solidFill>
                  <a:srgbClr val="0000FF"/>
                </a:solidFill>
              </a:rPr>
              <a:t>Elektrokardiographie (EKG)</a:t>
            </a:r>
          </a:p>
          <a:p>
            <a:r>
              <a:rPr lang="de-DE" sz="2800" dirty="0">
                <a:highlight>
                  <a:srgbClr val="CCFFCC"/>
                </a:highlight>
              </a:rPr>
              <a:t>Nur: Zuordnung der Signale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711BD7-C237-3084-BE4C-CA7E88244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4" y="2802467"/>
            <a:ext cx="2201333" cy="342899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1A2AEE5-EE66-9D17-88EF-544EB90C5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58" y="2761295"/>
            <a:ext cx="3801533" cy="3165624"/>
          </a:xfrm>
          <a:prstGeom prst="rect">
            <a:avLst/>
          </a:prstGeom>
        </p:spPr>
      </p:pic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A3C07927-DA52-45FD-0541-B6EEF59D8798}"/>
              </a:ext>
            </a:extLst>
          </p:cNvPr>
          <p:cNvSpPr/>
          <p:nvPr/>
        </p:nvSpPr>
        <p:spPr>
          <a:xfrm>
            <a:off x="965200" y="3412067"/>
            <a:ext cx="3801533" cy="816964"/>
          </a:xfrm>
          <a:custGeom>
            <a:avLst/>
            <a:gdLst>
              <a:gd name="connsiteX0" fmla="*/ 0 w 4106334"/>
              <a:gd name="connsiteY0" fmla="*/ 452897 h 816964"/>
              <a:gd name="connsiteX1" fmla="*/ 1532467 w 4106334"/>
              <a:gd name="connsiteY1" fmla="*/ 12630 h 816964"/>
              <a:gd name="connsiteX2" fmla="*/ 3462867 w 4106334"/>
              <a:gd name="connsiteY2" fmla="*/ 181964 h 816964"/>
              <a:gd name="connsiteX3" fmla="*/ 4106334 w 4106334"/>
              <a:gd name="connsiteY3" fmla="*/ 816964 h 81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6334" h="816964">
                <a:moveTo>
                  <a:pt x="0" y="452897"/>
                </a:moveTo>
                <a:cubicBezTo>
                  <a:pt x="477661" y="255341"/>
                  <a:pt x="955323" y="57785"/>
                  <a:pt x="1532467" y="12630"/>
                </a:cubicBezTo>
                <a:cubicBezTo>
                  <a:pt x="2109611" y="-32525"/>
                  <a:pt x="3033889" y="47908"/>
                  <a:pt x="3462867" y="181964"/>
                </a:cubicBezTo>
                <a:cubicBezTo>
                  <a:pt x="3891845" y="316020"/>
                  <a:pt x="3999089" y="566492"/>
                  <a:pt x="4106334" y="816964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6C7751D5-36EF-2E06-5596-AEE84F9F83B2}"/>
              </a:ext>
            </a:extLst>
          </p:cNvPr>
          <p:cNvSpPr/>
          <p:nvPr/>
        </p:nvSpPr>
        <p:spPr>
          <a:xfrm>
            <a:off x="1744133" y="4961467"/>
            <a:ext cx="3886200" cy="684871"/>
          </a:xfrm>
          <a:custGeom>
            <a:avLst/>
            <a:gdLst>
              <a:gd name="connsiteX0" fmla="*/ 0 w 3886200"/>
              <a:gd name="connsiteY0" fmla="*/ 33866 h 684871"/>
              <a:gd name="connsiteX1" fmla="*/ 1007534 w 3886200"/>
              <a:gd name="connsiteY1" fmla="*/ 575733 h 684871"/>
              <a:gd name="connsiteX2" fmla="*/ 1896534 w 3886200"/>
              <a:gd name="connsiteY2" fmla="*/ 635000 h 684871"/>
              <a:gd name="connsiteX3" fmla="*/ 3886200 w 3886200"/>
              <a:gd name="connsiteY3" fmla="*/ 0 h 68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684871">
                <a:moveTo>
                  <a:pt x="0" y="33866"/>
                </a:moveTo>
                <a:cubicBezTo>
                  <a:pt x="345722" y="254705"/>
                  <a:pt x="691445" y="475544"/>
                  <a:pt x="1007534" y="575733"/>
                </a:cubicBezTo>
                <a:cubicBezTo>
                  <a:pt x="1323623" y="675922"/>
                  <a:pt x="1416756" y="730955"/>
                  <a:pt x="1896534" y="635000"/>
                </a:cubicBezTo>
                <a:cubicBezTo>
                  <a:pt x="2376312" y="539045"/>
                  <a:pt x="3131256" y="269522"/>
                  <a:pt x="3886200" y="0"/>
                </a:cubicBez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B8958EA-7CE0-AECB-6B25-7D604C7F7DDC}"/>
              </a:ext>
            </a:extLst>
          </p:cNvPr>
          <p:cNvSpPr txBox="1"/>
          <p:nvPr/>
        </p:nvSpPr>
        <p:spPr>
          <a:xfrm>
            <a:off x="2139951" y="2651800"/>
            <a:ext cx="1608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FF0000"/>
                </a:solidFill>
              </a:rPr>
              <a:t>Sinusknoten: Vorhöfe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74DCEBD-6AE6-84EA-6101-A855967BE761}"/>
              </a:ext>
            </a:extLst>
          </p:cNvPr>
          <p:cNvSpPr txBox="1"/>
          <p:nvPr/>
        </p:nvSpPr>
        <p:spPr>
          <a:xfrm>
            <a:off x="2751667" y="5740400"/>
            <a:ext cx="1667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00FF"/>
                </a:solidFill>
              </a:rPr>
              <a:t>His-Bündel:</a:t>
            </a:r>
          </a:p>
          <a:p>
            <a:pPr algn="ctr"/>
            <a:r>
              <a:rPr lang="de-DE" sz="2000" b="1" dirty="0">
                <a:solidFill>
                  <a:srgbClr val="0000FF"/>
                </a:solidFill>
              </a:rPr>
              <a:t>Kammern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62DE0A2-5EDE-F6FA-801C-AA469A4C7994}"/>
              </a:ext>
            </a:extLst>
          </p:cNvPr>
          <p:cNvSpPr txBox="1"/>
          <p:nvPr/>
        </p:nvSpPr>
        <p:spPr>
          <a:xfrm>
            <a:off x="6623049" y="2636211"/>
            <a:ext cx="1913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B050"/>
                </a:solidFill>
              </a:rPr>
              <a:t>Rückbildung der Erregung in den Kammern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38C26FD1-EA87-1548-2E9B-6AC1C91B84E3}"/>
              </a:ext>
            </a:extLst>
          </p:cNvPr>
          <p:cNvCxnSpPr/>
          <p:nvPr/>
        </p:nvCxnSpPr>
        <p:spPr>
          <a:xfrm flipV="1">
            <a:off x="7044267" y="3651874"/>
            <a:ext cx="535516" cy="57715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6F02BDA6-D0AA-31B3-DFD5-7674622C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66CCFF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Neurobiologie im </a:t>
            </a:r>
            <a:r>
              <a:rPr lang="de-DE" b="1" dirty="0" err="1"/>
              <a:t>eA</a:t>
            </a:r>
            <a:r>
              <a:rPr lang="de-DE" b="1" dirty="0"/>
              <a:t>-Kurs</a:t>
            </a:r>
          </a:p>
        </p:txBody>
      </p:sp>
    </p:spTree>
    <p:extLst>
      <p:ext uri="{BB962C8B-B14F-4D97-AF65-F5344CB8AC3E}">
        <p14:creationId xmlns:p14="http://schemas.microsoft.com/office/powerpoint/2010/main" val="44167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727AF-278C-CAC8-4F13-0ADAFE17C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086FB3EE-2CE9-8712-9FCC-81CE1DBAB3AC}"/>
              </a:ext>
            </a:extLst>
          </p:cNvPr>
          <p:cNvSpPr txBox="1"/>
          <p:nvPr/>
        </p:nvSpPr>
        <p:spPr>
          <a:xfrm>
            <a:off x="628650" y="1219348"/>
            <a:ext cx="7886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Inhalte zu den Kompetenzen:</a:t>
            </a:r>
          </a:p>
          <a:p>
            <a:pPr>
              <a:spcAft>
                <a:spcPts val="2400"/>
              </a:spcAft>
            </a:pPr>
            <a:r>
              <a:rPr lang="de-DE" sz="2800" dirty="0"/>
              <a:t>„Aufbau einer Biomembran nach dem Flüssig-Mosaik-Modell; freie Diffusion, aktiver und passiver Transport, selektive Permeabilität“ </a:t>
            </a:r>
          </a:p>
          <a:p>
            <a:r>
              <a:rPr lang="de-DE" sz="2800" b="1" dirty="0"/>
              <a:t>Kompetenzerwartungen: </a:t>
            </a:r>
            <a:r>
              <a:rPr lang="de-DE" sz="2800" dirty="0"/>
              <a:t>Die </a:t>
            </a:r>
            <a:r>
              <a:rPr lang="de-DE" sz="2800" dirty="0" err="1"/>
              <a:t>SuS</a:t>
            </a:r>
            <a:r>
              <a:rPr lang="de-DE" sz="2800" dirty="0"/>
              <a:t> …</a:t>
            </a:r>
            <a:endParaRPr lang="de-DE" sz="2800" b="1" dirty="0"/>
          </a:p>
          <a:p>
            <a:pPr>
              <a:spcAft>
                <a:spcPts val="2400"/>
              </a:spcAft>
            </a:pPr>
            <a:r>
              <a:rPr lang="de-DE" sz="2800" dirty="0"/>
              <a:t>„beschreiben den Aufbau von Biomembranen nach dem Flüssig-Mosaik-Modell, um Transportvorgänge zwischen Kompartimenten zu erläutern.“ </a:t>
            </a:r>
          </a:p>
          <a:p>
            <a:pPr algn="ctr"/>
            <a:r>
              <a:rPr lang="de-DE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→  </a:t>
            </a:r>
            <a:r>
              <a:rPr lang="de-DE" sz="4400" b="1" dirty="0">
                <a:solidFill>
                  <a:srgbClr val="FF0000"/>
                </a:solidFill>
              </a:rPr>
              <a:t>Behandlungstiefe?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BA7B670-4345-865A-66A2-16DB0726FCF1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5632"/>
          </a:xfrm>
          <a:prstGeom prst="rect">
            <a:avLst/>
          </a:prstGeom>
          <a:solidFill>
            <a:srgbClr val="66CCFF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/>
              <a:t>Neurobiologie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987290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D06A3-AB6A-E99F-2569-FA1731C63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B599058-4094-DD50-8D3A-E4F2B5ED3B74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 startAt="2"/>
            </a:pPr>
            <a:r>
              <a:rPr lang="de-DE" sz="2800" b="1" dirty="0">
                <a:solidFill>
                  <a:srgbClr val="0000FF"/>
                </a:solidFill>
              </a:rPr>
              <a:t>Elektrokardiographie (EKG)</a:t>
            </a:r>
          </a:p>
          <a:p>
            <a:r>
              <a:rPr lang="de-DE" sz="2800" dirty="0">
                <a:highlight>
                  <a:srgbClr val="CCFFCC"/>
                </a:highlight>
              </a:rPr>
              <a:t>Nur: Zuordnung der Signale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BF3EADDE-1C2C-4019-C459-8D17BA85D9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C68E3D-1F32-B565-8325-47358CF88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4" y="2802467"/>
            <a:ext cx="2201333" cy="342899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66B969F-BEC9-4A45-6964-861D15800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58" y="2761295"/>
            <a:ext cx="3801533" cy="3165624"/>
          </a:xfrm>
          <a:prstGeom prst="rect">
            <a:avLst/>
          </a:prstGeom>
        </p:spPr>
      </p:pic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0297EDEB-BA0D-92EA-4574-19B64C1DED54}"/>
              </a:ext>
            </a:extLst>
          </p:cNvPr>
          <p:cNvSpPr/>
          <p:nvPr/>
        </p:nvSpPr>
        <p:spPr>
          <a:xfrm>
            <a:off x="965200" y="3412067"/>
            <a:ext cx="3801533" cy="816964"/>
          </a:xfrm>
          <a:custGeom>
            <a:avLst/>
            <a:gdLst>
              <a:gd name="connsiteX0" fmla="*/ 0 w 4106334"/>
              <a:gd name="connsiteY0" fmla="*/ 452897 h 816964"/>
              <a:gd name="connsiteX1" fmla="*/ 1532467 w 4106334"/>
              <a:gd name="connsiteY1" fmla="*/ 12630 h 816964"/>
              <a:gd name="connsiteX2" fmla="*/ 3462867 w 4106334"/>
              <a:gd name="connsiteY2" fmla="*/ 181964 h 816964"/>
              <a:gd name="connsiteX3" fmla="*/ 4106334 w 4106334"/>
              <a:gd name="connsiteY3" fmla="*/ 816964 h 81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6334" h="816964">
                <a:moveTo>
                  <a:pt x="0" y="452897"/>
                </a:moveTo>
                <a:cubicBezTo>
                  <a:pt x="477661" y="255341"/>
                  <a:pt x="955323" y="57785"/>
                  <a:pt x="1532467" y="12630"/>
                </a:cubicBezTo>
                <a:cubicBezTo>
                  <a:pt x="2109611" y="-32525"/>
                  <a:pt x="3033889" y="47908"/>
                  <a:pt x="3462867" y="181964"/>
                </a:cubicBezTo>
                <a:cubicBezTo>
                  <a:pt x="3891845" y="316020"/>
                  <a:pt x="3999089" y="566492"/>
                  <a:pt x="4106334" y="816964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1164C0C6-98C6-C11F-B031-9FBC1D407825}"/>
              </a:ext>
            </a:extLst>
          </p:cNvPr>
          <p:cNvSpPr/>
          <p:nvPr/>
        </p:nvSpPr>
        <p:spPr>
          <a:xfrm>
            <a:off x="1744133" y="4961467"/>
            <a:ext cx="3886200" cy="684871"/>
          </a:xfrm>
          <a:custGeom>
            <a:avLst/>
            <a:gdLst>
              <a:gd name="connsiteX0" fmla="*/ 0 w 3886200"/>
              <a:gd name="connsiteY0" fmla="*/ 33866 h 684871"/>
              <a:gd name="connsiteX1" fmla="*/ 1007534 w 3886200"/>
              <a:gd name="connsiteY1" fmla="*/ 575733 h 684871"/>
              <a:gd name="connsiteX2" fmla="*/ 1896534 w 3886200"/>
              <a:gd name="connsiteY2" fmla="*/ 635000 h 684871"/>
              <a:gd name="connsiteX3" fmla="*/ 3886200 w 3886200"/>
              <a:gd name="connsiteY3" fmla="*/ 0 h 68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684871">
                <a:moveTo>
                  <a:pt x="0" y="33866"/>
                </a:moveTo>
                <a:cubicBezTo>
                  <a:pt x="345722" y="254705"/>
                  <a:pt x="691445" y="475544"/>
                  <a:pt x="1007534" y="575733"/>
                </a:cubicBezTo>
                <a:cubicBezTo>
                  <a:pt x="1323623" y="675922"/>
                  <a:pt x="1416756" y="730955"/>
                  <a:pt x="1896534" y="635000"/>
                </a:cubicBezTo>
                <a:cubicBezTo>
                  <a:pt x="2376312" y="539045"/>
                  <a:pt x="3131256" y="269522"/>
                  <a:pt x="3886200" y="0"/>
                </a:cubicBez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25B7D44-C716-14A1-2EDD-3C81A6B8856E}"/>
              </a:ext>
            </a:extLst>
          </p:cNvPr>
          <p:cNvSpPr txBox="1"/>
          <p:nvPr/>
        </p:nvSpPr>
        <p:spPr>
          <a:xfrm>
            <a:off x="2139951" y="2651800"/>
            <a:ext cx="1608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FF0000"/>
                </a:solidFill>
              </a:rPr>
              <a:t>Sinusknoten: Vorhöfe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289A33B-76D1-AF81-A7C9-5428322EDF1B}"/>
              </a:ext>
            </a:extLst>
          </p:cNvPr>
          <p:cNvSpPr txBox="1"/>
          <p:nvPr/>
        </p:nvSpPr>
        <p:spPr>
          <a:xfrm>
            <a:off x="2751667" y="5740400"/>
            <a:ext cx="1667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00FF"/>
                </a:solidFill>
              </a:rPr>
              <a:t>His-Bündel:</a:t>
            </a:r>
          </a:p>
          <a:p>
            <a:pPr algn="ctr"/>
            <a:r>
              <a:rPr lang="de-DE" sz="2000" b="1" dirty="0">
                <a:solidFill>
                  <a:srgbClr val="0000FF"/>
                </a:solidFill>
              </a:rPr>
              <a:t>Kammern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AD2A622-496E-0431-6B29-DAB638694745}"/>
              </a:ext>
            </a:extLst>
          </p:cNvPr>
          <p:cNvSpPr txBox="1"/>
          <p:nvPr/>
        </p:nvSpPr>
        <p:spPr>
          <a:xfrm>
            <a:off x="6623049" y="2636211"/>
            <a:ext cx="1913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B050"/>
                </a:solidFill>
              </a:rPr>
              <a:t>Rückbildung der Erregung in den Kammern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005D5D60-E9BD-D3C0-60C7-8F1BDEBB6792}"/>
              </a:ext>
            </a:extLst>
          </p:cNvPr>
          <p:cNvCxnSpPr/>
          <p:nvPr/>
        </p:nvCxnSpPr>
        <p:spPr>
          <a:xfrm flipV="1">
            <a:off x="7044267" y="3651874"/>
            <a:ext cx="535516" cy="57715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A2BFC255-7DEE-605B-855A-59E936FF17FC}"/>
              </a:ext>
            </a:extLst>
          </p:cNvPr>
          <p:cNvSpPr txBox="1"/>
          <p:nvPr/>
        </p:nvSpPr>
        <p:spPr>
          <a:xfrm>
            <a:off x="628650" y="105075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Kein Lerninhalt</a:t>
            </a:r>
            <a:r>
              <a:rPr lang="de-DE" sz="2800" dirty="0">
                <a:solidFill>
                  <a:srgbClr val="FF0000"/>
                </a:solidFill>
              </a:rPr>
              <a:t>: Sinusknoten, His-Bündel, P, Q, R, S, T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95F4299-6553-64E6-FA46-AC048E927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66CCFF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Neurobiologie im </a:t>
            </a:r>
            <a:r>
              <a:rPr lang="de-DE" b="1" dirty="0" err="1"/>
              <a:t>eA</a:t>
            </a:r>
            <a:r>
              <a:rPr lang="de-DE" b="1" dirty="0"/>
              <a:t>-Kurs</a:t>
            </a:r>
          </a:p>
        </p:txBody>
      </p:sp>
    </p:spTree>
    <p:extLst>
      <p:ext uri="{BB962C8B-B14F-4D97-AF65-F5344CB8AC3E}">
        <p14:creationId xmlns:p14="http://schemas.microsoft.com/office/powerpoint/2010/main" val="1797607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 startAt="2"/>
            </a:pPr>
            <a:r>
              <a:rPr lang="de-DE" sz="2800" b="1" dirty="0"/>
              <a:t>Elektrokardiographie (EKG)</a:t>
            </a:r>
          </a:p>
          <a:p>
            <a:r>
              <a:rPr lang="de-DE" sz="2800" dirty="0"/>
              <a:t>Erinnerung: Bau und Funktion des Herzens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1A2AEE5-EE66-9D17-88EF-544EB90C5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02467"/>
            <a:ext cx="3801533" cy="316562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2F76001-7577-0C71-24F7-46A4778C8E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934315"/>
            <a:ext cx="3176270" cy="12788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837A980-F5F4-3AE1-1A23-4E32A3663AEF}"/>
              </a:ext>
            </a:extLst>
          </p:cNvPr>
          <p:cNvSpPr txBox="1"/>
          <p:nvPr/>
        </p:nvSpPr>
        <p:spPr>
          <a:xfrm>
            <a:off x="628650" y="4385279"/>
            <a:ext cx="3172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</a:t>
            </a:r>
            <a:r>
              <a:rPr lang="de-DE" sz="2400" b="1" dirty="0"/>
              <a:t>P       R S             T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8BA1F84-DAA2-3E5A-FDB0-7F6B5B817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66CCFF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Neurobiologie im </a:t>
            </a:r>
            <a:r>
              <a:rPr lang="de-DE" b="1" dirty="0" err="1"/>
              <a:t>eA</a:t>
            </a:r>
            <a:r>
              <a:rPr lang="de-DE" b="1" dirty="0"/>
              <a:t>-Kurs</a:t>
            </a:r>
          </a:p>
        </p:txBody>
      </p:sp>
    </p:spTree>
    <p:extLst>
      <p:ext uri="{BB962C8B-B14F-4D97-AF65-F5344CB8AC3E}">
        <p14:creationId xmlns:p14="http://schemas.microsoft.com/office/powerpoint/2010/main" val="1063965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Neuro-neuronale Synapse: Vertiefung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7A394A-C455-69F6-F811-FD7E757CA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09" y="3183470"/>
            <a:ext cx="6498248" cy="30733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5BF64EF-6D26-9FF5-25B3-315A3FF1F7DD}"/>
              </a:ext>
            </a:extLst>
          </p:cNvPr>
          <p:cNvSpPr txBox="1"/>
          <p:nvPr/>
        </p:nvSpPr>
        <p:spPr>
          <a:xfrm>
            <a:off x="702733" y="2434043"/>
            <a:ext cx="33782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err="1"/>
              <a:t>AMPA</a:t>
            </a:r>
            <a:r>
              <a:rPr lang="de-DE" sz="2400" dirty="0"/>
              <a:t>-Rezeptoren (Typ 1) funktionieren wie bei der neuro-muskulären </a:t>
            </a:r>
            <a:r>
              <a:rPr lang="de-DE" sz="2400" dirty="0" err="1"/>
              <a:t>Synap</a:t>
            </a:r>
            <a:r>
              <a:rPr lang="de-DE" sz="2400" dirty="0"/>
              <a:t>-se (Öffnung der Natrium- und Kalium-Kanäle)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C16BB2C-654D-2972-0A55-95462B6B8F0E}"/>
              </a:ext>
            </a:extLst>
          </p:cNvPr>
          <p:cNvSpPr txBox="1"/>
          <p:nvPr/>
        </p:nvSpPr>
        <p:spPr>
          <a:xfrm>
            <a:off x="5156200" y="5926667"/>
            <a:ext cx="524933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59A5E73-1C2D-6F77-7899-0C03441A8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66CCFF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Neurobiologie im </a:t>
            </a:r>
            <a:r>
              <a:rPr lang="de-DE" b="1" dirty="0" err="1"/>
              <a:t>eA</a:t>
            </a:r>
            <a:r>
              <a:rPr lang="de-DE" b="1" dirty="0"/>
              <a:t>-Kurs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1D811DE-6CB2-4F42-0F45-8D3937FAC5B2}"/>
              </a:ext>
            </a:extLst>
          </p:cNvPr>
          <p:cNvSpPr txBox="1"/>
          <p:nvPr/>
        </p:nvSpPr>
        <p:spPr>
          <a:xfrm>
            <a:off x="628650" y="1197204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</a:rPr>
              <a:t>Akronym AMPA ist überflüssig.</a:t>
            </a:r>
          </a:p>
        </p:txBody>
      </p:sp>
    </p:spTree>
    <p:extLst>
      <p:ext uri="{BB962C8B-B14F-4D97-AF65-F5344CB8AC3E}">
        <p14:creationId xmlns:p14="http://schemas.microsoft.com/office/powerpoint/2010/main" val="1251086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Neuro-neuronale Synapse: Vertiefung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7A394A-C455-69F6-F811-FD7E757CA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09" y="3183470"/>
            <a:ext cx="6498248" cy="30733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679CFF5-F071-E965-BD34-D979068794A4}"/>
              </a:ext>
            </a:extLst>
          </p:cNvPr>
          <p:cNvSpPr txBox="1"/>
          <p:nvPr/>
        </p:nvSpPr>
        <p:spPr>
          <a:xfrm>
            <a:off x="558800" y="2391712"/>
            <a:ext cx="3522133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err="1"/>
              <a:t>MNDA</a:t>
            </a:r>
            <a:r>
              <a:rPr lang="de-DE" sz="2400" dirty="0"/>
              <a:t>-Rezeptoren (Typ 2) öffnen Calcium-Kanäle, aber erst nach mehrfacher Depolarisierung der post-synaptischen Membran: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reagieren nur auf </a:t>
            </a:r>
            <a:r>
              <a:rPr lang="de-DE" sz="2400" b="1" dirty="0"/>
              <a:t>wiederholtes</a:t>
            </a:r>
            <a:r>
              <a:rPr lang="de-DE" sz="2400" dirty="0"/>
              <a:t> Signal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sorgen für </a:t>
            </a:r>
            <a:r>
              <a:rPr lang="de-DE" sz="2400" b="1" dirty="0"/>
              <a:t>Signal-Verstärkung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94F7EF9-9E6B-B126-386F-BB6BAE964108}"/>
              </a:ext>
            </a:extLst>
          </p:cNvPr>
          <p:cNvSpPr txBox="1"/>
          <p:nvPr/>
        </p:nvSpPr>
        <p:spPr>
          <a:xfrm>
            <a:off x="5926667" y="5887536"/>
            <a:ext cx="524933" cy="369332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F654F59-E895-DD32-D935-E1041125E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66CCFF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Neurobiologie im </a:t>
            </a:r>
            <a:r>
              <a:rPr lang="de-DE" b="1" dirty="0" err="1"/>
              <a:t>eA</a:t>
            </a:r>
            <a:r>
              <a:rPr lang="de-DE" b="1" dirty="0"/>
              <a:t>-Kurs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E4C6C22-4946-1501-8D06-F45A70BCA007}"/>
              </a:ext>
            </a:extLst>
          </p:cNvPr>
          <p:cNvSpPr txBox="1"/>
          <p:nvPr/>
        </p:nvSpPr>
        <p:spPr>
          <a:xfrm>
            <a:off x="628650" y="1197204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</a:rPr>
              <a:t>Akronym </a:t>
            </a:r>
            <a:r>
              <a:rPr lang="de-DE" sz="2800" dirty="0" err="1">
                <a:solidFill>
                  <a:srgbClr val="FF0000"/>
                </a:solidFill>
              </a:rPr>
              <a:t>MNDA</a:t>
            </a:r>
            <a:r>
              <a:rPr lang="de-DE" sz="2800" dirty="0">
                <a:solidFill>
                  <a:srgbClr val="FF0000"/>
                </a:solidFill>
              </a:rPr>
              <a:t> ist überflüssig.</a:t>
            </a:r>
          </a:p>
        </p:txBody>
      </p:sp>
    </p:spTree>
    <p:extLst>
      <p:ext uri="{BB962C8B-B14F-4D97-AF65-F5344CB8AC3E}">
        <p14:creationId xmlns:p14="http://schemas.microsoft.com/office/powerpoint/2010/main" val="609647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Primäre Sinneszellen: </a:t>
            </a:r>
            <a:r>
              <a:rPr lang="de-DE" sz="2800" dirty="0"/>
              <a:t>z. B. Geruchs-Sinneszellen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EEB83A7-7868-37B7-5CD6-7968B53FF0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85" y="2602229"/>
            <a:ext cx="7403776" cy="2013869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AE2D52E9-9DB2-E697-D070-6DEAE18E2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66CCFF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Neurobiologie im </a:t>
            </a:r>
            <a:r>
              <a:rPr lang="de-DE" b="1" dirty="0" err="1"/>
              <a:t>eA</a:t>
            </a:r>
            <a:r>
              <a:rPr lang="de-DE" b="1" dirty="0"/>
              <a:t>-Kurs</a:t>
            </a:r>
          </a:p>
        </p:txBody>
      </p:sp>
    </p:spTree>
    <p:extLst>
      <p:ext uri="{BB962C8B-B14F-4D97-AF65-F5344CB8AC3E}">
        <p14:creationId xmlns:p14="http://schemas.microsoft.com/office/powerpoint/2010/main" val="2316687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38BF1-8890-9D57-54E4-E6CC19B89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504E545B-1980-3458-E944-87BCAD1F90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72B30DC-15B6-1D85-37C1-BC7606A34646}"/>
              </a:ext>
            </a:extLst>
          </p:cNvPr>
          <p:cNvSpPr txBox="1"/>
          <p:nvPr/>
        </p:nvSpPr>
        <p:spPr>
          <a:xfrm>
            <a:off x="628650" y="1893892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Primäre Sinneszellen: </a:t>
            </a:r>
            <a:r>
              <a:rPr lang="de-DE" sz="2800" dirty="0"/>
              <a:t>z. B. Geruchs-Sinneszellen</a:t>
            </a:r>
          </a:p>
        </p:txBody>
      </p:sp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1BD81D34-8378-ACFF-3836-1A85F4F8FCB8}"/>
              </a:ext>
            </a:extLst>
          </p:cNvPr>
          <p:cNvSpPr/>
          <p:nvPr/>
        </p:nvSpPr>
        <p:spPr>
          <a:xfrm rot="5400000">
            <a:off x="2441871" y="3548416"/>
            <a:ext cx="306324" cy="270086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Geschweifte Klammer rechts 6">
            <a:extLst>
              <a:ext uri="{FF2B5EF4-FFF2-40B4-BE49-F238E27FC236}">
                <a16:creationId xmlns:a16="http://schemas.microsoft.com/office/drawing/2014/main" id="{A7FF7B79-10EF-DF5B-B587-EB20E08C7BA5}"/>
              </a:ext>
            </a:extLst>
          </p:cNvPr>
          <p:cNvSpPr/>
          <p:nvPr/>
        </p:nvSpPr>
        <p:spPr>
          <a:xfrm rot="5400000">
            <a:off x="5176605" y="3624618"/>
            <a:ext cx="306324" cy="254846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15749CA-B6ED-CF58-8147-44720CCD67D1}"/>
              </a:ext>
            </a:extLst>
          </p:cNvPr>
          <p:cNvSpPr txBox="1"/>
          <p:nvPr/>
        </p:nvSpPr>
        <p:spPr>
          <a:xfrm>
            <a:off x="1718733" y="5181600"/>
            <a:ext cx="513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graduierte					Aktions-</a:t>
            </a:r>
          </a:p>
          <a:p>
            <a:r>
              <a:rPr lang="de-DE" sz="2400" dirty="0"/>
              <a:t> Potentiale 			     Potentiale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BEB16DD-AA47-61DC-B1FC-3C0338260E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85" y="2602229"/>
            <a:ext cx="7403776" cy="201386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B7D3619-CEAD-0F91-42AD-D09B784BED32}"/>
              </a:ext>
            </a:extLst>
          </p:cNvPr>
          <p:cNvSpPr txBox="1"/>
          <p:nvPr/>
        </p:nvSpPr>
        <p:spPr>
          <a:xfrm>
            <a:off x="1178351" y="3007151"/>
            <a:ext cx="2767116" cy="1608947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E6CCC36-050F-0235-34A7-27DBFC6E39BA}"/>
              </a:ext>
            </a:extLst>
          </p:cNvPr>
          <p:cNvSpPr txBox="1"/>
          <p:nvPr/>
        </p:nvSpPr>
        <p:spPr>
          <a:xfrm>
            <a:off x="3967376" y="3007151"/>
            <a:ext cx="2548466" cy="1608947"/>
          </a:xfrm>
          <a:prstGeom prst="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F68356-EF69-B29E-8937-2DA7D41E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66CCFF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Neurobiologie im </a:t>
            </a:r>
            <a:r>
              <a:rPr lang="de-DE" b="1" dirty="0" err="1"/>
              <a:t>eA</a:t>
            </a:r>
            <a:r>
              <a:rPr lang="de-DE" b="1" dirty="0"/>
              <a:t>-Kurs</a:t>
            </a:r>
          </a:p>
        </p:txBody>
      </p:sp>
    </p:spTree>
    <p:extLst>
      <p:ext uri="{BB962C8B-B14F-4D97-AF65-F5344CB8AC3E}">
        <p14:creationId xmlns:p14="http://schemas.microsoft.com/office/powerpoint/2010/main" val="433119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85425"/>
            <a:ext cx="808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Sekundäre Sinneszellen: </a:t>
            </a:r>
            <a:r>
              <a:rPr lang="de-DE" sz="2800" dirty="0"/>
              <a:t>z. B. Geschmacks-Sinnes-zellen</a:t>
            </a:r>
            <a:endParaRPr lang="de-DE" sz="2800" b="1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7913D24-C13B-6EF1-6217-7BA74C360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35" y="2796586"/>
            <a:ext cx="8058801" cy="1800815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5E625800-5E7F-BA7F-DA76-3B0A07163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66CCFF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Neurobiologie im </a:t>
            </a:r>
            <a:r>
              <a:rPr lang="de-DE" b="1" dirty="0" err="1"/>
              <a:t>eA</a:t>
            </a:r>
            <a:r>
              <a:rPr lang="de-DE" b="1" dirty="0"/>
              <a:t>-Kurs</a:t>
            </a:r>
          </a:p>
        </p:txBody>
      </p:sp>
    </p:spTree>
    <p:extLst>
      <p:ext uri="{BB962C8B-B14F-4D97-AF65-F5344CB8AC3E}">
        <p14:creationId xmlns:p14="http://schemas.microsoft.com/office/powerpoint/2010/main" val="40852307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99A71-8378-A337-57A8-8CD6BC003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AF280EFF-6A22-FAD5-2FD9-6C076771C1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EA5D5C8-09BB-A6FB-E99A-9CA728E59999}"/>
              </a:ext>
            </a:extLst>
          </p:cNvPr>
          <p:cNvSpPr txBox="1"/>
          <p:nvPr/>
        </p:nvSpPr>
        <p:spPr>
          <a:xfrm>
            <a:off x="628650" y="1885425"/>
            <a:ext cx="808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Sekundäre Sinneszellen: </a:t>
            </a:r>
            <a:r>
              <a:rPr lang="de-DE" sz="2800" dirty="0"/>
              <a:t>z. B. Geschmacks-Sinnes-zellen</a:t>
            </a:r>
            <a:endParaRPr lang="de-DE" sz="2800" b="1" dirty="0"/>
          </a:p>
        </p:txBody>
      </p:sp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18154D02-7016-2562-42E3-63649EDD3C8D}"/>
              </a:ext>
            </a:extLst>
          </p:cNvPr>
          <p:cNvSpPr/>
          <p:nvPr/>
        </p:nvSpPr>
        <p:spPr>
          <a:xfrm rot="5400000">
            <a:off x="3284304" y="4551718"/>
            <a:ext cx="306324" cy="12192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Geschweifte Klammer rechts 6">
            <a:extLst>
              <a:ext uri="{FF2B5EF4-FFF2-40B4-BE49-F238E27FC236}">
                <a16:creationId xmlns:a16="http://schemas.microsoft.com/office/drawing/2014/main" id="{810DA9FA-B8F5-9B65-69CE-2E91CE62C2F8}"/>
              </a:ext>
            </a:extLst>
          </p:cNvPr>
          <p:cNvSpPr/>
          <p:nvPr/>
        </p:nvSpPr>
        <p:spPr>
          <a:xfrm rot="5400000">
            <a:off x="4732105" y="4399318"/>
            <a:ext cx="306324" cy="1523999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A94F89B-E5BB-B590-5090-85A2E2DB195B}"/>
              </a:ext>
            </a:extLst>
          </p:cNvPr>
          <p:cNvSpPr txBox="1"/>
          <p:nvPr/>
        </p:nvSpPr>
        <p:spPr>
          <a:xfrm>
            <a:off x="2633133" y="5302775"/>
            <a:ext cx="513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graduierte	   </a:t>
            </a:r>
            <a:r>
              <a:rPr lang="de-DE" sz="2400" dirty="0">
                <a:solidFill>
                  <a:srgbClr val="0000FF"/>
                </a:solidFill>
              </a:rPr>
              <a:t>graduierte    Aktions-</a:t>
            </a:r>
          </a:p>
          <a:p>
            <a:r>
              <a:rPr lang="de-DE" sz="2400" dirty="0"/>
              <a:t> Potentiale     </a:t>
            </a:r>
            <a:r>
              <a:rPr lang="de-DE" sz="2400" dirty="0">
                <a:solidFill>
                  <a:srgbClr val="0000FF"/>
                </a:solidFill>
              </a:rPr>
              <a:t>Potentiale    Potentiale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4A5B103-401A-7CB9-68C4-CF13D8E300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35" y="2796586"/>
            <a:ext cx="8058801" cy="1800815"/>
          </a:xfrm>
          <a:prstGeom prst="rect">
            <a:avLst/>
          </a:prstGeom>
        </p:spPr>
      </p:pic>
      <p:sp>
        <p:nvSpPr>
          <p:cNvPr id="10" name="Geschweifte Klammer rechts 9">
            <a:extLst>
              <a:ext uri="{FF2B5EF4-FFF2-40B4-BE49-F238E27FC236}">
                <a16:creationId xmlns:a16="http://schemas.microsoft.com/office/drawing/2014/main" id="{FA0CA17B-0729-BDC7-423F-B479410C4443}"/>
              </a:ext>
            </a:extLst>
          </p:cNvPr>
          <p:cNvSpPr/>
          <p:nvPr/>
        </p:nvSpPr>
        <p:spPr>
          <a:xfrm rot="5400000">
            <a:off x="6247638" y="4483986"/>
            <a:ext cx="306324" cy="1354665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32A2A05-1AE6-5D2C-D442-955B8EADEAFD}"/>
              </a:ext>
            </a:extLst>
          </p:cNvPr>
          <p:cNvSpPr txBox="1"/>
          <p:nvPr/>
        </p:nvSpPr>
        <p:spPr>
          <a:xfrm>
            <a:off x="2739709" y="2988454"/>
            <a:ext cx="2767116" cy="1608947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5BE4A1F-F507-58B3-209A-F29A913B9FB9}"/>
              </a:ext>
            </a:extLst>
          </p:cNvPr>
          <p:cNvSpPr txBox="1"/>
          <p:nvPr/>
        </p:nvSpPr>
        <p:spPr>
          <a:xfrm>
            <a:off x="5506825" y="2957294"/>
            <a:ext cx="1571308" cy="1608947"/>
          </a:xfrm>
          <a:prstGeom prst="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089912-591A-B45A-A6A9-145177F4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66CCFF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Neurobiologie im </a:t>
            </a:r>
            <a:r>
              <a:rPr lang="de-DE" b="1" dirty="0" err="1"/>
              <a:t>eA</a:t>
            </a:r>
            <a:r>
              <a:rPr lang="de-DE" b="1" dirty="0"/>
              <a:t>-Kurs</a:t>
            </a:r>
          </a:p>
        </p:txBody>
      </p:sp>
    </p:spTree>
    <p:extLst>
      <p:ext uri="{BB962C8B-B14F-4D97-AF65-F5344CB8AC3E}">
        <p14:creationId xmlns:p14="http://schemas.microsoft.com/office/powerpoint/2010/main" val="243142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215160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514350" indent="-514350">
              <a:buAutoNum type="alphaLcParenR"/>
            </a:pPr>
            <a:r>
              <a:rPr lang="de-DE" sz="2800" u="sng" dirty="0"/>
              <a:t>Rhodopsin</a:t>
            </a:r>
            <a:r>
              <a:rPr lang="de-DE" sz="2800" dirty="0"/>
              <a:t> aus Opsin (Protein) und Retinal (Chromophor)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BE40B14-E5ED-2CAC-741F-3D4AF3A78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803358"/>
            <a:ext cx="7755467" cy="219368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F2D9EED-BE8F-8EA6-9656-3CFC65DC6E3E}"/>
              </a:ext>
            </a:extLst>
          </p:cNvPr>
          <p:cNvSpPr txBox="1"/>
          <p:nvPr/>
        </p:nvSpPr>
        <p:spPr>
          <a:xfrm>
            <a:off x="863600" y="5034755"/>
            <a:ext cx="7408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i="1" dirty="0">
                <a:solidFill>
                  <a:srgbClr val="00B050"/>
                </a:solidFill>
              </a:rPr>
              <a:t>Diesen Gestaltwandel verstehen alle </a:t>
            </a:r>
          </a:p>
          <a:p>
            <a:pPr algn="ctr"/>
            <a:r>
              <a:rPr lang="de-DE" sz="2400" i="1" dirty="0">
                <a:solidFill>
                  <a:srgbClr val="00B050"/>
                </a:solidFill>
              </a:rPr>
              <a:t>Kursteilnehmer, auch Nicht-</a:t>
            </a:r>
            <a:r>
              <a:rPr lang="de-DE" sz="2400" i="1" dirty="0" err="1">
                <a:solidFill>
                  <a:srgbClr val="00B050"/>
                </a:solidFill>
              </a:rPr>
              <a:t>NTGler</a:t>
            </a:r>
            <a:r>
              <a:rPr lang="de-DE" sz="2400" i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E6429BC-EF30-83DC-F0BE-618A460AC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66CCFF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Neurobiologie im </a:t>
            </a:r>
            <a:r>
              <a:rPr lang="de-DE" b="1" dirty="0" err="1"/>
              <a:t>eA</a:t>
            </a:r>
            <a:r>
              <a:rPr lang="de-DE" b="1" dirty="0"/>
              <a:t>-Kurs</a:t>
            </a:r>
          </a:p>
        </p:txBody>
      </p:sp>
    </p:spTree>
    <p:extLst>
      <p:ext uri="{BB962C8B-B14F-4D97-AF65-F5344CB8AC3E}">
        <p14:creationId xmlns:p14="http://schemas.microsoft.com/office/powerpoint/2010/main" val="2052862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715433" y="1205735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514350" indent="-514350">
              <a:buAutoNum type="alphaLcParenR"/>
            </a:pPr>
            <a:r>
              <a:rPr lang="de-DE" sz="2800" u="sng" dirty="0"/>
              <a:t>Rhodopsin</a:t>
            </a:r>
            <a:r>
              <a:rPr lang="de-DE" sz="2800" dirty="0"/>
              <a:t> aus Opsin (Protein) und Retinal (Chromophor)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F2D9EED-BE8F-8EA6-9656-3CFC65DC6E3E}"/>
              </a:ext>
            </a:extLst>
          </p:cNvPr>
          <p:cNvSpPr txBox="1"/>
          <p:nvPr/>
        </p:nvSpPr>
        <p:spPr>
          <a:xfrm>
            <a:off x="950383" y="4987622"/>
            <a:ext cx="7408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i="1" dirty="0">
                <a:solidFill>
                  <a:srgbClr val="FF0000"/>
                </a:solidFill>
              </a:rPr>
              <a:t>Diese Namen können nur </a:t>
            </a:r>
            <a:r>
              <a:rPr lang="de-DE" sz="2400" i="1" dirty="0" err="1">
                <a:solidFill>
                  <a:srgbClr val="FF0000"/>
                </a:solidFill>
              </a:rPr>
              <a:t>NTGler</a:t>
            </a:r>
            <a:r>
              <a:rPr lang="de-DE" sz="2400" i="1" dirty="0">
                <a:solidFill>
                  <a:srgbClr val="FF0000"/>
                </a:solidFill>
              </a:rPr>
              <a:t> herleiten</a:t>
            </a:r>
          </a:p>
          <a:p>
            <a:pPr algn="ctr"/>
            <a:r>
              <a:rPr lang="de-DE" sz="2400" i="1" dirty="0">
                <a:solidFill>
                  <a:srgbClr val="FF0000"/>
                </a:solidFill>
              </a:rPr>
              <a:t>(nur in 10. Klasse Chemie </a:t>
            </a:r>
            <a:r>
              <a:rPr lang="de-DE" sz="2400" i="1" dirty="0" err="1">
                <a:solidFill>
                  <a:srgbClr val="FF0000"/>
                </a:solidFill>
              </a:rPr>
              <a:t>NTG</a:t>
            </a:r>
            <a:r>
              <a:rPr lang="de-DE" sz="2400" i="1" dirty="0">
                <a:solidFill>
                  <a:srgbClr val="FF0000"/>
                </a:solidFill>
              </a:rPr>
              <a:t>; nicht im </a:t>
            </a:r>
            <a:r>
              <a:rPr lang="de-DE" sz="2400" i="1" dirty="0" err="1">
                <a:solidFill>
                  <a:srgbClr val="FF0000"/>
                </a:solidFill>
              </a:rPr>
              <a:t>gA</a:t>
            </a:r>
            <a:r>
              <a:rPr lang="de-DE" sz="2400" i="1" dirty="0">
                <a:solidFill>
                  <a:srgbClr val="FF0000"/>
                </a:solidFill>
              </a:rPr>
              <a:t>-Kurs Chemie).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B37583E-D0D2-6FB2-1008-D12DE5E2C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33" y="2657433"/>
            <a:ext cx="7713133" cy="2200551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F619BFA-97AF-4377-51F2-5BE55C56F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66CCFF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Neurobiologie im </a:t>
            </a:r>
            <a:r>
              <a:rPr lang="de-DE" b="1" dirty="0" err="1"/>
              <a:t>eA</a:t>
            </a:r>
            <a:r>
              <a:rPr lang="de-DE" b="1" dirty="0"/>
              <a:t>-Kurs</a:t>
            </a:r>
          </a:p>
        </p:txBody>
      </p:sp>
    </p:spTree>
    <p:extLst>
      <p:ext uri="{BB962C8B-B14F-4D97-AF65-F5344CB8AC3E}">
        <p14:creationId xmlns:p14="http://schemas.microsoft.com/office/powerpoint/2010/main" val="2421194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DD1A2C-76BB-0285-796B-88B7DCC24662}"/>
              </a:ext>
            </a:extLst>
          </p:cNvPr>
          <p:cNvSpPr txBox="1"/>
          <p:nvPr/>
        </p:nvSpPr>
        <p:spPr>
          <a:xfrm>
            <a:off x="642790" y="1155463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Phospholipide</a:t>
            </a:r>
            <a:r>
              <a:rPr lang="de-DE" sz="2800" dirty="0"/>
              <a:t>: </a:t>
            </a:r>
          </a:p>
          <a:p>
            <a:r>
              <a:rPr lang="de-DE" sz="2800" dirty="0"/>
              <a:t>Didaktische Reduktion zusammen mit dem Kurs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53C23A-0233-9925-5C72-3CB314DC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2233130"/>
            <a:ext cx="6480000" cy="156079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5103E99-10E9-1B7E-CE22-6AC59F9B0395}"/>
              </a:ext>
            </a:extLst>
          </p:cNvPr>
          <p:cNvSpPr txBox="1"/>
          <p:nvPr/>
        </p:nvSpPr>
        <p:spPr>
          <a:xfrm>
            <a:off x="810705" y="4410558"/>
            <a:ext cx="755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Vorwissen: Bau der Fette (Ester)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BD618CE-A1D4-6FD3-822C-009AC141102D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5632"/>
          </a:xfrm>
          <a:prstGeom prst="rect">
            <a:avLst/>
          </a:prstGeom>
          <a:solidFill>
            <a:srgbClr val="66CCFF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/>
              <a:t>Neurobiologie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20940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62515-A5DC-060C-8BA5-903664262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29E934FC-31DD-A253-96F6-8CE4ACBE7F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44090D-1E60-9287-BC83-E8AA811F5CAB}"/>
              </a:ext>
            </a:extLst>
          </p:cNvPr>
          <p:cNvSpPr txBox="1"/>
          <p:nvPr/>
        </p:nvSpPr>
        <p:spPr>
          <a:xfrm>
            <a:off x="628650" y="1893892"/>
            <a:ext cx="788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Information in Form von </a:t>
            </a:r>
            <a:r>
              <a:rPr lang="de-DE" sz="2400" u="sng" dirty="0"/>
              <a:t>Photonen</a:t>
            </a:r>
            <a:r>
              <a:rPr lang="de-DE" sz="2400" dirty="0"/>
              <a:t> (</a:t>
            </a:r>
            <a:r>
              <a:rPr lang="de-DE" sz="2400" dirty="0">
                <a:highlight>
                  <a:srgbClr val="FFFF00"/>
                </a:highlight>
              </a:rPr>
              <a:t>Lichtsignal</a:t>
            </a:r>
            <a:r>
              <a:rPr lang="de-DE" sz="2400" dirty="0"/>
              <a:t>)</a:t>
            </a:r>
          </a:p>
          <a:p>
            <a:endParaRPr lang="de-DE" sz="2800" b="1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17A3625-E264-1B17-F03E-26251F57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66CCFF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Neurobiologie im </a:t>
            </a:r>
            <a:r>
              <a:rPr lang="de-DE" b="1" dirty="0" err="1"/>
              <a:t>eA</a:t>
            </a:r>
            <a:r>
              <a:rPr lang="de-DE" b="1" dirty="0"/>
              <a:t>-Kurs</a:t>
            </a:r>
          </a:p>
        </p:txBody>
      </p:sp>
    </p:spTree>
    <p:extLst>
      <p:ext uri="{BB962C8B-B14F-4D97-AF65-F5344CB8AC3E}">
        <p14:creationId xmlns:p14="http://schemas.microsoft.com/office/powerpoint/2010/main" val="27880698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0687F-797E-AAC7-DAD9-DAA6E4ACD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843B9BEA-35D0-4F42-82E4-FC59443463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1510B08-1410-C8C4-14B9-F4CEBF068F1E}"/>
              </a:ext>
            </a:extLst>
          </p:cNvPr>
          <p:cNvSpPr txBox="1"/>
          <p:nvPr/>
        </p:nvSpPr>
        <p:spPr>
          <a:xfrm>
            <a:off x="628650" y="1893892"/>
            <a:ext cx="788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Information in Form von </a:t>
            </a:r>
            <a:r>
              <a:rPr lang="de-DE" sz="2400" u="sng" dirty="0"/>
              <a:t>Photonen</a:t>
            </a:r>
            <a:r>
              <a:rPr lang="de-DE" sz="2400" dirty="0"/>
              <a:t> (</a:t>
            </a:r>
            <a:r>
              <a:rPr lang="de-DE" sz="2400" dirty="0">
                <a:highlight>
                  <a:srgbClr val="FFFF00"/>
                </a:highlight>
              </a:rPr>
              <a:t>Lichtsignal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Änderung der Gestalt (</a:t>
            </a:r>
            <a:r>
              <a:rPr lang="de-DE" sz="2400" dirty="0" err="1"/>
              <a:t>Konformation</a:t>
            </a:r>
            <a:r>
              <a:rPr lang="de-DE" sz="2400" dirty="0"/>
              <a:t>) von </a:t>
            </a:r>
            <a:r>
              <a:rPr lang="de-DE" sz="2400" u="sng" dirty="0"/>
              <a:t>Retinal</a:t>
            </a:r>
            <a:r>
              <a:rPr lang="de-DE" sz="2400" dirty="0"/>
              <a:t> durch Absorption eines Photons (</a:t>
            </a:r>
            <a:r>
              <a:rPr lang="de-DE" sz="2400" dirty="0">
                <a:highlight>
                  <a:srgbClr val="FFFF00"/>
                </a:highlight>
              </a:rPr>
              <a:t>chemisches Signal</a:t>
            </a:r>
            <a:r>
              <a:rPr lang="de-DE" sz="2400" dirty="0"/>
              <a:t>)</a:t>
            </a:r>
          </a:p>
          <a:p>
            <a:endParaRPr lang="de-DE" sz="2800" b="1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E748447-64D6-DCF4-FB44-0B42896E1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66CCFF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Neurobiologie im </a:t>
            </a:r>
            <a:r>
              <a:rPr lang="de-DE" b="1" dirty="0" err="1"/>
              <a:t>eA</a:t>
            </a:r>
            <a:r>
              <a:rPr lang="de-DE" b="1" dirty="0"/>
              <a:t>-Kurs</a:t>
            </a:r>
          </a:p>
        </p:txBody>
      </p:sp>
    </p:spTree>
    <p:extLst>
      <p:ext uri="{BB962C8B-B14F-4D97-AF65-F5344CB8AC3E}">
        <p14:creationId xmlns:p14="http://schemas.microsoft.com/office/powerpoint/2010/main" val="35396343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87B3B-A982-11F8-CE0B-08886ABA1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AF6EF7E7-3DC9-69BD-716D-3109A2F048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CEE5954-39E9-1E48-037E-541FEB88ECF6}"/>
              </a:ext>
            </a:extLst>
          </p:cNvPr>
          <p:cNvSpPr txBox="1"/>
          <p:nvPr/>
        </p:nvSpPr>
        <p:spPr>
          <a:xfrm>
            <a:off x="628650" y="1893892"/>
            <a:ext cx="78867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Information in Form von </a:t>
            </a:r>
            <a:r>
              <a:rPr lang="de-DE" sz="2400" u="sng" dirty="0"/>
              <a:t>Photonen</a:t>
            </a:r>
            <a:r>
              <a:rPr lang="de-DE" sz="2400" dirty="0"/>
              <a:t> (</a:t>
            </a:r>
            <a:r>
              <a:rPr lang="de-DE" sz="2400" dirty="0">
                <a:highlight>
                  <a:srgbClr val="FFFF00"/>
                </a:highlight>
              </a:rPr>
              <a:t>Lichtsignal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Änderung der Gestalt (</a:t>
            </a:r>
            <a:r>
              <a:rPr lang="de-DE" sz="2400" dirty="0" err="1"/>
              <a:t>Konformation</a:t>
            </a:r>
            <a:r>
              <a:rPr lang="de-DE" sz="2400" dirty="0"/>
              <a:t>) von </a:t>
            </a:r>
            <a:r>
              <a:rPr lang="de-DE" sz="2400" u="sng" dirty="0"/>
              <a:t>Retinal</a:t>
            </a:r>
            <a:r>
              <a:rPr lang="de-DE" sz="2400" dirty="0"/>
              <a:t> durch Absorption eines Photons (</a:t>
            </a:r>
            <a:r>
              <a:rPr lang="de-DE" sz="2400" dirty="0">
                <a:highlight>
                  <a:srgbClr val="FFFF00"/>
                </a:highlight>
              </a:rPr>
              <a:t>chemisches 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Ausbildung einer </a:t>
            </a:r>
            <a:r>
              <a:rPr lang="de-DE" sz="2400" u="sng" dirty="0"/>
              <a:t>Hyperpolarisation</a:t>
            </a:r>
            <a:r>
              <a:rPr lang="de-DE" sz="2400" dirty="0"/>
              <a:t> an der Membran der Seh-Sinneszelle (Rezeptor-Potential: </a:t>
            </a:r>
            <a:r>
              <a:rPr lang="de-DE" sz="2400" dirty="0">
                <a:highlight>
                  <a:srgbClr val="FFFF00"/>
                </a:highlight>
              </a:rPr>
              <a:t>elektrisches Signal</a:t>
            </a:r>
            <a:r>
              <a:rPr lang="de-DE" sz="2400" dirty="0"/>
              <a:t>)</a:t>
            </a:r>
          </a:p>
          <a:p>
            <a:endParaRPr lang="de-DE" sz="2800" b="1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E569A2F-8362-7F49-BEBF-E03576FE0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66CCFF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Neurobiologie im </a:t>
            </a:r>
            <a:r>
              <a:rPr lang="de-DE" b="1" dirty="0" err="1"/>
              <a:t>eA</a:t>
            </a:r>
            <a:r>
              <a:rPr lang="de-DE" b="1" dirty="0"/>
              <a:t>-Kurs</a:t>
            </a:r>
          </a:p>
        </p:txBody>
      </p:sp>
    </p:spTree>
    <p:extLst>
      <p:ext uri="{BB962C8B-B14F-4D97-AF65-F5344CB8AC3E}">
        <p14:creationId xmlns:p14="http://schemas.microsoft.com/office/powerpoint/2010/main" val="32857704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12450-E0D2-DCAE-C7E9-8395F0415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68CAC04C-1429-CA8B-DBE5-0EF1747B77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1F306E9-72A5-382A-7A0A-5A9B14EAB639}"/>
              </a:ext>
            </a:extLst>
          </p:cNvPr>
          <p:cNvSpPr txBox="1"/>
          <p:nvPr/>
        </p:nvSpPr>
        <p:spPr>
          <a:xfrm>
            <a:off x="628650" y="1893892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Information in Form von </a:t>
            </a:r>
            <a:r>
              <a:rPr lang="de-DE" sz="2400" u="sng" dirty="0"/>
              <a:t>Photonen</a:t>
            </a:r>
            <a:r>
              <a:rPr lang="de-DE" sz="2400" dirty="0"/>
              <a:t> (</a:t>
            </a:r>
            <a:r>
              <a:rPr lang="de-DE" sz="2400" dirty="0">
                <a:highlight>
                  <a:srgbClr val="FFFF00"/>
                </a:highlight>
              </a:rPr>
              <a:t>Lichtsignal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Änderung der Gestalt (</a:t>
            </a:r>
            <a:r>
              <a:rPr lang="de-DE" sz="2400" dirty="0" err="1"/>
              <a:t>Konformation</a:t>
            </a:r>
            <a:r>
              <a:rPr lang="de-DE" sz="2400" dirty="0"/>
              <a:t>) von </a:t>
            </a:r>
            <a:r>
              <a:rPr lang="de-DE" sz="2400" u="sng" dirty="0"/>
              <a:t>Retinal</a:t>
            </a:r>
            <a:r>
              <a:rPr lang="de-DE" sz="2400" dirty="0"/>
              <a:t> durch Absorption eines Photons (</a:t>
            </a:r>
            <a:r>
              <a:rPr lang="de-DE" sz="2400" dirty="0">
                <a:highlight>
                  <a:srgbClr val="FFFF00"/>
                </a:highlight>
              </a:rPr>
              <a:t>chemisches 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Ausbildung einer </a:t>
            </a:r>
            <a:r>
              <a:rPr lang="de-DE" sz="2400" u="sng" dirty="0"/>
              <a:t>Hyperpolarisation</a:t>
            </a:r>
            <a:r>
              <a:rPr lang="de-DE" sz="2400" dirty="0"/>
              <a:t> an der Membran der Seh-Sinneszelle (Rezeptor-Potential: </a:t>
            </a:r>
            <a:r>
              <a:rPr lang="de-DE" sz="2400" dirty="0">
                <a:highlight>
                  <a:srgbClr val="FFFF00"/>
                </a:highlight>
              </a:rPr>
              <a:t>elektrisches 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Ausschüttung des </a:t>
            </a:r>
            <a:r>
              <a:rPr lang="de-DE" sz="2400" u="sng" dirty="0"/>
              <a:t>Neurotransmitters</a:t>
            </a:r>
            <a:r>
              <a:rPr lang="de-DE" sz="2400" dirty="0"/>
              <a:t> an der Synapse (</a:t>
            </a:r>
            <a:r>
              <a:rPr lang="de-DE" sz="2400" dirty="0">
                <a:highlight>
                  <a:srgbClr val="FFFF00"/>
                </a:highlight>
              </a:rPr>
              <a:t>chemisches Signal</a:t>
            </a:r>
            <a:r>
              <a:rPr lang="de-DE" sz="2400" dirty="0"/>
              <a:t>)</a:t>
            </a:r>
          </a:p>
          <a:p>
            <a:endParaRPr lang="de-DE" sz="2800" b="1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C0694C3-6209-982B-0BE5-D29DA160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66CCFF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Neurobiologie im </a:t>
            </a:r>
            <a:r>
              <a:rPr lang="de-DE" b="1" dirty="0" err="1"/>
              <a:t>eA</a:t>
            </a:r>
            <a:r>
              <a:rPr lang="de-DE" b="1" dirty="0"/>
              <a:t>-Kurs</a:t>
            </a:r>
          </a:p>
        </p:txBody>
      </p:sp>
    </p:spTree>
    <p:extLst>
      <p:ext uri="{BB962C8B-B14F-4D97-AF65-F5344CB8AC3E}">
        <p14:creationId xmlns:p14="http://schemas.microsoft.com/office/powerpoint/2010/main" val="38810720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5CD7E-1D19-EBF9-4820-8EE400414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EEC624A1-7C0C-BCEC-1EC8-779684AD2A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F34DABB-1B0A-A05B-A450-2EA0AB43C4AA}"/>
              </a:ext>
            </a:extLst>
          </p:cNvPr>
          <p:cNvSpPr txBox="1"/>
          <p:nvPr/>
        </p:nvSpPr>
        <p:spPr>
          <a:xfrm>
            <a:off x="628650" y="1893892"/>
            <a:ext cx="78867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Information in Form von </a:t>
            </a:r>
            <a:r>
              <a:rPr lang="de-DE" sz="2400" u="sng" dirty="0"/>
              <a:t>Photonen</a:t>
            </a:r>
            <a:r>
              <a:rPr lang="de-DE" sz="2400" dirty="0"/>
              <a:t> (</a:t>
            </a:r>
            <a:r>
              <a:rPr lang="de-DE" sz="2400" dirty="0">
                <a:highlight>
                  <a:srgbClr val="FFFF00"/>
                </a:highlight>
              </a:rPr>
              <a:t>Lichtsignal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Änderung der Gestalt (</a:t>
            </a:r>
            <a:r>
              <a:rPr lang="de-DE" sz="2400" dirty="0" err="1"/>
              <a:t>Konformation</a:t>
            </a:r>
            <a:r>
              <a:rPr lang="de-DE" sz="2400" dirty="0"/>
              <a:t>) von </a:t>
            </a:r>
            <a:r>
              <a:rPr lang="de-DE" sz="2400" u="sng" dirty="0"/>
              <a:t>Retinal</a:t>
            </a:r>
            <a:r>
              <a:rPr lang="de-DE" sz="2400" dirty="0"/>
              <a:t> durch Absorption eines Photons (</a:t>
            </a:r>
            <a:r>
              <a:rPr lang="de-DE" sz="2400" dirty="0">
                <a:highlight>
                  <a:srgbClr val="FFFF00"/>
                </a:highlight>
              </a:rPr>
              <a:t>chemisches 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Ausbildung einer </a:t>
            </a:r>
            <a:r>
              <a:rPr lang="de-DE" sz="2400" u="sng" dirty="0"/>
              <a:t>Hyperpolarisation</a:t>
            </a:r>
            <a:r>
              <a:rPr lang="de-DE" sz="2400" dirty="0"/>
              <a:t> an der Membran der Seh-Sinneszelle (Rezeptor-Potential: </a:t>
            </a:r>
            <a:r>
              <a:rPr lang="de-DE" sz="2400" dirty="0">
                <a:highlight>
                  <a:srgbClr val="FFFF00"/>
                </a:highlight>
              </a:rPr>
              <a:t>elektrisches 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Ausschüttung des </a:t>
            </a:r>
            <a:r>
              <a:rPr lang="de-DE" sz="2400" u="sng" dirty="0"/>
              <a:t>Neurotransmitters</a:t>
            </a:r>
            <a:r>
              <a:rPr lang="de-DE" sz="2400" dirty="0"/>
              <a:t> an der Synapse (</a:t>
            </a:r>
            <a:r>
              <a:rPr lang="de-DE" sz="2400" dirty="0">
                <a:highlight>
                  <a:srgbClr val="FFFF00"/>
                </a:highlight>
              </a:rPr>
              <a:t>chemisches 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Ausbildung einer </a:t>
            </a:r>
            <a:r>
              <a:rPr lang="de-DE" sz="2400" u="sng" dirty="0"/>
              <a:t>Depolarisation</a:t>
            </a:r>
            <a:r>
              <a:rPr lang="de-DE" sz="2400" dirty="0"/>
              <a:t> am Dendriten der nachgeschalteten Nervenzelle (</a:t>
            </a:r>
            <a:r>
              <a:rPr lang="de-DE" sz="2400" dirty="0">
                <a:highlight>
                  <a:srgbClr val="FFFF00"/>
                </a:highlight>
              </a:rPr>
              <a:t>elektrisches Signal</a:t>
            </a:r>
            <a:r>
              <a:rPr lang="de-DE" sz="2400" dirty="0"/>
              <a:t>)</a:t>
            </a:r>
          </a:p>
          <a:p>
            <a:endParaRPr lang="de-DE" sz="2800" b="1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57B79A7-0FE7-C1F0-1A2E-C48859565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66CCFF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Neurobiologie im </a:t>
            </a:r>
            <a:r>
              <a:rPr lang="de-DE" b="1" dirty="0" err="1"/>
              <a:t>eA</a:t>
            </a:r>
            <a:r>
              <a:rPr lang="de-DE" b="1" dirty="0"/>
              <a:t>-Kurs</a:t>
            </a:r>
          </a:p>
        </p:txBody>
      </p:sp>
    </p:spTree>
    <p:extLst>
      <p:ext uri="{BB962C8B-B14F-4D97-AF65-F5344CB8AC3E}">
        <p14:creationId xmlns:p14="http://schemas.microsoft.com/office/powerpoint/2010/main" val="21867065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430D2-45A1-E796-F3C1-8E7D131E3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01853432-387C-EE24-8E10-EDF74C6082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9198A13-8F4D-D35F-AFF9-60ADCA5408CF}"/>
              </a:ext>
            </a:extLst>
          </p:cNvPr>
          <p:cNvSpPr txBox="1"/>
          <p:nvPr/>
        </p:nvSpPr>
        <p:spPr>
          <a:xfrm>
            <a:off x="628650" y="1893892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Information in Form von </a:t>
            </a:r>
            <a:r>
              <a:rPr lang="de-DE" sz="2400" u="sng" dirty="0">
                <a:solidFill>
                  <a:schemeClr val="bg1">
                    <a:lumMod val="65000"/>
                  </a:schemeClr>
                </a:solidFill>
              </a:rPr>
              <a:t>Photonen</a:t>
            </a: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 (Lichtsignal)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Ausbildung einer </a:t>
            </a:r>
            <a:r>
              <a:rPr lang="de-DE" sz="2400" u="sng" dirty="0">
                <a:solidFill>
                  <a:schemeClr val="bg1">
                    <a:lumMod val="65000"/>
                  </a:schemeClr>
                </a:solidFill>
              </a:rPr>
              <a:t>Depolarisation</a:t>
            </a: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 am Dendriten der nachgeschalteten Nervenzelle (elektrisches Signal)</a:t>
            </a:r>
          </a:p>
          <a:p>
            <a:endParaRPr lang="de-DE" sz="28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D64E2A2-9049-D35A-B5E9-817358D87823}"/>
              </a:ext>
            </a:extLst>
          </p:cNvPr>
          <p:cNvSpPr txBox="1"/>
          <p:nvPr/>
        </p:nvSpPr>
        <p:spPr>
          <a:xfrm>
            <a:off x="628650" y="2856964"/>
            <a:ext cx="7886700" cy="2308324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Änderung der Gestalt (</a:t>
            </a:r>
            <a:r>
              <a:rPr lang="de-DE" sz="2400" dirty="0" err="1"/>
              <a:t>Konformation</a:t>
            </a:r>
            <a:r>
              <a:rPr lang="de-DE" sz="2400" dirty="0"/>
              <a:t>) von </a:t>
            </a:r>
            <a:r>
              <a:rPr lang="de-DE" sz="2400" u="sng" dirty="0"/>
              <a:t>Retinal</a:t>
            </a:r>
            <a:r>
              <a:rPr lang="de-DE" sz="2400" dirty="0"/>
              <a:t> durch Absorption eines Photons (</a:t>
            </a:r>
            <a:r>
              <a:rPr lang="de-DE" sz="2400" dirty="0">
                <a:highlight>
                  <a:srgbClr val="FFFF00"/>
                </a:highlight>
              </a:rPr>
              <a:t>chemisches 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Ausbildung einer </a:t>
            </a:r>
            <a:r>
              <a:rPr lang="de-DE" sz="2400" u="sng" dirty="0"/>
              <a:t>Hyperpolarisation</a:t>
            </a:r>
            <a:r>
              <a:rPr lang="de-DE" sz="2400" dirty="0"/>
              <a:t> an der Membran der Seh-Sinneszelle (Rezeptor-Potential: </a:t>
            </a:r>
            <a:r>
              <a:rPr lang="de-DE" sz="2400" dirty="0">
                <a:highlight>
                  <a:srgbClr val="FFFF00"/>
                </a:highlight>
              </a:rPr>
              <a:t>elektrisches 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Ausschüttung des </a:t>
            </a:r>
            <a:r>
              <a:rPr lang="de-DE" sz="2400" u="sng" dirty="0"/>
              <a:t>Neurotransmitters</a:t>
            </a:r>
            <a:r>
              <a:rPr lang="de-DE" sz="2400" dirty="0"/>
              <a:t> an der Synapse (</a:t>
            </a:r>
            <a:r>
              <a:rPr lang="de-DE" sz="2400" dirty="0">
                <a:highlight>
                  <a:srgbClr val="FFFF00"/>
                </a:highlight>
              </a:rPr>
              <a:t>chemisches Signal</a:t>
            </a:r>
            <a:r>
              <a:rPr lang="de-DE" sz="2400" dirty="0"/>
              <a:t>)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30BC7EC-7708-CECB-C854-CA300E4E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66CCFF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Neurobiologie im </a:t>
            </a:r>
            <a:r>
              <a:rPr lang="de-DE" b="1" dirty="0" err="1"/>
              <a:t>eA</a:t>
            </a:r>
            <a:r>
              <a:rPr lang="de-DE" b="1" dirty="0"/>
              <a:t>-Kurs</a:t>
            </a:r>
          </a:p>
        </p:txBody>
      </p:sp>
    </p:spTree>
    <p:extLst>
      <p:ext uri="{BB962C8B-B14F-4D97-AF65-F5344CB8AC3E}">
        <p14:creationId xmlns:p14="http://schemas.microsoft.com/office/powerpoint/2010/main" val="11262130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94067-272F-54BB-C307-FBC3583F9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FD35EEF9-5111-8D62-06FC-5A4910903F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47D2812-A227-B9C2-B1ED-6BA0144AECC0}"/>
              </a:ext>
            </a:extLst>
          </p:cNvPr>
          <p:cNvSpPr txBox="1"/>
          <p:nvPr/>
        </p:nvSpPr>
        <p:spPr>
          <a:xfrm>
            <a:off x="628650" y="1893892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Information in Form von </a:t>
            </a:r>
            <a:r>
              <a:rPr lang="de-DE" sz="2400" u="sng" dirty="0">
                <a:solidFill>
                  <a:schemeClr val="bg1">
                    <a:lumMod val="65000"/>
                  </a:schemeClr>
                </a:solidFill>
              </a:rPr>
              <a:t>Photonen</a:t>
            </a: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 (Lichtsignal)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Ausbildung einer </a:t>
            </a:r>
            <a:r>
              <a:rPr lang="de-DE" sz="2400" u="sng" dirty="0">
                <a:solidFill>
                  <a:schemeClr val="bg1">
                    <a:lumMod val="65000"/>
                  </a:schemeClr>
                </a:solidFill>
              </a:rPr>
              <a:t>Depolarisation</a:t>
            </a: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 am Dendriten der nachgeschalteten Nervenzelle (elektrisches Signal)</a:t>
            </a:r>
          </a:p>
          <a:p>
            <a:endParaRPr lang="de-DE" sz="28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3A4654-DEA4-1F06-B791-22294B921E0B}"/>
              </a:ext>
            </a:extLst>
          </p:cNvPr>
          <p:cNvSpPr txBox="1"/>
          <p:nvPr/>
        </p:nvSpPr>
        <p:spPr>
          <a:xfrm>
            <a:off x="628650" y="2856964"/>
            <a:ext cx="7886700" cy="2308324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Änderung der Gestalt (</a:t>
            </a:r>
            <a:r>
              <a:rPr lang="de-DE" sz="2400" dirty="0" err="1"/>
              <a:t>Konformation</a:t>
            </a:r>
            <a:r>
              <a:rPr lang="de-DE" sz="2400" dirty="0"/>
              <a:t>) von </a:t>
            </a:r>
            <a:r>
              <a:rPr lang="de-DE" sz="2400" u="sng" dirty="0"/>
              <a:t>Retinal</a:t>
            </a:r>
            <a:r>
              <a:rPr lang="de-DE" sz="2400" dirty="0"/>
              <a:t> durch Absorption eines Photons (</a:t>
            </a:r>
            <a:r>
              <a:rPr lang="de-DE" sz="2400" dirty="0">
                <a:highlight>
                  <a:srgbClr val="FFFF00"/>
                </a:highlight>
              </a:rPr>
              <a:t>chemisches 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Ausbildung einer </a:t>
            </a:r>
            <a:r>
              <a:rPr lang="de-DE" sz="2400" u="sng" dirty="0"/>
              <a:t>Hyperpolarisation</a:t>
            </a:r>
            <a:r>
              <a:rPr lang="de-DE" sz="2400" dirty="0"/>
              <a:t> an der Membran der Seh-Sinneszelle (Rezeptor-Potential: </a:t>
            </a:r>
            <a:r>
              <a:rPr lang="de-DE" sz="2400" dirty="0">
                <a:highlight>
                  <a:srgbClr val="FFFF00"/>
                </a:highlight>
              </a:rPr>
              <a:t>elektrisches 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Ausschüttung des </a:t>
            </a:r>
            <a:r>
              <a:rPr lang="de-DE" sz="2400" u="sng" dirty="0"/>
              <a:t>Neurotransmitters</a:t>
            </a:r>
            <a:r>
              <a:rPr lang="de-DE" sz="2400" dirty="0"/>
              <a:t> an der Synapse (</a:t>
            </a:r>
            <a:r>
              <a:rPr lang="de-DE" sz="2400" dirty="0">
                <a:highlight>
                  <a:srgbClr val="FFFF00"/>
                </a:highlight>
              </a:rPr>
              <a:t>chemisches Signal</a:t>
            </a:r>
            <a:r>
              <a:rPr lang="de-DE" sz="2400" dirty="0"/>
              <a:t>)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3791BF5-8190-AE41-7C17-673A729E1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66CCFF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Neurobiologie im </a:t>
            </a:r>
            <a:r>
              <a:rPr lang="de-DE" b="1" dirty="0" err="1"/>
              <a:t>eA</a:t>
            </a:r>
            <a:r>
              <a:rPr lang="de-DE" b="1" dirty="0"/>
              <a:t>-Kurs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E7EB8E3-1EE7-6F29-437A-2653B60EC40B}"/>
              </a:ext>
            </a:extLst>
          </p:cNvPr>
          <p:cNvSpPr txBox="1"/>
          <p:nvPr/>
        </p:nvSpPr>
        <p:spPr>
          <a:xfrm>
            <a:off x="628650" y="1178351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FF0000"/>
                </a:solidFill>
              </a:rPr>
              <a:t>Keine Mechanismen auf Teilchenebene!</a:t>
            </a:r>
          </a:p>
        </p:txBody>
      </p:sp>
    </p:spTree>
    <p:extLst>
      <p:ext uri="{BB962C8B-B14F-4D97-AF65-F5344CB8AC3E}">
        <p14:creationId xmlns:p14="http://schemas.microsoft.com/office/powerpoint/2010/main" val="8523578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F58A6-BCDA-D9AD-D05E-C19D32D14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E0C2B02-00EF-123D-025D-605A18F30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Stoffwechsel-Biologie</a:t>
            </a:r>
            <a:endParaRPr lang="de-DE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975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8739A-5609-EAFC-2E9C-E9F2213F2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C4333096-3008-0C36-706E-63B5C793B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Fotosynthese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3CFD6BA-825A-CBD8-E498-998C5DFBE7D9}"/>
              </a:ext>
            </a:extLst>
          </p:cNvPr>
          <p:cNvSpPr txBox="1"/>
          <p:nvPr/>
        </p:nvSpPr>
        <p:spPr>
          <a:xfrm>
            <a:off x="508333" y="1050759"/>
            <a:ext cx="8154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Neue Symbole der Energieträger:</a:t>
            </a:r>
          </a:p>
          <a:p>
            <a:endParaRPr lang="de-DE" sz="3200" b="1" dirty="0"/>
          </a:p>
          <a:p>
            <a:r>
              <a:rPr lang="de-DE" sz="3200" b="1" dirty="0" err="1"/>
              <a:t>NADP</a:t>
            </a:r>
            <a:r>
              <a:rPr lang="de-DE" sz="3200" b="1" baseline="30000" dirty="0"/>
              <a:t>+  </a:t>
            </a:r>
            <a:r>
              <a:rPr lang="de-DE" sz="3200" dirty="0"/>
              <a:t>und </a:t>
            </a:r>
            <a:r>
              <a:rPr lang="de-DE" sz="3200" b="1" dirty="0" err="1"/>
              <a:t>NADPH</a:t>
            </a:r>
            <a:r>
              <a:rPr lang="de-DE" sz="3200" dirty="0"/>
              <a:t> als Stoffbezeichnungen</a:t>
            </a:r>
          </a:p>
          <a:p>
            <a:r>
              <a:rPr lang="de-DE" sz="3200" dirty="0">
                <a:solidFill>
                  <a:srgbClr val="FF0000"/>
                </a:solidFill>
              </a:rPr>
              <a:t>nicht: </a:t>
            </a:r>
            <a:r>
              <a:rPr lang="de-DE" sz="3200" dirty="0" err="1">
                <a:solidFill>
                  <a:srgbClr val="FF0000"/>
                </a:solidFill>
              </a:rPr>
              <a:t>NADPH</a:t>
            </a:r>
            <a:r>
              <a:rPr lang="de-DE" sz="3200" dirty="0">
                <a:solidFill>
                  <a:srgbClr val="FF0000"/>
                </a:solidFill>
              </a:rPr>
              <a:t>, H</a:t>
            </a:r>
            <a:r>
              <a:rPr lang="de-DE" sz="3200" baseline="30000" dirty="0">
                <a:solidFill>
                  <a:srgbClr val="FF0000"/>
                </a:solidFill>
              </a:rPr>
              <a:t>+</a:t>
            </a:r>
            <a:r>
              <a:rPr lang="de-DE" sz="3200" dirty="0">
                <a:solidFill>
                  <a:srgbClr val="FF0000"/>
                </a:solidFill>
              </a:rPr>
              <a:t> | </a:t>
            </a:r>
            <a:r>
              <a:rPr lang="de-DE" sz="3200" dirty="0" err="1">
                <a:solidFill>
                  <a:srgbClr val="FF0000"/>
                </a:solidFill>
              </a:rPr>
              <a:t>NADPH</a:t>
            </a:r>
            <a:r>
              <a:rPr lang="de-DE" sz="3200" dirty="0">
                <a:solidFill>
                  <a:srgbClr val="FF0000"/>
                </a:solidFill>
              </a:rPr>
              <a:t>/H</a:t>
            </a:r>
            <a:r>
              <a:rPr lang="de-DE" sz="3200" baseline="30000" dirty="0">
                <a:solidFill>
                  <a:srgbClr val="FF0000"/>
                </a:solidFill>
              </a:rPr>
              <a:t>+</a:t>
            </a:r>
            <a:r>
              <a:rPr lang="de-DE" sz="3200" dirty="0">
                <a:solidFill>
                  <a:srgbClr val="FF0000"/>
                </a:solidFill>
              </a:rPr>
              <a:t> | </a:t>
            </a:r>
            <a:r>
              <a:rPr lang="de-DE" sz="3200" dirty="0" err="1">
                <a:solidFill>
                  <a:srgbClr val="FF0000"/>
                </a:solidFill>
              </a:rPr>
              <a:t>NADPH</a:t>
            </a:r>
            <a:r>
              <a:rPr lang="de-DE" sz="3200" dirty="0">
                <a:solidFill>
                  <a:srgbClr val="FF0000"/>
                </a:solidFill>
              </a:rPr>
              <a:t> + H</a:t>
            </a:r>
            <a:r>
              <a:rPr lang="de-DE" sz="3200" baseline="30000" dirty="0">
                <a:solidFill>
                  <a:srgbClr val="FF0000"/>
                </a:solidFill>
              </a:rPr>
              <a:t>+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7229259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0CAF7-2C33-93DF-9F6C-C6CDC1DEE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73C343F3-6015-C956-3797-48F43AC27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Fotosynthese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AA610D1-D735-F693-400E-94B53F0CDBCE}"/>
              </a:ext>
            </a:extLst>
          </p:cNvPr>
          <p:cNvSpPr txBox="1"/>
          <p:nvPr/>
        </p:nvSpPr>
        <p:spPr>
          <a:xfrm>
            <a:off x="508333" y="1050759"/>
            <a:ext cx="81544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Neue Symbole der Energieträger:</a:t>
            </a:r>
          </a:p>
          <a:p>
            <a:endParaRPr lang="de-DE" sz="3200" b="1" dirty="0"/>
          </a:p>
          <a:p>
            <a:r>
              <a:rPr lang="de-DE" sz="3200" b="1" dirty="0" err="1"/>
              <a:t>NADP</a:t>
            </a:r>
            <a:r>
              <a:rPr lang="de-DE" sz="3200" b="1" baseline="30000" dirty="0"/>
              <a:t>+  </a:t>
            </a:r>
            <a:r>
              <a:rPr lang="de-DE" sz="3200" dirty="0"/>
              <a:t>und </a:t>
            </a:r>
            <a:r>
              <a:rPr lang="de-DE" sz="3200" b="1" dirty="0" err="1"/>
              <a:t>NADPH</a:t>
            </a:r>
            <a:r>
              <a:rPr lang="de-DE" sz="3200" dirty="0"/>
              <a:t> als Stoffbezeichnungen</a:t>
            </a:r>
          </a:p>
          <a:p>
            <a:r>
              <a:rPr lang="de-DE" sz="3200" dirty="0">
                <a:solidFill>
                  <a:srgbClr val="FF0000"/>
                </a:solidFill>
              </a:rPr>
              <a:t>nicht: </a:t>
            </a:r>
            <a:r>
              <a:rPr lang="de-DE" sz="3200" dirty="0" err="1">
                <a:solidFill>
                  <a:srgbClr val="FF0000"/>
                </a:solidFill>
              </a:rPr>
              <a:t>NADPH</a:t>
            </a:r>
            <a:r>
              <a:rPr lang="de-DE" sz="3200" dirty="0">
                <a:solidFill>
                  <a:srgbClr val="FF0000"/>
                </a:solidFill>
              </a:rPr>
              <a:t>, H</a:t>
            </a:r>
            <a:r>
              <a:rPr lang="de-DE" sz="3200" baseline="30000" dirty="0">
                <a:solidFill>
                  <a:srgbClr val="FF0000"/>
                </a:solidFill>
              </a:rPr>
              <a:t>+</a:t>
            </a:r>
            <a:r>
              <a:rPr lang="de-DE" sz="3200" dirty="0">
                <a:solidFill>
                  <a:srgbClr val="FF0000"/>
                </a:solidFill>
              </a:rPr>
              <a:t> | </a:t>
            </a:r>
            <a:r>
              <a:rPr lang="de-DE" sz="3200" dirty="0" err="1">
                <a:solidFill>
                  <a:srgbClr val="FF0000"/>
                </a:solidFill>
              </a:rPr>
              <a:t>NADPH</a:t>
            </a:r>
            <a:r>
              <a:rPr lang="de-DE" sz="3200" dirty="0">
                <a:solidFill>
                  <a:srgbClr val="FF0000"/>
                </a:solidFill>
              </a:rPr>
              <a:t>/H</a:t>
            </a:r>
            <a:r>
              <a:rPr lang="de-DE" sz="3200" baseline="30000" dirty="0">
                <a:solidFill>
                  <a:srgbClr val="FF0000"/>
                </a:solidFill>
              </a:rPr>
              <a:t>+</a:t>
            </a:r>
            <a:r>
              <a:rPr lang="de-DE" sz="3200" dirty="0">
                <a:solidFill>
                  <a:srgbClr val="FF0000"/>
                </a:solidFill>
              </a:rPr>
              <a:t> | </a:t>
            </a:r>
            <a:r>
              <a:rPr lang="de-DE" sz="3200" dirty="0" err="1">
                <a:solidFill>
                  <a:srgbClr val="FF0000"/>
                </a:solidFill>
              </a:rPr>
              <a:t>NADPH</a:t>
            </a:r>
            <a:r>
              <a:rPr lang="de-DE" sz="3200" dirty="0">
                <a:solidFill>
                  <a:srgbClr val="FF0000"/>
                </a:solidFill>
              </a:rPr>
              <a:t> + H</a:t>
            </a:r>
            <a:r>
              <a:rPr lang="de-DE" sz="3200" baseline="30000" dirty="0">
                <a:solidFill>
                  <a:srgbClr val="FF0000"/>
                </a:solidFill>
              </a:rPr>
              <a:t>+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</a:p>
          <a:p>
            <a:endParaRPr lang="de-DE" sz="3200" dirty="0"/>
          </a:p>
          <a:p>
            <a:r>
              <a:rPr lang="de-DE" sz="3200" dirty="0"/>
              <a:t>Das Proton taucht </a:t>
            </a:r>
            <a:r>
              <a:rPr lang="de-DE" sz="3200" b="1" dirty="0"/>
              <a:t>nur</a:t>
            </a:r>
            <a:r>
              <a:rPr lang="de-DE" sz="3200" dirty="0"/>
              <a:t> bei stöchiometrischen Darstellungen auf, z. B.: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6138A17-A7DD-1913-70A8-CFEB746AB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03" y="4590189"/>
            <a:ext cx="8276734" cy="127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78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53C23A-0233-9925-5C72-3CB314DC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2233130"/>
            <a:ext cx="6480000" cy="156079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EA51A43-B40C-A701-FE02-55825CD2A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3874907"/>
            <a:ext cx="6480000" cy="156352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B05B41CD-7908-27AA-E327-B438937D1192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5632"/>
          </a:xfrm>
          <a:prstGeom prst="rect">
            <a:avLst/>
          </a:prstGeom>
          <a:solidFill>
            <a:srgbClr val="66CCFF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/>
              <a:t>Neurobiologie</a:t>
            </a:r>
            <a:endParaRPr lang="de-DE" b="1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DF1637C-D24A-B7F7-27FB-0E51DF9F08EC}"/>
              </a:ext>
            </a:extLst>
          </p:cNvPr>
          <p:cNvSpPr txBox="1"/>
          <p:nvPr/>
        </p:nvSpPr>
        <p:spPr>
          <a:xfrm>
            <a:off x="642790" y="1155463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Phospholipide</a:t>
            </a:r>
            <a:r>
              <a:rPr lang="de-DE" sz="2800" dirty="0"/>
              <a:t>: </a:t>
            </a:r>
          </a:p>
          <a:p>
            <a:r>
              <a:rPr lang="de-DE" sz="2800" dirty="0"/>
              <a:t>Didaktische Reduktion zusammen mit dem Kurs</a:t>
            </a:r>
          </a:p>
        </p:txBody>
      </p:sp>
    </p:spTree>
    <p:extLst>
      <p:ext uri="{BB962C8B-B14F-4D97-AF65-F5344CB8AC3E}">
        <p14:creationId xmlns:p14="http://schemas.microsoft.com/office/powerpoint/2010/main" val="236591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5B05B-6DF4-570F-E313-445208FAD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66E156FD-A0E1-F661-B60D-D7DB91D61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Fotosynthese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0B199D7-7447-3E81-0550-9155002EC278}"/>
              </a:ext>
            </a:extLst>
          </p:cNvPr>
          <p:cNvSpPr txBox="1"/>
          <p:nvPr/>
        </p:nvSpPr>
        <p:spPr>
          <a:xfrm>
            <a:off x="508333" y="1050759"/>
            <a:ext cx="81544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Neue Symbole der Energieträger:</a:t>
            </a:r>
          </a:p>
          <a:p>
            <a:endParaRPr lang="de-DE" sz="3200" b="1" dirty="0"/>
          </a:p>
          <a:p>
            <a:r>
              <a:rPr lang="de-DE" sz="3200" b="1" dirty="0" err="1"/>
              <a:t>NADP</a:t>
            </a:r>
            <a:r>
              <a:rPr lang="de-DE" sz="3200" b="1" baseline="30000" dirty="0"/>
              <a:t>+  </a:t>
            </a:r>
            <a:r>
              <a:rPr lang="de-DE" sz="3200" dirty="0"/>
              <a:t>und </a:t>
            </a:r>
            <a:r>
              <a:rPr lang="de-DE" sz="3200" b="1" dirty="0" err="1"/>
              <a:t>NADPH</a:t>
            </a:r>
            <a:r>
              <a:rPr lang="de-DE" sz="3200" dirty="0"/>
              <a:t> als Stoffbezeichnungen</a:t>
            </a:r>
          </a:p>
          <a:p>
            <a:r>
              <a:rPr lang="de-DE" sz="3200" dirty="0">
                <a:solidFill>
                  <a:srgbClr val="FF0000"/>
                </a:solidFill>
              </a:rPr>
              <a:t>nicht: </a:t>
            </a:r>
            <a:r>
              <a:rPr lang="de-DE" sz="3200" dirty="0" err="1">
                <a:solidFill>
                  <a:srgbClr val="FF0000"/>
                </a:solidFill>
              </a:rPr>
              <a:t>NADPH</a:t>
            </a:r>
            <a:r>
              <a:rPr lang="de-DE" sz="3200" dirty="0">
                <a:solidFill>
                  <a:srgbClr val="FF0000"/>
                </a:solidFill>
              </a:rPr>
              <a:t>, H</a:t>
            </a:r>
            <a:r>
              <a:rPr lang="de-DE" sz="3200" baseline="30000" dirty="0">
                <a:solidFill>
                  <a:srgbClr val="FF0000"/>
                </a:solidFill>
              </a:rPr>
              <a:t>+</a:t>
            </a:r>
            <a:r>
              <a:rPr lang="de-DE" sz="3200" dirty="0">
                <a:solidFill>
                  <a:srgbClr val="FF0000"/>
                </a:solidFill>
              </a:rPr>
              <a:t> | </a:t>
            </a:r>
            <a:r>
              <a:rPr lang="de-DE" sz="3200" dirty="0" err="1">
                <a:solidFill>
                  <a:srgbClr val="FF0000"/>
                </a:solidFill>
              </a:rPr>
              <a:t>NADPH</a:t>
            </a:r>
            <a:r>
              <a:rPr lang="de-DE" sz="3200" dirty="0">
                <a:solidFill>
                  <a:srgbClr val="FF0000"/>
                </a:solidFill>
              </a:rPr>
              <a:t>/H</a:t>
            </a:r>
            <a:r>
              <a:rPr lang="de-DE" sz="3200" baseline="30000" dirty="0">
                <a:solidFill>
                  <a:srgbClr val="FF0000"/>
                </a:solidFill>
              </a:rPr>
              <a:t>+</a:t>
            </a:r>
            <a:r>
              <a:rPr lang="de-DE" sz="3200" dirty="0">
                <a:solidFill>
                  <a:srgbClr val="FF0000"/>
                </a:solidFill>
              </a:rPr>
              <a:t> | </a:t>
            </a:r>
            <a:r>
              <a:rPr lang="de-DE" sz="3200" dirty="0" err="1">
                <a:solidFill>
                  <a:srgbClr val="FF0000"/>
                </a:solidFill>
              </a:rPr>
              <a:t>NADPH</a:t>
            </a:r>
            <a:r>
              <a:rPr lang="de-DE" sz="3200" dirty="0">
                <a:solidFill>
                  <a:srgbClr val="FF0000"/>
                </a:solidFill>
              </a:rPr>
              <a:t> + H</a:t>
            </a:r>
            <a:r>
              <a:rPr lang="de-DE" sz="3200" baseline="30000" dirty="0">
                <a:solidFill>
                  <a:srgbClr val="FF0000"/>
                </a:solidFill>
              </a:rPr>
              <a:t>+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</a:p>
          <a:p>
            <a:endParaRPr lang="de-DE" sz="3200" dirty="0"/>
          </a:p>
          <a:p>
            <a:r>
              <a:rPr lang="de-DE" sz="3200" dirty="0"/>
              <a:t>Ebenso:</a:t>
            </a:r>
          </a:p>
          <a:p>
            <a:r>
              <a:rPr lang="de-DE" sz="3200" b="1" dirty="0"/>
              <a:t>NAD</a:t>
            </a:r>
            <a:r>
              <a:rPr lang="de-DE" sz="3200" b="1" baseline="30000" dirty="0"/>
              <a:t>+  </a:t>
            </a:r>
            <a:r>
              <a:rPr lang="de-DE" sz="3200" dirty="0"/>
              <a:t>und </a:t>
            </a:r>
            <a:r>
              <a:rPr lang="de-DE" sz="3200" b="1" dirty="0"/>
              <a:t>NADH</a:t>
            </a:r>
            <a:r>
              <a:rPr lang="de-DE" sz="3200" dirty="0"/>
              <a:t> als Stoffbezeichnungen</a:t>
            </a:r>
          </a:p>
          <a:p>
            <a:endParaRPr lang="de-DE" sz="3200" b="1" dirty="0"/>
          </a:p>
          <a:p>
            <a:r>
              <a:rPr lang="de-DE" sz="3200" b="1" dirty="0"/>
              <a:t>FAD</a:t>
            </a:r>
            <a:r>
              <a:rPr lang="de-DE" sz="3200" dirty="0"/>
              <a:t> und </a:t>
            </a:r>
            <a:r>
              <a:rPr lang="de-DE" sz="3200" b="1" dirty="0" err="1"/>
              <a:t>FADH</a:t>
            </a:r>
            <a:r>
              <a:rPr lang="de-DE" sz="3200" b="1" baseline="-25000" dirty="0" err="1"/>
              <a:t>2</a:t>
            </a:r>
            <a:r>
              <a:rPr lang="de-DE" sz="3200" dirty="0"/>
              <a:t> wie gehabt</a:t>
            </a:r>
          </a:p>
        </p:txBody>
      </p:sp>
    </p:spTree>
    <p:extLst>
      <p:ext uri="{BB962C8B-B14F-4D97-AF65-F5344CB8AC3E}">
        <p14:creationId xmlns:p14="http://schemas.microsoft.com/office/powerpoint/2010/main" val="38655885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76C8C-EFA1-3BA8-79C4-B898B9615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0D6870B-5331-6070-0F61-931EECE6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Fotosynthese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B6D9A03-808B-CD9A-F5CE-1D28951D588A}"/>
              </a:ext>
            </a:extLst>
          </p:cNvPr>
          <p:cNvSpPr txBox="1"/>
          <p:nvPr/>
        </p:nvSpPr>
        <p:spPr>
          <a:xfrm>
            <a:off x="508333" y="1050759"/>
            <a:ext cx="8154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Behandlungstiefe bei Stoffwechsel-Abschnitten</a:t>
            </a:r>
          </a:p>
          <a:p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8730109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A5E14-240A-57FA-9FF5-5C0D4A66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D481D07D-4C32-8D36-E399-FDCF89ABE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Fotosynthese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5482824-B1D5-09A7-8236-431A4B82FE4C}"/>
              </a:ext>
            </a:extLst>
          </p:cNvPr>
          <p:cNvSpPr txBox="1"/>
          <p:nvPr/>
        </p:nvSpPr>
        <p:spPr>
          <a:xfrm>
            <a:off x="508333" y="1050759"/>
            <a:ext cx="81544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Behandlungstiefe bei Stoffwechsel-Abschnitten</a:t>
            </a:r>
          </a:p>
          <a:p>
            <a:endParaRPr lang="de-DE" sz="3200" b="1" dirty="0"/>
          </a:p>
          <a:p>
            <a:r>
              <a:rPr lang="de-DE" sz="3200" dirty="0">
                <a:solidFill>
                  <a:srgbClr val="FF0000"/>
                </a:solidFill>
              </a:rPr>
              <a:t>Keine organisch-chemischen Formeln </a:t>
            </a:r>
            <a:r>
              <a:rPr lang="de-DE" sz="3200" u="sng" dirty="0">
                <a:solidFill>
                  <a:srgbClr val="FF0000"/>
                </a:solidFill>
              </a:rPr>
              <a:t>als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u="sng" dirty="0">
                <a:solidFill>
                  <a:srgbClr val="FF0000"/>
                </a:solidFill>
              </a:rPr>
              <a:t>Lerninhalte</a:t>
            </a:r>
            <a:r>
              <a:rPr lang="de-DE" sz="3200" dirty="0">
                <a:solidFill>
                  <a:srgbClr val="FF0000"/>
                </a:solidFill>
              </a:rPr>
              <a:t>, weder als Struktur-, noch als Halbstruktur-Formeln!</a:t>
            </a:r>
          </a:p>
          <a:p>
            <a:endParaRPr lang="de-DE" sz="3200" dirty="0">
              <a:solidFill>
                <a:srgbClr val="FF0000"/>
              </a:solidFill>
            </a:endParaRPr>
          </a:p>
          <a:p>
            <a:r>
              <a:rPr lang="de-DE" sz="3200" dirty="0"/>
              <a:t>Nur Summenformeln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in Summengleichungen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in Blackbox-Darstellungen</a:t>
            </a:r>
          </a:p>
        </p:txBody>
      </p:sp>
    </p:spTree>
    <p:extLst>
      <p:ext uri="{BB962C8B-B14F-4D97-AF65-F5344CB8AC3E}">
        <p14:creationId xmlns:p14="http://schemas.microsoft.com/office/powerpoint/2010/main" val="31568971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B4A9C-BD64-90C5-A9BC-85634C6A9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C1AD680-827D-CCA1-A3B1-6375369ED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Fotosynthese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BB65215-3332-F16D-A20C-0163C795D67C}"/>
              </a:ext>
            </a:extLst>
          </p:cNvPr>
          <p:cNvSpPr txBox="1"/>
          <p:nvPr/>
        </p:nvSpPr>
        <p:spPr>
          <a:xfrm>
            <a:off x="508333" y="1050759"/>
            <a:ext cx="8154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Behandlungstiefe bei Stoffwechsel-Abschnitten</a:t>
            </a:r>
          </a:p>
          <a:p>
            <a:endParaRPr lang="de-DE" sz="3200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0355DF3-05B3-0DB0-E52C-C6FD18D3F6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04" y="2813609"/>
            <a:ext cx="5027256" cy="7593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4874C22-E74B-E365-D961-E79022BFACC2}"/>
              </a:ext>
            </a:extLst>
          </p:cNvPr>
          <p:cNvSpPr txBox="1"/>
          <p:nvPr/>
        </p:nvSpPr>
        <p:spPr>
          <a:xfrm>
            <a:off x="628650" y="202147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„Photosynthese als </a:t>
            </a:r>
            <a:r>
              <a:rPr lang="de-DE" sz="2800" dirty="0">
                <a:highlight>
                  <a:srgbClr val="FFFF00"/>
                </a:highlight>
              </a:rPr>
              <a:t>Redoxreaktion</a:t>
            </a:r>
            <a:r>
              <a:rPr lang="de-DE" sz="2800" dirty="0"/>
              <a:t>“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A6FB93C-6A70-28C2-3D83-C35ADAFA27E1}"/>
              </a:ext>
            </a:extLst>
          </p:cNvPr>
          <p:cNvSpPr txBox="1"/>
          <p:nvPr/>
        </p:nvSpPr>
        <p:spPr>
          <a:xfrm>
            <a:off x="820132" y="4496586"/>
            <a:ext cx="7484882" cy="9541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2800" dirty="0"/>
              <a:t>Oxidationszahlen im Unterricht notwendig.</a:t>
            </a:r>
          </a:p>
          <a:p>
            <a:r>
              <a:rPr lang="de-DE" sz="2800" dirty="0"/>
              <a:t>Aber kein Prüfungsstoff im Abitur.</a:t>
            </a:r>
          </a:p>
        </p:txBody>
      </p:sp>
    </p:spTree>
    <p:extLst>
      <p:ext uri="{BB962C8B-B14F-4D97-AF65-F5344CB8AC3E}">
        <p14:creationId xmlns:p14="http://schemas.microsoft.com/office/powerpoint/2010/main" val="8203090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6772B-0D00-BB30-560B-58073B9F9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0F6A4F86-B834-B326-D803-50842166F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Fotosynthese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D88FB3E-2D5C-128E-1D27-558F123BF0B8}"/>
              </a:ext>
            </a:extLst>
          </p:cNvPr>
          <p:cNvSpPr txBox="1"/>
          <p:nvPr/>
        </p:nvSpPr>
        <p:spPr>
          <a:xfrm>
            <a:off x="508333" y="1050759"/>
            <a:ext cx="8154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Behandlungstiefe bei Stoffwechsel-Abschnitten</a:t>
            </a:r>
          </a:p>
          <a:p>
            <a:endParaRPr lang="de-DE" sz="32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BD7EBC0-B78C-9BDB-D398-E0918E9869DD}"/>
              </a:ext>
            </a:extLst>
          </p:cNvPr>
          <p:cNvSpPr txBox="1"/>
          <p:nvPr/>
        </p:nvSpPr>
        <p:spPr>
          <a:xfrm>
            <a:off x="628650" y="2019552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Photosynthese als </a:t>
            </a:r>
            <a:r>
              <a:rPr lang="de-DE" sz="2800" dirty="0">
                <a:highlight>
                  <a:srgbClr val="FFFF00"/>
                </a:highlight>
              </a:rPr>
              <a:t>endotherme Reaktion </a:t>
            </a:r>
            <a:r>
              <a:rPr lang="de-DE" sz="2800" dirty="0"/>
              <a:t>(steht nicht explizit im LehrplanPLUS)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33046C2-481D-3041-1C7E-4F3AF3FEA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3140232"/>
            <a:ext cx="5283200" cy="284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088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4F636-5DF2-22DC-98BE-0FF3317F3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2755A67E-D3B4-D3B2-1AB8-B825D38A9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Fotosynthese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0A07339-8D29-CDE3-92C1-90021224B594}"/>
              </a:ext>
            </a:extLst>
          </p:cNvPr>
          <p:cNvSpPr txBox="1"/>
          <p:nvPr/>
        </p:nvSpPr>
        <p:spPr>
          <a:xfrm>
            <a:off x="508333" y="1050759"/>
            <a:ext cx="8154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Behandlungstiefe bei Stoffwechsel-Abschnitten</a:t>
            </a:r>
          </a:p>
          <a:p>
            <a:endParaRPr lang="de-DE" sz="3200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DEF6FD-F7DC-F290-5CB0-91F644F8D528}"/>
              </a:ext>
            </a:extLst>
          </p:cNvPr>
          <p:cNvSpPr txBox="1"/>
          <p:nvPr/>
        </p:nvSpPr>
        <p:spPr>
          <a:xfrm>
            <a:off x="628650" y="1690689"/>
            <a:ext cx="78867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„Assimilation durch photoautotrophe Organismen“: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autotroph / heterotroph wiederholen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photoautotroph abgrenzen gegen </a:t>
            </a:r>
            <a:r>
              <a:rPr lang="de-DE" sz="2800" dirty="0" err="1"/>
              <a:t>chemoauto-troph</a:t>
            </a:r>
            <a:r>
              <a:rPr lang="de-DE" sz="2800" dirty="0"/>
              <a:t>, letzteres aber nicht ausführen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Assimilation: anorganisch wird organisch</a:t>
            </a:r>
          </a:p>
        </p:txBody>
      </p:sp>
    </p:spTree>
    <p:extLst>
      <p:ext uri="{BB962C8B-B14F-4D97-AF65-F5344CB8AC3E}">
        <p14:creationId xmlns:p14="http://schemas.microsoft.com/office/powerpoint/2010/main" val="31348249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4D7A3-3539-C2B7-913F-00BB7EA23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F1A62537-45E1-9FDF-5AA6-E10723ABE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Fotosynthese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3560443-B82A-506E-DE30-869375BF15B4}"/>
              </a:ext>
            </a:extLst>
          </p:cNvPr>
          <p:cNvSpPr txBox="1"/>
          <p:nvPr/>
        </p:nvSpPr>
        <p:spPr>
          <a:xfrm>
            <a:off x="508333" y="1050759"/>
            <a:ext cx="8154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Behandlungstiefe bei Stoffwechsel-Abschnitten</a:t>
            </a:r>
          </a:p>
          <a:p>
            <a:endParaRPr lang="de-DE" sz="3200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032B38F-D48C-60EF-709F-639F30D74AEF}"/>
              </a:ext>
            </a:extLst>
          </p:cNvPr>
          <p:cNvSpPr txBox="1"/>
          <p:nvPr/>
        </p:nvSpPr>
        <p:spPr>
          <a:xfrm>
            <a:off x="628650" y="1690689"/>
            <a:ext cx="78867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„Assimilation durch photoautotrophe Organismen“: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autotroph / heterotroph wiederholen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photoautotroph abgrenzen gegen </a:t>
            </a:r>
            <a:r>
              <a:rPr lang="de-DE" sz="2800" dirty="0" err="1"/>
              <a:t>chemoauto-troph</a:t>
            </a:r>
            <a:r>
              <a:rPr lang="de-DE" sz="2800" dirty="0"/>
              <a:t>, letzteres aber nicht ausführen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Assimilation: anorganisch wird organisch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EB17647-0B57-F56F-B8A9-A6C783D4DD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69" y="4498763"/>
            <a:ext cx="7289302" cy="1436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3555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ED712-C7A6-223B-7BB0-D5DC7462B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7139F400-6735-8DC2-A8AD-6F584DFAB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Fotosynthese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3C54604-EFBD-C887-751E-C7AFC4EF899D}"/>
              </a:ext>
            </a:extLst>
          </p:cNvPr>
          <p:cNvSpPr txBox="1"/>
          <p:nvPr/>
        </p:nvSpPr>
        <p:spPr>
          <a:xfrm>
            <a:off x="508333" y="1050759"/>
            <a:ext cx="8154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Behandlungstiefe bei Stoffwechsel-Abschnitten</a:t>
            </a:r>
          </a:p>
          <a:p>
            <a:endParaRPr lang="de-DE" sz="32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4F91E0-C503-1FF6-497C-88D417F381D2}"/>
              </a:ext>
            </a:extLst>
          </p:cNvPr>
          <p:cNvSpPr txBox="1"/>
          <p:nvPr/>
        </p:nvSpPr>
        <p:spPr>
          <a:xfrm>
            <a:off x="628650" y="1611907"/>
            <a:ext cx="78867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Angepasstheiten</a:t>
            </a:r>
            <a:r>
              <a:rPr lang="de-DE" sz="2800" b="1" dirty="0"/>
              <a:t>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highlight>
                  <a:srgbClr val="FFFF00"/>
                </a:highlight>
              </a:rPr>
              <a:t>Apparente und reelle Photosynthese-Rate </a:t>
            </a:r>
            <a:r>
              <a:rPr lang="de-DE" sz="2800" i="1" dirty="0"/>
              <a:t>(steht zwar nicht im LehrplanPLUS, sollte aber eingeführt werden)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2AD8A96-A42C-0549-A514-CFF9A99F6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480" y="3345954"/>
            <a:ext cx="4521958" cy="27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693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8B2ED-20DE-401B-607F-3C20EEDA3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7B306D4B-F118-FB25-8AC2-651E945EE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Fotosynthese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5D3B7CA-C6E8-9FA8-B83B-80BAD39C85CD}"/>
              </a:ext>
            </a:extLst>
          </p:cNvPr>
          <p:cNvSpPr txBox="1"/>
          <p:nvPr/>
        </p:nvSpPr>
        <p:spPr>
          <a:xfrm>
            <a:off x="508333" y="1050759"/>
            <a:ext cx="8154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Behandlungstiefe bei Stoffwechsel-Abschnitten</a:t>
            </a:r>
          </a:p>
          <a:p>
            <a:endParaRPr lang="de-DE" sz="3200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3491E50-CDA3-2037-CBA2-E4EF315E6901}"/>
              </a:ext>
            </a:extLst>
          </p:cNvPr>
          <p:cNvSpPr txBox="1"/>
          <p:nvPr/>
        </p:nvSpPr>
        <p:spPr>
          <a:xfrm>
            <a:off x="628650" y="1558712"/>
            <a:ext cx="7886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Angepasstheiten</a:t>
            </a:r>
            <a:r>
              <a:rPr lang="de-DE" sz="2800" b="1" dirty="0"/>
              <a:t>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Chloroplast: 3 Membransysteme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3 isolierte Räume: Zwischenmembranraum (1), Matrix = Stroma (2), Thylakoid-Innenraum (3)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B3DE0B6-166B-F727-B958-1C7E99672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70" y="3682370"/>
            <a:ext cx="5027683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217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CB6B0-92C3-EA8F-8E43-AFD68D81B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559E2EF1-8C5C-4C80-80C3-F684F23E8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Fotosynthese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0FBF24F-6CFA-88C8-D813-E99F402A6200}"/>
              </a:ext>
            </a:extLst>
          </p:cNvPr>
          <p:cNvSpPr txBox="1"/>
          <p:nvPr/>
        </p:nvSpPr>
        <p:spPr>
          <a:xfrm>
            <a:off x="508333" y="1050759"/>
            <a:ext cx="8154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Behandlungstiefe bei Stoffwechsel-Abschnitten</a:t>
            </a:r>
          </a:p>
          <a:p>
            <a:endParaRPr lang="de-DE" sz="32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36ED4C1-F8CC-51DC-33FA-49754713F177}"/>
              </a:ext>
            </a:extLst>
          </p:cNvPr>
          <p:cNvSpPr txBox="1"/>
          <p:nvPr/>
        </p:nvSpPr>
        <p:spPr>
          <a:xfrm>
            <a:off x="628650" y="1770899"/>
            <a:ext cx="78867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Zweigeteilte Photosynthese: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i="1" dirty="0"/>
              <a:t>Steht als Formulierung nicht im LehrplanPLUS, wohl aber als Inhalt. Am besten hervorheben als eigenen (kurzen) Abschnitt.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2DA46D7-73DC-244E-9DDB-A70A10D12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922964"/>
            <a:ext cx="8602133" cy="162782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3A52104-8245-7806-A39A-EF958294C026}"/>
              </a:ext>
            </a:extLst>
          </p:cNvPr>
          <p:cNvSpPr txBox="1"/>
          <p:nvPr/>
        </p:nvSpPr>
        <p:spPr>
          <a:xfrm>
            <a:off x="829559" y="5646656"/>
            <a:ext cx="7833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Dreischritt als Basis für den folgenden Unterricht.</a:t>
            </a:r>
          </a:p>
        </p:txBody>
      </p:sp>
    </p:spTree>
    <p:extLst>
      <p:ext uri="{BB962C8B-B14F-4D97-AF65-F5344CB8AC3E}">
        <p14:creationId xmlns:p14="http://schemas.microsoft.com/office/powerpoint/2010/main" val="29662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53C23A-0233-9925-5C72-3CB314DC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2233130"/>
            <a:ext cx="6480000" cy="156079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EA51A43-B40C-A701-FE02-55825CD2A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3874907"/>
            <a:ext cx="6480000" cy="156352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722A2CA-FEB9-C216-6015-986DB0B914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6275" y="5015284"/>
            <a:ext cx="791448" cy="179969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A8E101C-D5F9-B52B-E12D-BA4174906CFD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5632"/>
          </a:xfrm>
          <a:prstGeom prst="rect">
            <a:avLst/>
          </a:prstGeom>
          <a:solidFill>
            <a:srgbClr val="66CCFF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/>
              <a:t>Neurobiologie</a:t>
            </a:r>
            <a:endParaRPr lang="de-DE" b="1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176EA77-79CD-581D-4956-83A41CE19EB8}"/>
              </a:ext>
            </a:extLst>
          </p:cNvPr>
          <p:cNvSpPr txBox="1"/>
          <p:nvPr/>
        </p:nvSpPr>
        <p:spPr>
          <a:xfrm>
            <a:off x="642790" y="1155463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Phospholipide</a:t>
            </a:r>
            <a:r>
              <a:rPr lang="de-DE" sz="2800" dirty="0"/>
              <a:t>: </a:t>
            </a:r>
          </a:p>
          <a:p>
            <a:r>
              <a:rPr lang="de-DE" sz="2800" dirty="0"/>
              <a:t>Didaktische Reduktion zusammen mit dem Kurs</a:t>
            </a:r>
          </a:p>
        </p:txBody>
      </p:sp>
    </p:spTree>
    <p:extLst>
      <p:ext uri="{BB962C8B-B14F-4D97-AF65-F5344CB8AC3E}">
        <p14:creationId xmlns:p14="http://schemas.microsoft.com/office/powerpoint/2010/main" val="39488954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DCDBF830-B985-5682-CF3C-E165368C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Fotosynthese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8E6BD64-5F4B-7643-1204-8AE3C1DF018F}"/>
              </a:ext>
            </a:extLst>
          </p:cNvPr>
          <p:cNvSpPr txBox="1"/>
          <p:nvPr/>
        </p:nvSpPr>
        <p:spPr>
          <a:xfrm>
            <a:off x="508333" y="1050759"/>
            <a:ext cx="81544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Behandlungstiefe bei Stoffwechsel-Abschnitten</a:t>
            </a:r>
          </a:p>
          <a:p>
            <a:r>
              <a:rPr lang="de-DE" sz="3200" dirty="0"/>
              <a:t>Primärreaktionen</a:t>
            </a:r>
          </a:p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r>
              <a:rPr lang="de-DE" sz="3200" b="1" dirty="0"/>
              <a:t>Matrix / Stroma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4C4CDBA-9FA4-FBC8-9D43-B94BD588A3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93" y="2142689"/>
            <a:ext cx="6732483" cy="232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21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2F003-F7DF-E095-8A70-556E5B17A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41CB902A-1B5A-0626-E941-0E611128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Fotosynthese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9624286-01E3-4948-D875-30DECC845C5B}"/>
              </a:ext>
            </a:extLst>
          </p:cNvPr>
          <p:cNvSpPr txBox="1"/>
          <p:nvPr/>
        </p:nvSpPr>
        <p:spPr>
          <a:xfrm>
            <a:off x="508333" y="1050759"/>
            <a:ext cx="81544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Behandlungstiefe bei Stoffwechsel-Abschnitten</a:t>
            </a:r>
          </a:p>
          <a:p>
            <a:r>
              <a:rPr lang="de-DE" sz="3200" dirty="0"/>
              <a:t>Primärreaktionen</a:t>
            </a:r>
          </a:p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r>
              <a:rPr lang="de-DE" sz="2800" b="1" dirty="0"/>
              <a:t>Lerninhalte: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Chlorophyll I / Photosystem 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Chlorophyll II / Photosystem 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ATP-Synthase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Elektronentransportkette(n)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CE138C2-F89A-FBA5-FF30-25BCD071F0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93" y="2142689"/>
            <a:ext cx="6732483" cy="232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566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71C11-5AAA-2F8F-08B5-FDEFD4A36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8929A5D3-1A04-C3BC-1417-90B6E52D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Fotosynthese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6F2AA6-052F-6274-19B1-9875DE928EA0}"/>
              </a:ext>
            </a:extLst>
          </p:cNvPr>
          <p:cNvSpPr txBox="1"/>
          <p:nvPr/>
        </p:nvSpPr>
        <p:spPr>
          <a:xfrm>
            <a:off x="508333" y="1050759"/>
            <a:ext cx="81544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Behandlungstiefe bei Stoffwechsel-Abschnitten</a:t>
            </a:r>
          </a:p>
          <a:p>
            <a:r>
              <a:rPr lang="de-DE" sz="3200" dirty="0"/>
              <a:t>Primärreaktionen: ATP-Bildung</a:t>
            </a:r>
          </a:p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endParaRPr lang="de-DE" sz="32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ADAF682-D421-14A3-7F2E-02BD88FA63B9}"/>
              </a:ext>
            </a:extLst>
          </p:cNvPr>
          <p:cNvSpPr txBox="1"/>
          <p:nvPr/>
        </p:nvSpPr>
        <p:spPr>
          <a:xfrm>
            <a:off x="795867" y="5379901"/>
            <a:ext cx="7719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Proteine der Elektronentransportkette zwar betrachten; </a:t>
            </a:r>
          </a:p>
          <a:p>
            <a:pPr algn="ctr"/>
            <a:r>
              <a:rPr lang="de-DE" sz="2400" dirty="0"/>
              <a:t>sie sind aber kein Lerninhalt.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6DFE64D-421F-3433-21BB-9E371C08B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4" y="2331674"/>
            <a:ext cx="6731000" cy="304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597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257056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 err="1"/>
              <a:t>Chemiosmotisches</a:t>
            </a:r>
            <a:r>
              <a:rPr lang="de-DE" sz="2800" dirty="0"/>
              <a:t> Modell der ATP-Bildung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F209FBC-CF19-E986-784B-171700812056}"/>
              </a:ext>
            </a:extLst>
          </p:cNvPr>
          <p:cNvSpPr txBox="1"/>
          <p:nvPr/>
        </p:nvSpPr>
        <p:spPr>
          <a:xfrm>
            <a:off x="795867" y="5315234"/>
            <a:ext cx="7719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Aufbau eines Protonen-Gradienten (Begriffe klären).</a:t>
            </a:r>
          </a:p>
          <a:p>
            <a:pPr algn="ctr"/>
            <a:r>
              <a:rPr lang="de-DE" sz="2400" dirty="0"/>
              <a:t>Ggf. Bezug zum pH-Wert herstellen.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8930B45-D5AD-09D4-BACA-275E0CB33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4" y="2267007"/>
            <a:ext cx="6731000" cy="3048227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C8412B8C-BD66-51E2-7E85-E204D531B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Fotosynthese</a:t>
            </a:r>
            <a:endParaRPr lang="de-DE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041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238FE-C99C-BFC9-FD64-BC951819E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B56AE78-3060-AB4F-4572-EFCB98DCD498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B36E3A9-336B-D65B-67AB-48E263BC7FD7}"/>
              </a:ext>
            </a:extLst>
          </p:cNvPr>
          <p:cNvSpPr txBox="1"/>
          <p:nvPr/>
        </p:nvSpPr>
        <p:spPr>
          <a:xfrm>
            <a:off x="628650" y="1234457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Behandlungstiefe bei Stoffwechsel-Abschnitten</a:t>
            </a:r>
          </a:p>
          <a:p>
            <a:r>
              <a:rPr lang="de-DE" sz="2800" dirty="0"/>
              <a:t>Primärreaktionen: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0AF8099-E3A6-7801-C470-C8067E310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3C8CE100-5BE6-C3E1-A3A9-09AA93F6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Fotosynthese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16E237F-2403-598C-8F43-DA713CE3278A}"/>
              </a:ext>
            </a:extLst>
          </p:cNvPr>
          <p:cNvSpPr txBox="1"/>
          <p:nvPr/>
        </p:nvSpPr>
        <p:spPr>
          <a:xfrm>
            <a:off x="801278" y="5334000"/>
            <a:ext cx="7541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Blackbox erst ohne Koeffizienten erarbeiten.</a:t>
            </a:r>
          </a:p>
          <a:p>
            <a:r>
              <a:rPr lang="de-DE" sz="2800" dirty="0"/>
              <a:t>Danach Koeffizienten bestimmen und eintragen.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A326D93-AB41-01E3-C5D5-BD47B43DE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33" y="2333107"/>
            <a:ext cx="6768445" cy="273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422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DC7F2-2219-3148-8823-B8867F9F5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E0DF67E-707D-B0A2-AC74-DACD4C5F97D8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92B588A-FF08-7F45-B6BE-21B7F96F4554}"/>
              </a:ext>
            </a:extLst>
          </p:cNvPr>
          <p:cNvSpPr txBox="1"/>
          <p:nvPr/>
        </p:nvSpPr>
        <p:spPr>
          <a:xfrm>
            <a:off x="628650" y="1234457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Behandlungstiefe bei Stoffwechsel-Abschnitten</a:t>
            </a:r>
          </a:p>
          <a:p>
            <a:endParaRPr lang="de-DE" sz="2800" dirty="0"/>
          </a:p>
          <a:p>
            <a:r>
              <a:rPr lang="de-DE" sz="2800" dirty="0"/>
              <a:t>Aus der Blackbox die Reaktionsgleichung entwickeln (dadurch werden auch Kursteilnehmer mitgenom-</a:t>
            </a:r>
            <a:r>
              <a:rPr lang="de-DE" sz="2800" dirty="0" err="1"/>
              <a:t>men</a:t>
            </a:r>
            <a:r>
              <a:rPr lang="de-DE" sz="2800" dirty="0"/>
              <a:t>, die mit Chemie auf Kriegsfuß stehen):</a:t>
            </a:r>
          </a:p>
          <a:p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D5DF8BC-788D-DE6C-A16C-116930387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12CB967E-B39A-5FC4-C8CD-17DF51EE6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Fotosynthese</a:t>
            </a:r>
            <a:endParaRPr lang="de-DE" b="1" dirty="0">
              <a:solidFill>
                <a:srgbClr val="0000FF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CC1374D-2CB8-A03B-A557-5E853E015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" y="3596519"/>
            <a:ext cx="9144000" cy="63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052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234457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Behandlungstiefe bei Stoffwechsel-Abschnitten</a:t>
            </a:r>
          </a:p>
          <a:p>
            <a:r>
              <a:rPr lang="de-DE" sz="2800" dirty="0"/>
              <a:t>Sekundärreaktionen (Calvin-Zyklus)</a:t>
            </a:r>
          </a:p>
          <a:p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39CBD0-0701-ED02-F94E-D0D0A877E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033" y="2349473"/>
            <a:ext cx="5477933" cy="399182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CC0A9E1-0E77-0F08-3EE6-CF5E61073502}"/>
              </a:ext>
            </a:extLst>
          </p:cNvPr>
          <p:cNvSpPr txBox="1"/>
          <p:nvPr/>
        </p:nvSpPr>
        <p:spPr>
          <a:xfrm>
            <a:off x="5291667" y="2548467"/>
            <a:ext cx="292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Fixierungs-Phase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58235E0-EE01-2319-C3F8-AA8CF5C0EA6B}"/>
              </a:ext>
            </a:extLst>
          </p:cNvPr>
          <p:cNvSpPr txBox="1"/>
          <p:nvPr/>
        </p:nvSpPr>
        <p:spPr>
          <a:xfrm>
            <a:off x="5537200" y="5334000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Reduktions-Phase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EA95C46-1089-4D0B-6FE9-CD4295C4706D}"/>
              </a:ext>
            </a:extLst>
          </p:cNvPr>
          <p:cNvSpPr txBox="1"/>
          <p:nvPr/>
        </p:nvSpPr>
        <p:spPr>
          <a:xfrm>
            <a:off x="749299" y="3266972"/>
            <a:ext cx="1667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rgbClr val="0000FF"/>
                </a:solidFill>
              </a:rPr>
              <a:t>Regenerations-Phase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4747648-A423-6FA3-D4C0-B1EB9BEB762B}"/>
              </a:ext>
            </a:extLst>
          </p:cNvPr>
          <p:cNvSpPr txBox="1"/>
          <p:nvPr/>
        </p:nvSpPr>
        <p:spPr>
          <a:xfrm>
            <a:off x="872912" y="5883281"/>
            <a:ext cx="1667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rgbClr val="0000FF"/>
                </a:solidFill>
              </a:rPr>
              <a:t>Bildung von Glukose</a:t>
            </a:r>
            <a:endParaRPr lang="de-DE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AC413E2-FE52-DC3E-B045-CDBBE3E71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Fotosynthese</a:t>
            </a:r>
            <a:endParaRPr lang="de-DE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088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DC7F2-2219-3148-8823-B8867F9F5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E0DF67E-707D-B0A2-AC74-DACD4C5F97D8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92B588A-FF08-7F45-B6BE-21B7F96F4554}"/>
              </a:ext>
            </a:extLst>
          </p:cNvPr>
          <p:cNvSpPr txBox="1"/>
          <p:nvPr/>
        </p:nvSpPr>
        <p:spPr>
          <a:xfrm>
            <a:off x="628650" y="1234457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Behandlungstiefe bei Stoffwechsel-Abschnitten</a:t>
            </a:r>
          </a:p>
          <a:p>
            <a:r>
              <a:rPr lang="de-DE" sz="2800" dirty="0"/>
              <a:t>Sekundärreaktionen (Calvin-Zyklus)</a:t>
            </a:r>
          </a:p>
          <a:p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keine Zwischenschritte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keine Strukturformeln der Stoffe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ggf. Name für den Akzeptor (</a:t>
            </a:r>
            <a:r>
              <a:rPr lang="de-DE" sz="2800" dirty="0" err="1"/>
              <a:t>RuBisCo</a:t>
            </a:r>
            <a:r>
              <a:rPr lang="de-DE" sz="2800" dirty="0"/>
              <a:t>)</a:t>
            </a:r>
          </a:p>
          <a:p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D5DF8BC-788D-DE6C-A16C-116930387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12CB967E-B39A-5FC4-C8CD-17DF51EE6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Fotosynthese</a:t>
            </a:r>
            <a:endParaRPr lang="de-DE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703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238FE-C99C-BFC9-FD64-BC951819E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B56AE78-3060-AB4F-4572-EFCB98DCD498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B36E3A9-336B-D65B-67AB-48E263BC7FD7}"/>
              </a:ext>
            </a:extLst>
          </p:cNvPr>
          <p:cNvSpPr txBox="1"/>
          <p:nvPr/>
        </p:nvSpPr>
        <p:spPr>
          <a:xfrm>
            <a:off x="628650" y="1234457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Behandlungstiefe bei Stoffwechsel-Abschnitten</a:t>
            </a:r>
          </a:p>
          <a:p>
            <a:r>
              <a:rPr lang="de-DE" sz="2800" dirty="0"/>
              <a:t>Zusammenführung als Doppelblackbox: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0AF8099-E3A6-7801-C470-C8067E310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3C8CE100-5BE6-C3E1-A3A9-09AA93F6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Fotosynthese</a:t>
            </a:r>
            <a:endParaRPr lang="de-DE" b="1" dirty="0">
              <a:solidFill>
                <a:srgbClr val="0000FF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7F0203B-0DBD-9447-0DC5-560CBE470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843799"/>
            <a:ext cx="8009467" cy="231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853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3C7EB-F643-8051-DAF7-9BEA3D86F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21934C1E-1A82-F356-0C93-817BD02D3486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361B4BB-F03E-33B2-90ED-45AF8441D8BF}"/>
              </a:ext>
            </a:extLst>
          </p:cNvPr>
          <p:cNvSpPr txBox="1"/>
          <p:nvPr/>
        </p:nvSpPr>
        <p:spPr>
          <a:xfrm>
            <a:off x="628650" y="1234457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Behandlungstiefe bei Stoffwechsel-Abschnitten</a:t>
            </a:r>
          </a:p>
          <a:p>
            <a:r>
              <a:rPr lang="de-DE" sz="2800" dirty="0"/>
              <a:t>Zusammenführung als Doppelblackbox: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007BA0D-7A85-76A9-09E4-82D3AEFDE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D216E2C-392F-D654-4C50-69690A46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Fotosynthese</a:t>
            </a:r>
            <a:endParaRPr lang="de-DE" b="1" dirty="0">
              <a:solidFill>
                <a:srgbClr val="0000FF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CD71D2D-02FA-388D-FF2E-AC150E90C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843799"/>
            <a:ext cx="8009467" cy="231994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A138215-8AE4-4692-67DA-B81FF2A50412}"/>
              </a:ext>
            </a:extLst>
          </p:cNvPr>
          <p:cNvSpPr txBox="1"/>
          <p:nvPr/>
        </p:nvSpPr>
        <p:spPr>
          <a:xfrm>
            <a:off x="754144" y="5334000"/>
            <a:ext cx="7761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Bei der Summengleichung fallen die Energieträger heraus, da sie in einem inneren Kreislauf stehen.</a:t>
            </a:r>
          </a:p>
        </p:txBody>
      </p:sp>
    </p:spTree>
    <p:extLst>
      <p:ext uri="{BB962C8B-B14F-4D97-AF65-F5344CB8AC3E}">
        <p14:creationId xmlns:p14="http://schemas.microsoft.com/office/powerpoint/2010/main" val="4188268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722A2CA-FEB9-C216-6015-986DB0B91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1377" y="2274259"/>
            <a:ext cx="791448" cy="179969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A1E97DD-760F-FC36-A91B-FE8439FF7A9A}"/>
              </a:ext>
            </a:extLst>
          </p:cNvPr>
          <p:cNvSpPr txBox="1"/>
          <p:nvPr/>
        </p:nvSpPr>
        <p:spPr>
          <a:xfrm>
            <a:off x="1303866" y="2912067"/>
            <a:ext cx="206348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unpolar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7AA919C-3279-FAA1-8B4C-414EB5906993}"/>
              </a:ext>
            </a:extLst>
          </p:cNvPr>
          <p:cNvSpPr txBox="1"/>
          <p:nvPr/>
        </p:nvSpPr>
        <p:spPr>
          <a:xfrm>
            <a:off x="5546857" y="2912066"/>
            <a:ext cx="2063485" cy="523220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polar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D52BBB1-1D44-EF02-3DF6-280F6FBC50A3}"/>
              </a:ext>
            </a:extLst>
          </p:cNvPr>
          <p:cNvSpPr txBox="1"/>
          <p:nvPr/>
        </p:nvSpPr>
        <p:spPr>
          <a:xfrm>
            <a:off x="1378874" y="4098711"/>
            <a:ext cx="6526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Die Begriffe lipophil (hydrophob), hydrophil (lipophob) und amphiphil sind Stoffeigen-</a:t>
            </a:r>
            <a:r>
              <a:rPr lang="de-DE" sz="2800" dirty="0" err="1"/>
              <a:t>schaften</a:t>
            </a:r>
            <a:r>
              <a:rPr lang="de-DE" sz="2800" dirty="0"/>
              <a:t> und gehören zur Stoffebene.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05AD432-D428-0F36-18EE-FD09E608B298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5632"/>
          </a:xfrm>
          <a:prstGeom prst="rect">
            <a:avLst/>
          </a:prstGeom>
          <a:solidFill>
            <a:srgbClr val="66CCFF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/>
              <a:t>Neurobiologie</a:t>
            </a:r>
            <a:endParaRPr lang="de-DE" b="1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E07EAEE-CF05-7983-8F40-434E79948ECC}"/>
              </a:ext>
            </a:extLst>
          </p:cNvPr>
          <p:cNvSpPr txBox="1"/>
          <p:nvPr/>
        </p:nvSpPr>
        <p:spPr>
          <a:xfrm>
            <a:off x="642790" y="1155463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Phospholipide</a:t>
            </a:r>
            <a:r>
              <a:rPr lang="de-DE" sz="2800" dirty="0"/>
              <a:t>: </a:t>
            </a:r>
          </a:p>
          <a:p>
            <a:r>
              <a:rPr lang="de-DE" sz="2800" dirty="0"/>
              <a:t>Didaktische Reduktion zusammen mit dem Kurs</a:t>
            </a:r>
          </a:p>
        </p:txBody>
      </p:sp>
    </p:spTree>
    <p:extLst>
      <p:ext uri="{BB962C8B-B14F-4D97-AF65-F5344CB8AC3E}">
        <p14:creationId xmlns:p14="http://schemas.microsoft.com/office/powerpoint/2010/main" val="17447207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A6068-77EC-7CFE-542E-3E97D41CB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9B236C0-F126-59C9-7868-E611138FB4C7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38DB923-E8DB-9103-A640-1EC976AD7B4E}"/>
              </a:ext>
            </a:extLst>
          </p:cNvPr>
          <p:cNvSpPr txBox="1"/>
          <p:nvPr/>
        </p:nvSpPr>
        <p:spPr>
          <a:xfrm>
            <a:off x="628650" y="1234457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00FF"/>
                </a:solidFill>
              </a:rPr>
              <a:t>Behandlungstiefe bei Stoffwechsel-Abschnitten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D3B502A-3FFC-8062-23A5-C0FA30485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DB622E6-6099-1FC9-07CF-F48A3846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Fotosynthese</a:t>
            </a:r>
            <a:endParaRPr lang="de-DE" b="1" dirty="0">
              <a:solidFill>
                <a:srgbClr val="0000FF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78C43EC-819F-813E-E847-92157DBAE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9" y="2278485"/>
            <a:ext cx="7700297" cy="40037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9AF2836-66C6-9C0A-3363-F0AE39E170B8}"/>
              </a:ext>
            </a:extLst>
          </p:cNvPr>
          <p:cNvSpPr txBox="1"/>
          <p:nvPr/>
        </p:nvSpPr>
        <p:spPr>
          <a:xfrm>
            <a:off x="628650" y="1690689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0000FF"/>
                </a:solidFill>
              </a:rPr>
              <a:t>C4</a:t>
            </a:r>
            <a:r>
              <a:rPr lang="de-DE" sz="2800" b="1" dirty="0">
                <a:solidFill>
                  <a:srgbClr val="0000FF"/>
                </a:solidFill>
              </a:rPr>
              <a:t>-Pflanzen (nur </a:t>
            </a:r>
            <a:r>
              <a:rPr lang="de-DE" sz="2800" b="1" dirty="0" err="1">
                <a:solidFill>
                  <a:srgbClr val="0000FF"/>
                </a:solidFill>
              </a:rPr>
              <a:t>eA</a:t>
            </a:r>
            <a:r>
              <a:rPr lang="de-DE" sz="2800" b="1" dirty="0">
                <a:solidFill>
                  <a:srgbClr val="0000FF"/>
                </a:solidFill>
              </a:rPr>
              <a:t>-Kurs): </a:t>
            </a:r>
            <a:r>
              <a:rPr lang="de-DE" sz="2800" dirty="0">
                <a:solidFill>
                  <a:srgbClr val="0000FF"/>
                </a:solidFill>
              </a:rPr>
              <a:t>C-Körper-Schema</a:t>
            </a:r>
            <a:endParaRPr lang="de-DE" sz="2800" b="1" dirty="0">
              <a:solidFill>
                <a:srgbClr val="0000FF"/>
              </a:solidFill>
            </a:endParaRPr>
          </a:p>
          <a:p>
            <a:r>
              <a:rPr lang="de-DE" sz="2800" dirty="0">
                <a:solidFill>
                  <a:srgbClr val="0000FF"/>
                </a:solidFill>
              </a:rPr>
              <a:t>Stoffnamen als Lerninhalte?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6630431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30083-33CB-E736-F263-05D618387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18D25A6-1202-7B36-792C-E1CDEE8FFA80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0F1CAFE-3429-BE37-919E-3E15413BE4BB}"/>
              </a:ext>
            </a:extLst>
          </p:cNvPr>
          <p:cNvSpPr txBox="1"/>
          <p:nvPr/>
        </p:nvSpPr>
        <p:spPr>
          <a:xfrm>
            <a:off x="628650" y="1234457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00FF"/>
                </a:solidFill>
              </a:rPr>
              <a:t>Behandlungstiefe bei Stoffwechsel-Abschnitten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1105DF51-0258-7991-7C82-C9C94CB5F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8BA2B67-1334-99F8-9B94-203A83D49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Fotosynthese</a:t>
            </a:r>
            <a:endParaRPr lang="de-DE" b="1" dirty="0">
              <a:solidFill>
                <a:srgbClr val="0000FF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A083346-6CE8-3190-0114-FFD195C218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9" y="2278485"/>
            <a:ext cx="7700297" cy="40037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F22C458-8CF7-E9FD-AB68-9E843635C452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0000FF"/>
                </a:solidFill>
              </a:rPr>
              <a:t>C4</a:t>
            </a:r>
            <a:r>
              <a:rPr lang="de-DE" sz="2800" b="1" dirty="0">
                <a:solidFill>
                  <a:srgbClr val="0000FF"/>
                </a:solidFill>
              </a:rPr>
              <a:t>-Pflanzen (nur </a:t>
            </a:r>
            <a:r>
              <a:rPr lang="de-DE" sz="2800" b="1" dirty="0" err="1">
                <a:solidFill>
                  <a:srgbClr val="0000FF"/>
                </a:solidFill>
              </a:rPr>
              <a:t>eA</a:t>
            </a:r>
            <a:r>
              <a:rPr lang="de-DE" sz="2800" b="1" dirty="0">
                <a:solidFill>
                  <a:srgbClr val="0000FF"/>
                </a:solidFill>
              </a:rPr>
              <a:t>-Kurs):</a:t>
            </a:r>
          </a:p>
          <a:p>
            <a:r>
              <a:rPr lang="de-DE" sz="2800" dirty="0">
                <a:solidFill>
                  <a:srgbClr val="FF0000"/>
                </a:solidFill>
              </a:rPr>
              <a:t>Auf keinen Fall Photorespiration oder CAM-Pflanzen.</a:t>
            </a:r>
          </a:p>
        </p:txBody>
      </p:sp>
    </p:spTree>
    <p:extLst>
      <p:ext uri="{BB962C8B-B14F-4D97-AF65-F5344CB8AC3E}">
        <p14:creationId xmlns:p14="http://schemas.microsoft.com/office/powerpoint/2010/main" val="14203218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CB94C-3952-E29F-9097-4272448BD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1B209F48-BCF0-68EA-12FE-F40BD6EA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Umbau von Stoffen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F873544-7771-6736-8262-9E596426A513}"/>
              </a:ext>
            </a:extLst>
          </p:cNvPr>
          <p:cNvSpPr txBox="1"/>
          <p:nvPr/>
        </p:nvSpPr>
        <p:spPr>
          <a:xfrm>
            <a:off x="628649" y="1247629"/>
            <a:ext cx="801581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Umbau von Stoffen:</a:t>
            </a:r>
          </a:p>
          <a:p>
            <a:pPr algn="ctr">
              <a:spcBef>
                <a:spcPts val="1200"/>
              </a:spcBef>
            </a:pPr>
            <a:r>
              <a:rPr lang="de-DE" sz="2800" dirty="0">
                <a:highlight>
                  <a:srgbClr val="FFFF00"/>
                </a:highlight>
              </a:rPr>
              <a:t>Kohlenhydrate, </a:t>
            </a:r>
          </a:p>
          <a:p>
            <a:pPr algn="ctr"/>
            <a:r>
              <a:rPr lang="de-DE" sz="2800" dirty="0">
                <a:highlight>
                  <a:srgbClr val="FFFF00"/>
                </a:highlight>
              </a:rPr>
              <a:t>Fette, </a:t>
            </a:r>
          </a:p>
          <a:p>
            <a:pPr algn="ctr"/>
            <a:r>
              <a:rPr lang="de-DE" sz="2800" dirty="0">
                <a:highlight>
                  <a:srgbClr val="FFFF00"/>
                </a:highlight>
              </a:rPr>
              <a:t>Proteine, </a:t>
            </a:r>
          </a:p>
          <a:p>
            <a:pPr algn="ctr"/>
            <a:r>
              <a:rPr lang="de-DE" sz="2800" dirty="0">
                <a:highlight>
                  <a:srgbClr val="FFFF00"/>
                </a:highlight>
              </a:rPr>
              <a:t>sekundäre Pflanzenstoffe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werden in Chemie </a:t>
            </a:r>
            <a:r>
              <a:rPr lang="de-DE" sz="2800" dirty="0" err="1"/>
              <a:t>Jgst</a:t>
            </a:r>
            <a:r>
              <a:rPr lang="de-DE" sz="2800" dirty="0"/>
              <a:t>. 11 </a:t>
            </a:r>
            <a:r>
              <a:rPr lang="de-DE" sz="2800" dirty="0" err="1"/>
              <a:t>NTG</a:t>
            </a:r>
            <a:r>
              <a:rPr lang="de-DE" sz="2800" dirty="0"/>
              <a:t> intensiv behandelt.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 algn="ctr">
              <a:spcBef>
                <a:spcPts val="1200"/>
              </a:spcBef>
            </a:pPr>
            <a:r>
              <a:rPr lang="de-DE" sz="3600" b="1" dirty="0"/>
              <a:t>Nicht-</a:t>
            </a:r>
            <a:r>
              <a:rPr lang="de-DE" sz="3600" b="1" dirty="0" err="1"/>
              <a:t>NTGlern</a:t>
            </a:r>
            <a:r>
              <a:rPr lang="de-DE" sz="3600" b="1" dirty="0"/>
              <a:t> fehlt dieses Vorwissen.</a:t>
            </a:r>
          </a:p>
        </p:txBody>
      </p:sp>
    </p:spTree>
    <p:extLst>
      <p:ext uri="{BB962C8B-B14F-4D97-AF65-F5344CB8AC3E}">
        <p14:creationId xmlns:p14="http://schemas.microsoft.com/office/powerpoint/2010/main" val="24488373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pPr>
              <a:spcBef>
                <a:spcPts val="1200"/>
              </a:spcBef>
            </a:pPr>
            <a:endParaRPr lang="de-DE" sz="2800" b="1" dirty="0"/>
          </a:p>
          <a:p>
            <a:pPr>
              <a:spcBef>
                <a:spcPts val="1200"/>
              </a:spcBef>
            </a:pPr>
            <a:endParaRPr lang="de-DE" sz="2800" b="1" dirty="0"/>
          </a:p>
          <a:p>
            <a:pPr>
              <a:spcBef>
                <a:spcPts val="1200"/>
              </a:spcBef>
            </a:pPr>
            <a:endParaRPr lang="de-DE" sz="2800" b="1" dirty="0"/>
          </a:p>
          <a:p>
            <a:pPr>
              <a:spcBef>
                <a:spcPts val="1200"/>
              </a:spcBef>
            </a:pPr>
            <a:endParaRPr lang="de-DE" sz="2800" b="1" dirty="0"/>
          </a:p>
          <a:p>
            <a:pPr>
              <a:spcBef>
                <a:spcPts val="1200"/>
              </a:spcBef>
            </a:pPr>
            <a:r>
              <a:rPr lang="de-DE" sz="2800" u="sng" dirty="0"/>
              <a:t>Kompetenzerwartungen</a:t>
            </a:r>
            <a:r>
              <a:rPr lang="de-DE" sz="2800" dirty="0"/>
              <a:t>:</a:t>
            </a:r>
          </a:p>
          <a:p>
            <a:r>
              <a:rPr lang="de-DE" sz="2800" dirty="0"/>
              <a:t>Im Fokus steht der Aspekt der Regulation.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85564C6-4FED-1162-6305-2174C5FAE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4" y="2108200"/>
            <a:ext cx="8432800" cy="2265686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68F36B8-025D-A471-E419-D08B5D75C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Umbau von Stoffen</a:t>
            </a:r>
            <a:endParaRPr lang="de-DE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897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6D3D1-53C7-D750-7DFC-AB814DB22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7D51222-E655-24B2-540A-6501A94A9E5E}"/>
              </a:ext>
            </a:extLst>
          </p:cNvPr>
          <p:cNvSpPr txBox="1"/>
          <p:nvPr/>
        </p:nvSpPr>
        <p:spPr>
          <a:xfrm>
            <a:off x="628650" y="1690689"/>
            <a:ext cx="78867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pPr>
              <a:spcBef>
                <a:spcPts val="1200"/>
              </a:spcBef>
            </a:pPr>
            <a:endParaRPr lang="de-DE" sz="2800" b="1" dirty="0"/>
          </a:p>
          <a:p>
            <a:pPr>
              <a:spcBef>
                <a:spcPts val="1200"/>
              </a:spcBef>
            </a:pPr>
            <a:endParaRPr lang="de-DE" sz="2800" b="1" dirty="0"/>
          </a:p>
          <a:p>
            <a:pPr>
              <a:spcBef>
                <a:spcPts val="1200"/>
              </a:spcBef>
            </a:pPr>
            <a:endParaRPr lang="de-DE" sz="2800" b="1" dirty="0"/>
          </a:p>
          <a:p>
            <a:pPr>
              <a:spcBef>
                <a:spcPts val="1200"/>
              </a:spcBef>
            </a:pPr>
            <a:endParaRPr lang="de-DE" sz="2800" b="1" dirty="0"/>
          </a:p>
          <a:p>
            <a:pPr>
              <a:spcBef>
                <a:spcPts val="1200"/>
              </a:spcBef>
            </a:pPr>
            <a:r>
              <a:rPr lang="de-DE" sz="2800" dirty="0"/>
              <a:t>Regulation und Schlüssel-</a:t>
            </a:r>
            <a:r>
              <a:rPr lang="de-DE" sz="2800" dirty="0" err="1"/>
              <a:t>Schloss</a:t>
            </a:r>
            <a:r>
              <a:rPr lang="de-DE" sz="2800" dirty="0"/>
              <a:t>-Modell: allgemein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2 Typen reversibler Hemmung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„Aktivierung und Inaktivierung“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470CAE2-6F76-1619-36CC-5A511CBCC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4" y="2108200"/>
            <a:ext cx="8432800" cy="2265686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1EB053B1-8D5A-33C2-A199-62D90D37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Umbau von Stoffen</a:t>
            </a:r>
            <a:endParaRPr lang="de-DE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922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FF0000"/>
                </a:solidFill>
              </a:rPr>
              <a:t>Das alles gehört nicht in den Kurs: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weitere Hemmungstypen wie allosterische Hem-</a:t>
            </a:r>
            <a:r>
              <a:rPr lang="de-DE" sz="2800" dirty="0" err="1">
                <a:solidFill>
                  <a:srgbClr val="FF0000"/>
                </a:solidFill>
              </a:rPr>
              <a:t>mung</a:t>
            </a:r>
            <a:r>
              <a:rPr lang="de-DE" sz="2800" dirty="0">
                <a:solidFill>
                  <a:srgbClr val="FF0000"/>
                </a:solidFill>
              </a:rPr>
              <a:t>, Hemmung durch </a:t>
            </a:r>
            <a:r>
              <a:rPr lang="de-DE" sz="2800" dirty="0" err="1">
                <a:solidFill>
                  <a:srgbClr val="FF0000"/>
                </a:solidFill>
              </a:rPr>
              <a:t>Substratüberschuss</a:t>
            </a:r>
            <a:r>
              <a:rPr lang="de-DE" sz="2800" dirty="0">
                <a:solidFill>
                  <a:srgbClr val="FF0000"/>
                </a:solidFill>
              </a:rPr>
              <a:t> usw.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mathematische Beschreibung durch die Michaelis-Menten-Gleichung, die Michaelis-Konstante oder genaue Betrachtung des </a:t>
            </a:r>
            <a:r>
              <a:rPr lang="de-DE" sz="2800" dirty="0" err="1">
                <a:solidFill>
                  <a:srgbClr val="FF0000"/>
                </a:solidFill>
              </a:rPr>
              <a:t>Lineweaver</a:t>
            </a:r>
            <a:r>
              <a:rPr lang="de-DE" sz="2800" dirty="0">
                <a:solidFill>
                  <a:srgbClr val="FF0000"/>
                </a:solidFill>
              </a:rPr>
              <a:t>-Burke-Diagramms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Cofaktoren wie Metall-Ionen oder Coenzyme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CCA255C-826F-00DC-B263-4C9BF01F8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Umbau von Stoffen</a:t>
            </a:r>
            <a:endParaRPr lang="de-DE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23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00B050"/>
                </a:solidFill>
              </a:rPr>
              <a:t>Das gehört in den Kurs: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>
                <a:solidFill>
                  <a:srgbClr val="00B050"/>
                </a:solidFill>
              </a:rPr>
              <a:t>Schülerexperimente</a:t>
            </a:r>
            <a:r>
              <a:rPr lang="de-DE" sz="2800" dirty="0">
                <a:solidFill>
                  <a:srgbClr val="00B050"/>
                </a:solidFill>
              </a:rPr>
              <a:t> mit Enzymen (vgl. ALP-Ordner Kapitel 11), auch im </a:t>
            </a:r>
            <a:r>
              <a:rPr lang="de-DE" sz="2800" dirty="0" err="1">
                <a:solidFill>
                  <a:srgbClr val="00B050"/>
                </a:solidFill>
              </a:rPr>
              <a:t>gA</a:t>
            </a:r>
            <a:r>
              <a:rPr lang="de-DE" sz="2800" dirty="0">
                <a:solidFill>
                  <a:srgbClr val="00B050"/>
                </a:solidFill>
              </a:rPr>
              <a:t>-Kurs</a:t>
            </a:r>
          </a:p>
          <a:p>
            <a:pPr>
              <a:spcBef>
                <a:spcPts val="1200"/>
              </a:spcBef>
            </a:pPr>
            <a:r>
              <a:rPr lang="de-DE" sz="2800" dirty="0">
                <a:solidFill>
                  <a:srgbClr val="00B050"/>
                </a:solidFill>
              </a:rPr>
              <a:t>	Wenn in der 10. Klasse mit Amylase </a:t>
            </a:r>
            <a:r>
              <a:rPr lang="de-DE" sz="2800" dirty="0" err="1">
                <a:solidFill>
                  <a:srgbClr val="00B050"/>
                </a:solidFill>
              </a:rPr>
              <a:t>experimen</a:t>
            </a:r>
            <a:r>
              <a:rPr lang="de-DE" sz="2800" dirty="0">
                <a:solidFill>
                  <a:srgbClr val="00B050"/>
                </a:solidFill>
              </a:rPr>
              <a:t>-	</a:t>
            </a:r>
            <a:r>
              <a:rPr lang="de-DE" sz="2800" dirty="0" err="1">
                <a:solidFill>
                  <a:srgbClr val="00B050"/>
                </a:solidFill>
              </a:rPr>
              <a:t>tiert</a:t>
            </a:r>
            <a:r>
              <a:rPr lang="de-DE" sz="2800" dirty="0">
                <a:solidFill>
                  <a:srgbClr val="00B050"/>
                </a:solidFill>
              </a:rPr>
              <a:t> wurde, dann jetzt mit Urease und Katalase.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3D84457-1701-AF5B-068A-FAEA74CBC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Umbau von Stoffen</a:t>
            </a:r>
            <a:endParaRPr lang="de-DE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061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FFFF00"/>
                </a:highlight>
              </a:rPr>
              <a:t>„Aktivierung und Inaktivierung“ </a:t>
            </a:r>
          </a:p>
          <a:p>
            <a:endParaRPr lang="de-DE" sz="2800" b="1" dirty="0">
              <a:highlight>
                <a:srgbClr val="FFFF00"/>
              </a:highlight>
            </a:endParaRPr>
          </a:p>
          <a:p>
            <a:r>
              <a:rPr lang="de-DE" sz="2800" dirty="0"/>
              <a:t>Unklare Formulierung, denn …</a:t>
            </a:r>
          </a:p>
          <a:p>
            <a:endParaRPr lang="de-DE" sz="2800" dirty="0"/>
          </a:p>
          <a:p>
            <a:r>
              <a:rPr lang="de-DE" sz="2800" dirty="0"/>
              <a:t>… auch reversible Hemmung stellt eine Inaktivierung dar (kompetitiv, nicht-kompetitiv).</a:t>
            </a:r>
          </a:p>
          <a:p>
            <a:endParaRPr lang="de-DE" sz="2800" dirty="0"/>
          </a:p>
          <a:p>
            <a:r>
              <a:rPr lang="de-DE" sz="2800" dirty="0"/>
              <a:t>… wo ist dieses Gegensatzpaar verwirklicht?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F0B02A1-ED91-F720-4A1B-BAC3D4AA3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Umbau von Stoffen</a:t>
            </a:r>
            <a:endParaRPr lang="de-DE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728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ECDBA-AED0-DE7E-8670-0CBE66BAB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4D06A01-202A-FC2D-014D-6C7A4F9DD422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FD513AF-FA27-381A-1A92-12BEC84FAC23}"/>
              </a:ext>
            </a:extLst>
          </p:cNvPr>
          <p:cNvSpPr txBox="1"/>
          <p:nvPr/>
        </p:nvSpPr>
        <p:spPr>
          <a:xfrm>
            <a:off x="628650" y="1690689"/>
            <a:ext cx="78867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FFFF00"/>
                </a:highlight>
              </a:rPr>
              <a:t>Aktivierung und Inaktivierung durch Effektoren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Besondere Enzyme mit zwei Bindungsstellen kommen in zwei Formen vor: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inaktive Form</a:t>
            </a:r>
            <a:r>
              <a:rPr lang="de-DE" sz="2800" dirty="0"/>
              <a:t>: </a:t>
            </a:r>
            <a:r>
              <a:rPr lang="de-DE" sz="2800" b="1" dirty="0"/>
              <a:t>Inhibitor</a:t>
            </a:r>
            <a:r>
              <a:rPr lang="de-DE" sz="2800" dirty="0"/>
              <a:t> kann gebunden werden und stabilisiert die inaktive Form. Substrat wird nicht gebunden.</a:t>
            </a:r>
            <a:endParaRPr lang="de-DE" sz="2800" b="1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aktive Form</a:t>
            </a:r>
            <a:r>
              <a:rPr lang="de-DE" sz="2800" dirty="0"/>
              <a:t>: </a:t>
            </a:r>
            <a:r>
              <a:rPr lang="de-DE" sz="2800" b="1" dirty="0"/>
              <a:t>Aktivator</a:t>
            </a:r>
            <a:r>
              <a:rPr lang="de-DE" sz="2800" dirty="0"/>
              <a:t> kann gebunden werden und stabilisiert die aktive Form. Substrat wird gebunden und umgesetzt. 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DCC3D77-E7E3-E8EC-F094-0FB43C265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Umbau von Stoffen</a:t>
            </a:r>
            <a:endParaRPr lang="de-DE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8449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3A047-C512-C970-FE77-AADE5411C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80EA7D9-1BE0-0EF7-9C07-32FAFD3CD7C7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83437FD-0ED8-AA5A-FF8E-1E74662FFADE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FFFF00"/>
                </a:highlight>
              </a:rPr>
              <a:t>Aktivierung und Inaktivierung durch Effektoren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68882E6-3B2A-604D-904A-F2C40D6BC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566" y="2644796"/>
            <a:ext cx="5240867" cy="2184946"/>
          </a:xfrm>
          <a:prstGeom prst="rect">
            <a:avLst/>
          </a:prstGeom>
        </p:spPr>
      </p:pic>
      <p:sp>
        <p:nvSpPr>
          <p:cNvPr id="6" name="Textfeld 13">
            <a:extLst>
              <a:ext uri="{FF2B5EF4-FFF2-40B4-BE49-F238E27FC236}">
                <a16:creationId xmlns:a16="http://schemas.microsoft.com/office/drawing/2014/main" id="{55C6C7BE-BA20-1561-4D27-43829E17037A}"/>
              </a:ext>
            </a:extLst>
          </p:cNvPr>
          <p:cNvSpPr txBox="1"/>
          <p:nvPr/>
        </p:nvSpPr>
        <p:spPr>
          <a:xfrm>
            <a:off x="1773765" y="4879867"/>
            <a:ext cx="5939366" cy="5748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inaktive Form			              aktive Form</a:t>
            </a:r>
            <a:endParaRPr lang="de-DE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18B88DF-50E2-019B-8799-67D7AC987208}"/>
              </a:ext>
            </a:extLst>
          </p:cNvPr>
          <p:cNvSpPr txBox="1"/>
          <p:nvPr/>
        </p:nvSpPr>
        <p:spPr>
          <a:xfrm>
            <a:off x="812800" y="5630333"/>
            <a:ext cx="756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S</a:t>
            </a:r>
            <a:r>
              <a:rPr lang="de-DE" sz="2400" dirty="0"/>
              <a:t>: Bindungsstelle für das Substrat</a:t>
            </a:r>
          </a:p>
          <a:p>
            <a:pPr algn="ctr"/>
            <a:r>
              <a:rPr lang="de-DE" sz="2400" b="1" dirty="0"/>
              <a:t>E</a:t>
            </a:r>
            <a:r>
              <a:rPr lang="de-DE" sz="2400" dirty="0"/>
              <a:t>: Bindungsstelle für den Effektor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3B47581-1681-5DA8-25AE-C1520986F29A}"/>
              </a:ext>
            </a:extLst>
          </p:cNvPr>
          <p:cNvSpPr txBox="1"/>
          <p:nvPr/>
        </p:nvSpPr>
        <p:spPr>
          <a:xfrm>
            <a:off x="1526111" y="3160768"/>
            <a:ext cx="614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/>
              <a:t>(S)							  S</a:t>
            </a:r>
          </a:p>
          <a:p>
            <a:r>
              <a:rPr lang="de-DE" sz="4000" b="1" dirty="0"/>
              <a:t>               E                                E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BC27F44E-C64A-572F-403D-A0DAB7A13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Umbau von Stoffen</a:t>
            </a:r>
            <a:endParaRPr lang="de-DE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87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B10267-4486-0210-C3D3-65669A154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88172"/>
            <a:ext cx="7658842" cy="21842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E3FB097-E1F1-500A-2333-EBDA71BB84CB}"/>
              </a:ext>
            </a:extLst>
          </p:cNvPr>
          <p:cNvSpPr txBox="1"/>
          <p:nvPr/>
        </p:nvSpPr>
        <p:spPr>
          <a:xfrm>
            <a:off x="795867" y="4191000"/>
            <a:ext cx="756073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Zellmembran (Beispiel für Biomembran) mit </a:t>
            </a:r>
            <a:r>
              <a:rPr lang="de-DE" sz="2800" dirty="0" err="1"/>
              <a:t>ange-lagertem</a:t>
            </a:r>
            <a:r>
              <a:rPr lang="de-DE" sz="2800" dirty="0"/>
              <a:t>, eingelagertem und integralen Proteinen</a:t>
            </a:r>
          </a:p>
          <a:p>
            <a:pPr algn="ctr">
              <a:spcBef>
                <a:spcPts val="1200"/>
              </a:spcBef>
            </a:pPr>
            <a:r>
              <a:rPr lang="de-DE" sz="2800" dirty="0">
                <a:solidFill>
                  <a:srgbClr val="FF0000"/>
                </a:solidFill>
              </a:rPr>
              <a:t>Glykoprotein steht nicht im LehrplanPLUS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CD40C93-7030-CB03-AE38-CFE9D0F3BAD9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5632"/>
          </a:xfrm>
          <a:prstGeom prst="rect">
            <a:avLst/>
          </a:prstGeom>
          <a:solidFill>
            <a:srgbClr val="66CCFF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/>
              <a:t>Neurobiologie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2179127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FFFF00"/>
                </a:highlight>
              </a:rPr>
              <a:t>Aktivierung und Inaktivierung durch Effektoren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8831D7-A0E3-9DAD-85DE-2DE1E44DC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20" y="2781722"/>
            <a:ext cx="4208905" cy="158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424BA31-F320-265B-E6A1-AD44DB2B0D4A}"/>
              </a:ext>
            </a:extLst>
          </p:cNvPr>
          <p:cNvSpPr txBox="1"/>
          <p:nvPr/>
        </p:nvSpPr>
        <p:spPr>
          <a:xfrm>
            <a:off x="5308600" y="2783176"/>
            <a:ext cx="32067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Der </a:t>
            </a:r>
            <a:r>
              <a:rPr lang="de-DE" sz="2800" b="1" dirty="0"/>
              <a:t>Aktivator</a:t>
            </a:r>
            <a:r>
              <a:rPr lang="de-DE" sz="2800" dirty="0"/>
              <a:t> </a:t>
            </a:r>
            <a:r>
              <a:rPr lang="de-DE" sz="2800" dirty="0" err="1"/>
              <a:t>stabi-lisiert</a:t>
            </a:r>
            <a:r>
              <a:rPr lang="de-DE" sz="2800" dirty="0"/>
              <a:t> die aktive Form des Enzyms.</a:t>
            </a:r>
          </a:p>
          <a:p>
            <a:endParaRPr lang="de-DE" sz="280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B426B63-A70F-B5CD-FA4B-EA9BDC727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Umbau von Stoffen</a:t>
            </a:r>
            <a:endParaRPr lang="de-DE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906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FFFF00"/>
                </a:highlight>
              </a:rPr>
              <a:t>Aktivierung und Inaktivierung durch Effektoren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8831D7-A0E3-9DAD-85DE-2DE1E44DC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20" y="2781722"/>
            <a:ext cx="4208905" cy="1587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A7AD933-2716-F6E4-8FED-309B69BAA5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" y="4505724"/>
            <a:ext cx="3766460" cy="158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424BA31-F320-265B-E6A1-AD44DB2B0D4A}"/>
              </a:ext>
            </a:extLst>
          </p:cNvPr>
          <p:cNvSpPr txBox="1"/>
          <p:nvPr/>
        </p:nvSpPr>
        <p:spPr>
          <a:xfrm>
            <a:off x="5308600" y="2783176"/>
            <a:ext cx="32067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Der </a:t>
            </a:r>
            <a:r>
              <a:rPr lang="de-DE" sz="2800" b="1" dirty="0"/>
              <a:t>Aktivator</a:t>
            </a:r>
            <a:r>
              <a:rPr lang="de-DE" sz="2800" dirty="0"/>
              <a:t> </a:t>
            </a:r>
            <a:r>
              <a:rPr lang="de-DE" sz="2800" dirty="0" err="1"/>
              <a:t>stabi-lisiert</a:t>
            </a:r>
            <a:r>
              <a:rPr lang="de-DE" sz="2800" dirty="0"/>
              <a:t> die aktive Form des Enzyms.</a:t>
            </a:r>
          </a:p>
          <a:p>
            <a:endParaRPr lang="de-DE" sz="2800" dirty="0"/>
          </a:p>
          <a:p>
            <a:r>
              <a:rPr lang="de-DE" sz="2800" dirty="0"/>
              <a:t>Der </a:t>
            </a:r>
            <a:r>
              <a:rPr lang="de-DE" sz="2800" b="1" dirty="0"/>
              <a:t>Inhibitor</a:t>
            </a:r>
            <a:r>
              <a:rPr lang="de-DE" sz="2800" dirty="0"/>
              <a:t> </a:t>
            </a:r>
            <a:r>
              <a:rPr lang="de-DE" sz="2800" dirty="0" err="1"/>
              <a:t>stabi-lisiert</a:t>
            </a:r>
            <a:r>
              <a:rPr lang="de-DE" sz="2800" dirty="0"/>
              <a:t> die inaktive Form des Enzyms.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FE7E813-13FA-790F-856A-452340A1F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Umbau von Stoffen</a:t>
            </a:r>
            <a:endParaRPr lang="de-DE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4609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DEA67-EAC5-534D-9554-E8C0EA6F5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E3C8BD0F-D573-0104-8386-2366C53C057B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BE5BE2D-491A-B99D-6AD4-985A451632B8}"/>
              </a:ext>
            </a:extLst>
          </p:cNvPr>
          <p:cNvSpPr txBox="1"/>
          <p:nvPr/>
        </p:nvSpPr>
        <p:spPr>
          <a:xfrm>
            <a:off x="628650" y="1690689"/>
            <a:ext cx="78867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Glykolyse</a:t>
            </a: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7FABBA-F591-D7E8-5F00-FAD59C46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Abbau von Stoffen</a:t>
            </a:r>
            <a:endParaRPr lang="de-DE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6139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1EF65-E557-DE26-D132-566DCFBC9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5737812-4F1C-35B0-546C-316815CD4FB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B11B5E8-AC7D-CEBE-7300-7909E3D1AB75}"/>
              </a:ext>
            </a:extLst>
          </p:cNvPr>
          <p:cNvSpPr txBox="1"/>
          <p:nvPr/>
        </p:nvSpPr>
        <p:spPr>
          <a:xfrm>
            <a:off x="628650" y="1690689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Glykolyse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ISB: LIS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55C3285-205D-60B2-F340-EF198F07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6" y="2755641"/>
            <a:ext cx="9144000" cy="33279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AFCA4D8-C847-0310-910B-C8458860B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Abbau von Stoffen</a:t>
            </a:r>
            <a:endParaRPr lang="de-DE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6599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8E6BD64-5F4B-7643-1204-8AE3C1DF018F}"/>
              </a:ext>
            </a:extLst>
          </p:cNvPr>
          <p:cNvSpPr txBox="1"/>
          <p:nvPr/>
        </p:nvSpPr>
        <p:spPr>
          <a:xfrm>
            <a:off x="508333" y="1050759"/>
            <a:ext cx="81544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Glykolyse</a:t>
            </a:r>
          </a:p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6EE9BEC-CDC8-93BE-B800-1CEA0C3DC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04" y="1736391"/>
            <a:ext cx="7695991" cy="295411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B5D39F0-1649-E0CF-A5AA-2F9727251735}"/>
              </a:ext>
            </a:extLst>
          </p:cNvPr>
          <p:cNvSpPr txBox="1"/>
          <p:nvPr/>
        </p:nvSpPr>
        <p:spPr>
          <a:xfrm>
            <a:off x="744718" y="4788816"/>
            <a:ext cx="7682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Keine Zwischenschritte (entspricht der Blackbox).</a:t>
            </a:r>
          </a:p>
          <a:p>
            <a:pPr algn="ctr"/>
            <a:endParaRPr lang="de-DE" sz="28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22AEAA1-7FCB-67C6-C07C-76B0589EFA3F}"/>
              </a:ext>
            </a:extLst>
          </p:cNvPr>
          <p:cNvSpPr/>
          <p:nvPr/>
        </p:nvSpPr>
        <p:spPr>
          <a:xfrm>
            <a:off x="628650" y="3685880"/>
            <a:ext cx="2519903" cy="876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0247B27-9FD7-CF89-8979-0A579058946E}"/>
              </a:ext>
            </a:extLst>
          </p:cNvPr>
          <p:cNvSpPr/>
          <p:nvPr/>
        </p:nvSpPr>
        <p:spPr>
          <a:xfrm>
            <a:off x="5192795" y="3566588"/>
            <a:ext cx="2519903" cy="876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9D2E8F9-5F03-F9E0-1E1C-BD8AB149E84C}"/>
              </a:ext>
            </a:extLst>
          </p:cNvPr>
          <p:cNvSpPr/>
          <p:nvPr/>
        </p:nvSpPr>
        <p:spPr>
          <a:xfrm>
            <a:off x="6264205" y="1939679"/>
            <a:ext cx="2519903" cy="119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351CC0D-3E7A-B602-68A4-DA95572FF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Abbau von Stoffen</a:t>
            </a:r>
            <a:endParaRPr lang="de-DE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4080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36284-56C3-0ED5-1911-5DA57F369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28389085-5D6F-B7AF-6BE4-D2DB53C36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Abbau von Stoffen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075E59-48C7-0C62-D3E7-FD21E70FAF01}"/>
              </a:ext>
            </a:extLst>
          </p:cNvPr>
          <p:cNvSpPr txBox="1"/>
          <p:nvPr/>
        </p:nvSpPr>
        <p:spPr>
          <a:xfrm>
            <a:off x="508333" y="1050759"/>
            <a:ext cx="81544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Glykolyse</a:t>
            </a:r>
          </a:p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13D1761-5D91-04C3-85BA-EA9764E11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04" y="1736391"/>
            <a:ext cx="7695991" cy="295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2927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42158-6BDC-3D46-F63C-A935E6E0C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C9DF0BBD-D084-A76D-A444-54031F244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Abbau von Stoffen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E6A309D-02A9-B674-365B-9E89DEB0821E}"/>
              </a:ext>
            </a:extLst>
          </p:cNvPr>
          <p:cNvSpPr txBox="1"/>
          <p:nvPr/>
        </p:nvSpPr>
        <p:spPr>
          <a:xfrm>
            <a:off x="508333" y="1050759"/>
            <a:ext cx="81544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Glykolyse</a:t>
            </a:r>
          </a:p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A0BD1A3-BB6C-DBF2-9E2B-A8F966765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04" y="1736391"/>
            <a:ext cx="7695991" cy="295411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4F6C571-E7B2-33F7-3FC3-0D2E8CBE6634}"/>
              </a:ext>
            </a:extLst>
          </p:cNvPr>
          <p:cNvSpPr txBox="1"/>
          <p:nvPr/>
        </p:nvSpPr>
        <p:spPr>
          <a:xfrm>
            <a:off x="810705" y="4845377"/>
            <a:ext cx="760929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dirty="0">
                <a:highlight>
                  <a:srgbClr val="00FFFF"/>
                </a:highlight>
              </a:rPr>
              <a:t>Problem 1: Regeneration von NAD</a:t>
            </a:r>
            <a:r>
              <a:rPr lang="de-DE" sz="2800" baseline="30000" dirty="0">
                <a:highlight>
                  <a:srgbClr val="00FFFF"/>
                </a:highlight>
              </a:rPr>
              <a:t>+</a:t>
            </a:r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6115C8-92E2-34DE-1939-A7CBC7012825}"/>
              </a:ext>
            </a:extLst>
          </p:cNvPr>
          <p:cNvSpPr txBox="1"/>
          <p:nvPr/>
        </p:nvSpPr>
        <p:spPr>
          <a:xfrm>
            <a:off x="3136180" y="1906075"/>
            <a:ext cx="926773" cy="573176"/>
          </a:xfrm>
          <a:prstGeom prst="rect">
            <a:avLst/>
          </a:prstGeom>
          <a:solidFill>
            <a:srgbClr val="33CCFF">
              <a:alpha val="40000"/>
            </a:srgb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26793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B8922-04CA-6636-E74D-180526F88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55C93D4E-D332-D42C-F373-274A6F06D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Abbau von Stoffen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7AA82D0-E499-ED37-131D-72D570CD0757}"/>
              </a:ext>
            </a:extLst>
          </p:cNvPr>
          <p:cNvSpPr txBox="1"/>
          <p:nvPr/>
        </p:nvSpPr>
        <p:spPr>
          <a:xfrm>
            <a:off x="508333" y="1050759"/>
            <a:ext cx="81544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Glykolyse</a:t>
            </a:r>
          </a:p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052315E-66C1-F446-F761-AE30BBABC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04" y="1736391"/>
            <a:ext cx="7695991" cy="295411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C4205C6-FAB7-7C38-96FC-729E2268C110}"/>
              </a:ext>
            </a:extLst>
          </p:cNvPr>
          <p:cNvSpPr txBox="1"/>
          <p:nvPr/>
        </p:nvSpPr>
        <p:spPr>
          <a:xfrm>
            <a:off x="810705" y="4845377"/>
            <a:ext cx="760929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dirty="0">
                <a:highlight>
                  <a:srgbClr val="00FFFF"/>
                </a:highlight>
              </a:rPr>
              <a:t>Problem 1: Regeneration von NAD</a:t>
            </a:r>
            <a:r>
              <a:rPr lang="de-DE" sz="2800" baseline="30000" dirty="0">
                <a:highlight>
                  <a:srgbClr val="00FFFF"/>
                </a:highlight>
              </a:rPr>
              <a:t>+</a:t>
            </a:r>
          </a:p>
          <a:p>
            <a:r>
              <a:rPr lang="de-DE" sz="2800" dirty="0">
                <a:highlight>
                  <a:srgbClr val="FF00FF"/>
                </a:highlight>
              </a:rPr>
              <a:t>Problem 2: zu hohe Energie-Entwertung </a:t>
            </a:r>
            <a:r>
              <a:rPr lang="de-DE" sz="2800" dirty="0"/>
              <a:t>(nicht nutzbare Energie in NADH und Brenztraubensäure)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ADC2A3E-366D-F13E-5BB1-EE95E07C99ED}"/>
              </a:ext>
            </a:extLst>
          </p:cNvPr>
          <p:cNvSpPr txBox="1"/>
          <p:nvPr/>
        </p:nvSpPr>
        <p:spPr>
          <a:xfrm>
            <a:off x="6466788" y="1960775"/>
            <a:ext cx="2048562" cy="1178351"/>
          </a:xfrm>
          <a:prstGeom prst="rect">
            <a:avLst/>
          </a:prstGeom>
          <a:solidFill>
            <a:srgbClr val="CC0099">
              <a:alpha val="40000"/>
            </a:srgb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691CCFA-3FBE-683F-93A0-1369E849A1AF}"/>
              </a:ext>
            </a:extLst>
          </p:cNvPr>
          <p:cNvSpPr txBox="1"/>
          <p:nvPr/>
        </p:nvSpPr>
        <p:spPr>
          <a:xfrm>
            <a:off x="628649" y="3429000"/>
            <a:ext cx="2567038" cy="1178351"/>
          </a:xfrm>
          <a:prstGeom prst="rect">
            <a:avLst/>
          </a:prstGeom>
          <a:solidFill>
            <a:srgbClr val="CC0099">
              <a:alpha val="40000"/>
            </a:srgb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E876106-6D15-C770-16D1-4F6A5EC9E620}"/>
              </a:ext>
            </a:extLst>
          </p:cNvPr>
          <p:cNvSpPr txBox="1"/>
          <p:nvPr/>
        </p:nvSpPr>
        <p:spPr>
          <a:xfrm>
            <a:off x="3136180" y="1906075"/>
            <a:ext cx="926773" cy="573176"/>
          </a:xfrm>
          <a:prstGeom prst="rect">
            <a:avLst/>
          </a:prstGeom>
          <a:solidFill>
            <a:srgbClr val="33CCFF">
              <a:alpha val="40000"/>
            </a:srgb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893936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1CE93-7C76-FB91-5F81-9B647EB34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792CD15D-D035-8E3D-598F-454E4B06F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Abbau von Stoffen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2810B97-87E9-8A4B-1378-7381C7B15EE5}"/>
              </a:ext>
            </a:extLst>
          </p:cNvPr>
          <p:cNvSpPr txBox="1"/>
          <p:nvPr/>
        </p:nvSpPr>
        <p:spPr>
          <a:xfrm>
            <a:off x="508333" y="1050759"/>
            <a:ext cx="8154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Milchsäure-Gärung als Doppel-Blackbox:</a:t>
            </a:r>
          </a:p>
          <a:p>
            <a:endParaRPr lang="de-DE" sz="3200" dirty="0"/>
          </a:p>
          <a:p>
            <a:endParaRPr lang="de-DE" sz="3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E9FF088-6277-1BCA-7143-A1B2254AF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62" y="1843568"/>
            <a:ext cx="7976775" cy="2174233"/>
          </a:xfrm>
          <a:prstGeom prst="rect">
            <a:avLst/>
          </a:prstGeom>
        </p:spPr>
      </p:pic>
      <p:sp>
        <p:nvSpPr>
          <p:cNvPr id="9" name="Geschweifte Klammer rechts 8">
            <a:extLst>
              <a:ext uri="{FF2B5EF4-FFF2-40B4-BE49-F238E27FC236}">
                <a16:creationId xmlns:a16="http://schemas.microsoft.com/office/drawing/2014/main" id="{F5FD7FB3-35CA-92EC-3C05-37AF262096F8}"/>
              </a:ext>
            </a:extLst>
          </p:cNvPr>
          <p:cNvSpPr/>
          <p:nvPr/>
        </p:nvSpPr>
        <p:spPr>
          <a:xfrm rot="5400000">
            <a:off x="4404140" y="452024"/>
            <a:ext cx="393031" cy="782938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9D75ACA-302B-181A-EEBB-F47567C14898}"/>
              </a:ext>
            </a:extLst>
          </p:cNvPr>
          <p:cNvSpPr txBox="1"/>
          <p:nvPr/>
        </p:nvSpPr>
        <p:spPr>
          <a:xfrm>
            <a:off x="3176337" y="4619381"/>
            <a:ext cx="4748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Milchsäure-Gärung</a:t>
            </a:r>
          </a:p>
        </p:txBody>
      </p:sp>
    </p:spTree>
    <p:extLst>
      <p:ext uri="{BB962C8B-B14F-4D97-AF65-F5344CB8AC3E}">
        <p14:creationId xmlns:p14="http://schemas.microsoft.com/office/powerpoint/2010/main" val="25695792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28DB9-32DD-A725-4709-05D8F214E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C63024DE-7062-76F3-47BF-D6044F11A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Abbau von Stoffen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13D1CCC-A351-1609-35FD-6CB183685703}"/>
              </a:ext>
            </a:extLst>
          </p:cNvPr>
          <p:cNvSpPr txBox="1"/>
          <p:nvPr/>
        </p:nvSpPr>
        <p:spPr>
          <a:xfrm>
            <a:off x="628649" y="1247629"/>
            <a:ext cx="801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 (Zellatmung)</a:t>
            </a:r>
          </a:p>
        </p:txBody>
      </p:sp>
    </p:spTree>
    <p:extLst>
      <p:ext uri="{BB962C8B-B14F-4D97-AF65-F5344CB8AC3E}">
        <p14:creationId xmlns:p14="http://schemas.microsoft.com/office/powerpoint/2010/main" val="2143981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64FD8-FE08-3C52-039F-77BC0AE78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FFF8078-BBC0-C21C-6FD5-8BB457B46989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1CD65EA-E830-B3BC-8D4B-6B85F3608C12}"/>
              </a:ext>
            </a:extLst>
          </p:cNvPr>
          <p:cNvSpPr txBox="1"/>
          <p:nvPr/>
        </p:nvSpPr>
        <p:spPr>
          <a:xfrm>
            <a:off x="628650" y="1778000"/>
            <a:ext cx="79819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Diffusion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Osmose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Konzentrations-Gefälle (-Gradient)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selektive Permeabilität</a:t>
            </a:r>
          </a:p>
          <a:p>
            <a:pPr algn="ctr"/>
            <a:endParaRPr lang="de-DE" sz="2000" b="1" dirty="0"/>
          </a:p>
          <a:p>
            <a:pPr algn="ctr"/>
            <a:r>
              <a:rPr lang="de-DE" sz="3600" b="1" dirty="0">
                <a:solidFill>
                  <a:srgbClr val="FF0000"/>
                </a:solidFill>
              </a:rPr>
              <a:t>Nicht einfach voraussetzen!</a:t>
            </a:r>
          </a:p>
          <a:p>
            <a:pPr algn="ctr"/>
            <a:endParaRPr lang="de-DE" sz="2000" b="1" dirty="0"/>
          </a:p>
          <a:p>
            <a:pPr algn="ctr"/>
            <a:r>
              <a:rPr lang="de-DE" sz="3600" b="1" dirty="0">
                <a:solidFill>
                  <a:srgbClr val="00B050"/>
                </a:solidFill>
              </a:rPr>
              <a:t>Evaluieren und ggf. besprechen!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2CC138D-0122-16FD-E2A9-9F3E11CECD60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5632"/>
          </a:xfrm>
          <a:prstGeom prst="rect">
            <a:avLst/>
          </a:prstGeom>
          <a:solidFill>
            <a:srgbClr val="66CCFF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/>
              <a:t>Neurobiologie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46667989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905BB-D282-E1C9-F9D9-A9EE1A101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56B74919-83EE-DD4D-A815-3F3A98BD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Abbau von Stoffen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8721D33-05E9-FC2C-221F-ACF5B9BD5377}"/>
              </a:ext>
            </a:extLst>
          </p:cNvPr>
          <p:cNvSpPr txBox="1"/>
          <p:nvPr/>
        </p:nvSpPr>
        <p:spPr>
          <a:xfrm>
            <a:off x="628649" y="1247629"/>
            <a:ext cx="801581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 (Zellatmung)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Konkrete Nennung der vier Stoffwechselabschnitte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Glykolyse (im Zytoplasma)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Oxidative Decarboxylierung (Mitochondrium)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 err="1"/>
              <a:t>Tricarbonsäurezyklus</a:t>
            </a:r>
            <a:r>
              <a:rPr lang="de-DE" sz="2800" dirty="0"/>
              <a:t> (Mitochondrium)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Atmungskette (Mitochondrium) </a:t>
            </a:r>
          </a:p>
          <a:p>
            <a:pPr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i="1" dirty="0"/>
              <a:t>Kompetenzen: </a:t>
            </a:r>
            <a:r>
              <a:rPr lang="de-DE" sz="2800" i="1" dirty="0" err="1"/>
              <a:t>SuS</a:t>
            </a:r>
            <a:r>
              <a:rPr lang="de-DE" sz="2800" i="1" dirty="0"/>
              <a:t> „</a:t>
            </a:r>
            <a:r>
              <a:rPr lang="de-DE" sz="28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beschreiben </a:t>
            </a:r>
            <a:r>
              <a:rPr lang="de-DE" sz="2800" i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im Überblick </a:t>
            </a:r>
            <a:r>
              <a:rPr lang="de-DE" sz="28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den aeroben Abbauweg von Glucose zu Kohlen­stoff­dioxid“</a:t>
            </a:r>
          </a:p>
          <a:p>
            <a:pPr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Also keine Zwischenschritte innerhalb dieser Stoff-wechselabschnitte, keine chemischen Formeln</a:t>
            </a:r>
          </a:p>
        </p:txBody>
      </p:sp>
    </p:spTree>
    <p:extLst>
      <p:ext uri="{BB962C8B-B14F-4D97-AF65-F5344CB8AC3E}">
        <p14:creationId xmlns:p14="http://schemas.microsoft.com/office/powerpoint/2010/main" val="65872475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9FD27-2C3E-3A5B-562E-A18C3BDA9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785F5B9F-CB94-C0FC-BAB2-B4F1FB6BD444}"/>
              </a:ext>
            </a:extLst>
          </p:cNvPr>
          <p:cNvSpPr txBox="1"/>
          <p:nvPr/>
        </p:nvSpPr>
        <p:spPr>
          <a:xfrm>
            <a:off x="666750" y="1690689"/>
            <a:ext cx="801581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Oxidative Decarboxylierung von BTS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ISB: LIS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44AC7F9-2E07-03D9-266D-17D71D068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510"/>
            <a:ext cx="9144000" cy="2271801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AA20BF0-3B87-A9CC-46B1-86CF3441E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Abbau von Stoffen</a:t>
            </a:r>
            <a:endParaRPr lang="de-DE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2123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49" y="1690689"/>
            <a:ext cx="801581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Oxidative Decarboxylierung von BTS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2400"/>
              </a:spcBef>
            </a:pPr>
            <a:r>
              <a:rPr lang="de-DE" sz="2400" dirty="0">
                <a:highlight>
                  <a:srgbClr val="00FFFF"/>
                </a:highlight>
              </a:rPr>
              <a:t>Problem 1</a:t>
            </a:r>
            <a:r>
              <a:rPr lang="de-DE" sz="2400" dirty="0"/>
              <a:t> wird verschärft: noch mehr NADH entsteht</a:t>
            </a:r>
          </a:p>
          <a:p>
            <a:pPr>
              <a:spcBef>
                <a:spcPts val="1200"/>
              </a:spcBef>
            </a:pPr>
            <a:r>
              <a:rPr lang="de-DE" sz="2400" dirty="0">
                <a:highlight>
                  <a:srgbClr val="FF00FF"/>
                </a:highlight>
              </a:rPr>
              <a:t>Problem 2 </a:t>
            </a:r>
            <a:r>
              <a:rPr lang="de-DE" sz="2400" dirty="0"/>
              <a:t>wird nicht gelöst: Essigsäure enthält noch viel Energie</a:t>
            </a:r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15129E6-1FB6-379F-D567-80963CBA7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1" y="2512343"/>
            <a:ext cx="8015817" cy="138445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2EDB01A-07FC-6398-EAB9-4D4A1D38479C}"/>
              </a:ext>
            </a:extLst>
          </p:cNvPr>
          <p:cNvSpPr txBox="1"/>
          <p:nvPr/>
        </p:nvSpPr>
        <p:spPr>
          <a:xfrm>
            <a:off x="4741685" y="3827282"/>
            <a:ext cx="28091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Aktivierte Essigsäure</a:t>
            </a:r>
          </a:p>
          <a:p>
            <a:pPr algn="ctr"/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Acetyl-</a:t>
            </a:r>
            <a:r>
              <a:rPr lang="de-DE" sz="1900" dirty="0" err="1">
                <a:latin typeface="Arial" panose="020B0604020202020204" pitchFamily="34" charset="0"/>
                <a:cs typeface="Arial" panose="020B0604020202020204" pitchFamily="34" charset="0"/>
              </a:rPr>
              <a:t>CoA</a:t>
            </a: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B90F69C-4B76-2DCD-4A4E-016E2064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Abbau von Stoffen</a:t>
            </a:r>
            <a:endParaRPr lang="de-DE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8321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1F8FF-ACE8-DDF5-BF5E-B610CD8F8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96A081A5-1D8E-00C4-C3FB-18B199A07011}"/>
              </a:ext>
            </a:extLst>
          </p:cNvPr>
          <p:cNvSpPr txBox="1"/>
          <p:nvPr/>
        </p:nvSpPr>
        <p:spPr>
          <a:xfrm>
            <a:off x="692150" y="1200495"/>
            <a:ext cx="80158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</a:t>
            </a:r>
            <a:r>
              <a:rPr lang="de-DE" sz="2800" b="1" dirty="0" err="1"/>
              <a:t>Trikarbonsäure</a:t>
            </a:r>
            <a:r>
              <a:rPr lang="de-DE" sz="2800" b="1" dirty="0"/>
              <a:t>-Zyklus</a:t>
            </a:r>
          </a:p>
          <a:p>
            <a:r>
              <a:rPr lang="de-DE" sz="2800" dirty="0"/>
              <a:t>ISB: LIS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802000-9D55-BDD0-3DD2-7C2BF3CFA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2087435"/>
            <a:ext cx="7744883" cy="3808698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50D53E2F-260F-275A-8347-AD7638D0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Abbau von Stoffen</a:t>
            </a:r>
            <a:endParaRPr lang="de-DE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6475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AF11D-6216-63BA-21FF-73CB26B9E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9FCEA74B-A2E3-B664-31DA-79354F6F7EE6}"/>
              </a:ext>
            </a:extLst>
          </p:cNvPr>
          <p:cNvSpPr txBox="1"/>
          <p:nvPr/>
        </p:nvSpPr>
        <p:spPr>
          <a:xfrm>
            <a:off x="692150" y="1200495"/>
            <a:ext cx="80158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</a:t>
            </a:r>
            <a:r>
              <a:rPr lang="de-DE" sz="2800" b="1" dirty="0" err="1"/>
              <a:t>Trikarbonsäure</a:t>
            </a:r>
            <a:r>
              <a:rPr lang="de-DE" sz="2800" b="1" dirty="0"/>
              <a:t>-Zyklus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2D67224-C216-F1D7-51EC-20C807737A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79" y="1656317"/>
            <a:ext cx="4526173" cy="420441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90D6EC2-26B6-3A2B-39DE-7B96B73360FD}"/>
              </a:ext>
            </a:extLst>
          </p:cNvPr>
          <p:cNvSpPr txBox="1"/>
          <p:nvPr/>
        </p:nvSpPr>
        <p:spPr>
          <a:xfrm>
            <a:off x="5731933" y="1829673"/>
            <a:ext cx="27834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Die Namen der Stoffe sind keine Lerninhalte.</a:t>
            </a:r>
          </a:p>
          <a:p>
            <a:endParaRPr lang="de-DE" sz="2400" dirty="0"/>
          </a:p>
          <a:p>
            <a:r>
              <a:rPr lang="de-DE" sz="2400" dirty="0"/>
              <a:t>Diese Skizze geht deutlich über die Anforderung des LehrplanPLUS hinaus!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DE16293-BAA9-BAA2-AC65-674B7B091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Abbau von Stoffen</a:t>
            </a:r>
            <a:endParaRPr lang="de-DE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21641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A2AB4-EA08-5CD5-FABE-11D2194B3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58AE83A9-A71C-AA46-C56A-AA971F6D1C49}"/>
              </a:ext>
            </a:extLst>
          </p:cNvPr>
          <p:cNvSpPr txBox="1"/>
          <p:nvPr/>
        </p:nvSpPr>
        <p:spPr>
          <a:xfrm>
            <a:off x="692150" y="1690689"/>
            <a:ext cx="8015817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Atmungskette 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ISB: LIS</a:t>
            </a:r>
          </a:p>
          <a:p>
            <a:pPr>
              <a:spcBef>
                <a:spcPts val="1200"/>
              </a:spcBef>
            </a:pPr>
            <a:endParaRPr lang="de-DE" sz="2800" b="1" baseline="-250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9404E79-D7DB-C14B-5A14-82BBB6C96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2888616"/>
            <a:ext cx="9017000" cy="196745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A91934C7-B3FD-3C36-FC08-35E59A6CC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Abbau von Stoffen</a:t>
            </a:r>
            <a:endParaRPr lang="de-DE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4401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92150" y="1690689"/>
            <a:ext cx="801581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Atmungskette </a:t>
            </a:r>
            <a:r>
              <a:rPr lang="de-DE" sz="2800" b="1" dirty="0">
                <a:highlight>
                  <a:srgbClr val="FFFF00"/>
                </a:highlight>
              </a:rPr>
              <a:t>NADH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r>
              <a:rPr lang="de-DE" sz="2800" dirty="0"/>
              <a:t>Keine stöchiometrische Beziehung zwischen NADH und ATP. Neuer Konsens: 2,5 ATP pro NADH.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2D9620-53C8-B29B-D4E7-75A240D24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33" y="2285403"/>
            <a:ext cx="6747933" cy="2287194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447E8DF1-3DB2-511F-D7AC-97DB6F887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Abbau von Stoffen</a:t>
            </a:r>
            <a:endParaRPr lang="de-DE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37364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92150" y="1690689"/>
            <a:ext cx="801581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Atmungskette </a:t>
            </a:r>
            <a:r>
              <a:rPr lang="de-DE" sz="2800" b="1" dirty="0" err="1">
                <a:highlight>
                  <a:srgbClr val="00FF00"/>
                </a:highlight>
              </a:rPr>
              <a:t>FADH</a:t>
            </a:r>
            <a:r>
              <a:rPr lang="de-DE" sz="2800" b="1" baseline="-25000" dirty="0" err="1">
                <a:highlight>
                  <a:srgbClr val="00FF00"/>
                </a:highlight>
              </a:rPr>
              <a:t>2</a:t>
            </a:r>
            <a:endParaRPr lang="de-DE" sz="2800" b="1" baseline="-25000" dirty="0">
              <a:highlight>
                <a:srgbClr val="00FF00"/>
              </a:highlight>
            </a:endParaRP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r>
              <a:rPr lang="de-DE" sz="2800" dirty="0"/>
              <a:t>Keine stöchiometrische Beziehung zwischen </a:t>
            </a:r>
            <a:r>
              <a:rPr lang="de-DE" sz="2800" dirty="0" err="1"/>
              <a:t>FADH</a:t>
            </a:r>
            <a:r>
              <a:rPr lang="de-DE" sz="2800" baseline="-25000" dirty="0" err="1"/>
              <a:t>2</a:t>
            </a:r>
            <a:r>
              <a:rPr lang="de-DE" sz="2800" dirty="0"/>
              <a:t> und ATP. Neuer Konsens: 1,5 ATP pro </a:t>
            </a:r>
            <a:r>
              <a:rPr lang="de-DE" sz="2800" dirty="0" err="1"/>
              <a:t>FADH</a:t>
            </a:r>
            <a:r>
              <a:rPr lang="de-DE" sz="2800" baseline="-25000" dirty="0" err="1"/>
              <a:t>2</a:t>
            </a:r>
            <a:r>
              <a:rPr lang="de-DE" sz="2800" dirty="0"/>
              <a:t>.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D5A8AF4-139E-C3C8-625D-2C23C2411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66" y="2260868"/>
            <a:ext cx="6383867" cy="2336264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9A88E034-EEDC-6ADB-ACC0-EC8B5F8BB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Abbau von Stoffen</a:t>
            </a:r>
            <a:endParaRPr lang="de-DE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4349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D7B3A3A9-DF20-36B5-46B0-8E9CA3D5C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Ökologie</a:t>
            </a:r>
          </a:p>
        </p:txBody>
      </p:sp>
    </p:spTree>
    <p:extLst>
      <p:ext uri="{BB962C8B-B14F-4D97-AF65-F5344CB8AC3E}">
        <p14:creationId xmlns:p14="http://schemas.microsoft.com/office/powerpoint/2010/main" val="154733174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06CBC-6646-A2AA-DF94-54A770CE7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A42BD0D4-A8BC-C603-B5F3-2F4814C88507}"/>
              </a:ext>
            </a:extLst>
          </p:cNvPr>
          <p:cNvSpPr txBox="1"/>
          <p:nvPr/>
        </p:nvSpPr>
        <p:spPr>
          <a:xfrm>
            <a:off x="628650" y="1323043"/>
            <a:ext cx="801581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Abschnitt 1 „</a:t>
            </a:r>
            <a:r>
              <a:rPr lang="de-DE" sz="2800" u="sng" dirty="0">
                <a:cs typeface="Arial" panose="020B0604020202020204" pitchFamily="34" charset="0"/>
              </a:rPr>
              <a:t>Dynamische Prozesse</a:t>
            </a:r>
            <a:r>
              <a:rPr lang="de-DE" sz="2800" dirty="0">
                <a:cs typeface="Arial" panose="020B0604020202020204" pitchFamily="34" charset="0"/>
              </a:rPr>
              <a:t>“ ist gut umsetzbar; entspricht weitgehend dem </a:t>
            </a:r>
            <a:r>
              <a:rPr lang="de-DE" sz="2800" dirty="0" err="1">
                <a:cs typeface="Arial" panose="020B0604020202020204" pitchFamily="34" charset="0"/>
              </a:rPr>
              <a:t>G8</a:t>
            </a:r>
            <a:r>
              <a:rPr lang="de-DE" sz="2800" dirty="0">
                <a:cs typeface="Arial" panose="020B0604020202020204" pitchFamily="34" charset="0"/>
              </a:rPr>
              <a:t>-Lehrplan.</a:t>
            </a:r>
          </a:p>
          <a:p>
            <a:pPr>
              <a:spcAft>
                <a:spcPts val="1200"/>
              </a:spcAft>
            </a:pPr>
            <a:endParaRPr lang="de-DE" sz="2800" dirty="0">
              <a:cs typeface="Arial" panose="020B0604020202020204" pitchFamily="34" charset="0"/>
            </a:endParaRPr>
          </a:p>
          <a:p>
            <a:r>
              <a:rPr lang="de-DE" sz="2800" dirty="0">
                <a:cs typeface="Arial" panose="020B0604020202020204" pitchFamily="34" charset="0"/>
              </a:rPr>
              <a:t>Neu ist nur die Einbeziehung von </a:t>
            </a:r>
            <a:r>
              <a:rPr lang="de-DE" sz="2800" u="sng" dirty="0">
                <a:cs typeface="Arial" panose="020B0604020202020204" pitchFamily="34" charset="0"/>
              </a:rPr>
              <a:t>Laborversuchen</a:t>
            </a:r>
            <a:r>
              <a:rPr lang="de-DE" sz="2800" dirty="0"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(aus der Literatur bzw. selbst erhobene Daten). </a:t>
            </a:r>
          </a:p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z. B. Temperatur-Orgel, unterschiedliche Boden-feuchte usw.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C12376-FF75-7D14-85BF-D31EADA42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Ökologie</a:t>
            </a:r>
          </a:p>
        </p:txBody>
      </p:sp>
    </p:spTree>
    <p:extLst>
      <p:ext uri="{BB962C8B-B14F-4D97-AF65-F5344CB8AC3E}">
        <p14:creationId xmlns:p14="http://schemas.microsoft.com/office/powerpoint/2010/main" val="1132420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3254</Words>
  <Application>Microsoft Office PowerPoint</Application>
  <PresentationFormat>Bildschirmpräsentation (4:3)</PresentationFormat>
  <Paragraphs>771</Paragraphs>
  <Slides>129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129</vt:i4>
      </vt:variant>
    </vt:vector>
  </HeadingPairs>
  <TitlesOfParts>
    <vt:vector size="136" baseType="lpstr">
      <vt:lpstr>Arial</vt:lpstr>
      <vt:lpstr>Arial Narrow</vt:lpstr>
      <vt:lpstr>Calibri</vt:lpstr>
      <vt:lpstr>Calibri Light</vt:lpstr>
      <vt:lpstr>Symbol</vt:lpstr>
      <vt:lpstr>Times New Roman</vt:lpstr>
      <vt:lpstr>Office</vt:lpstr>
      <vt:lpstr>Fachleitertagung Biologie Schwaben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Neurobiologie</vt:lpstr>
      <vt:lpstr>Neurobiologie im eA-Kurs</vt:lpstr>
      <vt:lpstr>Neurobiologie im eA-Kurs</vt:lpstr>
      <vt:lpstr>Neurobiologie im eA-Kurs</vt:lpstr>
      <vt:lpstr>Neurobiologie im eA-Kurs</vt:lpstr>
      <vt:lpstr>Neurobiologie im eA-Kurs</vt:lpstr>
      <vt:lpstr>Neurobiologie im eA-Kurs</vt:lpstr>
      <vt:lpstr>Neurobiologie im eA-Kurs</vt:lpstr>
      <vt:lpstr>Neurobiologie im eA-Kurs</vt:lpstr>
      <vt:lpstr>Neurobiologie im eA-Kurs</vt:lpstr>
      <vt:lpstr>Neurobiologie im eA-Kurs</vt:lpstr>
      <vt:lpstr>Neurobiologie im eA-Kurs</vt:lpstr>
      <vt:lpstr>Neurobiologie im eA-Kurs</vt:lpstr>
      <vt:lpstr>Neurobiologie im eA-Kurs</vt:lpstr>
      <vt:lpstr>Neurobiologie im eA-Kurs</vt:lpstr>
      <vt:lpstr>Neurobiologie im eA-Kurs</vt:lpstr>
      <vt:lpstr>Neurobiologie im eA-Kurs</vt:lpstr>
      <vt:lpstr>Neurobiologie im eA-Kurs</vt:lpstr>
      <vt:lpstr>Neurobiologie im eA-Kurs</vt:lpstr>
      <vt:lpstr>Neurobiologie im eA-Kurs</vt:lpstr>
      <vt:lpstr>Neurobiologie im eA-Kurs</vt:lpstr>
      <vt:lpstr>Neurobiologie im eA-Kurs</vt:lpstr>
      <vt:lpstr>Neurobiologie im eA-Kurs</vt:lpstr>
      <vt:lpstr>Neurobiologie im eA-Kurs</vt:lpstr>
      <vt:lpstr>Stoffwechsel-Biologie</vt:lpstr>
      <vt:lpstr>Fotosynthese</vt:lpstr>
      <vt:lpstr>Fotosynthese</vt:lpstr>
      <vt:lpstr>Fotosynthese</vt:lpstr>
      <vt:lpstr>Fotosynthese</vt:lpstr>
      <vt:lpstr>Fotosynthese</vt:lpstr>
      <vt:lpstr>Fotosynthese</vt:lpstr>
      <vt:lpstr>Fotosynthese</vt:lpstr>
      <vt:lpstr>Fotosynthese</vt:lpstr>
      <vt:lpstr>Fotosynthese</vt:lpstr>
      <vt:lpstr>Fotosynthese</vt:lpstr>
      <vt:lpstr>Fotosynthese</vt:lpstr>
      <vt:lpstr>Fotosynthese</vt:lpstr>
      <vt:lpstr>Fotosynthese</vt:lpstr>
      <vt:lpstr>Fotosynthese</vt:lpstr>
      <vt:lpstr>Fotosynthese</vt:lpstr>
      <vt:lpstr>Fotosynthese</vt:lpstr>
      <vt:lpstr>Fotosynthese</vt:lpstr>
      <vt:lpstr>Fotosynthese</vt:lpstr>
      <vt:lpstr>Fotosynthese</vt:lpstr>
      <vt:lpstr>Fotosynthese</vt:lpstr>
      <vt:lpstr>Fotosynthese</vt:lpstr>
      <vt:lpstr>Fotosynthese</vt:lpstr>
      <vt:lpstr>Fotosynthese</vt:lpstr>
      <vt:lpstr>Fotosynthese</vt:lpstr>
      <vt:lpstr>Umbau von Stoffen</vt:lpstr>
      <vt:lpstr>Umbau von Stoffen</vt:lpstr>
      <vt:lpstr>Umbau von Stoffen</vt:lpstr>
      <vt:lpstr>Umbau von Stoffen</vt:lpstr>
      <vt:lpstr>Umbau von Stoffen</vt:lpstr>
      <vt:lpstr>Umbau von Stoffen</vt:lpstr>
      <vt:lpstr>Umbau von Stoffen</vt:lpstr>
      <vt:lpstr>Umbau von Stoffen</vt:lpstr>
      <vt:lpstr>Umbau von Stoffen</vt:lpstr>
      <vt:lpstr>Umbau von Stoffen</vt:lpstr>
      <vt:lpstr>Abbau von Stoffen</vt:lpstr>
      <vt:lpstr>Abbau von Stoffen</vt:lpstr>
      <vt:lpstr>Abbau von Stoffen</vt:lpstr>
      <vt:lpstr>Abbau von Stoffen</vt:lpstr>
      <vt:lpstr>Abbau von Stoffen</vt:lpstr>
      <vt:lpstr>Abbau von Stoffen</vt:lpstr>
      <vt:lpstr>Abbau von Stoffen</vt:lpstr>
      <vt:lpstr>Abbau von Stoffen</vt:lpstr>
      <vt:lpstr>Abbau von Stoffen</vt:lpstr>
      <vt:lpstr>Abbau von Stoffen</vt:lpstr>
      <vt:lpstr>Abbau von Stoffen</vt:lpstr>
      <vt:lpstr>Abbau von Stoffen</vt:lpstr>
      <vt:lpstr>Abbau von Stoffen</vt:lpstr>
      <vt:lpstr>Abbau von Stoffen</vt:lpstr>
      <vt:lpstr>Abbau von Stoffen</vt:lpstr>
      <vt:lpstr>Abbau von Stoffen</vt:lpstr>
      <vt:lpstr>Ökologie</vt:lpstr>
      <vt:lpstr>Ökologie</vt:lpstr>
      <vt:lpstr>Ökologie</vt:lpstr>
      <vt:lpstr>Ökologie</vt:lpstr>
      <vt:lpstr>Ökologie</vt:lpstr>
      <vt:lpstr>Ökologie</vt:lpstr>
      <vt:lpstr>Ökologie</vt:lpstr>
      <vt:lpstr>Ökologie</vt:lpstr>
      <vt:lpstr>Ökologie</vt:lpstr>
      <vt:lpstr>Ökologie</vt:lpstr>
      <vt:lpstr>Ökologie</vt:lpstr>
      <vt:lpstr>Ökologie</vt:lpstr>
      <vt:lpstr>Ökologie</vt:lpstr>
      <vt:lpstr>Ökologie</vt:lpstr>
      <vt:lpstr>Ökologie</vt:lpstr>
      <vt:lpstr>Ökologie</vt:lpstr>
      <vt:lpstr>Ökologie</vt:lpstr>
      <vt:lpstr>Ökologie</vt:lpstr>
      <vt:lpstr>Ökologie</vt:lpstr>
      <vt:lpstr>Ökologie</vt:lpstr>
      <vt:lpstr>Ökologie</vt:lpstr>
      <vt:lpstr>Ökologie</vt:lpstr>
      <vt:lpstr>Ökologie</vt:lpstr>
      <vt:lpstr>Ökologie</vt:lpstr>
      <vt:lpstr>Ökologie</vt:lpstr>
      <vt:lpstr>Abitur</vt:lpstr>
      <vt:lpstr>Abitur</vt:lpstr>
      <vt:lpstr>Abitur</vt:lpstr>
      <vt:lpstr>Abitur</vt:lpstr>
      <vt:lpstr>Abitur</vt:lpstr>
      <vt:lpstr>Abitur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Nickl</dc:creator>
  <cp:lastModifiedBy>Thomas Nickl</cp:lastModifiedBy>
  <cp:revision>36</cp:revision>
  <dcterms:created xsi:type="dcterms:W3CDTF">2025-12-06T12:11:03Z</dcterms:created>
  <dcterms:modified xsi:type="dcterms:W3CDTF">2025-12-12T16:28:33Z</dcterms:modified>
</cp:coreProperties>
</file>