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420" r:id="rId2"/>
    <p:sldId id="1091" r:id="rId3"/>
    <p:sldId id="1387" r:id="rId4"/>
    <p:sldId id="1388" r:id="rId5"/>
    <p:sldId id="1261" r:id="rId6"/>
    <p:sldId id="1492" r:id="rId7"/>
    <p:sldId id="1262" r:id="rId8"/>
    <p:sldId id="1389" r:id="rId9"/>
    <p:sldId id="1493" r:id="rId10"/>
    <p:sldId id="1263" r:id="rId11"/>
    <p:sldId id="1392" r:id="rId12"/>
    <p:sldId id="1264" r:id="rId13"/>
    <p:sldId id="1395" r:id="rId14"/>
    <p:sldId id="1396" r:id="rId15"/>
    <p:sldId id="1096" r:id="rId16"/>
    <p:sldId id="1265" r:id="rId17"/>
    <p:sldId id="1382" r:id="rId18"/>
    <p:sldId id="1274" r:id="rId19"/>
    <p:sldId id="1399" r:id="rId20"/>
    <p:sldId id="1275" r:id="rId21"/>
    <p:sldId id="1276" r:id="rId22"/>
    <p:sldId id="1400" r:id="rId23"/>
    <p:sldId id="1277" r:id="rId24"/>
    <p:sldId id="1279" r:id="rId25"/>
    <p:sldId id="1407" r:id="rId26"/>
    <p:sldId id="1280" r:id="rId27"/>
    <p:sldId id="1408" r:id="rId28"/>
    <p:sldId id="1409" r:id="rId29"/>
    <p:sldId id="1410" r:id="rId30"/>
    <p:sldId id="1281" r:id="rId31"/>
    <p:sldId id="1411" r:id="rId32"/>
    <p:sldId id="1497" r:id="rId33"/>
    <p:sldId id="1498" r:id="rId34"/>
    <p:sldId id="1285" r:id="rId35"/>
    <p:sldId id="1413" r:id="rId36"/>
    <p:sldId id="1286" r:id="rId37"/>
    <p:sldId id="1289" r:id="rId38"/>
    <p:sldId id="1415" r:id="rId39"/>
    <p:sldId id="1416" r:id="rId40"/>
    <p:sldId id="1291" r:id="rId41"/>
    <p:sldId id="1417" r:id="rId42"/>
    <p:sldId id="1293" r:id="rId43"/>
    <p:sldId id="1296" r:id="rId44"/>
    <p:sldId id="1298" r:id="rId45"/>
    <p:sldId id="1494" r:id="rId46"/>
    <p:sldId id="1421" r:id="rId47"/>
    <p:sldId id="1422" r:id="rId48"/>
    <p:sldId id="1423" r:id="rId49"/>
    <p:sldId id="1301" r:id="rId50"/>
    <p:sldId id="1303" r:id="rId51"/>
    <p:sldId id="1424" r:id="rId52"/>
    <p:sldId id="1304" r:id="rId53"/>
    <p:sldId id="1305" r:id="rId54"/>
    <p:sldId id="1306" r:id="rId55"/>
    <p:sldId id="1425" r:id="rId56"/>
    <p:sldId id="1310" r:id="rId57"/>
    <p:sldId id="1311" r:id="rId58"/>
    <p:sldId id="1312" r:id="rId59"/>
    <p:sldId id="1315" r:id="rId60"/>
    <p:sldId id="1316" r:id="rId61"/>
    <p:sldId id="1426" r:id="rId62"/>
    <p:sldId id="1317" r:id="rId63"/>
    <p:sldId id="1427" r:id="rId64"/>
    <p:sldId id="1318" r:id="rId65"/>
    <p:sldId id="1319" r:id="rId66"/>
    <p:sldId id="1320" r:id="rId67"/>
    <p:sldId id="1322" r:id="rId68"/>
    <p:sldId id="1364" r:id="rId69"/>
    <p:sldId id="1428" r:id="rId70"/>
    <p:sldId id="1324" r:id="rId71"/>
    <p:sldId id="1326" r:id="rId72"/>
    <p:sldId id="1459" r:id="rId73"/>
    <p:sldId id="1329" r:id="rId74"/>
    <p:sldId id="1331" r:id="rId75"/>
    <p:sldId id="1430" r:id="rId76"/>
    <p:sldId id="1333" r:id="rId77"/>
    <p:sldId id="1495" r:id="rId78"/>
    <p:sldId id="1336" r:id="rId79"/>
    <p:sldId id="1338" r:id="rId80"/>
    <p:sldId id="1435" r:id="rId81"/>
    <p:sldId id="1460" r:id="rId82"/>
    <p:sldId id="1347" r:id="rId83"/>
    <p:sldId id="1463" r:id="rId84"/>
    <p:sldId id="1461" r:id="rId85"/>
    <p:sldId id="1351" r:id="rId86"/>
    <p:sldId id="1352" r:id="rId87"/>
    <p:sldId id="1462" r:id="rId88"/>
    <p:sldId id="1361" r:id="rId89"/>
    <p:sldId id="1496" r:id="rId90"/>
    <p:sldId id="1362" r:id="rId91"/>
    <p:sldId id="1441" r:id="rId92"/>
    <p:sldId id="1465" r:id="rId93"/>
    <p:sldId id="1466" r:id="rId94"/>
    <p:sldId id="1468" r:id="rId95"/>
    <p:sldId id="1469" r:id="rId96"/>
    <p:sldId id="1365" r:id="rId97"/>
    <p:sldId id="1442" r:id="rId98"/>
    <p:sldId id="1367" r:id="rId99"/>
    <p:sldId id="1450" r:id="rId100"/>
    <p:sldId id="1443" r:id="rId101"/>
    <p:sldId id="1369" r:id="rId102"/>
    <p:sldId id="1484" r:id="rId103"/>
    <p:sldId id="1371" r:id="rId104"/>
    <p:sldId id="1479" r:id="rId105"/>
    <p:sldId id="1480" r:id="rId106"/>
    <p:sldId id="1481" r:id="rId107"/>
    <p:sldId id="1446" r:id="rId108"/>
    <p:sldId id="1473" r:id="rId109"/>
    <p:sldId id="1482" r:id="rId110"/>
    <p:sldId id="1375" r:id="rId111"/>
    <p:sldId id="1447" r:id="rId112"/>
    <p:sldId id="1380" r:id="rId113"/>
    <p:sldId id="1210" r:id="rId1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  <a:srgbClr val="0000FF"/>
    <a:srgbClr val="FF99FF"/>
    <a:srgbClr val="FF9966"/>
    <a:srgbClr val="3399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7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31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90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52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18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78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75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54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0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1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61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1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75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DA8AAF4-6E96-81EF-5AD7-55FB25180F92}"/>
              </a:ext>
            </a:extLst>
          </p:cNvPr>
          <p:cNvSpPr txBox="1"/>
          <p:nvPr/>
        </p:nvSpPr>
        <p:spPr>
          <a:xfrm>
            <a:off x="755576" y="1438973"/>
            <a:ext cx="777686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 </a:t>
            </a:r>
          </a:p>
          <a:p>
            <a:pPr algn="ctr"/>
            <a:r>
              <a:rPr lang="de-DE" sz="4800" b="1" dirty="0"/>
              <a:t>Kompetenzorientiertes Arbeiten in der 13. </a:t>
            </a:r>
            <a:r>
              <a:rPr lang="de-DE" sz="4800" b="1" dirty="0" err="1"/>
              <a:t>Jgst</a:t>
            </a:r>
            <a:r>
              <a:rPr lang="de-DE" sz="4800" b="1" dirty="0"/>
              <a:t>. Teil II:</a:t>
            </a:r>
          </a:p>
          <a:p>
            <a:pPr algn="ctr"/>
            <a:r>
              <a:rPr lang="de-DE" sz="4800" b="1" dirty="0">
                <a:solidFill>
                  <a:srgbClr val="FF0000"/>
                </a:solidFill>
              </a:rPr>
              <a:t>Stoffwechselbiologie / Ökologie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30. Juni 2025</a:t>
            </a:r>
            <a:endParaRPr lang="de-DE" sz="3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Fachsprache:</a:t>
            </a:r>
          </a:p>
          <a:p>
            <a:r>
              <a:rPr lang="de-DE" sz="3200" dirty="0"/>
              <a:t>Energie-Bereitstellung, Energie-Umwandlung, Energie-Einsatz</a:t>
            </a:r>
          </a:p>
          <a:p>
            <a:r>
              <a:rPr lang="de-DE" sz="3200" dirty="0"/>
              <a:t>Energie-Entwertung (ungenutzte Energie, meist Wärme)</a:t>
            </a:r>
          </a:p>
          <a:p>
            <a:endParaRPr lang="de-DE" sz="3200" dirty="0"/>
          </a:p>
          <a:p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5394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r>
              <a:rPr lang="de-DE" sz="2800" dirty="0"/>
              <a:t>: </a:t>
            </a:r>
          </a:p>
          <a:p>
            <a:r>
              <a:rPr lang="de-DE" sz="2800" dirty="0"/>
              <a:t>Schwerpunkt: </a:t>
            </a:r>
            <a:r>
              <a:rPr lang="de-DE" sz="2800" u="sng" dirty="0"/>
              <a:t>Wechselwirkungen</a:t>
            </a:r>
            <a:r>
              <a:rPr lang="de-DE" sz="2800" dirty="0"/>
              <a:t> zwischen mensch-</a:t>
            </a:r>
            <a:r>
              <a:rPr lang="de-DE" sz="2800" dirty="0" err="1"/>
              <a:t>licher</a:t>
            </a:r>
            <a:r>
              <a:rPr lang="de-DE" sz="2800" dirty="0"/>
              <a:t> Aktivität und Reaktionen der Ökosysteme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wenig neue Lerninhalte,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aber viel Anwendung von Vorwissen,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hohe Schüleraktivität,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Möglichkeit der Behandlung aktueller bzw. regionaler Probleme</a:t>
            </a:r>
          </a:p>
        </p:txBody>
      </p:sp>
    </p:spTree>
    <p:extLst>
      <p:ext uri="{BB962C8B-B14F-4D97-AF65-F5344CB8AC3E}">
        <p14:creationId xmlns:p14="http://schemas.microsoft.com/office/powerpoint/2010/main" val="40621422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dirty="0"/>
              <a:t>Begriff „</a:t>
            </a:r>
            <a:r>
              <a:rPr lang="de-DE" sz="2800" u="sng" dirty="0"/>
              <a:t>Biodiversität</a:t>
            </a:r>
            <a:r>
              <a:rPr lang="de-DE" sz="2800" dirty="0"/>
              <a:t>“: 3 Ebenen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Vielfalt der </a:t>
            </a:r>
            <a:r>
              <a:rPr lang="de-DE" sz="2800" b="1" dirty="0"/>
              <a:t>Allele</a:t>
            </a:r>
            <a:r>
              <a:rPr lang="de-DE" sz="2800" dirty="0"/>
              <a:t> innerhalb einer Population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Vielfalt der </a:t>
            </a:r>
            <a:r>
              <a:rPr lang="de-DE" sz="2800" b="1" dirty="0"/>
              <a:t>Arten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Vielfalt der </a:t>
            </a:r>
            <a:r>
              <a:rPr lang="de-DE" sz="2800" b="1" dirty="0"/>
              <a:t>Lebensräume</a:t>
            </a:r>
          </a:p>
        </p:txBody>
      </p:sp>
    </p:spTree>
    <p:extLst>
      <p:ext uri="{BB962C8B-B14F-4D97-AF65-F5344CB8AC3E}">
        <p14:creationId xmlns:p14="http://schemas.microsoft.com/office/powerpoint/2010/main" val="135228913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DEBD0-1012-32E0-5D59-C1C6368E9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C67B8-AE2F-7521-6044-07814AD5D8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F0B56CF-AECC-2FED-8631-E8D68A91BC76}"/>
              </a:ext>
            </a:extLst>
          </p:cNvPr>
          <p:cNvSpPr txBox="1"/>
          <p:nvPr/>
        </p:nvSpPr>
        <p:spPr>
          <a:xfrm>
            <a:off x="726017" y="1690689"/>
            <a:ext cx="778933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Monetarisierung</a:t>
            </a:r>
          </a:p>
          <a:p>
            <a:endParaRPr lang="de-DE" sz="2800" b="1" dirty="0">
              <a:cs typeface="Arial" panose="020B0604020202020204" pitchFamily="34" charset="0"/>
            </a:endParaRPr>
          </a:p>
          <a:p>
            <a:r>
              <a:rPr lang="de-DE" sz="2800" dirty="0">
                <a:cs typeface="Arial" panose="020B0604020202020204" pitchFamily="34" charset="0"/>
              </a:rPr>
              <a:t>Ökosystemleistungen werden mit </a:t>
            </a:r>
            <a:r>
              <a:rPr lang="de-DE" sz="2800" u="sng" dirty="0">
                <a:cs typeface="Arial" panose="020B0604020202020204" pitchFamily="34" charset="0"/>
              </a:rPr>
              <a:t>Geldwert</a:t>
            </a:r>
            <a:r>
              <a:rPr lang="de-DE" sz="2800" dirty="0">
                <a:cs typeface="Arial" panose="020B0604020202020204" pitchFamily="34" charset="0"/>
              </a:rPr>
              <a:t> belegt, z. B.: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Holzpreise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Wasserpfennig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Ökopunkte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CO</a:t>
            </a:r>
            <a:r>
              <a:rPr lang="de-DE" sz="2800" baseline="-25000" dirty="0">
                <a:cs typeface="Arial" panose="020B0604020202020204" pitchFamily="34" charset="0"/>
              </a:rPr>
              <a:t>2</a:t>
            </a:r>
            <a:r>
              <a:rPr lang="de-DE" sz="2800" dirty="0">
                <a:cs typeface="Arial" panose="020B0604020202020204" pitchFamily="34" charset="0"/>
              </a:rPr>
              <a:t>-Abgabe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Emissionshandel</a:t>
            </a:r>
          </a:p>
          <a:p>
            <a:pPr>
              <a:spcBef>
                <a:spcPts val="1200"/>
              </a:spcBef>
            </a:pPr>
            <a:endParaRPr lang="de-DE" sz="2800" i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0A0B4D8-C49D-7BE9-7A9A-7904F644D88C}"/>
              </a:ext>
            </a:extLst>
          </p:cNvPr>
          <p:cNvSpPr txBox="1"/>
          <p:nvPr/>
        </p:nvSpPr>
        <p:spPr>
          <a:xfrm rot="1380864">
            <a:off x="5419898" y="4039987"/>
            <a:ext cx="1870363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Pro und Contra</a:t>
            </a:r>
          </a:p>
        </p:txBody>
      </p:sp>
    </p:spTree>
    <p:extLst>
      <p:ext uri="{BB962C8B-B14F-4D97-AF65-F5344CB8AC3E}">
        <p14:creationId xmlns:p14="http://schemas.microsoft.com/office/powerpoint/2010/main" val="16186685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u="sng" dirty="0"/>
              <a:t>Ökonomischer Wert von Ökosystem-Leistungen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b="1" dirty="0"/>
              <a:t>Treibhauseffekt</a:t>
            </a:r>
            <a:r>
              <a:rPr lang="de-DE" sz="2800" dirty="0"/>
              <a:t> als </a:t>
            </a:r>
            <a:r>
              <a:rPr lang="de-DE" sz="3600" b="1" dirty="0">
                <a:highlight>
                  <a:srgbClr val="FFFF00"/>
                </a:highlight>
              </a:rPr>
              <a:t>Schwerpunkt</a:t>
            </a:r>
            <a:r>
              <a:rPr lang="de-DE" sz="2800" dirty="0"/>
              <a:t> mit ca. vier Unterrichtsstunden 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Kompetenztraining (Lernbereich 1) bei hoher Motivation</a:t>
            </a:r>
          </a:p>
          <a:p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700427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BAAD5-EA30-8F1D-8B1E-0772A3005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8BB9A-87EA-AA04-0BC0-6819ED2360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660600-122D-FBFA-F536-7550F34C54F9}"/>
              </a:ext>
            </a:extLst>
          </p:cNvPr>
          <p:cNvSpPr txBox="1"/>
          <p:nvPr/>
        </p:nvSpPr>
        <p:spPr>
          <a:xfrm>
            <a:off x="726017" y="1690689"/>
            <a:ext cx="778933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</a:t>
            </a:r>
          </a:p>
          <a:p>
            <a:endParaRPr lang="de-DE" sz="2800" b="1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800" u="sng" dirty="0">
                <a:cs typeface="Arial" panose="020B0604020202020204" pitchFamily="34" charset="0"/>
              </a:rPr>
              <a:t>Vertiefte Betrachtung</a:t>
            </a:r>
            <a:r>
              <a:rPr lang="de-DE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Mechanismus des Treibhauseffekts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Zusammenhang Treibhausgase und globale Temperatur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Datenerhebung und -darstellung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Medienkritik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Maßnahmen: Quellen und Senken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700408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5E78E-D629-2D2F-7451-9D39E2FCF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F4017-EF3E-6407-4CAF-4292A25A2E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B1DCAE7-8039-6AA9-4B52-294AF2E75BDB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0563BE-D447-BCBE-9BDE-B1F6C828F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34" y="2340686"/>
            <a:ext cx="5171332" cy="314348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386E9EF-437B-5736-77E0-A5F28B75C875}"/>
              </a:ext>
            </a:extLst>
          </p:cNvPr>
          <p:cNvSpPr txBox="1"/>
          <p:nvPr/>
        </p:nvSpPr>
        <p:spPr>
          <a:xfrm>
            <a:off x="786063" y="5620528"/>
            <a:ext cx="741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Entwicklung der CO</a:t>
            </a:r>
            <a:r>
              <a:rPr lang="de-DE" sz="2800" baseline="-25000" dirty="0"/>
              <a:t>2</a:t>
            </a:r>
            <a:r>
              <a:rPr lang="de-DE" sz="2800" dirty="0"/>
              <a:t>-Konzentration seit der Eiszeit</a:t>
            </a:r>
          </a:p>
        </p:txBody>
      </p:sp>
    </p:spTree>
    <p:extLst>
      <p:ext uri="{BB962C8B-B14F-4D97-AF65-F5344CB8AC3E}">
        <p14:creationId xmlns:p14="http://schemas.microsoft.com/office/powerpoint/2010/main" val="18655625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F922D-2908-E619-B441-04FF1E4CD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A8E90-B90F-C25A-79CB-20B8903303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40C09B-7E7D-DA88-03E7-57080DF8A960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5C35806-BAC1-939B-0ED8-89E331C33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34" y="2340686"/>
            <a:ext cx="5171332" cy="314348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89B09BF-2894-E47B-F118-C277499F7228}"/>
              </a:ext>
            </a:extLst>
          </p:cNvPr>
          <p:cNvSpPr txBox="1"/>
          <p:nvPr/>
        </p:nvSpPr>
        <p:spPr>
          <a:xfrm>
            <a:off x="786063" y="5620528"/>
            <a:ext cx="741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Datenerhebung</a:t>
            </a:r>
            <a:r>
              <a:rPr lang="de-DE" sz="2800" dirty="0"/>
              <a:t>: Mauna Loa seit 1958 direkt; Eisbohrkerne in der Antarktis (Luftblasen)</a:t>
            </a:r>
          </a:p>
        </p:txBody>
      </p:sp>
    </p:spTree>
    <p:extLst>
      <p:ext uri="{BB962C8B-B14F-4D97-AF65-F5344CB8AC3E}">
        <p14:creationId xmlns:p14="http://schemas.microsoft.com/office/powerpoint/2010/main" val="319941426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46820E-3C8C-66D7-AF3B-0D0334D81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5" y="2774738"/>
            <a:ext cx="4931705" cy="37181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A83A36D-5D4E-F1F2-5CD1-D577668B8230}"/>
              </a:ext>
            </a:extLst>
          </p:cNvPr>
          <p:cNvSpPr txBox="1"/>
          <p:nvPr/>
        </p:nvSpPr>
        <p:spPr>
          <a:xfrm>
            <a:off x="5903890" y="2703498"/>
            <a:ext cx="26114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/>
              <a:t>Datenerhebung zur Lufttemperatur:</a:t>
            </a:r>
          </a:p>
          <a:p>
            <a:r>
              <a:rPr lang="de-DE" sz="2400" dirty="0"/>
              <a:t>oberflächennah,</a:t>
            </a:r>
          </a:p>
          <a:p>
            <a:r>
              <a:rPr lang="de-DE" sz="2400" dirty="0"/>
              <a:t>viele </a:t>
            </a:r>
            <a:r>
              <a:rPr lang="de-DE" sz="2400" dirty="0" err="1"/>
              <a:t>Messpunkte</a:t>
            </a:r>
            <a:endParaRPr lang="de-DE" sz="2400" dirty="0"/>
          </a:p>
          <a:p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9033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386B8-BC59-9D8E-ECFB-1BF727BDA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227ED-C058-8714-0486-FB5DA26E23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5716C7C-C31A-306D-3BFD-D18C4106659A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D3CC98-B1F5-D4BD-83CA-B33307B93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5" y="2774738"/>
            <a:ext cx="4931705" cy="37181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75A32E-4F1E-1250-ED72-6F0232A93801}"/>
              </a:ext>
            </a:extLst>
          </p:cNvPr>
          <p:cNvSpPr txBox="1"/>
          <p:nvPr/>
        </p:nvSpPr>
        <p:spPr>
          <a:xfrm>
            <a:off x="5903890" y="2703498"/>
            <a:ext cx="26114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/>
              <a:t>Datenerhebung zur Lufttemperatur:</a:t>
            </a:r>
          </a:p>
          <a:p>
            <a:r>
              <a:rPr lang="de-DE" sz="2400" dirty="0"/>
              <a:t>oberflächennah,</a:t>
            </a:r>
          </a:p>
          <a:p>
            <a:r>
              <a:rPr lang="de-DE" sz="2400" dirty="0"/>
              <a:t>viele </a:t>
            </a:r>
            <a:r>
              <a:rPr lang="de-DE" sz="2400" dirty="0" err="1"/>
              <a:t>Messpunkte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Kurvenglättung</a:t>
            </a:r>
          </a:p>
          <a:p>
            <a:r>
              <a:rPr lang="de-DE" sz="2400" dirty="0"/>
              <a:t>=&gt; Trend</a:t>
            </a:r>
          </a:p>
          <a:p>
            <a:endParaRPr lang="de-DE" sz="2400" dirty="0"/>
          </a:p>
          <a:p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69ABAB8-1023-6CC0-971F-E915A8B384F6}"/>
              </a:ext>
            </a:extLst>
          </p:cNvPr>
          <p:cNvCxnSpPr/>
          <p:nvPr/>
        </p:nvCxnSpPr>
        <p:spPr>
          <a:xfrm>
            <a:off x="5029200" y="4630189"/>
            <a:ext cx="874690" cy="3075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54701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1BEC5-4F2D-D13B-B25E-6D6C6E61F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8BE9B-E25E-51EF-65B4-B3A098192D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66B339-EA16-66B8-8FEB-060AA4336468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466245E-68BC-4F6F-24A9-C3B4111FE2E5}"/>
              </a:ext>
            </a:extLst>
          </p:cNvPr>
          <p:cNvSpPr txBox="1"/>
          <p:nvPr/>
        </p:nvSpPr>
        <p:spPr>
          <a:xfrm>
            <a:off x="342399" y="2237874"/>
            <a:ext cx="29357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>
                <a:highlight>
                  <a:srgbClr val="00FF00"/>
                </a:highlight>
              </a:rPr>
              <a:t>Korrelation</a:t>
            </a:r>
            <a:r>
              <a:rPr lang="de-DE" sz="2800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highlight>
                  <a:srgbClr val="FFCCFF"/>
                </a:highlight>
              </a:rPr>
              <a:t>CO</a:t>
            </a:r>
            <a:r>
              <a:rPr lang="de-DE" sz="2800" baseline="-25000" dirty="0">
                <a:highlight>
                  <a:srgbClr val="FFCCFF"/>
                </a:highlight>
              </a:rPr>
              <a:t>2</a:t>
            </a:r>
            <a:r>
              <a:rPr lang="de-DE" sz="2800" dirty="0">
                <a:highlight>
                  <a:srgbClr val="FFCCFF"/>
                </a:highlight>
              </a:rPr>
              <a:t>-Konz.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Globale Luft-temperatur (Bodennähe)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Sonnenflecken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422457-130D-4C0D-4B3F-B2A2AE9D0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53" y="2146668"/>
            <a:ext cx="5449554" cy="4173922"/>
          </a:xfrm>
          <a:prstGeom prst="rect">
            <a:avLst/>
          </a:prstGeom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5AC4339D-946C-42E0-CBEB-430444785A15}"/>
              </a:ext>
            </a:extLst>
          </p:cNvPr>
          <p:cNvSpPr/>
          <p:nvPr/>
        </p:nvSpPr>
        <p:spPr>
          <a:xfrm>
            <a:off x="3582785" y="3183775"/>
            <a:ext cx="4256117" cy="2219498"/>
          </a:xfrm>
          <a:custGeom>
            <a:avLst/>
            <a:gdLst>
              <a:gd name="connsiteX0" fmla="*/ 0 w 4256117"/>
              <a:gd name="connsiteY0" fmla="*/ 2219498 h 2219498"/>
              <a:gd name="connsiteX1" fmla="*/ 798022 w 4256117"/>
              <a:gd name="connsiteY1" fmla="*/ 2128058 h 2219498"/>
              <a:gd name="connsiteX2" fmla="*/ 1529542 w 4256117"/>
              <a:gd name="connsiteY2" fmla="*/ 1961803 h 2219498"/>
              <a:gd name="connsiteX3" fmla="*/ 2103120 w 4256117"/>
              <a:gd name="connsiteY3" fmla="*/ 1870363 h 2219498"/>
              <a:gd name="connsiteX4" fmla="*/ 2626822 w 4256117"/>
              <a:gd name="connsiteY4" fmla="*/ 1687483 h 2219498"/>
              <a:gd name="connsiteX5" fmla="*/ 2992582 w 4256117"/>
              <a:gd name="connsiteY5" fmla="*/ 1429789 h 2219498"/>
              <a:gd name="connsiteX6" fmla="*/ 3283528 w 4256117"/>
              <a:gd name="connsiteY6" fmla="*/ 1122218 h 2219498"/>
              <a:gd name="connsiteX7" fmla="*/ 3649288 w 4256117"/>
              <a:gd name="connsiteY7" fmla="*/ 781396 h 2219498"/>
              <a:gd name="connsiteX8" fmla="*/ 3906982 w 4256117"/>
              <a:gd name="connsiteY8" fmla="*/ 440574 h 2219498"/>
              <a:gd name="connsiteX9" fmla="*/ 4256117 w 4256117"/>
              <a:gd name="connsiteY9" fmla="*/ 0 h 221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6117" h="2219498">
                <a:moveTo>
                  <a:pt x="0" y="2219498"/>
                </a:moveTo>
                <a:cubicBezTo>
                  <a:pt x="271549" y="2195252"/>
                  <a:pt x="543098" y="2171007"/>
                  <a:pt x="798022" y="2128058"/>
                </a:cubicBezTo>
                <a:cubicBezTo>
                  <a:pt x="1052946" y="2085109"/>
                  <a:pt x="1312026" y="2004752"/>
                  <a:pt x="1529542" y="1961803"/>
                </a:cubicBezTo>
                <a:cubicBezTo>
                  <a:pt x="1747058" y="1918854"/>
                  <a:pt x="1920240" y="1916083"/>
                  <a:pt x="2103120" y="1870363"/>
                </a:cubicBezTo>
                <a:cubicBezTo>
                  <a:pt x="2286000" y="1824643"/>
                  <a:pt x="2478578" y="1760912"/>
                  <a:pt x="2626822" y="1687483"/>
                </a:cubicBezTo>
                <a:cubicBezTo>
                  <a:pt x="2775066" y="1614054"/>
                  <a:pt x="2883131" y="1524000"/>
                  <a:pt x="2992582" y="1429789"/>
                </a:cubicBezTo>
                <a:cubicBezTo>
                  <a:pt x="3102033" y="1335578"/>
                  <a:pt x="3174077" y="1230284"/>
                  <a:pt x="3283528" y="1122218"/>
                </a:cubicBezTo>
                <a:cubicBezTo>
                  <a:pt x="3392979" y="1014152"/>
                  <a:pt x="3545379" y="895003"/>
                  <a:pt x="3649288" y="781396"/>
                </a:cubicBezTo>
                <a:cubicBezTo>
                  <a:pt x="3753197" y="667789"/>
                  <a:pt x="3805844" y="570807"/>
                  <a:pt x="3906982" y="440574"/>
                </a:cubicBezTo>
                <a:cubicBezTo>
                  <a:pt x="4008120" y="310341"/>
                  <a:pt x="4132118" y="155170"/>
                  <a:pt x="4256117" y="0"/>
                </a:cubicBezTo>
              </a:path>
            </a:pathLst>
          </a:custGeom>
          <a:noFill/>
          <a:ln w="76200">
            <a:solidFill>
              <a:srgbClr val="FF66FF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68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Fachsprache:</a:t>
            </a:r>
          </a:p>
          <a:p>
            <a:r>
              <a:rPr lang="de-DE" sz="3200" dirty="0"/>
              <a:t>Energie-Bereitstellung, Energie-Umwandlung, Energie-Einsatz</a:t>
            </a:r>
          </a:p>
          <a:p>
            <a:r>
              <a:rPr lang="de-DE" sz="3200" dirty="0"/>
              <a:t>Energie-Entwertung (ungenutzte Energie, meist Wärme)</a:t>
            </a:r>
          </a:p>
          <a:p>
            <a:endParaRPr lang="de-DE" sz="3200" dirty="0"/>
          </a:p>
          <a:p>
            <a:r>
              <a:rPr lang="de-DE" sz="3200" b="1" dirty="0">
                <a:solidFill>
                  <a:srgbClr val="FF0000"/>
                </a:solidFill>
              </a:rPr>
              <a:t>Falsch</a:t>
            </a:r>
            <a:r>
              <a:rPr lang="de-DE" sz="3200" dirty="0">
                <a:solidFill>
                  <a:srgbClr val="FF0000"/>
                </a:solidFill>
              </a:rPr>
              <a:t>: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„Energie-Erzeugung“, „Energie-Verbrauch“ (Kurs als Korrektiv einbinden!)</a:t>
            </a:r>
          </a:p>
        </p:txBody>
      </p:sp>
    </p:spTree>
    <p:extLst>
      <p:ext uri="{BB962C8B-B14F-4D97-AF65-F5344CB8AC3E}">
        <p14:creationId xmlns:p14="http://schemas.microsoft.com/office/powerpoint/2010/main" val="7415555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83A36D-5D4E-F1F2-5CD1-D577668B8230}"/>
              </a:ext>
            </a:extLst>
          </p:cNvPr>
          <p:cNvSpPr txBox="1"/>
          <p:nvPr/>
        </p:nvSpPr>
        <p:spPr>
          <a:xfrm>
            <a:off x="5910240" y="2633066"/>
            <a:ext cx="2611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highlight>
                  <a:srgbClr val="FFCCFF"/>
                </a:highlight>
              </a:rPr>
              <a:t>Aus dem Blog eines Klima-Leugners:</a:t>
            </a:r>
          </a:p>
          <a:p>
            <a:endParaRPr lang="de-DE" sz="2400" dirty="0"/>
          </a:p>
          <a:p>
            <a:r>
              <a:rPr lang="de-DE" sz="2400" dirty="0"/>
              <a:t>Keine Korrelation zwischen globaler Temperatur und Kohlenstoffdioxid-Konzentration?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7182AF-67A3-4F6B-30E5-105C82EC5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7" y="2633066"/>
            <a:ext cx="5205596" cy="28787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8E12450-B9BB-BD8D-A583-C3A0CD3B2204}"/>
              </a:ext>
            </a:extLst>
          </p:cNvPr>
          <p:cNvSpPr txBox="1"/>
          <p:nvPr/>
        </p:nvSpPr>
        <p:spPr>
          <a:xfrm>
            <a:off x="1529542" y="2294313"/>
            <a:ext cx="3724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Temperatur    		CO</a:t>
            </a:r>
            <a:r>
              <a:rPr lang="de-DE" sz="2000" baseline="-25000" dirty="0"/>
              <a:t>2</a:t>
            </a:r>
            <a:r>
              <a:rPr lang="de-DE" sz="2000" dirty="0"/>
              <a:t>-Konz.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69FB3A4-3B74-61C7-98E9-9E982EBBB519}"/>
              </a:ext>
            </a:extLst>
          </p:cNvPr>
          <p:cNvCxnSpPr/>
          <p:nvPr/>
        </p:nvCxnSpPr>
        <p:spPr>
          <a:xfrm>
            <a:off x="2685011" y="2633066"/>
            <a:ext cx="972589" cy="667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5B95FE1-B3A8-9C30-D924-861FF7ECB0AF}"/>
              </a:ext>
            </a:extLst>
          </p:cNvPr>
          <p:cNvCxnSpPr>
            <a:cxnSpLocks/>
          </p:cNvCxnSpPr>
          <p:nvPr/>
        </p:nvCxnSpPr>
        <p:spPr>
          <a:xfrm>
            <a:off x="4378422" y="2633066"/>
            <a:ext cx="727912" cy="769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132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83A36D-5D4E-F1F2-5CD1-D577668B8230}"/>
              </a:ext>
            </a:extLst>
          </p:cNvPr>
          <p:cNvSpPr txBox="1"/>
          <p:nvPr/>
        </p:nvSpPr>
        <p:spPr>
          <a:xfrm>
            <a:off x="5910240" y="2633066"/>
            <a:ext cx="26114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highlight>
                  <a:srgbClr val="FFCCFF"/>
                </a:highlight>
              </a:rPr>
              <a:t>Aus dem Blog eines Klima-Leugners: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Temperatur in </a:t>
            </a:r>
            <a:r>
              <a:rPr lang="de-DE" sz="2400" u="sng" dirty="0"/>
              <a:t>großer</a:t>
            </a:r>
            <a:r>
              <a:rPr lang="de-DE" sz="2400" dirty="0"/>
              <a:t> Höhe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zu wenig Kurvenglättung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7182AF-67A3-4F6B-30E5-105C82EC5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7" y="2633066"/>
            <a:ext cx="5205596" cy="2878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58230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1223433" y="1852361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Ende des Vortrags</a:t>
            </a:r>
          </a:p>
        </p:txBody>
      </p:sp>
    </p:spTree>
    <p:extLst>
      <p:ext uri="{BB962C8B-B14F-4D97-AF65-F5344CB8AC3E}">
        <p14:creationId xmlns:p14="http://schemas.microsoft.com/office/powerpoint/2010/main" val="35420093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</a:t>
            </a:r>
            <a:r>
              <a:rPr lang="de-DE" b="1"/>
              <a:t>und wieder da: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91FC12-3823-EDE9-3FA2-1E7ADADF86BA}"/>
              </a:ext>
            </a:extLst>
          </p:cNvPr>
          <p:cNvSpPr txBox="1"/>
          <p:nvPr/>
        </p:nvSpPr>
        <p:spPr>
          <a:xfrm>
            <a:off x="628650" y="2038742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Der </a:t>
            </a:r>
            <a:r>
              <a:rPr lang="de-DE" sz="3600" b="1" dirty="0"/>
              <a:t>Karl-von-Frisch-Preis</a:t>
            </a:r>
            <a:r>
              <a:rPr lang="de-DE" sz="3600" dirty="0"/>
              <a:t> des </a:t>
            </a:r>
            <a:r>
              <a:rPr lang="de-DE" sz="3600" dirty="0" err="1"/>
              <a:t>vbio</a:t>
            </a:r>
            <a:r>
              <a:rPr lang="de-DE" sz="3600" dirty="0"/>
              <a:t> </a:t>
            </a:r>
          </a:p>
          <a:p>
            <a:pPr algn="ctr"/>
            <a:r>
              <a:rPr lang="de-DE" sz="3600" dirty="0"/>
              <a:t>für hervorragende Persönlichkeiten </a:t>
            </a:r>
          </a:p>
          <a:p>
            <a:pPr algn="ctr"/>
            <a:r>
              <a:rPr lang="de-DE" sz="3600" dirty="0"/>
              <a:t>im Abschlusskurs!</a:t>
            </a:r>
          </a:p>
          <a:p>
            <a:pPr algn="ctr"/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1779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Unterschiede zum Vorgänger-Lehrplan: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u="sng" dirty="0"/>
              <a:t>getrennte</a:t>
            </a:r>
            <a:r>
              <a:rPr lang="de-DE" sz="3200" dirty="0"/>
              <a:t> Betrachtung von Elektronen </a:t>
            </a: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de-DE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de-DE" sz="3200" dirty="0"/>
              <a:t> und Protonen (Wasserstoff-Ionen) H</a:t>
            </a:r>
            <a:r>
              <a:rPr lang="de-DE" sz="3200" baseline="30000" dirty="0"/>
              <a:t>+</a:t>
            </a:r>
            <a:r>
              <a:rPr lang="de-DE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r>
              <a:rPr lang="de-DE" sz="3200" dirty="0">
                <a:solidFill>
                  <a:srgbClr val="FF0000"/>
                </a:solidFill>
              </a:rPr>
              <a:t>	(nicht mehr „Wasserstoff“ bzw. 	„Reduktions-Äquivalente“: [H])</a:t>
            </a:r>
          </a:p>
        </p:txBody>
      </p:sp>
    </p:spTree>
    <p:extLst>
      <p:ext uri="{BB962C8B-B14F-4D97-AF65-F5344CB8AC3E}">
        <p14:creationId xmlns:p14="http://schemas.microsoft.com/office/powerpoint/2010/main" val="382525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Unterschiede zum Vorgänger-Lehrplan: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neue Schreibweise: </a:t>
            </a:r>
            <a:r>
              <a:rPr lang="de-DE" sz="3200" dirty="0" err="1"/>
              <a:t>NADPH</a:t>
            </a:r>
            <a:r>
              <a:rPr lang="de-DE" sz="3200" dirty="0"/>
              <a:t> und (später) NADH als </a:t>
            </a:r>
            <a:r>
              <a:rPr lang="de-DE" sz="3200" u="sng" dirty="0"/>
              <a:t>Stoffbezeichnung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r>
              <a:rPr lang="de-DE" sz="3200" dirty="0"/>
              <a:t>	</a:t>
            </a: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, 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  <a:r>
              <a:rPr lang="de-DE" sz="3200" dirty="0">
                <a:solidFill>
                  <a:srgbClr val="FF0000"/>
                </a:solidFill>
              </a:rPr>
              <a:t> oder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/H</a:t>
            </a:r>
            <a:r>
              <a:rPr lang="de-DE" sz="3200" baseline="30000" dirty="0">
                <a:solidFill>
                  <a:srgbClr val="FF0000"/>
                </a:solidFill>
              </a:rPr>
              <a:t>+ </a:t>
            </a:r>
            <a:r>
              <a:rPr lang="de-DE" sz="3200" dirty="0">
                <a:solidFill>
                  <a:srgbClr val="FF0000"/>
                </a:solidFill>
              </a:rPr>
              <a:t>oder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 + 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r>
              <a:rPr lang="de-DE" sz="3200" i="1" dirty="0">
                <a:solidFill>
                  <a:srgbClr val="FF0000"/>
                </a:solidFill>
              </a:rPr>
              <a:t>(Komma und Schrägstrich sind keine 	chemischen Symbole; das einzelne Proton 	schwimmt als Oxonium-Ion frei herum)</a:t>
            </a:r>
          </a:p>
        </p:txBody>
      </p:sp>
    </p:spTree>
    <p:extLst>
      <p:ext uri="{BB962C8B-B14F-4D97-AF65-F5344CB8AC3E}">
        <p14:creationId xmlns:p14="http://schemas.microsoft.com/office/powerpoint/2010/main" val="100244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Unterschiede zum Vorgänger-Lehrplan: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neue Schreibweise: </a:t>
            </a:r>
            <a:r>
              <a:rPr lang="de-DE" sz="3200" dirty="0" err="1"/>
              <a:t>NADPH</a:t>
            </a:r>
            <a:r>
              <a:rPr lang="de-DE" sz="3200" dirty="0"/>
              <a:t> und (später) NADH als </a:t>
            </a:r>
            <a:r>
              <a:rPr lang="de-DE" sz="3200" u="sng" dirty="0"/>
              <a:t>Stoffbezeichnung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In einer </a:t>
            </a:r>
            <a:r>
              <a:rPr lang="de-DE" sz="3200" u="sng" dirty="0"/>
              <a:t>stöchiometrischen Darstellung </a:t>
            </a:r>
            <a:r>
              <a:rPr lang="de-DE" sz="3200" dirty="0" err="1"/>
              <a:t>muss</a:t>
            </a:r>
            <a:r>
              <a:rPr lang="de-DE" sz="3200" dirty="0"/>
              <a:t> das freie Oxonium-Ion als Proton geschrieben werden.</a:t>
            </a:r>
          </a:p>
          <a:p>
            <a:r>
              <a:rPr lang="de-DE" sz="3200" dirty="0"/>
              <a:t>	</a:t>
            </a:r>
            <a:endParaRPr lang="de-DE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68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1 Photosynthese</a:t>
            </a:r>
          </a:p>
        </p:txBody>
      </p:sp>
    </p:spTree>
    <p:extLst>
      <p:ext uri="{BB962C8B-B14F-4D97-AF65-F5344CB8AC3E}">
        <p14:creationId xmlns:p14="http://schemas.microsoft.com/office/powerpoint/2010/main" val="249645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A89976D-D547-6043-4442-CED6BC69A8A6}"/>
              </a:ext>
            </a:extLst>
          </p:cNvPr>
          <p:cNvSpPr txBox="1"/>
          <p:nvPr/>
        </p:nvSpPr>
        <p:spPr>
          <a:xfrm>
            <a:off x="628649" y="1690689"/>
            <a:ext cx="804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Unterschiede zum Vorgänger-Lehrplan: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Hill-Reaktion entfällt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Tracer-Methode nur noch 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(Herkunft von O</a:t>
            </a:r>
            <a:r>
              <a:rPr lang="de-DE" sz="3200" baseline="-25000" dirty="0">
                <a:solidFill>
                  <a:srgbClr val="0000FF"/>
                </a:solidFill>
              </a:rPr>
              <a:t>2</a:t>
            </a:r>
            <a:r>
              <a:rPr lang="de-DE" sz="3200" dirty="0">
                <a:solidFill>
                  <a:srgbClr val="0000FF"/>
                </a:solidFill>
              </a:rPr>
              <a:t>; </a:t>
            </a:r>
            <a:r>
              <a:rPr lang="de-DE" sz="3200" dirty="0">
                <a:solidFill>
                  <a:srgbClr val="FF0000"/>
                </a:solidFill>
              </a:rPr>
              <a:t>nicht im Citratzyklus</a:t>
            </a:r>
            <a:r>
              <a:rPr lang="de-DE" sz="3200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Angepasstheiten</a:t>
            </a:r>
            <a:r>
              <a:rPr lang="de-DE" sz="3200" dirty="0"/>
              <a:t> an die Photosynthese</a:t>
            </a:r>
          </a:p>
        </p:txBody>
      </p:sp>
    </p:spTree>
    <p:extLst>
      <p:ext uri="{BB962C8B-B14F-4D97-AF65-F5344CB8AC3E}">
        <p14:creationId xmlns:p14="http://schemas.microsoft.com/office/powerpoint/2010/main" val="237617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„Assimilation durch photoautotrophe Organismen“: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Assimilation: anorganisch wird organisch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F04EA0-4837-6AB8-5E75-620808BA0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91" y="3220297"/>
            <a:ext cx="7289302" cy="1436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618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Angepasstheiten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Apparente und reelle Photosynthese-Rate </a:t>
            </a:r>
          </a:p>
          <a:p>
            <a:pPr>
              <a:spcBef>
                <a:spcPts val="1200"/>
              </a:spcBef>
            </a:pPr>
            <a:r>
              <a:rPr lang="de-DE" sz="2800" i="1" dirty="0"/>
              <a:t>	(steht zwar nicht im LehrplanPLUS, sollte aber 	eingeführt werden, ggf. mit anderen Begriffen wie 	z. B. Netto- bzw. Brutto-Photosynthese)</a:t>
            </a:r>
          </a:p>
        </p:txBody>
      </p:sp>
    </p:spTree>
    <p:extLst>
      <p:ext uri="{BB962C8B-B14F-4D97-AF65-F5344CB8AC3E}">
        <p14:creationId xmlns:p14="http://schemas.microsoft.com/office/powerpoint/2010/main" val="1271611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Angepasstheiten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Apparente und reelle Photosynthese-Rate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Kompensationspunkte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1B29F0-97E6-B132-08C6-F61A39971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17" y="3474540"/>
            <a:ext cx="4521958" cy="27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9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u="sng" dirty="0"/>
              <a:t>Organisch-chemische Formeln</a:t>
            </a:r>
            <a:endParaRPr lang="de-DE" sz="3200" dirty="0"/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Nicht-</a:t>
            </a:r>
            <a:r>
              <a:rPr lang="de-DE" sz="3200" dirty="0" err="1"/>
              <a:t>NTGler</a:t>
            </a:r>
            <a:r>
              <a:rPr lang="de-DE" sz="3200" dirty="0"/>
              <a:t> bzw. </a:t>
            </a:r>
            <a:r>
              <a:rPr lang="de-DE" sz="3200" dirty="0" err="1"/>
              <a:t>NTGler</a:t>
            </a:r>
            <a:r>
              <a:rPr lang="de-DE" sz="32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v. a. 11. Klasse: Lebensmittelchemie (</a:t>
            </a:r>
            <a:r>
              <a:rPr lang="de-DE" sz="3200" dirty="0" err="1"/>
              <a:t>NTG</a:t>
            </a:r>
            <a:r>
              <a:rPr lang="de-DE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2012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Angepasstheiten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Chloroplast: 3 Membransysteme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Zwischenmembranraum (1), Matrix = Stroma (2), Thylakoid-Innenraum (3)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E17390-9167-750D-B035-45470CE01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70" y="3814347"/>
            <a:ext cx="5027683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83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707623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Zweigeteilte Photosynthese: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Steht als Formulierung nicht im LehrplanPLUS, wohl aber als Inhalt. Am besten hervorheben als eigenen (kurzen) Abschnitt.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2D3839-4DAE-2A2E-089C-784732C1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859688"/>
            <a:ext cx="8602133" cy="16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42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Zweigeteilte Photosynthese: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Steht als Formulierung nicht im LehrplanPLUS, wohl aber als Inhalt. Am besten hervorheben als eigenen (kurzen) Abschnitt.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i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i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i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Dieses Schema </a:t>
            </a:r>
            <a:r>
              <a:rPr lang="de-DE" sz="2800" dirty="0" err="1"/>
              <a:t>muss</a:t>
            </a:r>
            <a:r>
              <a:rPr lang="de-DE" sz="2800" dirty="0"/>
              <a:t> völlig klar sein, bevor der Unterricht in die Details geht.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2D3839-4DAE-2A2E-089C-784732C1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842754"/>
            <a:ext cx="8602133" cy="16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92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Kurzzeitenergiespeicher: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ATP-ADP-System kurz wiederholen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NADPH</a:t>
            </a:r>
            <a:r>
              <a:rPr lang="de-DE" sz="2800" dirty="0"/>
              <a:t> einführen als </a:t>
            </a:r>
            <a:r>
              <a:rPr lang="de-DE" sz="2800" dirty="0" err="1"/>
              <a:t>Redox</a:t>
            </a:r>
            <a:r>
              <a:rPr lang="de-DE" sz="2800" dirty="0"/>
              <a:t>-Energiespeicher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61224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Plural</a:t>
            </a:r>
          </a:p>
          <a:p>
            <a:r>
              <a:rPr lang="de-DE" sz="2800" dirty="0">
                <a:solidFill>
                  <a:srgbClr val="FF0000"/>
                </a:solidFill>
              </a:rPr>
              <a:t>Nicht: Lichtreaktion(en)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427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Plural</a:t>
            </a:r>
          </a:p>
          <a:p>
            <a:r>
              <a:rPr lang="de-DE" sz="2800" dirty="0">
                <a:solidFill>
                  <a:srgbClr val="FF0000"/>
                </a:solidFill>
              </a:rPr>
              <a:t>Nicht: Lichtreaktion(en)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Energetisches Modell (Zick-Zack-Schema) mit Energieinhalten </a:t>
            </a:r>
            <a:r>
              <a:rPr lang="de-DE" sz="2800" dirty="0">
                <a:solidFill>
                  <a:srgbClr val="FF0000"/>
                </a:solidFill>
              </a:rPr>
              <a:t>(nicht mit </a:t>
            </a:r>
            <a:r>
              <a:rPr lang="de-DE" sz="2800" dirty="0" err="1">
                <a:solidFill>
                  <a:srgbClr val="FF0000"/>
                </a:solidFill>
              </a:rPr>
              <a:t>Redox</a:t>
            </a:r>
            <a:r>
              <a:rPr lang="de-DE" sz="2800" dirty="0">
                <a:solidFill>
                  <a:srgbClr val="FF0000"/>
                </a:solidFill>
              </a:rPr>
              <a:t>-Potentialen)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problemorientierte</a:t>
            </a:r>
            <a:r>
              <a:rPr lang="de-DE" sz="2800" dirty="0"/>
              <a:t> Herangehensweise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266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nimmt Elektronen auf. Woher?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614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nimmt Elektronen auf. Woher?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Chl</a:t>
            </a:r>
            <a:r>
              <a:rPr lang="de-DE" sz="2800" dirty="0"/>
              <a:t> I absorbiert Photon, erlangt sehr hohen Energieinhalt (</a:t>
            </a:r>
            <a:r>
              <a:rPr lang="de-DE" sz="2800" dirty="0" err="1"/>
              <a:t>Chl</a:t>
            </a:r>
            <a:r>
              <a:rPr lang="de-DE" sz="2800" dirty="0"/>
              <a:t> I*) und gibt Elektron ab.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877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nimmt Elektronen auf. Woher?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Chl</a:t>
            </a:r>
            <a:r>
              <a:rPr lang="de-DE" sz="2800" dirty="0"/>
              <a:t> I absorbiert Photon, erlangt sehr hohen Energieinhalt (</a:t>
            </a:r>
            <a:r>
              <a:rPr lang="de-DE" sz="2800" dirty="0" err="1"/>
              <a:t>Chl</a:t>
            </a:r>
            <a:r>
              <a:rPr lang="de-DE" sz="2800" dirty="0"/>
              <a:t> I*) und gibt Elektron ab.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Elektronenlücke in </a:t>
            </a:r>
            <a:r>
              <a:rPr lang="de-DE" sz="2800" dirty="0" err="1"/>
              <a:t>Chl</a:t>
            </a:r>
            <a:r>
              <a:rPr lang="de-DE" sz="2800" dirty="0"/>
              <a:t> I</a:t>
            </a:r>
            <a:r>
              <a:rPr lang="de-DE" sz="2800" baseline="30000" dirty="0"/>
              <a:t>+</a:t>
            </a:r>
            <a:r>
              <a:rPr lang="de-DE" sz="2800" dirty="0"/>
              <a:t>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238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nimmt Elektronen auf. Woher?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Chl</a:t>
            </a:r>
            <a:r>
              <a:rPr lang="de-DE" sz="2800" dirty="0"/>
              <a:t> I absorbiert Photon, erlangt sehr hohen Energieinhalt (</a:t>
            </a:r>
            <a:r>
              <a:rPr lang="de-DE" sz="2800" dirty="0" err="1"/>
              <a:t>Chl</a:t>
            </a:r>
            <a:r>
              <a:rPr lang="de-DE" sz="2800" dirty="0"/>
              <a:t> I*) und gibt Elektron ab.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Elektronenlücke in </a:t>
            </a:r>
            <a:r>
              <a:rPr lang="de-DE" sz="2800" dirty="0" err="1"/>
              <a:t>Chl</a:t>
            </a:r>
            <a:r>
              <a:rPr lang="de-DE" sz="2800" dirty="0"/>
              <a:t> I</a:t>
            </a:r>
            <a:r>
              <a:rPr lang="de-DE" sz="2800" baseline="30000" dirty="0"/>
              <a:t>+</a:t>
            </a:r>
            <a:r>
              <a:rPr lang="de-DE" sz="2800" dirty="0"/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Chl</a:t>
            </a:r>
            <a:r>
              <a:rPr lang="de-DE" sz="2800" dirty="0"/>
              <a:t> II absorbiert Photon, erlangt sehr hohen Energieinhalt (</a:t>
            </a:r>
            <a:r>
              <a:rPr lang="de-DE" sz="2800" dirty="0" err="1"/>
              <a:t>Chl</a:t>
            </a:r>
            <a:r>
              <a:rPr lang="de-DE" sz="2800" dirty="0"/>
              <a:t> II*) und gibt Elektron an </a:t>
            </a:r>
            <a:r>
              <a:rPr lang="de-DE" sz="2800" dirty="0" err="1"/>
              <a:t>Chl</a:t>
            </a:r>
            <a:r>
              <a:rPr lang="de-DE" sz="2800" dirty="0"/>
              <a:t> I</a:t>
            </a:r>
            <a:r>
              <a:rPr lang="de-DE" sz="2800" baseline="30000" dirty="0"/>
              <a:t>+ </a:t>
            </a:r>
            <a:r>
              <a:rPr lang="de-DE" sz="2800" dirty="0"/>
              <a:t>ab: Regeneration von </a:t>
            </a:r>
            <a:r>
              <a:rPr lang="de-DE" sz="2800" dirty="0" err="1"/>
              <a:t>Chl</a:t>
            </a:r>
            <a:r>
              <a:rPr lang="de-DE" sz="2800" dirty="0"/>
              <a:t> I.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94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u="sng" dirty="0"/>
              <a:t>Organisch-chemische Formeln </a:t>
            </a:r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Nicht-</a:t>
            </a:r>
            <a:r>
              <a:rPr lang="de-DE" sz="3200" dirty="0" err="1"/>
              <a:t>NTGler</a:t>
            </a:r>
            <a:r>
              <a:rPr lang="de-DE" sz="3200" dirty="0"/>
              <a:t> bzw. </a:t>
            </a:r>
            <a:r>
              <a:rPr lang="de-DE" sz="3200" dirty="0" err="1"/>
              <a:t>NTGler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Kursteilnehmer mit bzw. ohne Chemiekurs</a:t>
            </a:r>
          </a:p>
        </p:txBody>
      </p:sp>
    </p:spTree>
    <p:extLst>
      <p:ext uri="{BB962C8B-B14F-4D97-AF65-F5344CB8AC3E}">
        <p14:creationId xmlns:p14="http://schemas.microsoft.com/office/powerpoint/2010/main" val="989504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Elektronenlücke bei </a:t>
            </a:r>
            <a:r>
              <a:rPr lang="de-DE" sz="2800" dirty="0" err="1"/>
              <a:t>Chl</a:t>
            </a:r>
            <a:r>
              <a:rPr lang="de-DE" sz="2800" dirty="0"/>
              <a:t> II</a:t>
            </a:r>
            <a:r>
              <a:rPr lang="de-DE" sz="2800" baseline="30000" dirty="0"/>
              <a:t>+</a:t>
            </a:r>
            <a:r>
              <a:rPr lang="de-DE" sz="2800" dirty="0"/>
              <a:t>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214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Elektronenlücke bei </a:t>
            </a:r>
            <a:r>
              <a:rPr lang="de-DE" sz="2800" dirty="0" err="1"/>
              <a:t>Chl</a:t>
            </a:r>
            <a:r>
              <a:rPr lang="de-DE" sz="2800" dirty="0"/>
              <a:t> II</a:t>
            </a:r>
            <a:r>
              <a:rPr lang="de-DE" sz="2800" baseline="30000" dirty="0"/>
              <a:t>+</a:t>
            </a:r>
            <a:r>
              <a:rPr lang="de-DE" sz="2800" dirty="0"/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So tiefer Energieinhalt bei </a:t>
            </a:r>
            <a:r>
              <a:rPr lang="de-DE" sz="2800" dirty="0" err="1"/>
              <a:t>Chl</a:t>
            </a:r>
            <a:r>
              <a:rPr lang="de-DE" sz="2800" dirty="0"/>
              <a:t> II</a:t>
            </a:r>
            <a:r>
              <a:rPr lang="de-DE" sz="2800" baseline="30000" dirty="0"/>
              <a:t>+</a:t>
            </a:r>
            <a:r>
              <a:rPr lang="de-DE" sz="2800" dirty="0"/>
              <a:t>, </a:t>
            </a:r>
            <a:r>
              <a:rPr lang="de-DE" sz="2800" dirty="0" err="1"/>
              <a:t>dass</a:t>
            </a:r>
            <a:r>
              <a:rPr lang="de-DE" sz="2800" dirty="0"/>
              <a:t> es sogar Wasser ein Elektron entreißen kann (extrem seltene Verhältnisse): Regeneration von </a:t>
            </a:r>
            <a:r>
              <a:rPr lang="de-DE" sz="2800" dirty="0" err="1"/>
              <a:t>Chl</a:t>
            </a:r>
            <a:r>
              <a:rPr lang="de-DE" sz="2800" dirty="0"/>
              <a:t> II.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068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849A6-4246-4F85-48FF-1343932DE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C81B2-5136-066F-9159-72015CA8EAD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291E5DA-C6F7-D0B9-AE78-AC90880BEFD6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0A8180A-3587-8D67-8CA4-72A7873467A7}"/>
              </a:ext>
            </a:extLst>
          </p:cNvPr>
          <p:cNvSpPr txBox="1"/>
          <p:nvPr/>
        </p:nvSpPr>
        <p:spPr>
          <a:xfrm>
            <a:off x="628650" y="1690689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Blackbox-Darstellung:</a:t>
            </a:r>
          </a:p>
          <a:p>
            <a:endParaRPr lang="de-DE" sz="2800" b="1" dirty="0"/>
          </a:p>
          <a:p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3D9CC18-F16A-6596-B1DF-46C1A004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8C7245-482D-FE25-FDF9-198B652D0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34" y="2343675"/>
            <a:ext cx="6026727" cy="24387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2E6790F-8E9D-553F-78FB-972897566672}"/>
              </a:ext>
            </a:extLst>
          </p:cNvPr>
          <p:cNvSpPr txBox="1"/>
          <p:nvPr/>
        </p:nvSpPr>
        <p:spPr>
          <a:xfrm>
            <a:off x="914400" y="4862945"/>
            <a:ext cx="7281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Zunächst ohne Koeffizienten.</a:t>
            </a:r>
          </a:p>
          <a:p>
            <a:r>
              <a:rPr lang="de-DE" sz="2800" dirty="0"/>
              <a:t>Dann Koeffizienten ergänzen.</a:t>
            </a:r>
          </a:p>
        </p:txBody>
      </p:sp>
    </p:spTree>
    <p:extLst>
      <p:ext uri="{BB962C8B-B14F-4D97-AF65-F5344CB8AC3E}">
        <p14:creationId xmlns:p14="http://schemas.microsoft.com/office/powerpoint/2010/main" val="2842166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EEC7F-FF4B-0F5B-FF06-A8E6F5A5D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089A1-3C7C-9E1C-C7AC-B5A33130CD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19127ED-A9BF-AFA4-D29D-C84B06E01455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44CD0EC-6E9B-2006-4668-1B02E0700C64}"/>
              </a:ext>
            </a:extLst>
          </p:cNvPr>
          <p:cNvSpPr txBox="1"/>
          <p:nvPr/>
        </p:nvSpPr>
        <p:spPr>
          <a:xfrm>
            <a:off x="628650" y="1690689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Summengleichung </a:t>
            </a:r>
            <a:r>
              <a:rPr lang="de-DE" sz="2800" dirty="0"/>
              <a:t>aus Blackbox entwickeln</a:t>
            </a:r>
            <a:r>
              <a:rPr lang="de-DE" sz="2800" b="1" dirty="0"/>
              <a:t>:</a:t>
            </a:r>
          </a:p>
          <a:p>
            <a:endParaRPr lang="de-DE" sz="2800" b="1" dirty="0"/>
          </a:p>
          <a:p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3A5EBD7-4D49-4958-044A-AF6DA198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F2F6E4D-D501-B068-791D-58E2086D0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34" y="2343675"/>
            <a:ext cx="6026727" cy="24387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221B93F-1C01-123A-461F-AB03021C9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" y="4859606"/>
            <a:ext cx="8262851" cy="5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78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Lichtunabhängige Reaktionen = Sekundärreaktionen = Calvin-Zyklus</a:t>
            </a:r>
          </a:p>
          <a:p>
            <a:endParaRPr lang="de-DE" sz="2800" dirty="0"/>
          </a:p>
          <a:p>
            <a:r>
              <a:rPr lang="de-DE" sz="2800" dirty="0"/>
              <a:t>Plural, </a:t>
            </a:r>
            <a:r>
              <a:rPr lang="de-DE" sz="2800" dirty="0">
                <a:solidFill>
                  <a:srgbClr val="FF0000"/>
                </a:solidFill>
              </a:rPr>
              <a:t>nicht Dunkelreaktion(en)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427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Lichtunabhängige Reaktionen = Sekundärreaktionen = Calvin-Zyklus</a:t>
            </a:r>
          </a:p>
          <a:p>
            <a:endParaRPr lang="de-DE" sz="2800" dirty="0"/>
          </a:p>
          <a:p>
            <a:r>
              <a:rPr lang="de-DE" sz="2800" dirty="0"/>
              <a:t>Plural, </a:t>
            </a:r>
            <a:r>
              <a:rPr lang="de-DE" sz="2800" dirty="0">
                <a:solidFill>
                  <a:srgbClr val="FF0000"/>
                </a:solidFill>
              </a:rPr>
              <a:t>nicht Dunkelreaktion(en)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4 Phasen des Calvin-Zyklus (mit ihren Aufgaben)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keine</a:t>
            </a:r>
            <a:r>
              <a:rPr lang="de-DE" sz="2800" dirty="0"/>
              <a:t> Betrachtung der einzelnen Reaktionen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51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Lichtunabhängige Reaktionen = Calvin-Zyklus: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39CBD0-0701-ED02-F94E-D0D0A877E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33" y="2349473"/>
            <a:ext cx="5477933" cy="399182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CC0A9E1-0E77-0F08-3EE6-CF5E61073502}"/>
              </a:ext>
            </a:extLst>
          </p:cNvPr>
          <p:cNvSpPr txBox="1"/>
          <p:nvPr/>
        </p:nvSpPr>
        <p:spPr>
          <a:xfrm>
            <a:off x="5291667" y="2548467"/>
            <a:ext cx="292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Fixierungs-Phase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8235E0-EE01-2319-C3F8-AA8CF5C0EA6B}"/>
              </a:ext>
            </a:extLst>
          </p:cNvPr>
          <p:cNvSpPr txBox="1"/>
          <p:nvPr/>
        </p:nvSpPr>
        <p:spPr>
          <a:xfrm>
            <a:off x="5537200" y="5334000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Reduktions-Phase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A95C46-1089-4D0B-6FE9-CD4295C4706D}"/>
              </a:ext>
            </a:extLst>
          </p:cNvPr>
          <p:cNvSpPr txBox="1"/>
          <p:nvPr/>
        </p:nvSpPr>
        <p:spPr>
          <a:xfrm>
            <a:off x="749299" y="3266972"/>
            <a:ext cx="166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0000FF"/>
                </a:solidFill>
              </a:rPr>
              <a:t>Regenerations-Phase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747648-A423-6FA3-D4C0-B1EB9BEB762B}"/>
              </a:ext>
            </a:extLst>
          </p:cNvPr>
          <p:cNvSpPr txBox="1"/>
          <p:nvPr/>
        </p:nvSpPr>
        <p:spPr>
          <a:xfrm>
            <a:off x="872912" y="5883281"/>
            <a:ext cx="166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0000FF"/>
                </a:solidFill>
              </a:rPr>
              <a:t>Bildung von Glukose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3008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00FF"/>
                </a:solidFill>
              </a:rPr>
              <a:t>Strukturformeln</a:t>
            </a:r>
            <a:r>
              <a:rPr lang="de-DE" sz="2800" dirty="0">
                <a:solidFill>
                  <a:srgbClr val="0000FF"/>
                </a:solidFill>
              </a:rPr>
              <a:t> können betrachtet werden, sind aber kein Lerninhalt (z. B. können Gleichungen in Strukturformeln vorgegeben werden, welche von den Kursteilnehmern erläutert werden)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Begriffe </a:t>
            </a:r>
            <a:r>
              <a:rPr lang="de-DE" sz="2800" dirty="0" err="1">
                <a:solidFill>
                  <a:srgbClr val="0000FF"/>
                </a:solidFill>
              </a:rPr>
              <a:t>C3</a:t>
            </a:r>
            <a:r>
              <a:rPr lang="de-DE" sz="2800" dirty="0">
                <a:solidFill>
                  <a:srgbClr val="0000FF"/>
                </a:solidFill>
              </a:rPr>
              <a:t>- und </a:t>
            </a:r>
            <a:r>
              <a:rPr lang="de-DE" sz="2800" dirty="0" err="1">
                <a:solidFill>
                  <a:srgbClr val="0000FF"/>
                </a:solidFill>
              </a:rPr>
              <a:t>C4</a:t>
            </a:r>
            <a:r>
              <a:rPr lang="de-DE" sz="2800" dirty="0">
                <a:solidFill>
                  <a:srgbClr val="0000FF"/>
                </a:solidFill>
              </a:rPr>
              <a:t>-Pflanzen erklären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909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00FF"/>
                </a:solidFill>
              </a:rPr>
              <a:t>Strukturformeln</a:t>
            </a:r>
            <a:r>
              <a:rPr lang="de-DE" sz="2800" dirty="0">
                <a:solidFill>
                  <a:srgbClr val="0000FF"/>
                </a:solidFill>
              </a:rPr>
              <a:t> können betrachtet werden, sind aber kein Lerninhalt (z. B. können Gleichungen in Strukturformeln vorgegeben werden, welche von den Kursteilnehmern erläutert werden)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Begriffe </a:t>
            </a:r>
            <a:r>
              <a:rPr lang="de-DE" sz="2800" dirty="0" err="1">
                <a:solidFill>
                  <a:srgbClr val="0000FF"/>
                </a:solidFill>
              </a:rPr>
              <a:t>C3</a:t>
            </a:r>
            <a:r>
              <a:rPr lang="de-DE" sz="2800" dirty="0">
                <a:solidFill>
                  <a:srgbClr val="0000FF"/>
                </a:solidFill>
              </a:rPr>
              <a:t>- und </a:t>
            </a:r>
            <a:r>
              <a:rPr lang="de-DE" sz="2800" dirty="0" err="1">
                <a:solidFill>
                  <a:srgbClr val="0000FF"/>
                </a:solidFill>
              </a:rPr>
              <a:t>C4</a:t>
            </a:r>
            <a:r>
              <a:rPr lang="de-DE" sz="2800" dirty="0">
                <a:solidFill>
                  <a:srgbClr val="0000FF"/>
                </a:solidFill>
              </a:rPr>
              <a:t>-Pflanzen erklären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Bei bio-nickl sehr ausführlich, aber bitte nicht im Unterricht!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keine Vertiefungen wie CAM-Pflanzen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984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Zelltyp 1: Vorfixierung von Kohlenstoffdioxid</a:t>
            </a:r>
            <a:endParaRPr lang="de-DE" sz="2800" u="sng" dirty="0">
              <a:solidFill>
                <a:srgbClr val="0000FF"/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Zelltyp 2: Freisetzung und Assimilation von Kohlenstoffdioxid</a:t>
            </a: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20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u="sng" dirty="0"/>
              <a:t>Organisch-chemische Formeln </a:t>
            </a:r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Nicht-</a:t>
            </a:r>
            <a:r>
              <a:rPr lang="de-DE" sz="3200" dirty="0" err="1"/>
              <a:t>NTGler</a:t>
            </a:r>
            <a:r>
              <a:rPr lang="de-DE" sz="3200" dirty="0"/>
              <a:t> bzw. </a:t>
            </a:r>
            <a:r>
              <a:rPr lang="de-DE" sz="3200" dirty="0" err="1"/>
              <a:t>NTGler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Kursteilnehmer mit bzw. ohne Chemiekurs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persönliche Einstellung zur Chemie</a:t>
            </a:r>
          </a:p>
        </p:txBody>
      </p:sp>
    </p:spTree>
    <p:extLst>
      <p:ext uri="{BB962C8B-B14F-4D97-AF65-F5344CB8AC3E}">
        <p14:creationId xmlns:p14="http://schemas.microsoft.com/office/powerpoint/2010/main" val="975510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89EAC9-2342-1176-3601-F7DA81A8C6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9" y="2278485"/>
            <a:ext cx="7700297" cy="40037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858F821-D79C-5526-CD6C-139CCF95553C}"/>
              </a:ext>
            </a:extLst>
          </p:cNvPr>
          <p:cNvSpPr/>
          <p:nvPr/>
        </p:nvSpPr>
        <p:spPr>
          <a:xfrm>
            <a:off x="890304" y="3948573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84B60F-16F8-CFD9-B83C-B532B1CCBC94}"/>
              </a:ext>
            </a:extLst>
          </p:cNvPr>
          <p:cNvSpPr/>
          <p:nvPr/>
        </p:nvSpPr>
        <p:spPr>
          <a:xfrm>
            <a:off x="2397370" y="318243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9A91570-D199-9B89-EAC3-B87BBE9FFB71}"/>
              </a:ext>
            </a:extLst>
          </p:cNvPr>
          <p:cNvSpPr/>
          <p:nvPr/>
        </p:nvSpPr>
        <p:spPr>
          <a:xfrm>
            <a:off x="2410500" y="557003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A9B7924-FDEB-039D-1011-A1DE5FAB94AA}"/>
              </a:ext>
            </a:extLst>
          </p:cNvPr>
          <p:cNvSpPr/>
          <p:nvPr/>
        </p:nvSpPr>
        <p:spPr>
          <a:xfrm>
            <a:off x="4954303" y="4723371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6163950-DA51-10FB-52B5-F7C3B269FD99}"/>
              </a:ext>
            </a:extLst>
          </p:cNvPr>
          <p:cNvSpPr/>
          <p:nvPr/>
        </p:nvSpPr>
        <p:spPr>
          <a:xfrm>
            <a:off x="7807569" y="4087034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r>
              <a:rPr lang="de-DE" sz="2800" dirty="0">
                <a:solidFill>
                  <a:srgbClr val="0000FF"/>
                </a:solidFill>
              </a:rPr>
              <a:t>Stoffnamen als Lerninhalte?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18884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r>
              <a:rPr lang="de-DE" sz="2800" dirty="0">
                <a:solidFill>
                  <a:srgbClr val="0000FF"/>
                </a:solidFill>
              </a:rPr>
              <a:t>Vergleich der Photosynthese-Raten bei </a:t>
            </a:r>
            <a:r>
              <a:rPr lang="de-DE" sz="2800" dirty="0" err="1">
                <a:solidFill>
                  <a:srgbClr val="0000FF"/>
                </a:solidFill>
              </a:rPr>
              <a:t>C3</a:t>
            </a:r>
            <a:r>
              <a:rPr lang="de-DE" sz="2800" dirty="0">
                <a:solidFill>
                  <a:srgbClr val="0000FF"/>
                </a:solidFill>
              </a:rPr>
              <a:t>- und </a:t>
            </a:r>
            <a:r>
              <a:rPr lang="de-DE" sz="2800" dirty="0" err="1">
                <a:solidFill>
                  <a:srgbClr val="0000FF"/>
                </a:solidFill>
              </a:rPr>
              <a:t>C4</a:t>
            </a:r>
            <a:r>
              <a:rPr lang="de-DE" sz="2800" dirty="0">
                <a:solidFill>
                  <a:srgbClr val="0000FF"/>
                </a:solidFill>
              </a:rPr>
              <a:t>-Pflanzen</a:t>
            </a:r>
          </a:p>
          <a:p>
            <a:endParaRPr lang="de-DE" sz="2800" dirty="0">
              <a:solidFill>
                <a:srgbClr val="0000FF"/>
              </a:solidFill>
            </a:endParaRPr>
          </a:p>
          <a:p>
            <a:r>
              <a:rPr lang="de-DE" sz="2800" dirty="0">
                <a:solidFill>
                  <a:srgbClr val="FF0000"/>
                </a:solidFill>
              </a:rPr>
              <a:t>aber </a:t>
            </a:r>
            <a:r>
              <a:rPr lang="de-DE" sz="2800" b="1" dirty="0">
                <a:solidFill>
                  <a:srgbClr val="FF0000"/>
                </a:solidFill>
              </a:rPr>
              <a:t>ohne</a:t>
            </a:r>
            <a:r>
              <a:rPr lang="de-DE" sz="2800" dirty="0">
                <a:solidFill>
                  <a:srgbClr val="FF0000"/>
                </a:solidFill>
              </a:rPr>
              <a:t> Photorespiration </a:t>
            </a:r>
            <a:r>
              <a:rPr lang="de-DE" sz="2800" dirty="0">
                <a:solidFill>
                  <a:srgbClr val="0000FF"/>
                </a:solidFill>
              </a:rPr>
              <a:t>(</a:t>
            </a:r>
            <a:r>
              <a:rPr lang="de-DE" sz="2800" dirty="0" err="1">
                <a:solidFill>
                  <a:srgbClr val="0000FF"/>
                </a:solidFill>
              </a:rPr>
              <a:t>RuBisCO</a:t>
            </a:r>
            <a:r>
              <a:rPr lang="de-DE" sz="2800" dirty="0">
                <a:solidFill>
                  <a:srgbClr val="0000FF"/>
                </a:solidFill>
              </a:rPr>
              <a:t> in </a:t>
            </a:r>
            <a:r>
              <a:rPr lang="de-DE" sz="2800" dirty="0" err="1">
                <a:solidFill>
                  <a:srgbClr val="0000FF"/>
                </a:solidFill>
              </a:rPr>
              <a:t>C3</a:t>
            </a:r>
            <a:r>
              <a:rPr lang="de-DE" sz="2800" dirty="0">
                <a:solidFill>
                  <a:srgbClr val="0000FF"/>
                </a:solidFill>
              </a:rPr>
              <a:t>-Pflanzen bindet Sauerstoff stärker als Kohlenstoffdioxid; dieses Problem entfällt bei PEP als Akzeptor)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757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114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r>
              <a:rPr lang="de-DE" sz="2800" u="sng" dirty="0"/>
              <a:t>Kompetenzen</a:t>
            </a:r>
            <a:r>
              <a:rPr lang="de-DE" sz="2800" dirty="0"/>
              <a:t>:</a:t>
            </a:r>
          </a:p>
          <a:p>
            <a:r>
              <a:rPr lang="de-DE" sz="2800" dirty="0"/>
              <a:t>Im Fokus steht der Aspekt der Regulation.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5564C6-4FED-1162-6305-2174C5FA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108200"/>
            <a:ext cx="8432800" cy="2265686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63DF6BD-FA23-5A27-78CB-22E97EFA57F2}"/>
              </a:ext>
            </a:extLst>
          </p:cNvPr>
          <p:cNvCxnSpPr/>
          <p:nvPr/>
        </p:nvCxnSpPr>
        <p:spPr>
          <a:xfrm flipV="1">
            <a:off x="6043353" y="3283527"/>
            <a:ext cx="939338" cy="1787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89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kompetitive Hemmung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nicht-kompetitive Hemmung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Aktivierung und Inaktivierung von Enzymen</a:t>
            </a:r>
          </a:p>
        </p:txBody>
      </p:sp>
    </p:spTree>
    <p:extLst>
      <p:ext uri="{BB962C8B-B14F-4D97-AF65-F5344CB8AC3E}">
        <p14:creationId xmlns:p14="http://schemas.microsoft.com/office/powerpoint/2010/main" val="864125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4D0A1-214C-AD55-E05A-E8A2415A6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0CCFF-0CA2-4ED8-1C01-F355C26B86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8C76EDB-1F73-E565-F97E-EA5029745605}"/>
              </a:ext>
            </a:extLst>
          </p:cNvPr>
          <p:cNvSpPr txBox="1"/>
          <p:nvPr/>
        </p:nvSpPr>
        <p:spPr>
          <a:xfrm>
            <a:off x="628650" y="1690689"/>
            <a:ext cx="788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</p:txBody>
      </p:sp>
    </p:spTree>
    <p:extLst>
      <p:ext uri="{BB962C8B-B14F-4D97-AF65-F5344CB8AC3E}">
        <p14:creationId xmlns:p14="http://schemas.microsoft.com/office/powerpoint/2010/main" val="2944419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weitere Hemmungstypen wie allosterische Hem-</a:t>
            </a:r>
            <a:r>
              <a:rPr lang="de-DE" sz="2800" dirty="0" err="1">
                <a:solidFill>
                  <a:srgbClr val="FF0000"/>
                </a:solidFill>
              </a:rPr>
              <a:t>mung</a:t>
            </a:r>
            <a:r>
              <a:rPr lang="de-DE" sz="2800" dirty="0">
                <a:solidFill>
                  <a:srgbClr val="FF0000"/>
                </a:solidFill>
              </a:rPr>
              <a:t>, Hemmung durch </a:t>
            </a:r>
            <a:r>
              <a:rPr lang="de-DE" sz="2800" dirty="0" err="1">
                <a:solidFill>
                  <a:srgbClr val="FF0000"/>
                </a:solidFill>
              </a:rPr>
              <a:t>Substratüberschuss</a:t>
            </a:r>
            <a:r>
              <a:rPr lang="de-DE" sz="2800" dirty="0">
                <a:solidFill>
                  <a:srgbClr val="FF0000"/>
                </a:solidFill>
              </a:rPr>
              <a:t> usw.</a:t>
            </a:r>
          </a:p>
        </p:txBody>
      </p:sp>
    </p:spTree>
    <p:extLst>
      <p:ext uri="{BB962C8B-B14F-4D97-AF65-F5344CB8AC3E}">
        <p14:creationId xmlns:p14="http://schemas.microsoft.com/office/powerpoint/2010/main" val="1796101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weitere Hemmungstypen wie allosterische Hem-</a:t>
            </a:r>
            <a:r>
              <a:rPr lang="de-DE" sz="2800" dirty="0" err="1">
                <a:solidFill>
                  <a:srgbClr val="FF0000"/>
                </a:solidFill>
              </a:rPr>
              <a:t>mung</a:t>
            </a:r>
            <a:r>
              <a:rPr lang="de-DE" sz="2800" dirty="0">
                <a:solidFill>
                  <a:srgbClr val="FF0000"/>
                </a:solidFill>
              </a:rPr>
              <a:t>, Hemmung durch </a:t>
            </a:r>
            <a:r>
              <a:rPr lang="de-DE" sz="2800" dirty="0" err="1">
                <a:solidFill>
                  <a:srgbClr val="FF0000"/>
                </a:solidFill>
              </a:rPr>
              <a:t>Substratüberschuss</a:t>
            </a:r>
            <a:r>
              <a:rPr lang="de-DE" sz="2800" dirty="0">
                <a:solidFill>
                  <a:srgbClr val="FF0000"/>
                </a:solidFill>
              </a:rPr>
              <a:t> usw.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mathematische Beschreibung durch die Michaelis-Menten-Gleichung, die Michaelis-Konstante oder genaue Betrachtung des </a:t>
            </a:r>
            <a:r>
              <a:rPr lang="de-DE" sz="2800" dirty="0" err="1">
                <a:solidFill>
                  <a:srgbClr val="FF0000"/>
                </a:solidFill>
              </a:rPr>
              <a:t>Lineweaver</a:t>
            </a:r>
            <a:r>
              <a:rPr lang="de-DE" sz="2800" dirty="0">
                <a:solidFill>
                  <a:srgbClr val="FF0000"/>
                </a:solidFill>
              </a:rPr>
              <a:t>-Burke-Diagramms</a:t>
            </a:r>
          </a:p>
        </p:txBody>
      </p:sp>
    </p:spTree>
    <p:extLst>
      <p:ext uri="{BB962C8B-B14F-4D97-AF65-F5344CB8AC3E}">
        <p14:creationId xmlns:p14="http://schemas.microsoft.com/office/powerpoint/2010/main" val="11828740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weitere Hemmungstypen wie allosterische Hem-</a:t>
            </a:r>
            <a:r>
              <a:rPr lang="de-DE" sz="2800" dirty="0" err="1">
                <a:solidFill>
                  <a:srgbClr val="FF0000"/>
                </a:solidFill>
              </a:rPr>
              <a:t>mung</a:t>
            </a:r>
            <a:r>
              <a:rPr lang="de-DE" sz="2800" dirty="0">
                <a:solidFill>
                  <a:srgbClr val="FF0000"/>
                </a:solidFill>
              </a:rPr>
              <a:t>, Hemmung durch </a:t>
            </a:r>
            <a:r>
              <a:rPr lang="de-DE" sz="2800" dirty="0" err="1">
                <a:solidFill>
                  <a:srgbClr val="FF0000"/>
                </a:solidFill>
              </a:rPr>
              <a:t>Substratüberschuss</a:t>
            </a:r>
            <a:r>
              <a:rPr lang="de-DE" sz="2800" dirty="0">
                <a:solidFill>
                  <a:srgbClr val="FF0000"/>
                </a:solidFill>
              </a:rPr>
              <a:t> usw.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mathematische Beschreibung durch die Michaelis-Menten-Gleichung, die Michaelis-Konstante oder genaue Betrachtung des </a:t>
            </a:r>
            <a:r>
              <a:rPr lang="de-DE" sz="2800" dirty="0" err="1">
                <a:solidFill>
                  <a:srgbClr val="FF0000"/>
                </a:solidFill>
              </a:rPr>
              <a:t>Lineweaver</a:t>
            </a:r>
            <a:r>
              <a:rPr lang="de-DE" sz="2800" dirty="0">
                <a:solidFill>
                  <a:srgbClr val="FF0000"/>
                </a:solidFill>
              </a:rPr>
              <a:t>-Burke-Diagramms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Cofaktoren wie Metall-Ionen oder Coenzyme</a:t>
            </a:r>
          </a:p>
        </p:txBody>
      </p:sp>
    </p:spTree>
    <p:extLst>
      <p:ext uri="{BB962C8B-B14F-4D97-AF65-F5344CB8AC3E}">
        <p14:creationId xmlns:p14="http://schemas.microsoft.com/office/powerpoint/2010/main" val="2505023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B050"/>
                </a:solidFill>
              </a:rPr>
              <a:t>Das gehört in den Kurs:</a:t>
            </a:r>
          </a:p>
          <a:p>
            <a:pPr>
              <a:spcBef>
                <a:spcPts val="1200"/>
              </a:spcBef>
            </a:pPr>
            <a:r>
              <a:rPr lang="de-DE" sz="2800" u="sng" dirty="0">
                <a:solidFill>
                  <a:srgbClr val="00B050"/>
                </a:solidFill>
              </a:rPr>
              <a:t>Schülerexperimente</a:t>
            </a:r>
            <a:r>
              <a:rPr lang="de-DE" sz="2800" dirty="0">
                <a:solidFill>
                  <a:srgbClr val="00B050"/>
                </a:solidFill>
              </a:rPr>
              <a:t> mit Enzymen (vgl. ALP-Ordner Kapitel 11), auch im </a:t>
            </a:r>
            <a:r>
              <a:rPr lang="de-DE" sz="2800" dirty="0" err="1">
                <a:solidFill>
                  <a:srgbClr val="00B050"/>
                </a:solidFill>
              </a:rPr>
              <a:t>gA</a:t>
            </a:r>
            <a:r>
              <a:rPr lang="de-DE" sz="2800" dirty="0">
                <a:solidFill>
                  <a:srgbClr val="00B050"/>
                </a:solidFill>
              </a:rPr>
              <a:t>-Kurs</a:t>
            </a:r>
          </a:p>
          <a:p>
            <a:pPr>
              <a:spcBef>
                <a:spcPts val="1200"/>
              </a:spcBef>
            </a:pPr>
            <a:r>
              <a:rPr lang="de-DE" sz="2800" dirty="0">
                <a:solidFill>
                  <a:srgbClr val="00B050"/>
                </a:solidFill>
              </a:rPr>
              <a:t>Wenn in der 10. Klasse mit Amylase experimentiert wurde, dann jetzt mit Urease und Katalase.</a:t>
            </a:r>
          </a:p>
          <a:p>
            <a:pPr>
              <a:spcBef>
                <a:spcPts val="1200"/>
              </a:spcBef>
            </a:pPr>
            <a:endParaRPr lang="de-DE" sz="2800" dirty="0">
              <a:solidFill>
                <a:srgbClr val="00B050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de-DE" sz="2800" b="1" dirty="0">
                <a:solidFill>
                  <a:srgbClr val="00B050"/>
                </a:solidFill>
              </a:rPr>
              <a:t>Weg der Erkenntnisgewinnung!</a:t>
            </a:r>
          </a:p>
        </p:txBody>
      </p:sp>
    </p:spTree>
    <p:extLst>
      <p:ext uri="{BB962C8B-B14F-4D97-AF65-F5344CB8AC3E}">
        <p14:creationId xmlns:p14="http://schemas.microsoft.com/office/powerpoint/2010/main" val="71930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u="sng" dirty="0"/>
              <a:t>Organisch-chemische Formeln </a:t>
            </a:r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Nicht-</a:t>
            </a:r>
            <a:r>
              <a:rPr lang="de-DE" sz="3200" dirty="0" err="1"/>
              <a:t>NTGler</a:t>
            </a:r>
            <a:r>
              <a:rPr lang="de-DE" sz="3200" dirty="0"/>
              <a:t> bzw. </a:t>
            </a:r>
            <a:r>
              <a:rPr lang="de-DE" sz="3200" dirty="0" err="1"/>
              <a:t>NTGler</a:t>
            </a:r>
            <a:r>
              <a:rPr lang="de-DE" sz="3200" dirty="0"/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Kursteilnehmer mit bzw. ohne Chemiekurs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persönliche Einstellung zur Chemie</a:t>
            </a:r>
          </a:p>
          <a:p>
            <a:pPr algn="ctr"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</a:rPr>
              <a:t>Nicht von guten Einzelbeiträgen auf die übrigen Kursteilnehmer schließen!</a:t>
            </a:r>
          </a:p>
        </p:txBody>
      </p:sp>
    </p:spTree>
    <p:extLst>
      <p:ext uri="{BB962C8B-B14F-4D97-AF65-F5344CB8AC3E}">
        <p14:creationId xmlns:p14="http://schemas.microsoft.com/office/powerpoint/2010/main" val="25850659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00"/>
                </a:highlight>
              </a:rPr>
              <a:t>Kompetitive Hemmung</a:t>
            </a:r>
          </a:p>
        </p:txBody>
      </p:sp>
    </p:spTree>
    <p:extLst>
      <p:ext uri="{BB962C8B-B14F-4D97-AF65-F5344CB8AC3E}">
        <p14:creationId xmlns:p14="http://schemas.microsoft.com/office/powerpoint/2010/main" val="33443291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00"/>
                </a:highlight>
              </a:rPr>
              <a:t>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6787E8-36E6-3A09-EF69-74B68830C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37" y="2876760"/>
            <a:ext cx="6037683" cy="28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903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00"/>
                </a:highlight>
              </a:rPr>
              <a:t>Kompetitive Hemmung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2CF67C-FDA9-D10E-008E-5A12A872B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22" y="2746396"/>
            <a:ext cx="6365455" cy="359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40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00"/>
                </a:highlight>
              </a:rPr>
              <a:t>Kompetitive Hemmung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40700A-2C6D-6941-F580-992BD3DA2710}"/>
              </a:ext>
            </a:extLst>
          </p:cNvPr>
          <p:cNvSpPr txBox="1"/>
          <p:nvPr/>
        </p:nvSpPr>
        <p:spPr>
          <a:xfrm>
            <a:off x="985520" y="5116789"/>
            <a:ext cx="7294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Beispiel</a:t>
            </a:r>
            <a:r>
              <a:rPr lang="de-DE" sz="2800" dirty="0"/>
              <a:t>: Urease</a:t>
            </a:r>
          </a:p>
          <a:p>
            <a:r>
              <a:rPr lang="de-DE" sz="2800" dirty="0"/>
              <a:t>Auch Nicht-</a:t>
            </a:r>
            <a:r>
              <a:rPr lang="de-DE" sz="2800" dirty="0" err="1"/>
              <a:t>NTGler</a:t>
            </a:r>
            <a:r>
              <a:rPr lang="de-DE" sz="2800" dirty="0"/>
              <a:t> können diese Halbstruktur-formeln problemlos vergleichen.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3F22EE-2348-EF0B-B8B5-266E8B808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8" y="2813560"/>
            <a:ext cx="7784043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02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</p:spTree>
    <p:extLst>
      <p:ext uri="{BB962C8B-B14F-4D97-AF65-F5344CB8AC3E}">
        <p14:creationId xmlns:p14="http://schemas.microsoft.com/office/powerpoint/2010/main" val="209097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zwei Bindungsstellen am Enzym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Substrat und Hemmstoff haben keine strukturelle Ähnlichkeit</a:t>
            </a:r>
          </a:p>
        </p:txBody>
      </p:sp>
    </p:spTree>
    <p:extLst>
      <p:ext uri="{BB962C8B-B14F-4D97-AF65-F5344CB8AC3E}">
        <p14:creationId xmlns:p14="http://schemas.microsoft.com/office/powerpoint/2010/main" val="17878716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F217B5-9E9A-3A6E-9F9C-3984A1703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8" y="2875492"/>
            <a:ext cx="2800985" cy="21907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F6BEEB7-9138-606A-DF4A-35BE6E1211F1}"/>
              </a:ext>
            </a:extLst>
          </p:cNvPr>
          <p:cNvSpPr txBox="1"/>
          <p:nvPr/>
        </p:nvSpPr>
        <p:spPr>
          <a:xfrm>
            <a:off x="453708" y="5334000"/>
            <a:ext cx="833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ungehemmte				</a:t>
            </a:r>
          </a:p>
          <a:p>
            <a:r>
              <a:rPr lang="de-DE" dirty="0"/>
              <a:t>    Reaktion			</a:t>
            </a:r>
          </a:p>
        </p:txBody>
      </p:sp>
    </p:spTree>
    <p:extLst>
      <p:ext uri="{BB962C8B-B14F-4D97-AF65-F5344CB8AC3E}">
        <p14:creationId xmlns:p14="http://schemas.microsoft.com/office/powerpoint/2010/main" val="1498025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F217B5-9E9A-3A6E-9F9C-3984A1703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8" y="2875492"/>
            <a:ext cx="2800985" cy="21907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33B2E0-AC64-488F-1FBD-587D8B9B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2914093"/>
            <a:ext cx="1511300" cy="229044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F6BEEB7-9138-606A-DF4A-35BE6E1211F1}"/>
              </a:ext>
            </a:extLst>
          </p:cNvPr>
          <p:cNvSpPr txBox="1"/>
          <p:nvPr/>
        </p:nvSpPr>
        <p:spPr>
          <a:xfrm>
            <a:off x="453708" y="5334000"/>
            <a:ext cx="833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ungehemmte				nicht-kompetitiver Hemm-		</a:t>
            </a:r>
          </a:p>
          <a:p>
            <a:r>
              <a:rPr lang="de-DE" dirty="0"/>
              <a:t>    Reaktion			   </a:t>
            </a:r>
            <a:r>
              <a:rPr lang="de-DE" dirty="0" err="1"/>
              <a:t>stoff</a:t>
            </a:r>
            <a:r>
              <a:rPr lang="de-DE" dirty="0"/>
              <a:t> verändert aktives Zentrum</a:t>
            </a:r>
          </a:p>
        </p:txBody>
      </p:sp>
    </p:spTree>
    <p:extLst>
      <p:ext uri="{BB962C8B-B14F-4D97-AF65-F5344CB8AC3E}">
        <p14:creationId xmlns:p14="http://schemas.microsoft.com/office/powerpoint/2010/main" val="30340361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F217B5-9E9A-3A6E-9F9C-3984A1703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8" y="2875492"/>
            <a:ext cx="2800985" cy="21907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33B2E0-AC64-488F-1FBD-587D8B9B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2914093"/>
            <a:ext cx="1511300" cy="22904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CAD5DD6-E9EB-E312-5DAB-E32F186658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42" y="2851362"/>
            <a:ext cx="2990850" cy="180530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F6BEEB7-9138-606A-DF4A-35BE6E1211F1}"/>
              </a:ext>
            </a:extLst>
          </p:cNvPr>
          <p:cNvSpPr txBox="1"/>
          <p:nvPr/>
        </p:nvSpPr>
        <p:spPr>
          <a:xfrm>
            <a:off x="453708" y="5334000"/>
            <a:ext cx="833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ungehemmte				nicht-kompetitiver Hemm-		Substrat bindet, wird</a:t>
            </a:r>
          </a:p>
          <a:p>
            <a:r>
              <a:rPr lang="de-DE" dirty="0"/>
              <a:t>    Reaktion			   </a:t>
            </a:r>
            <a:r>
              <a:rPr lang="de-DE" dirty="0" err="1"/>
              <a:t>stoff</a:t>
            </a:r>
            <a:r>
              <a:rPr lang="de-DE" dirty="0"/>
              <a:t> verändert aktives Zentrum           aber nicht umgesetzt</a:t>
            </a:r>
          </a:p>
        </p:txBody>
      </p:sp>
    </p:spTree>
    <p:extLst>
      <p:ext uri="{BB962C8B-B14F-4D97-AF65-F5344CB8AC3E}">
        <p14:creationId xmlns:p14="http://schemas.microsoft.com/office/powerpoint/2010/main" val="29841520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24EA469-876D-DB27-4275-170BDF38E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36" y="2912188"/>
            <a:ext cx="5528395" cy="3192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84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63800-BEC8-EF8A-6F96-1FE874940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B2C2C-FEAF-A278-C03C-18AD10FC09C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01AE82A-2216-1AF5-A5B7-76C2E68BBC14}"/>
              </a:ext>
            </a:extLst>
          </p:cNvPr>
          <p:cNvSpPr txBox="1"/>
          <p:nvPr/>
        </p:nvSpPr>
        <p:spPr>
          <a:xfrm>
            <a:off x="628650" y="1690689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u="sng" dirty="0"/>
              <a:t>Organisch-chemische Formeln </a:t>
            </a:r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algn="ctr"/>
            <a:r>
              <a:rPr lang="de-DE" sz="4000" dirty="0">
                <a:solidFill>
                  <a:srgbClr val="FF0000"/>
                </a:solidFill>
              </a:rPr>
              <a:t>Der LehrplanPLUS verlangt in Biologie KEINE Formeln!</a:t>
            </a:r>
          </a:p>
        </p:txBody>
      </p:sp>
    </p:spTree>
    <p:extLst>
      <p:ext uri="{BB962C8B-B14F-4D97-AF65-F5344CB8AC3E}">
        <p14:creationId xmlns:p14="http://schemas.microsoft.com/office/powerpoint/2010/main" val="36540977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r>
              <a:rPr lang="de-DE" sz="4800" dirty="0" err="1"/>
              <a:t>H</a:t>
            </a:r>
            <a:r>
              <a:rPr lang="de-DE" sz="4800" baseline="-25000" dirty="0" err="1"/>
              <a:t>2</a:t>
            </a:r>
            <a:r>
              <a:rPr lang="de-DE" sz="4800" dirty="0" err="1"/>
              <a:t>O</a:t>
            </a:r>
            <a:r>
              <a:rPr lang="de-DE" sz="4800" baseline="-25000" dirty="0" err="1"/>
              <a:t>2</a:t>
            </a:r>
            <a:endParaRPr lang="de-DE" sz="4800" baseline="-25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8681391-9E80-A96A-49DC-CE8D3216238B}"/>
              </a:ext>
            </a:extLst>
          </p:cNvPr>
          <p:cNvSpPr txBox="1"/>
          <p:nvPr/>
        </p:nvSpPr>
        <p:spPr>
          <a:xfrm>
            <a:off x="985520" y="5116789"/>
            <a:ext cx="7294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Beispiel</a:t>
            </a:r>
            <a:r>
              <a:rPr lang="de-DE" sz="2800" dirty="0"/>
              <a:t>: Katalase</a:t>
            </a:r>
          </a:p>
          <a:p>
            <a:r>
              <a:rPr lang="de-DE" sz="2800" dirty="0"/>
              <a:t>Auch Nicht-</a:t>
            </a:r>
            <a:r>
              <a:rPr lang="de-DE" sz="2800" dirty="0" err="1"/>
              <a:t>NTGler</a:t>
            </a:r>
            <a:r>
              <a:rPr lang="de-DE" sz="2800" dirty="0"/>
              <a:t> können diese Formeln problemlos vergleichen.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4349E0-86D8-6C26-7DA8-79D59B8B9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32" y="2773675"/>
            <a:ext cx="4326467" cy="19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846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/>
              <a:t>Vergleich </a:t>
            </a:r>
            <a:r>
              <a:rPr lang="de-DE" sz="2800" b="1" dirty="0">
                <a:highlight>
                  <a:srgbClr val="00FF00"/>
                </a:highlight>
              </a:rPr>
              <a:t>kompetitiver</a:t>
            </a:r>
            <a:r>
              <a:rPr lang="de-DE" sz="2800" b="1" dirty="0"/>
              <a:t> und </a:t>
            </a:r>
            <a:r>
              <a:rPr lang="de-DE" sz="2800" b="1" dirty="0">
                <a:highlight>
                  <a:srgbClr val="00FFFF"/>
                </a:highlight>
              </a:rPr>
              <a:t>nicht-kompetitiver</a:t>
            </a:r>
            <a:r>
              <a:rPr lang="de-DE" sz="2800" b="1" dirty="0"/>
              <a:t> Hemmung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Struktur von Substrat und Hemmstoff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Erklärung der Hemmung auf Teilchenebene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v</a:t>
            </a:r>
            <a:r>
              <a:rPr lang="de-DE" sz="2800" baseline="-25000" dirty="0" err="1"/>
              <a:t>max</a:t>
            </a:r>
            <a:r>
              <a:rPr lang="de-DE" sz="2800" dirty="0"/>
              <a:t> in den Graphen (mit Erklärung)</a:t>
            </a:r>
          </a:p>
          <a:p>
            <a:endParaRPr lang="de-DE" sz="2800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4800" baseline="-25000" dirty="0"/>
          </a:p>
        </p:txBody>
      </p:sp>
    </p:spTree>
    <p:extLst>
      <p:ext uri="{BB962C8B-B14F-4D97-AF65-F5344CB8AC3E}">
        <p14:creationId xmlns:p14="http://schemas.microsoft.com/office/powerpoint/2010/main" val="27667900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endParaRPr lang="de-DE" sz="2800" b="1" dirty="0"/>
          </a:p>
          <a:p>
            <a:r>
              <a:rPr lang="de-DE" sz="2800" dirty="0"/>
              <a:t>Nicht unbedingt eindeutig zu interpretieren!</a:t>
            </a:r>
          </a:p>
          <a:p>
            <a:r>
              <a:rPr lang="de-DE" sz="2800" dirty="0"/>
              <a:t>Hier mein Vorschlag:</a:t>
            </a:r>
          </a:p>
        </p:txBody>
      </p:sp>
    </p:spTree>
    <p:extLst>
      <p:ext uri="{BB962C8B-B14F-4D97-AF65-F5344CB8AC3E}">
        <p14:creationId xmlns:p14="http://schemas.microsoft.com/office/powerpoint/2010/main" val="19097142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Besondere Enzyme mit zwei Bindungsstellen kommen in zwei Formen vor: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inaktive Form</a:t>
            </a:r>
            <a:r>
              <a:rPr lang="de-DE" sz="2800" dirty="0"/>
              <a:t>: Substrat wird nicht gebunden. </a:t>
            </a:r>
            <a:r>
              <a:rPr lang="de-DE" sz="2800" b="1" dirty="0"/>
              <a:t>Inhibitor</a:t>
            </a:r>
            <a:r>
              <a:rPr lang="de-DE" sz="2800" dirty="0"/>
              <a:t> kann gebunden werden und stabilisiert die inaktive Form. </a:t>
            </a:r>
            <a:endParaRPr lang="de-DE" sz="2800" b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aktive Form</a:t>
            </a:r>
            <a:r>
              <a:rPr lang="de-DE" sz="2800" dirty="0"/>
              <a:t>: Substrat kann gebunden und umgesetzt werden. </a:t>
            </a:r>
            <a:r>
              <a:rPr lang="de-DE" sz="2800" b="1" dirty="0"/>
              <a:t>Aktivator</a:t>
            </a:r>
            <a:r>
              <a:rPr lang="de-DE" sz="2800" dirty="0"/>
              <a:t> kann gebunden werden und stabilisiert die aktive Form. </a:t>
            </a:r>
          </a:p>
        </p:txBody>
      </p:sp>
    </p:spTree>
    <p:extLst>
      <p:ext uri="{BB962C8B-B14F-4D97-AF65-F5344CB8AC3E}">
        <p14:creationId xmlns:p14="http://schemas.microsoft.com/office/powerpoint/2010/main" val="23139728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C14934-387A-65A8-BF73-0B8B73962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66" y="2644796"/>
            <a:ext cx="5240867" cy="2184946"/>
          </a:xfrm>
          <a:prstGeom prst="rect">
            <a:avLst/>
          </a:prstGeom>
        </p:spPr>
      </p:pic>
      <p:sp>
        <p:nvSpPr>
          <p:cNvPr id="6" name="Textfeld 13">
            <a:extLst>
              <a:ext uri="{FF2B5EF4-FFF2-40B4-BE49-F238E27FC236}">
                <a16:creationId xmlns:a16="http://schemas.microsoft.com/office/drawing/2014/main" id="{6B891C4E-766E-1782-5E03-0D5A198EFE2D}"/>
              </a:ext>
            </a:extLst>
          </p:cNvPr>
          <p:cNvSpPr txBox="1"/>
          <p:nvPr/>
        </p:nvSpPr>
        <p:spPr>
          <a:xfrm>
            <a:off x="1773765" y="4879867"/>
            <a:ext cx="5939366" cy="5748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inaktive Form			              aktive Form</a:t>
            </a:r>
            <a:endParaRPr lang="de-DE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7D405F-2EC2-07B8-A31F-76173F70F340}"/>
              </a:ext>
            </a:extLst>
          </p:cNvPr>
          <p:cNvSpPr txBox="1"/>
          <p:nvPr/>
        </p:nvSpPr>
        <p:spPr>
          <a:xfrm>
            <a:off x="812800" y="5630333"/>
            <a:ext cx="756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S</a:t>
            </a:r>
            <a:r>
              <a:rPr lang="de-DE" sz="2400" dirty="0"/>
              <a:t>: Bindungsstelle für das Substrat</a:t>
            </a:r>
          </a:p>
          <a:p>
            <a:pPr algn="ctr"/>
            <a:r>
              <a:rPr lang="de-DE" sz="2400" b="1" dirty="0"/>
              <a:t>E</a:t>
            </a:r>
            <a:r>
              <a:rPr lang="de-DE" sz="2400" dirty="0"/>
              <a:t>: Bindungsstelle für den Effektor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8F46680-B22C-F2B2-A92F-5176B4DD7463}"/>
              </a:ext>
            </a:extLst>
          </p:cNvPr>
          <p:cNvSpPr txBox="1"/>
          <p:nvPr/>
        </p:nvSpPr>
        <p:spPr>
          <a:xfrm>
            <a:off x="1526111" y="3160768"/>
            <a:ext cx="614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(S)							  S</a:t>
            </a:r>
          </a:p>
          <a:p>
            <a:r>
              <a:rPr lang="de-DE" sz="4000" b="1" dirty="0"/>
              <a:t>               E                                E</a:t>
            </a:r>
          </a:p>
        </p:txBody>
      </p:sp>
    </p:spTree>
    <p:extLst>
      <p:ext uri="{BB962C8B-B14F-4D97-AF65-F5344CB8AC3E}">
        <p14:creationId xmlns:p14="http://schemas.microsoft.com/office/powerpoint/2010/main" val="19463784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8831D7-A0E3-9DAD-85DE-2DE1E44DC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0" y="2781722"/>
            <a:ext cx="4208905" cy="158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424BA31-F320-265B-E6A1-AD44DB2B0D4A}"/>
              </a:ext>
            </a:extLst>
          </p:cNvPr>
          <p:cNvSpPr txBox="1"/>
          <p:nvPr/>
        </p:nvSpPr>
        <p:spPr>
          <a:xfrm>
            <a:off x="5308600" y="2783176"/>
            <a:ext cx="3206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</a:t>
            </a:r>
            <a:r>
              <a:rPr lang="de-DE" sz="2800" b="1" dirty="0"/>
              <a:t>Aktivator</a:t>
            </a:r>
            <a:r>
              <a:rPr lang="de-DE" sz="2800" dirty="0"/>
              <a:t> </a:t>
            </a:r>
            <a:r>
              <a:rPr lang="de-DE" sz="2800" dirty="0" err="1"/>
              <a:t>stabi-lisiert</a:t>
            </a:r>
            <a:r>
              <a:rPr lang="de-DE" sz="2800" dirty="0"/>
              <a:t> die aktive Form des Enzyms.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669906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8831D7-A0E3-9DAD-85DE-2DE1E44DC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0" y="2781722"/>
            <a:ext cx="4208905" cy="158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A7AD933-2716-F6E4-8FED-309B69BAA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" y="4505724"/>
            <a:ext cx="3766460" cy="158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424BA31-F320-265B-E6A1-AD44DB2B0D4A}"/>
              </a:ext>
            </a:extLst>
          </p:cNvPr>
          <p:cNvSpPr txBox="1"/>
          <p:nvPr/>
        </p:nvSpPr>
        <p:spPr>
          <a:xfrm>
            <a:off x="5308600" y="2783176"/>
            <a:ext cx="32067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</a:t>
            </a:r>
            <a:r>
              <a:rPr lang="de-DE" sz="2800" b="1" dirty="0"/>
              <a:t>Aktivator</a:t>
            </a:r>
            <a:r>
              <a:rPr lang="de-DE" sz="2800" dirty="0"/>
              <a:t> </a:t>
            </a:r>
            <a:r>
              <a:rPr lang="de-DE" sz="2800" dirty="0" err="1"/>
              <a:t>stabi-lisiert</a:t>
            </a:r>
            <a:r>
              <a:rPr lang="de-DE" sz="2800" dirty="0"/>
              <a:t> die aktive Form des Enzyms.</a:t>
            </a:r>
          </a:p>
          <a:p>
            <a:endParaRPr lang="de-DE" sz="2800" dirty="0"/>
          </a:p>
          <a:p>
            <a:r>
              <a:rPr lang="de-DE" sz="2800" dirty="0"/>
              <a:t>Der </a:t>
            </a:r>
            <a:r>
              <a:rPr lang="de-DE" sz="2800" b="1" dirty="0"/>
              <a:t>Inhibitor</a:t>
            </a:r>
            <a:r>
              <a:rPr lang="de-DE" sz="2800" dirty="0"/>
              <a:t> </a:t>
            </a:r>
            <a:r>
              <a:rPr lang="de-DE" sz="2800" dirty="0" err="1"/>
              <a:t>stabi-lisiert</a:t>
            </a:r>
            <a:r>
              <a:rPr lang="de-DE" sz="2800" dirty="0"/>
              <a:t> die inaktive Form des Enzyms.</a:t>
            </a:r>
          </a:p>
        </p:txBody>
      </p:sp>
    </p:spTree>
    <p:extLst>
      <p:ext uri="{BB962C8B-B14F-4D97-AF65-F5344CB8AC3E}">
        <p14:creationId xmlns:p14="http://schemas.microsoft.com/office/powerpoint/2010/main" val="12154460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6432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Unterschiede zum Vorgänger-Lehrplan: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Stoffbezeichnungen</a:t>
            </a:r>
            <a:r>
              <a:rPr lang="de-DE" sz="2800" dirty="0"/>
              <a:t> NAD</a:t>
            </a:r>
            <a:r>
              <a:rPr lang="de-DE" sz="2800" baseline="30000" dirty="0"/>
              <a:t>+</a:t>
            </a:r>
            <a:r>
              <a:rPr lang="de-DE" sz="2800" dirty="0"/>
              <a:t> und NADH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NEU</a:t>
            </a:r>
            <a:r>
              <a:rPr lang="de-DE" sz="2800" dirty="0"/>
              <a:t>: </a:t>
            </a:r>
            <a:r>
              <a:rPr lang="de-DE" sz="2800" dirty="0" err="1"/>
              <a:t>Feinbau</a:t>
            </a:r>
            <a:r>
              <a:rPr lang="de-DE" sz="2800" dirty="0"/>
              <a:t> von Chloroplast und Mitochondrium im Vergleich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β-Oxidation im </a:t>
            </a:r>
            <a:r>
              <a:rPr lang="de-DE" sz="2800" dirty="0" err="1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eA</a:t>
            </a:r>
            <a:r>
              <a:rPr lang="de-DE" sz="28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-Kurs (wie im ganz alten Leistungskurs)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0000FF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de-DE" sz="2800" dirty="0"/>
              <a:t>Insgesamt weitgehend wie im </a:t>
            </a:r>
            <a:r>
              <a:rPr lang="de-DE" sz="2800" dirty="0" err="1"/>
              <a:t>G8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479553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Hinweise: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wesentlich: </a:t>
            </a:r>
            <a:r>
              <a:rPr lang="de-DE" sz="2800" u="sng" dirty="0"/>
              <a:t>Verständnis</a:t>
            </a:r>
            <a:r>
              <a:rPr lang="de-DE" sz="2800" dirty="0"/>
              <a:t> der Abbauvorgänge mit Bildung von ATP und NADH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FF0000"/>
                </a:solidFill>
              </a:rPr>
              <a:t>keine Teilreaktionen, keine chemischen Formeln </a:t>
            </a:r>
            <a:r>
              <a:rPr lang="de-DE" sz="2800" dirty="0"/>
              <a:t>(sondern ggf. C-Körper-Schema)</a:t>
            </a:r>
          </a:p>
        </p:txBody>
      </p:sp>
    </p:spTree>
    <p:extLst>
      <p:ext uri="{BB962C8B-B14F-4D97-AF65-F5344CB8AC3E}">
        <p14:creationId xmlns:p14="http://schemas.microsoft.com/office/powerpoint/2010/main" val="406872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Klarheit: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Lernbereich 3 „Stoffwechselphysiologie der Zelle“ ist insgesamt gut strukturiert.</a:t>
            </a:r>
          </a:p>
        </p:txBody>
      </p:sp>
    </p:spTree>
    <p:extLst>
      <p:ext uri="{BB962C8B-B14F-4D97-AF65-F5344CB8AC3E}">
        <p14:creationId xmlns:p14="http://schemas.microsoft.com/office/powerpoint/2010/main" val="41781613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42221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Kurzzeit-Energiespeicher NADH vorstellen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862056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Blackbox-Darstellung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EC31D8-B411-47AC-1415-6B2ECC4DD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33" y="2923119"/>
            <a:ext cx="6951133" cy="26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333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1EF65-E557-DE26-D132-566DCFBC9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AD4F9-721A-E1B8-7D6F-A6F4798A8A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5737812-4F1C-35B0-546C-316815CD4FB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11B5E8-AC7D-CEBE-7300-7909E3D1AB75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ISB: LIS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5C3285-205D-60B2-F340-EF198F07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6" y="2755641"/>
            <a:ext cx="9144000" cy="33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659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 </a:t>
            </a:r>
            <a:r>
              <a:rPr lang="de-DE" sz="2800" dirty="0"/>
              <a:t>problemorientierter Unterricht</a:t>
            </a:r>
            <a:endParaRPr lang="de-DE" sz="2800" b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2 Probleme:</a:t>
            </a:r>
          </a:p>
          <a:p>
            <a:pPr marL="914400" lvl="1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2800" dirty="0">
                <a:highlight>
                  <a:srgbClr val="00FFFF"/>
                </a:highlight>
              </a:rPr>
              <a:t>(1) NAD</a:t>
            </a:r>
            <a:r>
              <a:rPr lang="de-DE" sz="2800" baseline="30000" dirty="0">
                <a:highlight>
                  <a:srgbClr val="00FFFF"/>
                </a:highlight>
              </a:rPr>
              <a:t>+</a:t>
            </a:r>
            <a:r>
              <a:rPr lang="de-DE" sz="2800" dirty="0">
                <a:highlight>
                  <a:srgbClr val="00FFFF"/>
                </a:highlight>
              </a:rPr>
              <a:t> </a:t>
            </a:r>
            <a:r>
              <a:rPr lang="de-DE" sz="2800" dirty="0" err="1">
                <a:highlight>
                  <a:srgbClr val="00FFFF"/>
                </a:highlight>
              </a:rPr>
              <a:t>muss</a:t>
            </a:r>
            <a:r>
              <a:rPr lang="de-DE" sz="2800" dirty="0">
                <a:highlight>
                  <a:srgbClr val="00FFFF"/>
                </a:highlight>
              </a:rPr>
              <a:t> regeneriert werden</a:t>
            </a:r>
          </a:p>
          <a:p>
            <a:pPr marL="914400" lvl="1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2800" dirty="0">
                <a:highlight>
                  <a:srgbClr val="FF00FF"/>
                </a:highlight>
              </a:rPr>
              <a:t>(2) Energie in 2 von 3 Produkten nicht nutzbar</a:t>
            </a:r>
          </a:p>
          <a:p>
            <a:pPr lvl="1">
              <a:spcBef>
                <a:spcPts val="1200"/>
              </a:spcBef>
            </a:pPr>
            <a:r>
              <a:rPr lang="de-DE" sz="2800" dirty="0"/>
              <a:t>	(nämlich in NADH und in BTS)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358791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Gärung: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Gärungen lösen </a:t>
            </a:r>
            <a:r>
              <a:rPr lang="de-DE" sz="2800" dirty="0">
                <a:highlight>
                  <a:srgbClr val="00FFFF"/>
                </a:highlight>
              </a:rPr>
              <a:t>Problem 1</a:t>
            </a:r>
            <a:r>
              <a:rPr lang="de-DE" sz="2800" dirty="0"/>
              <a:t> (Regeneration von NAD</a:t>
            </a:r>
            <a:r>
              <a:rPr lang="de-DE" sz="2800" baseline="30000" dirty="0"/>
              <a:t>+</a:t>
            </a:r>
            <a:r>
              <a:rPr lang="de-DE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25619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Gärung: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Gärungen lösen </a:t>
            </a:r>
            <a:r>
              <a:rPr lang="de-DE" sz="2800" dirty="0">
                <a:highlight>
                  <a:srgbClr val="00FFFF"/>
                </a:highlight>
              </a:rPr>
              <a:t>Problem 1</a:t>
            </a:r>
            <a:r>
              <a:rPr lang="de-DE" sz="2800" dirty="0"/>
              <a:t> (Regeneration von NAD</a:t>
            </a:r>
            <a:r>
              <a:rPr lang="de-DE" sz="2800" baseline="30000" dirty="0"/>
              <a:t>+</a:t>
            </a:r>
            <a:r>
              <a:rPr lang="de-DE" sz="2800" dirty="0"/>
              <a:t>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Gärungen lösen nicht </a:t>
            </a:r>
            <a:r>
              <a:rPr lang="de-DE" sz="2800" dirty="0">
                <a:highlight>
                  <a:srgbClr val="FF00FF"/>
                </a:highlight>
              </a:rPr>
              <a:t>Problem 2</a:t>
            </a:r>
            <a:r>
              <a:rPr lang="de-DE" sz="2800" dirty="0"/>
              <a:t> (höhere Aus-beute an nutzbarer Energie)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459641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921084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Milchsäure-Gärung: </a:t>
            </a:r>
            <a:r>
              <a:rPr lang="de-DE" sz="2800" dirty="0"/>
              <a:t>Doppelblackbox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 algn="ctr"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9B8524-A37C-DB55-059F-4F196FD5F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484857"/>
            <a:ext cx="7645400" cy="20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273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09B83-4257-6C3D-69D1-F1BF9A1BE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2903A-11FA-5812-8009-71B1E5A8FA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C8B14AE-4C8C-FA7B-1A81-A743931326A4}"/>
              </a:ext>
            </a:extLst>
          </p:cNvPr>
          <p:cNvSpPr txBox="1"/>
          <p:nvPr/>
        </p:nvSpPr>
        <p:spPr>
          <a:xfrm>
            <a:off x="628650" y="1921084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Milchsäure-Gärung: </a:t>
            </a:r>
            <a:r>
              <a:rPr lang="de-DE" sz="2800" dirty="0"/>
              <a:t>Doppelblackbox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 algn="ctr"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3F8E985-1C97-CAE4-9FD3-E72E31EEF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484857"/>
            <a:ext cx="7645400" cy="208391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B5EB24B-D8E7-E5A7-98FA-7D4B1B5558F3}"/>
              </a:ext>
            </a:extLst>
          </p:cNvPr>
          <p:cNvSpPr txBox="1"/>
          <p:nvPr/>
        </p:nvSpPr>
        <p:spPr>
          <a:xfrm>
            <a:off x="628650" y="4771505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u="sng" dirty="0"/>
              <a:t>Bezeichnungsvorschlag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Milchsäure-Gärung als Gesamtreaktion aus Glykolyse und Milchsäure-Synthese.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770322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 (Zellatmung):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Konkrete Nennung der vier Stoffwechselabschnitte im LehrplanPLUS: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Glykolyse (Zytoplasma)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Oxidative Decarboxylierung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Tricarbonsäurezyklus</a:t>
            </a:r>
            <a:r>
              <a:rPr lang="de-DE" sz="2800" dirty="0"/>
              <a:t>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Atmungskette (Mitochondrium)</a:t>
            </a:r>
          </a:p>
        </p:txBody>
      </p:sp>
    </p:spTree>
    <p:extLst>
      <p:ext uri="{BB962C8B-B14F-4D97-AF65-F5344CB8AC3E}">
        <p14:creationId xmlns:p14="http://schemas.microsoft.com/office/powerpoint/2010/main" val="32029891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 (Zellatmung):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Konkrete Nennung der vier Stoffwechselabschnitte im LehrplanPLUS: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Glykolyse (Zytoplasma)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Oxidative Decarboxylierung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Tricarbonsäurezyklus</a:t>
            </a:r>
            <a:r>
              <a:rPr lang="de-DE" sz="2800" dirty="0"/>
              <a:t>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Atmungskette (Mitochondrium) </a:t>
            </a:r>
          </a:p>
          <a:p>
            <a:pPr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Also </a:t>
            </a:r>
            <a:r>
              <a:rPr lang="de-DE" sz="2800" b="1" dirty="0">
                <a:solidFill>
                  <a:srgbClr val="FF0000"/>
                </a:solidFill>
              </a:rPr>
              <a:t>keine</a:t>
            </a:r>
            <a:r>
              <a:rPr lang="de-DE" sz="2800" dirty="0">
                <a:solidFill>
                  <a:srgbClr val="FF0000"/>
                </a:solidFill>
              </a:rPr>
              <a:t> Zwischenschritte innerhalb dieser Stoffwechselabschnitte, keine chemischen Formeln</a:t>
            </a:r>
          </a:p>
        </p:txBody>
      </p:sp>
    </p:spTree>
    <p:extLst>
      <p:ext uri="{BB962C8B-B14F-4D97-AF65-F5344CB8AC3E}">
        <p14:creationId xmlns:p14="http://schemas.microsoft.com/office/powerpoint/2010/main" val="210100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Klarheit: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Lernbereich 3 „Stoffwechselphysiologie der Zelle“ ist insgesamt gut strukturiert.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Aber alles auf </a:t>
            </a:r>
            <a:r>
              <a:rPr lang="de-DE" sz="3200" u="sng" dirty="0"/>
              <a:t>Teilchen-Ebene</a:t>
            </a:r>
            <a:r>
              <a:rPr lang="de-DE" sz="3200" dirty="0"/>
              <a:t> und damit sehr abstrakt.</a:t>
            </a:r>
          </a:p>
        </p:txBody>
      </p:sp>
    </p:spTree>
    <p:extLst>
      <p:ext uri="{BB962C8B-B14F-4D97-AF65-F5344CB8AC3E}">
        <p14:creationId xmlns:p14="http://schemas.microsoft.com/office/powerpoint/2010/main" val="40397811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 (Zellatmung):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Konkrete Nennung der vier Stoffwechselabschnitte im LehrplanPLUS: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Glykolyse (Zytoplasma)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Oxidative Decarboxylierung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Tricarbonsäurezyklus</a:t>
            </a:r>
            <a:r>
              <a:rPr lang="de-DE" sz="2800" dirty="0"/>
              <a:t>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Atmungskette (Mitochondrium) </a:t>
            </a:r>
          </a:p>
          <a:p>
            <a:pPr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Kompetenzen: </a:t>
            </a:r>
            <a:r>
              <a:rPr lang="de-DE" sz="2800" i="1" dirty="0" err="1"/>
              <a:t>SuS</a:t>
            </a:r>
            <a:r>
              <a:rPr lang="de-DE" sz="2800" i="1" dirty="0"/>
              <a:t> „</a:t>
            </a:r>
            <a:r>
              <a:rPr lang="de-DE" sz="28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beschreiben </a:t>
            </a:r>
            <a:r>
              <a:rPr lang="de-DE" sz="2800" i="1" u="sng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im Überblick </a:t>
            </a:r>
            <a:r>
              <a:rPr lang="de-DE" sz="28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den aeroben Abbauweg von Glucose zu Kohlen­stoff­dioxid“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15432363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9FD27-2C3E-3A5B-562E-A18C3BDA9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D3E10-CCC8-5DCF-5D17-2C0F9DB922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85F5B9F-CB94-C0FC-BAB2-B4F1FB6BD444}"/>
              </a:ext>
            </a:extLst>
          </p:cNvPr>
          <p:cNvSpPr txBox="1"/>
          <p:nvPr/>
        </p:nvSpPr>
        <p:spPr>
          <a:xfrm>
            <a:off x="666750" y="1690689"/>
            <a:ext cx="80158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Oxidative Decarboxylierung von BTS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4AC7F9-2E07-03D9-266D-17D71D068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510"/>
            <a:ext cx="9144000" cy="227180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C9DD6DD-6CFA-4C81-4FED-8DA5F1D4143A}"/>
              </a:ext>
            </a:extLst>
          </p:cNvPr>
          <p:cNvSpPr txBox="1"/>
          <p:nvPr/>
        </p:nvSpPr>
        <p:spPr>
          <a:xfrm>
            <a:off x="814647" y="5345084"/>
            <a:ext cx="7124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Im </a:t>
            </a:r>
            <a:r>
              <a:rPr lang="de-DE" sz="2800" dirty="0" err="1"/>
              <a:t>gA</a:t>
            </a:r>
            <a:r>
              <a:rPr lang="de-DE" sz="2800" dirty="0"/>
              <a:t>-Kurs ggf. vereinfachen: </a:t>
            </a:r>
          </a:p>
          <a:p>
            <a:r>
              <a:rPr lang="de-DE" sz="2800" u="sng" dirty="0"/>
              <a:t>Essigsäure</a:t>
            </a:r>
            <a:r>
              <a:rPr lang="de-DE" sz="2800" dirty="0"/>
              <a:t> statt Acetyl-</a:t>
            </a:r>
            <a:r>
              <a:rPr lang="de-DE" sz="2800" dirty="0" err="1"/>
              <a:t>CoA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793212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</a:t>
            </a:r>
            <a:r>
              <a:rPr lang="de-DE" sz="2800" b="1" dirty="0" err="1"/>
              <a:t>Trikarbonsäure</a:t>
            </a:r>
            <a:r>
              <a:rPr lang="de-DE" sz="2800" b="1" dirty="0"/>
              <a:t>-Zyklus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311519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AF11D-6216-63BA-21FF-73CB26B9E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04D4B-F968-197D-C496-5A217592E5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FCEA74B-A2E3-B664-31DA-79354F6F7EE6}"/>
              </a:ext>
            </a:extLst>
          </p:cNvPr>
          <p:cNvSpPr txBox="1"/>
          <p:nvPr/>
        </p:nvSpPr>
        <p:spPr>
          <a:xfrm>
            <a:off x="692150" y="1690689"/>
            <a:ext cx="8015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</a:t>
            </a:r>
            <a:r>
              <a:rPr lang="de-DE" sz="2800" b="1" dirty="0" err="1"/>
              <a:t>Trikarbonsäure</a:t>
            </a:r>
            <a:r>
              <a:rPr lang="de-DE" sz="2800" b="1" dirty="0"/>
              <a:t>-Zyklus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D67224-C216-F1D7-51EC-20C80773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9" y="2146511"/>
            <a:ext cx="4526173" cy="420441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90D6EC2-26B6-3A2B-39DE-7B96B73360FD}"/>
              </a:ext>
            </a:extLst>
          </p:cNvPr>
          <p:cNvSpPr txBox="1"/>
          <p:nvPr/>
        </p:nvSpPr>
        <p:spPr>
          <a:xfrm>
            <a:off x="5731933" y="2319867"/>
            <a:ext cx="2783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Namen der Stoffe sind keine Lerninhalte.</a:t>
            </a:r>
          </a:p>
          <a:p>
            <a:endParaRPr lang="de-DE" sz="2400" dirty="0"/>
          </a:p>
          <a:p>
            <a:r>
              <a:rPr lang="de-DE" sz="2400" dirty="0"/>
              <a:t>Diese Skizze geht deutlich über die Anforderung des LehrplanPLUS hinaus!</a:t>
            </a:r>
          </a:p>
        </p:txBody>
      </p:sp>
    </p:spTree>
    <p:extLst>
      <p:ext uri="{BB962C8B-B14F-4D97-AF65-F5344CB8AC3E}">
        <p14:creationId xmlns:p14="http://schemas.microsoft.com/office/powerpoint/2010/main" val="17632164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1F8FF-ACE8-DDF5-BF5E-B610CD8F8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50C13-D8AB-7803-3526-1AAC47CCB9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A081A5-1D8E-00C4-C3FB-18B199A07011}"/>
              </a:ext>
            </a:extLst>
          </p:cNvPr>
          <p:cNvSpPr txBox="1"/>
          <p:nvPr/>
        </p:nvSpPr>
        <p:spPr>
          <a:xfrm>
            <a:off x="692150" y="1690689"/>
            <a:ext cx="8015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</a:t>
            </a:r>
            <a:r>
              <a:rPr lang="de-DE" sz="2800" b="1" dirty="0" err="1"/>
              <a:t>Trikarbonsäure</a:t>
            </a:r>
            <a:r>
              <a:rPr lang="de-DE" sz="2800" b="1" dirty="0"/>
              <a:t>-Zyklus</a:t>
            </a:r>
          </a:p>
          <a:p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802000-9D55-BDD0-3DD2-7C2BF3CFA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2577629"/>
            <a:ext cx="7744883" cy="38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647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 </a:t>
            </a:r>
            <a:r>
              <a:rPr lang="de-DE" sz="2800" b="1" dirty="0">
                <a:highlight>
                  <a:srgbClr val="FFFF00"/>
                </a:highlight>
              </a:rPr>
              <a:t>NADH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Keine stöchiometrische Beziehung zwischen NADH und ATP. Neuer Konsens: </a:t>
            </a:r>
            <a:r>
              <a:rPr lang="de-DE" sz="2800" b="1" dirty="0"/>
              <a:t>2,5 ATP pro NADH</a:t>
            </a:r>
            <a:r>
              <a:rPr lang="de-DE" sz="2800" dirty="0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2D9620-53C8-B29B-D4E7-75A240D24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" y="2285403"/>
            <a:ext cx="6747933" cy="22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736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 </a:t>
            </a:r>
            <a:r>
              <a:rPr lang="de-DE" sz="2800" b="1" dirty="0" err="1">
                <a:highlight>
                  <a:srgbClr val="00FF00"/>
                </a:highlight>
              </a:rPr>
              <a:t>FADH</a:t>
            </a:r>
            <a:r>
              <a:rPr lang="de-DE" sz="2800" b="1" baseline="-25000" dirty="0" err="1">
                <a:highlight>
                  <a:srgbClr val="00FF00"/>
                </a:highlight>
              </a:rPr>
              <a:t>2</a:t>
            </a:r>
            <a:endParaRPr lang="de-DE" sz="2800" b="1" baseline="-25000" dirty="0">
              <a:highlight>
                <a:srgbClr val="00FF00"/>
              </a:highlight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Keine stöchiometrische Beziehung zwischen </a:t>
            </a:r>
            <a:r>
              <a:rPr lang="de-DE" sz="2800" dirty="0" err="1"/>
              <a:t>FADH</a:t>
            </a:r>
            <a:r>
              <a:rPr lang="de-DE" sz="2800" baseline="-25000" dirty="0" err="1"/>
              <a:t>2</a:t>
            </a:r>
            <a:r>
              <a:rPr lang="de-DE" sz="2800" dirty="0"/>
              <a:t> und ATP. Neuer Konsens: </a:t>
            </a:r>
            <a:r>
              <a:rPr lang="de-DE" sz="2800" b="1" dirty="0"/>
              <a:t>1,5 ATP pro </a:t>
            </a:r>
            <a:r>
              <a:rPr lang="de-DE" sz="2800" b="1" dirty="0" err="1"/>
              <a:t>FADH</a:t>
            </a:r>
            <a:r>
              <a:rPr lang="de-DE" sz="2800" b="1" baseline="-25000" dirty="0" err="1"/>
              <a:t>2</a:t>
            </a:r>
            <a:r>
              <a:rPr lang="de-DE" sz="2800" dirty="0"/>
              <a:t>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D5A8AF4-139E-C3C8-625D-2C23C241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66" y="2260868"/>
            <a:ext cx="6383867" cy="23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434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A2AB4-EA08-5CD5-FABE-11D2194B3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AE5A9-8E9D-D528-CAFB-3BFFA65DDD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AE83A9-A71C-AA46-C56A-AA971F6D1C49}"/>
              </a:ext>
            </a:extLst>
          </p:cNvPr>
          <p:cNvSpPr txBox="1"/>
          <p:nvPr/>
        </p:nvSpPr>
        <p:spPr>
          <a:xfrm>
            <a:off x="692150" y="1690689"/>
            <a:ext cx="8015817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 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b="1" baseline="-250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404E79-D7DB-C14B-5A14-82BBB6C96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888616"/>
            <a:ext cx="9017000" cy="19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440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</p:spTree>
    <p:extLst>
      <p:ext uri="{BB962C8B-B14F-4D97-AF65-F5344CB8AC3E}">
        <p14:creationId xmlns:p14="http://schemas.microsoft.com/office/powerpoint/2010/main" val="28928918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DF091-8861-F2AB-F2B3-D2757A0C9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9768E-89ED-77D9-41B1-9B8AC61AE8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F826C72-A549-3294-AFD7-54CE634D57A7}"/>
              </a:ext>
            </a:extLst>
          </p:cNvPr>
          <p:cNvSpPr txBox="1"/>
          <p:nvPr/>
        </p:nvSpPr>
        <p:spPr>
          <a:xfrm>
            <a:off x="764771" y="2493818"/>
            <a:ext cx="7750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  <a:cs typeface="Arial" panose="020B0604020202020204" pitchFamily="34" charset="0"/>
              </a:rPr>
              <a:t>Große Gefahr, </a:t>
            </a:r>
            <a:r>
              <a:rPr lang="de-DE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dass</a:t>
            </a:r>
            <a:r>
              <a:rPr lang="de-DE" sz="3200" b="1" dirty="0">
                <a:solidFill>
                  <a:srgbClr val="FF0000"/>
                </a:solidFill>
                <a:cs typeface="Arial" panose="020B0604020202020204" pitchFamily="34" charset="0"/>
              </a:rPr>
              <a:t> die Kursteilnehmer jedes besprochene Beispiel auswendig lernen!</a:t>
            </a:r>
          </a:p>
          <a:p>
            <a:pPr algn="ctr"/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6076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4B088-468B-2663-1119-EEFAC4864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5EFF7-267A-2826-A791-45F5A1812C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EB45322-2E9F-B36A-7604-1DB8CAD803BB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Klarheit: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Lernbereich 3 „Stoffwechselphysiologie der Zelle“ ist insgesamt gut strukturiert.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Aber alles auf </a:t>
            </a:r>
            <a:r>
              <a:rPr lang="de-DE" sz="3200" u="sng" dirty="0"/>
              <a:t>Teilchen-Ebene</a:t>
            </a:r>
            <a:r>
              <a:rPr lang="de-DE" sz="3200" dirty="0"/>
              <a:t> und damit sehr abstrakt.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/>
              <a:t>Verstehen statt Auswendiglernen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803943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Abschnitt 1 „</a:t>
            </a:r>
            <a:r>
              <a:rPr lang="de-DE" sz="2800" u="sng" dirty="0">
                <a:cs typeface="Arial" panose="020B0604020202020204" pitchFamily="34" charset="0"/>
              </a:rPr>
              <a:t>Dynamische Prozesse</a:t>
            </a:r>
            <a:r>
              <a:rPr lang="de-DE" sz="2800" dirty="0">
                <a:cs typeface="Arial" panose="020B0604020202020204" pitchFamily="34" charset="0"/>
              </a:rPr>
              <a:t>“ ist gut umsetzbar. Entspricht weitgehend dem </a:t>
            </a:r>
            <a:r>
              <a:rPr lang="de-DE" sz="2800" dirty="0" err="1">
                <a:cs typeface="Arial" panose="020B0604020202020204" pitchFamily="34" charset="0"/>
              </a:rPr>
              <a:t>G8</a:t>
            </a:r>
            <a:r>
              <a:rPr lang="de-DE" sz="2800" dirty="0">
                <a:cs typeface="Arial" panose="020B0604020202020204" pitchFamily="34" charset="0"/>
              </a:rPr>
              <a:t>-Lehrplan.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3D5E94-107B-0E77-C29B-3EC35DDBB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47" y="2831494"/>
            <a:ext cx="2395105" cy="21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238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Abschnitt 1 „</a:t>
            </a:r>
            <a:r>
              <a:rPr lang="de-DE" sz="2800" u="sng" dirty="0">
                <a:cs typeface="Arial" panose="020B0604020202020204" pitchFamily="34" charset="0"/>
              </a:rPr>
              <a:t>Dynamische Prozesse</a:t>
            </a:r>
            <a:r>
              <a:rPr lang="de-DE" sz="2800" dirty="0">
                <a:cs typeface="Arial" panose="020B0604020202020204" pitchFamily="34" charset="0"/>
              </a:rPr>
              <a:t>“ ist gut umsetzbar. Entspricht weitgehend dem </a:t>
            </a:r>
            <a:r>
              <a:rPr lang="de-DE" sz="2800" dirty="0" err="1">
                <a:cs typeface="Arial" panose="020B0604020202020204" pitchFamily="34" charset="0"/>
              </a:rPr>
              <a:t>G8</a:t>
            </a:r>
            <a:r>
              <a:rPr lang="de-DE" sz="2800" dirty="0">
                <a:cs typeface="Arial" panose="020B0604020202020204" pitchFamily="34" charset="0"/>
              </a:rPr>
              <a:t>-Lehrplan.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Neu ist nur die Einbeziehung von </a:t>
            </a:r>
            <a:r>
              <a:rPr lang="de-DE" sz="2800" u="sng" dirty="0">
                <a:cs typeface="Arial" panose="020B0604020202020204" pitchFamily="34" charset="0"/>
              </a:rPr>
              <a:t>Laborversuchen</a:t>
            </a:r>
            <a:r>
              <a:rPr lang="de-DE" sz="2800" dirty="0">
                <a:cs typeface="Arial" panose="020B0604020202020204" pitchFamily="34" charset="0"/>
              </a:rPr>
              <a:t> (aus der Literatur bzw. selbst erhobene Daten). 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z. B. Temperatur-Orgel, unterschiedliche Boden-feuchte usw.</a:t>
            </a:r>
          </a:p>
        </p:txBody>
      </p:sp>
    </p:spTree>
    <p:extLst>
      <p:ext uri="{BB962C8B-B14F-4D97-AF65-F5344CB8AC3E}">
        <p14:creationId xmlns:p14="http://schemas.microsoft.com/office/powerpoint/2010/main" val="15473317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1AA64-9B9D-4AC6-131E-0ED0EED06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BB8BE-2F47-02D4-E31B-775EC9480C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15B9E6C-CD66-E270-8DF5-DAB92EE5CDDA}"/>
              </a:ext>
            </a:extLst>
          </p:cNvPr>
          <p:cNvSpPr txBox="1"/>
          <p:nvPr/>
        </p:nvSpPr>
        <p:spPr>
          <a:xfrm>
            <a:off x="726017" y="1690689"/>
            <a:ext cx="8015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Abschnitt 1 „</a:t>
            </a:r>
            <a:r>
              <a:rPr lang="de-DE" sz="2800" u="sng" dirty="0">
                <a:cs typeface="Arial" panose="020B0604020202020204" pitchFamily="34" charset="0"/>
              </a:rPr>
              <a:t>Dynamische Prozesse</a:t>
            </a:r>
            <a:r>
              <a:rPr lang="de-DE" sz="2800" dirty="0">
                <a:cs typeface="Arial" panose="020B0604020202020204" pitchFamily="34" charset="0"/>
              </a:rPr>
              <a:t>“ ist gut umsetzbar. Entspricht weitgehend dem </a:t>
            </a:r>
            <a:r>
              <a:rPr lang="de-DE" sz="2800" dirty="0" err="1">
                <a:cs typeface="Arial" panose="020B0604020202020204" pitchFamily="34" charset="0"/>
              </a:rPr>
              <a:t>G8</a:t>
            </a:r>
            <a:r>
              <a:rPr lang="de-DE" sz="2800" dirty="0">
                <a:cs typeface="Arial" panose="020B0604020202020204" pitchFamily="34" charset="0"/>
              </a:rPr>
              <a:t>-Lehrplan.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Neu ist nur die Einbeziehung von </a:t>
            </a:r>
            <a:r>
              <a:rPr lang="de-DE" sz="2800" u="sng" dirty="0">
                <a:cs typeface="Arial" panose="020B0604020202020204" pitchFamily="34" charset="0"/>
              </a:rPr>
              <a:t>Laborversuchen</a:t>
            </a:r>
            <a:r>
              <a:rPr lang="de-DE" sz="2800" dirty="0">
                <a:cs typeface="Arial" panose="020B0604020202020204" pitchFamily="34" charset="0"/>
              </a:rPr>
              <a:t> (aus der Literatur bzw. selbst erhobene Daten). </a:t>
            </a:r>
          </a:p>
          <a:p>
            <a:r>
              <a:rPr lang="de-DE" sz="2800" dirty="0">
                <a:solidFill>
                  <a:srgbClr val="FF0000"/>
                </a:solidFill>
                <a:cs typeface="Arial" panose="020B0604020202020204" pitchFamily="34" charset="0"/>
              </a:rPr>
              <a:t>Allen- und Bergmann-Regel stehen </a:t>
            </a:r>
            <a:r>
              <a:rPr lang="de-DE" sz="2800" u="sng" dirty="0">
                <a:solidFill>
                  <a:srgbClr val="FF0000"/>
                </a:solidFill>
                <a:cs typeface="Arial" panose="020B0604020202020204" pitchFamily="34" charset="0"/>
              </a:rPr>
              <a:t>nicht</a:t>
            </a:r>
            <a:r>
              <a:rPr lang="de-DE" sz="2800" dirty="0">
                <a:solidFill>
                  <a:srgbClr val="FF0000"/>
                </a:solidFill>
                <a:cs typeface="Arial" panose="020B0604020202020204" pitchFamily="34" charset="0"/>
              </a:rPr>
              <a:t> im Lehrplan-PLUS, ebensowenig Ökogramme.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 Dies kann ggf. aber im </a:t>
            </a:r>
            <a:r>
              <a:rPr lang="de-DE" sz="2800" dirty="0" err="1">
                <a:solidFill>
                  <a:srgbClr val="0000FF"/>
                </a:solidFill>
                <a:cs typeface="Arial" panose="020B0604020202020204" pitchFamily="34" charset="0"/>
              </a:rPr>
              <a:t>eA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-Kurs zusätzlich angesprochen werden.</a:t>
            </a:r>
          </a:p>
        </p:txBody>
      </p:sp>
    </p:spTree>
    <p:extLst>
      <p:ext uri="{BB962C8B-B14F-4D97-AF65-F5344CB8AC3E}">
        <p14:creationId xmlns:p14="http://schemas.microsoft.com/office/powerpoint/2010/main" val="7673748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6640F-AEE3-0959-1381-9F667C114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39D01-E87A-9928-EC8D-3B13431FA4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7E714C-06F9-2023-7747-30D61C94785E}"/>
              </a:ext>
            </a:extLst>
          </p:cNvPr>
          <p:cNvSpPr txBox="1"/>
          <p:nvPr/>
        </p:nvSpPr>
        <p:spPr>
          <a:xfrm>
            <a:off x="628650" y="1637217"/>
            <a:ext cx="801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1  Dynamische Prozesse: </a:t>
            </a:r>
            <a:r>
              <a:rPr lang="de-DE" sz="2800" b="1" dirty="0">
                <a:cs typeface="Arial" panose="020B0604020202020204" pitchFamily="34" charset="0"/>
              </a:rPr>
              <a:t>Toleranzkurve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99B782-2CA7-4521-ED37-06CFE52D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00450"/>
            <a:ext cx="4830549" cy="36618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44A64EE-A040-8187-9CD8-13AF3C823986}"/>
              </a:ext>
            </a:extLst>
          </p:cNvPr>
          <p:cNvSpPr txBox="1"/>
          <p:nvPr/>
        </p:nvSpPr>
        <p:spPr>
          <a:xfrm>
            <a:off x="5702967" y="2300450"/>
            <a:ext cx="33126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>
                <a:highlight>
                  <a:srgbClr val="FFFF00"/>
                </a:highlight>
              </a:rPr>
              <a:t>LehrplanPLUS: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Optimum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„ökologische Potenz“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2767809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D78C1-6026-332B-5EF2-3A604BFED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FE468-CDA3-6B3D-223F-FD16C82A74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30D80A-2682-8F71-3242-C382A5047EE7}"/>
              </a:ext>
            </a:extLst>
          </p:cNvPr>
          <p:cNvSpPr txBox="1"/>
          <p:nvPr/>
        </p:nvSpPr>
        <p:spPr>
          <a:xfrm>
            <a:off x="628650" y="1637217"/>
            <a:ext cx="801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1  Dynamische Prozesse: </a:t>
            </a:r>
            <a:r>
              <a:rPr lang="de-DE" sz="2800" b="1" dirty="0">
                <a:cs typeface="Arial" panose="020B0604020202020204" pitchFamily="34" charset="0"/>
              </a:rPr>
              <a:t>Toleranzkurve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1C480A-D178-F702-4287-5985AE30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00450"/>
            <a:ext cx="4830549" cy="36618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A3B1FCD-B09E-52F4-D0DB-7B065D8644E2}"/>
              </a:ext>
            </a:extLst>
          </p:cNvPr>
          <p:cNvSpPr txBox="1"/>
          <p:nvPr/>
        </p:nvSpPr>
        <p:spPr>
          <a:xfrm>
            <a:off x="5702967" y="2300450"/>
            <a:ext cx="33126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>
                <a:highlight>
                  <a:srgbClr val="FFFF00"/>
                </a:highlight>
              </a:rPr>
              <a:t>LehrplanPLUS: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Optimum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„ökologische Potenz“</a:t>
            </a:r>
          </a:p>
          <a:p>
            <a:endParaRPr lang="de-DE" sz="2400" dirty="0"/>
          </a:p>
          <a:p>
            <a:r>
              <a:rPr lang="de-DE" sz="2400" dirty="0">
                <a:highlight>
                  <a:srgbClr val="00FF00"/>
                </a:highlight>
              </a:rPr>
              <a:t>Auch nötig: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Toleranzbereich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Pessimum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physiologische Potenz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Präferenzbereich</a:t>
            </a:r>
          </a:p>
        </p:txBody>
      </p:sp>
    </p:spTree>
    <p:extLst>
      <p:ext uri="{BB962C8B-B14F-4D97-AF65-F5344CB8AC3E}">
        <p14:creationId xmlns:p14="http://schemas.microsoft.com/office/powerpoint/2010/main" val="15144444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754DE-560E-A27D-5B3F-9EE11EBB2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E72C9-F6D7-BCAC-A1C1-AED289374C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6D59B8-1E1A-9CCE-B2B6-3439C75B69F4}"/>
              </a:ext>
            </a:extLst>
          </p:cNvPr>
          <p:cNvSpPr txBox="1"/>
          <p:nvPr/>
        </p:nvSpPr>
        <p:spPr>
          <a:xfrm>
            <a:off x="628650" y="1637217"/>
            <a:ext cx="801581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lain"/>
            </a:pPr>
            <a:r>
              <a:rPr lang="de-DE" sz="2800" dirty="0">
                <a:cs typeface="Arial" panose="020B0604020202020204" pitchFamily="34" charset="0"/>
              </a:rPr>
              <a:t>Dynamische Prozesse: </a:t>
            </a:r>
            <a:r>
              <a:rPr lang="de-DE" sz="2800" b="1" dirty="0">
                <a:cs typeface="Arial" panose="020B0604020202020204" pitchFamily="34" charset="0"/>
              </a:rPr>
              <a:t>Toleranzkurve</a:t>
            </a:r>
          </a:p>
          <a:p>
            <a:pPr marL="514350" indent="-514350">
              <a:spcAft>
                <a:spcPts val="1200"/>
              </a:spcAft>
              <a:buAutoNum type="arabicPlain"/>
            </a:pPr>
            <a:endParaRPr lang="de-DE" sz="1200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800" b="1" dirty="0">
                <a:cs typeface="Arial" panose="020B0604020202020204" pitchFamily="34" charset="0"/>
              </a:rPr>
              <a:t>physiologische Potenz:</a:t>
            </a:r>
          </a:p>
          <a:p>
            <a:pPr>
              <a:spcAft>
                <a:spcPts val="3000"/>
              </a:spcAft>
            </a:pPr>
            <a:r>
              <a:rPr lang="de-DE" sz="2800" dirty="0">
                <a:cs typeface="Arial" panose="020B0604020202020204" pitchFamily="34" charset="0"/>
              </a:rPr>
              <a:t>Bereich des aktiven Lebens </a:t>
            </a:r>
            <a:r>
              <a:rPr lang="de-DE" sz="2800" u="sng" dirty="0">
                <a:cs typeface="Arial" panose="020B0604020202020204" pitchFamily="34" charset="0"/>
              </a:rPr>
              <a:t>ohne </a:t>
            </a:r>
            <a:r>
              <a:rPr lang="de-DE" sz="2800" u="sng" dirty="0" err="1">
                <a:cs typeface="Arial" panose="020B0604020202020204" pitchFamily="34" charset="0"/>
              </a:rPr>
              <a:t>Einfluss</a:t>
            </a:r>
            <a:r>
              <a:rPr lang="de-DE" sz="2800" u="sng" dirty="0">
                <a:cs typeface="Arial" panose="020B0604020202020204" pitchFamily="34" charset="0"/>
              </a:rPr>
              <a:t> </a:t>
            </a:r>
            <a:r>
              <a:rPr lang="de-DE" sz="2800" dirty="0">
                <a:cs typeface="Arial" panose="020B0604020202020204" pitchFamily="34" charset="0"/>
              </a:rPr>
              <a:t>weiterer biotischer Faktoren (Labor)</a:t>
            </a:r>
          </a:p>
          <a:p>
            <a:pPr>
              <a:spcAft>
                <a:spcPts val="1200"/>
              </a:spcAft>
            </a:pPr>
            <a:r>
              <a:rPr lang="de-DE" sz="2800" b="1" dirty="0">
                <a:cs typeface="Arial" panose="020B0604020202020204" pitchFamily="34" charset="0"/>
              </a:rPr>
              <a:t>ökologische Potenz: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tatsächlicher Lebensbereich </a:t>
            </a:r>
            <a:r>
              <a:rPr lang="de-DE" sz="2800" u="sng" dirty="0">
                <a:cs typeface="Arial" panose="020B0604020202020204" pitchFamily="34" charset="0"/>
              </a:rPr>
              <a:t>unter </a:t>
            </a:r>
            <a:r>
              <a:rPr lang="de-DE" sz="2800" u="sng" dirty="0" err="1">
                <a:cs typeface="Arial" panose="020B0604020202020204" pitchFamily="34" charset="0"/>
              </a:rPr>
              <a:t>Einfluss</a:t>
            </a:r>
            <a:r>
              <a:rPr lang="de-DE" sz="2800" u="sng" dirty="0">
                <a:cs typeface="Arial" panose="020B0604020202020204" pitchFamily="34" charset="0"/>
              </a:rPr>
              <a:t> </a:t>
            </a:r>
            <a:r>
              <a:rPr lang="de-DE" sz="2800" dirty="0">
                <a:cs typeface="Arial" panose="020B0604020202020204" pitchFamily="34" charset="0"/>
              </a:rPr>
              <a:t>biotischer Faktoren (v. a. Konkurrenz)</a:t>
            </a:r>
          </a:p>
        </p:txBody>
      </p:sp>
    </p:spTree>
    <p:extLst>
      <p:ext uri="{BB962C8B-B14F-4D97-AF65-F5344CB8AC3E}">
        <p14:creationId xmlns:p14="http://schemas.microsoft.com/office/powerpoint/2010/main" val="28190499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cs typeface="Arial" panose="020B0604020202020204" pitchFamily="34" charset="0"/>
              </a:rPr>
              <a:t>Abschnitte 2 „</a:t>
            </a:r>
            <a:r>
              <a:rPr lang="de-DE" sz="2800" u="sng" dirty="0">
                <a:cs typeface="Arial" panose="020B0604020202020204" pitchFamily="34" charset="0"/>
              </a:rPr>
              <a:t>Anthropogene Einflüsse</a:t>
            </a:r>
            <a:r>
              <a:rPr lang="de-DE" sz="2800" dirty="0">
                <a:cs typeface="Arial" panose="020B0604020202020204" pitchFamily="34" charset="0"/>
              </a:rPr>
              <a:t>“ und 3 „</a:t>
            </a:r>
            <a:r>
              <a:rPr lang="de-DE" sz="2800" u="sng" dirty="0">
                <a:cs typeface="Arial" panose="020B0604020202020204" pitchFamily="34" charset="0"/>
              </a:rPr>
              <a:t>Bio-sphäre</a:t>
            </a:r>
            <a:r>
              <a:rPr lang="de-DE" sz="2800" dirty="0">
                <a:cs typeface="Arial" panose="020B0604020202020204" pitchFamily="34" charset="0"/>
              </a:rPr>
              <a:t>“ sind im Gegensatz zu Abschnitt 1 teilweise ziemlich </a:t>
            </a:r>
            <a:r>
              <a:rPr lang="de-DE" sz="2800" dirty="0">
                <a:highlight>
                  <a:srgbClr val="FF99FF"/>
                </a:highlight>
                <a:cs typeface="Arial" panose="020B0604020202020204" pitchFamily="34" charset="0"/>
              </a:rPr>
              <a:t>redundant</a:t>
            </a:r>
            <a:r>
              <a:rPr lang="de-DE" sz="2800" dirty="0">
                <a:cs typeface="Arial" panose="020B0604020202020204" pitchFamily="34" charset="0"/>
              </a:rPr>
              <a:t> und lassen </a:t>
            </a:r>
            <a:r>
              <a:rPr lang="de-DE" sz="2800" dirty="0">
                <a:highlight>
                  <a:srgbClr val="FF99FF"/>
                </a:highlight>
                <a:cs typeface="Arial" panose="020B0604020202020204" pitchFamily="34" charset="0"/>
              </a:rPr>
              <a:t>keinen Roten Faden </a:t>
            </a:r>
            <a:r>
              <a:rPr lang="de-DE" sz="2800" dirty="0">
                <a:cs typeface="Arial" panose="020B0604020202020204" pitchFamily="34" charset="0"/>
              </a:rPr>
              <a:t>erkennen.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0CDFBF-7408-D6DC-F963-A08E0EAC4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92000" y="3298078"/>
            <a:ext cx="2160000" cy="20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59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dirty="0">
                <a:cs typeface="Arial" panose="020B0604020202020204" pitchFamily="34" charset="0"/>
              </a:rPr>
              <a:t>Abschnitte 2 „</a:t>
            </a:r>
            <a:r>
              <a:rPr lang="de-DE" sz="2800" u="sng" dirty="0">
                <a:cs typeface="Arial" panose="020B0604020202020204" pitchFamily="34" charset="0"/>
              </a:rPr>
              <a:t>Anthropogene Einflüsse</a:t>
            </a:r>
            <a:r>
              <a:rPr lang="de-DE" sz="2800" dirty="0">
                <a:cs typeface="Arial" panose="020B0604020202020204" pitchFamily="34" charset="0"/>
              </a:rPr>
              <a:t>“ und 3 „</a:t>
            </a:r>
            <a:r>
              <a:rPr lang="de-DE" sz="2800" u="sng" dirty="0">
                <a:cs typeface="Arial" panose="020B0604020202020204" pitchFamily="34" charset="0"/>
              </a:rPr>
              <a:t>Bio-sphäre</a:t>
            </a:r>
            <a:r>
              <a:rPr lang="de-DE" sz="2800" dirty="0">
                <a:cs typeface="Arial" panose="020B0604020202020204" pitchFamily="34" charset="0"/>
              </a:rPr>
              <a:t>“ sind im Gegensatz zu Abschnitt 1 teilweise ziemlich redundant und lassen keinen Roten Faden erkennen.</a:t>
            </a:r>
          </a:p>
          <a:p>
            <a:pPr>
              <a:spcBef>
                <a:spcPts val="1200"/>
              </a:spcBef>
            </a:pPr>
            <a:r>
              <a:rPr lang="de-DE" sz="2800" dirty="0">
                <a:cs typeface="Arial" panose="020B0604020202020204" pitchFamily="34" charset="0"/>
              </a:rPr>
              <a:t>Sehr viel Unterrichtszeit, gemessen am begrenzten Inhalt: viel Zeit für </a:t>
            </a:r>
            <a:r>
              <a:rPr lang="de-DE" sz="2800" u="sng" dirty="0">
                <a:highlight>
                  <a:srgbClr val="00FF00"/>
                </a:highlight>
                <a:cs typeface="Arial" panose="020B0604020202020204" pitchFamily="34" charset="0"/>
              </a:rPr>
              <a:t>Kompetenz-Training</a:t>
            </a:r>
            <a:r>
              <a:rPr lang="de-DE" sz="2800" dirty="0">
                <a:cs typeface="Arial" panose="020B0604020202020204" pitchFamily="34" charset="0"/>
              </a:rPr>
              <a:t> (auch Bear-</a:t>
            </a:r>
            <a:r>
              <a:rPr lang="de-DE" sz="2800" dirty="0" err="1">
                <a:cs typeface="Arial" panose="020B0604020202020204" pitchFamily="34" charset="0"/>
              </a:rPr>
              <a:t>beiten</a:t>
            </a:r>
            <a:r>
              <a:rPr lang="de-DE" sz="2800" dirty="0">
                <a:cs typeface="Arial" panose="020B0604020202020204" pitchFamily="34" charset="0"/>
              </a:rPr>
              <a:t> von Übungsaufgaben)</a:t>
            </a:r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CD453C-1372-5820-D5FD-5660FADDE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40" y="4583768"/>
            <a:ext cx="1730087" cy="15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679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2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Anthropogene Einflüsse auf Ökosysteme und </a:t>
            </a:r>
          </a:p>
          <a:p>
            <a:r>
              <a:rPr lang="de-DE" sz="2800" b="1" kern="100" dirty="0">
                <a:ea typeface="Calibri" panose="020F0502020204030204" pitchFamily="34" charset="0"/>
              </a:rPr>
              <a:t>	</a:t>
            </a:r>
            <a:r>
              <a:rPr lang="de-DE" sz="2800" b="1" kern="100" dirty="0">
                <a:effectLst/>
                <a:ea typeface="Calibri" panose="020F0502020204030204" pitchFamily="34" charset="0"/>
              </a:rPr>
              <a:t>der Wert der Bio</a:t>
            </a:r>
            <a:r>
              <a:rPr lang="de-DE" sz="2800" b="1" dirty="0">
                <a:effectLst/>
                <a:ea typeface="Calibri" panose="020F0502020204030204" pitchFamily="34" charset="0"/>
              </a:rPr>
              <a:t>diversität </a:t>
            </a:r>
          </a:p>
        </p:txBody>
      </p:sp>
    </p:spTree>
    <p:extLst>
      <p:ext uri="{BB962C8B-B14F-4D97-AF65-F5344CB8AC3E}">
        <p14:creationId xmlns:p14="http://schemas.microsoft.com/office/powerpoint/2010/main" val="9355232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 </a:t>
            </a:r>
          </a:p>
          <a:p>
            <a:r>
              <a:rPr lang="de-DE" sz="2800" dirty="0"/>
              <a:t>Schwerpunkt: </a:t>
            </a:r>
            <a:r>
              <a:rPr lang="de-DE" sz="2800" u="sng" dirty="0"/>
              <a:t>Wechselwirkungen</a:t>
            </a:r>
            <a:r>
              <a:rPr lang="de-DE" sz="2800" dirty="0"/>
              <a:t> zwischen mensch-</a:t>
            </a:r>
            <a:r>
              <a:rPr lang="de-DE" sz="2800" dirty="0" err="1"/>
              <a:t>licher</a:t>
            </a:r>
            <a:r>
              <a:rPr lang="de-DE" sz="2800" dirty="0"/>
              <a:t> Aktivität und Reaktionen der Ökosysteme</a:t>
            </a:r>
          </a:p>
        </p:txBody>
      </p:sp>
    </p:spTree>
    <p:extLst>
      <p:ext uri="{BB962C8B-B14F-4D97-AF65-F5344CB8AC3E}">
        <p14:creationId xmlns:p14="http://schemas.microsoft.com/office/powerpoint/2010/main" val="125282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2793</Words>
  <Application>Microsoft Office PowerPoint</Application>
  <PresentationFormat>Bildschirmpräsentation (4:3)</PresentationFormat>
  <Paragraphs>591</Paragraphs>
  <Slides>113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113</vt:i4>
      </vt:variant>
    </vt:vector>
  </HeadingPairs>
  <TitlesOfParts>
    <vt:vector size="120" baseType="lpstr">
      <vt:lpstr>Arial</vt:lpstr>
      <vt:lpstr>Arial Narrow</vt:lpstr>
      <vt:lpstr>Calibri</vt:lpstr>
      <vt:lpstr>Calibri Light</vt:lpstr>
      <vt:lpstr>Symbol</vt:lpstr>
      <vt:lpstr>Times New Roman</vt:lpstr>
      <vt:lpstr>Office</vt:lpstr>
      <vt:lpstr>PowerPoint-Präsentation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PowerPoint-Präsentation</vt:lpstr>
      <vt:lpstr>… und wieder da: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Nickl</dc:creator>
  <cp:lastModifiedBy>Thomas Nickl</cp:lastModifiedBy>
  <cp:revision>108</cp:revision>
  <dcterms:created xsi:type="dcterms:W3CDTF">2025-02-15T10:14:54Z</dcterms:created>
  <dcterms:modified xsi:type="dcterms:W3CDTF">2025-07-10T15:00:24Z</dcterms:modified>
</cp:coreProperties>
</file>