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1208" r:id="rId3"/>
    <p:sldId id="1209" r:id="rId4"/>
    <p:sldId id="1046" r:id="rId5"/>
    <p:sldId id="1047" r:id="rId6"/>
    <p:sldId id="1058" r:id="rId7"/>
    <p:sldId id="1062" r:id="rId8"/>
    <p:sldId id="1063" r:id="rId9"/>
    <p:sldId id="1064" r:id="rId10"/>
    <p:sldId id="1030" r:id="rId11"/>
    <p:sldId id="1065" r:id="rId12"/>
    <p:sldId id="425" r:id="rId13"/>
    <p:sldId id="756" r:id="rId14"/>
    <p:sldId id="1066" r:id="rId15"/>
    <p:sldId id="821" r:id="rId16"/>
    <p:sldId id="839" r:id="rId17"/>
    <p:sldId id="853" r:id="rId18"/>
    <p:sldId id="848" r:id="rId19"/>
    <p:sldId id="851" r:id="rId20"/>
    <p:sldId id="1067" r:id="rId21"/>
    <p:sldId id="1068" r:id="rId22"/>
    <p:sldId id="1069" r:id="rId23"/>
    <p:sldId id="1070" r:id="rId24"/>
    <p:sldId id="1210" r:id="rId25"/>
    <p:sldId id="1071" r:id="rId26"/>
    <p:sldId id="1072" r:id="rId27"/>
    <p:sldId id="863" r:id="rId28"/>
    <p:sldId id="1024" r:id="rId29"/>
    <p:sldId id="1073" r:id="rId30"/>
    <p:sldId id="444" r:id="rId31"/>
    <p:sldId id="668" r:id="rId32"/>
    <p:sldId id="854" r:id="rId33"/>
    <p:sldId id="855" r:id="rId34"/>
    <p:sldId id="856" r:id="rId35"/>
    <p:sldId id="858" r:id="rId36"/>
    <p:sldId id="859" r:id="rId37"/>
    <p:sldId id="860" r:id="rId38"/>
    <p:sldId id="1074" r:id="rId39"/>
    <p:sldId id="871" r:id="rId40"/>
    <p:sldId id="872" r:id="rId41"/>
    <p:sldId id="873" r:id="rId42"/>
    <p:sldId id="875" r:id="rId43"/>
    <p:sldId id="1075" r:id="rId44"/>
    <p:sldId id="1203" r:id="rId45"/>
    <p:sldId id="1079" r:id="rId46"/>
    <p:sldId id="1080" r:id="rId47"/>
    <p:sldId id="1081" r:id="rId48"/>
    <p:sldId id="1082" r:id="rId49"/>
    <p:sldId id="1083" r:id="rId50"/>
    <p:sldId id="1084" r:id="rId51"/>
    <p:sldId id="1085" r:id="rId52"/>
    <p:sldId id="1086" r:id="rId53"/>
    <p:sldId id="1087" r:id="rId54"/>
    <p:sldId id="1088" r:id="rId55"/>
    <p:sldId id="1089" r:id="rId56"/>
    <p:sldId id="1211" r:id="rId57"/>
    <p:sldId id="1090" r:id="rId58"/>
    <p:sldId id="1091" r:id="rId59"/>
    <p:sldId id="1093" r:id="rId60"/>
    <p:sldId id="1094" r:id="rId61"/>
    <p:sldId id="1096" r:id="rId62"/>
    <p:sldId id="1097" r:id="rId63"/>
    <p:sldId id="1098" r:id="rId64"/>
    <p:sldId id="1099" r:id="rId65"/>
    <p:sldId id="1095" r:id="rId66"/>
    <p:sldId id="1077" r:id="rId67"/>
    <p:sldId id="1078" r:id="rId68"/>
    <p:sldId id="1100" r:id="rId69"/>
    <p:sldId id="1101" r:id="rId70"/>
    <p:sldId id="1102" r:id="rId71"/>
    <p:sldId id="1103" r:id="rId72"/>
    <p:sldId id="1105" r:id="rId73"/>
    <p:sldId id="1212" r:id="rId74"/>
    <p:sldId id="1106" r:id="rId75"/>
    <p:sldId id="1107" r:id="rId76"/>
    <p:sldId id="1108" r:id="rId77"/>
    <p:sldId id="1110" r:id="rId78"/>
    <p:sldId id="1109" r:id="rId79"/>
    <p:sldId id="1111" r:id="rId80"/>
    <p:sldId id="1112" r:id="rId81"/>
    <p:sldId id="1113" r:id="rId82"/>
    <p:sldId id="1114" r:id="rId83"/>
    <p:sldId id="1115" r:id="rId84"/>
    <p:sldId id="1116" r:id="rId85"/>
    <p:sldId id="1118" r:id="rId86"/>
    <p:sldId id="1119" r:id="rId87"/>
    <p:sldId id="1120" r:id="rId88"/>
    <p:sldId id="1121" r:id="rId89"/>
    <p:sldId id="1122" r:id="rId90"/>
    <p:sldId id="1123" r:id="rId91"/>
    <p:sldId id="1124" r:id="rId92"/>
    <p:sldId id="1125" r:id="rId93"/>
    <p:sldId id="1126" r:id="rId94"/>
    <p:sldId id="1127" r:id="rId95"/>
    <p:sldId id="1128" r:id="rId96"/>
    <p:sldId id="1129" r:id="rId97"/>
    <p:sldId id="1204" r:id="rId98"/>
    <p:sldId id="1205" r:id="rId99"/>
    <p:sldId id="1044" r:id="rId100"/>
    <p:sldId id="1045" r:id="rId101"/>
    <p:sldId id="1130" r:id="rId102"/>
    <p:sldId id="1131" r:id="rId103"/>
    <p:sldId id="1132" r:id="rId104"/>
    <p:sldId id="1133" r:id="rId105"/>
    <p:sldId id="1134" r:id="rId106"/>
    <p:sldId id="1135" r:id="rId107"/>
    <p:sldId id="1136" r:id="rId108"/>
    <p:sldId id="1137" r:id="rId109"/>
    <p:sldId id="1138" r:id="rId110"/>
    <p:sldId id="1139" r:id="rId111"/>
    <p:sldId id="1143" r:id="rId112"/>
    <p:sldId id="1213" r:id="rId113"/>
    <p:sldId id="1214" r:id="rId114"/>
    <p:sldId id="1140" r:id="rId115"/>
    <p:sldId id="1141" r:id="rId116"/>
    <p:sldId id="1142" r:id="rId117"/>
    <p:sldId id="1144" r:id="rId118"/>
    <p:sldId id="1146" r:id="rId119"/>
    <p:sldId id="1147" r:id="rId120"/>
    <p:sldId id="1215" r:id="rId121"/>
    <p:sldId id="1148" r:id="rId122"/>
    <p:sldId id="1149" r:id="rId123"/>
    <p:sldId id="1150" r:id="rId124"/>
    <p:sldId id="1151" r:id="rId125"/>
    <p:sldId id="1152" r:id="rId126"/>
    <p:sldId id="1153" r:id="rId127"/>
    <p:sldId id="1154" r:id="rId128"/>
    <p:sldId id="1155" r:id="rId129"/>
    <p:sldId id="1156" r:id="rId130"/>
    <p:sldId id="1157" r:id="rId131"/>
    <p:sldId id="1158" r:id="rId132"/>
    <p:sldId id="1159" r:id="rId133"/>
    <p:sldId id="1160" r:id="rId134"/>
    <p:sldId id="1161" r:id="rId135"/>
    <p:sldId id="1162" r:id="rId136"/>
    <p:sldId id="1163" r:id="rId137"/>
    <p:sldId id="1164" r:id="rId138"/>
    <p:sldId id="1165" r:id="rId139"/>
    <p:sldId id="1166" r:id="rId140"/>
    <p:sldId id="1167" r:id="rId141"/>
    <p:sldId id="1168" r:id="rId142"/>
    <p:sldId id="1169" r:id="rId143"/>
    <p:sldId id="1170" r:id="rId144"/>
    <p:sldId id="1171" r:id="rId145"/>
    <p:sldId id="1172" r:id="rId146"/>
    <p:sldId id="1173" r:id="rId147"/>
    <p:sldId id="1174" r:id="rId148"/>
    <p:sldId id="1175" r:id="rId149"/>
    <p:sldId id="1177" r:id="rId150"/>
    <p:sldId id="1178" r:id="rId151"/>
    <p:sldId id="1216" r:id="rId152"/>
    <p:sldId id="1179" r:id="rId153"/>
    <p:sldId id="1180" r:id="rId154"/>
    <p:sldId id="1181" r:id="rId155"/>
    <p:sldId id="1182" r:id="rId156"/>
    <p:sldId id="1183" r:id="rId157"/>
    <p:sldId id="1184" r:id="rId158"/>
    <p:sldId id="1185" r:id="rId159"/>
    <p:sldId id="1186" r:id="rId160"/>
    <p:sldId id="1187" r:id="rId161"/>
    <p:sldId id="1188" r:id="rId162"/>
    <p:sldId id="1189" r:id="rId163"/>
    <p:sldId id="1207" r:id="rId164"/>
    <p:sldId id="1190" r:id="rId165"/>
    <p:sldId id="1191" r:id="rId166"/>
    <p:sldId id="1192" r:id="rId167"/>
    <p:sldId id="1193" r:id="rId168"/>
    <p:sldId id="1194" r:id="rId169"/>
    <p:sldId id="1195" r:id="rId170"/>
    <p:sldId id="1196" r:id="rId171"/>
    <p:sldId id="1197" r:id="rId172"/>
    <p:sldId id="1198" r:id="rId173"/>
    <p:sldId id="1199" r:id="rId174"/>
    <p:sldId id="1200" r:id="rId175"/>
    <p:sldId id="1201" r:id="rId176"/>
    <p:sldId id="1217" r:id="rId177"/>
    <p:sldId id="1218" r:id="rId178"/>
    <p:sldId id="1206" r:id="rId1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theme" Target="theme/theme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71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58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60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23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7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72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4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18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12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1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38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ED7E-2EB4-47F3-9AC8-196B4C1CA602}" type="datetimeFigureOut">
              <a:rPr lang="de-DE" smtClean="0"/>
              <a:t>27.02.2026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5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-nickl.de/" TargetMode="External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BY-PI 03 bzw. 04/26 </a:t>
            </a:r>
          </a:p>
          <a:p>
            <a:pPr algn="ctr"/>
            <a:r>
              <a:rPr lang="de-DE" sz="4800" b="1" dirty="0"/>
              <a:t>Kompetenzorientiertes Arbeiten in der 12. </a:t>
            </a:r>
            <a:r>
              <a:rPr lang="de-DE" sz="4800" b="1" dirty="0" err="1"/>
              <a:t>Jgst</a:t>
            </a:r>
            <a:r>
              <a:rPr lang="de-DE" sz="4800" b="1" dirty="0"/>
              <a:t>. Teil II: Evolution und Verhaltensökologie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27.2. bzw. 2.3.2026 -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85A67E-70DB-911D-C855-2D0F777CCB02}"/>
              </a:ext>
            </a:extLst>
          </p:cNvPr>
          <p:cNvSpPr txBox="1"/>
          <p:nvPr/>
        </p:nvSpPr>
        <p:spPr>
          <a:xfrm>
            <a:off x="626533" y="1355114"/>
            <a:ext cx="78909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4400" b="1" dirty="0"/>
              <a:t>Evolution: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Evolutionsforschung </a:t>
            </a:r>
            <a:r>
              <a:rPr lang="de-DE" sz="2400" dirty="0"/>
              <a:t>(Homologie, Stammesgeschichte, Kladogramm, Natürliches System;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Evolution des Menschen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Mechanismen der Evolution </a:t>
            </a:r>
            <a:r>
              <a:rPr lang="de-DE" sz="2400" dirty="0"/>
              <a:t>(Lamarck, Darwin, </a:t>
            </a:r>
            <a:r>
              <a:rPr lang="de-DE" sz="2400" dirty="0" err="1"/>
              <a:t>synthe</a:t>
            </a:r>
            <a:r>
              <a:rPr lang="de-DE" sz="2400" dirty="0"/>
              <a:t>-tische Evolutionstheorie, NW vs. nicht NW, Isolation, Koevolution,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Aspekte beim Menschen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41172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2: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Mechanismen der Evolution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6266800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6405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Aber nicht als zwei gleichwertige Erklärungen zur freien Auswahl!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 als Entwicklung!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6979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Auch nicht: Lamarck lag falsch, Darwin lag richtig!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Sondern: Beide haben Hypothesen aufgestellt, die ohne die Genetik nicht erklärbar sind.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13842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9416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Weg der Erkenntnisgewinnung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Überprüfbarkeit der Hypothesen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von verifizierten Hypothesen zur Theorie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9656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Kriterien zum Unterscheiden seriöser und nicht-seriöser Quellen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7901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Unterschied zwischen wissenschaftlichen Theorien und Glaubensvorstellungen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28063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671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/>
              <a:t> eine dritte Variante neben Lamarck und Darwin,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 eine </a:t>
            </a:r>
            <a:r>
              <a:rPr lang="de-DE" sz="3200" b="1" dirty="0"/>
              <a:t>Fortentwicklung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05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85A67E-70DB-911D-C855-2D0F777CCB02}"/>
              </a:ext>
            </a:extLst>
          </p:cNvPr>
          <p:cNvSpPr txBox="1"/>
          <p:nvPr/>
        </p:nvSpPr>
        <p:spPr>
          <a:xfrm>
            <a:off x="626533" y="1355114"/>
            <a:ext cx="78909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4400" b="1" dirty="0"/>
              <a:t>Evolution: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Evolutionsforschung </a:t>
            </a:r>
            <a:r>
              <a:rPr lang="de-DE" sz="2400" dirty="0"/>
              <a:t>(Homologie, Stammesgeschichte, Kladogramm, Natürliches System;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Evolution des Menschen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Mechanismen der Evolution </a:t>
            </a:r>
            <a:r>
              <a:rPr lang="de-DE" sz="2400" dirty="0"/>
              <a:t>(Lamarck, Darwin, </a:t>
            </a:r>
            <a:r>
              <a:rPr lang="de-DE" sz="2400" dirty="0" err="1"/>
              <a:t>synthe</a:t>
            </a:r>
            <a:r>
              <a:rPr lang="de-DE" sz="2400" dirty="0"/>
              <a:t>-tische Evolutionstheorie, NW vs. nicht NW, Isolation, Koevolution,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Aspekte beim Menschen</a:t>
            </a:r>
            <a:r>
              <a:rPr lang="de-DE" sz="2400" dirty="0"/>
              <a:t>)</a:t>
            </a:r>
          </a:p>
          <a:p>
            <a:pPr>
              <a:spcBef>
                <a:spcPts val="1200"/>
              </a:spcBef>
            </a:pPr>
            <a:r>
              <a:rPr lang="de-DE" sz="4400" b="1" dirty="0"/>
              <a:t>Verhaltensökologie: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	adaptiver Wert von Verhalten im Hinblick auf die Evolution 	am Beispiel verschiedener Verhaltenskreise</a:t>
            </a:r>
          </a:p>
        </p:txBody>
      </p:sp>
    </p:spTree>
    <p:extLst>
      <p:ext uri="{BB962C8B-B14F-4D97-AF65-F5344CB8AC3E}">
        <p14:creationId xmlns:p14="http://schemas.microsoft.com/office/powerpoint/2010/main" val="19834466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Darwin</a:t>
            </a:r>
            <a:r>
              <a:rPr lang="de-DE" sz="3200" dirty="0"/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Variabilität innerhalb der gleichen Art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Nachkommen-Überschuss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Konkurrenz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Bevorzugung der Bestangepassten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„Vererbung der Merkmale“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75841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Darwin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und (noch recht unausgegoren) die Isolation.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52031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E6938-36B6-43C5-1374-A5DB063F1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37958-3714-D6CE-F3F3-42C878751E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85AB81-034E-2856-BDC0-6F5B5C8932B4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1E0BC6-4FB0-1FF1-7F2C-8DCE3A1CE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96" y="1339698"/>
            <a:ext cx="6668431" cy="5296639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2B6A8463-C36E-B831-4CCB-5004FB708F0F}"/>
              </a:ext>
            </a:extLst>
          </p:cNvPr>
          <p:cNvSpPr/>
          <p:nvPr/>
        </p:nvSpPr>
        <p:spPr>
          <a:xfrm>
            <a:off x="428911" y="239546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3437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49E99-ED4A-4675-031E-12873901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8A46E-407D-3A41-0E4E-F722830826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9F6C55-7C86-8762-07E3-88AF13DED1E7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8D9696-D295-B916-0C39-8C9CD784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96" y="1339698"/>
            <a:ext cx="6668431" cy="5296639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D94F1A80-E39C-1C35-A502-E8ABC28E349B}"/>
              </a:ext>
            </a:extLst>
          </p:cNvPr>
          <p:cNvSpPr/>
          <p:nvPr/>
        </p:nvSpPr>
        <p:spPr>
          <a:xfrm>
            <a:off x="356961" y="6008242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2618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Neu kommt hinzu</a:t>
            </a:r>
            <a:r>
              <a:rPr lang="de-DE" sz="3200" dirty="0"/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Vererbungsregeln (klassische Genetik)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Erklärung für die genetische Variabilität (Mutation, Rekombination)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Benennung der Selektions-Faktoren (</a:t>
            </a:r>
            <a:r>
              <a:rPr lang="de-DE" sz="3200" dirty="0" err="1"/>
              <a:t>stabi-lisierend</a:t>
            </a:r>
            <a:r>
              <a:rPr lang="de-DE" sz="3200" dirty="0"/>
              <a:t>, transformierend, disruptiv)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quantitative Definition der </a:t>
            </a:r>
            <a:r>
              <a:rPr lang="de-DE" sz="3200" dirty="0" err="1"/>
              <a:t>Fitness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60365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Neu kommt hinzu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als Seitenthema: </a:t>
            </a:r>
            <a:r>
              <a:rPr lang="de-DE" sz="3200" dirty="0" err="1"/>
              <a:t>Alleldrift</a:t>
            </a:r>
            <a:r>
              <a:rPr lang="de-DE" sz="3200" dirty="0"/>
              <a:t> (wie im Lehr-</a:t>
            </a:r>
            <a:r>
              <a:rPr lang="de-DE" sz="3200" dirty="0" err="1"/>
              <a:t>planPLUS</a:t>
            </a:r>
            <a:r>
              <a:rPr lang="de-DE" sz="3200" dirty="0"/>
              <a:t>; nicht: „Gendrift“)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2967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Der LehrplanPLUS formuliert nur: „Variation“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Im Unterricht immer genau unterscheiden: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genotypische Variation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phänotypische Variation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534313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Ein eigener Punkt im LehrplanPLUS, ist aber Bestandteil der Synthetischen Evolutions-theorie!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7240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geographische Isolation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(</a:t>
            </a:r>
            <a:r>
              <a:rPr lang="de-DE" sz="3200" dirty="0" err="1"/>
              <a:t>allopatrische</a:t>
            </a:r>
            <a:r>
              <a:rPr lang="de-DE" sz="3200" dirty="0"/>
              <a:t> Artentstehung; vgl. 9. Klasse)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0460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geographische Isolation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(</a:t>
            </a:r>
            <a:r>
              <a:rPr lang="de-DE" sz="3200" dirty="0" err="1"/>
              <a:t>allopatrische</a:t>
            </a:r>
            <a:r>
              <a:rPr lang="de-DE" sz="3200" dirty="0"/>
              <a:t> Artentstehung; vgl. 9. Klasse)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ökologische Isolation (</a:t>
            </a:r>
            <a:r>
              <a:rPr lang="de-DE" sz="3200" dirty="0" err="1"/>
              <a:t>sympatrisch</a:t>
            </a:r>
            <a:r>
              <a:rPr lang="de-DE" sz="3200" dirty="0"/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20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b="1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Allgemeine Aspekte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</a:t>
            </a:r>
            <a:r>
              <a:rPr lang="de-DE" sz="2400" dirty="0">
                <a:ea typeface="Calibri" panose="020F0502020204030204" pitchFamily="34" charset="0"/>
              </a:rPr>
              <a:t>Evolutions-Forschung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Mechanismen der Evolution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Verhaltensökologie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25B6A-E789-61AE-CFFF-60C8C5067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F872B-3DE4-0308-98D5-6FAD7B4190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F1896C-8246-EADE-90ED-B2B20DA3CC5C}"/>
              </a:ext>
            </a:extLst>
          </p:cNvPr>
          <p:cNvSpPr txBox="1"/>
          <p:nvPr/>
        </p:nvSpPr>
        <p:spPr>
          <a:xfrm>
            <a:off x="628650" y="1674673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geographische Isolation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(</a:t>
            </a:r>
            <a:r>
              <a:rPr lang="de-DE" sz="3200" dirty="0" err="1"/>
              <a:t>allopatrische</a:t>
            </a:r>
            <a:r>
              <a:rPr lang="de-DE" sz="3200" dirty="0"/>
              <a:t> Artentstehung; vgl. 9. Klasse)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ökologische Isolation (</a:t>
            </a:r>
            <a:r>
              <a:rPr lang="de-DE" sz="3200" dirty="0" err="1"/>
              <a:t>sympatrisch</a:t>
            </a:r>
            <a:r>
              <a:rPr lang="de-DE" sz="3200" dirty="0"/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reproduktive Isolation (</a:t>
            </a:r>
            <a:r>
              <a:rPr lang="de-DE" sz="3200" dirty="0" err="1"/>
              <a:t>sympatrisch</a:t>
            </a:r>
            <a:r>
              <a:rPr lang="de-DE" sz="3200" dirty="0"/>
              <a:t>) durch Unterschiede in Verhalten bzw. Anatomie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6B2BBF2-21FB-C77D-2E4E-D3221E912A89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97146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Populationsgenetischer Artbegriff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(nicht mehr „biologischer Artbegriff“):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142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Populationsgenetischer Artbegriff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(nicht mehr „biologischer Artbegriff“):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potentielle Fortpflanzungs-Gemeinschaft (gemeinsamer Genpool)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neu: von anderen Arten (Genpools) reproduktiv isoliert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6006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Problematik des Artbegriffs: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Gute Gelegenheit für die Kursteilnehmer, eigene Gedanken zu entwickeln!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99068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Problematik des Artbegriffs: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U. a. entspricht der Artbegriff der Grund-annahme der </a:t>
            </a:r>
            <a:r>
              <a:rPr lang="de-DE" sz="3200" u="sng" dirty="0"/>
              <a:t>Artkonstanz</a:t>
            </a:r>
            <a:r>
              <a:rPr lang="de-DE" sz="3200" dirty="0"/>
              <a:t>! (Das hat bereits Darwin erkannt.)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90556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Art-Entstehung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Steht im LehrplanPLUS nicht bei den Inhalten zu den Kompetenzen, wohl aber bei den Kompetenz-Erwartungen!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70078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Art-Entstehung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Steht im LehrplanPLUS nicht bei den Inhalten zu den Kompetenzen, wohl aber bei den Kompetenz-Erwartungen!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Im </a:t>
            </a:r>
            <a:r>
              <a:rPr lang="de-DE" sz="3200" dirty="0" err="1"/>
              <a:t>gA</a:t>
            </a:r>
            <a:r>
              <a:rPr lang="de-DE" sz="3200" dirty="0"/>
              <a:t>-Kurs: 1 Beispiel (z. B. Möwen)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zusätzlich bei Primaten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84440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Koevolution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err="1"/>
              <a:t>mutualistisch</a:t>
            </a:r>
            <a:r>
              <a:rPr lang="de-DE" sz="3200" dirty="0"/>
              <a:t> (führt zu Symbiose)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antagonistisch (Wettrüsten)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auch beim Menschen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13799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69836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Begriff „Kultur“ ist problematisch!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Wikipedia</a:t>
            </a:r>
            <a:r>
              <a:rPr lang="de-DE" sz="3200" dirty="0">
                <a:solidFill>
                  <a:srgbClr val="0000FF"/>
                </a:solidFill>
              </a:rPr>
              <a:t>: Kultur „</a:t>
            </a:r>
            <a:r>
              <a:rPr lang="de-DE" sz="32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als Gegenbegriff zu der nicht vom Menschen geschaffenen und nicht veränderten Natur“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5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Mut machen, einen </a:t>
            </a:r>
            <a:r>
              <a:rPr lang="de-DE" sz="3200" dirty="0" err="1"/>
              <a:t>gA</a:t>
            </a:r>
            <a:r>
              <a:rPr lang="de-DE" sz="3200" dirty="0"/>
              <a:t>- oder </a:t>
            </a:r>
            <a:r>
              <a:rPr lang="de-DE" sz="3200" dirty="0" err="1"/>
              <a:t>eA</a:t>
            </a:r>
            <a:r>
              <a:rPr lang="de-DE" sz="3200" dirty="0"/>
              <a:t>-Kurs zu nehmen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</p:txBody>
      </p:sp>
    </p:spTree>
    <p:extLst>
      <p:ext uri="{BB962C8B-B14F-4D97-AF65-F5344CB8AC3E}">
        <p14:creationId xmlns:p14="http://schemas.microsoft.com/office/powerpoint/2010/main" val="20449044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Begriff „Kultur“ ist problematisch!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Im biologischen Kontext besser: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„nicht genetisch, sondern durch Erfahrung bedingte Verhaltensweisen, die an Artgenossen weiter gegeben werden“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1028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Zunächst kulturelle Phänomene bei Arten außerhalb des Menschen ansprechen, um die Kontinuität der Entwicklung zu zeigen.</a:t>
            </a:r>
          </a:p>
          <a:p>
            <a:pPr>
              <a:spcAft>
                <a:spcPts val="1200"/>
              </a:spcAft>
            </a:pPr>
            <a:r>
              <a:rPr lang="de-DE" sz="3200" i="1" dirty="0">
                <a:solidFill>
                  <a:srgbClr val="0000FF"/>
                </a:solidFill>
              </a:rPr>
              <a:t>(Auch wenn‘s nicht im LehrplanPLUS steht.)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83698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Dann aber Aspekte nennen, die es nur bei Menschen gibt wie komplexe Werkzeuge, Feuer, Wortsprache, Kunst, ggf. Religion, externe Informationsspeicherung (Schrift).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6637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Diskussion nach Kriterien der Evolutions-theorie: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Selektionsvorteile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enormes Tempo der kulturellen Evolution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0581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Mensch und Umwelt </a:t>
            </a:r>
            <a:r>
              <a:rPr lang="de-DE" sz="3200" b="1" dirty="0">
                <a:solidFill>
                  <a:srgbClr val="0000FF"/>
                </a:solidFill>
              </a:rPr>
              <a:t>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drei Stunden v. a. zur Schulung der Kommunikations-Kompetenz nach Lernbereich 1: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recherchieren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ordnen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auswerten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präsentieren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95685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Eingriffe in Evolutionsprozesse </a:t>
            </a:r>
            <a:r>
              <a:rPr lang="de-DE" sz="3200" b="1" dirty="0">
                <a:solidFill>
                  <a:srgbClr val="0000FF"/>
                </a:solidFill>
              </a:rPr>
              <a:t>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weitere drei Stunden v. a. zur Schulung der Kommunikations-Kompetenz nach Lernbereich 1: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recherchieren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ordnen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auswerten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präsentieren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71014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2</a:t>
            </a:r>
          </a:p>
          <a:p>
            <a:pPr algn="ctr"/>
            <a:endParaRPr lang="de-DE" sz="6000" dirty="0"/>
          </a:p>
          <a:p>
            <a:pPr algn="ctr"/>
            <a:endParaRPr lang="de-DE" sz="6000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8527809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3: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Verhaltens-Ökologie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2738241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 und Angepasstheit von Verhalten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Komplett neu aufgebaut und damit anders als Evolution und Verhalten im G8-Lehrplan.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=&gt; neues Unterrichts-Konzept erstellen!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00072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62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Mut machen, einen </a:t>
            </a:r>
            <a:r>
              <a:rPr lang="de-DE" sz="3200" dirty="0" err="1"/>
              <a:t>gA</a:t>
            </a:r>
            <a:r>
              <a:rPr lang="de-DE" sz="3200" dirty="0"/>
              <a:t>- oder </a:t>
            </a:r>
            <a:r>
              <a:rPr lang="de-DE" sz="3200" dirty="0" err="1"/>
              <a:t>eA</a:t>
            </a:r>
            <a:r>
              <a:rPr lang="de-DE" sz="3200" dirty="0"/>
              <a:t>-Kurs zu nehmen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Kursteilnehmer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Kompetenzen der Kursteilnehmer stärken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0849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Angewandte Ethologie (Mann-Frau- und Kindchen-Schema) </a:t>
            </a:r>
            <a:r>
              <a:rPr lang="de-DE" sz="3200" u="sng" dirty="0"/>
              <a:t>entfällt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51292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Angewandte Ethologie (Mann-Frau- und Kindchen-Schema) </a:t>
            </a:r>
            <a:r>
              <a:rPr lang="de-DE" sz="3200" u="sng" dirty="0"/>
              <a:t>entfällt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Fitness (</a:t>
            </a:r>
            <a:r>
              <a:rPr lang="de-DE" sz="3200"/>
              <a:t>als Fortpflanzungserfolg) </a:t>
            </a:r>
            <a:r>
              <a:rPr lang="de-DE" sz="3200" dirty="0"/>
              <a:t>wird betont und an den Anfang gestellt.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1228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 von Individuum und sozialer Gruppe bleibt, aber unter dem </a:t>
            </a:r>
            <a:r>
              <a:rPr lang="de-DE" sz="3200" dirty="0" err="1"/>
              <a:t>Leitgedan-ken</a:t>
            </a:r>
            <a:r>
              <a:rPr lang="de-DE" sz="3200" dirty="0"/>
              <a:t> der </a:t>
            </a:r>
            <a:r>
              <a:rPr lang="de-DE" sz="3200" u="sng" dirty="0"/>
              <a:t>Anwendung verhaltensökologischer Methoden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633210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 von Individuum und sozialer Gruppe bleibt, aber unter dem </a:t>
            </a:r>
            <a:r>
              <a:rPr lang="de-DE" sz="3200" dirty="0" err="1"/>
              <a:t>Leitgedan-ken</a:t>
            </a:r>
            <a:r>
              <a:rPr lang="de-DE" sz="3200" dirty="0"/>
              <a:t> der </a:t>
            </a:r>
            <a:r>
              <a:rPr lang="de-DE" sz="3200" u="sng" dirty="0"/>
              <a:t>Anwendung verhaltensökologischer Methoden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Verhaltensökologie </a:t>
            </a:r>
            <a:r>
              <a:rPr lang="de-DE" sz="3200" u="sng" dirty="0"/>
              <a:t>als Teilgebiet der </a:t>
            </a:r>
            <a:r>
              <a:rPr lang="de-DE" sz="3200" u="sng" dirty="0" err="1"/>
              <a:t>Evolu-tionsforschung</a:t>
            </a:r>
            <a:r>
              <a:rPr lang="de-DE" sz="3200" dirty="0"/>
              <a:t> </a:t>
            </a:r>
            <a:r>
              <a:rPr lang="de-DE" sz="3200" i="1" dirty="0"/>
              <a:t>(während die klassische Ethologie v. a. das Verhalten von Tieren beschreibt; 8. Klasse)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55873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Sozialverhalten der Primaten mit völlig neuen Aspekten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27792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Bei diesem Thema besondere Gefahr, sich in Details, Beispielen und Begriffsdefinitionen zu verlieren!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b="1" dirty="0"/>
              <a:t>Klar kommunizieren, was Lerninhalt ist und was nicht!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Aufgabenstellungen einüben!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81077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Gliederung: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Begriff </a:t>
            </a:r>
            <a:r>
              <a:rPr lang="de-DE" sz="3200" u="sng" dirty="0"/>
              <a:t>Fitness</a:t>
            </a:r>
            <a:r>
              <a:rPr lang="de-DE" sz="3200" dirty="0"/>
              <a:t> detailliert klären.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Methoden</a:t>
            </a:r>
            <a:r>
              <a:rPr lang="de-DE" sz="3200" dirty="0"/>
              <a:t> der Verhaltens-Ökologie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Faktoren</a:t>
            </a:r>
            <a:r>
              <a:rPr lang="de-DE" sz="3200" dirty="0"/>
              <a:t> zum Überleben des Individuums (nicht der Gruppe, nicht der Art)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18263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Gliederung: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Begriff </a:t>
            </a:r>
            <a:r>
              <a:rPr lang="de-DE" sz="3200" u="sng" dirty="0"/>
              <a:t>Fitness</a:t>
            </a:r>
            <a:r>
              <a:rPr lang="de-DE" sz="3200" dirty="0"/>
              <a:t> detailliert klären.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Methoden</a:t>
            </a:r>
            <a:r>
              <a:rPr lang="de-DE" sz="3200" dirty="0"/>
              <a:t> der Verhaltens-Ökologie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Faktoren</a:t>
            </a:r>
            <a:r>
              <a:rPr lang="de-DE" sz="3200" dirty="0"/>
              <a:t> zum Überleben des Individuums (nicht der Gruppe, nicht der Art)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Beispiele</a:t>
            </a:r>
            <a:r>
              <a:rPr lang="de-DE" sz="3200" dirty="0"/>
              <a:t> aus verschiedenen Verhaltens-bereichen wie Kooperation, Aggression, Fortpflanzung, </a:t>
            </a:r>
            <a:r>
              <a:rPr lang="de-DE" sz="3200" dirty="0">
                <a:solidFill>
                  <a:srgbClr val="0000FF"/>
                </a:solidFill>
              </a:rPr>
              <a:t>Kommunikation 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27821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adaptiver Wert </a:t>
            </a:r>
            <a:r>
              <a:rPr lang="de-DE" sz="3200" dirty="0"/>
              <a:t>von 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direkte</a:t>
            </a:r>
            <a:r>
              <a:rPr lang="de-DE" sz="3200" dirty="0"/>
              <a:t> und </a:t>
            </a:r>
            <a:r>
              <a:rPr lang="de-DE" sz="3200" u="sng" dirty="0"/>
              <a:t>indirekte</a:t>
            </a:r>
            <a:r>
              <a:rPr lang="de-DE" sz="3200" dirty="0"/>
              <a:t> reproduktive Fitness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85225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direkte + indirekte Fitness = </a:t>
            </a:r>
            <a:r>
              <a:rPr lang="de-DE" sz="3200" u="sng" dirty="0"/>
              <a:t>Gesamtfitness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individuelle</a:t>
            </a:r>
            <a:r>
              <a:rPr lang="de-DE" sz="3200" dirty="0"/>
              <a:t> und </a:t>
            </a:r>
            <a:r>
              <a:rPr lang="de-DE" sz="3200" u="sng" dirty="0"/>
              <a:t>Gruppenfitness</a:t>
            </a:r>
            <a:r>
              <a:rPr lang="de-DE" sz="3200" i="1" dirty="0"/>
              <a:t> (steht nicht im LehrplanPLUS, sollte aber unterschieden werden)</a:t>
            </a:r>
            <a:endParaRPr lang="de-DE" sz="3200" u="sng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97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Lernbereich 1 (!):</a:t>
            </a:r>
          </a:p>
          <a:p>
            <a:pPr>
              <a:spcAft>
                <a:spcPts val="1200"/>
              </a:spcAft>
            </a:pPr>
            <a:r>
              <a:rPr lang="de-DE" sz="3200" i="1" dirty="0">
                <a:highlight>
                  <a:srgbClr val="FFFF00"/>
                </a:highlight>
              </a:rPr>
              <a:t>Die Schülerinnen und Schüler 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erklären Sach-verhalte aus </a:t>
            </a:r>
            <a:r>
              <a:rPr lang="de-DE" sz="3200" i="1" u="sng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proximater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de-DE" sz="3200" i="1" u="sng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ultimater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Sicht, ohne dabei </a:t>
            </a:r>
            <a:r>
              <a:rPr lang="de-DE" sz="3200" i="1" u="sng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finale Begründungen 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zu nutzen. </a:t>
            </a:r>
            <a:endParaRPr lang="de-DE" sz="3200" i="1" dirty="0">
              <a:highlight>
                <a:srgbClr val="FFFF00"/>
              </a:highlight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65106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49649-C305-49FE-08C7-C2F87B03A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82352-372D-AD7B-2949-7DB8E249BC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7C192D-1A63-6F38-E6DA-CF28DF8D2BD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Lernbereich 1 (!):</a:t>
            </a:r>
          </a:p>
          <a:p>
            <a:pPr>
              <a:spcAft>
                <a:spcPts val="1200"/>
              </a:spcAft>
            </a:pPr>
            <a:r>
              <a:rPr lang="de-DE" sz="3200" i="1" dirty="0">
                <a:highlight>
                  <a:srgbClr val="FFFF00"/>
                </a:highlight>
              </a:rPr>
              <a:t>Die Schülerinnen und Schüler 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erklären Sach-verhalte aus </a:t>
            </a:r>
            <a:r>
              <a:rPr lang="de-DE" sz="3200" i="1" u="sng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proximater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de-DE" sz="3200" i="1" u="sng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ultimater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Sicht, ohne dabei </a:t>
            </a:r>
            <a:r>
              <a:rPr lang="de-DE" sz="3200" i="1" u="sng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finale Begründungen 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zu nutzen. </a:t>
            </a:r>
            <a:endParaRPr lang="de-DE" sz="3200" i="1" dirty="0">
              <a:highlight>
                <a:srgbClr val="FFFF00"/>
              </a:highlight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  <a:p>
            <a:pPr algn="ctr">
              <a:spcAft>
                <a:spcPts val="1200"/>
              </a:spcAft>
            </a:pPr>
            <a:r>
              <a:rPr lang="de-DE" sz="3200" dirty="0"/>
              <a:t>Obligate Fachbegriffe!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DB5C02-A2E7-34F2-6C6C-880F91F0A8FE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83987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Ursachen von Verhalten: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proximate</a:t>
            </a:r>
            <a:r>
              <a:rPr lang="de-DE" sz="3200" dirty="0">
                <a:cs typeface="Arial" panose="020B0604020202020204" pitchFamily="34" charset="0"/>
              </a:rPr>
              <a:t> Ursachen = unmittelbare Aus-löser (endogen wie Hormone, exogen wie Außenreize)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0646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Ursachen von Verhalten: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proximate</a:t>
            </a:r>
            <a:r>
              <a:rPr lang="de-DE" sz="3200" dirty="0">
                <a:cs typeface="Arial" panose="020B0604020202020204" pitchFamily="34" charset="0"/>
              </a:rPr>
              <a:t> Ursachen = unmittelbare Aus-löser (endogen wie Hormone, exogen wie Außenreize)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ultimate</a:t>
            </a:r>
            <a:r>
              <a:rPr lang="de-DE" sz="3200" dirty="0">
                <a:cs typeface="Arial" panose="020B0604020202020204" pitchFamily="34" charset="0"/>
              </a:rPr>
              <a:t> Ursachen: Sicherung bzw. Steige-</a:t>
            </a:r>
            <a:r>
              <a:rPr lang="de-DE" sz="3200" dirty="0" err="1">
                <a:cs typeface="Arial" panose="020B0604020202020204" pitchFamily="34" charset="0"/>
              </a:rPr>
              <a:t>rung</a:t>
            </a:r>
            <a:r>
              <a:rPr lang="de-DE" sz="3200" dirty="0">
                <a:cs typeface="Arial" panose="020B0604020202020204" pitchFamily="34" charset="0"/>
              </a:rPr>
              <a:t> der Gesamtfitness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93635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Keine </a:t>
            </a:r>
            <a:r>
              <a:rPr lang="de-DE" sz="32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finalistischen</a:t>
            </a: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„Wölfe jagen im Rudel, um den Jagderfolg zu steigern.“</a:t>
            </a:r>
            <a:endParaRPr lang="de-DE" sz="32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0737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Keine </a:t>
            </a:r>
            <a:r>
              <a:rPr lang="de-DE" sz="32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finalistischen</a:t>
            </a: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„Wölfe jagen im Rudel, um den Jagderfolg zu steigern.“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B050"/>
                </a:solidFill>
                <a:cs typeface="Arial" panose="020B0604020202020204" pitchFamily="34" charset="0"/>
              </a:rPr>
              <a:t>Sondern neutrale Beschreibungen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B050"/>
                </a:solidFill>
                <a:cs typeface="Arial" panose="020B0604020202020204" pitchFamily="34" charset="0"/>
              </a:rPr>
              <a:t>„Wölfe jagen im Rudel. Dadurch steigern sie ihren Jagderfolg.“</a:t>
            </a:r>
            <a:endParaRPr lang="de-DE" sz="32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47520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</a:t>
            </a: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setzen eine </a:t>
            </a:r>
            <a:r>
              <a:rPr lang="de-DE" sz="32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Absicht</a:t>
            </a: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voraus, die in eine </a:t>
            </a:r>
            <a:r>
              <a:rPr lang="de-DE" sz="32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Strategie</a:t>
            </a: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mündet.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cs typeface="Arial" panose="020B0604020202020204" pitchFamily="34" charset="0"/>
              </a:rPr>
              <a:t>Aber so funktioniert Evolution nicht …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42628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86660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Optimalitäts-Modell</a:t>
            </a:r>
            <a:r>
              <a:rPr lang="de-DE" sz="3200" dirty="0"/>
              <a:t> (Bestimmung des Optimums aus Kosten und Nutzen, wobei das Tier eine Entscheidungsfreiheit hat)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51039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Optimalitäts-Modell</a:t>
            </a:r>
            <a:r>
              <a:rPr lang="de-DE" sz="3200" dirty="0"/>
              <a:t> (Bestimmung des Optimums aus Kosten und Nutzen, wobei das Tier eine Entscheidungsfreiheit hat)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vergleichende Methoden (unklar, vielleicht Vergleich bei </a:t>
            </a:r>
            <a:r>
              <a:rPr lang="de-DE" sz="3200"/>
              <a:t>nah verwandten Arten?)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71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743199" y="50863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76F90-B7C6-0341-380D-C9EE7ACC4DA9}"/>
              </a:ext>
            </a:extLst>
          </p:cNvPr>
          <p:cNvSpPr txBox="1"/>
          <p:nvPr/>
        </p:nvSpPr>
        <p:spPr>
          <a:xfrm>
            <a:off x="4989095" y="3164305"/>
            <a:ext cx="287153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Hier wird diese Multimedia-Präsentation eingestellt.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265576-B111-A014-4FB9-81A4A67A2AB4}"/>
              </a:ext>
            </a:extLst>
          </p:cNvPr>
          <p:cNvSpPr/>
          <p:nvPr/>
        </p:nvSpPr>
        <p:spPr>
          <a:xfrm rot="8889840">
            <a:off x="3824226" y="457934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zusätzlich am Anfang: </a:t>
            </a:r>
            <a:r>
              <a:rPr lang="de-DE" sz="3200" u="sng" dirty="0"/>
              <a:t>Verwandtschafts-Koeffizient r</a:t>
            </a:r>
            <a:r>
              <a:rPr lang="de-DE" sz="3200" dirty="0"/>
              <a:t> </a:t>
            </a:r>
            <a:r>
              <a:rPr lang="de-DE" sz="3200" i="1" dirty="0"/>
              <a:t>(nicht im LehrplanPLUS, aber Voraussetzung beim Altruismus)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12044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63290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Nahrungserwerb</a:t>
            </a:r>
            <a:r>
              <a:rPr lang="de-DE" sz="3200" dirty="0"/>
              <a:t> (z. B. Flugstrecke bei Bienen, </a:t>
            </a:r>
            <a:r>
              <a:rPr lang="de-DE" sz="3200" i="1" dirty="0"/>
              <a:t>obwohl auf Ebene der Population</a:t>
            </a:r>
            <a:r>
              <a:rPr lang="de-DE" sz="3200" dirty="0"/>
              <a:t>) Optimalitätsmodell mit Diagramm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28131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CCEA5F-C5C8-7E10-F83E-5F1E803D7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0" y="1857869"/>
            <a:ext cx="6825915" cy="4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3318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Nahrungserwerb</a:t>
            </a:r>
            <a:r>
              <a:rPr lang="de-DE" sz="3200" dirty="0"/>
              <a:t> (z. B. Flugstrecke bei Bienen, </a:t>
            </a:r>
            <a:r>
              <a:rPr lang="de-DE" sz="3200" i="1" dirty="0"/>
              <a:t>obwohl auf Ebene der Population</a:t>
            </a:r>
            <a:r>
              <a:rPr lang="de-DE" sz="3200" dirty="0"/>
              <a:t>) Optimalitätsmodell mit Diagramm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/>
              <a:t>Habitatwahl</a:t>
            </a:r>
            <a:r>
              <a:rPr lang="de-DE" sz="3200" dirty="0"/>
              <a:t> (z. B. Ort des Aufenthalts je nach Situation; Reviergröße)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57732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Kooperation und Altruismus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wie im G8-Lehrplan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176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Aggression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wie im G8-Lehrplan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am besten ergänzen: </a:t>
            </a:r>
            <a:r>
              <a:rPr lang="de-DE" sz="3200" u="sng" dirty="0"/>
              <a:t>intraspezifische</a:t>
            </a:r>
            <a:r>
              <a:rPr lang="de-DE" sz="3200" dirty="0"/>
              <a:t> und </a:t>
            </a:r>
            <a:r>
              <a:rPr lang="de-DE" sz="3200" u="sng" dirty="0"/>
              <a:t>interspezifische Aggression</a:t>
            </a:r>
            <a:r>
              <a:rPr lang="de-DE" sz="3200" i="1" dirty="0"/>
              <a:t> (nicht im LehrplanPLUS, aber sinnvoll)</a:t>
            </a:r>
          </a:p>
          <a:p>
            <a:pPr>
              <a:spcAft>
                <a:spcPts val="1200"/>
              </a:spcAft>
            </a:pPr>
            <a:endParaRPr lang="de-DE" sz="3200" i="1" dirty="0"/>
          </a:p>
          <a:p>
            <a:pPr>
              <a:spcAft>
                <a:spcPts val="1200"/>
              </a:spcAft>
            </a:pPr>
            <a:r>
              <a:rPr lang="de-DE" sz="3200" dirty="0"/>
              <a:t>Auswertung von Filmmaterial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07137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	</a:t>
            </a:r>
            <a:r>
              <a:rPr lang="de-DE" sz="3200" dirty="0" err="1"/>
              <a:t>Handycap</a:t>
            </a:r>
            <a:r>
              <a:rPr lang="de-DE" sz="3200" dirty="0"/>
              <a:t>-Prinzip („Wer sich so einen Luxus leisten kann, der muss auch gesund und stark sein.“)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 mindestens einen weiteren 	Mechanismus (LehrplanPLUS-Formulierung: 	„u. a. </a:t>
            </a:r>
            <a:r>
              <a:rPr lang="de-DE" sz="3200" dirty="0" err="1">
                <a:solidFill>
                  <a:srgbClr val="0000FF"/>
                </a:solidFill>
              </a:rPr>
              <a:t>Handycap</a:t>
            </a:r>
            <a:r>
              <a:rPr lang="de-DE" sz="3200" dirty="0">
                <a:solidFill>
                  <a:srgbClr val="0000FF"/>
                </a:solidFill>
              </a:rPr>
              <a:t>-Prinzip“)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40244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Paarungssysteme</a:t>
            </a:r>
            <a:r>
              <a:rPr lang="de-DE" sz="3200" dirty="0"/>
              <a:t>: Monogamie und Polygamie </a:t>
            </a:r>
            <a:r>
              <a:rPr lang="de-DE" sz="3200" i="1" dirty="0"/>
              <a:t>(weniger als im G8)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69984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Paarungssysteme</a:t>
            </a:r>
            <a:r>
              <a:rPr lang="de-DE" sz="3200" dirty="0"/>
              <a:t>: Monogamie und Polygamie </a:t>
            </a:r>
            <a:r>
              <a:rPr lang="de-DE" sz="3200" i="1" dirty="0"/>
              <a:t>(weniger als im G8)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Elternaufwand</a:t>
            </a:r>
            <a:r>
              <a:rPr lang="de-DE" sz="3200" dirty="0"/>
              <a:t>: Brutpflege; Eltern-Kind-Konflikt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14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7522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0689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Kommunikation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wie im G8: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Sender-Empfänger-Modell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Signalfälschung </a:t>
            </a:r>
            <a:r>
              <a:rPr lang="de-DE" sz="3200" i="1" dirty="0">
                <a:solidFill>
                  <a:srgbClr val="0000FF"/>
                </a:solidFill>
              </a:rPr>
              <a:t>(G8: Mittelstufe)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6523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Kommunikation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wie im G8: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Sender-Empfänger-Modell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Signalfälschung </a:t>
            </a:r>
            <a:r>
              <a:rPr lang="de-DE" sz="3200" i="1" dirty="0">
                <a:solidFill>
                  <a:srgbClr val="0000FF"/>
                </a:solidFill>
              </a:rPr>
              <a:t>(G8: Mittelstufe)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i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Auch hier: Kosten-Nutzen-Betrachtung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15366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41434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41251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ggf. weitere Verhaltenskreise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07915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ggf. weitere Verhaltenskreise</a:t>
            </a:r>
          </a:p>
          <a:p>
            <a:pPr>
              <a:spcAft>
                <a:spcPts val="1200"/>
              </a:spcAft>
            </a:pPr>
            <a:endParaRPr lang="de-DE" sz="3200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Training der Kommunikations-Kompetenz!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02864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1170517" y="91256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 </a:t>
            </a:r>
            <a:r>
              <a:rPr lang="de-DE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www.bio-nickl.de</a:t>
            </a:r>
            <a:r>
              <a:rPr lang="de-DE" sz="2800" b="1" dirty="0"/>
              <a:t>:</a:t>
            </a:r>
          </a:p>
          <a:p>
            <a:endParaRPr lang="de-DE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Skripten zu Methodik und Didaktik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Arbeitsblätter mit Lern- und Übungsaufgaben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Abbildungen (z. T. auch in Vektorgraphik)	</a:t>
            </a:r>
          </a:p>
        </p:txBody>
      </p:sp>
    </p:spTree>
    <p:extLst>
      <p:ext uri="{BB962C8B-B14F-4D97-AF65-F5344CB8AC3E}">
        <p14:creationId xmlns:p14="http://schemas.microsoft.com/office/powerpoint/2010/main" val="236820486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1779159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6655FD7-7FC9-43CF-968B-B8A5CF36A542}"/>
              </a:ext>
            </a:extLst>
          </p:cNvPr>
          <p:cNvSpPr txBox="1"/>
          <p:nvPr/>
        </p:nvSpPr>
        <p:spPr>
          <a:xfrm>
            <a:off x="1227221" y="2606290"/>
            <a:ext cx="641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Teilnahme-Bescheinigungen</a:t>
            </a:r>
          </a:p>
          <a:p>
            <a:pPr algn="ctr"/>
            <a:r>
              <a:rPr lang="de-DE" sz="2800" dirty="0"/>
              <a:t>ggf. </a:t>
            </a:r>
            <a:r>
              <a:rPr lang="de-DE" sz="2800"/>
              <a:t>weitere </a:t>
            </a:r>
            <a:r>
              <a:rPr lang="de-DE" sz="2800" u="sng" dirty="0"/>
              <a:t>Chat-Beiträge</a:t>
            </a:r>
            <a:endParaRPr lang="de-DE" sz="2800" dirty="0"/>
          </a:p>
          <a:p>
            <a:pPr algn="ctr"/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AC2178-D364-40EC-BB1A-101C31D97144}"/>
              </a:ext>
            </a:extLst>
          </p:cNvPr>
          <p:cNvSpPr txBox="1"/>
          <p:nvPr/>
        </p:nvSpPr>
        <p:spPr>
          <a:xfrm>
            <a:off x="633412" y="578480"/>
            <a:ext cx="7729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Danke für Ihre Aufmerksamkeit und Geduld!</a:t>
            </a:r>
          </a:p>
        </p:txBody>
      </p:sp>
    </p:spTree>
    <p:extLst>
      <p:ext uri="{BB962C8B-B14F-4D97-AF65-F5344CB8AC3E}">
        <p14:creationId xmlns:p14="http://schemas.microsoft.com/office/powerpoint/2010/main" val="48271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6DA086-742D-87CD-F16C-E13502E0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07" y="152400"/>
            <a:ext cx="6464385" cy="5967663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A6E57C3-1356-A144-6318-23326CDC41AA}"/>
              </a:ext>
            </a:extLst>
          </p:cNvPr>
          <p:cNvSpPr/>
          <p:nvPr/>
        </p:nvSpPr>
        <p:spPr>
          <a:xfrm rot="8888883">
            <a:off x="4921158" y="2698753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11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CDB4C3E-55AD-C8C9-F65B-FB235D169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24"/>
            <a:ext cx="9144000" cy="6505551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B2B4EC30-BDC9-A839-5BAD-002CE8354E78}"/>
              </a:ext>
            </a:extLst>
          </p:cNvPr>
          <p:cNvSpPr/>
          <p:nvPr/>
        </p:nvSpPr>
        <p:spPr>
          <a:xfrm>
            <a:off x="2333660" y="2112272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82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800E2-959D-7F6C-1E01-AE02F0D6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B8450-4A3F-BC73-92D5-244CCD6E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1EE8F028-1768-0D22-229D-F65FF124D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0E9A3F-6138-665F-1AB1-CD2E8532B34B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184209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02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A2F66C-310C-2254-5CDC-F46EC9734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7" y="792329"/>
            <a:ext cx="5991225" cy="3781425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2133BEBD-07C6-2CAA-7995-D8A6D67C3B1C}"/>
              </a:ext>
            </a:extLst>
          </p:cNvPr>
          <p:cNvSpPr/>
          <p:nvPr/>
        </p:nvSpPr>
        <p:spPr>
          <a:xfrm rot="6994896">
            <a:off x="3938748" y="2349110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1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325CEB4-92B2-6D80-6631-F623B08F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099" y="781050"/>
            <a:ext cx="6848475" cy="3771900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11BCAB3D-9888-4CF3-7AFB-A61E43A83EFC}"/>
              </a:ext>
            </a:extLst>
          </p:cNvPr>
          <p:cNvSpPr/>
          <p:nvPr/>
        </p:nvSpPr>
        <p:spPr>
          <a:xfrm rot="6994896">
            <a:off x="6730074" y="1146175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683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B2BA0DD-5A08-0DF4-FD24-0FB23DB6B474}"/>
              </a:ext>
            </a:extLst>
          </p:cNvPr>
          <p:cNvSpPr/>
          <p:nvPr/>
        </p:nvSpPr>
        <p:spPr>
          <a:xfrm>
            <a:off x="248653" y="3272589"/>
            <a:ext cx="8678778" cy="2333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756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EC967-8327-3C62-D62B-DE0062EB9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A088FB2-B98D-B9A6-EA53-F912137FC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24"/>
            <a:ext cx="9144000" cy="6505551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878ECCC-A185-DC27-79B6-622F1B97A1C8}"/>
              </a:ext>
            </a:extLst>
          </p:cNvPr>
          <p:cNvSpPr/>
          <p:nvPr/>
        </p:nvSpPr>
        <p:spPr>
          <a:xfrm>
            <a:off x="2297801" y="423690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759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9EB70CC-458E-2EB7-0CB7-04A5B63B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547687"/>
            <a:ext cx="5200650" cy="5762625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9E99AA4-0685-4738-25DB-4E898153C420}"/>
              </a:ext>
            </a:extLst>
          </p:cNvPr>
          <p:cNvSpPr/>
          <p:nvPr/>
        </p:nvSpPr>
        <p:spPr>
          <a:xfrm>
            <a:off x="568151" y="5048922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76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68E33D-AF3C-6C36-F9B2-D20392D3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295275"/>
            <a:ext cx="67627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ALP: Versuchsblätter aus „Bio? – Logisch!“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B9FE32E-F4EC-B078-E388-78B9F870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1336"/>
            <a:ext cx="2230587" cy="31636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558DC2-3662-4DFF-5F4B-E730DD9F05DC}"/>
              </a:ext>
            </a:extLst>
          </p:cNvPr>
          <p:cNvSpPr txBox="1"/>
          <p:nvPr/>
        </p:nvSpPr>
        <p:spPr>
          <a:xfrm rot="20466530">
            <a:off x="1687572" y="4541234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  <p:pic>
        <p:nvPicPr>
          <p:cNvPr id="6" name="Picture 2" descr="http://dozenten.alp.dillingen.de/reisende/images/stories/akademie.jpg">
            <a:extLst>
              <a:ext uri="{FF2B5EF4-FFF2-40B4-BE49-F238E27FC236}">
                <a16:creationId xmlns:a16="http://schemas.microsoft.com/office/drawing/2014/main" id="{5CDCCEA3-8D6A-D082-50AC-DD390DDA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6" y="3246843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ALP: Versuchsblätter aus „Bio? – Logisch!“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err="1"/>
              <a:t>Studyflix</a:t>
            </a:r>
            <a:r>
              <a:rPr lang="de-DE" sz="3200" dirty="0"/>
              <a:t>-Erklärvideos (mit meinen Kommentaren)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Verweise und Kommentare zu weiteren Filmen</a:t>
            </a:r>
          </a:p>
        </p:txBody>
      </p:sp>
    </p:spTree>
    <p:extLst>
      <p:ext uri="{BB962C8B-B14F-4D97-AF65-F5344CB8AC3E}">
        <p14:creationId xmlns:p14="http://schemas.microsoft.com/office/powerpoint/2010/main" val="2617699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556460" y="1772653"/>
            <a:ext cx="79588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Ulrich </a:t>
            </a:r>
            <a:r>
              <a:rPr lang="de-DE" sz="3200" dirty="0" err="1"/>
              <a:t>Kattmann</a:t>
            </a:r>
            <a:r>
              <a:rPr lang="de-DE" sz="3200" dirty="0"/>
              <a:t>: „Schüler besser verstehen: Alltagsvorstellungen im Biologieunterricht“. Aulis-Verlag 2015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Unterricht Biologie kompakt, April 2008: „Evolution und Schöpfung“</a:t>
            </a:r>
          </a:p>
        </p:txBody>
      </p:sp>
    </p:spTree>
    <p:extLst>
      <p:ext uri="{BB962C8B-B14F-4D97-AF65-F5344CB8AC3E}">
        <p14:creationId xmlns:p14="http://schemas.microsoft.com/office/powerpoint/2010/main" val="391940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D3833-E477-B34A-069A-3D786240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A7EA0-AB28-64E1-1A29-4EF6EFB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4013EA0-1074-003C-BBC8-3FD61245D2AE}"/>
              </a:ext>
            </a:extLst>
          </p:cNvPr>
          <p:cNvSpPr txBox="1"/>
          <p:nvPr/>
        </p:nvSpPr>
        <p:spPr>
          <a:xfrm>
            <a:off x="628650" y="1353953"/>
            <a:ext cx="7899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r>
              <a:rPr lang="de-DE" sz="3200" dirty="0">
                <a:solidFill>
                  <a:srgbClr val="0000FF"/>
                </a:solidFill>
              </a:rPr>
              <a:t> (in der 					Formulierung)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b="1" dirty="0">
                <a:highlight>
                  <a:srgbClr val="00FF00"/>
                </a:highlight>
              </a:rPr>
              <a:t>bio-nickl</a:t>
            </a:r>
            <a:r>
              <a:rPr lang="de-DE" sz="3200" b="1" dirty="0"/>
              <a:t>: </a:t>
            </a:r>
            <a:r>
              <a:rPr lang="de-DE" sz="3200" dirty="0"/>
              <a:t>1 Didaktik-Skript für beide Kurse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b="1" dirty="0">
                <a:highlight>
                  <a:srgbClr val="00FF00"/>
                </a:highlight>
              </a:rPr>
              <a:t>Buchner</a:t>
            </a:r>
            <a:r>
              <a:rPr lang="de-DE" sz="3200" dirty="0">
                <a:highlight>
                  <a:srgbClr val="00FF00"/>
                </a:highlight>
              </a:rPr>
              <a:t>-Buch</a:t>
            </a:r>
            <a:r>
              <a:rPr lang="de-DE" sz="3200" dirty="0"/>
              <a:t>: 1 Buch für beide Kurse</a:t>
            </a:r>
          </a:p>
          <a:p>
            <a:r>
              <a:rPr lang="de-DE" sz="3200" dirty="0"/>
              <a:t>Symbol für </a:t>
            </a:r>
            <a:r>
              <a:rPr lang="de-DE" sz="3200" dirty="0" err="1"/>
              <a:t>eA</a:t>
            </a:r>
            <a:r>
              <a:rPr lang="de-DE" sz="3200" dirty="0"/>
              <a:t>-Kurs: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4186DF-E20A-B65D-6755-92F9D59B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5372" y="5504047"/>
            <a:ext cx="1299104" cy="7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9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1:</a:t>
            </a:r>
          </a:p>
          <a:p>
            <a:pPr algn="ctr">
              <a:spcBef>
                <a:spcPts val="1800"/>
              </a:spcBef>
            </a:pPr>
            <a:r>
              <a:rPr lang="de-DE" sz="6000" b="1" dirty="0" err="1"/>
              <a:t>Allgem</a:t>
            </a:r>
            <a:r>
              <a:rPr lang="de-DE" sz="6000" b="1" dirty="0"/>
              <a:t>. Aspekte (12.)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Evolutions-Forschung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01492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FDB2E8-D6D9-0FC4-A166-BAD5E33F4488}"/>
              </a:ext>
            </a:extLst>
          </p:cNvPr>
          <p:cNvSpPr txBox="1"/>
          <p:nvPr/>
        </p:nvSpPr>
        <p:spPr>
          <a:xfrm>
            <a:off x="980072" y="1973179"/>
            <a:ext cx="7376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Mein Vortrag und meine Skripten zielen auf den Normalbetrieb ab (ohne Corona).</a:t>
            </a:r>
          </a:p>
          <a:p>
            <a:endParaRPr lang="de-DE" sz="2800" dirty="0"/>
          </a:p>
          <a:p>
            <a:r>
              <a:rPr lang="de-DE" sz="2800" dirty="0"/>
              <a:t>Vermutlich müssen Sie also Abstriche machen.</a:t>
            </a:r>
          </a:p>
          <a:p>
            <a:endParaRPr lang="de-DE" sz="2800" dirty="0"/>
          </a:p>
          <a:p>
            <a:r>
              <a:rPr lang="de-DE" sz="2800" dirty="0"/>
              <a:t>Deshalb ist </a:t>
            </a:r>
            <a:r>
              <a:rPr lang="de-DE" sz="2800" u="sng" dirty="0"/>
              <a:t>Evaluation</a:t>
            </a:r>
            <a:r>
              <a:rPr lang="de-DE" sz="2800" dirty="0"/>
              <a:t>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186425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7807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394483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654797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9887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WENIGER IST MEHR!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85249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Stets klar machen: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ist </a:t>
            </a:r>
            <a:r>
              <a:rPr lang="de-DE" sz="3200" b="1" dirty="0"/>
              <a:t>Lerninhalt</a:t>
            </a:r>
            <a:r>
              <a:rPr lang="de-DE" sz="3200" dirty="0"/>
              <a:t>,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dient nur als Arbeitsmaterial!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  <a:p>
            <a:pPr algn="ctr">
              <a:spcBef>
                <a:spcPts val="1200"/>
              </a:spcBef>
            </a:pPr>
            <a:r>
              <a:rPr lang="de-DE" sz="5400" b="1" dirty="0">
                <a:solidFill>
                  <a:srgbClr val="00B050"/>
                </a:solidFill>
              </a:rPr>
              <a:t>Sehr wichtig!</a:t>
            </a:r>
          </a:p>
        </p:txBody>
      </p:sp>
    </p:spTree>
    <p:extLst>
      <p:ext uri="{BB962C8B-B14F-4D97-AF65-F5344CB8AC3E}">
        <p14:creationId xmlns:p14="http://schemas.microsoft.com/office/powerpoint/2010/main" val="1821795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</p:txBody>
      </p:sp>
    </p:spTree>
    <p:extLst>
      <p:ext uri="{BB962C8B-B14F-4D97-AF65-F5344CB8AC3E}">
        <p14:creationId xmlns:p14="http://schemas.microsoft.com/office/powerpoint/2010/main" val="9811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3255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viel Stoff im </a:t>
            </a:r>
            <a:r>
              <a:rPr lang="de-DE" sz="3200" dirty="0" err="1"/>
              <a:t>gA</a:t>
            </a:r>
            <a:r>
              <a:rPr lang="de-DE" sz="3200" dirty="0"/>
              <a:t>-Kurs: gut machbar, </a:t>
            </a:r>
          </a:p>
          <a:p>
            <a:r>
              <a:rPr lang="de-DE" sz="3200" dirty="0"/>
              <a:t>	wenn didaktisch gut reduziert wird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0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</p:txBody>
      </p:sp>
    </p:spTree>
    <p:extLst>
      <p:ext uri="{BB962C8B-B14F-4D97-AF65-F5344CB8AC3E}">
        <p14:creationId xmlns:p14="http://schemas.microsoft.com/office/powerpoint/2010/main" val="503704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Anspruch und Stoffumfang in </a:t>
            </a:r>
            <a:r>
              <a:rPr lang="de-DE" sz="3200" dirty="0" err="1"/>
              <a:t>Jgst</a:t>
            </a:r>
            <a:r>
              <a:rPr lang="de-DE" sz="3200" dirty="0"/>
              <a:t>. 12 erheblich höher als in der 10. Klasse</a:t>
            </a:r>
          </a:p>
        </p:txBody>
      </p:sp>
    </p:spTree>
    <p:extLst>
      <p:ext uri="{BB962C8B-B14F-4D97-AF65-F5344CB8AC3E}">
        <p14:creationId xmlns:p14="http://schemas.microsoft.com/office/powerpoint/2010/main" val="1574788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Anspruch und Stoffumfang in </a:t>
            </a:r>
            <a:r>
              <a:rPr lang="de-DE" sz="3200" dirty="0" err="1"/>
              <a:t>Jgst</a:t>
            </a:r>
            <a:r>
              <a:rPr lang="de-DE" sz="3200" dirty="0"/>
              <a:t>. 12 erheblich höher als in der 10. Klasse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kontinuierliche Übung mit Aufgaben</a:t>
            </a:r>
          </a:p>
        </p:txBody>
      </p:sp>
    </p:spTree>
    <p:extLst>
      <p:ext uri="{BB962C8B-B14F-4D97-AF65-F5344CB8AC3E}">
        <p14:creationId xmlns:p14="http://schemas.microsoft.com/office/powerpoint/2010/main" val="862786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</p:spTree>
    <p:extLst>
      <p:ext uri="{BB962C8B-B14F-4D97-AF65-F5344CB8AC3E}">
        <p14:creationId xmlns:p14="http://schemas.microsoft.com/office/powerpoint/2010/main" val="2195649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Vorwissen zur Evolution im Vorfeld evaluieren (am besten anonym)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„Alternativkonzepte“ erkennen (Kreationisten)</a:t>
            </a:r>
          </a:p>
        </p:txBody>
      </p:sp>
    </p:spTree>
    <p:extLst>
      <p:ext uri="{BB962C8B-B14F-4D97-AF65-F5344CB8AC3E}">
        <p14:creationId xmlns:p14="http://schemas.microsoft.com/office/powerpoint/2010/main" val="2824189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</p:txBody>
      </p:sp>
    </p:spTree>
    <p:extLst>
      <p:ext uri="{BB962C8B-B14F-4D97-AF65-F5344CB8AC3E}">
        <p14:creationId xmlns:p14="http://schemas.microsoft.com/office/powerpoint/2010/main" val="3437141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</p:txBody>
      </p:sp>
    </p:spTree>
    <p:extLst>
      <p:ext uri="{BB962C8B-B14F-4D97-AF65-F5344CB8AC3E}">
        <p14:creationId xmlns:p14="http://schemas.microsoft.com/office/powerpoint/2010/main" val="203480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verifizierte Hypothesen, keine falsifizierte führen zur </a:t>
            </a:r>
            <a:r>
              <a:rPr lang="de-DE" sz="3200" b="1" dirty="0"/>
              <a:t>Theorie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351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verifizierte Hypothesen, keine falsifizierte führen zur </a:t>
            </a:r>
            <a:r>
              <a:rPr lang="de-DE" sz="3200" b="1" dirty="0"/>
              <a:t>Theorie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Eine Theorie ist </a:t>
            </a:r>
            <a:r>
              <a:rPr lang="de-DE" sz="3200" b="1" dirty="0"/>
              <a:t>keine</a:t>
            </a:r>
            <a:r>
              <a:rPr lang="de-DE" sz="3200" dirty="0"/>
              <a:t> „Meinung“ unter mehreren, </a:t>
            </a:r>
            <a:r>
              <a:rPr lang="de-DE" sz="3200" b="1" dirty="0"/>
              <a:t>kein</a:t>
            </a:r>
            <a:r>
              <a:rPr lang="de-DE" sz="3200" dirty="0"/>
              <a:t> „Glaube“.</a:t>
            </a:r>
          </a:p>
        </p:txBody>
      </p:sp>
    </p:spTree>
    <p:extLst>
      <p:ext uri="{BB962C8B-B14F-4D97-AF65-F5344CB8AC3E}">
        <p14:creationId xmlns:p14="http://schemas.microsoft.com/office/powerpoint/2010/main" val="3441562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Schöpfungsgeschichte ist eine bildhafte Erzählung, kein Tatsachenbericht. </a:t>
            </a:r>
          </a:p>
        </p:txBody>
      </p:sp>
    </p:spTree>
    <p:extLst>
      <p:ext uri="{BB962C8B-B14F-4D97-AF65-F5344CB8AC3E}">
        <p14:creationId xmlns:p14="http://schemas.microsoft.com/office/powerpoint/2010/main" val="73771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3255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viel Stoff im </a:t>
            </a:r>
            <a:r>
              <a:rPr lang="de-DE" sz="3200" dirty="0" err="1"/>
              <a:t>gA</a:t>
            </a:r>
            <a:r>
              <a:rPr lang="de-DE" sz="3200" dirty="0"/>
              <a:t>-Kurs: gut machbar, </a:t>
            </a:r>
          </a:p>
          <a:p>
            <a:r>
              <a:rPr lang="de-DE" sz="3200" dirty="0"/>
              <a:t>	wenn didaktisch gut reduziert wird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viel Zeit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 für schüler-zentriertes Arbeiten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69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Schöpfungsgeschichte ist eine bildhafte Erzählung, kein Tatsachenbericht.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Sie ist nicht verifizierbar und nicht falsifizier-bar.</a:t>
            </a:r>
          </a:p>
        </p:txBody>
      </p:sp>
    </p:spTree>
    <p:extLst>
      <p:ext uri="{BB962C8B-B14F-4D97-AF65-F5344CB8AC3E}">
        <p14:creationId xmlns:p14="http://schemas.microsoft.com/office/powerpoint/2010/main" val="554259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</p:txBody>
      </p:sp>
    </p:spTree>
    <p:extLst>
      <p:ext uri="{BB962C8B-B14F-4D97-AF65-F5344CB8AC3E}">
        <p14:creationId xmlns:p14="http://schemas.microsoft.com/office/powerpoint/2010/main" val="1914319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Mechanismen der Evolution sind nach-gewiesene Fakten.</a:t>
            </a:r>
          </a:p>
        </p:txBody>
      </p:sp>
    </p:spTree>
    <p:extLst>
      <p:ext uri="{BB962C8B-B14F-4D97-AF65-F5344CB8AC3E}">
        <p14:creationId xmlns:p14="http://schemas.microsoft.com/office/powerpoint/2010/main" val="682898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Mechanismen der Evolution sind nach-gewiesene Fakten.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(Noch) bestehende Lücken und Unsicher-</a:t>
            </a:r>
            <a:r>
              <a:rPr lang="de-DE" sz="3200" dirty="0" err="1"/>
              <a:t>heiten</a:t>
            </a:r>
            <a:r>
              <a:rPr lang="de-DE" sz="3200" dirty="0"/>
              <a:t> in der Evolutionstheorie bedeuten nicht, dass diese Fakten nicht stimmten.</a:t>
            </a:r>
          </a:p>
        </p:txBody>
      </p:sp>
    </p:spTree>
    <p:extLst>
      <p:ext uri="{BB962C8B-B14F-4D97-AF65-F5344CB8AC3E}">
        <p14:creationId xmlns:p14="http://schemas.microsoft.com/office/powerpoint/2010/main" val="749909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Es gibt mächtige Kreise mit viel Geld, die suggestiv und teilweise aggressiv gegen die Verbreitung der Evolutionstheorie vorgehen („Intelligent Design“).</a:t>
            </a:r>
          </a:p>
        </p:txBody>
      </p:sp>
    </p:spTree>
    <p:extLst>
      <p:ext uri="{BB962C8B-B14F-4D97-AF65-F5344CB8AC3E}">
        <p14:creationId xmlns:p14="http://schemas.microsoft.com/office/powerpoint/2010/main" val="1016194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Gerhard Haszprunar kämpft für die Evolutions-Theorie …</a:t>
            </a:r>
          </a:p>
        </p:txBody>
      </p:sp>
    </p:spTree>
    <p:extLst>
      <p:ext uri="{BB962C8B-B14F-4D97-AF65-F5344CB8AC3E}">
        <p14:creationId xmlns:p14="http://schemas.microsoft.com/office/powerpoint/2010/main" val="1002306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36440-610C-62C9-3846-F5E69DBD5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C29E6-FA8C-0321-E828-07F30841AD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50C4145-0553-90E4-2D84-6E0ED53B8DE6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Gerhard Haszprunar kämpft für die Evolutions-Theorie …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und ist gläubiger, praktizierender Katholik.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Glaube und Wissenschaft schließen sich nicht aus!</a:t>
            </a:r>
          </a:p>
        </p:txBody>
      </p:sp>
    </p:spTree>
    <p:extLst>
      <p:ext uri="{BB962C8B-B14F-4D97-AF65-F5344CB8AC3E}">
        <p14:creationId xmlns:p14="http://schemas.microsoft.com/office/powerpoint/2010/main" val="4105282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Nehmen Sie die Bedrohung des Kreationismus ernst, setzen Sie Aufklärung dagegen.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Denn </a:t>
            </a:r>
            <a:r>
              <a:rPr lang="de-DE" sz="3200" b="1" dirty="0"/>
              <a:t>Irrtum wuchert, Wahrheit rankt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73670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Aber stellen Sie niemanden bloß, der die Schöpfungsgeschichte als Tatsachenbericht auffasst.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3526157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Jeder Kursteilnehmer muss die Argumentation der Evolutionstheorie kennen.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7488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4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822300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FF0000"/>
                </a:solidFill>
              </a:rPr>
              <a:t>Anpassung</a:t>
            </a:r>
            <a:r>
              <a:rPr lang="de-DE" sz="3200" dirty="0"/>
              <a:t>“ ist mehrdeutig: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eine angepasste </a:t>
            </a:r>
            <a:r>
              <a:rPr lang="de-DE" sz="3200" u="sng" dirty="0"/>
              <a:t>Struktur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die Entstehung einer angepassten Struktur (</a:t>
            </a:r>
            <a:r>
              <a:rPr lang="de-DE" sz="3200" u="sng" dirty="0"/>
              <a:t>Prozess</a:t>
            </a:r>
            <a:r>
              <a:rPr lang="de-DE" sz="3200" dirty="0"/>
              <a:t>)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8768651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FF0000"/>
                </a:solidFill>
              </a:rPr>
              <a:t>Anpassung</a:t>
            </a:r>
            <a:r>
              <a:rPr lang="de-DE" sz="3200" dirty="0"/>
              <a:t>“ ist mehrdeutig: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eine angepasste </a:t>
            </a:r>
            <a:r>
              <a:rPr lang="de-DE" sz="3200" u="sng" dirty="0"/>
              <a:t>Struktur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die Entstehung einer angepassten Struktur (</a:t>
            </a:r>
            <a:r>
              <a:rPr lang="de-DE" sz="3200" u="sng" dirty="0"/>
              <a:t>Prozess</a:t>
            </a:r>
            <a:r>
              <a:rPr lang="de-DE" sz="3200" dirty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3200" dirty="0"/>
              <a:t>Deshalb besser: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00B050"/>
                </a:solidFill>
              </a:rPr>
              <a:t>Angepasstheit</a:t>
            </a:r>
            <a:r>
              <a:rPr lang="de-DE" sz="3200" dirty="0"/>
              <a:t>“ = eine angepasste Struktur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808677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(biologische) </a:t>
            </a:r>
            <a:r>
              <a:rPr lang="de-DE" sz="3200" b="1" dirty="0"/>
              <a:t>Evolution</a:t>
            </a:r>
            <a:r>
              <a:rPr lang="de-DE" sz="3200" dirty="0"/>
              <a:t> = Prozess zur Entstehung der Artenvielfalt (eine Tatsache, die vielfach belegt ist)</a:t>
            </a:r>
          </a:p>
        </p:txBody>
      </p:sp>
    </p:spTree>
    <p:extLst>
      <p:ext uri="{BB962C8B-B14F-4D97-AF65-F5344CB8AC3E}">
        <p14:creationId xmlns:p14="http://schemas.microsoft.com/office/powerpoint/2010/main" val="32763122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(biologische) </a:t>
            </a:r>
            <a:r>
              <a:rPr lang="de-DE" sz="3200" b="1" dirty="0"/>
              <a:t>Evolution</a:t>
            </a:r>
            <a:r>
              <a:rPr lang="de-DE" sz="3200" dirty="0"/>
              <a:t> = Prozess zur Entstehung der Artenvielfalt (eine Tatsache, die vielfach belegt ist)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Evolutionstheorie</a:t>
            </a:r>
            <a:r>
              <a:rPr lang="de-DE" sz="3200" dirty="0"/>
              <a:t> = erklärt diese Tatsache, ist hinterfragbar und veränderbar, wie jede Theorie</a:t>
            </a:r>
          </a:p>
        </p:txBody>
      </p:sp>
    </p:spTree>
    <p:extLst>
      <p:ext uri="{BB962C8B-B14F-4D97-AF65-F5344CB8AC3E}">
        <p14:creationId xmlns:p14="http://schemas.microsoft.com/office/powerpoint/2010/main" val="17249447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 algn="ctr">
              <a:spcAft>
                <a:spcPts val="1200"/>
              </a:spcAft>
            </a:pP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1923691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</p:txBody>
      </p:sp>
    </p:spTree>
    <p:extLst>
      <p:ext uri="{BB962C8B-B14F-4D97-AF65-F5344CB8AC3E}">
        <p14:creationId xmlns:p14="http://schemas.microsoft.com/office/powerpoint/2010/main" val="5878715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Homologien in Anatomie, Verhalten usw.</a:t>
            </a:r>
          </a:p>
          <a:p>
            <a:pPr>
              <a:spcAft>
                <a:spcPts val="1200"/>
              </a:spcAft>
            </a:pPr>
            <a:r>
              <a:rPr lang="de-DE" sz="3200" i="1" dirty="0"/>
              <a:t>(9. Kl.: Abstammungsreihen, Brückentiere)</a:t>
            </a:r>
          </a:p>
        </p:txBody>
      </p:sp>
    </p:spTree>
    <p:extLst>
      <p:ext uri="{BB962C8B-B14F-4D97-AF65-F5344CB8AC3E}">
        <p14:creationId xmlns:p14="http://schemas.microsoft.com/office/powerpoint/2010/main" val="19473894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Homologien in Anatomie, Verhalten usw.</a:t>
            </a:r>
            <a:endParaRPr lang="de-DE" sz="3200" i="1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Homologie-Kriterien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Präzipitin-Reaktion</a:t>
            </a:r>
          </a:p>
        </p:txBody>
      </p:sp>
    </p:spTree>
    <p:extLst>
      <p:ext uri="{BB962C8B-B14F-4D97-AF65-F5344CB8AC3E}">
        <p14:creationId xmlns:p14="http://schemas.microsoft.com/office/powerpoint/2010/main" val="4923310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1B6373-E47F-7390-37F5-649FFC98D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" y="2275464"/>
            <a:ext cx="8159149" cy="3341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90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(Rekonstruktion der Stammesgeschichte, 	</a:t>
            </a:r>
            <a:r>
              <a:rPr lang="de-DE" sz="3200" dirty="0" err="1">
                <a:solidFill>
                  <a:srgbClr val="FF0000"/>
                </a:solidFill>
              </a:rPr>
              <a:t>Kladogramme</a:t>
            </a:r>
            <a:r>
              <a:rPr lang="de-DE" sz="3200" dirty="0">
                <a:solidFill>
                  <a:srgbClr val="FF0000"/>
                </a:solidFill>
              </a:rPr>
              <a:t>, Abgrenzung von </a:t>
            </a:r>
            <a:r>
              <a:rPr lang="de-DE" sz="3200" dirty="0" err="1">
                <a:solidFill>
                  <a:srgbClr val="FF0000"/>
                </a:solidFill>
              </a:rPr>
              <a:t>naturwis</a:t>
            </a:r>
            <a:r>
              <a:rPr lang="de-DE" sz="3200" dirty="0">
                <a:solidFill>
                  <a:srgbClr val="FF0000"/>
                </a:solidFill>
              </a:rPr>
              <a:t>-	</a:t>
            </a:r>
            <a:r>
              <a:rPr lang="de-DE" sz="3200" dirty="0" err="1">
                <a:solidFill>
                  <a:srgbClr val="FF0000"/>
                </a:solidFill>
              </a:rPr>
              <a:t>senschaftlichen</a:t>
            </a:r>
            <a:r>
              <a:rPr lang="de-DE" sz="3200" dirty="0">
                <a:solidFill>
                  <a:srgbClr val="FF0000"/>
                </a:solidFill>
              </a:rPr>
              <a:t> von nicht naturwissen-	</a:t>
            </a:r>
            <a:r>
              <a:rPr lang="de-DE" sz="3200" dirty="0" err="1">
                <a:solidFill>
                  <a:srgbClr val="FF0000"/>
                </a:solidFill>
              </a:rPr>
              <a:t>schaftlichen</a:t>
            </a:r>
            <a:r>
              <a:rPr lang="de-DE" sz="3200" dirty="0">
                <a:solidFill>
                  <a:srgbClr val="FF0000"/>
                </a:solidFill>
              </a:rPr>
              <a:t> Vorstellungen; </a:t>
            </a:r>
            <a:r>
              <a:rPr lang="de-DE" sz="3200" dirty="0" err="1">
                <a:solidFill>
                  <a:srgbClr val="FF0000"/>
                </a:solidFill>
              </a:rPr>
              <a:t>Handycap</a:t>
            </a:r>
            <a:r>
              <a:rPr lang="de-DE" sz="3200" dirty="0">
                <a:solidFill>
                  <a:srgbClr val="FF0000"/>
                </a:solidFill>
              </a:rPr>
              <a:t>-	Prinzip)</a:t>
            </a:r>
          </a:p>
        </p:txBody>
      </p:sp>
    </p:spTree>
    <p:extLst>
      <p:ext uri="{BB962C8B-B14F-4D97-AF65-F5344CB8AC3E}">
        <p14:creationId xmlns:p14="http://schemas.microsoft.com/office/powerpoint/2010/main" val="36205226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2F2E2B-84DE-B3B2-F2AE-72D05110E708}"/>
              </a:ext>
            </a:extLst>
          </p:cNvPr>
          <p:cNvSpPr txBox="1"/>
          <p:nvPr/>
        </p:nvSpPr>
        <p:spPr>
          <a:xfrm>
            <a:off x="569496" y="2342146"/>
            <a:ext cx="7825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A:	ACA-CUC-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AGC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B:	ACA-CUC-ACA-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AGC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C:	ACC-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UUA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-GCC-UCC			D:	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GCA-AGU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E:	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GCA-AGC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F:	ACC-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GCA-AGU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6AB1A9-DB57-0155-B510-DD6CDD6701EA}"/>
              </a:ext>
            </a:extLst>
          </p:cNvPr>
          <p:cNvSpPr txBox="1"/>
          <p:nvPr/>
        </p:nvSpPr>
        <p:spPr>
          <a:xfrm>
            <a:off x="890337" y="3753853"/>
            <a:ext cx="7563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Basen-Sequenzen von mRNAs: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in Peptid übersetzen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Unterschiede der Aminosäure-Sequenzen </a:t>
            </a:r>
            <a:r>
              <a:rPr lang="de-DE" sz="2800" i="1" dirty="0"/>
              <a:t>(alle </a:t>
            </a:r>
            <a:r>
              <a:rPr lang="de-DE" sz="2800" i="1" dirty="0" err="1"/>
              <a:t>Thr</a:t>
            </a:r>
            <a:r>
              <a:rPr lang="de-DE" sz="2800" i="1" dirty="0"/>
              <a:t>-Leu-Ala-</a:t>
            </a:r>
            <a:r>
              <a:rPr lang="de-DE" sz="2800" i="1" dirty="0" err="1"/>
              <a:t>Ser</a:t>
            </a:r>
            <a:r>
              <a:rPr lang="de-DE" sz="2800" i="1" dirty="0"/>
              <a:t>, außer 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Unterschiede der Basen-Sequenzen </a:t>
            </a:r>
            <a:r>
              <a:rPr lang="de-DE" sz="2800" i="1" dirty="0"/>
              <a:t>(zeigen abgestufte Ähnlichkeiten)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7628913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</p:txBody>
      </p:sp>
    </p:spTree>
    <p:extLst>
      <p:ext uri="{BB962C8B-B14F-4D97-AF65-F5344CB8AC3E}">
        <p14:creationId xmlns:p14="http://schemas.microsoft.com/office/powerpoint/2010/main" val="19714070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r>
              <a:rPr lang="de-DE" sz="2400" b="1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Vorwissen:</a:t>
            </a:r>
            <a:endParaRPr lang="de-D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288290" algn="l"/>
              </a:tabLst>
            </a:pPr>
            <a:r>
              <a:rPr lang="de-DE" sz="24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Jgst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 Biologie, Lernbereich 4: Evolution </a:t>
            </a:r>
          </a:p>
          <a:p>
            <a:pPr>
              <a:tabLst>
                <a:tab pos="288290" algn="l"/>
              </a:tabLst>
            </a:pPr>
            <a:r>
              <a:rPr lang="de-DE" sz="24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Stammesgeschichte der Lebewesen als fortlaufendes Evolutionsgeschehen 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[steht so nur bei Kompetenzen]</a:t>
            </a:r>
          </a:p>
          <a:p>
            <a:pPr>
              <a:tabLst>
                <a:tab pos="288290" algn="l"/>
              </a:tabLst>
            </a:pPr>
            <a:endParaRPr lang="de-D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941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D9075-5E87-E0D7-4CDD-7338916A9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B738-C853-7150-2FD7-0EB06CEA52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D3265D-7A68-C4F4-8189-2D17264294A9}"/>
              </a:ext>
            </a:extLst>
          </p:cNvPr>
          <p:cNvSpPr txBox="1"/>
          <p:nvPr/>
        </p:nvSpPr>
        <p:spPr>
          <a:xfrm>
            <a:off x="628650" y="1690689"/>
            <a:ext cx="78867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r>
              <a:rPr lang="de-DE" sz="2400" b="1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Vorwissen:</a:t>
            </a:r>
            <a:endParaRPr lang="de-D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288290" algn="l"/>
              </a:tabLst>
            </a:pPr>
            <a:r>
              <a:rPr lang="de-DE" sz="24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Jgst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 Biologie, Lernbereich 4: Evolution </a:t>
            </a:r>
          </a:p>
          <a:p>
            <a:pPr>
              <a:tabLst>
                <a:tab pos="288290" algn="l"/>
              </a:tabLst>
            </a:pPr>
            <a:r>
              <a:rPr lang="de-DE" sz="24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Stammesgeschichte der Lebewesen als fortlaufendes Evolutionsgeschehen 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[steht so nur bei Kompetenzen]</a:t>
            </a:r>
          </a:p>
          <a:p>
            <a:pPr>
              <a:tabLst>
                <a:tab pos="288290" algn="l"/>
              </a:tabLst>
            </a:pPr>
            <a:endParaRPr lang="de-D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Jgst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10 Biologie, Lernbereich 4: Vergangenheit und Zukunft des Menschen </a:t>
            </a:r>
          </a:p>
          <a:p>
            <a:r>
              <a:rPr lang="de-DE" sz="24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Einteilung der Lebewesen einschließlich des Menschen in systematische Gruppen des natürlichen Systems; Hypothesen zur Entwicklung des modernen Menschen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3370116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Stammbäume (auch </a:t>
            </a:r>
            <a:r>
              <a:rPr lang="de-DE" sz="3200" dirty="0" err="1"/>
              <a:t>Kladogramme</a:t>
            </a:r>
            <a:r>
              <a:rPr lang="de-DE" sz="3200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6493AA-DCE9-FEDD-87ED-34CF8BFA0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1" y="3016252"/>
            <a:ext cx="6384758" cy="31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676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ursprüngliches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 der ersten betrachteten Art durchgehend vorhanden, kann verloren gehen</a:t>
            </a:r>
          </a:p>
        </p:txBody>
      </p:sp>
    </p:spTree>
    <p:extLst>
      <p:ext uri="{BB962C8B-B14F-4D97-AF65-F5344CB8AC3E}">
        <p14:creationId xmlns:p14="http://schemas.microsoft.com/office/powerpoint/2010/main" val="17105265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ursprüngliches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 der ersten betrachteten Art durchgehend vorhanden, kann verloren gehen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abgeleitetes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entsteht mittendrin neu (in der Regel völlig unterschiedlich; selten in ähnlicher Ausprä-</a:t>
            </a:r>
            <a:r>
              <a:rPr lang="de-DE" sz="3200" dirty="0" err="1"/>
              <a:t>gung</a:t>
            </a:r>
            <a:r>
              <a:rPr lang="de-DE" sz="3200" dirty="0"/>
              <a:t>, dann nicht homolog; 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Analogie</a:t>
            </a:r>
            <a:r>
              <a:rPr lang="de-D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13412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Beispiel: LUNGE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Vierfüßer ein </a:t>
            </a:r>
            <a:r>
              <a:rPr lang="de-DE" sz="3200" u="sng" dirty="0"/>
              <a:t>ursprüngliches</a:t>
            </a:r>
            <a:r>
              <a:rPr lang="de-DE" sz="3200" dirty="0"/>
              <a:t> Merkmal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Wirbeltiere ein </a:t>
            </a:r>
            <a:r>
              <a:rPr lang="de-DE" sz="3200" u="sng" dirty="0"/>
              <a:t>abgeleitetes</a:t>
            </a:r>
            <a:r>
              <a:rPr lang="de-DE" sz="3200" dirty="0"/>
              <a:t> Merkmal</a:t>
            </a:r>
          </a:p>
        </p:txBody>
      </p:sp>
    </p:spTree>
    <p:extLst>
      <p:ext uri="{BB962C8B-B14F-4D97-AF65-F5344CB8AC3E}">
        <p14:creationId xmlns:p14="http://schemas.microsoft.com/office/powerpoint/2010/main" val="24095943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Regeln zum Aufstellen eines Stammbaums: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Anordnung nach Ausmaß der (homologen) Ähnlichkeit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Außengruppen-Vergleich (z. B. Stammbaum der Vierfüßer im Vergleich zu Forelle)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Prinzip der sparsamsten Erklärung</a:t>
            </a:r>
          </a:p>
        </p:txBody>
      </p:sp>
    </p:spTree>
    <p:extLst>
      <p:ext uri="{BB962C8B-B14F-4D97-AF65-F5344CB8AC3E}">
        <p14:creationId xmlns:p14="http://schemas.microsoft.com/office/powerpoint/2010/main" val="41758378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Nicht im LehrplanPLUS, aber sinnvoll: Die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6 Hauptkategorien des Natürlichen Systems</a:t>
            </a:r>
          </a:p>
        </p:txBody>
      </p:sp>
    </p:spTree>
    <p:extLst>
      <p:ext uri="{BB962C8B-B14F-4D97-AF65-F5344CB8AC3E}">
        <p14:creationId xmlns:p14="http://schemas.microsoft.com/office/powerpoint/2010/main" val="429491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neue Herangehensweisen bei </a:t>
            </a:r>
            <a:r>
              <a:rPr lang="de-DE" sz="3200" dirty="0" err="1"/>
              <a:t>altherge</a:t>
            </a:r>
            <a:r>
              <a:rPr lang="de-DE" sz="3200" dirty="0"/>
              <a:t>-brachten Themen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(neuer Aufbau des Themas Evolution;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Verhaltensökologie ganz anders aufgebaut 	als Ethologie in früheren Lehrplänen)</a:t>
            </a:r>
          </a:p>
        </p:txBody>
      </p:sp>
    </p:spTree>
    <p:extLst>
      <p:ext uri="{BB962C8B-B14F-4D97-AF65-F5344CB8AC3E}">
        <p14:creationId xmlns:p14="http://schemas.microsoft.com/office/powerpoint/2010/main" val="41649298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7847407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E4F038-B5D7-3D87-7D87-10AF1B9E3441}"/>
              </a:ext>
            </a:extLst>
          </p:cNvPr>
          <p:cNvSpPr txBox="1"/>
          <p:nvPr/>
        </p:nvSpPr>
        <p:spPr>
          <a:xfrm>
            <a:off x="2959768" y="2414337"/>
            <a:ext cx="55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Am Beispiel der Carnivoren einführen:</a:t>
            </a:r>
          </a:p>
        </p:txBody>
      </p:sp>
      <p:pic>
        <p:nvPicPr>
          <p:cNvPr id="5" name="Grafik 4" descr="AB Carnivora Wildkatze">
            <a:extLst>
              <a:ext uri="{FF2B5EF4-FFF2-40B4-BE49-F238E27FC236}">
                <a16:creationId xmlns:a16="http://schemas.microsoft.com/office/drawing/2014/main" id="{E0753A3C-F12C-0EB7-1495-50131A13F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77" y="2862396"/>
            <a:ext cx="1180995" cy="96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Felis margarita Zeichnung">
            <a:extLst>
              <a:ext uri="{FF2B5EF4-FFF2-40B4-BE49-F238E27FC236}">
                <a16:creationId xmlns:a16="http://schemas.microsoft.com/office/drawing/2014/main" id="{E16DD326-9FA3-8B9E-F24E-29D7721FF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87" y="2980157"/>
            <a:ext cx="1430670" cy="894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Tiger Zeichnung">
            <a:extLst>
              <a:ext uri="{FF2B5EF4-FFF2-40B4-BE49-F238E27FC236}">
                <a16:creationId xmlns:a16="http://schemas.microsoft.com/office/drawing/2014/main" id="{1BBAAF02-3324-42D6-C223-58B66ED1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77" y="3051450"/>
            <a:ext cx="115189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Leopard">
            <a:extLst>
              <a:ext uri="{FF2B5EF4-FFF2-40B4-BE49-F238E27FC236}">
                <a16:creationId xmlns:a16="http://schemas.microsoft.com/office/drawing/2014/main" id="{383EA90A-C280-BCE8-9959-D420DE3FE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57" y="2991337"/>
            <a:ext cx="1295400" cy="8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659A3C6-6AA1-B14B-9ED9-9EF870E6EA72}"/>
              </a:ext>
            </a:extLst>
          </p:cNvPr>
          <p:cNvSpPr txBox="1"/>
          <p:nvPr/>
        </p:nvSpPr>
        <p:spPr>
          <a:xfrm>
            <a:off x="2968272" y="3960727"/>
            <a:ext cx="542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Panthera      Panthera		    Felis		    Felis</a:t>
            </a:r>
          </a:p>
          <a:p>
            <a:r>
              <a:rPr lang="de-DE" sz="2000" dirty="0"/>
              <a:t>   </a:t>
            </a:r>
            <a:r>
              <a:rPr lang="de-DE" sz="2000" dirty="0" err="1"/>
              <a:t>pardus</a:t>
            </a:r>
            <a:r>
              <a:rPr lang="de-DE" sz="2000" dirty="0"/>
              <a:t>		   </a:t>
            </a:r>
            <a:r>
              <a:rPr lang="de-DE" sz="2000" dirty="0" err="1"/>
              <a:t>tigris</a:t>
            </a:r>
            <a:r>
              <a:rPr lang="de-DE" sz="2000" dirty="0"/>
              <a:t>		</a:t>
            </a:r>
            <a:r>
              <a:rPr lang="de-DE" sz="2000" dirty="0" err="1"/>
              <a:t>margarita</a:t>
            </a:r>
            <a:r>
              <a:rPr lang="de-DE" sz="2000" dirty="0"/>
              <a:t>	</a:t>
            </a:r>
            <a:r>
              <a:rPr lang="de-DE" sz="2000" dirty="0" err="1"/>
              <a:t>silvestris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811334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E4F038-B5D7-3D87-7D87-10AF1B9E3441}"/>
              </a:ext>
            </a:extLst>
          </p:cNvPr>
          <p:cNvSpPr txBox="1"/>
          <p:nvPr/>
        </p:nvSpPr>
        <p:spPr>
          <a:xfrm>
            <a:off x="2959768" y="2414337"/>
            <a:ext cx="55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Am Beispiel der Carnivoren einführen:</a:t>
            </a:r>
          </a:p>
        </p:txBody>
      </p:sp>
      <p:pic>
        <p:nvPicPr>
          <p:cNvPr id="5" name="Grafik 4" descr="AB Carnivora Wildkatze">
            <a:extLst>
              <a:ext uri="{FF2B5EF4-FFF2-40B4-BE49-F238E27FC236}">
                <a16:creationId xmlns:a16="http://schemas.microsoft.com/office/drawing/2014/main" id="{E0753A3C-F12C-0EB7-1495-50131A13F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77" y="2862396"/>
            <a:ext cx="1180995" cy="96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Felis margarita Zeichnung">
            <a:extLst>
              <a:ext uri="{FF2B5EF4-FFF2-40B4-BE49-F238E27FC236}">
                <a16:creationId xmlns:a16="http://schemas.microsoft.com/office/drawing/2014/main" id="{E16DD326-9FA3-8B9E-F24E-29D7721FF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87" y="2980157"/>
            <a:ext cx="1430670" cy="894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Tiger Zeichnung">
            <a:extLst>
              <a:ext uri="{FF2B5EF4-FFF2-40B4-BE49-F238E27FC236}">
                <a16:creationId xmlns:a16="http://schemas.microsoft.com/office/drawing/2014/main" id="{1BBAAF02-3324-42D6-C223-58B66ED1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77" y="3051450"/>
            <a:ext cx="115189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Leopard">
            <a:extLst>
              <a:ext uri="{FF2B5EF4-FFF2-40B4-BE49-F238E27FC236}">
                <a16:creationId xmlns:a16="http://schemas.microsoft.com/office/drawing/2014/main" id="{383EA90A-C280-BCE8-9959-D420DE3FE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57" y="2991337"/>
            <a:ext cx="1295400" cy="8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59A3C6-6AA1-B14B-9ED9-9EF870E6EA72}"/>
              </a:ext>
            </a:extLst>
          </p:cNvPr>
          <p:cNvSpPr txBox="1"/>
          <p:nvPr/>
        </p:nvSpPr>
        <p:spPr>
          <a:xfrm>
            <a:off x="2968272" y="3960727"/>
            <a:ext cx="542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Panthera      Panthera		    Felis		    Felis</a:t>
            </a:r>
          </a:p>
          <a:p>
            <a:r>
              <a:rPr lang="de-DE" sz="2000" dirty="0"/>
              <a:t>   </a:t>
            </a:r>
            <a:r>
              <a:rPr lang="de-DE" sz="2000" dirty="0" err="1"/>
              <a:t>pardus</a:t>
            </a:r>
            <a:r>
              <a:rPr lang="de-DE" sz="2000" dirty="0"/>
              <a:t>		   </a:t>
            </a:r>
            <a:r>
              <a:rPr lang="de-DE" sz="2000" dirty="0" err="1"/>
              <a:t>tigris</a:t>
            </a:r>
            <a:r>
              <a:rPr lang="de-DE" sz="2000" dirty="0"/>
              <a:t>		</a:t>
            </a:r>
            <a:r>
              <a:rPr lang="de-DE" sz="2000" dirty="0" err="1"/>
              <a:t>margarita</a:t>
            </a:r>
            <a:r>
              <a:rPr lang="de-DE" sz="2000" dirty="0"/>
              <a:t>	</a:t>
            </a:r>
            <a:r>
              <a:rPr lang="de-DE" sz="2000" dirty="0" err="1"/>
              <a:t>silvestris</a:t>
            </a:r>
            <a:endParaRPr lang="de-DE" sz="2000" dirty="0"/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AD3CD29F-44F3-FCB4-90ED-D54A907FA705}"/>
              </a:ext>
            </a:extLst>
          </p:cNvPr>
          <p:cNvSpPr/>
          <p:nvPr/>
        </p:nvSpPr>
        <p:spPr>
          <a:xfrm rot="5400000">
            <a:off x="4019153" y="3849490"/>
            <a:ext cx="262208" cy="21606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ED3B5537-CC63-375A-1025-F1675E8F914C}"/>
              </a:ext>
            </a:extLst>
          </p:cNvPr>
          <p:cNvSpPr/>
          <p:nvPr/>
        </p:nvSpPr>
        <p:spPr>
          <a:xfrm rot="5400000">
            <a:off x="6824753" y="3849490"/>
            <a:ext cx="262208" cy="21606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6E93F0-A056-0734-DDD2-48D406F1E582}"/>
              </a:ext>
            </a:extLst>
          </p:cNvPr>
          <p:cNvSpPr txBox="1"/>
          <p:nvPr/>
        </p:nvSpPr>
        <p:spPr>
          <a:xfrm>
            <a:off x="3069940" y="5167311"/>
            <a:ext cx="503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Pantherkatzen				 Kleinkatzen</a:t>
            </a:r>
          </a:p>
          <a:p>
            <a:endParaRPr lang="de-DE" dirty="0"/>
          </a:p>
          <a:p>
            <a:endParaRPr lang="de-DE" sz="1000" dirty="0"/>
          </a:p>
          <a:p>
            <a:pPr algn="ctr"/>
            <a:r>
              <a:rPr lang="de-DE" dirty="0"/>
              <a:t>Katzenartige</a:t>
            </a:r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FD821F9A-AE4C-2A80-E342-E4C6B92D0971}"/>
              </a:ext>
            </a:extLst>
          </p:cNvPr>
          <p:cNvSpPr/>
          <p:nvPr/>
        </p:nvSpPr>
        <p:spPr>
          <a:xfrm rot="5400000">
            <a:off x="5456772" y="3679852"/>
            <a:ext cx="262208" cy="39728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0073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Binäre Nomenklatur von Carl von Linné: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Gattungsname (groß) + Artzusatz (klein)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572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Binäre Nomenklatur von Carl von Linné: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Gattungsname (groß) + Artzusatz (klein)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Linné wollte keine Ähnlichkeit aufgrund von Abstammung darstellen, sondern eine gott-gegebene Ordnungs-Hierarchie.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0090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Um Einzelheiten in der Systematik wird gestritten.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Ständig kommen neue Erkenntnisse dazu, die bisweilen zu Widersprüchen führen.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0573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Um Einzelheiten in der Systematik wird gestritten.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Ständig kommen neue Erkenntnisse dazu, die bisweilen zu Widersprüchen führen. </a:t>
            </a:r>
          </a:p>
          <a:p>
            <a:pPr algn="ctr"/>
            <a:r>
              <a:rPr lang="de-DE" sz="3200" b="1" dirty="0">
                <a:solidFill>
                  <a:srgbClr val="00B050"/>
                </a:solidFill>
              </a:rPr>
              <a:t>Herausstellen, dass Naturwissenschaft </a:t>
            </a:r>
          </a:p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B050"/>
                </a:solidFill>
              </a:rPr>
              <a:t>genau so funktioniert!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4593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„Der Mensch stammt vom Affen ab.“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4667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„Der Mensch stammt vom Affen ab.“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„Schimpanse und Mensch stammen vom gleichen Vorfahren ab.“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3B5B651-BC22-5400-94DC-C28E499705B8}"/>
              </a:ext>
            </a:extLst>
          </p:cNvPr>
          <p:cNvCxnSpPr/>
          <p:nvPr/>
        </p:nvCxnSpPr>
        <p:spPr>
          <a:xfrm flipV="1">
            <a:off x="826168" y="3088105"/>
            <a:ext cx="6055895" cy="340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718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Einordnung des Menschen ins Natürliche System (</a:t>
            </a:r>
            <a:r>
              <a:rPr lang="de-DE" sz="3200" dirty="0" err="1">
                <a:solidFill>
                  <a:srgbClr val="0000FF"/>
                </a:solidFill>
              </a:rPr>
              <a:t>Wdh</a:t>
            </a:r>
            <a:r>
              <a:rPr lang="de-DE" sz="3200" dirty="0">
                <a:solidFill>
                  <a:srgbClr val="0000FF"/>
                </a:solidFill>
              </a:rPr>
              <a:t>. aus der 10. Klasse)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521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neue Herangehensweisen bei </a:t>
            </a:r>
            <a:r>
              <a:rPr lang="de-DE" sz="3200" dirty="0" err="1"/>
              <a:t>altherge</a:t>
            </a:r>
            <a:r>
              <a:rPr lang="de-DE" sz="3200" dirty="0"/>
              <a:t>-brachten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Behandlungstiefe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(Abschied von Altgewohntem; Vertiefung 	im </a:t>
            </a:r>
            <a:r>
              <a:rPr lang="de-DE" sz="3200" dirty="0" err="1">
                <a:solidFill>
                  <a:srgbClr val="FF0000"/>
                </a:solidFill>
              </a:rPr>
              <a:t>eA</a:t>
            </a:r>
            <a:r>
              <a:rPr lang="de-DE" sz="3200" dirty="0">
                <a:solidFill>
                  <a:srgbClr val="FF0000"/>
                </a:solidFill>
              </a:rPr>
              <a:t>-Kurs)</a:t>
            </a:r>
          </a:p>
        </p:txBody>
      </p:sp>
    </p:spTree>
    <p:extLst>
      <p:ext uri="{BB962C8B-B14F-4D97-AF65-F5344CB8AC3E}">
        <p14:creationId xmlns:p14="http://schemas.microsoft.com/office/powerpoint/2010/main" val="2336783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Nicht: </a:t>
            </a:r>
            <a:r>
              <a:rPr lang="de-DE" sz="3200" dirty="0">
                <a:solidFill>
                  <a:srgbClr val="FF0000"/>
                </a:solidFill>
              </a:rPr>
              <a:t>Vergleich „Hominiden“ / „Pongiden“!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(neue Systematik: nur noch eine Familie Hominidae = Menschenaffen)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Keine</a:t>
            </a:r>
            <a:r>
              <a:rPr lang="de-DE" sz="3200" dirty="0">
                <a:solidFill>
                  <a:srgbClr val="FF0000"/>
                </a:solidFill>
              </a:rPr>
              <a:t> anatomischen Vergleiche!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8581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Ursprung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Fossilgeschichte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Verbreitung des heutigen Menschen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5528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Ursprung: wohl Entwicklung der modernen Merkmale in der Savanne Ostafrikas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419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Fossilgeschichte: spannend, vielfältig, aber hierfür sehr wenig Unterrichtszeit!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0514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Stammbäume: Plural!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79270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Stammbäume: Plural!</a:t>
            </a:r>
          </a:p>
          <a:p>
            <a:r>
              <a:rPr lang="de-DE" sz="3200" dirty="0">
                <a:solidFill>
                  <a:srgbClr val="0000FF"/>
                </a:solidFill>
              </a:rPr>
              <a:t>Wohl zwei unterschiedliche Hypothesen: 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Out-</a:t>
            </a:r>
            <a:r>
              <a:rPr lang="de-DE" sz="3200" dirty="0" err="1">
                <a:solidFill>
                  <a:srgbClr val="0000FF"/>
                </a:solidFill>
              </a:rPr>
              <a:t>of</a:t>
            </a:r>
            <a:r>
              <a:rPr lang="de-DE" sz="3200" dirty="0">
                <a:solidFill>
                  <a:srgbClr val="0000FF"/>
                </a:solidFill>
              </a:rPr>
              <a:t>-Afrika vs. multiregionale Entstehung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1719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Verwandtschaftsbeziehungen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Die Schüler erstellen selbständig Stamm-bäume bzw. </a:t>
            </a:r>
            <a:r>
              <a:rPr lang="de-DE" sz="3200" dirty="0" err="1"/>
              <a:t>Kladogramme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(Explizite Forderung des LehrplanPLUS!)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6498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Verwandtschaftsbeziehungen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Die Schüler erstellen selbständig Stamm-bäume bzw. </a:t>
            </a:r>
            <a:r>
              <a:rPr lang="de-DE" sz="3200" dirty="0" err="1"/>
              <a:t>Kladogramme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(Explizite Forderung des LehrplanPLUS!)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z. B. mit Spielkarten aus dem Praktikums-ordner (8 Tierkunde; 8.4 Systematik)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5867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32294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Verwandtschafts-beziehungen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Spielkarten aus dem Praktikums-ordner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(8 Tierkunde;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8.4 Systematik)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C6C995-34C5-8462-3FED-62D148D8E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00">
            <a:off x="4331368" y="1558336"/>
            <a:ext cx="3483021" cy="50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427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1</a:t>
            </a:r>
          </a:p>
          <a:p>
            <a:pPr algn="ctr"/>
            <a:endParaRPr lang="de-DE" sz="6000" dirty="0"/>
          </a:p>
          <a:p>
            <a:pPr algn="ctr"/>
            <a:endParaRPr lang="de-DE" sz="6000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60413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3893</Words>
  <Application>Microsoft Office PowerPoint</Application>
  <PresentationFormat>Bildschirmpräsentation (4:3)</PresentationFormat>
  <Paragraphs>772</Paragraphs>
  <Slides>178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178</vt:i4>
      </vt:variant>
    </vt:vector>
  </HeadingPairs>
  <TitlesOfParts>
    <vt:vector size="185" baseType="lpstr">
      <vt:lpstr>Arial</vt:lpstr>
      <vt:lpstr>Arial Narrow</vt:lpstr>
      <vt:lpstr>Calibri</vt:lpstr>
      <vt:lpstr>Calibri Light</vt:lpstr>
      <vt:lpstr>Times New Roman</vt:lpstr>
      <vt:lpstr>Wingdings</vt:lpstr>
      <vt:lpstr>Office</vt:lpstr>
      <vt:lpstr>PowerPoint-Präsentation</vt:lpstr>
      <vt:lpstr>Zur Person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Gliederung der Veranstaltung</vt:lpstr>
      <vt:lpstr>Meine Intentionen:</vt:lpstr>
      <vt:lpstr>Meine Intentionen: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Medien</vt:lpstr>
      <vt:lpstr>Medien</vt:lpstr>
      <vt:lpstr>Medien</vt:lpstr>
      <vt:lpstr>PowerPoint-Präsentation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Situation in der 12. Jgst.</vt:lpstr>
      <vt:lpstr>Situation in der 12. Jgst.</vt:lpstr>
      <vt:lpstr>Situation in der 12. Jgst.</vt:lpstr>
      <vt:lpstr>Situation in der 12. Jgst.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PowerPoint-Präsentation</vt:lpstr>
      <vt:lpstr>PowerPoint-Präsentation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PowerPoint-Präsentation</vt:lpstr>
      <vt:lpstr>PowerPoint-Präsentation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PowerPoint-Präsentation</vt:lpstr>
      <vt:lpstr>… und wieder da: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59</cp:revision>
  <dcterms:created xsi:type="dcterms:W3CDTF">2023-12-08T17:25:02Z</dcterms:created>
  <dcterms:modified xsi:type="dcterms:W3CDTF">2026-02-27T11:10:04Z</dcterms:modified>
</cp:coreProperties>
</file>