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314" r:id="rId4"/>
    <p:sldId id="313" r:id="rId5"/>
    <p:sldId id="259" r:id="rId6"/>
    <p:sldId id="260" r:id="rId7"/>
    <p:sldId id="269" r:id="rId8"/>
    <p:sldId id="270" r:id="rId9"/>
    <p:sldId id="271" r:id="rId10"/>
    <p:sldId id="359" r:id="rId11"/>
    <p:sldId id="261" r:id="rId12"/>
    <p:sldId id="282" r:id="rId13"/>
    <p:sldId id="360" r:id="rId14"/>
    <p:sldId id="361" r:id="rId15"/>
    <p:sldId id="330" r:id="rId16"/>
    <p:sldId id="331" r:id="rId17"/>
    <p:sldId id="332" r:id="rId18"/>
    <p:sldId id="257" r:id="rId19"/>
    <p:sldId id="363" r:id="rId20"/>
    <p:sldId id="276" r:id="rId21"/>
    <p:sldId id="268" r:id="rId22"/>
    <p:sldId id="262" r:id="rId23"/>
    <p:sldId id="263" r:id="rId24"/>
    <p:sldId id="265" r:id="rId25"/>
    <p:sldId id="266" r:id="rId26"/>
    <p:sldId id="362" r:id="rId27"/>
    <p:sldId id="267" r:id="rId28"/>
    <p:sldId id="264" r:id="rId29"/>
    <p:sldId id="272" r:id="rId30"/>
    <p:sldId id="274" r:id="rId31"/>
    <p:sldId id="275" r:id="rId32"/>
    <p:sldId id="273" r:id="rId33"/>
    <p:sldId id="277" r:id="rId34"/>
    <p:sldId id="278" r:id="rId35"/>
    <p:sldId id="279" r:id="rId36"/>
    <p:sldId id="280" r:id="rId37"/>
    <p:sldId id="281" r:id="rId38"/>
    <p:sldId id="283" r:id="rId39"/>
    <p:sldId id="284" r:id="rId40"/>
    <p:sldId id="364" r:id="rId41"/>
    <p:sldId id="285" r:id="rId42"/>
    <p:sldId id="286" r:id="rId43"/>
    <p:sldId id="287" r:id="rId44"/>
    <p:sldId id="288" r:id="rId45"/>
    <p:sldId id="291" r:id="rId46"/>
    <p:sldId id="292" r:id="rId47"/>
    <p:sldId id="289" r:id="rId48"/>
    <p:sldId id="294" r:id="rId49"/>
    <p:sldId id="290" r:id="rId50"/>
    <p:sldId id="293" r:id="rId51"/>
    <p:sldId id="296" r:id="rId52"/>
    <p:sldId id="297" r:id="rId53"/>
    <p:sldId id="298" r:id="rId54"/>
    <p:sldId id="299" r:id="rId55"/>
    <p:sldId id="365" r:id="rId56"/>
    <p:sldId id="300" r:id="rId57"/>
    <p:sldId id="303" r:id="rId58"/>
    <p:sldId id="304" r:id="rId59"/>
    <p:sldId id="301" r:id="rId60"/>
    <p:sldId id="302" r:id="rId61"/>
    <p:sldId id="305" r:id="rId62"/>
    <p:sldId id="306" r:id="rId63"/>
    <p:sldId id="307" r:id="rId64"/>
    <p:sldId id="308" r:id="rId65"/>
    <p:sldId id="309" r:id="rId66"/>
    <p:sldId id="310" r:id="rId67"/>
    <p:sldId id="311" r:id="rId68"/>
    <p:sldId id="312" r:id="rId69"/>
    <p:sldId id="315" r:id="rId70"/>
    <p:sldId id="366" r:id="rId71"/>
    <p:sldId id="316" r:id="rId72"/>
    <p:sldId id="317" r:id="rId73"/>
    <p:sldId id="318" r:id="rId74"/>
    <p:sldId id="319" r:id="rId75"/>
    <p:sldId id="320" r:id="rId76"/>
    <p:sldId id="321" r:id="rId77"/>
    <p:sldId id="322" r:id="rId78"/>
    <p:sldId id="323" r:id="rId79"/>
    <p:sldId id="324" r:id="rId80"/>
    <p:sldId id="325" r:id="rId81"/>
    <p:sldId id="367" r:id="rId82"/>
    <p:sldId id="327" r:id="rId83"/>
    <p:sldId id="328" r:id="rId84"/>
    <p:sldId id="329" r:id="rId85"/>
    <p:sldId id="333" r:id="rId86"/>
    <p:sldId id="368" r:id="rId87"/>
    <p:sldId id="334" r:id="rId88"/>
    <p:sldId id="335" r:id="rId89"/>
    <p:sldId id="336" r:id="rId90"/>
    <p:sldId id="337" r:id="rId91"/>
    <p:sldId id="343" r:id="rId92"/>
    <p:sldId id="344" r:id="rId93"/>
    <p:sldId id="369" r:id="rId94"/>
    <p:sldId id="345" r:id="rId95"/>
    <p:sldId id="346" r:id="rId96"/>
    <p:sldId id="338" r:id="rId97"/>
    <p:sldId id="342" r:id="rId98"/>
    <p:sldId id="341" r:id="rId99"/>
    <p:sldId id="339" r:id="rId100"/>
    <p:sldId id="340" r:id="rId101"/>
    <p:sldId id="347" r:id="rId102"/>
    <p:sldId id="348" r:id="rId103"/>
    <p:sldId id="370" r:id="rId104"/>
    <p:sldId id="349" r:id="rId105"/>
    <p:sldId id="350" r:id="rId106"/>
    <p:sldId id="351" r:id="rId107"/>
    <p:sldId id="352" r:id="rId108"/>
    <p:sldId id="357" r:id="rId109"/>
    <p:sldId id="353" r:id="rId110"/>
    <p:sldId id="371" r:id="rId111"/>
    <p:sldId id="354" r:id="rId112"/>
    <p:sldId id="355" r:id="rId113"/>
    <p:sldId id="356" r:id="rId114"/>
    <p:sldId id="372" r:id="rId115"/>
    <p:sldId id="373" r:id="rId116"/>
    <p:sldId id="374" r:id="rId117"/>
    <p:sldId id="375" r:id="rId118"/>
    <p:sldId id="376" r:id="rId119"/>
    <p:sldId id="358" r:id="rId1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00FF"/>
    <a:srgbClr val="00FF99"/>
    <a:srgbClr val="CCFF33"/>
    <a:srgbClr val="FF0000"/>
    <a:srgbClr val="FF9900"/>
    <a:srgbClr val="00CCFF"/>
    <a:srgbClr val="0099C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598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390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38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7111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40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391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57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852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975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620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8300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597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012FF-EE7B-43C9-B5CB-C5C05A2D210F}" type="datetimeFigureOut">
              <a:rPr lang="de-DE" smtClean="0"/>
              <a:t>10.10.2026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AEADD-EABA-4552-A3DB-0DD0D07E29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707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C5BCC-A985-8FC5-F0A5-90214364D0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-565034"/>
            <a:ext cx="7772400" cy="2387600"/>
          </a:xfrm>
        </p:spPr>
        <p:txBody>
          <a:bodyPr>
            <a:normAutofit/>
          </a:bodyPr>
          <a:lstStyle/>
          <a:p>
            <a:r>
              <a:rPr lang="de-DE" sz="4000" b="1" dirty="0" err="1">
                <a:solidFill>
                  <a:srgbClr val="00B050"/>
                </a:solidFill>
              </a:rPr>
              <a:t>Fachschaftsleitertagung</a:t>
            </a:r>
            <a:r>
              <a:rPr lang="de-DE" sz="4000" b="1" dirty="0">
                <a:solidFill>
                  <a:srgbClr val="00B050"/>
                </a:solidFill>
              </a:rPr>
              <a:t> Biologie</a:t>
            </a:r>
            <a:br>
              <a:rPr lang="de-DE" sz="4000" b="1" dirty="0">
                <a:solidFill>
                  <a:srgbClr val="00B050"/>
                </a:solidFill>
              </a:rPr>
            </a:br>
            <a:r>
              <a:rPr lang="de-DE" sz="4000" b="1" dirty="0">
                <a:solidFill>
                  <a:srgbClr val="00B050"/>
                </a:solidFill>
              </a:rPr>
              <a:t>Würzburg 13.10.2026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986913-99E8-8352-0744-F1F2ED265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348273"/>
            <a:ext cx="6858000" cy="1655762"/>
          </a:xfrm>
        </p:spPr>
        <p:txBody>
          <a:bodyPr>
            <a:noAutofit/>
          </a:bodyPr>
          <a:lstStyle/>
          <a:p>
            <a:r>
              <a:rPr lang="de-DE" sz="6000" dirty="0">
                <a:solidFill>
                  <a:srgbClr val="FF0000"/>
                </a:solidFill>
              </a:rPr>
              <a:t>Knackpunkte im Lehrplan der Oberstufe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7DE3064-7482-A9DE-1A15-BA382045992C}"/>
              </a:ext>
            </a:extLst>
          </p:cNvPr>
          <p:cNvSpPr txBox="1"/>
          <p:nvPr/>
        </p:nvSpPr>
        <p:spPr>
          <a:xfrm>
            <a:off x="876694" y="5422099"/>
            <a:ext cx="6202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Thomas Nickl („Bio-Nickl“)</a:t>
            </a:r>
          </a:p>
        </p:txBody>
      </p:sp>
    </p:spTree>
    <p:extLst>
      <p:ext uri="{BB962C8B-B14F-4D97-AF65-F5344CB8AC3E}">
        <p14:creationId xmlns:p14="http://schemas.microsoft.com/office/powerpoint/2010/main" val="1652682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2996140-6FA7-6966-FB54-CBDADDEB93D6}"/>
              </a:ext>
            </a:extLst>
          </p:cNvPr>
          <p:cNvSpPr txBox="1"/>
          <p:nvPr/>
        </p:nvSpPr>
        <p:spPr>
          <a:xfrm>
            <a:off x="1102936" y="424206"/>
            <a:ext cx="69381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Ja, der LehrplanPLUS für die Oberstufe ist ziemlich voll.</a:t>
            </a:r>
          </a:p>
          <a:p>
            <a:pPr algn="ctr"/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3132167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35AB0-2678-0FAF-1869-8D3A52A5C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7D66C21-A5C9-2CA7-5446-1310A5E07252}"/>
              </a:ext>
            </a:extLst>
          </p:cNvPr>
          <p:cNvSpPr txBox="1"/>
          <p:nvPr/>
        </p:nvSpPr>
        <p:spPr>
          <a:xfrm>
            <a:off x="1102936" y="424206"/>
            <a:ext cx="69381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Ja, der LehrplanPLUS für die Oberstufe ist ziemlich voll.</a:t>
            </a:r>
          </a:p>
          <a:p>
            <a:pPr algn="ctr"/>
            <a:endParaRPr lang="de-DE" sz="3600" b="1" dirty="0"/>
          </a:p>
          <a:p>
            <a:pPr algn="ctr"/>
            <a:r>
              <a:rPr lang="de-DE" sz="3600" b="1" dirty="0"/>
              <a:t>Wie voll Ihr Unterricht wird, liegt aber auch </a:t>
            </a:r>
            <a:r>
              <a:rPr lang="de-DE" sz="3600" b="1"/>
              <a:t>an Ihnen.</a:t>
            </a: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3695536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03C95-84C4-C641-8F43-3617BAEE4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CF06A24-4EF1-F91B-1C8F-E2F6198C3468}"/>
              </a:ext>
            </a:extLst>
          </p:cNvPr>
          <p:cNvSpPr txBox="1"/>
          <p:nvPr/>
        </p:nvSpPr>
        <p:spPr>
          <a:xfrm>
            <a:off x="1102936" y="424206"/>
            <a:ext cx="6938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Zuallererst: Leitsatz von </a:t>
            </a:r>
          </a:p>
          <a:p>
            <a:pPr algn="ctr"/>
            <a:r>
              <a:rPr lang="de-DE" sz="3600" b="1" dirty="0"/>
              <a:t>Douglas Noel Adams (DNA)</a:t>
            </a:r>
          </a:p>
        </p:txBody>
      </p:sp>
    </p:spTree>
    <p:extLst>
      <p:ext uri="{BB962C8B-B14F-4D97-AF65-F5344CB8AC3E}">
        <p14:creationId xmlns:p14="http://schemas.microsoft.com/office/powerpoint/2010/main" val="1202616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1A5B4-FF7F-24E0-0ED9-1D8DD9EA6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E106C866-B0CF-F6A1-DD90-7BF840A493CA}"/>
              </a:ext>
            </a:extLst>
          </p:cNvPr>
          <p:cNvSpPr txBox="1"/>
          <p:nvPr/>
        </p:nvSpPr>
        <p:spPr>
          <a:xfrm>
            <a:off x="1102936" y="424206"/>
            <a:ext cx="6938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Zuallererst: Leitsatz von </a:t>
            </a:r>
          </a:p>
          <a:p>
            <a:pPr algn="ctr"/>
            <a:r>
              <a:rPr lang="de-DE" sz="3600" b="1" dirty="0"/>
              <a:t>Douglas Noel Adams (DNA)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1E9F6C7-80CC-3C1A-DE31-4693797ED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20" y="1624534"/>
            <a:ext cx="7988117" cy="471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26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ACFA2CE6-F27B-5C2B-109E-F19643C1E1FA}"/>
              </a:ext>
            </a:extLst>
          </p:cNvPr>
          <p:cNvSpPr txBox="1"/>
          <p:nvPr/>
        </p:nvSpPr>
        <p:spPr>
          <a:xfrm>
            <a:off x="933254" y="735291"/>
            <a:ext cx="73906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200" b="1" dirty="0">
                <a:highlight>
                  <a:srgbClr val="00FF00"/>
                </a:highlight>
              </a:rPr>
              <a:t>Weniger ist mehr!</a:t>
            </a:r>
          </a:p>
          <a:p>
            <a:pPr algn="ctr"/>
            <a:endParaRPr lang="de-DE" sz="3600" dirty="0"/>
          </a:p>
          <a:p>
            <a:pPr algn="ctr"/>
            <a:r>
              <a:rPr lang="de-DE" sz="3600" dirty="0"/>
              <a:t>(Weniger Details, </a:t>
            </a:r>
          </a:p>
          <a:p>
            <a:pPr algn="ctr"/>
            <a:r>
              <a:rPr lang="de-DE" sz="3600" dirty="0"/>
              <a:t>mehr Zeit fürs Üben.)</a:t>
            </a:r>
          </a:p>
          <a:p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836841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307A92F-EBF6-EF07-BD2D-76E57F59A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66" y="916324"/>
            <a:ext cx="4578039" cy="442867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DB09EFF-8591-99D3-B9DB-9919E8AD7409}"/>
              </a:ext>
            </a:extLst>
          </p:cNvPr>
          <p:cNvSpPr txBox="1"/>
          <p:nvPr/>
        </p:nvSpPr>
        <p:spPr>
          <a:xfrm>
            <a:off x="275866" y="377072"/>
            <a:ext cx="4578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H. Bosch: Garten der Lüste</a:t>
            </a:r>
          </a:p>
        </p:txBody>
      </p:sp>
    </p:spTree>
    <p:extLst>
      <p:ext uri="{BB962C8B-B14F-4D97-AF65-F5344CB8AC3E}">
        <p14:creationId xmlns:p14="http://schemas.microsoft.com/office/powerpoint/2010/main" val="3423777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90F83-E509-E963-64E9-B826ED310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D496030-CF5C-ABEA-2173-9FDBD7A2E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377" y="916324"/>
            <a:ext cx="3561360" cy="442867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DBB2752-4B56-16AD-2704-ACCDBB5E4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66" y="916324"/>
            <a:ext cx="4578039" cy="442867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69CFE69-6877-57A4-C699-370BB81A7F34}"/>
              </a:ext>
            </a:extLst>
          </p:cNvPr>
          <p:cNvSpPr txBox="1"/>
          <p:nvPr/>
        </p:nvSpPr>
        <p:spPr>
          <a:xfrm>
            <a:off x="275866" y="377072"/>
            <a:ext cx="4578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H. Bosch: Garten der Lüste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9D48C91-3E2F-02A1-2D94-FF0EEC24D919}"/>
              </a:ext>
            </a:extLst>
          </p:cNvPr>
          <p:cNvSpPr txBox="1"/>
          <p:nvPr/>
        </p:nvSpPr>
        <p:spPr>
          <a:xfrm>
            <a:off x="5200377" y="443060"/>
            <a:ext cx="356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Picasso: Taubenschlag</a:t>
            </a:r>
          </a:p>
        </p:txBody>
      </p:sp>
    </p:spTree>
    <p:extLst>
      <p:ext uri="{BB962C8B-B14F-4D97-AF65-F5344CB8AC3E}">
        <p14:creationId xmlns:p14="http://schemas.microsoft.com/office/powerpoint/2010/main" val="1364876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61309-EA39-9AA1-568C-97CC47D62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478DFC9-71C4-3730-209D-16B443B50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377" y="916324"/>
            <a:ext cx="3561360" cy="442867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67BDF4A-3E9B-83FE-F9B9-2DA1CF3A1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66" y="916324"/>
            <a:ext cx="4578039" cy="442867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85EC977-2484-2E6A-F321-D4B4B3E5BDBE}"/>
              </a:ext>
            </a:extLst>
          </p:cNvPr>
          <p:cNvSpPr txBox="1"/>
          <p:nvPr/>
        </p:nvSpPr>
        <p:spPr>
          <a:xfrm>
            <a:off x="275866" y="377072"/>
            <a:ext cx="4578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H. Bosch: Garten der Lüste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2511E4B-3453-0DDD-4A6D-51F586850361}"/>
              </a:ext>
            </a:extLst>
          </p:cNvPr>
          <p:cNvSpPr txBox="1"/>
          <p:nvPr/>
        </p:nvSpPr>
        <p:spPr>
          <a:xfrm>
            <a:off x="5200377" y="443060"/>
            <a:ext cx="356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Picasso: Taubenschlag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50EB05E-5034-3108-7D2B-086C51FC23EC}"/>
              </a:ext>
            </a:extLst>
          </p:cNvPr>
          <p:cNvSpPr txBox="1"/>
          <p:nvPr/>
        </p:nvSpPr>
        <p:spPr>
          <a:xfrm>
            <a:off x="275866" y="5344998"/>
            <a:ext cx="4578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/>
              <a:t>Feiner Pinsel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1D27D6C-C999-B4CA-B370-C2147CC7358F}"/>
              </a:ext>
            </a:extLst>
          </p:cNvPr>
          <p:cNvSpPr txBox="1"/>
          <p:nvPr/>
        </p:nvSpPr>
        <p:spPr>
          <a:xfrm>
            <a:off x="5200377" y="5344998"/>
            <a:ext cx="3561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/>
              <a:t>Grober Pinsel</a:t>
            </a:r>
          </a:p>
        </p:txBody>
      </p:sp>
    </p:spTree>
    <p:extLst>
      <p:ext uri="{BB962C8B-B14F-4D97-AF65-F5344CB8AC3E}">
        <p14:creationId xmlns:p14="http://schemas.microsoft.com/office/powerpoint/2010/main" val="165744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230DA-C513-5C98-E370-3B5848B62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FFA1D7F-4415-327E-77DF-AA130B19A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377" y="916324"/>
            <a:ext cx="3561360" cy="442867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0E275E3-7859-6173-8B60-831AADF9D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66" y="916324"/>
            <a:ext cx="4578039" cy="442867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1E6BCFB-0EEC-CDA0-2E32-1C1580BD6547}"/>
              </a:ext>
            </a:extLst>
          </p:cNvPr>
          <p:cNvSpPr txBox="1"/>
          <p:nvPr/>
        </p:nvSpPr>
        <p:spPr>
          <a:xfrm>
            <a:off x="275866" y="377072"/>
            <a:ext cx="4578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H. Bosch: Garten der Lüste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463FBCE-88FB-DB3C-D183-EC7DB7911951}"/>
              </a:ext>
            </a:extLst>
          </p:cNvPr>
          <p:cNvSpPr txBox="1"/>
          <p:nvPr/>
        </p:nvSpPr>
        <p:spPr>
          <a:xfrm>
            <a:off x="5200377" y="443060"/>
            <a:ext cx="356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Picasso: Taubenschlag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00151C0-9B72-DB66-EE97-BFEC3891176F}"/>
              </a:ext>
            </a:extLst>
          </p:cNvPr>
          <p:cNvSpPr txBox="1"/>
          <p:nvPr/>
        </p:nvSpPr>
        <p:spPr>
          <a:xfrm>
            <a:off x="275866" y="5344998"/>
            <a:ext cx="4578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strike="sngStrike" dirty="0">
                <a:solidFill>
                  <a:srgbClr val="FF0000"/>
                </a:solidFill>
              </a:rPr>
              <a:t>Feiner Pinsel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0697007-6086-1A25-8EC7-50F0922B5F83}"/>
              </a:ext>
            </a:extLst>
          </p:cNvPr>
          <p:cNvSpPr txBox="1"/>
          <p:nvPr/>
        </p:nvSpPr>
        <p:spPr>
          <a:xfrm>
            <a:off x="5200377" y="5344998"/>
            <a:ext cx="3561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rgbClr val="00B050"/>
                </a:solidFill>
              </a:rPr>
              <a:t>Grober Pinsel</a:t>
            </a:r>
          </a:p>
        </p:txBody>
      </p:sp>
    </p:spTree>
    <p:extLst>
      <p:ext uri="{BB962C8B-B14F-4D97-AF65-F5344CB8AC3E}">
        <p14:creationId xmlns:p14="http://schemas.microsoft.com/office/powerpoint/2010/main" val="3791572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846D5-1DC9-1342-6B86-C741E1FEC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FB250E6-586C-2140-7E07-1821F02D6BE3}"/>
              </a:ext>
            </a:extLst>
          </p:cNvPr>
          <p:cNvSpPr txBox="1"/>
          <p:nvPr/>
        </p:nvSpPr>
        <p:spPr>
          <a:xfrm>
            <a:off x="933254" y="735291"/>
            <a:ext cx="73906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Möglichst in jeder Stunde angeben, was </a:t>
            </a:r>
            <a:r>
              <a:rPr lang="de-DE" sz="3600" b="1" u="sng" dirty="0"/>
              <a:t>Lernstoff</a:t>
            </a:r>
            <a:r>
              <a:rPr lang="de-DE" sz="3600" b="1" dirty="0"/>
              <a:t> ist.</a:t>
            </a:r>
          </a:p>
          <a:p>
            <a:endParaRPr lang="de-DE" sz="3600" b="1" dirty="0"/>
          </a:p>
          <a:p>
            <a:r>
              <a:rPr lang="de-DE" sz="3600" b="1" dirty="0"/>
              <a:t>Weise </a:t>
            </a:r>
            <a:r>
              <a:rPr lang="de-DE" sz="3600" b="1" u="sng" dirty="0"/>
              <a:t>Beschränkung</a:t>
            </a:r>
            <a:r>
              <a:rPr lang="de-DE" sz="3600" b="1" dirty="0"/>
              <a:t> auf das Grund-prinzip und notwendige Fachwörter.</a:t>
            </a:r>
          </a:p>
          <a:p>
            <a:endParaRPr lang="de-DE" sz="3600" b="1" dirty="0"/>
          </a:p>
          <a:p>
            <a:r>
              <a:rPr lang="de-DE" sz="3600" b="1" dirty="0"/>
              <a:t>Ggf. Vertiefungen zur </a:t>
            </a:r>
            <a:r>
              <a:rPr lang="de-DE" sz="3600" b="1" u="sng" dirty="0"/>
              <a:t>Begabten-Förderung</a:t>
            </a:r>
            <a:r>
              <a:rPr lang="de-DE" sz="3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0940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FAB90-8518-8E9D-6C44-890C4DCCE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DAE592A-8803-C528-CE48-936C1AFB26AA}"/>
              </a:ext>
            </a:extLst>
          </p:cNvPr>
          <p:cNvSpPr txBox="1"/>
          <p:nvPr/>
        </p:nvSpPr>
        <p:spPr>
          <a:xfrm>
            <a:off x="933254" y="735291"/>
            <a:ext cx="739061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In den Materialien des Abiturs sind sehr viele Detail-Angaben: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3600" dirty="0">
                <a:solidFill>
                  <a:srgbClr val="00B050"/>
                </a:solidFill>
              </a:rPr>
              <a:t>Die </a:t>
            </a:r>
            <a:r>
              <a:rPr lang="de-DE" sz="3600" u="sng" dirty="0">
                <a:solidFill>
                  <a:srgbClr val="00B050"/>
                </a:solidFill>
              </a:rPr>
              <a:t>Grundstruktur</a:t>
            </a:r>
            <a:r>
              <a:rPr lang="de-DE" sz="3600" dirty="0">
                <a:solidFill>
                  <a:srgbClr val="00B050"/>
                </a:solidFill>
              </a:rPr>
              <a:t> des biologischen Phänomens </a:t>
            </a:r>
            <a:r>
              <a:rPr lang="de-DE" sz="3600" dirty="0" err="1">
                <a:solidFill>
                  <a:srgbClr val="00B050"/>
                </a:solidFill>
              </a:rPr>
              <a:t>muss</a:t>
            </a:r>
            <a:r>
              <a:rPr lang="de-DE" sz="3600" dirty="0">
                <a:solidFill>
                  <a:srgbClr val="00B050"/>
                </a:solidFill>
              </a:rPr>
              <a:t> klar sein.</a:t>
            </a:r>
          </a:p>
        </p:txBody>
      </p:sp>
    </p:spTree>
    <p:extLst>
      <p:ext uri="{BB962C8B-B14F-4D97-AF65-F5344CB8AC3E}">
        <p14:creationId xmlns:p14="http://schemas.microsoft.com/office/powerpoint/2010/main" val="1183756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A127A-79D4-F79D-4F52-791E4D583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5267BE3-799E-799C-77C2-B62F57C06830}"/>
              </a:ext>
            </a:extLst>
          </p:cNvPr>
          <p:cNvSpPr txBox="1"/>
          <p:nvPr/>
        </p:nvSpPr>
        <p:spPr>
          <a:xfrm>
            <a:off x="933254" y="735291"/>
            <a:ext cx="739061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In den Materialien des Abiturs sind sehr viele Detail-Angaben: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3600" dirty="0">
                <a:solidFill>
                  <a:srgbClr val="00B050"/>
                </a:solidFill>
              </a:rPr>
              <a:t>Die </a:t>
            </a:r>
            <a:r>
              <a:rPr lang="de-DE" sz="3600" u="sng" dirty="0">
                <a:solidFill>
                  <a:srgbClr val="00B050"/>
                </a:solidFill>
              </a:rPr>
              <a:t>Grundstruktur</a:t>
            </a:r>
            <a:r>
              <a:rPr lang="de-DE" sz="3600" dirty="0">
                <a:solidFill>
                  <a:srgbClr val="00B050"/>
                </a:solidFill>
              </a:rPr>
              <a:t> des biologischen Phänomens </a:t>
            </a:r>
            <a:r>
              <a:rPr lang="de-DE" sz="3600" dirty="0" err="1">
                <a:solidFill>
                  <a:srgbClr val="00B050"/>
                </a:solidFill>
              </a:rPr>
              <a:t>muss</a:t>
            </a:r>
            <a:r>
              <a:rPr lang="de-DE" sz="3600" dirty="0">
                <a:solidFill>
                  <a:srgbClr val="00B050"/>
                </a:solidFill>
              </a:rPr>
              <a:t> klar sein.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3600" dirty="0">
                <a:solidFill>
                  <a:srgbClr val="FF0000"/>
                </a:solidFill>
              </a:rPr>
              <a:t>Mehr Detailwissen bringt kaum einen Vorteil im Abitur.</a:t>
            </a:r>
          </a:p>
        </p:txBody>
      </p:sp>
    </p:spTree>
    <p:extLst>
      <p:ext uri="{BB962C8B-B14F-4D97-AF65-F5344CB8AC3E}">
        <p14:creationId xmlns:p14="http://schemas.microsoft.com/office/powerpoint/2010/main" val="541977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50AFB-3145-2FE7-822B-09DAAB9E0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A979B16-FE53-860F-6129-0DB6B53E428D}"/>
              </a:ext>
            </a:extLst>
          </p:cNvPr>
          <p:cNvSpPr txBox="1"/>
          <p:nvPr/>
        </p:nvSpPr>
        <p:spPr>
          <a:xfrm>
            <a:off x="933254" y="735291"/>
            <a:ext cx="739061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In den Materialien des Abiturs sind sehr viele Detail-Angaben: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3600" dirty="0">
                <a:solidFill>
                  <a:srgbClr val="00B050"/>
                </a:solidFill>
              </a:rPr>
              <a:t>Die </a:t>
            </a:r>
            <a:r>
              <a:rPr lang="de-DE" sz="3600" u="sng" dirty="0">
                <a:solidFill>
                  <a:srgbClr val="00B050"/>
                </a:solidFill>
              </a:rPr>
              <a:t>Grundstruktur</a:t>
            </a:r>
            <a:r>
              <a:rPr lang="de-DE" sz="3600" dirty="0">
                <a:solidFill>
                  <a:srgbClr val="00B050"/>
                </a:solidFill>
              </a:rPr>
              <a:t> des biologischen Phänomens </a:t>
            </a:r>
            <a:r>
              <a:rPr lang="de-DE" sz="3600" dirty="0" err="1">
                <a:solidFill>
                  <a:srgbClr val="00B050"/>
                </a:solidFill>
              </a:rPr>
              <a:t>muss</a:t>
            </a:r>
            <a:r>
              <a:rPr lang="de-DE" sz="3600" dirty="0">
                <a:solidFill>
                  <a:srgbClr val="00B050"/>
                </a:solidFill>
              </a:rPr>
              <a:t> klar sein.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3600" dirty="0">
                <a:solidFill>
                  <a:srgbClr val="FF0000"/>
                </a:solidFill>
              </a:rPr>
              <a:t>Mehr Detailwissen bringt kaum einen Vorteil im Abitur.</a:t>
            </a: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3600" u="sng" dirty="0">
                <a:solidFill>
                  <a:srgbClr val="00B050"/>
                </a:solidFill>
              </a:rPr>
              <a:t>Übung</a:t>
            </a:r>
            <a:r>
              <a:rPr lang="de-DE" sz="3600" dirty="0">
                <a:solidFill>
                  <a:srgbClr val="00B050"/>
                </a:solidFill>
              </a:rPr>
              <a:t> im Umgang mit material-gestützten </a:t>
            </a:r>
            <a:r>
              <a:rPr lang="de-DE" sz="3600" u="sng" dirty="0">
                <a:solidFill>
                  <a:srgbClr val="00B050"/>
                </a:solidFill>
              </a:rPr>
              <a:t>Aufgaben</a:t>
            </a:r>
            <a:r>
              <a:rPr lang="de-DE" sz="3600" dirty="0">
                <a:solidFill>
                  <a:srgbClr val="00B050"/>
                </a:solidFill>
              </a:rPr>
              <a:t> ist wichtig.</a:t>
            </a:r>
          </a:p>
        </p:txBody>
      </p:sp>
    </p:spTree>
    <p:extLst>
      <p:ext uri="{BB962C8B-B14F-4D97-AF65-F5344CB8AC3E}">
        <p14:creationId xmlns:p14="http://schemas.microsoft.com/office/powerpoint/2010/main" val="380216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51AF2-F0DF-B5B4-A044-53CFFD222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27D9E1E-C536-3146-0363-6C3F6C67A358}"/>
              </a:ext>
            </a:extLst>
          </p:cNvPr>
          <p:cNvSpPr txBox="1"/>
          <p:nvPr/>
        </p:nvSpPr>
        <p:spPr>
          <a:xfrm>
            <a:off x="933254" y="735291"/>
            <a:ext cx="739061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Lehrvideos (v. a. </a:t>
            </a:r>
            <a:r>
              <a:rPr lang="de-DE" sz="3600" b="1" dirty="0" err="1"/>
              <a:t>Studyflix</a:t>
            </a:r>
            <a:r>
              <a:rPr lang="de-DE" sz="3600" b="1" dirty="0"/>
              <a:t>):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sind für die Uni konzipiert, nicht für die Schule.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enthalten oft Aspekte, die über den LehrplanPLUS hinausgehen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nur bedingt zum Selbstlernen geeignet.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Kommentare zu den Filmen auf Bio-Nickl.</a:t>
            </a:r>
          </a:p>
        </p:txBody>
      </p:sp>
    </p:spTree>
    <p:extLst>
      <p:ext uri="{BB962C8B-B14F-4D97-AF65-F5344CB8AC3E}">
        <p14:creationId xmlns:p14="http://schemas.microsoft.com/office/powerpoint/2010/main" val="1315748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7A89A-88ED-E043-596B-13200CECD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8D95FE6-CDEA-9EA3-511A-6C05233CE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617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53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C225C-41AC-A83E-6482-B828F9B93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2940F36-025A-64E6-4ACF-B7A317A4F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617"/>
            <a:ext cx="9144000" cy="5143500"/>
          </a:xfrm>
          <a:prstGeom prst="rect">
            <a:avLst/>
          </a:prstGeom>
        </p:spPr>
      </p:pic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3E76C057-E815-DF95-06DA-65C34190D7CE}"/>
              </a:ext>
            </a:extLst>
          </p:cNvPr>
          <p:cNvCxnSpPr/>
          <p:nvPr/>
        </p:nvCxnSpPr>
        <p:spPr>
          <a:xfrm flipH="1" flipV="1">
            <a:off x="4892511" y="4741682"/>
            <a:ext cx="1480009" cy="1084083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95E5F924-1F98-225E-6EC6-E1D00C495CF3}"/>
              </a:ext>
            </a:extLst>
          </p:cNvPr>
          <p:cNvCxnSpPr>
            <a:cxnSpLocks/>
          </p:cNvCxnSpPr>
          <p:nvPr/>
        </p:nvCxnSpPr>
        <p:spPr>
          <a:xfrm flipV="1">
            <a:off x="2300141" y="5055046"/>
            <a:ext cx="895545" cy="90269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63269CA0-5653-514D-AAFC-6C391E6652CB}"/>
              </a:ext>
            </a:extLst>
          </p:cNvPr>
          <p:cNvSpPr txBox="1"/>
          <p:nvPr/>
        </p:nvSpPr>
        <p:spPr>
          <a:xfrm>
            <a:off x="1310327" y="5712644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00B050"/>
                </a:solidFill>
              </a:rPr>
              <a:t>PPP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1BA091B-8F6C-5855-6E77-91C4643093E3}"/>
              </a:ext>
            </a:extLst>
          </p:cNvPr>
          <p:cNvSpPr txBox="1"/>
          <p:nvPr/>
        </p:nvSpPr>
        <p:spPr>
          <a:xfrm>
            <a:off x="5222450" y="5483422"/>
            <a:ext cx="28280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3200" dirty="0">
                <a:solidFill>
                  <a:srgbClr val="0070C0"/>
                </a:solidFill>
              </a:rPr>
              <a:t>Skripten, </a:t>
            </a:r>
          </a:p>
          <a:p>
            <a:pPr algn="r"/>
            <a:r>
              <a:rPr lang="de-DE" sz="3200" dirty="0">
                <a:solidFill>
                  <a:srgbClr val="0070C0"/>
                </a:solidFill>
              </a:rPr>
              <a:t>AB, Infos</a:t>
            </a:r>
          </a:p>
        </p:txBody>
      </p:sp>
    </p:spTree>
    <p:extLst>
      <p:ext uri="{BB962C8B-B14F-4D97-AF65-F5344CB8AC3E}">
        <p14:creationId xmlns:p14="http://schemas.microsoft.com/office/powerpoint/2010/main" val="3854000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FE463-40D9-F45A-939E-4BF23628F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</p:spTree>
    <p:extLst>
      <p:ext uri="{BB962C8B-B14F-4D97-AF65-F5344CB8AC3E}">
        <p14:creationId xmlns:p14="http://schemas.microsoft.com/office/powerpoint/2010/main" val="2275575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6C15E-9FBA-334E-8AF7-3A6832234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C10E05-8E9C-E1C6-7206-8D221F47B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AC30099-DAA3-1924-46B8-F24AF7361924}"/>
              </a:ext>
            </a:extLst>
          </p:cNvPr>
          <p:cNvSpPr txBox="1"/>
          <p:nvPr/>
        </p:nvSpPr>
        <p:spPr>
          <a:xfrm>
            <a:off x="628650" y="1187777"/>
            <a:ext cx="78867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/>
              <a:t>Grundidee (Lernziele):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600" dirty="0"/>
              <a:t>Jede Zelle </a:t>
            </a:r>
            <a:r>
              <a:rPr lang="de-DE" sz="3200" dirty="0"/>
              <a:t>enthält die komplette genetische Ausstattung.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Wie wird dafür gesorgt, </a:t>
            </a:r>
            <a:r>
              <a:rPr lang="de-DE" sz="3200" dirty="0" err="1"/>
              <a:t>dass</a:t>
            </a:r>
            <a:r>
              <a:rPr lang="de-DE" sz="3200" dirty="0"/>
              <a:t> nur die erwünschten Proteine in der richtigen Menge in der Zelle vorliegen?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Regulierung auf der Ebene der DNA, der mRNA, der Proteine</a:t>
            </a:r>
            <a:r>
              <a:rPr lang="de-DE" sz="3600" dirty="0"/>
              <a:t>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6154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7C4A9-4200-F2F2-AC07-48A9E86B0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93A22-7769-C3B1-AC2B-CD2D3DA6D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C8EE69A-BA96-8984-0555-B5A106DF1B8A}"/>
              </a:ext>
            </a:extLst>
          </p:cNvPr>
          <p:cNvSpPr txBox="1"/>
          <p:nvPr/>
        </p:nvSpPr>
        <p:spPr>
          <a:xfrm>
            <a:off x="628650" y="1187777"/>
            <a:ext cx="78867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Behandlungstiefe</a:t>
            </a:r>
          </a:p>
          <a:p>
            <a:pPr algn="ctr">
              <a:spcAft>
                <a:spcPts val="1200"/>
              </a:spcAft>
            </a:pPr>
            <a:r>
              <a:rPr lang="de-DE" sz="3600" dirty="0">
                <a:highlight>
                  <a:srgbClr val="FFFF00"/>
                </a:highlight>
              </a:rPr>
              <a:t>DNA-Methylierung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Methylierung von Cytosin (Formel kein Lernstoff)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keine Änderung der </a:t>
            </a:r>
            <a:r>
              <a:rPr lang="de-DE" sz="3200" dirty="0" err="1"/>
              <a:t>genet</a:t>
            </a:r>
            <a:r>
              <a:rPr lang="de-DE" sz="3200" dirty="0"/>
              <a:t>. Information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reversibler Vorgang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Methylierung am Promotor führt zur Verdichtung des DNA-Histon-Komplexes (keine Anlagerung der RNA-Polymerase)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6128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7BBF4-5C11-49DA-CF06-E89885C34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B03D57-CD3C-7C5C-C01F-4BA7B9ED7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2FB0CEB-9CE9-C6F1-33DF-DF27CBFDA5A8}"/>
              </a:ext>
            </a:extLst>
          </p:cNvPr>
          <p:cNvSpPr txBox="1"/>
          <p:nvPr/>
        </p:nvSpPr>
        <p:spPr>
          <a:xfrm>
            <a:off x="628650" y="1187777"/>
            <a:ext cx="7886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Behandlungstiefe</a:t>
            </a:r>
          </a:p>
          <a:p>
            <a:pPr algn="ctr"/>
            <a:r>
              <a:rPr lang="de-DE" sz="3600" dirty="0">
                <a:highlight>
                  <a:srgbClr val="FFFF00"/>
                </a:highlight>
              </a:rPr>
              <a:t>DNA-Methylierung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DFB9885-BBAA-1421-440B-C9AFA11F52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652" y="2808369"/>
            <a:ext cx="1487170" cy="2749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48DF5A6F-A5D0-2AAE-DDA4-7738045DCC41}"/>
              </a:ext>
            </a:extLst>
          </p:cNvPr>
          <p:cNvCxnSpPr/>
          <p:nvPr/>
        </p:nvCxnSpPr>
        <p:spPr>
          <a:xfrm flipV="1">
            <a:off x="2761772" y="3263900"/>
            <a:ext cx="114300" cy="101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9">
            <a:extLst>
              <a:ext uri="{FF2B5EF4-FFF2-40B4-BE49-F238E27FC236}">
                <a16:creationId xmlns:a16="http://schemas.microsoft.com/office/drawing/2014/main" id="{422B845A-9EDF-8905-E8B2-7B2426AD1FF7}"/>
              </a:ext>
            </a:extLst>
          </p:cNvPr>
          <p:cNvSpPr txBox="1"/>
          <p:nvPr/>
        </p:nvSpPr>
        <p:spPr>
          <a:xfrm>
            <a:off x="2806222" y="3092450"/>
            <a:ext cx="482600" cy="33655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buNone/>
            </a:pPr>
            <a:r>
              <a:rPr lang="de-DE" sz="11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</a:t>
            </a:r>
            <a:r>
              <a:rPr lang="de-DE" sz="1100" baseline="-250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3</a:t>
            </a:r>
            <a:endParaRPr lang="de-DE" sz="120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DF52F8D-1A69-E04E-939C-EEA102A0389B}"/>
              </a:ext>
            </a:extLst>
          </p:cNvPr>
          <p:cNvSpPr txBox="1"/>
          <p:nvPr/>
        </p:nvSpPr>
        <p:spPr>
          <a:xfrm>
            <a:off x="3582186" y="2808369"/>
            <a:ext cx="46002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Übungsphase: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Methylgruppe erkennen und benennen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/>
              <a:t>mC</a:t>
            </a:r>
            <a:r>
              <a:rPr lang="de-DE" sz="2800" dirty="0"/>
              <a:t> = methyliertes Cytosin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/>
              <a:t>Gegenbase = Guanin</a:t>
            </a:r>
          </a:p>
        </p:txBody>
      </p:sp>
    </p:spTree>
    <p:extLst>
      <p:ext uri="{BB962C8B-B14F-4D97-AF65-F5344CB8AC3E}">
        <p14:creationId xmlns:p14="http://schemas.microsoft.com/office/powerpoint/2010/main" val="8608720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7CEF2-2AB5-14BB-8013-00D890175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C4B3E-662F-5327-B6C8-EED2E0694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7E5A266-FAFB-1D7F-CB47-969B6804076A}"/>
              </a:ext>
            </a:extLst>
          </p:cNvPr>
          <p:cNvSpPr txBox="1"/>
          <p:nvPr/>
        </p:nvSpPr>
        <p:spPr>
          <a:xfrm>
            <a:off x="628650" y="1187777"/>
            <a:ext cx="78867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Behandlungstiefe</a:t>
            </a:r>
          </a:p>
          <a:p>
            <a:pPr algn="ctr">
              <a:spcAft>
                <a:spcPts val="1200"/>
              </a:spcAft>
            </a:pPr>
            <a:r>
              <a:rPr lang="de-DE" sz="3600" dirty="0">
                <a:solidFill>
                  <a:srgbClr val="0000FF"/>
                </a:solidFill>
                <a:highlight>
                  <a:srgbClr val="FFFF00"/>
                </a:highlight>
              </a:rPr>
              <a:t>Histon-Modifikation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00FF"/>
                </a:solidFill>
              </a:rPr>
              <a:t>Histon = Wickelspule aus Protein (aus Aminosäuren aufgebaut)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00FF"/>
                </a:solidFill>
              </a:rPr>
              <a:t>Beschränkung auf Acetylierung von Lysin (Formeln kein Lernstoff)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00FF"/>
                </a:solidFill>
              </a:rPr>
              <a:t>bestimmt Dichte der DNA-Wicklung (mal so, mal so)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9788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13700-131F-86D4-A943-0DC3A4AED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53E278-F5EC-9D2A-A50C-FABF1D02F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B19533F-2CB2-E778-ABF5-3ABC5B2F0D3B}"/>
              </a:ext>
            </a:extLst>
          </p:cNvPr>
          <p:cNvSpPr txBox="1"/>
          <p:nvPr/>
        </p:nvSpPr>
        <p:spPr>
          <a:xfrm>
            <a:off x="628650" y="1187777"/>
            <a:ext cx="78867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Unterschied</a:t>
            </a:r>
          </a:p>
          <a:p>
            <a:pPr algn="ctr"/>
            <a:r>
              <a:rPr lang="de-DE" sz="3600" dirty="0">
                <a:solidFill>
                  <a:srgbClr val="0000FF"/>
                </a:solidFill>
                <a:highlight>
                  <a:srgbClr val="FFFF00"/>
                </a:highlight>
              </a:rPr>
              <a:t>RNA-Interferenz vs. Antisense-RNA</a:t>
            </a:r>
          </a:p>
          <a:p>
            <a:endParaRPr lang="de-DE" sz="3600" dirty="0"/>
          </a:p>
          <a:p>
            <a:endParaRPr lang="de-DE" sz="3600" dirty="0"/>
          </a:p>
          <a:p>
            <a:endParaRPr lang="de-DE" sz="3600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7012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0D4AD-8498-5776-83C6-D38009D2F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8B7ED7-D877-BD43-12C0-769ADC9B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B6783C3-4139-5376-54B4-987F042BA650}"/>
              </a:ext>
            </a:extLst>
          </p:cNvPr>
          <p:cNvSpPr txBox="1"/>
          <p:nvPr/>
        </p:nvSpPr>
        <p:spPr>
          <a:xfrm>
            <a:off x="628650" y="1187777"/>
            <a:ext cx="78867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Unterschied</a:t>
            </a:r>
          </a:p>
          <a:p>
            <a:pPr algn="ctr">
              <a:spcAft>
                <a:spcPts val="1200"/>
              </a:spcAft>
            </a:pPr>
            <a:r>
              <a:rPr lang="de-DE" sz="3600" dirty="0">
                <a:solidFill>
                  <a:srgbClr val="0000FF"/>
                </a:solidFill>
                <a:highlight>
                  <a:srgbClr val="FFFF00"/>
                </a:highlight>
              </a:rPr>
              <a:t>RNA-Interferenz vs. Antisense-RNA</a:t>
            </a:r>
          </a:p>
          <a:p>
            <a:r>
              <a:rPr lang="de-DE" sz="3200" b="1" dirty="0">
                <a:solidFill>
                  <a:srgbClr val="0000FF"/>
                </a:solidFill>
              </a:rPr>
              <a:t>Antisense-RNA</a:t>
            </a:r>
            <a:r>
              <a:rPr lang="de-DE" sz="3200" dirty="0">
                <a:solidFill>
                  <a:srgbClr val="0000FF"/>
                </a:solidFill>
              </a:rPr>
              <a:t> = </a:t>
            </a:r>
            <a:r>
              <a:rPr lang="de-DE" sz="3200" u="sng" dirty="0">
                <a:solidFill>
                  <a:srgbClr val="0000FF"/>
                </a:solidFill>
              </a:rPr>
              <a:t>Struktur</a:t>
            </a:r>
            <a:r>
              <a:rPr lang="de-DE" sz="3200" dirty="0">
                <a:solidFill>
                  <a:srgbClr val="0000FF"/>
                </a:solidFill>
              </a:rPr>
              <a:t> (komplementär zu mRNA)</a:t>
            </a:r>
          </a:p>
          <a:p>
            <a:endParaRPr lang="de-DE" sz="3600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6809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8F06D-6019-DED9-1486-16BBD8FF2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5CECF5-064F-294E-E3DC-E7B8BCB05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6AA99AA-C101-38A1-5C89-2412B207E211}"/>
              </a:ext>
            </a:extLst>
          </p:cNvPr>
          <p:cNvSpPr txBox="1"/>
          <p:nvPr/>
        </p:nvSpPr>
        <p:spPr>
          <a:xfrm>
            <a:off x="628650" y="1187777"/>
            <a:ext cx="78867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Unterschied</a:t>
            </a:r>
          </a:p>
          <a:p>
            <a:pPr algn="ctr">
              <a:spcAft>
                <a:spcPts val="1200"/>
              </a:spcAft>
            </a:pPr>
            <a:r>
              <a:rPr lang="de-DE" sz="3600" dirty="0">
                <a:solidFill>
                  <a:srgbClr val="0000FF"/>
                </a:solidFill>
                <a:highlight>
                  <a:srgbClr val="FFFF00"/>
                </a:highlight>
              </a:rPr>
              <a:t>RNA-Interferenz vs. Antisense-RNA</a:t>
            </a:r>
          </a:p>
          <a:p>
            <a:pPr>
              <a:spcAft>
                <a:spcPts val="1200"/>
              </a:spcAft>
            </a:pPr>
            <a:r>
              <a:rPr lang="de-DE" sz="3200" b="1" dirty="0">
                <a:solidFill>
                  <a:srgbClr val="0000FF"/>
                </a:solidFill>
              </a:rPr>
              <a:t>Antisense-RNA</a:t>
            </a:r>
            <a:r>
              <a:rPr lang="de-DE" sz="3200" dirty="0">
                <a:solidFill>
                  <a:srgbClr val="0000FF"/>
                </a:solidFill>
              </a:rPr>
              <a:t> = </a:t>
            </a:r>
            <a:r>
              <a:rPr lang="de-DE" sz="3200" u="sng" dirty="0">
                <a:solidFill>
                  <a:srgbClr val="0000FF"/>
                </a:solidFill>
              </a:rPr>
              <a:t>Struktur</a:t>
            </a:r>
            <a:r>
              <a:rPr lang="de-DE" sz="3200" dirty="0">
                <a:solidFill>
                  <a:srgbClr val="0000FF"/>
                </a:solidFill>
              </a:rPr>
              <a:t> (komplementär zu mRNA)</a:t>
            </a:r>
          </a:p>
          <a:p>
            <a:r>
              <a:rPr lang="de-DE" sz="3200" b="1" dirty="0">
                <a:solidFill>
                  <a:srgbClr val="0000FF"/>
                </a:solidFill>
              </a:rPr>
              <a:t>RNA-</a:t>
            </a:r>
            <a:r>
              <a:rPr lang="de-DE" sz="3200" b="1" dirty="0" err="1">
                <a:solidFill>
                  <a:srgbClr val="0000FF"/>
                </a:solidFill>
              </a:rPr>
              <a:t>Inferferenz</a:t>
            </a:r>
            <a:r>
              <a:rPr lang="de-DE" sz="3200" dirty="0">
                <a:solidFill>
                  <a:srgbClr val="0000FF"/>
                </a:solidFill>
              </a:rPr>
              <a:t> = </a:t>
            </a:r>
            <a:r>
              <a:rPr lang="de-DE" sz="3200" u="sng" dirty="0">
                <a:solidFill>
                  <a:srgbClr val="0000FF"/>
                </a:solidFill>
              </a:rPr>
              <a:t>Mechanismus</a:t>
            </a:r>
            <a:r>
              <a:rPr lang="de-DE" sz="3200" dirty="0">
                <a:solidFill>
                  <a:srgbClr val="0000FF"/>
                </a:solidFill>
              </a:rPr>
              <a:t> mit </a:t>
            </a:r>
            <a:r>
              <a:rPr lang="de-DE" sz="3200" dirty="0" err="1">
                <a:solidFill>
                  <a:srgbClr val="0000FF"/>
                </a:solidFill>
              </a:rPr>
              <a:t>aRNA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6276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DCDFC-99F4-4895-20B6-105D3C145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AE403F-2C94-3DF4-0023-D34E7E23C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660BEA3-3FB6-F5DD-4219-E08A0B52D019}"/>
              </a:ext>
            </a:extLst>
          </p:cNvPr>
          <p:cNvSpPr txBox="1"/>
          <p:nvPr/>
        </p:nvSpPr>
        <p:spPr>
          <a:xfrm>
            <a:off x="628650" y="1187777"/>
            <a:ext cx="78867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Unterschied</a:t>
            </a:r>
          </a:p>
          <a:p>
            <a:pPr algn="ctr">
              <a:spcAft>
                <a:spcPts val="1200"/>
              </a:spcAft>
            </a:pPr>
            <a:r>
              <a:rPr lang="de-DE" sz="3600" dirty="0">
                <a:solidFill>
                  <a:srgbClr val="0000FF"/>
                </a:solidFill>
                <a:highlight>
                  <a:srgbClr val="FFFF00"/>
                </a:highlight>
              </a:rPr>
              <a:t>RNA-Interferenz vs. Antisense-RNA</a:t>
            </a:r>
          </a:p>
          <a:p>
            <a:r>
              <a:rPr lang="de-DE" sz="3200" u="sng" dirty="0">
                <a:solidFill>
                  <a:srgbClr val="0000FF"/>
                </a:solidFill>
              </a:rPr>
              <a:t>Lernstoff</a:t>
            </a:r>
            <a:r>
              <a:rPr lang="de-DE" sz="3200" dirty="0">
                <a:solidFill>
                  <a:srgbClr val="0000FF"/>
                </a:solidFill>
              </a:rPr>
              <a:t>: nur die Blockierung der Protein-</a:t>
            </a:r>
            <a:r>
              <a:rPr lang="de-DE" sz="3200" dirty="0" err="1">
                <a:solidFill>
                  <a:srgbClr val="0000FF"/>
                </a:solidFill>
              </a:rPr>
              <a:t>biosynthese</a:t>
            </a:r>
            <a:r>
              <a:rPr lang="de-DE" sz="3200" dirty="0">
                <a:solidFill>
                  <a:srgbClr val="0000FF"/>
                </a:solidFill>
              </a:rPr>
              <a:t> (da keine erfolgreiche Anlagerung im Ribosom bzw. schnelles Schreddern der mRNA)</a:t>
            </a:r>
          </a:p>
          <a:p>
            <a:r>
              <a:rPr lang="de-DE" sz="3200" u="sng" dirty="0">
                <a:solidFill>
                  <a:srgbClr val="0000FF"/>
                </a:solidFill>
              </a:rPr>
              <a:t>nicht</a:t>
            </a:r>
            <a:r>
              <a:rPr lang="de-DE" sz="3200" dirty="0">
                <a:solidFill>
                  <a:srgbClr val="0000FF"/>
                </a:solidFill>
              </a:rPr>
              <a:t>: </a:t>
            </a:r>
            <a:r>
              <a:rPr lang="de-DE" sz="3200" dirty="0" err="1">
                <a:solidFill>
                  <a:srgbClr val="0000FF"/>
                </a:solidFill>
              </a:rPr>
              <a:t>aRNA</a:t>
            </a:r>
            <a:r>
              <a:rPr lang="de-DE" sz="3200" dirty="0">
                <a:solidFill>
                  <a:srgbClr val="0000FF"/>
                </a:solidFill>
              </a:rPr>
              <a:t> kann auch fördernd wirken</a:t>
            </a:r>
            <a:endParaRPr lang="de-DE" sz="36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6232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5AF31-0972-7F87-DAA4-6EA2F67D7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7CD01F-BB45-E561-2CC5-6C024F42D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F3B75C1-F459-7332-C9A1-593190E3B2C1}"/>
              </a:ext>
            </a:extLst>
          </p:cNvPr>
          <p:cNvSpPr txBox="1"/>
          <p:nvPr/>
        </p:nvSpPr>
        <p:spPr>
          <a:xfrm>
            <a:off x="628650" y="1187777"/>
            <a:ext cx="78867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Unterschied</a:t>
            </a:r>
          </a:p>
          <a:p>
            <a:pPr algn="ctr"/>
            <a:r>
              <a:rPr lang="de-DE" sz="3600" dirty="0">
                <a:solidFill>
                  <a:srgbClr val="0000FF"/>
                </a:solidFill>
                <a:highlight>
                  <a:srgbClr val="FFFF00"/>
                </a:highlight>
              </a:rPr>
              <a:t>RNA-Interferenz vs. Antisense-RNA</a:t>
            </a:r>
          </a:p>
          <a:p>
            <a:endParaRPr lang="de-DE" sz="3600" dirty="0">
              <a:solidFill>
                <a:srgbClr val="0000FF"/>
              </a:solidFill>
            </a:endParaRPr>
          </a:p>
          <a:p>
            <a:pPr algn="ctr"/>
            <a:r>
              <a:rPr lang="de-DE" sz="3600" dirty="0">
                <a:solidFill>
                  <a:srgbClr val="0000FF"/>
                </a:solidFill>
              </a:rPr>
              <a:t>Kann </a:t>
            </a:r>
            <a:r>
              <a:rPr lang="de-DE" sz="3600" dirty="0" err="1">
                <a:solidFill>
                  <a:srgbClr val="0000FF"/>
                </a:solidFill>
              </a:rPr>
              <a:t>zusammengefasst</a:t>
            </a:r>
            <a:r>
              <a:rPr lang="de-DE" sz="3600" dirty="0">
                <a:solidFill>
                  <a:srgbClr val="0000FF"/>
                </a:solidFill>
              </a:rPr>
              <a:t> werden,</a:t>
            </a:r>
          </a:p>
          <a:p>
            <a:pPr algn="ctr"/>
            <a:r>
              <a:rPr lang="de-DE" sz="3600" dirty="0">
                <a:solidFill>
                  <a:srgbClr val="0000FF"/>
                </a:solidFill>
              </a:rPr>
              <a:t>am besten bei „2 Regulation“</a:t>
            </a:r>
          </a:p>
          <a:p>
            <a:endParaRPr lang="de-DE" sz="3600" dirty="0"/>
          </a:p>
          <a:p>
            <a:endParaRPr lang="de-DE" sz="3600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1405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33456-7676-8B0E-6032-99A7A65E0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D32ADE-3006-35CC-6EC9-80D7C749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CAB4485-6550-61E7-9BA0-76B1272A8D8E}"/>
              </a:ext>
            </a:extLst>
          </p:cNvPr>
          <p:cNvSpPr txBox="1"/>
          <p:nvPr/>
        </p:nvSpPr>
        <p:spPr>
          <a:xfrm>
            <a:off x="628650" y="1187777"/>
            <a:ext cx="78867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Gesicherte Beispiele vs. Hypothese:</a:t>
            </a:r>
          </a:p>
          <a:p>
            <a:pPr algn="ctr">
              <a:spcAft>
                <a:spcPts val="1200"/>
              </a:spcAft>
            </a:pPr>
            <a:r>
              <a:rPr lang="de-DE" sz="3600" dirty="0">
                <a:solidFill>
                  <a:srgbClr val="0000FF"/>
                </a:solidFill>
                <a:highlight>
                  <a:srgbClr val="FFFF00"/>
                </a:highlight>
              </a:rPr>
              <a:t>RNA-Interferenz / Antisense-RNA</a:t>
            </a:r>
          </a:p>
          <a:p>
            <a:endParaRPr lang="de-DE" sz="3600" dirty="0">
              <a:solidFill>
                <a:srgbClr val="0000FF"/>
              </a:solidFill>
            </a:endParaRPr>
          </a:p>
          <a:p>
            <a:r>
              <a:rPr lang="de-DE" sz="3600" dirty="0">
                <a:solidFill>
                  <a:srgbClr val="0000FF"/>
                </a:solidFill>
              </a:rPr>
              <a:t>Liste der auf </a:t>
            </a:r>
            <a:r>
              <a:rPr lang="de-DE" sz="3600" dirty="0" err="1">
                <a:solidFill>
                  <a:srgbClr val="0000FF"/>
                </a:solidFill>
              </a:rPr>
              <a:t>aRNA</a:t>
            </a:r>
            <a:r>
              <a:rPr lang="de-DE" sz="3600" dirty="0">
                <a:solidFill>
                  <a:srgbClr val="0000FF"/>
                </a:solidFill>
              </a:rPr>
              <a:t> basierenden </a:t>
            </a:r>
            <a:r>
              <a:rPr lang="de-DE" sz="3600" dirty="0" err="1">
                <a:solidFill>
                  <a:srgbClr val="0000FF"/>
                </a:solidFill>
              </a:rPr>
              <a:t>Medika-mente</a:t>
            </a:r>
            <a:r>
              <a:rPr lang="de-DE" sz="3600" dirty="0">
                <a:solidFill>
                  <a:srgbClr val="0000FF"/>
                </a:solidFill>
              </a:rPr>
              <a:t> bei Wikipedia unter:</a:t>
            </a:r>
          </a:p>
          <a:p>
            <a:pPr algn="ctr"/>
            <a:r>
              <a:rPr lang="de-DE" sz="4800" u="sng" dirty="0">
                <a:solidFill>
                  <a:srgbClr val="0000FF"/>
                </a:solidFill>
              </a:rPr>
              <a:t>„RNAi-Therapeutikum“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1261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9B6A3-514A-F411-713E-743FCD455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801EA-BF62-3DF4-064C-9C7E4A0C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CF1B4F0-3CF4-E93E-A5A8-6FD54C63B681}"/>
              </a:ext>
            </a:extLst>
          </p:cNvPr>
          <p:cNvSpPr txBox="1"/>
          <p:nvPr/>
        </p:nvSpPr>
        <p:spPr>
          <a:xfrm>
            <a:off x="628650" y="1187777"/>
            <a:ext cx="78867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Behandlungstiefe</a:t>
            </a:r>
          </a:p>
          <a:p>
            <a:pPr algn="ctr">
              <a:spcAft>
                <a:spcPts val="1200"/>
              </a:spcAft>
            </a:pPr>
            <a:r>
              <a:rPr lang="de-DE" sz="3600" dirty="0">
                <a:highlight>
                  <a:srgbClr val="FFFF00"/>
                </a:highlight>
              </a:rPr>
              <a:t>Inaktivierung des X-Chromosoms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XX bei Frauen, XY bei Männern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zu viele Gen-Exemplare können störend wirken, daher: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zufällige </a:t>
            </a:r>
            <a:r>
              <a:rPr lang="de-DE" sz="3200" dirty="0" err="1"/>
              <a:t>Stilllegung</a:t>
            </a:r>
            <a:r>
              <a:rPr lang="de-DE" sz="3200" dirty="0"/>
              <a:t> eines der beiden X-Chromosomen (Barr-Körperchen)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95397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ABECE-BAA0-0BC0-0E36-9D52F1EAA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327263-56C0-4D40-922D-C2C3C2425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85A8BF7-88F9-7C06-789D-9CC55F596754}"/>
              </a:ext>
            </a:extLst>
          </p:cNvPr>
          <p:cNvSpPr txBox="1"/>
          <p:nvPr/>
        </p:nvSpPr>
        <p:spPr>
          <a:xfrm>
            <a:off x="628650" y="1187777"/>
            <a:ext cx="78867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Behandlungstiefe</a:t>
            </a:r>
          </a:p>
          <a:p>
            <a:pPr algn="ctr">
              <a:spcAft>
                <a:spcPts val="1200"/>
              </a:spcAft>
            </a:pPr>
            <a:r>
              <a:rPr lang="de-DE" sz="3600" dirty="0">
                <a:highlight>
                  <a:srgbClr val="FFFF00"/>
                </a:highlight>
              </a:rPr>
              <a:t>Inaktivierung des X-Chromosoms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u="sng" dirty="0"/>
              <a:t>Beispiel</a:t>
            </a:r>
            <a:r>
              <a:rPr lang="de-DE" sz="3200" dirty="0"/>
              <a:t> Schildpatt-Kätzinnen mit </a:t>
            </a:r>
            <a:r>
              <a:rPr lang="de-DE" sz="3200" dirty="0" err="1"/>
              <a:t>irregu-lärem</a:t>
            </a:r>
            <a:r>
              <a:rPr lang="de-DE" sz="3200" dirty="0"/>
              <a:t> Fellmuster aus rötlichen und schwarzen Bereichen (je nachdem, welches X-Chromosom inaktiviert ist)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65267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BF4F-CFC0-AB32-1407-D26703C05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E52DB4-3F53-F071-2253-4FA7CDF25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C9881BC-8DF7-1E58-72D2-FCE17860623F}"/>
              </a:ext>
            </a:extLst>
          </p:cNvPr>
          <p:cNvSpPr txBox="1"/>
          <p:nvPr/>
        </p:nvSpPr>
        <p:spPr>
          <a:xfrm>
            <a:off x="628650" y="1187777"/>
            <a:ext cx="78867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Behandlungstiefe</a:t>
            </a:r>
          </a:p>
          <a:p>
            <a:pPr algn="ctr">
              <a:spcAft>
                <a:spcPts val="1200"/>
              </a:spcAft>
            </a:pPr>
            <a:r>
              <a:rPr lang="de-DE" sz="3600" dirty="0">
                <a:highlight>
                  <a:srgbClr val="FFFF00"/>
                </a:highlight>
              </a:rPr>
              <a:t>Inaktivierung des X-Chromosoms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3200" dirty="0"/>
              <a:t>spätere Anwendung in der klassischen Genetik (Vererbungs-Aufgaben)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3200" dirty="0"/>
              <a:t>Nachweis im Leistungssport über Barr-Körperchen (Diskussion: </a:t>
            </a:r>
            <a:r>
              <a:rPr lang="de-DE" sz="3200" dirty="0" err="1"/>
              <a:t>XXY</a:t>
            </a:r>
            <a:r>
              <a:rPr lang="de-DE" sz="3200" dirty="0"/>
              <a:t>-Männer?)</a:t>
            </a:r>
          </a:p>
        </p:txBody>
      </p:sp>
    </p:spTree>
    <p:extLst>
      <p:ext uri="{BB962C8B-B14F-4D97-AF65-F5344CB8AC3E}">
        <p14:creationId xmlns:p14="http://schemas.microsoft.com/office/powerpoint/2010/main" val="3890214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0D597-2C25-649D-D63A-7DBE6A018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D1736E-5325-3058-2AB1-1AA33ECF7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1   Epigenetik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499E9F2-03C3-9CD8-99D5-D34EBA579C60}"/>
              </a:ext>
            </a:extLst>
          </p:cNvPr>
          <p:cNvSpPr txBox="1"/>
          <p:nvPr/>
        </p:nvSpPr>
        <p:spPr>
          <a:xfrm>
            <a:off x="628650" y="1187777"/>
            <a:ext cx="78867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Aufgaben</a:t>
            </a:r>
          </a:p>
          <a:p>
            <a:r>
              <a:rPr lang="de-DE" sz="3200" u="sng" dirty="0"/>
              <a:t>Lernaufgaben: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durchgehend in Bio-Nickl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in Lehrbüchern („Lernweg“ bei Buchner)</a:t>
            </a:r>
          </a:p>
          <a:p>
            <a:pPr>
              <a:spcBef>
                <a:spcPts val="1200"/>
              </a:spcBef>
            </a:pPr>
            <a:r>
              <a:rPr lang="de-DE" sz="3200" u="sng" dirty="0"/>
              <a:t>Übungsaufgaben:</a:t>
            </a:r>
            <a:r>
              <a:rPr lang="de-DE" sz="3200" dirty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wenige in Bio-Nickl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in Lehrbüchern („Zum Üben und Weiter-denken“ bei Buchner)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7985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39DB4-580D-8D07-B225-4AA4A6D38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A1D0DC-48ED-1BBB-05E4-A51717672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66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2   Stammzellen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F6D49C3-F7FB-0749-A021-3EF71C892B44}"/>
              </a:ext>
            </a:extLst>
          </p:cNvPr>
          <p:cNvSpPr txBox="1"/>
          <p:nvPr/>
        </p:nvSpPr>
        <p:spPr>
          <a:xfrm>
            <a:off x="628650" y="1187777"/>
            <a:ext cx="7886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3600" b="1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2574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C3C3C-EFEA-E63C-241D-E1B1ED72C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C966E0-62D4-0E31-4D63-8D68B58D8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66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2   Stammzellen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2FC333C-6D25-CA98-816F-69028819BE50}"/>
              </a:ext>
            </a:extLst>
          </p:cNvPr>
          <p:cNvSpPr txBox="1"/>
          <p:nvPr/>
        </p:nvSpPr>
        <p:spPr>
          <a:xfrm>
            <a:off x="628650" y="1187777"/>
            <a:ext cx="78867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Behandlungstiefe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u="sng" dirty="0"/>
              <a:t>ausdifferenzierte Zellen </a:t>
            </a:r>
            <a:r>
              <a:rPr lang="de-DE" sz="3200" dirty="0"/>
              <a:t>(Muskel-, Nerven-, Drüsenzellen usw.) teilen sich i.d.R. nicht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u="sng" dirty="0"/>
              <a:t>undifferenzierte Zellen </a:t>
            </a:r>
            <a:r>
              <a:rPr lang="de-DE" sz="3200" dirty="0"/>
              <a:t>(Stammzellen) teilen sich (eine Tochterzelle bleibt Stammzelle, die andere differenziert)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40468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641E6-5DAC-2905-125B-528DF1949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AA94F-4F10-146B-5D84-617A0147F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66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2   Stammzellen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DD6E795-332E-2E96-7A31-28CEE9FAFD6F}"/>
              </a:ext>
            </a:extLst>
          </p:cNvPr>
          <p:cNvSpPr txBox="1"/>
          <p:nvPr/>
        </p:nvSpPr>
        <p:spPr>
          <a:xfrm>
            <a:off x="628650" y="1187777"/>
            <a:ext cx="78867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Behandlungstiefe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u="sng" dirty="0"/>
              <a:t>ausdifferenzierte Zellen </a:t>
            </a:r>
            <a:r>
              <a:rPr lang="de-DE" sz="3200" dirty="0"/>
              <a:t>(Muskel-, Nerven-, Drüsenzellen usw.) teilen sich i.d.R. nicht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u="sng" dirty="0"/>
              <a:t>undifferenzierte Zellen (Stammzellen) </a:t>
            </a:r>
            <a:r>
              <a:rPr lang="de-DE" sz="3200" dirty="0"/>
              <a:t>teilen sich (eine Tochterzelle bleibt Stammzelle, die andere differenziert)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u="sng" dirty="0"/>
              <a:t>embryonale Stammzellen</a:t>
            </a:r>
            <a:r>
              <a:rPr lang="de-DE" sz="3200" dirty="0"/>
              <a:t>: jeder Zelltyp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u="sng" dirty="0"/>
              <a:t>adulte Stammzellen</a:t>
            </a:r>
            <a:r>
              <a:rPr lang="de-DE" sz="3200" dirty="0"/>
              <a:t>: nur Zelltypen des jeweiligen Organs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52883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7172E-7A0F-6A36-D2BB-3ADFB378B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00B22-88B3-61B6-3951-098EF79D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66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2   Stammzellen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B3F9E17-2A0E-DAC2-D283-A62A8788AE1A}"/>
              </a:ext>
            </a:extLst>
          </p:cNvPr>
          <p:cNvSpPr txBox="1"/>
          <p:nvPr/>
        </p:nvSpPr>
        <p:spPr>
          <a:xfrm>
            <a:off x="628650" y="1187777"/>
            <a:ext cx="78867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Behandlungstiefe</a:t>
            </a:r>
          </a:p>
          <a:p>
            <a:pPr>
              <a:spcBef>
                <a:spcPts val="1200"/>
              </a:spcBef>
            </a:pPr>
            <a:r>
              <a:rPr lang="de-DE" sz="3200" u="sng" dirty="0"/>
              <a:t>embryonale Stammzellen</a:t>
            </a:r>
            <a:r>
              <a:rPr lang="de-DE" sz="3200" dirty="0"/>
              <a:t>: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teilen sich rasch und häufig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unbegrenzt teilungsfähig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Tochterzellen differenzieren zu jeglichem Zelltyp (</a:t>
            </a:r>
            <a:r>
              <a:rPr lang="de-DE" sz="3200" u="sng" dirty="0"/>
              <a:t>ggf.</a:t>
            </a:r>
            <a:r>
              <a:rPr lang="de-DE" sz="3200" dirty="0"/>
              <a:t> Fachbegriff </a:t>
            </a:r>
            <a:r>
              <a:rPr lang="de-DE" sz="3200" dirty="0" err="1"/>
              <a:t>Pluripotenz</a:t>
            </a:r>
            <a:r>
              <a:rPr lang="de-DE" sz="3200" dirty="0"/>
              <a:t>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kommen nur in frühen Embryonalstadien vor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34034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8070B-7DFE-9FE5-7849-F95558A50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2E5CBD-5C4D-B970-05FA-70FDD769F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66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2   Stammzellen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2F0CE3F-EDF1-7ECE-2422-E290E8DD0455}"/>
              </a:ext>
            </a:extLst>
          </p:cNvPr>
          <p:cNvSpPr txBox="1"/>
          <p:nvPr/>
        </p:nvSpPr>
        <p:spPr>
          <a:xfrm>
            <a:off x="628650" y="1187777"/>
            <a:ext cx="78867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Behandlungstiefe</a:t>
            </a:r>
          </a:p>
          <a:p>
            <a:pPr>
              <a:spcBef>
                <a:spcPts val="1200"/>
              </a:spcBef>
            </a:pPr>
            <a:r>
              <a:rPr lang="de-DE" sz="3200" u="sng" dirty="0"/>
              <a:t>adulte Stammzellen</a:t>
            </a:r>
            <a:r>
              <a:rPr lang="de-DE" sz="3200" dirty="0"/>
              <a:t>: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teilen sich weniger oft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Tochterzellen differenzieren zu nur wenigen Zelltypen (</a:t>
            </a:r>
            <a:r>
              <a:rPr lang="de-DE" sz="3200" u="sng" dirty="0"/>
              <a:t>ggf. </a:t>
            </a:r>
            <a:r>
              <a:rPr lang="de-DE" sz="3200" dirty="0"/>
              <a:t>Fachbegriff Multipotenz)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kommen in den jeweiligen Organen vor (Muskel, Leber, Darm, Knochenmark usw.: 2-3 Beispiele konkret ansprechen)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9905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9A9EE-7209-DB54-B30A-41264CEC6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BEE1BF-F333-60B8-BC68-613006912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66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2   Stammzellen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52FB220-2705-9AF4-BA52-A03BCE45B9E8}"/>
              </a:ext>
            </a:extLst>
          </p:cNvPr>
          <p:cNvSpPr txBox="1"/>
          <p:nvPr/>
        </p:nvSpPr>
        <p:spPr>
          <a:xfrm>
            <a:off x="628650" y="1187777"/>
            <a:ext cx="78867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Behandlungstiefe</a:t>
            </a:r>
          </a:p>
          <a:p>
            <a:pPr>
              <a:spcBef>
                <a:spcPts val="1200"/>
              </a:spcBef>
            </a:pPr>
            <a:r>
              <a:rPr lang="de-DE" sz="3200" u="sng" dirty="0">
                <a:solidFill>
                  <a:srgbClr val="FF0000"/>
                </a:solidFill>
              </a:rPr>
              <a:t>NICHT:</a:t>
            </a:r>
          </a:p>
          <a:p>
            <a:pPr>
              <a:spcBef>
                <a:spcPts val="1200"/>
              </a:spcBef>
            </a:pPr>
            <a:r>
              <a:rPr lang="de-DE" sz="3200" dirty="0"/>
              <a:t>pluripotente induzierte Stammzellen</a:t>
            </a:r>
          </a:p>
          <a:p>
            <a:pPr>
              <a:spcBef>
                <a:spcPts val="1200"/>
              </a:spcBef>
            </a:pPr>
            <a:endParaRPr lang="de-DE" sz="3200" dirty="0"/>
          </a:p>
          <a:p>
            <a:pPr>
              <a:spcBef>
                <a:spcPts val="1200"/>
              </a:spcBef>
            </a:pPr>
            <a:r>
              <a:rPr lang="de-DE" sz="3200" u="sng" dirty="0">
                <a:solidFill>
                  <a:srgbClr val="00B050"/>
                </a:solidFill>
              </a:rPr>
              <a:t>WOHL ABER</a:t>
            </a:r>
            <a:r>
              <a:rPr lang="de-DE" sz="3200" dirty="0">
                <a:solidFill>
                  <a:srgbClr val="00B050"/>
                </a:solidFill>
              </a:rPr>
              <a:t>:</a:t>
            </a:r>
          </a:p>
          <a:p>
            <a:pPr>
              <a:spcBef>
                <a:spcPts val="1200"/>
              </a:spcBef>
            </a:pPr>
            <a:r>
              <a:rPr lang="de-DE" sz="3200" dirty="0"/>
              <a:t>Bedeutung von Stammzellen in der Forschung und der Medizin (bei Kompetenzen; auch </a:t>
            </a:r>
            <a:r>
              <a:rPr lang="de-DE" sz="3200" dirty="0" err="1"/>
              <a:t>gA</a:t>
            </a:r>
            <a:r>
              <a:rPr lang="de-DE" sz="3200" dirty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16962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2573E-388D-1D96-BF40-79682980A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2F8F4-AFD0-C27E-9AD1-7AEA5FBF9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</p:spTree>
    <p:extLst>
      <p:ext uri="{BB962C8B-B14F-4D97-AF65-F5344CB8AC3E}">
        <p14:creationId xmlns:p14="http://schemas.microsoft.com/office/powerpoint/2010/main" val="39929238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5E5D6-32A4-A8A2-1663-032A24AD4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9645C3-A55A-1768-617C-7E0572221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F44F635-579A-76CF-5E6C-A80871CA78AC}"/>
              </a:ext>
            </a:extLst>
          </p:cNvPr>
          <p:cNvSpPr txBox="1"/>
          <p:nvPr/>
        </p:nvSpPr>
        <p:spPr>
          <a:xfrm>
            <a:off x="628650" y="1187777"/>
            <a:ext cx="78867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Einordnung in das natürliche System</a:t>
            </a:r>
          </a:p>
          <a:p>
            <a:r>
              <a:rPr lang="de-DE" sz="3200" dirty="0"/>
              <a:t>Am besten in Unterstufe, spätestens Mittel-stufe einführen: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b="1" dirty="0">
                <a:highlight>
                  <a:srgbClr val="FFFF00"/>
                </a:highlight>
              </a:rPr>
              <a:t>S</a:t>
            </a:r>
            <a:r>
              <a:rPr lang="de-DE" sz="3200" dirty="0"/>
              <a:t>tamm		„Wirbeltiere“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b="1" dirty="0">
                <a:highlight>
                  <a:srgbClr val="FFFF00"/>
                </a:highlight>
              </a:rPr>
              <a:t>K</a:t>
            </a:r>
            <a:r>
              <a:rPr lang="de-DE" sz="3200" dirty="0"/>
              <a:t>lasse		Säugetiere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b="1" dirty="0">
                <a:highlight>
                  <a:srgbClr val="FFFF00"/>
                </a:highlight>
              </a:rPr>
              <a:t>O</a:t>
            </a:r>
            <a:r>
              <a:rPr lang="de-DE" sz="3200" dirty="0"/>
              <a:t>rdnung	Raubtiere / </a:t>
            </a:r>
            <a:r>
              <a:rPr lang="de-DE" sz="3200" dirty="0">
                <a:solidFill>
                  <a:srgbClr val="0000FF"/>
                </a:solidFill>
              </a:rPr>
              <a:t>Herrentiere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b="1" dirty="0">
                <a:highlight>
                  <a:srgbClr val="FFFF00"/>
                </a:highlight>
              </a:rPr>
              <a:t>F</a:t>
            </a:r>
            <a:r>
              <a:rPr lang="de-DE" sz="3200" dirty="0"/>
              <a:t>amilie		Katzenartige /</a:t>
            </a:r>
          </a:p>
          <a:p>
            <a:r>
              <a:rPr lang="de-DE" sz="3200" dirty="0"/>
              <a:t>					</a:t>
            </a:r>
            <a:r>
              <a:rPr lang="de-DE" sz="3200" dirty="0">
                <a:solidFill>
                  <a:srgbClr val="0000FF"/>
                </a:solidFill>
              </a:rPr>
              <a:t>Menschenaffen (Hominidae)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b="1" dirty="0">
                <a:highlight>
                  <a:srgbClr val="FFFF00"/>
                </a:highlight>
              </a:rPr>
              <a:t>G</a:t>
            </a:r>
            <a:r>
              <a:rPr lang="de-DE" sz="3200" dirty="0"/>
              <a:t>attung		</a:t>
            </a:r>
            <a:r>
              <a:rPr lang="de-DE" sz="3200" dirty="0" err="1"/>
              <a:t>Pantherkatz</a:t>
            </a:r>
            <a:r>
              <a:rPr lang="de-DE" sz="3200" dirty="0"/>
              <a:t>. / </a:t>
            </a:r>
            <a:r>
              <a:rPr lang="de-DE" sz="3200" dirty="0">
                <a:solidFill>
                  <a:srgbClr val="0000FF"/>
                </a:solidFill>
              </a:rPr>
              <a:t>Mensch (</a:t>
            </a:r>
            <a:r>
              <a:rPr lang="de-DE" sz="3200" i="1" dirty="0">
                <a:solidFill>
                  <a:srgbClr val="0000FF"/>
                </a:solidFill>
              </a:rPr>
              <a:t>Homo</a:t>
            </a:r>
            <a:r>
              <a:rPr lang="de-DE" sz="3200" dirty="0">
                <a:solidFill>
                  <a:srgbClr val="0000FF"/>
                </a:solidFill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b="1" dirty="0">
                <a:highlight>
                  <a:srgbClr val="FFFF00"/>
                </a:highlight>
              </a:rPr>
              <a:t>A</a:t>
            </a:r>
            <a:r>
              <a:rPr lang="de-DE" sz="3200" dirty="0"/>
              <a:t>rt			</a:t>
            </a:r>
            <a:r>
              <a:rPr lang="de-DE" sz="3200" i="1" dirty="0"/>
              <a:t>Panthera </a:t>
            </a:r>
            <a:r>
              <a:rPr lang="de-DE" sz="3200" i="1" dirty="0" err="1"/>
              <a:t>leo</a:t>
            </a:r>
            <a:r>
              <a:rPr lang="de-DE" sz="3200" i="1" dirty="0"/>
              <a:t> </a:t>
            </a:r>
            <a:r>
              <a:rPr lang="de-DE" sz="3200" dirty="0"/>
              <a:t>/ </a:t>
            </a:r>
            <a:r>
              <a:rPr lang="de-DE" sz="3200" i="1" dirty="0">
                <a:solidFill>
                  <a:srgbClr val="0000FF"/>
                </a:solidFill>
              </a:rPr>
              <a:t>Homo sapiens</a:t>
            </a:r>
          </a:p>
        </p:txBody>
      </p:sp>
    </p:spTree>
    <p:extLst>
      <p:ext uri="{BB962C8B-B14F-4D97-AF65-F5344CB8AC3E}">
        <p14:creationId xmlns:p14="http://schemas.microsoft.com/office/powerpoint/2010/main" val="35523892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D9533-C77D-40E4-85F3-3970B90FF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ECAB0-FC6F-8671-646F-0E51A8FEA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243E7C2-1C5F-40A2-8DF6-041515D2F99F}"/>
              </a:ext>
            </a:extLst>
          </p:cNvPr>
          <p:cNvSpPr txBox="1"/>
          <p:nvPr/>
        </p:nvSpPr>
        <p:spPr>
          <a:xfrm>
            <a:off x="628650" y="1187777"/>
            <a:ext cx="78867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Einordnung in das natürliche System</a:t>
            </a:r>
          </a:p>
          <a:p>
            <a:r>
              <a:rPr lang="de-DE" sz="3200" dirty="0"/>
              <a:t>Im Praktikumsordner „Bio?  Logisch!“ ist auf dem USB-Stick ein Kartenspiel zur Einordnung in das natürliche System (8 Tierkunde &gt; Systematik)</a:t>
            </a:r>
            <a:endParaRPr lang="de-DE" sz="3200" i="1" dirty="0"/>
          </a:p>
        </p:txBody>
      </p:sp>
    </p:spTree>
    <p:extLst>
      <p:ext uri="{BB962C8B-B14F-4D97-AF65-F5344CB8AC3E}">
        <p14:creationId xmlns:p14="http://schemas.microsoft.com/office/powerpoint/2010/main" val="25782326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8EBAA-B15C-2AC3-2D78-2D4AB798B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98CE86-128C-40E3-5757-76DADC1D6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E86DF01-AC31-608F-1FDE-E23876EC640D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Einordnung in das natürliche System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B442653-CD7D-B1C4-4480-E086093FA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8" y="2067749"/>
            <a:ext cx="3982829" cy="295614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4C6246B-5AE0-2014-91C0-D804E3BF6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607" y="2191459"/>
            <a:ext cx="4248743" cy="321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997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B81AD-45F9-AFA1-0A25-C68D52522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886CA6-B9EB-2DB1-D4F0-3781334B4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5CC3031-7B58-7DEB-FC95-F919E9CB9C10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Einordnung in das natürliche System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BD67E8C-8DB2-0E17-6EF7-798EE7FD0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8" y="2067749"/>
            <a:ext cx="3982829" cy="295614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A086BC0-E5EC-F6D8-6C11-29F03E186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607" y="2191459"/>
            <a:ext cx="4248743" cy="321037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3847303-761B-5F8E-BD45-771FD1089995}"/>
              </a:ext>
            </a:extLst>
          </p:cNvPr>
          <p:cNvSpPr txBox="1"/>
          <p:nvPr/>
        </p:nvSpPr>
        <p:spPr>
          <a:xfrm>
            <a:off x="527901" y="5401832"/>
            <a:ext cx="7909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Aus wenigen Karten kann ein </a:t>
            </a:r>
            <a:r>
              <a:rPr lang="de-DE" sz="3200" b="1" dirty="0"/>
              <a:t>Kladogramm</a:t>
            </a:r>
            <a:r>
              <a:rPr lang="de-DE" sz="3200" dirty="0"/>
              <a:t> entwickelt werden.</a:t>
            </a:r>
          </a:p>
        </p:txBody>
      </p:sp>
    </p:spTree>
    <p:extLst>
      <p:ext uri="{BB962C8B-B14F-4D97-AF65-F5344CB8AC3E}">
        <p14:creationId xmlns:p14="http://schemas.microsoft.com/office/powerpoint/2010/main" val="42012266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9BCF6-B239-4FF0-6FC4-4A073A592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F32369-832F-0E54-DDAF-F973A310D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B0FEFA3-B53D-F0E9-35C3-CD5E6B15FCA9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Kladogramm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99DC8AC-C7AC-7FB2-2ED5-31E6F9F8D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75" y="1809523"/>
            <a:ext cx="3105583" cy="323895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D970837C-8097-B4D9-DC94-F9A27B54A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367" y="1809523"/>
            <a:ext cx="4506973" cy="2245015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4F3A5E9F-7199-37B6-2583-B4CFB6FC78B5}"/>
              </a:ext>
            </a:extLst>
          </p:cNvPr>
          <p:cNvSpPr txBox="1"/>
          <p:nvPr/>
        </p:nvSpPr>
        <p:spPr>
          <a:xfrm>
            <a:off x="876693" y="5048475"/>
            <a:ext cx="75105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/>
              <a:t>dichotom verzweigt (2 Abzweigungen)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/>
              <a:t>ohne Zeitachse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/>
              <a:t>ohne Ausmaß der Unterschiede</a:t>
            </a:r>
          </a:p>
        </p:txBody>
      </p:sp>
    </p:spTree>
    <p:extLst>
      <p:ext uri="{BB962C8B-B14F-4D97-AF65-F5344CB8AC3E}">
        <p14:creationId xmlns:p14="http://schemas.microsoft.com/office/powerpoint/2010/main" val="13180337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29006-A0F7-34F0-874D-C2DB33CE4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F8185-5FA2-70BF-8EA2-95C950B64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A99096D-C5EF-4EE7-72E7-099E6E058EA7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Kladogramm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B8DC0811-9D52-2DDC-E5C5-6292111B1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367" y="1809523"/>
            <a:ext cx="4506973" cy="2245015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CB29D42A-8513-E4B4-A491-A15F0177E7B7}"/>
              </a:ext>
            </a:extLst>
          </p:cNvPr>
          <p:cNvSpPr txBox="1"/>
          <p:nvPr/>
        </p:nvSpPr>
        <p:spPr>
          <a:xfrm>
            <a:off x="829559" y="4054538"/>
            <a:ext cx="405352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u="sng" dirty="0" err="1"/>
              <a:t>Phylogramm</a:t>
            </a:r>
            <a:r>
              <a:rPr lang="de-DE" sz="3200" dirty="0"/>
              <a:t> </a:t>
            </a:r>
          </a:p>
          <a:p>
            <a:r>
              <a:rPr lang="de-DE" sz="3200" dirty="0"/>
              <a:t>mit Ausmaß der Unterschiede</a:t>
            </a:r>
          </a:p>
          <a:p>
            <a:r>
              <a:rPr lang="de-DE" sz="3200" dirty="0">
                <a:solidFill>
                  <a:srgbClr val="FF0000"/>
                </a:solidFill>
              </a:rPr>
              <a:t>(kein Lernstoff)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AD4DAF0-ACE4-3C4C-E6F8-1ADBA4309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60" y="2211007"/>
            <a:ext cx="3738744" cy="163475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D0A58F0-3934-E0E2-7E53-5176AA77E2DF}"/>
              </a:ext>
            </a:extLst>
          </p:cNvPr>
          <p:cNvSpPr txBox="1"/>
          <p:nvPr/>
        </p:nvSpPr>
        <p:spPr>
          <a:xfrm>
            <a:off x="4515818" y="4068775"/>
            <a:ext cx="37986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u="sng" dirty="0"/>
              <a:t>Kladogramm</a:t>
            </a:r>
            <a:r>
              <a:rPr lang="de-DE" sz="3200" dirty="0"/>
              <a:t> </a:t>
            </a:r>
          </a:p>
          <a:p>
            <a:r>
              <a:rPr lang="de-DE" sz="3200" dirty="0"/>
              <a:t>ohne Ausmaß der Unterschiede</a:t>
            </a:r>
          </a:p>
        </p:txBody>
      </p:sp>
    </p:spTree>
    <p:extLst>
      <p:ext uri="{BB962C8B-B14F-4D97-AF65-F5344CB8AC3E}">
        <p14:creationId xmlns:p14="http://schemas.microsoft.com/office/powerpoint/2010/main" val="1133028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BA848-7CE6-A0C2-728F-09F5E4F56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94E7F3-F598-67CD-1491-1B0D1B5DF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FF8BA8D-840F-EA3E-942C-9816D766E720}"/>
              </a:ext>
            </a:extLst>
          </p:cNvPr>
          <p:cNvSpPr txBox="1"/>
          <p:nvPr/>
        </p:nvSpPr>
        <p:spPr>
          <a:xfrm>
            <a:off x="628650" y="1187777"/>
            <a:ext cx="78867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Kladogramm</a:t>
            </a:r>
          </a:p>
          <a:p>
            <a:endParaRPr lang="de-DE" sz="3600" dirty="0"/>
          </a:p>
          <a:p>
            <a:pPr>
              <a:spcAft>
                <a:spcPts val="1200"/>
              </a:spcAft>
            </a:pPr>
            <a:r>
              <a:rPr lang="de-DE" sz="3200" u="sng" dirty="0"/>
              <a:t>Stammbaum</a:t>
            </a:r>
            <a:r>
              <a:rPr lang="de-DE" sz="3200" dirty="0"/>
              <a:t> unterteilt in die systematischen Kategorien (Problem: Wo liegt die Grenze?)</a:t>
            </a:r>
          </a:p>
          <a:p>
            <a:r>
              <a:rPr lang="de-DE" sz="3200" u="sng" dirty="0"/>
              <a:t>Kladogramm</a:t>
            </a:r>
            <a:r>
              <a:rPr lang="de-DE" sz="3200" dirty="0"/>
              <a:t> zeigt nur die Verzweigungen ohne Entscheidung, ob zwei Arten (Gattungen usw.) oder doch die gleiche (kommt also ohne den Artbegriff aus)</a:t>
            </a:r>
          </a:p>
        </p:txBody>
      </p:sp>
    </p:spTree>
    <p:extLst>
      <p:ext uri="{BB962C8B-B14F-4D97-AF65-F5344CB8AC3E}">
        <p14:creationId xmlns:p14="http://schemas.microsoft.com/office/powerpoint/2010/main" val="19685237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AA8AF-B49C-8CF1-83B7-378181954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75A317-DFCB-61A3-2A9D-8E5189A4F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8F307D1-7FE7-685E-DE1D-B5ECE93D2296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Kladogramm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AB8E149-E87F-33F3-7FE2-FEA0E1D72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75" y="1809523"/>
            <a:ext cx="3105583" cy="323895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292634EF-617B-DE38-FEAC-56377C402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367" y="1809523"/>
            <a:ext cx="4506973" cy="2245015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35E82397-573E-F436-2702-F13E23A7AD1A}"/>
              </a:ext>
            </a:extLst>
          </p:cNvPr>
          <p:cNvSpPr txBox="1"/>
          <p:nvPr/>
        </p:nvSpPr>
        <p:spPr>
          <a:xfrm>
            <a:off x="876693" y="5048475"/>
            <a:ext cx="75105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Bei wenigen Angaben kann es auch mal mehr als eine Lösung geben!</a:t>
            </a:r>
          </a:p>
        </p:txBody>
      </p:sp>
    </p:spTree>
    <p:extLst>
      <p:ext uri="{BB962C8B-B14F-4D97-AF65-F5344CB8AC3E}">
        <p14:creationId xmlns:p14="http://schemas.microsoft.com/office/powerpoint/2010/main" val="2223618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AF5E1-5A3A-8E9E-7049-E8BB718FB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41821B-C4B4-35BE-790D-22BF8D5D3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B2CE455-F78E-E351-15A8-4FEA39600CF9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Kladogramm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8F0E3B41-DABD-0455-C088-8C188929E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75" y="1809523"/>
            <a:ext cx="3105583" cy="323895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0F1493B-34A7-ED64-A354-06FBBF14D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367" y="1809523"/>
            <a:ext cx="4506973" cy="2245015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A89B72DD-33D9-D977-169C-8187BF4E5B9F}"/>
              </a:ext>
            </a:extLst>
          </p:cNvPr>
          <p:cNvSpPr txBox="1"/>
          <p:nvPr/>
        </p:nvSpPr>
        <p:spPr>
          <a:xfrm>
            <a:off x="876693" y="5048475"/>
            <a:ext cx="75105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Wichtig: </a:t>
            </a:r>
            <a:r>
              <a:rPr lang="de-DE" sz="3200" u="sng" dirty="0"/>
              <a:t>ursprüngliche</a:t>
            </a:r>
            <a:r>
              <a:rPr lang="de-DE" sz="3200" dirty="0"/>
              <a:t> oder </a:t>
            </a:r>
            <a:r>
              <a:rPr lang="de-DE" sz="3200" u="sng" dirty="0"/>
              <a:t>abgeleitete</a:t>
            </a:r>
            <a:r>
              <a:rPr lang="de-DE" sz="3200" dirty="0"/>
              <a:t> Merkmale?</a:t>
            </a:r>
          </a:p>
        </p:txBody>
      </p:sp>
    </p:spTree>
    <p:extLst>
      <p:ext uri="{BB962C8B-B14F-4D97-AF65-F5344CB8AC3E}">
        <p14:creationId xmlns:p14="http://schemas.microsoft.com/office/powerpoint/2010/main" val="15848128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09564-6613-727F-0984-F9344092B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415600-6753-A3AB-9B94-1B10F9BD5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F22A574-FDD3-8A50-C0B2-B442AA74149C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Kladogramm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12EAB3D-7F06-AECF-D84F-50051F9268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89" y="1958433"/>
            <a:ext cx="7486872" cy="30654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6877791-6E8E-270F-C14E-C762F123531B}"/>
              </a:ext>
            </a:extLst>
          </p:cNvPr>
          <p:cNvSpPr txBox="1"/>
          <p:nvPr/>
        </p:nvSpPr>
        <p:spPr>
          <a:xfrm>
            <a:off x="1055802" y="5023892"/>
            <a:ext cx="74595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Kladogramm aufgrund von Unterschieden in der AS-Sequenz von </a:t>
            </a:r>
            <a:r>
              <a:rPr lang="de-DE" sz="3200" dirty="0" err="1"/>
              <a:t>Cytochrom</a:t>
            </a:r>
            <a:r>
              <a:rPr lang="de-DE" sz="3200" dirty="0"/>
              <a:t> c</a:t>
            </a:r>
          </a:p>
        </p:txBody>
      </p:sp>
    </p:spTree>
    <p:extLst>
      <p:ext uri="{BB962C8B-B14F-4D97-AF65-F5344CB8AC3E}">
        <p14:creationId xmlns:p14="http://schemas.microsoft.com/office/powerpoint/2010/main" val="5261827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95222-481C-6661-002E-1DB266CD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F060AD-4458-B7AD-2061-DE6C1F645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F674957-44B7-E02B-4A84-6C22440C0650}"/>
              </a:ext>
            </a:extLst>
          </p:cNvPr>
          <p:cNvSpPr txBox="1"/>
          <p:nvPr/>
        </p:nvSpPr>
        <p:spPr>
          <a:xfrm>
            <a:off x="628650" y="1187777"/>
            <a:ext cx="78867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Kladogramm</a:t>
            </a:r>
          </a:p>
          <a:p>
            <a:r>
              <a:rPr lang="de-DE" sz="3200" dirty="0"/>
              <a:t>Grundwissen: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homologe Merkmale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ursprüngliche vs. abgeleitete Merkmale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einordnen anhand abgestufter Ähnlichkeit</a:t>
            </a:r>
          </a:p>
          <a:p>
            <a:r>
              <a:rPr lang="de-DE" sz="3200" dirty="0"/>
              <a:t>	(ergibt Kladogramm)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einordnen in das Natürliche System (</a:t>
            </a:r>
            <a:r>
              <a:rPr lang="de-DE" sz="3200" dirty="0" err="1"/>
              <a:t>SKOFGA</a:t>
            </a:r>
            <a:r>
              <a:rPr lang="de-DE" sz="32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Kladogramm bzw. Stammbaum </a:t>
            </a:r>
            <a:r>
              <a:rPr lang="de-DE" sz="3200" dirty="0" err="1"/>
              <a:t>verbali-sieren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25237186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87F2A-4E0B-B506-EFDD-8E723F8B7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8EE933-80B1-D17A-E782-DBF61A852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F3840E6-4713-11AD-A3E6-5C87C6CB6899}"/>
              </a:ext>
            </a:extLst>
          </p:cNvPr>
          <p:cNvSpPr txBox="1"/>
          <p:nvPr/>
        </p:nvSpPr>
        <p:spPr>
          <a:xfrm>
            <a:off x="628650" y="1187777"/>
            <a:ext cx="78867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Artbegriff</a:t>
            </a:r>
          </a:p>
          <a:p>
            <a:r>
              <a:rPr lang="de-DE" sz="3200" u="sng" dirty="0"/>
              <a:t>Morphologischer Artbegriff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Vergleich von Körperstrukturen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auch bei Fossilien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Problem: Konvergenzen</a:t>
            </a:r>
          </a:p>
          <a:p>
            <a:endParaRPr lang="de-DE" sz="3200" dirty="0"/>
          </a:p>
          <a:p>
            <a:r>
              <a:rPr lang="de-DE" sz="3200" u="sng" dirty="0"/>
              <a:t>Populationsgenetischer Artbegriff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fruchtbare Nachkommen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reproduktiv (nicht räumlich!) isoliert von Nachbar-Arten</a:t>
            </a:r>
          </a:p>
        </p:txBody>
      </p:sp>
    </p:spTree>
    <p:extLst>
      <p:ext uri="{BB962C8B-B14F-4D97-AF65-F5344CB8AC3E}">
        <p14:creationId xmlns:p14="http://schemas.microsoft.com/office/powerpoint/2010/main" val="37772106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33A8B-60F3-263A-541E-64AFB4087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78E60-1B86-A1B7-C213-927335CC5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9F180D5-6EC8-307B-2712-3C6E7FF554AF}"/>
              </a:ext>
            </a:extLst>
          </p:cNvPr>
          <p:cNvSpPr txBox="1"/>
          <p:nvPr/>
        </p:nvSpPr>
        <p:spPr>
          <a:xfrm>
            <a:off x="628650" y="1187777"/>
            <a:ext cx="78867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Artbegriff</a:t>
            </a:r>
          </a:p>
          <a:p>
            <a:r>
              <a:rPr lang="de-DE" sz="3200" u="sng" dirty="0"/>
              <a:t>Grundproblem:</a:t>
            </a:r>
          </a:p>
          <a:p>
            <a:pPr>
              <a:spcBef>
                <a:spcPts val="1200"/>
              </a:spcBef>
            </a:pPr>
            <a:r>
              <a:rPr lang="de-DE" sz="3200" dirty="0"/>
              <a:t>Der Artbegriff stammt von Linné, der von </a:t>
            </a:r>
            <a:r>
              <a:rPr lang="de-DE" sz="3200" u="sng" dirty="0"/>
              <a:t>Artkonstanz</a:t>
            </a:r>
            <a:r>
              <a:rPr lang="de-DE" sz="3200" dirty="0"/>
              <a:t> ausging.</a:t>
            </a:r>
          </a:p>
          <a:p>
            <a:pPr>
              <a:spcBef>
                <a:spcPts val="1200"/>
              </a:spcBef>
            </a:pPr>
            <a:r>
              <a:rPr lang="de-DE" sz="3200" dirty="0"/>
              <a:t>Er wird sinnlos während der Entstehung einer neuen Art.</a:t>
            </a:r>
          </a:p>
          <a:p>
            <a:pPr>
              <a:spcBef>
                <a:spcPts val="1200"/>
              </a:spcBef>
            </a:pPr>
            <a:r>
              <a:rPr lang="de-DE" sz="3200" dirty="0"/>
              <a:t>Artgrenzen sind deshalb umstritten.</a:t>
            </a:r>
          </a:p>
        </p:txBody>
      </p:sp>
    </p:spTree>
    <p:extLst>
      <p:ext uri="{BB962C8B-B14F-4D97-AF65-F5344CB8AC3E}">
        <p14:creationId xmlns:p14="http://schemas.microsoft.com/office/powerpoint/2010/main" val="5350010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5BFA2-C6E5-BBF3-40E8-2E49D080A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761A27-8E3F-237C-82B6-6E25CFCE2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CC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3   Stammesgeschichte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52580F2-B971-A27D-63F4-51EDC089F622}"/>
              </a:ext>
            </a:extLst>
          </p:cNvPr>
          <p:cNvSpPr txBox="1"/>
          <p:nvPr/>
        </p:nvSpPr>
        <p:spPr>
          <a:xfrm>
            <a:off x="628650" y="1187777"/>
            <a:ext cx="78867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Artbegriff</a:t>
            </a:r>
          </a:p>
          <a:p>
            <a:r>
              <a:rPr lang="de-DE" sz="3200" u="sng" dirty="0"/>
              <a:t>Hunderassen:</a:t>
            </a:r>
          </a:p>
          <a:p>
            <a:pPr>
              <a:spcBef>
                <a:spcPts val="1200"/>
              </a:spcBef>
            </a:pPr>
            <a:r>
              <a:rPr lang="de-DE" sz="3200" dirty="0"/>
              <a:t>Hier wird der </a:t>
            </a:r>
            <a:r>
              <a:rPr lang="de-DE" sz="3200" u="sng" dirty="0"/>
              <a:t>morphologische</a:t>
            </a:r>
            <a:r>
              <a:rPr lang="de-DE" sz="3200" dirty="0"/>
              <a:t> Artbegriff ad absurdum geführt!</a:t>
            </a:r>
          </a:p>
          <a:p>
            <a:pPr>
              <a:spcBef>
                <a:spcPts val="1200"/>
              </a:spcBef>
            </a:pPr>
            <a:r>
              <a:rPr lang="de-DE" sz="3200" dirty="0"/>
              <a:t>Ausschlaggebend ist hier der </a:t>
            </a:r>
            <a:r>
              <a:rPr lang="de-DE" sz="3200" u="sng" dirty="0"/>
              <a:t>populations-genetische</a:t>
            </a:r>
            <a:r>
              <a:rPr lang="de-DE" sz="3200" dirty="0"/>
              <a:t> Artbegriff (und der Vergleich der Basensequenz in der DNA).</a:t>
            </a:r>
          </a:p>
          <a:p>
            <a:pPr>
              <a:spcBef>
                <a:spcPts val="1200"/>
              </a:spcBef>
            </a:pPr>
            <a:r>
              <a:rPr lang="de-DE" sz="3200" i="1" dirty="0"/>
              <a:t>Hunde sind zum Glück rezent!</a:t>
            </a:r>
          </a:p>
        </p:txBody>
      </p:sp>
    </p:spTree>
    <p:extLst>
      <p:ext uri="{BB962C8B-B14F-4D97-AF65-F5344CB8AC3E}">
        <p14:creationId xmlns:p14="http://schemas.microsoft.com/office/powerpoint/2010/main" val="19255481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D7B2E-0762-252C-C67D-04755F8B4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EA6405-A8DB-9DAA-A433-842B0516E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8BA471B-AA67-AF34-C271-2584D47B9E01}"/>
              </a:ext>
            </a:extLst>
          </p:cNvPr>
          <p:cNvSpPr txBox="1"/>
          <p:nvPr/>
        </p:nvSpPr>
        <p:spPr>
          <a:xfrm>
            <a:off x="628650" y="1187777"/>
            <a:ext cx="78867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ENG + EKG</a:t>
            </a:r>
          </a:p>
          <a:p>
            <a:endParaRPr lang="de-DE" sz="3200" i="1" dirty="0"/>
          </a:p>
        </p:txBody>
      </p:sp>
    </p:spTree>
    <p:extLst>
      <p:ext uri="{BB962C8B-B14F-4D97-AF65-F5344CB8AC3E}">
        <p14:creationId xmlns:p14="http://schemas.microsoft.com/office/powerpoint/2010/main" val="29119033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28A35-DDBD-4FB9-0280-982A9F06A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42D6B-C9CF-8C8E-9B51-219AB903A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94BD1C7-69B7-EB00-E3FC-E9DD1E13DC0E}"/>
              </a:ext>
            </a:extLst>
          </p:cNvPr>
          <p:cNvSpPr txBox="1"/>
          <p:nvPr/>
        </p:nvSpPr>
        <p:spPr>
          <a:xfrm>
            <a:off x="628650" y="1187777"/>
            <a:ext cx="78867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ENG + EKG</a:t>
            </a:r>
          </a:p>
          <a:p>
            <a:pPr>
              <a:spcBef>
                <a:spcPts val="2400"/>
              </a:spcBef>
            </a:pPr>
            <a:r>
              <a:rPr lang="de-DE" sz="3200" u="sng" dirty="0">
                <a:solidFill>
                  <a:srgbClr val="0000FF"/>
                </a:solidFill>
              </a:rPr>
              <a:t>Lernstoff</a:t>
            </a:r>
            <a:r>
              <a:rPr lang="de-DE" sz="3200" dirty="0">
                <a:solidFill>
                  <a:srgbClr val="0000FF"/>
                </a:solidFill>
              </a:rPr>
              <a:t>: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00FF"/>
                </a:solidFill>
              </a:rPr>
              <a:t>Nerv = Bündel aus Axonen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00FF"/>
                </a:solidFill>
              </a:rPr>
              <a:t>peripherer Nerv (sensorisch + motorisch)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200" dirty="0" err="1">
                <a:solidFill>
                  <a:srgbClr val="0000FF"/>
                </a:solidFill>
              </a:rPr>
              <a:t>Wdh</a:t>
            </a:r>
            <a:r>
              <a:rPr lang="de-DE" sz="3200" dirty="0">
                <a:solidFill>
                  <a:srgbClr val="0000FF"/>
                </a:solidFill>
              </a:rPr>
              <a:t>.: kontinuierliche vs. saltatorische Erregungsleitung (Signalleitung); Myelinscheide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00FF"/>
                </a:solidFill>
              </a:rPr>
              <a:t>neu: intrazelluläres vs. Summenpotential</a:t>
            </a:r>
            <a:endParaRPr lang="de-DE" sz="3200" i="1" dirty="0"/>
          </a:p>
        </p:txBody>
      </p:sp>
    </p:spTree>
    <p:extLst>
      <p:ext uri="{BB962C8B-B14F-4D97-AF65-F5344CB8AC3E}">
        <p14:creationId xmlns:p14="http://schemas.microsoft.com/office/powerpoint/2010/main" val="13443187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4E7A4-B626-7849-DFC7-8DC223F77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3D8E12-C753-94E7-AFBB-A1324BD41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BB4C664-8B22-2446-ACB9-688E7730ACC2}"/>
              </a:ext>
            </a:extLst>
          </p:cNvPr>
          <p:cNvSpPr txBox="1"/>
          <p:nvPr/>
        </p:nvSpPr>
        <p:spPr>
          <a:xfrm>
            <a:off x="628650" y="1187777"/>
            <a:ext cx="78867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ENG</a:t>
            </a:r>
          </a:p>
          <a:p>
            <a:pPr>
              <a:spcBef>
                <a:spcPts val="1200"/>
              </a:spcBef>
            </a:pPr>
            <a:r>
              <a:rPr lang="de-DE" sz="3200" dirty="0">
                <a:solidFill>
                  <a:srgbClr val="0000FF"/>
                </a:solidFill>
              </a:rPr>
              <a:t>Versuchs-</a:t>
            </a:r>
          </a:p>
          <a:p>
            <a:r>
              <a:rPr lang="de-DE" sz="3200" dirty="0" err="1">
                <a:solidFill>
                  <a:srgbClr val="0000FF"/>
                </a:solidFill>
              </a:rPr>
              <a:t>aufbau</a:t>
            </a:r>
            <a:endParaRPr lang="de-DE" sz="3200" dirty="0">
              <a:solidFill>
                <a:srgbClr val="0000FF"/>
              </a:solidFill>
            </a:endParaRPr>
          </a:p>
          <a:p>
            <a:endParaRPr lang="de-DE" sz="3200" i="1" dirty="0"/>
          </a:p>
        </p:txBody>
      </p:sp>
      <p:pic>
        <p:nvPicPr>
          <p:cNvPr id="1026" name="Picture 2" descr="Elektroneurografie: Elektroden an der Haut">
            <a:extLst>
              <a:ext uri="{FF2B5EF4-FFF2-40B4-BE49-F238E27FC236}">
                <a16:creationId xmlns:a16="http://schemas.microsoft.com/office/drawing/2014/main" id="{879A6858-200E-AE4D-4C05-5BBFA3570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969" y="2010428"/>
            <a:ext cx="5752594" cy="302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8EEFC10-64D6-FE87-A2EC-CAF612B36D8A}"/>
              </a:ext>
            </a:extLst>
          </p:cNvPr>
          <p:cNvSpPr txBox="1"/>
          <p:nvPr/>
        </p:nvSpPr>
        <p:spPr>
          <a:xfrm>
            <a:off x="1923068" y="5165889"/>
            <a:ext cx="2149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/>
              <a:t>Reiz-Elektrode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CBA9E67-4F7F-2497-9BCF-31D69321D4DF}"/>
              </a:ext>
            </a:extLst>
          </p:cNvPr>
          <p:cNvSpPr txBox="1"/>
          <p:nvPr/>
        </p:nvSpPr>
        <p:spPr>
          <a:xfrm>
            <a:off x="4779390" y="5165889"/>
            <a:ext cx="28940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err="1"/>
              <a:t>Mess</a:t>
            </a:r>
            <a:r>
              <a:rPr lang="de-DE" sz="3200" dirty="0"/>
              <a:t>-Elektroden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C8895F6F-CF45-3FFE-21A4-BE628B2A0111}"/>
              </a:ext>
            </a:extLst>
          </p:cNvPr>
          <p:cNvCxnSpPr>
            <a:cxnSpLocks/>
          </p:cNvCxnSpPr>
          <p:nvPr/>
        </p:nvCxnSpPr>
        <p:spPr>
          <a:xfrm flipV="1">
            <a:off x="3085371" y="3334041"/>
            <a:ext cx="631597" cy="18688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239799FE-D617-16E8-7F61-BAC60411AD3B}"/>
              </a:ext>
            </a:extLst>
          </p:cNvPr>
          <p:cNvCxnSpPr>
            <a:cxnSpLocks/>
          </p:cNvCxnSpPr>
          <p:nvPr/>
        </p:nvCxnSpPr>
        <p:spPr>
          <a:xfrm flipH="1" flipV="1">
            <a:off x="5390563" y="3194901"/>
            <a:ext cx="586031" cy="19709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7F847465-053C-D77D-0132-B6E9C37EBBF7}"/>
              </a:ext>
            </a:extLst>
          </p:cNvPr>
          <p:cNvCxnSpPr>
            <a:cxnSpLocks/>
          </p:cNvCxnSpPr>
          <p:nvPr/>
        </p:nvCxnSpPr>
        <p:spPr>
          <a:xfrm flipV="1">
            <a:off x="6531991" y="2547505"/>
            <a:ext cx="0" cy="26183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4198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3E330-AB92-AE94-55C5-FE318BA0B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1F7607-E8AD-1AF1-3900-400989F03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C22CC8D-FB9E-FA36-B564-3C00C8647D68}"/>
              </a:ext>
            </a:extLst>
          </p:cNvPr>
          <p:cNvSpPr txBox="1"/>
          <p:nvPr/>
        </p:nvSpPr>
        <p:spPr>
          <a:xfrm>
            <a:off x="628650" y="1187777"/>
            <a:ext cx="78867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ENG</a:t>
            </a:r>
          </a:p>
          <a:p>
            <a:pPr>
              <a:spcBef>
                <a:spcPts val="1200"/>
              </a:spcBef>
            </a:pPr>
            <a:r>
              <a:rPr lang="de-DE" sz="3200" dirty="0" err="1">
                <a:solidFill>
                  <a:srgbClr val="0000FF"/>
                </a:solidFill>
              </a:rPr>
              <a:t>B1</a:t>
            </a:r>
            <a:r>
              <a:rPr lang="de-DE" sz="3200" dirty="0">
                <a:solidFill>
                  <a:srgbClr val="0000FF"/>
                </a:solidFill>
              </a:rPr>
              <a:t>: </a:t>
            </a:r>
            <a:r>
              <a:rPr lang="de-DE" sz="3200" u="sng" dirty="0">
                <a:solidFill>
                  <a:srgbClr val="0000FF"/>
                </a:solidFill>
              </a:rPr>
              <a:t>ungestörtes</a:t>
            </a:r>
            <a:r>
              <a:rPr lang="de-DE" sz="3200" dirty="0">
                <a:solidFill>
                  <a:srgbClr val="0000FF"/>
                </a:solidFill>
              </a:rPr>
              <a:t> Summen-</a:t>
            </a:r>
          </a:p>
          <a:p>
            <a:r>
              <a:rPr lang="de-DE" sz="3200" dirty="0">
                <a:solidFill>
                  <a:srgbClr val="0000FF"/>
                </a:solidFill>
              </a:rPr>
              <a:t>potential</a:t>
            </a:r>
          </a:p>
          <a:p>
            <a:endParaRPr lang="de-DE" sz="3200" i="1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0EC107-0713-1CA5-DD50-964E711B3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345" y="1850885"/>
            <a:ext cx="3258005" cy="434400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BC8BD94-276E-A6D0-5101-E38DE4EB2D01}"/>
              </a:ext>
            </a:extLst>
          </p:cNvPr>
          <p:cNvSpPr txBox="1"/>
          <p:nvPr/>
        </p:nvSpPr>
        <p:spPr>
          <a:xfrm>
            <a:off x="5081047" y="3318235"/>
            <a:ext cx="3657600" cy="2876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34774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9EB07-C8F5-5435-ED7A-0AB029F2C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E83F89-4C14-F04E-002A-1E51F8970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9D3F35E-AF57-D3D0-AFB0-443EDB4E2692}"/>
              </a:ext>
            </a:extLst>
          </p:cNvPr>
          <p:cNvSpPr txBox="1"/>
          <p:nvPr/>
        </p:nvSpPr>
        <p:spPr>
          <a:xfrm>
            <a:off x="628650" y="1187777"/>
            <a:ext cx="78867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ENG</a:t>
            </a:r>
          </a:p>
          <a:p>
            <a:pPr>
              <a:spcBef>
                <a:spcPts val="1200"/>
              </a:spcBef>
            </a:pPr>
            <a:r>
              <a:rPr lang="de-DE" sz="3200" dirty="0" err="1">
                <a:solidFill>
                  <a:srgbClr val="0000FF"/>
                </a:solidFill>
              </a:rPr>
              <a:t>B1</a:t>
            </a:r>
            <a:r>
              <a:rPr lang="de-DE" sz="3200" dirty="0">
                <a:solidFill>
                  <a:srgbClr val="0000FF"/>
                </a:solidFill>
              </a:rPr>
              <a:t>: </a:t>
            </a:r>
            <a:r>
              <a:rPr lang="de-DE" sz="3200" u="sng" dirty="0">
                <a:solidFill>
                  <a:srgbClr val="0000FF"/>
                </a:solidFill>
              </a:rPr>
              <a:t>ungestörtes</a:t>
            </a:r>
            <a:r>
              <a:rPr lang="de-DE" sz="3200" dirty="0">
                <a:solidFill>
                  <a:srgbClr val="0000FF"/>
                </a:solidFill>
              </a:rPr>
              <a:t> Summen-</a:t>
            </a:r>
          </a:p>
          <a:p>
            <a:r>
              <a:rPr lang="de-DE" sz="3200" dirty="0">
                <a:solidFill>
                  <a:srgbClr val="0000FF"/>
                </a:solidFill>
              </a:rPr>
              <a:t>potential</a:t>
            </a:r>
          </a:p>
          <a:p>
            <a:pPr>
              <a:spcBef>
                <a:spcPts val="1200"/>
              </a:spcBef>
            </a:pPr>
            <a:r>
              <a:rPr lang="de-DE" sz="3200" u="sng" dirty="0">
                <a:solidFill>
                  <a:srgbClr val="0000FF"/>
                </a:solidFill>
              </a:rPr>
              <a:t>pathologisches</a:t>
            </a:r>
            <a:r>
              <a:rPr lang="de-DE" sz="3200" dirty="0">
                <a:solidFill>
                  <a:srgbClr val="0000FF"/>
                </a:solidFill>
              </a:rPr>
              <a:t> Summen-</a:t>
            </a:r>
          </a:p>
          <a:p>
            <a:r>
              <a:rPr lang="de-DE" sz="3200" dirty="0">
                <a:solidFill>
                  <a:srgbClr val="0000FF"/>
                </a:solidFill>
              </a:rPr>
              <a:t>potential:</a:t>
            </a:r>
          </a:p>
          <a:p>
            <a:pPr>
              <a:spcBef>
                <a:spcPts val="1200"/>
              </a:spcBef>
            </a:pPr>
            <a:r>
              <a:rPr lang="de-DE" sz="3200" dirty="0" err="1">
                <a:solidFill>
                  <a:srgbClr val="0000FF"/>
                </a:solidFill>
              </a:rPr>
              <a:t>B2</a:t>
            </a:r>
            <a:r>
              <a:rPr lang="de-DE" sz="3200" dirty="0">
                <a:solidFill>
                  <a:srgbClr val="0000FF"/>
                </a:solidFill>
              </a:rPr>
              <a:t>: verspätet </a:t>
            </a:r>
            <a:r>
              <a:rPr lang="de-DE" sz="3200" i="1" dirty="0">
                <a:solidFill>
                  <a:srgbClr val="0000FF"/>
                </a:solidFill>
              </a:rPr>
              <a:t>(größere</a:t>
            </a:r>
          </a:p>
          <a:p>
            <a:r>
              <a:rPr lang="de-DE" sz="3200" i="1" dirty="0">
                <a:solidFill>
                  <a:srgbClr val="0000FF"/>
                </a:solidFill>
              </a:rPr>
              <a:t>Latenz)</a:t>
            </a:r>
            <a:endParaRPr lang="de-DE" sz="3200" dirty="0">
              <a:solidFill>
                <a:srgbClr val="0000FF"/>
              </a:solidFill>
            </a:endParaRPr>
          </a:p>
          <a:p>
            <a:pPr>
              <a:spcBef>
                <a:spcPts val="1200"/>
              </a:spcBef>
            </a:pPr>
            <a:r>
              <a:rPr lang="de-DE" sz="3200" dirty="0" err="1">
                <a:solidFill>
                  <a:srgbClr val="0000FF"/>
                </a:solidFill>
              </a:rPr>
              <a:t>B3</a:t>
            </a:r>
            <a:r>
              <a:rPr lang="de-DE" sz="3200" dirty="0">
                <a:solidFill>
                  <a:srgbClr val="0000FF"/>
                </a:solidFill>
              </a:rPr>
              <a:t>: geringere Höhe </a:t>
            </a:r>
            <a:r>
              <a:rPr lang="de-DE" sz="3200" i="1" dirty="0">
                <a:solidFill>
                  <a:srgbClr val="0000FF"/>
                </a:solidFill>
              </a:rPr>
              <a:t>(</a:t>
            </a:r>
            <a:r>
              <a:rPr lang="de-DE" sz="3200" i="1" dirty="0" err="1">
                <a:solidFill>
                  <a:srgbClr val="0000FF"/>
                </a:solidFill>
              </a:rPr>
              <a:t>ge</a:t>
            </a:r>
            <a:r>
              <a:rPr lang="de-DE" sz="3200" i="1" dirty="0">
                <a:solidFill>
                  <a:srgbClr val="0000FF"/>
                </a:solidFill>
              </a:rPr>
              <a:t>-</a:t>
            </a:r>
          </a:p>
          <a:p>
            <a:r>
              <a:rPr lang="de-DE" sz="3200" i="1" dirty="0" err="1">
                <a:solidFill>
                  <a:srgbClr val="0000FF"/>
                </a:solidFill>
              </a:rPr>
              <a:t>ringere</a:t>
            </a:r>
            <a:r>
              <a:rPr lang="de-DE" sz="3200" i="1" dirty="0">
                <a:solidFill>
                  <a:srgbClr val="0000FF"/>
                </a:solidFill>
              </a:rPr>
              <a:t> Amplitude)</a:t>
            </a:r>
            <a:endParaRPr lang="de-DE" sz="3200" dirty="0">
              <a:solidFill>
                <a:srgbClr val="0000FF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C14B6A-2913-EE41-7E99-348E10DFA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345" y="1850885"/>
            <a:ext cx="3258005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746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0EF4-A853-7530-94C9-96A281348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492EDA-7FBB-006A-5AB2-805C79F08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939B7F0-1031-A40B-6C6B-158F9825B572}"/>
              </a:ext>
            </a:extLst>
          </p:cNvPr>
          <p:cNvSpPr txBox="1"/>
          <p:nvPr/>
        </p:nvSpPr>
        <p:spPr>
          <a:xfrm>
            <a:off x="628650" y="1187777"/>
            <a:ext cx="78867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ENG</a:t>
            </a:r>
          </a:p>
          <a:p>
            <a:pPr>
              <a:spcBef>
                <a:spcPts val="1200"/>
              </a:spcBef>
            </a:pPr>
            <a:r>
              <a:rPr lang="de-DE" sz="3200" dirty="0" err="1">
                <a:solidFill>
                  <a:srgbClr val="0000FF"/>
                </a:solidFill>
              </a:rPr>
              <a:t>B2</a:t>
            </a:r>
            <a:r>
              <a:rPr lang="de-DE" sz="3200" dirty="0">
                <a:solidFill>
                  <a:srgbClr val="0000FF"/>
                </a:solidFill>
              </a:rPr>
              <a:t>: verspätet</a:t>
            </a:r>
          </a:p>
          <a:p>
            <a:pPr>
              <a:spcBef>
                <a:spcPts val="1200"/>
              </a:spcBef>
            </a:pPr>
            <a:r>
              <a:rPr lang="de-DE" sz="3200" dirty="0">
                <a:solidFill>
                  <a:srgbClr val="0000FF"/>
                </a:solidFill>
              </a:rPr>
              <a:t>Störung bei der </a:t>
            </a:r>
            <a:r>
              <a:rPr lang="de-DE" sz="3200" dirty="0" err="1">
                <a:solidFill>
                  <a:srgbClr val="0000FF"/>
                </a:solidFill>
              </a:rPr>
              <a:t>saltatori</a:t>
            </a:r>
            <a:r>
              <a:rPr lang="de-DE" sz="3200" dirty="0">
                <a:solidFill>
                  <a:srgbClr val="0000FF"/>
                </a:solidFill>
              </a:rPr>
              <a:t>-</a:t>
            </a:r>
          </a:p>
          <a:p>
            <a:r>
              <a:rPr lang="de-DE" sz="3200" dirty="0" err="1">
                <a:solidFill>
                  <a:srgbClr val="0000FF"/>
                </a:solidFill>
              </a:rPr>
              <a:t>schen</a:t>
            </a:r>
            <a:r>
              <a:rPr lang="de-DE" sz="3200" dirty="0">
                <a:solidFill>
                  <a:srgbClr val="0000FF"/>
                </a:solidFill>
              </a:rPr>
              <a:t> Leitung also Schäden</a:t>
            </a:r>
          </a:p>
          <a:p>
            <a:r>
              <a:rPr lang="de-DE" sz="3200" dirty="0">
                <a:solidFill>
                  <a:srgbClr val="0000FF"/>
                </a:solidFill>
              </a:rPr>
              <a:t>in der Myelinscheide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5B46919-D27D-4940-CA96-432E4A098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345" y="1850885"/>
            <a:ext cx="3258005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216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7B7CB-FB72-5A71-D44D-78A8CF59B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86D8A4-8C61-3586-DCD3-82F3B0FFB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97195CC-2515-B357-CFEC-920E470ADCC3}"/>
              </a:ext>
            </a:extLst>
          </p:cNvPr>
          <p:cNvSpPr txBox="1"/>
          <p:nvPr/>
        </p:nvSpPr>
        <p:spPr>
          <a:xfrm>
            <a:off x="628650" y="1187777"/>
            <a:ext cx="78867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ENG</a:t>
            </a:r>
          </a:p>
          <a:p>
            <a:pPr>
              <a:spcBef>
                <a:spcPts val="1200"/>
              </a:spcBef>
            </a:pPr>
            <a:r>
              <a:rPr lang="de-DE" sz="3200" dirty="0" err="1">
                <a:solidFill>
                  <a:srgbClr val="0000FF"/>
                </a:solidFill>
              </a:rPr>
              <a:t>B3</a:t>
            </a:r>
            <a:r>
              <a:rPr lang="de-DE" sz="3200" dirty="0">
                <a:solidFill>
                  <a:srgbClr val="0000FF"/>
                </a:solidFill>
              </a:rPr>
              <a:t>: geringere Höhe</a:t>
            </a:r>
          </a:p>
          <a:p>
            <a:pPr>
              <a:spcBef>
                <a:spcPts val="1200"/>
              </a:spcBef>
            </a:pPr>
            <a:r>
              <a:rPr lang="de-DE" sz="3200" dirty="0">
                <a:solidFill>
                  <a:srgbClr val="0000FF"/>
                </a:solidFill>
              </a:rPr>
              <a:t>Myelinscheide OK, aber</a:t>
            </a:r>
          </a:p>
          <a:p>
            <a:r>
              <a:rPr lang="de-DE" sz="3200" dirty="0">
                <a:solidFill>
                  <a:srgbClr val="0000FF"/>
                </a:solidFill>
              </a:rPr>
              <a:t>weniger Axone zeigen </a:t>
            </a:r>
          </a:p>
          <a:p>
            <a:r>
              <a:rPr lang="de-DE" sz="3200" dirty="0">
                <a:solidFill>
                  <a:srgbClr val="0000FF"/>
                </a:solidFill>
              </a:rPr>
              <a:t>Erregung, einige sind also </a:t>
            </a:r>
          </a:p>
          <a:p>
            <a:r>
              <a:rPr lang="de-DE" sz="3200" dirty="0">
                <a:solidFill>
                  <a:srgbClr val="0000FF"/>
                </a:solidFill>
              </a:rPr>
              <a:t>unterbrochen (gerissen,</a:t>
            </a:r>
          </a:p>
          <a:p>
            <a:r>
              <a:rPr lang="de-DE" sz="3200" dirty="0">
                <a:solidFill>
                  <a:srgbClr val="0000FF"/>
                </a:solidFill>
              </a:rPr>
              <a:t>durchschnitten)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23C0834-F54B-8FA4-F1AE-997603743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345" y="1850885"/>
            <a:ext cx="3258005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803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F60DD-22D4-6F29-63C7-D79B647A7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E05047-176B-3AE6-3F1F-C520063EF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9AC90CF-0908-7782-886E-228F3568E94F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EKG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74B033-9172-0C91-2175-97F906DA63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06" y="1834107"/>
            <a:ext cx="5314775" cy="4199047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69FF22A-7EDD-77D6-42E0-4EFA416429F9}"/>
              </a:ext>
            </a:extLst>
          </p:cNvPr>
          <p:cNvSpPr txBox="1"/>
          <p:nvPr/>
        </p:nvSpPr>
        <p:spPr>
          <a:xfrm>
            <a:off x="6047481" y="1834107"/>
            <a:ext cx="27005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0000FF"/>
                </a:solidFill>
              </a:rPr>
              <a:t>In der Lern-phase </a:t>
            </a:r>
            <a:r>
              <a:rPr lang="de-DE" sz="3200" dirty="0" err="1">
                <a:solidFill>
                  <a:srgbClr val="0000FF"/>
                </a:solidFill>
              </a:rPr>
              <a:t>Wdh</a:t>
            </a:r>
            <a:r>
              <a:rPr lang="de-DE" sz="3200" dirty="0">
                <a:solidFill>
                  <a:srgbClr val="0000FF"/>
                </a:solidFill>
              </a:rPr>
              <a:t>. und ggf. neue Begriffe am Herzen </a:t>
            </a:r>
            <a:r>
              <a:rPr lang="de-DE" sz="3200" dirty="0">
                <a:solidFill>
                  <a:srgbClr val="FF0000"/>
                </a:solidFill>
              </a:rPr>
              <a:t>(kein Lernstoff!)</a:t>
            </a:r>
          </a:p>
        </p:txBody>
      </p:sp>
    </p:spTree>
    <p:extLst>
      <p:ext uri="{BB962C8B-B14F-4D97-AF65-F5344CB8AC3E}">
        <p14:creationId xmlns:p14="http://schemas.microsoft.com/office/powerpoint/2010/main" val="10228212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E7176-A1F6-BCC0-05C6-A136DF746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7D0FC5-A427-8564-5337-7EB651BA9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DE34C18-48C9-49D9-1E17-26DA345A29E7}"/>
              </a:ext>
            </a:extLst>
          </p:cNvPr>
          <p:cNvSpPr txBox="1"/>
          <p:nvPr/>
        </p:nvSpPr>
        <p:spPr>
          <a:xfrm>
            <a:off x="628650" y="1187777"/>
            <a:ext cx="78867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EKG</a:t>
            </a:r>
          </a:p>
          <a:p>
            <a:r>
              <a:rPr lang="de-DE" sz="3200" dirty="0">
                <a:solidFill>
                  <a:srgbClr val="0000FF"/>
                </a:solidFill>
              </a:rPr>
              <a:t>Signale zuordnen </a:t>
            </a:r>
            <a:r>
              <a:rPr lang="de-DE" sz="3200" dirty="0">
                <a:solidFill>
                  <a:srgbClr val="FF0000"/>
                </a:solidFill>
              </a:rPr>
              <a:t>(Anatomie kein Lernstoff!)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E4C9ADA-3227-99EB-5411-A3DC40AFA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532103"/>
            <a:ext cx="8287907" cy="386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500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BEE67-1FD0-A0BE-40A7-B73271D31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CD3C77-5086-5CD2-ED63-487240B1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0B70248-71EF-8B67-2C82-51BB9C8A1543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EKG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934309C-42E9-50F8-36A8-726D6BDF3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113" y="1916160"/>
            <a:ext cx="4752676" cy="395766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DC0CB02-DAA9-6711-4F1C-5B5E10943734}"/>
              </a:ext>
            </a:extLst>
          </p:cNvPr>
          <p:cNvSpPr txBox="1"/>
          <p:nvPr/>
        </p:nvSpPr>
        <p:spPr>
          <a:xfrm>
            <a:off x="725864" y="2036190"/>
            <a:ext cx="26395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0000FF"/>
                </a:solidFill>
              </a:rPr>
              <a:t>Benennung der fünf Phasen: </a:t>
            </a:r>
            <a:r>
              <a:rPr lang="de-DE" sz="3200" dirty="0">
                <a:solidFill>
                  <a:srgbClr val="FF0000"/>
                </a:solidFill>
              </a:rPr>
              <a:t>kein Lernstoff!</a:t>
            </a:r>
          </a:p>
        </p:txBody>
      </p:sp>
    </p:spTree>
    <p:extLst>
      <p:ext uri="{BB962C8B-B14F-4D97-AF65-F5344CB8AC3E}">
        <p14:creationId xmlns:p14="http://schemas.microsoft.com/office/powerpoint/2010/main" val="19601450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208C3-E369-8BDD-BA91-18B399007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D55C68-B8C9-04DC-F2C2-0EEFB7A9B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0C7323D-5540-6D9B-549D-CBEA301A5B54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EKG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FE9D362-33C0-0C16-08AA-64BF0E590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113" y="1916160"/>
            <a:ext cx="4752676" cy="395766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F30EFCE-17DD-5061-4169-F6DD55343B91}"/>
              </a:ext>
            </a:extLst>
          </p:cNvPr>
          <p:cNvSpPr txBox="1"/>
          <p:nvPr/>
        </p:nvSpPr>
        <p:spPr>
          <a:xfrm>
            <a:off x="367645" y="1924002"/>
            <a:ext cx="321846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0000FF"/>
                </a:solidFill>
              </a:rPr>
              <a:t>Ablauf (</a:t>
            </a:r>
            <a:r>
              <a:rPr lang="de-DE" sz="3200" u="sng" dirty="0">
                <a:solidFill>
                  <a:srgbClr val="0000FF"/>
                </a:solidFill>
              </a:rPr>
              <a:t>Lernstoff</a:t>
            </a:r>
            <a:r>
              <a:rPr lang="de-DE" sz="3200" dirty="0">
                <a:solidFill>
                  <a:srgbClr val="0000FF"/>
                </a:solidFill>
              </a:rPr>
              <a:t>):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00FF"/>
                </a:solidFill>
              </a:rPr>
              <a:t>Vorkammer-Kontraktion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00FF"/>
                </a:solidFill>
              </a:rPr>
              <a:t>Kammer-</a:t>
            </a:r>
            <a:r>
              <a:rPr lang="de-DE" sz="3200" dirty="0" err="1">
                <a:solidFill>
                  <a:srgbClr val="0000FF"/>
                </a:solidFill>
              </a:rPr>
              <a:t>Kontr</a:t>
            </a:r>
            <a:r>
              <a:rPr lang="de-DE" sz="3200" dirty="0">
                <a:solidFill>
                  <a:srgbClr val="0000FF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srgbClr val="0000FF"/>
                </a:solidFill>
              </a:rPr>
              <a:t>Rückbildung der Erregung in den Kammern</a:t>
            </a:r>
          </a:p>
        </p:txBody>
      </p:sp>
    </p:spTree>
    <p:extLst>
      <p:ext uri="{BB962C8B-B14F-4D97-AF65-F5344CB8AC3E}">
        <p14:creationId xmlns:p14="http://schemas.microsoft.com/office/powerpoint/2010/main" val="3033000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F732A-EC72-CE2A-B7A5-A9A97B6E1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12940-77E2-C94D-5E63-3F172CC67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B82A6F4-B97C-7781-ED58-47DD64318466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EKG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9A82B6D-9051-569B-2778-A49106757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113" y="1916160"/>
            <a:ext cx="4752676" cy="395766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E830105-95C2-DF9A-48D4-0ED76B929E7A}"/>
              </a:ext>
            </a:extLst>
          </p:cNvPr>
          <p:cNvSpPr txBox="1"/>
          <p:nvPr/>
        </p:nvSpPr>
        <p:spPr>
          <a:xfrm>
            <a:off x="588389" y="1924002"/>
            <a:ext cx="29977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u="sng" dirty="0">
                <a:solidFill>
                  <a:srgbClr val="0000FF"/>
                </a:solidFill>
              </a:rPr>
              <a:t>Vergleich</a:t>
            </a:r>
            <a:r>
              <a:rPr lang="de-DE" sz="3200" dirty="0">
                <a:solidFill>
                  <a:srgbClr val="0000FF"/>
                </a:solidFill>
              </a:rPr>
              <a:t> dieser Abbildung mit pathologischen Graphen </a:t>
            </a:r>
            <a:r>
              <a:rPr lang="de-DE" sz="3200" dirty="0">
                <a:solidFill>
                  <a:srgbClr val="FF0000"/>
                </a:solidFill>
              </a:rPr>
              <a:t>(nicht deren Kenntnis)</a:t>
            </a:r>
          </a:p>
        </p:txBody>
      </p:sp>
    </p:spTree>
    <p:extLst>
      <p:ext uri="{BB962C8B-B14F-4D97-AF65-F5344CB8AC3E}">
        <p14:creationId xmlns:p14="http://schemas.microsoft.com/office/powerpoint/2010/main" val="41952193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88306-7596-89D6-C884-80A17B07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1E1BC3-8308-885A-A8F7-5C619D83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215C26A-F4A4-0392-9D50-A3ABF2E1572E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EKG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E449031-6EFF-07A0-36C3-45F87F7A8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962" y="1834107"/>
            <a:ext cx="5316609" cy="392566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54029428-7146-6870-5E15-19D7DB4D9498}"/>
              </a:ext>
            </a:extLst>
          </p:cNvPr>
          <p:cNvSpPr txBox="1"/>
          <p:nvPr/>
        </p:nvSpPr>
        <p:spPr>
          <a:xfrm>
            <a:off x="2004962" y="5759776"/>
            <a:ext cx="5316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Bioskop, Seite 67</a:t>
            </a:r>
          </a:p>
        </p:txBody>
      </p:sp>
    </p:spTree>
    <p:extLst>
      <p:ext uri="{BB962C8B-B14F-4D97-AF65-F5344CB8AC3E}">
        <p14:creationId xmlns:p14="http://schemas.microsoft.com/office/powerpoint/2010/main" val="37847678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6029A-2C29-FD28-4391-4A362EBB4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BE3497-8DB1-2538-3C0E-29044D71C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22F2F72-C34A-2D2F-8F92-09C7CACF056A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 EKG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E96523B-97F4-B850-A474-80C9D641F8DC}"/>
              </a:ext>
            </a:extLst>
          </p:cNvPr>
          <p:cNvSpPr txBox="1"/>
          <p:nvPr/>
        </p:nvSpPr>
        <p:spPr>
          <a:xfrm>
            <a:off x="950634" y="5759776"/>
            <a:ext cx="72427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Biologie heute, Seite 52 mit Zuordnung zum Textmaterial (gesund, Kammerflimmern, Asystolie, Myokardinfarkt)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D4DC486-9869-3663-F973-1B0F27386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34" y="1778436"/>
            <a:ext cx="7242732" cy="38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021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3F708-C57B-C713-1AAB-09EB9E193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E0B5FA-9767-AD80-5756-D61CD0722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99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4   Neurobiologie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F858EB5-9AC2-94CD-6F32-EA9CDA3E8A2A}"/>
              </a:ext>
            </a:extLst>
          </p:cNvPr>
          <p:cNvSpPr txBox="1"/>
          <p:nvPr/>
        </p:nvSpPr>
        <p:spPr>
          <a:xfrm>
            <a:off x="628650" y="1187777"/>
            <a:ext cx="7886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Neurophysiolog. Verfahren:</a:t>
            </a:r>
          </a:p>
          <a:p>
            <a:pPr algn="ctr"/>
            <a:endParaRPr lang="de-DE" sz="3600" b="1" dirty="0">
              <a:solidFill>
                <a:srgbClr val="0000FF"/>
              </a:solidFill>
            </a:endParaRPr>
          </a:p>
          <a:p>
            <a:pPr algn="ctr"/>
            <a:r>
              <a:rPr lang="de-DE" sz="3600" b="1" dirty="0">
                <a:solidFill>
                  <a:srgbClr val="FF0000"/>
                </a:solidFill>
              </a:rPr>
              <a:t>Kein EEG!</a:t>
            </a:r>
          </a:p>
        </p:txBody>
      </p:sp>
    </p:spTree>
    <p:extLst>
      <p:ext uri="{BB962C8B-B14F-4D97-AF65-F5344CB8AC3E}">
        <p14:creationId xmlns:p14="http://schemas.microsoft.com/office/powerpoint/2010/main" val="18638442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6A721-AD38-CF93-0C5A-F90ADF41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880D0D-03DC-A473-6E9B-CED523856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5   Sinnesbiologie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1DCBD4A-3506-E946-8A5C-8330C2BB2BFE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Signaltransduktion:</a:t>
            </a:r>
          </a:p>
        </p:txBody>
      </p:sp>
    </p:spTree>
    <p:extLst>
      <p:ext uri="{BB962C8B-B14F-4D97-AF65-F5344CB8AC3E}">
        <p14:creationId xmlns:p14="http://schemas.microsoft.com/office/powerpoint/2010/main" val="5908833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35E2D-B8B4-26FC-08D2-66E5DE897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6DDE1-753C-7D5D-A878-74884B65A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5   Sinnesbiologie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E895F32-ACED-42AC-99A0-C884B80E9780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Signaltransduktion: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33BAE0-D5BA-029B-D58A-B597DB54EF3A}"/>
              </a:ext>
            </a:extLst>
          </p:cNvPr>
          <p:cNvSpPr txBox="1"/>
          <p:nvPr/>
        </p:nvSpPr>
        <p:spPr>
          <a:xfrm>
            <a:off x="628650" y="1893892"/>
            <a:ext cx="78867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R"/>
            </a:pPr>
            <a:r>
              <a:rPr lang="de-DE" sz="3200" u="sng" dirty="0">
                <a:solidFill>
                  <a:srgbClr val="0000FF"/>
                </a:solidFill>
              </a:rPr>
              <a:t>Rhodopsin</a:t>
            </a:r>
            <a:r>
              <a:rPr lang="de-DE" sz="3200" dirty="0">
                <a:solidFill>
                  <a:srgbClr val="0000FF"/>
                </a:solidFill>
              </a:rPr>
              <a:t> aus Opsin (Protein) und Retinal (Chromophor/Farbstoff-Molekül)</a:t>
            </a:r>
          </a:p>
          <a:p>
            <a:endParaRPr lang="de-DE" sz="3200" dirty="0">
              <a:solidFill>
                <a:srgbClr val="0000FF"/>
              </a:solidFill>
            </a:endParaRPr>
          </a:p>
          <a:p>
            <a:r>
              <a:rPr lang="de-DE" sz="3200" i="1" dirty="0">
                <a:solidFill>
                  <a:srgbClr val="FF0000"/>
                </a:solidFill>
              </a:rPr>
              <a:t>Opsin nicht differenzieren in: </a:t>
            </a:r>
            <a:r>
              <a:rPr lang="de-DE" sz="3200" i="1" dirty="0" err="1">
                <a:solidFill>
                  <a:srgbClr val="FF0000"/>
                </a:solidFill>
              </a:rPr>
              <a:t>Skotopsin</a:t>
            </a:r>
            <a:r>
              <a:rPr lang="de-DE" sz="3200" i="1" dirty="0">
                <a:solidFill>
                  <a:srgbClr val="FF0000"/>
                </a:solidFill>
              </a:rPr>
              <a:t> (Stäbchen), </a:t>
            </a:r>
            <a:r>
              <a:rPr lang="de-DE" sz="3200" i="1" dirty="0" err="1">
                <a:solidFill>
                  <a:srgbClr val="FF0000"/>
                </a:solidFill>
              </a:rPr>
              <a:t>Photopsin</a:t>
            </a:r>
            <a:r>
              <a:rPr lang="de-DE" sz="3200" i="1" dirty="0">
                <a:solidFill>
                  <a:srgbClr val="FF0000"/>
                </a:solidFill>
              </a:rPr>
              <a:t> (Zapfen)</a:t>
            </a:r>
          </a:p>
        </p:txBody>
      </p:sp>
    </p:spTree>
    <p:extLst>
      <p:ext uri="{BB962C8B-B14F-4D97-AF65-F5344CB8AC3E}">
        <p14:creationId xmlns:p14="http://schemas.microsoft.com/office/powerpoint/2010/main" val="19940299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21DF8-FFA0-C1CF-E131-41EB348BF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40D11B-B31C-16EA-5D68-AA692AFE3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5   Sinnesbiologie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496F40C-F632-6C0D-FD8A-53B5FD324653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Signaltransduktion: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7A0AA5E-8F6F-D79E-7240-5527776AA20D}"/>
              </a:ext>
            </a:extLst>
          </p:cNvPr>
          <p:cNvSpPr txBox="1"/>
          <p:nvPr/>
        </p:nvSpPr>
        <p:spPr>
          <a:xfrm>
            <a:off x="628650" y="1893892"/>
            <a:ext cx="7886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R"/>
            </a:pPr>
            <a:r>
              <a:rPr lang="de-DE" sz="3200" u="sng" dirty="0">
                <a:solidFill>
                  <a:srgbClr val="0000FF"/>
                </a:solidFill>
              </a:rPr>
              <a:t>Rhodopsin</a:t>
            </a:r>
            <a:r>
              <a:rPr lang="de-DE" sz="3200" dirty="0">
                <a:solidFill>
                  <a:srgbClr val="0000FF"/>
                </a:solidFill>
              </a:rPr>
              <a:t> aus Opsin (Protein) und Retinal (Chromophor/Farbstoff-Molekül)</a:t>
            </a:r>
          </a:p>
          <a:p>
            <a:endParaRPr lang="de-DE" sz="3200" dirty="0">
              <a:solidFill>
                <a:srgbClr val="0000FF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5C95296-B8B0-E612-5946-6D729BFB80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559" y="3366237"/>
            <a:ext cx="4403645" cy="228949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5FFEA37-4266-2866-90E5-89B8E9CBB8D9}"/>
              </a:ext>
            </a:extLst>
          </p:cNvPr>
          <p:cNvSpPr txBox="1"/>
          <p:nvPr/>
        </p:nvSpPr>
        <p:spPr>
          <a:xfrm>
            <a:off x="775983" y="3523336"/>
            <a:ext cx="287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3200" dirty="0">
                <a:solidFill>
                  <a:srgbClr val="0000FF"/>
                </a:solidFill>
              </a:rPr>
              <a:t>Absorption von Rhodopsin im Stäbchen</a:t>
            </a:r>
          </a:p>
        </p:txBody>
      </p:sp>
    </p:spTree>
    <p:extLst>
      <p:ext uri="{BB962C8B-B14F-4D97-AF65-F5344CB8AC3E}">
        <p14:creationId xmlns:p14="http://schemas.microsoft.com/office/powerpoint/2010/main" val="41748666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CEA1F-51D3-00CA-CCC0-6B5B9CD20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2B6C31-B900-5054-4A5A-37A651360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5   Sinnesbiologie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F5BBF70-84EE-EACF-73C9-AD02F90838F2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Signaltransduktion: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B49470C-E3A3-03DC-0DA7-23CEC549E468}"/>
              </a:ext>
            </a:extLst>
          </p:cNvPr>
          <p:cNvSpPr txBox="1"/>
          <p:nvPr/>
        </p:nvSpPr>
        <p:spPr>
          <a:xfrm>
            <a:off x="628650" y="1893892"/>
            <a:ext cx="78867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R"/>
            </a:pPr>
            <a:r>
              <a:rPr lang="de-DE" sz="3200" u="sng" dirty="0">
                <a:solidFill>
                  <a:srgbClr val="0000FF"/>
                </a:solidFill>
              </a:rPr>
              <a:t>Rhodopsin</a:t>
            </a:r>
            <a:r>
              <a:rPr lang="de-DE" sz="3200" dirty="0">
                <a:solidFill>
                  <a:srgbClr val="0000FF"/>
                </a:solidFill>
              </a:rPr>
              <a:t> aus Opsin (Protein) und Retinal (Chromophor/Farbstoff-Molekül)</a:t>
            </a:r>
          </a:p>
          <a:p>
            <a:r>
              <a:rPr lang="de-DE" sz="3200" dirty="0">
                <a:solidFill>
                  <a:srgbClr val="0000FF"/>
                </a:solidFill>
              </a:rPr>
              <a:t>	</a:t>
            </a:r>
            <a:r>
              <a:rPr lang="de-DE" sz="3200" dirty="0"/>
              <a:t> </a:t>
            </a:r>
          </a:p>
          <a:p>
            <a:r>
              <a:rPr lang="de-DE" sz="3200" dirty="0"/>
              <a:t>	</a:t>
            </a:r>
            <a:r>
              <a:rPr lang="de-DE" sz="3200" dirty="0">
                <a:solidFill>
                  <a:srgbClr val="0000FF"/>
                </a:solidFill>
              </a:rPr>
              <a:t>Veränderung der </a:t>
            </a:r>
            <a:r>
              <a:rPr lang="de-DE" sz="3200" u="sng" dirty="0">
                <a:solidFill>
                  <a:srgbClr val="0000FF"/>
                </a:solidFill>
              </a:rPr>
              <a:t>Molekülgestalt</a:t>
            </a:r>
            <a:r>
              <a:rPr lang="de-DE" sz="3200" dirty="0">
                <a:solidFill>
                  <a:srgbClr val="0000FF"/>
                </a:solidFill>
              </a:rPr>
              <a:t> durch die 	Absorption eines </a:t>
            </a:r>
            <a:r>
              <a:rPr lang="de-DE" sz="3200" u="sng" dirty="0">
                <a:solidFill>
                  <a:srgbClr val="0000FF"/>
                </a:solidFill>
              </a:rPr>
              <a:t>Photons</a:t>
            </a:r>
            <a:r>
              <a:rPr lang="de-DE" sz="3200" dirty="0">
                <a:solidFill>
                  <a:srgbClr val="0000FF"/>
                </a:solidFill>
              </a:rPr>
              <a:t> (dadurch makro-	</a:t>
            </a:r>
            <a:r>
              <a:rPr lang="de-DE" sz="3200" dirty="0" err="1">
                <a:solidFill>
                  <a:srgbClr val="0000FF"/>
                </a:solidFill>
              </a:rPr>
              <a:t>skopische</a:t>
            </a:r>
            <a:r>
              <a:rPr lang="de-DE" sz="3200" dirty="0">
                <a:solidFill>
                  <a:srgbClr val="0000FF"/>
                </a:solidFill>
              </a:rPr>
              <a:t> Veränderung von rötlich zu 	farblos: 	</a:t>
            </a:r>
            <a:r>
              <a:rPr lang="de-DE" sz="3200" i="1" dirty="0" err="1">
                <a:solidFill>
                  <a:srgbClr val="0000FF"/>
                </a:solidFill>
              </a:rPr>
              <a:t>Bleeching</a:t>
            </a:r>
            <a:r>
              <a:rPr lang="de-DE" sz="3200" dirty="0">
                <a:solidFill>
                  <a:srgbClr val="0000FF"/>
                </a:solidFill>
              </a:rPr>
              <a:t>)</a:t>
            </a:r>
          </a:p>
          <a:p>
            <a:endParaRPr lang="de-DE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5799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8ACD3-F237-29B6-B924-36A2F3E14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CAE719-7308-E38E-E3E8-54F690235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5   Sinnesbiologie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968FB59-7F3E-AB87-68C9-493AA8530A16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Signaltransduktion: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C86335A-EB32-3595-63D6-A56DF0028AB6}"/>
              </a:ext>
            </a:extLst>
          </p:cNvPr>
          <p:cNvSpPr txBox="1"/>
          <p:nvPr/>
        </p:nvSpPr>
        <p:spPr>
          <a:xfrm>
            <a:off x="628650" y="1893892"/>
            <a:ext cx="78867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R"/>
            </a:pPr>
            <a:r>
              <a:rPr lang="de-DE" sz="3200" u="sng" dirty="0">
                <a:solidFill>
                  <a:srgbClr val="0000FF"/>
                </a:solidFill>
              </a:rPr>
              <a:t>Rhodopsin</a:t>
            </a:r>
            <a:r>
              <a:rPr lang="de-DE" sz="3200" dirty="0">
                <a:solidFill>
                  <a:srgbClr val="0000FF"/>
                </a:solidFill>
              </a:rPr>
              <a:t> aus Opsin (Protein) und Retinal (Chromophor/Farbstoff-Molekül)</a:t>
            </a:r>
          </a:p>
          <a:p>
            <a:r>
              <a:rPr lang="de-DE" sz="3200" dirty="0">
                <a:solidFill>
                  <a:srgbClr val="0000FF"/>
                </a:solidFill>
              </a:rPr>
              <a:t>	</a:t>
            </a:r>
            <a:r>
              <a:rPr lang="de-DE" sz="3200" dirty="0"/>
              <a:t> </a:t>
            </a:r>
          </a:p>
          <a:p>
            <a:r>
              <a:rPr lang="de-DE" sz="3200" dirty="0"/>
              <a:t>	</a:t>
            </a:r>
            <a:endParaRPr lang="de-DE" sz="3200" dirty="0">
              <a:solidFill>
                <a:srgbClr val="0000FF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9A50A5D-5423-827F-97A9-86A39824B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105018"/>
            <a:ext cx="7755467" cy="219368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FFE63DA-7B4C-9EDC-28B7-696582B8347C}"/>
              </a:ext>
            </a:extLst>
          </p:cNvPr>
          <p:cNvSpPr txBox="1"/>
          <p:nvPr/>
        </p:nvSpPr>
        <p:spPr>
          <a:xfrm>
            <a:off x="867833" y="5374121"/>
            <a:ext cx="7408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i="1" dirty="0">
                <a:solidFill>
                  <a:srgbClr val="0000FF"/>
                </a:solidFill>
              </a:rPr>
              <a:t>Diesen Gestaltwandel verstehen alle </a:t>
            </a:r>
          </a:p>
          <a:p>
            <a:pPr algn="ctr"/>
            <a:r>
              <a:rPr lang="de-DE" sz="2400" i="1" dirty="0">
                <a:solidFill>
                  <a:srgbClr val="0000FF"/>
                </a:solidFill>
              </a:rPr>
              <a:t>Kursteilnehmer, auch Nicht-</a:t>
            </a:r>
            <a:r>
              <a:rPr lang="de-DE" sz="2400" i="1" dirty="0" err="1">
                <a:solidFill>
                  <a:srgbClr val="0000FF"/>
                </a:solidFill>
              </a:rPr>
              <a:t>NTGler</a:t>
            </a:r>
            <a:r>
              <a:rPr lang="de-DE" sz="2400" i="1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32497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A7C3C-4A7D-29E7-77E1-0961A1468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53E5E6-B3FD-9D8F-9781-7606A462A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5   Sinnesbiologie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6E5BD33-91CA-9CCF-EBD9-1B7C10898E23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Signaltransduktion: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A559FE0-7D8E-0FE0-1CC3-D9756A246B2D}"/>
              </a:ext>
            </a:extLst>
          </p:cNvPr>
          <p:cNvSpPr txBox="1"/>
          <p:nvPr/>
        </p:nvSpPr>
        <p:spPr>
          <a:xfrm>
            <a:off x="628650" y="1893892"/>
            <a:ext cx="7886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0000FF"/>
                </a:solidFill>
              </a:rPr>
              <a:t>	</a:t>
            </a:r>
            <a:r>
              <a:rPr lang="de-DE" sz="3200" dirty="0"/>
              <a:t> </a:t>
            </a:r>
          </a:p>
          <a:p>
            <a:r>
              <a:rPr lang="de-DE" sz="3200" dirty="0"/>
              <a:t>	</a:t>
            </a:r>
            <a:endParaRPr lang="de-DE" sz="3200" dirty="0">
              <a:solidFill>
                <a:srgbClr val="0000FF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21AE6F9-8234-F8F3-AB95-35C6FABC16AB}"/>
              </a:ext>
            </a:extLst>
          </p:cNvPr>
          <p:cNvSpPr txBox="1"/>
          <p:nvPr/>
        </p:nvSpPr>
        <p:spPr>
          <a:xfrm>
            <a:off x="628650" y="1860828"/>
            <a:ext cx="7886700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R" startAt="2"/>
            </a:pPr>
            <a:r>
              <a:rPr lang="de-DE" sz="3200" u="sng" dirty="0">
                <a:solidFill>
                  <a:srgbClr val="0000FF"/>
                </a:solidFill>
              </a:rPr>
              <a:t>Hyperpolarisation</a:t>
            </a:r>
            <a:r>
              <a:rPr lang="de-DE" sz="3200" dirty="0">
                <a:solidFill>
                  <a:srgbClr val="0000FF"/>
                </a:solidFill>
              </a:rPr>
              <a:t>:</a:t>
            </a:r>
          </a:p>
          <a:p>
            <a:pPr>
              <a:spcBef>
                <a:spcPts val="1200"/>
              </a:spcBef>
            </a:pPr>
            <a:r>
              <a:rPr lang="de-DE" sz="3200" dirty="0">
                <a:solidFill>
                  <a:srgbClr val="0000FF"/>
                </a:solidFill>
              </a:rPr>
              <a:t>	Hyperpolarisation des Membranpotentials 	(</a:t>
            </a:r>
            <a:r>
              <a:rPr lang="de-DE" sz="3200" u="sng" dirty="0">
                <a:solidFill>
                  <a:srgbClr val="0000FF"/>
                </a:solidFill>
              </a:rPr>
              <a:t>graduiertes</a:t>
            </a:r>
            <a:r>
              <a:rPr lang="de-DE" sz="3200" dirty="0">
                <a:solidFill>
                  <a:srgbClr val="0000FF"/>
                </a:solidFill>
              </a:rPr>
              <a:t> Signal)</a:t>
            </a:r>
          </a:p>
          <a:p>
            <a:pPr>
              <a:spcBef>
                <a:spcPts val="1200"/>
              </a:spcBef>
            </a:pPr>
            <a:r>
              <a:rPr lang="de-DE" sz="3200" dirty="0">
                <a:solidFill>
                  <a:srgbClr val="0000FF"/>
                </a:solidFill>
              </a:rPr>
              <a:t> 	ggf.: Verstärkung des Signals </a:t>
            </a:r>
          </a:p>
          <a:p>
            <a:r>
              <a:rPr lang="de-DE" sz="3200" dirty="0">
                <a:solidFill>
                  <a:srgbClr val="0000FF"/>
                </a:solidFill>
              </a:rPr>
              <a:t>	auf das 100-fache</a:t>
            </a:r>
          </a:p>
          <a:p>
            <a:pPr>
              <a:spcBef>
                <a:spcPts val="600"/>
              </a:spcBef>
            </a:pPr>
            <a:r>
              <a:rPr lang="de-DE" sz="3200" dirty="0">
                <a:solidFill>
                  <a:srgbClr val="0000FF"/>
                </a:solidFill>
              </a:rPr>
              <a:t>	Hypothese zur Ionen-Wanderung</a:t>
            </a:r>
          </a:p>
          <a:p>
            <a:r>
              <a:rPr lang="de-DE" sz="3200" dirty="0">
                <a:solidFill>
                  <a:srgbClr val="0000FF"/>
                </a:solidFill>
              </a:rPr>
              <a:t>	</a:t>
            </a:r>
          </a:p>
          <a:p>
            <a:r>
              <a:rPr lang="de-DE" sz="3200" dirty="0">
                <a:solidFill>
                  <a:srgbClr val="0000FF"/>
                </a:solidFill>
              </a:rPr>
              <a:t>	</a:t>
            </a:r>
            <a:r>
              <a:rPr lang="de-DE" sz="3200" i="1" dirty="0">
                <a:solidFill>
                  <a:srgbClr val="FF0000"/>
                </a:solidFill>
              </a:rPr>
              <a:t>Keine Details zur Reaktions-	Kaskade!</a:t>
            </a:r>
            <a:endParaRPr lang="de-DE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8576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1E3CD-9E67-C201-9F0A-02AC637C4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E68807-C221-EE8A-CC5B-FF99AC3D8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5   Sinnesbiologie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50D9A2F-7018-164E-B387-3EAD8333FC56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Signaltransduktion: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EC07E7F-D2E4-D8A8-8B5C-D393653154BC}"/>
              </a:ext>
            </a:extLst>
          </p:cNvPr>
          <p:cNvSpPr txBox="1"/>
          <p:nvPr/>
        </p:nvSpPr>
        <p:spPr>
          <a:xfrm>
            <a:off x="628650" y="1893892"/>
            <a:ext cx="7886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0000FF"/>
                </a:solidFill>
              </a:rPr>
              <a:t>	</a:t>
            </a:r>
            <a:r>
              <a:rPr lang="de-DE" sz="3200" dirty="0"/>
              <a:t> </a:t>
            </a:r>
          </a:p>
          <a:p>
            <a:r>
              <a:rPr lang="de-DE" sz="3200" dirty="0"/>
              <a:t>	</a:t>
            </a:r>
            <a:endParaRPr lang="de-DE" sz="3200" dirty="0">
              <a:solidFill>
                <a:srgbClr val="0000FF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14A2619-7AB1-1F0F-591F-CFF5621D7EF7}"/>
              </a:ext>
            </a:extLst>
          </p:cNvPr>
          <p:cNvSpPr txBox="1"/>
          <p:nvPr/>
        </p:nvSpPr>
        <p:spPr>
          <a:xfrm>
            <a:off x="628650" y="1860828"/>
            <a:ext cx="7886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R" startAt="3"/>
            </a:pPr>
            <a:r>
              <a:rPr lang="de-DE" sz="3200" dirty="0">
                <a:solidFill>
                  <a:srgbClr val="0000FF"/>
                </a:solidFill>
              </a:rPr>
              <a:t>Ausschüttung von </a:t>
            </a:r>
            <a:r>
              <a:rPr lang="de-DE" sz="3200" u="sng" dirty="0">
                <a:solidFill>
                  <a:srgbClr val="0000FF"/>
                </a:solidFill>
              </a:rPr>
              <a:t>Neurotransmitter</a:t>
            </a:r>
            <a:r>
              <a:rPr lang="de-DE" sz="3200" dirty="0">
                <a:solidFill>
                  <a:srgbClr val="0000FF"/>
                </a:solidFill>
              </a:rPr>
              <a:t> (Glutamat, kein Lerninhalt)</a:t>
            </a:r>
          </a:p>
          <a:p>
            <a:pPr marL="514350" indent="-514350">
              <a:buAutoNum type="alphaLcParenR" startAt="3"/>
            </a:pPr>
            <a:endParaRPr lang="de-DE" sz="3200" dirty="0">
              <a:solidFill>
                <a:srgbClr val="0000FF"/>
              </a:solidFill>
            </a:endParaRPr>
          </a:p>
          <a:p>
            <a:pPr marL="514350" indent="-514350">
              <a:buAutoNum type="alphaLcParenR" startAt="3"/>
            </a:pPr>
            <a:r>
              <a:rPr lang="de-DE" sz="3200" u="sng" dirty="0">
                <a:solidFill>
                  <a:srgbClr val="0000FF"/>
                </a:solidFill>
              </a:rPr>
              <a:t>Depolarisation</a:t>
            </a:r>
            <a:r>
              <a:rPr lang="de-DE" sz="3200" dirty="0">
                <a:solidFill>
                  <a:srgbClr val="0000FF"/>
                </a:solidFill>
              </a:rPr>
              <a:t> auf der postsynaptischen Seite</a:t>
            </a:r>
          </a:p>
          <a:p>
            <a:pPr marL="514350" indent="-514350">
              <a:buAutoNum type="alphaLcParenR" startAt="2"/>
            </a:pPr>
            <a:endParaRPr lang="de-DE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2178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4760F-500B-8638-01AA-B38979264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C227F-E6AE-45A3-C786-5C4A073F7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5   Sinnesbiologie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377AA92-5A45-D6EC-6DB4-209906EDEAF1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Signaltransduktion: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A5991A9-A113-12EB-DE97-9FF56605EA9B}"/>
              </a:ext>
            </a:extLst>
          </p:cNvPr>
          <p:cNvSpPr txBox="1"/>
          <p:nvPr/>
        </p:nvSpPr>
        <p:spPr>
          <a:xfrm>
            <a:off x="628650" y="1893892"/>
            <a:ext cx="7886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0000FF"/>
                </a:solidFill>
              </a:rPr>
              <a:t>	</a:t>
            </a:r>
            <a:r>
              <a:rPr lang="de-DE" sz="3200" dirty="0"/>
              <a:t> </a:t>
            </a:r>
          </a:p>
          <a:p>
            <a:r>
              <a:rPr lang="de-DE" sz="3200" dirty="0"/>
              <a:t>	</a:t>
            </a:r>
            <a:endParaRPr lang="de-DE" sz="3200" dirty="0">
              <a:solidFill>
                <a:srgbClr val="0000FF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A7A4058-CF05-2A40-6518-2755AE576C08}"/>
              </a:ext>
            </a:extLst>
          </p:cNvPr>
          <p:cNvSpPr txBox="1"/>
          <p:nvPr/>
        </p:nvSpPr>
        <p:spPr>
          <a:xfrm>
            <a:off x="628650" y="1860828"/>
            <a:ext cx="7886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R" startAt="5"/>
            </a:pPr>
            <a:r>
              <a:rPr lang="de-DE" sz="3200" u="sng" dirty="0">
                <a:solidFill>
                  <a:srgbClr val="0000FF"/>
                </a:solidFill>
              </a:rPr>
              <a:t>Regeneration:</a:t>
            </a:r>
            <a:r>
              <a:rPr lang="de-DE" sz="3200" dirty="0">
                <a:solidFill>
                  <a:srgbClr val="0000FF"/>
                </a:solidFill>
              </a:rPr>
              <a:t> Umwandlung der gestreckten Form von Retinal in die geknickte Form in den Zellen der benachbarten Pigmentschicht (Stofftransport)</a:t>
            </a:r>
          </a:p>
          <a:p>
            <a:pPr marL="514350" indent="-514350">
              <a:buAutoNum type="alphaLcParenR" startAt="2"/>
            </a:pPr>
            <a:endParaRPr lang="de-DE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21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9D596-4079-CFA6-42C6-3F0117AD8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D3DA0-C733-1DE3-ACBB-9E5EEBA4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5   Sinnesbiologie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14101FC-1D20-158E-4B1E-9DD0BE80DC18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Signaltransduktion: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C20AD33-7AF4-3669-1C4C-545A9CE0B896}"/>
              </a:ext>
            </a:extLst>
          </p:cNvPr>
          <p:cNvSpPr txBox="1"/>
          <p:nvPr/>
        </p:nvSpPr>
        <p:spPr>
          <a:xfrm>
            <a:off x="628650" y="1893892"/>
            <a:ext cx="7886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0000FF"/>
                </a:solidFill>
              </a:rPr>
              <a:t>	</a:t>
            </a:r>
            <a:r>
              <a:rPr lang="de-DE" sz="3200" dirty="0"/>
              <a:t> </a:t>
            </a:r>
          </a:p>
          <a:p>
            <a:r>
              <a:rPr lang="de-DE" sz="3200" dirty="0"/>
              <a:t>	</a:t>
            </a:r>
            <a:endParaRPr lang="de-DE" sz="3200" dirty="0">
              <a:solidFill>
                <a:srgbClr val="0000FF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0E306D9-EABB-DEC3-F442-C783743EB232}"/>
              </a:ext>
            </a:extLst>
          </p:cNvPr>
          <p:cNvSpPr txBox="1"/>
          <p:nvPr/>
        </p:nvSpPr>
        <p:spPr>
          <a:xfrm>
            <a:off x="628650" y="1860828"/>
            <a:ext cx="78867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3200" dirty="0">
                <a:solidFill>
                  <a:srgbClr val="0000FF"/>
                </a:solidFill>
              </a:rPr>
              <a:t>Vertiefung:</a:t>
            </a:r>
          </a:p>
          <a:p>
            <a:r>
              <a:rPr lang="de-DE" sz="3200" u="sng" dirty="0">
                <a:solidFill>
                  <a:srgbClr val="0000FF"/>
                </a:solidFill>
              </a:rPr>
              <a:t>Blendung</a:t>
            </a:r>
            <a:r>
              <a:rPr lang="de-DE" sz="3200" dirty="0">
                <a:solidFill>
                  <a:srgbClr val="0000FF"/>
                </a:solidFill>
              </a:rPr>
              <a:t>: Mehr Retinal wird durch Photonen in die gestreckte Form überführt, als nach-geliefert werden kann.</a:t>
            </a:r>
          </a:p>
          <a:p>
            <a:r>
              <a:rPr lang="de-DE" sz="3200" dirty="0">
                <a:solidFill>
                  <a:srgbClr val="0000FF"/>
                </a:solidFill>
              </a:rPr>
              <a:t>(Piratenklappe)</a:t>
            </a:r>
          </a:p>
          <a:p>
            <a:pPr marL="514350" indent="-514350">
              <a:buAutoNum type="alphaLcParenR" startAt="2"/>
            </a:pPr>
            <a:endParaRPr lang="de-DE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59517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A7226-842D-1E49-E3E9-7DD2C26CA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DCD320-D68F-4E44-E872-3F065DB77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5   Sinnesbiologie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2BD0FE3-17DD-E15D-80F6-95F44A5F2E14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Signaltransduktion: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5EF498C-0BAC-41ED-EA98-D2CD57100A20}"/>
              </a:ext>
            </a:extLst>
          </p:cNvPr>
          <p:cNvSpPr txBox="1"/>
          <p:nvPr/>
        </p:nvSpPr>
        <p:spPr>
          <a:xfrm>
            <a:off x="628650" y="1893892"/>
            <a:ext cx="7886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0000FF"/>
                </a:solidFill>
              </a:rPr>
              <a:t>	</a:t>
            </a:r>
            <a:r>
              <a:rPr lang="de-DE" sz="3200" dirty="0"/>
              <a:t> </a:t>
            </a:r>
          </a:p>
          <a:p>
            <a:r>
              <a:rPr lang="de-DE" sz="3200" dirty="0"/>
              <a:t>	</a:t>
            </a:r>
            <a:endParaRPr lang="de-DE" sz="3200" dirty="0">
              <a:solidFill>
                <a:srgbClr val="0000FF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3743B36-9976-CC50-20EF-C52851F9CE1D}"/>
              </a:ext>
            </a:extLst>
          </p:cNvPr>
          <p:cNvSpPr txBox="1"/>
          <p:nvPr/>
        </p:nvSpPr>
        <p:spPr>
          <a:xfrm>
            <a:off x="628650" y="1860828"/>
            <a:ext cx="78867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  <a:tabLst>
                <a:tab pos="288290" algn="l"/>
              </a:tabLst>
            </a:pPr>
            <a:r>
              <a:rPr lang="de-DE" sz="2800" dirty="0">
                <a:solidFill>
                  <a:srgbClr val="0000FF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Information in Form von </a:t>
            </a:r>
            <a:r>
              <a:rPr lang="de-DE" sz="2800" u="sng" dirty="0">
                <a:solidFill>
                  <a:srgbClr val="0000FF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Photonen</a:t>
            </a:r>
            <a:r>
              <a:rPr lang="de-DE" sz="2800" dirty="0">
                <a:solidFill>
                  <a:srgbClr val="0000FF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288290" algn="l"/>
              </a:tabLst>
            </a:pPr>
            <a:r>
              <a:rPr lang="de-DE" sz="2800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Änderung der Gestalt </a:t>
            </a:r>
            <a:r>
              <a:rPr lang="de-DE" sz="2800" u="sng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DE" sz="2800" u="sng" dirty="0" err="1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Konformation</a:t>
            </a:r>
            <a:r>
              <a:rPr lang="de-DE" sz="2800" u="sng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) von Retinal </a:t>
            </a:r>
            <a:r>
              <a:rPr lang="de-DE" sz="2800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durch Absorption eines Photons </a:t>
            </a: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288290" algn="l"/>
              </a:tabLst>
            </a:pPr>
            <a:r>
              <a:rPr lang="de-DE" sz="2800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Ausbildung einer </a:t>
            </a:r>
            <a:r>
              <a:rPr lang="de-DE" sz="2800" u="sng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Hyperpolarisation</a:t>
            </a:r>
            <a:r>
              <a:rPr lang="de-DE" sz="2800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an der Membran der Seh-Sinneszelle (Rezeptor-Potential)</a:t>
            </a:r>
          </a:p>
          <a:p>
            <a:pPr lvl="0">
              <a:tabLst>
                <a:tab pos="288290" algn="l"/>
              </a:tabLst>
            </a:pPr>
            <a:endParaRPr lang="de-DE" sz="2800" dirty="0">
              <a:highlight>
                <a:srgbClr val="00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288290" algn="l"/>
              </a:tabLst>
            </a:pPr>
            <a:r>
              <a:rPr lang="de-DE" sz="2800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Ausschüttung des </a:t>
            </a:r>
            <a:r>
              <a:rPr lang="de-DE" sz="2800" u="sng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Neurotransmitters</a:t>
            </a:r>
            <a:r>
              <a:rPr lang="de-DE" sz="2800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an der Synapse </a:t>
            </a: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288290" algn="l"/>
              </a:tabLst>
            </a:pPr>
            <a:r>
              <a:rPr lang="de-DE" sz="2800" dirty="0">
                <a:solidFill>
                  <a:srgbClr val="0000FF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Ausbildung einer </a:t>
            </a:r>
            <a:r>
              <a:rPr lang="de-DE" sz="2800" u="sng" dirty="0">
                <a:solidFill>
                  <a:srgbClr val="0000FF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Depolarisation</a:t>
            </a:r>
            <a:r>
              <a:rPr lang="de-DE" sz="2800" dirty="0">
                <a:solidFill>
                  <a:srgbClr val="0000FF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 am Dendriten der nachgeschalteten Nervenzelle </a:t>
            </a:r>
          </a:p>
          <a:p>
            <a:pPr marL="514350" indent="-514350">
              <a:buAutoNum type="alphaLcParenR" startAt="2"/>
            </a:pPr>
            <a:endParaRPr lang="de-DE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06000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F0AFA-DBFC-B8FC-EBBB-38CAEB1E0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73EE3A-E196-175D-16F6-400DDCFC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5   Sinnesbiologie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F146D33-264D-146C-0FA2-AB2F3D55ED1E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rgbClr val="0000FF"/>
                </a:solidFill>
              </a:rPr>
              <a:t>Signaltransduktion: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B9171D6-5ADB-6933-4A20-B655DC9CAF3A}"/>
              </a:ext>
            </a:extLst>
          </p:cNvPr>
          <p:cNvSpPr txBox="1"/>
          <p:nvPr/>
        </p:nvSpPr>
        <p:spPr>
          <a:xfrm>
            <a:off x="628650" y="1893892"/>
            <a:ext cx="7886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0000FF"/>
                </a:solidFill>
              </a:rPr>
              <a:t>	</a:t>
            </a:r>
            <a:r>
              <a:rPr lang="de-DE" sz="3200" dirty="0"/>
              <a:t> </a:t>
            </a:r>
          </a:p>
          <a:p>
            <a:r>
              <a:rPr lang="de-DE" sz="3200" dirty="0"/>
              <a:t>	</a:t>
            </a:r>
            <a:endParaRPr lang="de-DE" sz="3200" dirty="0">
              <a:solidFill>
                <a:srgbClr val="0000FF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5236B80-0C6E-8317-E3E8-AD4112C68A09}"/>
              </a:ext>
            </a:extLst>
          </p:cNvPr>
          <p:cNvSpPr txBox="1"/>
          <p:nvPr/>
        </p:nvSpPr>
        <p:spPr>
          <a:xfrm>
            <a:off x="628650" y="1860828"/>
            <a:ext cx="78867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  <a:tabLst>
                <a:tab pos="288290" algn="l"/>
              </a:tabLst>
            </a:pPr>
            <a:r>
              <a:rPr lang="de-DE" sz="28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Information in Form von </a:t>
            </a:r>
            <a:r>
              <a:rPr lang="de-DE" sz="28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Photonen</a:t>
            </a:r>
            <a:r>
              <a:rPr lang="de-DE" sz="28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800" dirty="0">
                <a:solidFill>
                  <a:srgbClr val="0000FF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(Lichtsignal)</a:t>
            </a:r>
            <a:endParaRPr lang="de-DE" sz="2800" dirty="0"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288290" algn="l"/>
              </a:tabLst>
            </a:pPr>
            <a:r>
              <a:rPr lang="de-DE" sz="28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Änderung der Gestalt </a:t>
            </a:r>
            <a:r>
              <a:rPr lang="de-DE" sz="28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DE" sz="2800" u="sng" dirty="0" err="1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Konformation</a:t>
            </a:r>
            <a:r>
              <a:rPr lang="de-DE" sz="28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 von Retinal </a:t>
            </a:r>
            <a:r>
              <a:rPr lang="de-DE" sz="28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durch Absorption eines Photons </a:t>
            </a:r>
            <a:r>
              <a:rPr lang="de-DE" sz="2800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(chem. Signal)</a:t>
            </a:r>
            <a:endParaRPr lang="de-DE" sz="2800" dirty="0">
              <a:highlight>
                <a:srgbClr val="00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288290" algn="l"/>
              </a:tabLst>
            </a:pPr>
            <a:r>
              <a:rPr lang="de-DE" sz="28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Ausbildung einer </a:t>
            </a:r>
            <a:r>
              <a:rPr lang="de-DE" sz="28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Hyperpolarisation</a:t>
            </a:r>
            <a:r>
              <a:rPr lang="de-DE" sz="28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an der Membran der Seh-Sinneszelle (Rezeptor-Potential: </a:t>
            </a:r>
            <a:r>
              <a:rPr lang="de-DE" sz="2800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elektrisches Signal)</a:t>
            </a:r>
            <a:endParaRPr lang="de-DE" sz="2800" dirty="0">
              <a:highlight>
                <a:srgbClr val="00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288290" algn="l"/>
              </a:tabLst>
            </a:pPr>
            <a:r>
              <a:rPr lang="de-DE" sz="28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Ausschüttung des </a:t>
            </a:r>
            <a:r>
              <a:rPr lang="de-DE" sz="28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Neurotransmitters</a:t>
            </a:r>
            <a:r>
              <a:rPr lang="de-DE" sz="28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an der Synapse </a:t>
            </a:r>
            <a:r>
              <a:rPr lang="de-DE" sz="2800" dirty="0">
                <a:solidFill>
                  <a:srgbClr val="0000FF"/>
                </a:solidFill>
                <a:highlight>
                  <a:srgbClr val="00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(chemisches Signal)</a:t>
            </a:r>
            <a:endParaRPr lang="de-DE" sz="2800" dirty="0">
              <a:highlight>
                <a:srgbClr val="00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288290" algn="l"/>
              </a:tabLst>
            </a:pPr>
            <a:r>
              <a:rPr lang="de-DE" sz="28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Ausbildung einer </a:t>
            </a:r>
            <a:r>
              <a:rPr lang="de-DE" sz="28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Depolarisation</a:t>
            </a:r>
            <a:r>
              <a:rPr lang="de-DE" sz="28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am Dendriten der nachgeschalteten Nervenzelle </a:t>
            </a:r>
            <a:r>
              <a:rPr lang="de-DE" sz="2800" dirty="0">
                <a:solidFill>
                  <a:srgbClr val="0000FF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(elektrisches Signal)</a:t>
            </a:r>
            <a:endParaRPr lang="de-DE" sz="2800" dirty="0"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lphaLcParenR" startAt="2"/>
            </a:pPr>
            <a:endParaRPr lang="de-DE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0112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A17B0-95A3-339C-F44F-75A061BB1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35F9D3-431D-2ADF-E580-CFF5FFF49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6-8   Ökologie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3439189-A346-F82C-076A-206182111715}"/>
              </a:ext>
            </a:extLst>
          </p:cNvPr>
          <p:cNvSpPr txBox="1"/>
          <p:nvPr/>
        </p:nvSpPr>
        <p:spPr>
          <a:xfrm>
            <a:off x="628650" y="1187777"/>
            <a:ext cx="7886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Allgemein zur Ökologie </a:t>
            </a:r>
            <a:r>
              <a:rPr lang="de-DE" sz="3600" b="1" dirty="0" err="1"/>
              <a:t>Q13</a:t>
            </a:r>
            <a:r>
              <a:rPr lang="de-DE" sz="3600" b="1" dirty="0"/>
              <a:t>:</a:t>
            </a:r>
          </a:p>
          <a:p>
            <a:pPr algn="ctr"/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1922872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42C6-695E-F345-6B36-614E426B1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879460-BC5B-3A4D-0DCD-8EF2CD838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6-8   Ökologie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1C94A29-7999-971D-AFF3-580742C97A83}"/>
              </a:ext>
            </a:extLst>
          </p:cNvPr>
          <p:cNvSpPr txBox="1"/>
          <p:nvPr/>
        </p:nvSpPr>
        <p:spPr>
          <a:xfrm>
            <a:off x="628650" y="1187777"/>
            <a:ext cx="78867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Allgemein zur Ökologie </a:t>
            </a:r>
            <a:r>
              <a:rPr lang="de-DE" sz="3600" b="1" dirty="0" err="1"/>
              <a:t>Q13</a:t>
            </a:r>
            <a:r>
              <a:rPr lang="de-DE" sz="3600" b="1" dirty="0"/>
              <a:t>: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600" dirty="0"/>
              <a:t>4.1 „Dynamische Prozesse“ kann direkt umgesetzt werden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600" dirty="0"/>
              <a:t>4.2 „Anthropogene Einflüsse“ und   4.3 „Biosphäre“ sind teils redundant und ein Sammelsurium ohne roten Faden.</a:t>
            </a:r>
          </a:p>
          <a:p>
            <a:pPr algn="ctr"/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6860097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55291-4F1D-C925-133E-E587F598A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FF96C-F295-D861-312D-54A213315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6-8   Ökologie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8099841-D1BF-FA73-76EB-C09A4AEDAD06}"/>
              </a:ext>
            </a:extLst>
          </p:cNvPr>
          <p:cNvSpPr txBox="1"/>
          <p:nvPr/>
        </p:nvSpPr>
        <p:spPr>
          <a:xfrm>
            <a:off x="628650" y="1187777"/>
            <a:ext cx="78867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Allgemein zur Ökologie </a:t>
            </a:r>
            <a:r>
              <a:rPr lang="de-DE" sz="3600" b="1" dirty="0" err="1"/>
              <a:t>Q13</a:t>
            </a:r>
            <a:r>
              <a:rPr lang="de-DE" sz="3600" b="1" dirty="0"/>
              <a:t>: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600" dirty="0"/>
              <a:t>Insgesamt </a:t>
            </a:r>
            <a:r>
              <a:rPr lang="de-DE" sz="3600" dirty="0">
                <a:highlight>
                  <a:srgbClr val="FFFF00"/>
                </a:highlight>
              </a:rPr>
              <a:t>relativ wenig Faktenwissen </a:t>
            </a:r>
            <a:r>
              <a:rPr lang="de-DE" sz="3600" dirty="0"/>
              <a:t>als Lernstoff für das Abitur.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600" dirty="0"/>
              <a:t>Vor allem </a:t>
            </a:r>
            <a:r>
              <a:rPr lang="de-DE" sz="3600" dirty="0">
                <a:highlight>
                  <a:srgbClr val="FFFF00"/>
                </a:highlight>
              </a:rPr>
              <a:t>Übungsfeld im Umgang mit materialgestützten Aufgaben </a:t>
            </a:r>
            <a:r>
              <a:rPr lang="de-DE" sz="3600" dirty="0"/>
              <a:t>(deshalb die Wiederholungen).</a:t>
            </a:r>
          </a:p>
          <a:p>
            <a:pPr algn="ctr"/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25387360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DC389-0EDF-10C7-A64C-3561AC77F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92AA0D-754F-D683-3C81-47C75ACEB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6-8   Ökologie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16535BF-50CA-6EDB-0DFC-298D2BBC8C19}"/>
              </a:ext>
            </a:extLst>
          </p:cNvPr>
          <p:cNvSpPr txBox="1"/>
          <p:nvPr/>
        </p:nvSpPr>
        <p:spPr>
          <a:xfrm>
            <a:off x="628650" y="1187777"/>
            <a:ext cx="78867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Allgemein zur Ökologie </a:t>
            </a:r>
            <a:r>
              <a:rPr lang="de-DE" sz="3600" b="1" dirty="0" err="1"/>
              <a:t>Q13</a:t>
            </a:r>
            <a:r>
              <a:rPr lang="de-DE" sz="3600" b="1" dirty="0"/>
              <a:t>:</a:t>
            </a:r>
          </a:p>
          <a:p>
            <a:pPr>
              <a:spcBef>
                <a:spcPts val="1200"/>
              </a:spcBef>
            </a:pPr>
            <a:r>
              <a:rPr lang="de-DE" sz="3600" b="1" dirty="0">
                <a:solidFill>
                  <a:srgbClr val="FF0000"/>
                </a:solidFill>
              </a:rPr>
              <a:t>Größte Gefahr:</a:t>
            </a:r>
          </a:p>
          <a:p>
            <a:r>
              <a:rPr lang="de-DE" sz="3600" dirty="0">
                <a:solidFill>
                  <a:srgbClr val="FF0000"/>
                </a:solidFill>
              </a:rPr>
              <a:t>Beispiele werden samt allen Details auswendig gelernt.</a:t>
            </a:r>
          </a:p>
          <a:p>
            <a:pPr>
              <a:spcBef>
                <a:spcPts val="1200"/>
              </a:spcBef>
            </a:pPr>
            <a:r>
              <a:rPr lang="de-DE" sz="3600" dirty="0"/>
              <a:t>Aber im Abitur kommen andere Beispiele dran (das ist das Wesen einer Transfer-Aufgabe).</a:t>
            </a:r>
          </a:p>
          <a:p>
            <a:pPr algn="ctr"/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14613307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2019B-4EEB-AF8F-FC04-E493FA53E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10FC73-AE92-8405-C5AC-9FD4D91B3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6-8   Ökologie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FB8C1FB-CB9F-5BC0-01D1-C7B6A78C67B8}"/>
              </a:ext>
            </a:extLst>
          </p:cNvPr>
          <p:cNvSpPr txBox="1"/>
          <p:nvPr/>
        </p:nvSpPr>
        <p:spPr>
          <a:xfrm>
            <a:off x="628650" y="1187777"/>
            <a:ext cx="788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Allgemein zur Ökologie </a:t>
            </a:r>
            <a:r>
              <a:rPr lang="de-DE" sz="3600" b="1" dirty="0" err="1"/>
              <a:t>Q13</a:t>
            </a:r>
            <a:r>
              <a:rPr lang="de-DE" sz="3600" b="1" dirty="0"/>
              <a:t>:</a:t>
            </a:r>
          </a:p>
          <a:p>
            <a:pPr>
              <a:spcBef>
                <a:spcPts val="1200"/>
              </a:spcBef>
            </a:pPr>
            <a:r>
              <a:rPr lang="de-DE" sz="3600" dirty="0"/>
              <a:t>Deshalb ist in der Ökologie besonders wichtig, ständig zu unterscheiden zwischen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600" b="1" dirty="0"/>
              <a:t>Grundwissen</a:t>
            </a:r>
            <a:r>
              <a:rPr lang="de-DE" sz="3600" dirty="0"/>
              <a:t> (Lernstoff)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600" b="1" dirty="0"/>
              <a:t>Beispiel</a:t>
            </a:r>
            <a:r>
              <a:rPr lang="de-DE" sz="3600" dirty="0"/>
              <a:t> (kein Lernstoff, austauschbar)</a:t>
            </a:r>
          </a:p>
          <a:p>
            <a:pPr algn="ctr"/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81305556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9CB0A-7BF2-4D2F-BFED-D61B7E692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C0E25A-9114-BFAA-3FAE-282B03F88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   Monetarisierung von Ökosystemen</a:t>
            </a:r>
          </a:p>
        </p:txBody>
      </p:sp>
    </p:spTree>
    <p:extLst>
      <p:ext uri="{BB962C8B-B14F-4D97-AF65-F5344CB8AC3E}">
        <p14:creationId xmlns:p14="http://schemas.microsoft.com/office/powerpoint/2010/main" val="256143859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15852-4028-4501-702C-51044EA3A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8B129C-D4A4-628D-9457-3FBDF9C9D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   Monetarisierung von Ökosystemen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4D3E47A-5905-39F7-1A54-FBC21BE055BE}"/>
              </a:ext>
            </a:extLst>
          </p:cNvPr>
          <p:cNvSpPr txBox="1"/>
          <p:nvPr/>
        </p:nvSpPr>
        <p:spPr>
          <a:xfrm>
            <a:off x="628650" y="1187777"/>
            <a:ext cx="78867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System reinbringen:</a:t>
            </a:r>
          </a:p>
          <a:p>
            <a:r>
              <a:rPr lang="de-DE" sz="3600" b="1" dirty="0"/>
              <a:t>4.2 Anthropogene Einflüsse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Begriff Biodiversität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Begriff Ökosystemleistung (</a:t>
            </a:r>
            <a:r>
              <a:rPr lang="de-DE" sz="3200" dirty="0" err="1"/>
              <a:t>ÖSL</a:t>
            </a:r>
            <a:r>
              <a:rPr lang="de-DE" sz="3200" dirty="0"/>
              <a:t>): s.u.</a:t>
            </a:r>
          </a:p>
        </p:txBody>
      </p:sp>
    </p:spTree>
    <p:extLst>
      <p:ext uri="{BB962C8B-B14F-4D97-AF65-F5344CB8AC3E}">
        <p14:creationId xmlns:p14="http://schemas.microsoft.com/office/powerpoint/2010/main" val="25146247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07273-9557-B282-2180-4CF6BF6CF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DFB126-1C9B-E040-A264-CA1649E0D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   Monetarisierung von Ökosystemen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DDFC777-50D3-E1E3-FFA4-85DF285EA1B7}"/>
              </a:ext>
            </a:extLst>
          </p:cNvPr>
          <p:cNvSpPr txBox="1"/>
          <p:nvPr/>
        </p:nvSpPr>
        <p:spPr>
          <a:xfrm>
            <a:off x="628650" y="1187777"/>
            <a:ext cx="7886700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System reinbringen:</a:t>
            </a:r>
          </a:p>
          <a:p>
            <a:r>
              <a:rPr lang="de-DE" sz="3600" b="1" dirty="0"/>
              <a:t>4.2 Anthropogene Einflüsse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Begriff Biodiversität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Begriff Ökosystemleistung (</a:t>
            </a:r>
            <a:r>
              <a:rPr lang="de-DE" sz="3200" dirty="0" err="1"/>
              <a:t>ÖSL</a:t>
            </a:r>
            <a:r>
              <a:rPr lang="de-DE" sz="32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Ökonomische Kosten </a:t>
            </a:r>
            <a:r>
              <a:rPr lang="de-DE" sz="3200" dirty="0" err="1"/>
              <a:t>menschl</a:t>
            </a:r>
            <a:r>
              <a:rPr lang="de-DE" sz="3200" dirty="0"/>
              <a:t>. Eingriffe:</a:t>
            </a:r>
          </a:p>
          <a:p>
            <a:r>
              <a:rPr lang="de-DE" sz="3200" dirty="0"/>
              <a:t>	Schwerpunkt: </a:t>
            </a:r>
            <a:r>
              <a:rPr lang="de-DE" sz="3200" dirty="0">
                <a:highlight>
                  <a:srgbClr val="FFFF00"/>
                </a:highlight>
              </a:rPr>
              <a:t>Treibhaus-Effekt</a:t>
            </a:r>
            <a:r>
              <a:rPr lang="de-DE" sz="3200" dirty="0"/>
              <a:t> (Weg der 	Erkenntnisgewinnung, Korrelation vs. 	Ursache-Wirkung, Medienkritik …)</a:t>
            </a:r>
          </a:p>
          <a:p>
            <a:pPr>
              <a:spcBef>
                <a:spcPts val="600"/>
              </a:spcBef>
            </a:pPr>
            <a:r>
              <a:rPr lang="de-DE" sz="3200" dirty="0"/>
              <a:t>	ein zweites Beispiel</a:t>
            </a:r>
          </a:p>
        </p:txBody>
      </p:sp>
    </p:spTree>
    <p:extLst>
      <p:ext uri="{BB962C8B-B14F-4D97-AF65-F5344CB8AC3E}">
        <p14:creationId xmlns:p14="http://schemas.microsoft.com/office/powerpoint/2010/main" val="39574244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C0F06-DAF2-2A07-27F8-E2F3941B9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D1B7E-0E39-8EE8-CDA3-4A7D21C88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   Monetarisierung von Ökosystemen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626A805-99EA-55F1-2162-5237E61C6D83}"/>
              </a:ext>
            </a:extLst>
          </p:cNvPr>
          <p:cNvSpPr txBox="1"/>
          <p:nvPr/>
        </p:nvSpPr>
        <p:spPr>
          <a:xfrm>
            <a:off x="628650" y="1187777"/>
            <a:ext cx="78867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System reinbringen:</a:t>
            </a:r>
          </a:p>
          <a:p>
            <a:r>
              <a:rPr lang="de-DE" sz="3600" b="1" dirty="0"/>
              <a:t>4.2 Anthropogene Einflüsse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Begriff Biodiversität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Begriff Ökosystemleistung (</a:t>
            </a:r>
            <a:r>
              <a:rPr lang="de-DE" sz="3200" dirty="0" err="1"/>
              <a:t>ÖSL</a:t>
            </a:r>
            <a:r>
              <a:rPr lang="de-DE" sz="32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Ökonomische Kosten </a:t>
            </a:r>
            <a:r>
              <a:rPr lang="de-DE" sz="3200" dirty="0" err="1"/>
              <a:t>menschl</a:t>
            </a:r>
            <a:r>
              <a:rPr lang="de-DE" sz="3200" dirty="0"/>
              <a:t>. Eingriffe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Monetarisierung von Ökosystemen (</a:t>
            </a:r>
            <a:r>
              <a:rPr lang="de-DE" sz="3200" dirty="0" err="1"/>
              <a:t>eigent-lich</a:t>
            </a:r>
            <a:r>
              <a:rPr lang="de-DE" sz="3200" dirty="0"/>
              <a:t>: von Ökosystemleistungen): Methoden, Vorteile und Grenzen, Kosten-Nutzen-Betrachtung)</a:t>
            </a:r>
          </a:p>
          <a:p>
            <a:r>
              <a:rPr lang="de-DE" sz="3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858328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FA37E-BED0-E80A-993F-CBEDB70F6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B98F6-C646-D856-09B2-EEC06E90C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   Monetarisierung von Ökosystemen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5FD279F-4D96-D892-17F4-C2AABBD74EDC}"/>
              </a:ext>
            </a:extLst>
          </p:cNvPr>
          <p:cNvSpPr txBox="1"/>
          <p:nvPr/>
        </p:nvSpPr>
        <p:spPr>
          <a:xfrm>
            <a:off x="628650" y="1187777"/>
            <a:ext cx="78867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System reinbringen:</a:t>
            </a:r>
          </a:p>
          <a:p>
            <a:r>
              <a:rPr lang="de-DE" sz="3600" b="1" dirty="0"/>
              <a:t>4.2 Anthropogene Einflüsse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Begriff Biodiversität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Begriff Ökosystemleistung (</a:t>
            </a:r>
            <a:r>
              <a:rPr lang="de-DE" sz="3200" dirty="0" err="1"/>
              <a:t>ÖSL</a:t>
            </a:r>
            <a:r>
              <a:rPr lang="de-DE" sz="32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Ökonomische Kosten </a:t>
            </a:r>
            <a:r>
              <a:rPr lang="de-DE" sz="3200" dirty="0" err="1"/>
              <a:t>menschl</a:t>
            </a:r>
            <a:r>
              <a:rPr lang="de-DE" sz="3200" dirty="0"/>
              <a:t>. Eingriffe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Monetarisierung von Ökosystemen (</a:t>
            </a:r>
            <a:r>
              <a:rPr lang="de-DE" sz="3200" dirty="0" err="1"/>
              <a:t>eigent-lich</a:t>
            </a:r>
            <a:r>
              <a:rPr lang="de-DE" sz="3200" dirty="0"/>
              <a:t>: von Ökosystemleistungen)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Ökosystem-Management (</a:t>
            </a:r>
            <a:r>
              <a:rPr lang="de-DE" sz="3200" dirty="0" err="1"/>
              <a:t>Prozess</a:t>
            </a:r>
            <a:r>
              <a:rPr lang="de-DE" sz="3200" dirty="0"/>
              <a:t>-Schutz)</a:t>
            </a:r>
          </a:p>
          <a:p>
            <a:r>
              <a:rPr lang="de-DE" sz="3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5515381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71167-04A9-02AE-325E-B3A6B5050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95D68-02C5-5CED-FF16-D6202BDEC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   Monetarisierung von Ökosystemen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3A9CC2B-4070-8BEC-E77A-14B6B3104A2A}"/>
              </a:ext>
            </a:extLst>
          </p:cNvPr>
          <p:cNvSpPr txBox="1"/>
          <p:nvPr/>
        </p:nvSpPr>
        <p:spPr>
          <a:xfrm>
            <a:off x="628650" y="1187777"/>
            <a:ext cx="78867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System reinbringen:</a:t>
            </a:r>
          </a:p>
          <a:p>
            <a:r>
              <a:rPr lang="de-DE" sz="3600" b="1" dirty="0"/>
              <a:t>4.2 Anthropogene Einflüsse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Begriff Biodiversität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Begriff Ökosystemleistung (</a:t>
            </a:r>
            <a:r>
              <a:rPr lang="de-DE" sz="3200" dirty="0" err="1"/>
              <a:t>ÖSL</a:t>
            </a:r>
            <a:r>
              <a:rPr lang="de-DE" sz="32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Ökonomische Kosten </a:t>
            </a:r>
            <a:r>
              <a:rPr lang="de-DE" sz="3200" dirty="0" err="1"/>
              <a:t>menschl</a:t>
            </a:r>
            <a:r>
              <a:rPr lang="de-DE" sz="3200" dirty="0"/>
              <a:t>. Eingriffe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Monetarisierung von Ökosystemen (</a:t>
            </a:r>
            <a:r>
              <a:rPr lang="de-DE" sz="3200" dirty="0" err="1"/>
              <a:t>eigent-lich</a:t>
            </a:r>
            <a:r>
              <a:rPr lang="de-DE" sz="3200" dirty="0"/>
              <a:t>: von Ökosystemleistungen)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Ökosystem-Management (</a:t>
            </a:r>
            <a:r>
              <a:rPr lang="de-DE" sz="3200" dirty="0" err="1"/>
              <a:t>Prozess</a:t>
            </a:r>
            <a:r>
              <a:rPr lang="de-DE" sz="3200" dirty="0"/>
              <a:t>-Schutz)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Bewertung aus unterschiedlichen Stand-punkten	</a:t>
            </a:r>
          </a:p>
        </p:txBody>
      </p:sp>
    </p:spTree>
    <p:extLst>
      <p:ext uri="{BB962C8B-B14F-4D97-AF65-F5344CB8AC3E}">
        <p14:creationId xmlns:p14="http://schemas.microsoft.com/office/powerpoint/2010/main" val="100096947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6250F-5EF8-4400-BB4C-996862B7C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8B0797-051B-92E0-CE2B-B63184B34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   Monetarisierung von Ökosystemen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92E07F9-A7D8-6428-E4F0-D67681D75585}"/>
              </a:ext>
            </a:extLst>
          </p:cNvPr>
          <p:cNvSpPr txBox="1"/>
          <p:nvPr/>
        </p:nvSpPr>
        <p:spPr>
          <a:xfrm>
            <a:off x="628650" y="1187777"/>
            <a:ext cx="78867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Monetarisierung: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Verkaufswert von Nutzholz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Kosten für technischen Ersatz (Lawinenschutz, Wasserrückhaltung, Reinigung von Uferfiltrat …)</a:t>
            </a:r>
          </a:p>
        </p:txBody>
      </p:sp>
    </p:spTree>
    <p:extLst>
      <p:ext uri="{BB962C8B-B14F-4D97-AF65-F5344CB8AC3E}">
        <p14:creationId xmlns:p14="http://schemas.microsoft.com/office/powerpoint/2010/main" val="359901509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FF258-3024-3EF5-C4AA-C896DFEA4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93427C-3F51-747A-B60C-A7E1AA57F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   Monetarisierung von Ökosystemen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2868941-7D46-B7F0-16FB-220BA65A3E34}"/>
              </a:ext>
            </a:extLst>
          </p:cNvPr>
          <p:cNvSpPr txBox="1"/>
          <p:nvPr/>
        </p:nvSpPr>
        <p:spPr>
          <a:xfrm>
            <a:off x="628650" y="1187777"/>
            <a:ext cx="78867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Monetarisierung: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Verkaufswert von Nutzholz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Kosten für technischen Ersatz (Lawinenschutz, Wasserrückhaltung, Reinigung von Uferfiltrat …)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Fremdenverkehr (Naturerlebnis, Schizirkus)</a:t>
            </a:r>
          </a:p>
        </p:txBody>
      </p:sp>
    </p:spTree>
    <p:extLst>
      <p:ext uri="{BB962C8B-B14F-4D97-AF65-F5344CB8AC3E}">
        <p14:creationId xmlns:p14="http://schemas.microsoft.com/office/powerpoint/2010/main" val="285118210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17918-503D-FA5E-E193-031FAAEC6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FDD673-B07B-F11C-2D30-F4B5D126D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   Monetarisierung von Ökosystemen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C8079ED-63A3-0DD1-94B5-D92761578D81}"/>
              </a:ext>
            </a:extLst>
          </p:cNvPr>
          <p:cNvSpPr txBox="1"/>
          <p:nvPr/>
        </p:nvSpPr>
        <p:spPr>
          <a:xfrm>
            <a:off x="628650" y="1187777"/>
            <a:ext cx="78867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Monetarisierung: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Verkaufswert von Nutzholz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Kosten für technischen Ersatz (Lawinenschutz, Wasserrückhaltung, Reinigung von Uferfiltrat …)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Fremdenverkehr (Naturerlebnis, Schizirkus)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Ökopunkte-System für Erhaltung bzw. Schaffung wertvoller Biotope</a:t>
            </a:r>
          </a:p>
        </p:txBody>
      </p:sp>
    </p:spTree>
    <p:extLst>
      <p:ext uri="{BB962C8B-B14F-4D97-AF65-F5344CB8AC3E}">
        <p14:creationId xmlns:p14="http://schemas.microsoft.com/office/powerpoint/2010/main" val="4343776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64288-81EB-43A8-AD45-B5E0483D6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462F71-9A48-B4F8-3F95-C45039A3F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   Monetarisierung von Ökosystemen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5B2D89F-F054-F91A-BB47-5A1B269A4825}"/>
              </a:ext>
            </a:extLst>
          </p:cNvPr>
          <p:cNvSpPr txBox="1"/>
          <p:nvPr/>
        </p:nvSpPr>
        <p:spPr>
          <a:xfrm>
            <a:off x="628650" y="1187777"/>
            <a:ext cx="78867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Monetarisierung:</a:t>
            </a:r>
          </a:p>
          <a:p>
            <a:r>
              <a:rPr lang="de-DE" sz="3200" b="1" dirty="0"/>
              <a:t>Lernstoff:</a:t>
            </a:r>
          </a:p>
          <a:p>
            <a:r>
              <a:rPr lang="de-DE" sz="3200" dirty="0"/>
              <a:t>Grundidee der Monetarisierung von </a:t>
            </a:r>
            <a:r>
              <a:rPr lang="de-DE" sz="3200" dirty="0" err="1"/>
              <a:t>ÖSL</a:t>
            </a:r>
            <a:endParaRPr lang="de-DE" sz="3200" dirty="0"/>
          </a:p>
          <a:p>
            <a:r>
              <a:rPr lang="de-DE" sz="3200" dirty="0"/>
              <a:t>Vorteile und Grenzen</a:t>
            </a:r>
          </a:p>
          <a:p>
            <a:r>
              <a:rPr lang="de-DE" sz="3200" dirty="0"/>
              <a:t>2 Beispiele konkreter Monetarisierung</a:t>
            </a:r>
          </a:p>
          <a:p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3024526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B57A9-6B7B-FAB9-E325-408AF00E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3F09B2-B69E-D2C0-32B1-FD60EF8C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CCFF33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6   Monetarisierung von Ökosystemen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2D8728E-3D64-F23A-6111-75DA6827CE5A}"/>
              </a:ext>
            </a:extLst>
          </p:cNvPr>
          <p:cNvSpPr txBox="1"/>
          <p:nvPr/>
        </p:nvSpPr>
        <p:spPr>
          <a:xfrm>
            <a:off x="628650" y="1187777"/>
            <a:ext cx="78867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Monetarisierung:</a:t>
            </a:r>
          </a:p>
          <a:p>
            <a:r>
              <a:rPr lang="de-DE" sz="3200" b="1" dirty="0"/>
              <a:t>Lernstoff:</a:t>
            </a:r>
          </a:p>
          <a:p>
            <a:r>
              <a:rPr lang="de-DE" sz="3200" dirty="0"/>
              <a:t>Grundidee der Monetarisierung von </a:t>
            </a:r>
            <a:r>
              <a:rPr lang="de-DE" sz="3200" dirty="0" err="1"/>
              <a:t>ÖSL</a:t>
            </a:r>
            <a:endParaRPr lang="de-DE" sz="3200" dirty="0"/>
          </a:p>
          <a:p>
            <a:r>
              <a:rPr lang="de-DE" sz="3200" dirty="0"/>
              <a:t>Vorteile und Grenzen</a:t>
            </a:r>
          </a:p>
          <a:p>
            <a:r>
              <a:rPr lang="de-DE" sz="3200" dirty="0"/>
              <a:t>2 Beispiele konkreter Monetarisierung</a:t>
            </a:r>
          </a:p>
          <a:p>
            <a:endParaRPr lang="de-DE" sz="3200" dirty="0"/>
          </a:p>
          <a:p>
            <a:r>
              <a:rPr lang="de-DE" sz="3200" b="1" dirty="0"/>
              <a:t>Fertigkeiten:</a:t>
            </a:r>
          </a:p>
          <a:p>
            <a:r>
              <a:rPr lang="de-DE" sz="3200" dirty="0"/>
              <a:t>Umgang mit Informationsmaterial</a:t>
            </a:r>
          </a:p>
          <a:p>
            <a:r>
              <a:rPr lang="de-DE" sz="3200" dirty="0"/>
              <a:t>Verwendung der wenigen Fachbegriffe</a:t>
            </a:r>
          </a:p>
          <a:p>
            <a:r>
              <a:rPr lang="de-DE" sz="3200" dirty="0"/>
              <a:t>begründete Bewertung </a:t>
            </a:r>
          </a:p>
        </p:txBody>
      </p:sp>
    </p:spTree>
    <p:extLst>
      <p:ext uri="{BB962C8B-B14F-4D97-AF65-F5344CB8AC3E}">
        <p14:creationId xmlns:p14="http://schemas.microsoft.com/office/powerpoint/2010/main" val="4325693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45647-3A96-2E6D-06D7-A053FC17C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9F6F69-E7D7-41A0-71A3-5E67ED135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FF99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7   Ökonomische Kosten und </a:t>
            </a:r>
            <a:r>
              <a:rPr lang="de-DE" sz="3600" b="1" dirty="0" err="1"/>
              <a:t>ÖSL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09D8DFC-31EE-C8A1-1D4E-C461B16373B2}"/>
              </a:ext>
            </a:extLst>
          </p:cNvPr>
          <p:cNvSpPr txBox="1"/>
          <p:nvPr/>
        </p:nvSpPr>
        <p:spPr>
          <a:xfrm>
            <a:off x="628650" y="1187777"/>
            <a:ext cx="78867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Ökosystemleistungen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bereitstellende </a:t>
            </a:r>
            <a:r>
              <a:rPr lang="de-DE" sz="3200" dirty="0" err="1"/>
              <a:t>ÖSL</a:t>
            </a:r>
            <a:endParaRPr lang="de-DE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unterstützende </a:t>
            </a:r>
            <a:r>
              <a:rPr lang="de-DE" sz="3200" dirty="0" err="1"/>
              <a:t>ÖSL</a:t>
            </a:r>
            <a:endParaRPr lang="de-DE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regulierende </a:t>
            </a:r>
            <a:r>
              <a:rPr lang="de-DE" sz="3200" dirty="0" err="1"/>
              <a:t>ÖSL</a:t>
            </a:r>
            <a:endParaRPr lang="de-DE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kulturelle </a:t>
            </a:r>
            <a:r>
              <a:rPr lang="de-DE" sz="3200" dirty="0" err="1"/>
              <a:t>ÖSL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421128432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0E801-2B77-E361-0564-DA5D429FB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B620DA-779F-CDCC-60BC-1A4B6525C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FF99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7   Ökonomische Kosten und </a:t>
            </a:r>
            <a:r>
              <a:rPr lang="de-DE" sz="3600" b="1" dirty="0" err="1"/>
              <a:t>ÖSL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FEFD2EA-439E-2316-AEED-A5255CC61F6C}"/>
              </a:ext>
            </a:extLst>
          </p:cNvPr>
          <p:cNvSpPr txBox="1"/>
          <p:nvPr/>
        </p:nvSpPr>
        <p:spPr>
          <a:xfrm>
            <a:off x="628650" y="1187777"/>
            <a:ext cx="78867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Ökosystemleistungen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bereitstellende </a:t>
            </a:r>
            <a:r>
              <a:rPr lang="de-DE" sz="3200" dirty="0" err="1"/>
              <a:t>ÖSL</a:t>
            </a:r>
            <a:endParaRPr lang="de-DE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unterstützende </a:t>
            </a:r>
            <a:r>
              <a:rPr lang="de-DE" sz="3200" dirty="0" err="1"/>
              <a:t>ÖSL</a:t>
            </a:r>
            <a:endParaRPr lang="de-DE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regulierende </a:t>
            </a:r>
            <a:r>
              <a:rPr lang="de-DE" sz="3200" dirty="0" err="1"/>
              <a:t>ÖSL</a:t>
            </a:r>
            <a:endParaRPr lang="de-DE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kulturelle </a:t>
            </a:r>
            <a:r>
              <a:rPr lang="de-DE" sz="3200" dirty="0" err="1"/>
              <a:t>ÖSL</a:t>
            </a:r>
            <a:endParaRPr lang="de-DE" sz="3200" dirty="0"/>
          </a:p>
          <a:p>
            <a:pPr>
              <a:spcBef>
                <a:spcPts val="1200"/>
              </a:spcBef>
            </a:pPr>
            <a:r>
              <a:rPr lang="de-DE" sz="3200" dirty="0"/>
              <a:t>Beispiele begründet zuordnen (Punkte auf die Begründung!)</a:t>
            </a:r>
          </a:p>
        </p:txBody>
      </p:sp>
    </p:spTree>
    <p:extLst>
      <p:ext uri="{BB962C8B-B14F-4D97-AF65-F5344CB8AC3E}">
        <p14:creationId xmlns:p14="http://schemas.microsoft.com/office/powerpoint/2010/main" val="31597040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1917A-80D5-1BAF-9711-A490D0C9E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440997-DC33-952F-6453-C6BE17FF7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FF99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7   Ökonomische Kosten und </a:t>
            </a:r>
            <a:r>
              <a:rPr lang="de-DE" sz="3600" b="1" dirty="0" err="1"/>
              <a:t>ÖSL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462C211-413D-C146-1E25-97C935319E0F}"/>
              </a:ext>
            </a:extLst>
          </p:cNvPr>
          <p:cNvSpPr txBox="1"/>
          <p:nvPr/>
        </p:nvSpPr>
        <p:spPr>
          <a:xfrm>
            <a:off x="628650" y="1187777"/>
            <a:ext cx="78867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Aktuell: Wasser</a:t>
            </a:r>
          </a:p>
          <a:p>
            <a:r>
              <a:rPr lang="de-DE" sz="3200" u="sng" dirty="0" err="1"/>
              <a:t>Schülerzentrieres</a:t>
            </a:r>
            <a:r>
              <a:rPr lang="de-DE" sz="3200" u="sng" dirty="0"/>
              <a:t> Arbeiten: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Oberflächen- und Grundwasser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Überschwemmung und Dürre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Trinkwasser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Bewässerung (LW) und Kühlwasser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Brauchwasser-System (gibt’s noch nicht)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wasserfreie Toiletten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Abwasser</a:t>
            </a: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19228302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51EFD-2B00-B465-0754-972FBC4F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7EE68C-7EED-E13F-BF97-1C0777241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FF99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7   Ökonomische Kosten und </a:t>
            </a:r>
            <a:r>
              <a:rPr lang="de-DE" sz="3600" b="1" dirty="0" err="1"/>
              <a:t>ÖSL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53594E7-917B-E438-816C-074D7577CE26}"/>
              </a:ext>
            </a:extLst>
          </p:cNvPr>
          <p:cNvSpPr txBox="1"/>
          <p:nvPr/>
        </p:nvSpPr>
        <p:spPr>
          <a:xfrm>
            <a:off x="628650" y="1187777"/>
            <a:ext cx="78867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Aktuell: Wasser</a:t>
            </a:r>
          </a:p>
          <a:p>
            <a:r>
              <a:rPr lang="de-DE" sz="3200" u="sng" dirty="0" err="1"/>
              <a:t>Schülerzentrieres</a:t>
            </a:r>
            <a:r>
              <a:rPr lang="de-DE" sz="3200" u="sng" dirty="0"/>
              <a:t> Arbeiten: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Quellen erschließen und kritisch beurteilen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Art, Ausmaß der Monetarisierung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Forderungen an die Politik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unterschiedliche Standpunkte</a:t>
            </a:r>
          </a:p>
          <a:p>
            <a:pPr>
              <a:spcAft>
                <a:spcPts val="1200"/>
              </a:spcAft>
            </a:pPr>
            <a:endParaRPr lang="de-DE" sz="3200" b="1" dirty="0"/>
          </a:p>
          <a:p>
            <a:pPr algn="ctr">
              <a:spcAft>
                <a:spcPts val="1200"/>
              </a:spcAft>
            </a:pP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319247246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B29D6-B55E-F171-75F6-9BE70DE38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521801-3A42-1E60-9B0B-2750A3EE1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FF99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7   Ökonomische Kosten und </a:t>
            </a:r>
            <a:r>
              <a:rPr lang="de-DE" sz="3600" b="1" dirty="0" err="1"/>
              <a:t>ÖSL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345072B-8ABD-E0FC-FCE4-77AB27BBFF23}"/>
              </a:ext>
            </a:extLst>
          </p:cNvPr>
          <p:cNvSpPr txBox="1"/>
          <p:nvPr/>
        </p:nvSpPr>
        <p:spPr>
          <a:xfrm>
            <a:off x="628650" y="1187777"/>
            <a:ext cx="78867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de-DE" sz="3600" b="1" dirty="0"/>
              <a:t>Aktuell: Wasser</a:t>
            </a:r>
          </a:p>
          <a:p>
            <a:r>
              <a:rPr lang="de-DE" sz="3200" u="sng" dirty="0" err="1"/>
              <a:t>Schülerzentrieres</a:t>
            </a:r>
            <a:r>
              <a:rPr lang="de-DE" sz="3200" u="sng" dirty="0"/>
              <a:t> Arbeiten:</a:t>
            </a:r>
          </a:p>
          <a:p>
            <a:r>
              <a:rPr lang="de-DE" sz="3200" b="1" dirty="0">
                <a:highlight>
                  <a:srgbClr val="FFFF00"/>
                </a:highlight>
              </a:rPr>
              <a:t>Methodentraining</a:t>
            </a:r>
            <a:r>
              <a:rPr lang="de-DE" sz="3200" dirty="0"/>
              <a:t> als Vorbereitung auf das Abitur!</a:t>
            </a:r>
          </a:p>
          <a:p>
            <a:pPr>
              <a:spcAft>
                <a:spcPts val="1200"/>
              </a:spcAft>
            </a:pPr>
            <a:endParaRPr lang="de-DE" sz="3200" b="1" dirty="0"/>
          </a:p>
          <a:p>
            <a:pPr algn="ctr">
              <a:spcAft>
                <a:spcPts val="1200"/>
              </a:spcAft>
            </a:pP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267856268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C45DE-8E11-89BD-A2AF-4EFF31F81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36C06E-4D4E-BE2E-8C49-6532DFCA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00FF99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7   Ökonomische Kosten und </a:t>
            </a:r>
            <a:r>
              <a:rPr lang="de-DE" sz="3600" b="1" dirty="0" err="1"/>
              <a:t>ÖSL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2AECAB4-A5A0-88AE-EF6E-DF9198F497AE}"/>
              </a:ext>
            </a:extLst>
          </p:cNvPr>
          <p:cNvSpPr txBox="1"/>
          <p:nvPr/>
        </p:nvSpPr>
        <p:spPr>
          <a:xfrm>
            <a:off x="628650" y="1187777"/>
            <a:ext cx="78867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000" b="1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200" b="1" dirty="0"/>
              <a:t>4.2 Anthropogene Einflüsse …</a:t>
            </a:r>
          </a:p>
          <a:p>
            <a:pPr>
              <a:spcAft>
                <a:spcPts val="1200"/>
              </a:spcAft>
            </a:pPr>
            <a:r>
              <a:rPr lang="de-DE" sz="3200" dirty="0"/>
              <a:t>		</a:t>
            </a:r>
            <a:r>
              <a:rPr lang="de-DE" sz="3200" dirty="0" err="1"/>
              <a:t>gA</a:t>
            </a:r>
            <a:r>
              <a:rPr lang="de-DE" sz="3200" dirty="0"/>
              <a:t>: 6 Stunden</a:t>
            </a:r>
          </a:p>
          <a:p>
            <a:pPr>
              <a:spcAft>
                <a:spcPts val="1200"/>
              </a:spcAft>
            </a:pPr>
            <a:r>
              <a:rPr lang="de-DE" sz="3200" dirty="0">
                <a:solidFill>
                  <a:srgbClr val="0000FF"/>
                </a:solidFill>
              </a:rPr>
              <a:t>		</a:t>
            </a:r>
            <a:r>
              <a:rPr lang="de-DE" sz="3200" dirty="0" err="1">
                <a:solidFill>
                  <a:srgbClr val="0000FF"/>
                </a:solidFill>
              </a:rPr>
              <a:t>eA</a:t>
            </a:r>
            <a:r>
              <a:rPr lang="de-DE" sz="3200" dirty="0">
                <a:solidFill>
                  <a:srgbClr val="0000FF"/>
                </a:solidFill>
              </a:rPr>
              <a:t>: 7 Stunden</a:t>
            </a:r>
          </a:p>
          <a:p>
            <a:pPr>
              <a:spcAft>
                <a:spcPts val="1200"/>
              </a:spcAft>
            </a:pPr>
            <a:endParaRPr lang="de-DE" sz="3200" dirty="0">
              <a:solidFill>
                <a:srgbClr val="0000FF"/>
              </a:solidFill>
            </a:endParaRPr>
          </a:p>
          <a:p>
            <a:pPr>
              <a:spcAft>
                <a:spcPts val="1200"/>
              </a:spcAft>
            </a:pPr>
            <a:r>
              <a:rPr lang="de-DE" sz="3200" b="1" dirty="0"/>
              <a:t>4.3 Ökologie der Biosphäre</a:t>
            </a:r>
          </a:p>
          <a:p>
            <a:pPr>
              <a:spcAft>
                <a:spcPts val="1200"/>
              </a:spcAft>
            </a:pPr>
            <a:r>
              <a:rPr lang="de-DE" sz="3200" dirty="0"/>
              <a:t>		</a:t>
            </a:r>
            <a:r>
              <a:rPr lang="de-DE" sz="3200" dirty="0" err="1"/>
              <a:t>gA</a:t>
            </a:r>
            <a:r>
              <a:rPr lang="de-DE" sz="3200" dirty="0"/>
              <a:t>: 4 Stunden</a:t>
            </a:r>
          </a:p>
          <a:p>
            <a:pPr>
              <a:spcAft>
                <a:spcPts val="1200"/>
              </a:spcAft>
            </a:pPr>
            <a:r>
              <a:rPr lang="de-DE" sz="3200" dirty="0">
                <a:solidFill>
                  <a:srgbClr val="0000FF"/>
                </a:solidFill>
              </a:rPr>
              <a:t>		</a:t>
            </a:r>
            <a:r>
              <a:rPr lang="de-DE" sz="3200" dirty="0" err="1">
                <a:solidFill>
                  <a:srgbClr val="0000FF"/>
                </a:solidFill>
              </a:rPr>
              <a:t>eA</a:t>
            </a:r>
            <a:r>
              <a:rPr lang="de-DE" sz="3200" dirty="0">
                <a:solidFill>
                  <a:srgbClr val="0000FF"/>
                </a:solidFill>
              </a:rPr>
              <a:t>: 8 Stunden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80CEF77-30ED-46DC-1AEC-007D13F7B595}"/>
              </a:ext>
            </a:extLst>
          </p:cNvPr>
          <p:cNvSpPr txBox="1"/>
          <p:nvPr/>
        </p:nvSpPr>
        <p:spPr>
          <a:xfrm>
            <a:off x="4572000" y="2257097"/>
            <a:ext cx="3801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i="1" dirty="0"/>
              <a:t>(davon 2,5 – 3 Stunden für den Treibhauseffekt)</a:t>
            </a:r>
          </a:p>
        </p:txBody>
      </p:sp>
    </p:spTree>
    <p:extLst>
      <p:ext uri="{BB962C8B-B14F-4D97-AF65-F5344CB8AC3E}">
        <p14:creationId xmlns:p14="http://schemas.microsoft.com/office/powerpoint/2010/main" val="154199934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5A5C8-E2A9-51DA-1460-CB89B14DA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5D64AA-BC49-A558-BFC3-61390A305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E7FBFF6-983F-70B5-D993-28239FCFBF1D}"/>
              </a:ext>
            </a:extLst>
          </p:cNvPr>
          <p:cNvSpPr txBox="1"/>
          <p:nvPr/>
        </p:nvSpPr>
        <p:spPr>
          <a:xfrm>
            <a:off x="628650" y="1187777"/>
            <a:ext cx="7886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Anthropozentrische Bewertung </a:t>
            </a:r>
          </a:p>
          <a:p>
            <a:pPr algn="ctr"/>
            <a:r>
              <a:rPr lang="de-DE" sz="3600" b="1" dirty="0"/>
              <a:t>der Natur</a:t>
            </a:r>
          </a:p>
        </p:txBody>
      </p:sp>
    </p:spTree>
    <p:extLst>
      <p:ext uri="{BB962C8B-B14F-4D97-AF65-F5344CB8AC3E}">
        <p14:creationId xmlns:p14="http://schemas.microsoft.com/office/powerpoint/2010/main" val="163575968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B72A3-D23E-3785-AA80-D2F350C34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C06A0A-0A05-DD32-E18F-EE9220C10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630174F-558B-5A52-905E-A39BF75E57D1}"/>
              </a:ext>
            </a:extLst>
          </p:cNvPr>
          <p:cNvSpPr txBox="1"/>
          <p:nvPr/>
        </p:nvSpPr>
        <p:spPr>
          <a:xfrm>
            <a:off x="628650" y="1187777"/>
            <a:ext cx="78867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Anthropozentrische Bewertung </a:t>
            </a:r>
          </a:p>
          <a:p>
            <a:pPr algn="ctr"/>
            <a:r>
              <a:rPr lang="de-DE" sz="3600" b="1" dirty="0"/>
              <a:t>der Natur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Monetarisierung bezieht sich ausschließlich auf Wirtschaft des Menschen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zusätzlich wichtig: Natur als Lebensraum für alle anderen Arten </a:t>
            </a:r>
          </a:p>
        </p:txBody>
      </p:sp>
    </p:spTree>
    <p:extLst>
      <p:ext uri="{BB962C8B-B14F-4D97-AF65-F5344CB8AC3E}">
        <p14:creationId xmlns:p14="http://schemas.microsoft.com/office/powerpoint/2010/main" val="38655657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372A7-2A56-7CF3-2820-2EE598B0E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3CDE70-E945-FB92-861E-15A418474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C0E776F-DF89-B5A1-B20D-F915E768B3A8}"/>
              </a:ext>
            </a:extLst>
          </p:cNvPr>
          <p:cNvSpPr txBox="1"/>
          <p:nvPr/>
        </p:nvSpPr>
        <p:spPr>
          <a:xfrm>
            <a:off x="628650" y="1187777"/>
            <a:ext cx="78867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Anthropozentrische Bewertung </a:t>
            </a:r>
          </a:p>
          <a:p>
            <a:pPr algn="ctr"/>
            <a:r>
              <a:rPr lang="de-DE" sz="3600" b="1" dirty="0"/>
              <a:t>der Natur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Monetarisierung bezieht sich ausschließlich auf Wirtschaft des Menschen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zusätzlich wichtig: Natur als Lebensraum für alle anderen Arten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einklagbares Existenzrecht für Tiere, </a:t>
            </a:r>
            <a:r>
              <a:rPr lang="de-DE" sz="3200" dirty="0" err="1"/>
              <a:t>Pflan-zen</a:t>
            </a:r>
            <a:r>
              <a:rPr lang="de-DE" sz="3200" dirty="0"/>
              <a:t>, Lebensräume (</a:t>
            </a:r>
            <a:r>
              <a:rPr lang="de-DE" sz="3200" dirty="0" err="1"/>
              <a:t>Fluss</a:t>
            </a:r>
            <a:r>
              <a:rPr lang="de-DE" sz="3200" dirty="0"/>
              <a:t> in Neuseeland seit 2017)</a:t>
            </a:r>
          </a:p>
        </p:txBody>
      </p:sp>
    </p:spTree>
    <p:extLst>
      <p:ext uri="{BB962C8B-B14F-4D97-AF65-F5344CB8AC3E}">
        <p14:creationId xmlns:p14="http://schemas.microsoft.com/office/powerpoint/2010/main" val="412494412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5F538-5FA2-1DFA-04B4-D31A33BE3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C5E74E-5FDD-CFB8-88BB-A613A559A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343E875-0E02-0347-45A5-E0095A89BB6E}"/>
              </a:ext>
            </a:extLst>
          </p:cNvPr>
          <p:cNvSpPr txBox="1"/>
          <p:nvPr/>
        </p:nvSpPr>
        <p:spPr>
          <a:xfrm>
            <a:off x="628650" y="1187777"/>
            <a:ext cx="78867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Anthropozentrische Bewertung </a:t>
            </a:r>
          </a:p>
          <a:p>
            <a:pPr algn="ctr"/>
            <a:r>
              <a:rPr lang="de-DE" sz="3600" b="1" dirty="0"/>
              <a:t>der Natur</a:t>
            </a:r>
          </a:p>
          <a:p>
            <a:pPr>
              <a:spcBef>
                <a:spcPts val="1200"/>
              </a:spcBef>
            </a:pPr>
            <a:r>
              <a:rPr lang="de-DE" sz="3200" u="sng" dirty="0"/>
              <a:t>Lernziele</a:t>
            </a:r>
            <a:r>
              <a:rPr lang="de-DE" sz="3200" dirty="0"/>
              <a:t>: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unbekannte Materialien auswerten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verschiedene Sichtweisen kennen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in Fachsprache erörtern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Bewertungen vornehmen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selbständig gegliederte Darstellung</a:t>
            </a:r>
          </a:p>
        </p:txBody>
      </p:sp>
    </p:spTree>
    <p:extLst>
      <p:ext uri="{BB962C8B-B14F-4D97-AF65-F5344CB8AC3E}">
        <p14:creationId xmlns:p14="http://schemas.microsoft.com/office/powerpoint/2010/main" val="29977305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B3932-86EF-1EE4-BC74-633D79632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7A864-9D41-7CC6-630A-1C0EB62D6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FCB5008-3CFD-9B35-94EB-C74187547015}"/>
              </a:ext>
            </a:extLst>
          </p:cNvPr>
          <p:cNvSpPr txBox="1"/>
          <p:nvPr/>
        </p:nvSpPr>
        <p:spPr>
          <a:xfrm>
            <a:off x="628650" y="1187777"/>
            <a:ext cx="78867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Anthropozentrische Bewertung </a:t>
            </a:r>
          </a:p>
          <a:p>
            <a:pPr algn="ctr"/>
            <a:r>
              <a:rPr lang="de-DE" sz="3600" b="1" dirty="0"/>
              <a:t>der Natur</a:t>
            </a:r>
          </a:p>
          <a:p>
            <a:pPr>
              <a:spcBef>
                <a:spcPts val="1200"/>
              </a:spcBef>
            </a:pPr>
            <a:r>
              <a:rPr lang="de-DE" sz="3200" u="sng" dirty="0"/>
              <a:t>Beurteilungskriterien (Klausur)</a:t>
            </a:r>
            <a:r>
              <a:rPr lang="de-DE" sz="3200" dirty="0"/>
              <a:t>: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Vielfalt der Argumente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Begründung einer Bewertung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Übersichtlichkeit und innere Logik der Darstellung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(fach-)sprachliche Korrektheit</a:t>
            </a:r>
          </a:p>
        </p:txBody>
      </p:sp>
    </p:spTree>
    <p:extLst>
      <p:ext uri="{BB962C8B-B14F-4D97-AF65-F5344CB8AC3E}">
        <p14:creationId xmlns:p14="http://schemas.microsoft.com/office/powerpoint/2010/main" val="13019422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FDCDE-FB7F-2032-E670-53F081A3A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6290A6-1D6B-E76B-CFD0-23B094E4A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8526EE5-A4D6-681B-F431-518C83CEC2C4}"/>
              </a:ext>
            </a:extLst>
          </p:cNvPr>
          <p:cNvSpPr txBox="1"/>
          <p:nvPr/>
        </p:nvSpPr>
        <p:spPr>
          <a:xfrm>
            <a:off x="628650" y="1187777"/>
            <a:ext cx="78867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Anthropozentrische Bewertung </a:t>
            </a:r>
          </a:p>
          <a:p>
            <a:pPr algn="ctr"/>
            <a:r>
              <a:rPr lang="de-DE" sz="3600" b="1" dirty="0"/>
              <a:t>der Natur</a:t>
            </a:r>
          </a:p>
          <a:p>
            <a:pPr>
              <a:spcBef>
                <a:spcPts val="1200"/>
              </a:spcBef>
            </a:pPr>
            <a:r>
              <a:rPr lang="de-DE" sz="3200" u="sng" dirty="0"/>
              <a:t>Wichtig für die Kursteilnehmer: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Anzahl der maximal erreichbaren BE </a:t>
            </a:r>
            <a:r>
              <a:rPr lang="de-DE" sz="3200" dirty="0" err="1"/>
              <a:t>ent</a:t>
            </a:r>
            <a:r>
              <a:rPr lang="de-DE" sz="3200" dirty="0"/>
              <a:t>-spricht etwa der Anzahl von Aspekten in </a:t>
            </a:r>
          </a:p>
          <a:p>
            <a:r>
              <a:rPr lang="de-DE" sz="3200" dirty="0"/>
              <a:t>	der Antwort.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/>
              <a:t>Art der Darstellung geht in die Beurteilung mit ein.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356653948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B67DD-48E1-7642-2C1E-E26D99E84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679AD-F04C-84D1-EEB5-5414278BB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30B85A3-B216-4EC3-C0E0-78E91D9C5058}"/>
              </a:ext>
            </a:extLst>
          </p:cNvPr>
          <p:cNvSpPr txBox="1"/>
          <p:nvPr/>
        </p:nvSpPr>
        <p:spPr>
          <a:xfrm>
            <a:off x="628650" y="1187777"/>
            <a:ext cx="78867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Anthropozentrische Bewertung </a:t>
            </a:r>
          </a:p>
          <a:p>
            <a:pPr algn="ctr"/>
            <a:r>
              <a:rPr lang="de-DE" sz="3600" b="1" dirty="0"/>
              <a:t>der Natur</a:t>
            </a:r>
          </a:p>
          <a:p>
            <a:pPr>
              <a:spcBef>
                <a:spcPts val="1200"/>
              </a:spcBef>
            </a:pPr>
            <a:r>
              <a:rPr lang="de-DE" sz="3200" u="sng" dirty="0"/>
              <a:t>Korrektur und Bepunktung: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Anzahl der relevanten Aspekte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Art der Darstellung formal (Gliederung, keine Redundanzen, Fachsprache …)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Plausibilität der Argumentation</a:t>
            </a:r>
          </a:p>
        </p:txBody>
      </p:sp>
    </p:spTree>
    <p:extLst>
      <p:ext uri="{BB962C8B-B14F-4D97-AF65-F5344CB8AC3E}">
        <p14:creationId xmlns:p14="http://schemas.microsoft.com/office/powerpoint/2010/main" val="174263521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0265F-D590-5EBE-CE8C-01C4FEFC8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EF66DE-39A2-856E-8F76-CFB0D2355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A51109-0557-A14E-2CB0-8A270542A74D}"/>
              </a:ext>
            </a:extLst>
          </p:cNvPr>
          <p:cNvSpPr txBox="1"/>
          <p:nvPr/>
        </p:nvSpPr>
        <p:spPr>
          <a:xfrm>
            <a:off x="628650" y="1187777"/>
            <a:ext cx="788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Zusammenwirken der Disziplinen</a:t>
            </a:r>
          </a:p>
        </p:txBody>
      </p:sp>
    </p:spTree>
    <p:extLst>
      <p:ext uri="{BB962C8B-B14F-4D97-AF65-F5344CB8AC3E}">
        <p14:creationId xmlns:p14="http://schemas.microsoft.com/office/powerpoint/2010/main" val="41270547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B2CEA-72A7-43DF-560C-F1CBA926D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DEEF8-0A3B-2EA2-7F9C-B1E2E9E75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3A7F19A-7A69-4101-FB19-1693630A7393}"/>
              </a:ext>
            </a:extLst>
          </p:cNvPr>
          <p:cNvSpPr txBox="1"/>
          <p:nvPr/>
        </p:nvSpPr>
        <p:spPr>
          <a:xfrm>
            <a:off x="628650" y="1187777"/>
            <a:ext cx="78867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Zusammenwirken der Disziplinen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de-DE" sz="3200" b="1" dirty="0"/>
              <a:t>LehrplanPLUS:</a:t>
            </a:r>
          </a:p>
          <a:p>
            <a:pPr>
              <a:spcAft>
                <a:spcPts val="1200"/>
              </a:spcAft>
            </a:pPr>
            <a:r>
              <a:rPr lang="de-DE" sz="2800" dirty="0">
                <a:highlight>
                  <a:srgbClr val="FFFF00"/>
                </a:highlight>
              </a:rPr>
              <a:t>Inhalte:</a:t>
            </a:r>
            <a:r>
              <a:rPr lang="de-DE" sz="2800" dirty="0"/>
              <a:t> Zusammenwirken unterschiedlicher (natur-) wissenschaftlicher Disziplinen bei der Untersuchung globaler Veränderungen von Ökosystemen </a:t>
            </a:r>
          </a:p>
          <a:p>
            <a:r>
              <a:rPr lang="de-DE" sz="2800" dirty="0">
                <a:highlight>
                  <a:srgbClr val="00FF00"/>
                </a:highlight>
              </a:rPr>
              <a:t>Kompetenzen:</a:t>
            </a:r>
            <a:r>
              <a:rPr lang="de-DE" sz="2800" dirty="0"/>
              <a:t> </a:t>
            </a:r>
            <a:r>
              <a:rPr lang="de-DE" sz="2800" dirty="0" err="1"/>
              <a:t>SuS</a:t>
            </a:r>
            <a:r>
              <a:rPr lang="de-DE" sz="2800" dirty="0"/>
              <a:t> analysieren aus verschiedenen Perspektiven Dilemmata, die sich durch Interessen-konflikte aus der persönlichen Lebenswelt zwischen ökonomischen und ökologischen Erfordernissen ergeben 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212838599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731AA-7790-ECF0-8B33-96D320E2F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8EF0C6-6943-679E-253B-356FF50FA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E475DAD-B065-E298-32E5-56ABF82E497B}"/>
              </a:ext>
            </a:extLst>
          </p:cNvPr>
          <p:cNvSpPr txBox="1"/>
          <p:nvPr/>
        </p:nvSpPr>
        <p:spPr>
          <a:xfrm>
            <a:off x="628650" y="1187777"/>
            <a:ext cx="78867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Zusammenwirken der Disziplinen</a:t>
            </a:r>
          </a:p>
          <a:p>
            <a:pPr>
              <a:spcBef>
                <a:spcPts val="1200"/>
              </a:spcBef>
            </a:pPr>
            <a:r>
              <a:rPr lang="de-DE" sz="3200" u="sng" dirty="0"/>
              <a:t>Lernziele: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Weg naturwissenschaftlicher Erkenntnis vs. Demagogie, Esoterik usw.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naturwissenschaftliche Disziplinen und ihre Aufgabenbereiche kennen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dadurch Lücken in Argumentationen erkennen und konkret benennen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Materialien auswerten</a:t>
            </a:r>
          </a:p>
        </p:txBody>
      </p:sp>
    </p:spTree>
    <p:extLst>
      <p:ext uri="{BB962C8B-B14F-4D97-AF65-F5344CB8AC3E}">
        <p14:creationId xmlns:p14="http://schemas.microsoft.com/office/powerpoint/2010/main" val="193104031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ED87D-7BC9-4254-052B-577D8BA52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C2B4C7-DC95-65BC-1C6E-B0244C9D1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E214B84-C967-1D21-9862-DDD2927A2684}"/>
              </a:ext>
            </a:extLst>
          </p:cNvPr>
          <p:cNvSpPr txBox="1"/>
          <p:nvPr/>
        </p:nvSpPr>
        <p:spPr>
          <a:xfrm>
            <a:off x="628650" y="1187777"/>
            <a:ext cx="78867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Zusammenwirken der Disziplinen</a:t>
            </a:r>
          </a:p>
          <a:p>
            <a:pPr>
              <a:spcBef>
                <a:spcPts val="1200"/>
              </a:spcBef>
            </a:pPr>
            <a:r>
              <a:rPr lang="de-DE" sz="3200" u="sng" dirty="0"/>
              <a:t>Lernziele: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3200" dirty="0"/>
              <a:t>Bewertung vornehmen, korrekt darstellen und begründen (Wertehierarchisierung)</a:t>
            </a:r>
          </a:p>
        </p:txBody>
      </p:sp>
    </p:spTree>
    <p:extLst>
      <p:ext uri="{BB962C8B-B14F-4D97-AF65-F5344CB8AC3E}">
        <p14:creationId xmlns:p14="http://schemas.microsoft.com/office/powerpoint/2010/main" val="126954966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3D0BE-BDAE-3AF4-BEE2-5EECC3FF4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26F742-0F93-E30F-1D36-C8D2DACC7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C538693-7ED3-8A08-2F8A-5CE8E2625B49}"/>
              </a:ext>
            </a:extLst>
          </p:cNvPr>
          <p:cNvSpPr txBox="1"/>
          <p:nvPr/>
        </p:nvSpPr>
        <p:spPr>
          <a:xfrm>
            <a:off x="628650" y="1187777"/>
            <a:ext cx="78867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Zusammenwirken der Disziplinen</a:t>
            </a:r>
          </a:p>
          <a:p>
            <a:pPr>
              <a:spcBef>
                <a:spcPts val="1200"/>
              </a:spcBef>
            </a:pPr>
            <a:r>
              <a:rPr lang="de-DE" sz="3200" b="1" dirty="0"/>
              <a:t>Beispiel </a:t>
            </a:r>
            <a:r>
              <a:rPr lang="de-DE" sz="3200" b="1" dirty="0" err="1"/>
              <a:t>Klimamwandel</a:t>
            </a:r>
            <a:r>
              <a:rPr lang="de-DE" sz="3200" b="1" dirty="0"/>
              <a:t>: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Meteorologie (Daten aus Bodenstationen und von Satelliten: Wind, Wolken, Temperatur …)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sz="3000" dirty="0"/>
          </a:p>
        </p:txBody>
      </p:sp>
    </p:spTree>
    <p:extLst>
      <p:ext uri="{BB962C8B-B14F-4D97-AF65-F5344CB8AC3E}">
        <p14:creationId xmlns:p14="http://schemas.microsoft.com/office/powerpoint/2010/main" val="253001819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E0DC5-9887-5BBD-5397-41B94921A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7430A8-7092-4DDE-0071-F967BFD9D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C5D762E-EB1F-314D-E564-AF49DAC80C82}"/>
              </a:ext>
            </a:extLst>
          </p:cNvPr>
          <p:cNvSpPr txBox="1"/>
          <p:nvPr/>
        </p:nvSpPr>
        <p:spPr>
          <a:xfrm>
            <a:off x="628650" y="1187777"/>
            <a:ext cx="7886700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Zusammenwirken der Disziplinen</a:t>
            </a:r>
          </a:p>
          <a:p>
            <a:pPr>
              <a:spcBef>
                <a:spcPts val="1200"/>
              </a:spcBef>
            </a:pPr>
            <a:r>
              <a:rPr lang="de-DE" sz="3200" b="1" dirty="0"/>
              <a:t>Beispiel </a:t>
            </a:r>
            <a:r>
              <a:rPr lang="de-DE" sz="3200" b="1" dirty="0" err="1"/>
              <a:t>Klimamwandel</a:t>
            </a:r>
            <a:r>
              <a:rPr lang="de-DE" sz="3200" b="1" dirty="0"/>
              <a:t>: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Meteorologie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Hydrologie (Meeresströmungen, Niederschlag, </a:t>
            </a:r>
            <a:r>
              <a:rPr lang="de-DE" sz="3000" dirty="0" err="1"/>
              <a:t>Abfluss</a:t>
            </a:r>
            <a:r>
              <a:rPr lang="de-DE" sz="3000" dirty="0"/>
              <a:t> an Land …)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sz="3000" dirty="0"/>
          </a:p>
        </p:txBody>
      </p:sp>
    </p:spTree>
    <p:extLst>
      <p:ext uri="{BB962C8B-B14F-4D97-AF65-F5344CB8AC3E}">
        <p14:creationId xmlns:p14="http://schemas.microsoft.com/office/powerpoint/2010/main" val="53205519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C6B82-66D8-E415-8791-387E1E178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601910-B906-39BC-6259-C20857A42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118C473-7023-B6BD-33D5-E12DD40E1F59}"/>
              </a:ext>
            </a:extLst>
          </p:cNvPr>
          <p:cNvSpPr txBox="1"/>
          <p:nvPr/>
        </p:nvSpPr>
        <p:spPr>
          <a:xfrm>
            <a:off x="628650" y="1187777"/>
            <a:ext cx="78867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Zusammenwirken der Disziplinen</a:t>
            </a:r>
          </a:p>
          <a:p>
            <a:pPr>
              <a:spcBef>
                <a:spcPts val="1200"/>
              </a:spcBef>
            </a:pPr>
            <a:r>
              <a:rPr lang="de-DE" sz="3200" b="1" dirty="0"/>
              <a:t>Beispiel </a:t>
            </a:r>
            <a:r>
              <a:rPr lang="de-DE" sz="3200" b="1" dirty="0" err="1"/>
              <a:t>Klimamwandel</a:t>
            </a:r>
            <a:r>
              <a:rPr lang="de-DE" sz="3200" b="1" dirty="0"/>
              <a:t>: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Meteorologie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Hydrologie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Glaziologie (Eisbohrkerne, Gletscherbewegung und -schwund …)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sz="3000" dirty="0"/>
          </a:p>
        </p:txBody>
      </p:sp>
    </p:spTree>
    <p:extLst>
      <p:ext uri="{BB962C8B-B14F-4D97-AF65-F5344CB8AC3E}">
        <p14:creationId xmlns:p14="http://schemas.microsoft.com/office/powerpoint/2010/main" val="253882427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C1B42-45C0-7BD7-DB8A-E30678E60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C477C6-94E7-28A4-F1E6-B9AD12B4A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0A0A2C0-8058-B666-A362-4CCB4D8E11BB}"/>
              </a:ext>
            </a:extLst>
          </p:cNvPr>
          <p:cNvSpPr txBox="1"/>
          <p:nvPr/>
        </p:nvSpPr>
        <p:spPr>
          <a:xfrm>
            <a:off x="628650" y="1187777"/>
            <a:ext cx="7886700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Zusammenwirken der Disziplinen</a:t>
            </a:r>
          </a:p>
          <a:p>
            <a:pPr>
              <a:spcBef>
                <a:spcPts val="1200"/>
              </a:spcBef>
            </a:pPr>
            <a:r>
              <a:rPr lang="de-DE" sz="3200" b="1" dirty="0"/>
              <a:t>Beispiel </a:t>
            </a:r>
            <a:r>
              <a:rPr lang="de-DE" sz="3200" b="1" dirty="0" err="1"/>
              <a:t>Klimamwandel</a:t>
            </a:r>
            <a:r>
              <a:rPr lang="de-DE" sz="3200" b="1" dirty="0"/>
              <a:t>: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Meteorologie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Hydrologie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Glaziologie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Botanik, Forstwirtschaft (Vegetation, Schäden)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sz="3000" dirty="0"/>
          </a:p>
        </p:txBody>
      </p:sp>
    </p:spTree>
    <p:extLst>
      <p:ext uri="{BB962C8B-B14F-4D97-AF65-F5344CB8AC3E}">
        <p14:creationId xmlns:p14="http://schemas.microsoft.com/office/powerpoint/2010/main" val="131084239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9A7E-1348-4737-2EB5-DF021842D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788FBE-49E4-FDFB-2E71-FB49F0A32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20FAF05-84E6-0519-C25A-604D9099A9B9}"/>
              </a:ext>
            </a:extLst>
          </p:cNvPr>
          <p:cNvSpPr txBox="1"/>
          <p:nvPr/>
        </p:nvSpPr>
        <p:spPr>
          <a:xfrm>
            <a:off x="628650" y="1187777"/>
            <a:ext cx="7886700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Zusammenwirken der Disziplinen</a:t>
            </a:r>
          </a:p>
          <a:p>
            <a:pPr>
              <a:spcBef>
                <a:spcPts val="1200"/>
              </a:spcBef>
            </a:pPr>
            <a:r>
              <a:rPr lang="de-DE" sz="3200" b="1" dirty="0"/>
              <a:t>Beispiel </a:t>
            </a:r>
            <a:r>
              <a:rPr lang="de-DE" sz="3200" b="1" dirty="0" err="1"/>
              <a:t>Klimamwandel</a:t>
            </a:r>
            <a:r>
              <a:rPr lang="de-DE" sz="3200" b="1" dirty="0"/>
              <a:t>: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Meteorologie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Hydrologie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Glaziologie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Botanik, Forstwirtschaft 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Zoologie (Individuenzahl, Artenzusammen-setzung …)</a:t>
            </a:r>
          </a:p>
        </p:txBody>
      </p:sp>
    </p:spTree>
    <p:extLst>
      <p:ext uri="{BB962C8B-B14F-4D97-AF65-F5344CB8AC3E}">
        <p14:creationId xmlns:p14="http://schemas.microsoft.com/office/powerpoint/2010/main" val="301685401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596EA-2D21-EDD2-4608-0765C1D75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54595D-A780-E93A-077D-925063758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8   </a:t>
            </a:r>
            <a:r>
              <a:rPr lang="de-DE" sz="3600" b="1" dirty="0" err="1"/>
              <a:t>Anthrop</a:t>
            </a:r>
            <a:r>
              <a:rPr lang="de-DE" sz="3600" b="1" dirty="0"/>
              <a:t>. Bewertung / </a:t>
            </a:r>
            <a:r>
              <a:rPr lang="de-DE" sz="3600" b="1" dirty="0" err="1"/>
              <a:t>Zus.wirken</a:t>
            </a:r>
            <a:endParaRPr lang="de-DE" sz="3600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9C5117D-9523-FFAC-E1D1-1CFDFFE45436}"/>
              </a:ext>
            </a:extLst>
          </p:cNvPr>
          <p:cNvSpPr txBox="1"/>
          <p:nvPr/>
        </p:nvSpPr>
        <p:spPr>
          <a:xfrm>
            <a:off x="628650" y="1187777"/>
            <a:ext cx="78867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Zusammenwirken der Disziplinen</a:t>
            </a:r>
          </a:p>
          <a:p>
            <a:pPr>
              <a:spcBef>
                <a:spcPts val="1200"/>
              </a:spcBef>
            </a:pPr>
            <a:r>
              <a:rPr lang="de-DE" sz="3200" b="1" dirty="0"/>
              <a:t>Beispiel </a:t>
            </a:r>
            <a:r>
              <a:rPr lang="de-DE" sz="3200" b="1" dirty="0" err="1"/>
              <a:t>Klimamwandel</a:t>
            </a:r>
            <a:r>
              <a:rPr lang="de-DE" sz="3200" b="1" dirty="0"/>
              <a:t>: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Meteorologie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Hydrologie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Glaziologie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Botanik, Forstwirtschaft 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Zoologie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3000" dirty="0"/>
              <a:t>Informatik (Klimamodelle unterschiedlicher Art)</a:t>
            </a:r>
          </a:p>
        </p:txBody>
      </p:sp>
    </p:spTree>
    <p:extLst>
      <p:ext uri="{BB962C8B-B14F-4D97-AF65-F5344CB8AC3E}">
        <p14:creationId xmlns:p14="http://schemas.microsoft.com/office/powerpoint/2010/main" val="412955153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6A356-E336-D7E0-6EAA-F5212B1EB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A358D-42E5-F50B-5FB5-195F9D6CB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22651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/>
              <a:t>Hinweis in eigener Sache: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298DD7F-AFE0-13BF-68F8-FC20D8EADF6F}"/>
              </a:ext>
            </a:extLst>
          </p:cNvPr>
          <p:cNvSpPr txBox="1"/>
          <p:nvPr/>
        </p:nvSpPr>
        <p:spPr>
          <a:xfrm>
            <a:off x="628650" y="1187777"/>
            <a:ext cx="788670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/>
              <a:t>Online-Fortbildungen zur Mittelstufe</a:t>
            </a:r>
          </a:p>
          <a:p>
            <a:pPr>
              <a:spcBef>
                <a:spcPts val="600"/>
              </a:spcBef>
            </a:pPr>
            <a:r>
              <a:rPr lang="de-DE" sz="3200" b="1" dirty="0"/>
              <a:t>8. Klasse:</a:t>
            </a:r>
          </a:p>
          <a:p>
            <a:r>
              <a:rPr lang="de-DE" sz="3200" dirty="0"/>
              <a:t>Mittwoch, 28.10.2026</a:t>
            </a:r>
          </a:p>
          <a:p>
            <a:pPr>
              <a:spcBef>
                <a:spcPts val="600"/>
              </a:spcBef>
            </a:pPr>
            <a:r>
              <a:rPr lang="de-DE" sz="3200" b="1" dirty="0"/>
              <a:t>9. Klasse:</a:t>
            </a:r>
          </a:p>
          <a:p>
            <a:r>
              <a:rPr lang="de-DE" sz="3200" dirty="0"/>
              <a:t>Donnerstag, 12.11.2026</a:t>
            </a:r>
          </a:p>
          <a:p>
            <a:pPr>
              <a:spcBef>
                <a:spcPts val="600"/>
              </a:spcBef>
            </a:pPr>
            <a:r>
              <a:rPr lang="de-DE" sz="3200" b="1" dirty="0"/>
              <a:t>10. Klasse:</a:t>
            </a:r>
          </a:p>
          <a:p>
            <a:r>
              <a:rPr lang="de-DE" sz="3200" dirty="0"/>
              <a:t>Dienstag, 17.11.2026</a:t>
            </a:r>
          </a:p>
          <a:p>
            <a:pPr algn="ctr">
              <a:spcBef>
                <a:spcPts val="1200"/>
              </a:spcBef>
            </a:pPr>
            <a:r>
              <a:rPr lang="de-DE" sz="3200" b="1" dirty="0"/>
              <a:t>jeweils von 9:00 – 13:00 Uhr</a:t>
            </a:r>
          </a:p>
        </p:txBody>
      </p:sp>
      <p:pic>
        <p:nvPicPr>
          <p:cNvPr id="4" name="Picture 2" descr="Bildergebnis für vbio">
            <a:extLst>
              <a:ext uri="{FF2B5EF4-FFF2-40B4-BE49-F238E27FC236}">
                <a16:creationId xmlns:a16="http://schemas.microsoft.com/office/drawing/2014/main" id="{91AA74F8-08DE-36A0-3879-D448C1BDA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301" y="1780246"/>
            <a:ext cx="2416049" cy="185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539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3026</Words>
  <Application>Microsoft Office PowerPoint</Application>
  <PresentationFormat>Bildschirmpräsentation (4:3)</PresentationFormat>
  <Paragraphs>631</Paragraphs>
  <Slides>119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119</vt:i4>
      </vt:variant>
    </vt:vector>
  </HeadingPairs>
  <TitlesOfParts>
    <vt:vector size="126" baseType="lpstr">
      <vt:lpstr>Arial</vt:lpstr>
      <vt:lpstr>Calibri</vt:lpstr>
      <vt:lpstr>Calibri Light</vt:lpstr>
      <vt:lpstr>Symbol</vt:lpstr>
      <vt:lpstr>Times New Roman</vt:lpstr>
      <vt:lpstr>Wingdings</vt:lpstr>
      <vt:lpstr>Office</vt:lpstr>
      <vt:lpstr>Fachschaftsleitertagung Biologie Würzburg 13.10.2026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1   Epigenetik</vt:lpstr>
      <vt:lpstr>1   Epigenetik</vt:lpstr>
      <vt:lpstr>1   Epigenetik</vt:lpstr>
      <vt:lpstr>1   Epigenetik</vt:lpstr>
      <vt:lpstr>1   Epigenetik</vt:lpstr>
      <vt:lpstr>1   Epigenetik</vt:lpstr>
      <vt:lpstr>1   Epigenetik</vt:lpstr>
      <vt:lpstr>1   Epigenetik</vt:lpstr>
      <vt:lpstr>1   Epigenetik</vt:lpstr>
      <vt:lpstr>1   Epigenetik</vt:lpstr>
      <vt:lpstr>1   Epigenetik</vt:lpstr>
      <vt:lpstr>1   Epigenetik</vt:lpstr>
      <vt:lpstr>1   Epigenetik</vt:lpstr>
      <vt:lpstr>1   Epigenetik</vt:lpstr>
      <vt:lpstr>1   Epigenetik</vt:lpstr>
      <vt:lpstr>2   Stammzellen</vt:lpstr>
      <vt:lpstr>2   Stammzellen</vt:lpstr>
      <vt:lpstr>2   Stammzellen</vt:lpstr>
      <vt:lpstr>2   Stammzellen</vt:lpstr>
      <vt:lpstr>2   Stammzellen</vt:lpstr>
      <vt:lpstr>2   Stammzellen</vt:lpstr>
      <vt:lpstr>3   Stammesgeschichte</vt:lpstr>
      <vt:lpstr>3   Stammesgeschichte</vt:lpstr>
      <vt:lpstr>3   Stammesgeschichte</vt:lpstr>
      <vt:lpstr>3   Stammesgeschichte</vt:lpstr>
      <vt:lpstr>3   Stammesgeschichte</vt:lpstr>
      <vt:lpstr>3   Stammesgeschichte</vt:lpstr>
      <vt:lpstr>3   Stammesgeschichte</vt:lpstr>
      <vt:lpstr>3   Stammesgeschichte</vt:lpstr>
      <vt:lpstr>3   Stammesgeschichte</vt:lpstr>
      <vt:lpstr>3   Stammesgeschichte</vt:lpstr>
      <vt:lpstr>3   Stammesgeschichte</vt:lpstr>
      <vt:lpstr>3   Stammesgeschichte</vt:lpstr>
      <vt:lpstr>3   Stammesgeschichte</vt:lpstr>
      <vt:lpstr>3   Stammesgeschichte</vt:lpstr>
      <vt:lpstr>3   Stammesgeschichte</vt:lpstr>
      <vt:lpstr>4   Neurobiologie</vt:lpstr>
      <vt:lpstr>4   Neurobiologie</vt:lpstr>
      <vt:lpstr>4   Neurobiologie</vt:lpstr>
      <vt:lpstr>4   Neurobiologie</vt:lpstr>
      <vt:lpstr>4   Neurobiologie</vt:lpstr>
      <vt:lpstr>4   Neurobiologie</vt:lpstr>
      <vt:lpstr>4   Neurobiologie</vt:lpstr>
      <vt:lpstr>4   Neurobiologie</vt:lpstr>
      <vt:lpstr>4   Neurobiologie</vt:lpstr>
      <vt:lpstr>4   Neurobiologie</vt:lpstr>
      <vt:lpstr>4   Neurobiologie</vt:lpstr>
      <vt:lpstr>4   Neurobiologie</vt:lpstr>
      <vt:lpstr>4   Neurobiologie</vt:lpstr>
      <vt:lpstr>4   Neurobiologie</vt:lpstr>
      <vt:lpstr>4   Neurobiologie</vt:lpstr>
      <vt:lpstr>5   Sinnesbiologie</vt:lpstr>
      <vt:lpstr>5   Sinnesbiologie</vt:lpstr>
      <vt:lpstr>5   Sinnesbiologie</vt:lpstr>
      <vt:lpstr>5   Sinnesbiologie</vt:lpstr>
      <vt:lpstr>5   Sinnesbiologie</vt:lpstr>
      <vt:lpstr>5   Sinnesbiologie</vt:lpstr>
      <vt:lpstr>5   Sinnesbiologie</vt:lpstr>
      <vt:lpstr>5   Sinnesbiologie</vt:lpstr>
      <vt:lpstr>5   Sinnesbiologie</vt:lpstr>
      <vt:lpstr>5   Sinnesbiologie</vt:lpstr>
      <vt:lpstr>5   Sinnesbiologie</vt:lpstr>
      <vt:lpstr>6-8   Ökologie</vt:lpstr>
      <vt:lpstr>6-8   Ökologie</vt:lpstr>
      <vt:lpstr>6-8   Ökologie</vt:lpstr>
      <vt:lpstr>6-8   Ökologie</vt:lpstr>
      <vt:lpstr>6-8   Ökologie</vt:lpstr>
      <vt:lpstr>6   Monetarisierung von Ökosystemen</vt:lpstr>
      <vt:lpstr>6   Monetarisierung von Ökosystemen</vt:lpstr>
      <vt:lpstr>6   Monetarisierung von Ökosystemen</vt:lpstr>
      <vt:lpstr>6   Monetarisierung von Ökosystemen</vt:lpstr>
      <vt:lpstr>6   Monetarisierung von Ökosystemen</vt:lpstr>
      <vt:lpstr>6   Monetarisierung von Ökosystemen</vt:lpstr>
      <vt:lpstr>6   Monetarisierung von Ökosystemen</vt:lpstr>
      <vt:lpstr>6   Monetarisierung von Ökosystemen</vt:lpstr>
      <vt:lpstr>6   Monetarisierung von Ökosystemen</vt:lpstr>
      <vt:lpstr>6   Monetarisierung von Ökosystemen</vt:lpstr>
      <vt:lpstr>6   Monetarisierung von Ökosystemen</vt:lpstr>
      <vt:lpstr>7   Ökonomische Kosten und ÖSL</vt:lpstr>
      <vt:lpstr>7   Ökonomische Kosten und ÖSL</vt:lpstr>
      <vt:lpstr>7   Ökonomische Kosten und ÖSL</vt:lpstr>
      <vt:lpstr>7   Ökonomische Kosten und ÖSL</vt:lpstr>
      <vt:lpstr>7   Ökonomische Kosten und ÖSL</vt:lpstr>
      <vt:lpstr>7   Ökonomische Kosten und ÖSL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8   Anthrop. Bewertung / Zus.wirken</vt:lpstr>
      <vt:lpstr>Hinweis in eigener Sache: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Nickl</dc:creator>
  <cp:lastModifiedBy>Thomas Nickl</cp:lastModifiedBy>
  <cp:revision>91</cp:revision>
  <dcterms:created xsi:type="dcterms:W3CDTF">2026-10-05T15:39:58Z</dcterms:created>
  <dcterms:modified xsi:type="dcterms:W3CDTF">2026-10-10T10:13:19Z</dcterms:modified>
</cp:coreProperties>
</file>